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62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70" r:id="rId11"/>
    <p:sldId id="371" r:id="rId12"/>
    <p:sldId id="372" r:id="rId13"/>
    <p:sldId id="373" r:id="rId14"/>
    <p:sldId id="374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462" r:id="rId29"/>
    <p:sldId id="389" r:id="rId30"/>
    <p:sldId id="463" r:id="rId31"/>
    <p:sldId id="390" r:id="rId32"/>
    <p:sldId id="391" r:id="rId33"/>
    <p:sldId id="392" r:id="rId34"/>
    <p:sldId id="393" r:id="rId35"/>
    <p:sldId id="464" r:id="rId36"/>
    <p:sldId id="465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6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41" r:id="rId86"/>
    <p:sldId id="442" r:id="rId87"/>
    <p:sldId id="443" r:id="rId88"/>
    <p:sldId id="444" r:id="rId89"/>
    <p:sldId id="445" r:id="rId90"/>
    <p:sldId id="446" r:id="rId91"/>
    <p:sldId id="447" r:id="rId92"/>
    <p:sldId id="448" r:id="rId93"/>
    <p:sldId id="449" r:id="rId94"/>
    <p:sldId id="450" r:id="rId95"/>
    <p:sldId id="451" r:id="rId96"/>
    <p:sldId id="452" r:id="rId97"/>
    <p:sldId id="453" r:id="rId98"/>
    <p:sldId id="454" r:id="rId99"/>
    <p:sldId id="455" r:id="rId100"/>
    <p:sldId id="456" r:id="rId101"/>
    <p:sldId id="457" r:id="rId102"/>
    <p:sldId id="458" r:id="rId103"/>
    <p:sldId id="459" r:id="rId104"/>
    <p:sldId id="460" r:id="rId105"/>
    <p:sldId id="461" r:id="rId10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2" autoAdjust="0"/>
  </p:normalViewPr>
  <p:slideViewPr>
    <p:cSldViewPr>
      <p:cViewPr>
        <p:scale>
          <a:sx n="66" d="100"/>
          <a:sy n="66" d="100"/>
        </p:scale>
        <p:origin x="-151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0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2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4C215-5E08-4F5E-A357-A39752C4CEED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18F6-4FAC-427E-837C-64FE0ECF7B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6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B6D0889-D6EF-4414-B725-517ED3451807}" type="slidenum">
              <a:rPr lang="pt-BR" altLang="pt-BR" smtClean="0">
                <a:latin typeface="Arial" pitchFamily="34" charset="0"/>
              </a:rPr>
              <a:pPr eaLnBrk="1" hangingPunct="1"/>
              <a:t>81</a:t>
            </a:fld>
            <a:endParaRPr lang="pt-BR" alt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115140" y="171388"/>
            <a:ext cx="1000476" cy="8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30398"/>
            <a:ext cx="793267" cy="64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5.usp.br/wp-content/themes/usp2015/images/usp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59" y="6038423"/>
            <a:ext cx="1037283" cy="4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8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59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9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023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971550" indent="-5143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4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6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06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8" y="24369"/>
            <a:ext cx="467351" cy="3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eesc padra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 bwMode="auto">
          <a:xfrm>
            <a:off x="-36091" y="14242"/>
            <a:ext cx="500909" cy="4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8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5A54-B621-40AB-A675-EF4FA9E5F05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3D0B-0C4C-4CDB-9325-BE438055C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9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1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5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3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86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9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9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98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9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00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01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4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7.png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21.png"/><Relationship Id="rId5" Type="http://schemas.openxmlformats.org/officeDocument/2006/relationships/image" Target="../media/image119.png"/><Relationship Id="rId10" Type="http://schemas.openxmlformats.org/officeDocument/2006/relationships/image" Target="../media/image116.wmf"/><Relationship Id="rId4" Type="http://schemas.openxmlformats.org/officeDocument/2006/relationships/image" Target="../media/image118.png"/><Relationship Id="rId9" Type="http://schemas.openxmlformats.org/officeDocument/2006/relationships/oleObject" Target="../embeddings/oleObject115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30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SEL 360 e 616</a:t>
            </a:r>
            <a:b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Princípios de Comunicação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pt-BR" dirty="0" smtClean="0"/>
              <a:t>Mônica de Lacerda Rocha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monica.rocha@usp.br</a:t>
            </a:r>
          </a:p>
        </p:txBody>
      </p:sp>
      <p:sp>
        <p:nvSpPr>
          <p:cNvPr id="7" name="AutoShape 10" descr="https://mail.google.com/mail/u/1/?ui=2&amp;ik=349bba8a85&amp;view=fimg&amp;th=161b95c9dd5287f8&amp;attid=0.1.1&amp;disp=emb&amp;attbid=ANGjdJ_-F1fV4_IAqnQ5S1V2VdDYpxtWyHML5PNz5R1z7RpAovl2u5N3UHUbTmo2f731f-0W2lWjdvs6Vso1toupa-2AVn3LjB1hGgLx21lPcOJ5q4YpvE4AafxHM4U&amp;sz=s0-l75-ft&amp;ats=1519233311879&amp;rm=161b95c9dd5287f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3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Deslocamento na </a:t>
            </a:r>
            <a:r>
              <a:rPr lang="pt-BR" altLang="pt-BR" dirty="0" smtClean="0"/>
              <a:t>frequência</a:t>
            </a:r>
            <a:endParaRPr lang="pt-BR" altLang="pt-BR" dirty="0" smtClean="0"/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19475" y="2565400"/>
          <a:ext cx="38163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8" name="Equation" r:id="rId3" imgW="1892160" imgH="457200" progId="Equation.3">
                  <p:embed/>
                </p:oleObj>
              </mc:Choice>
              <mc:Fallback>
                <p:oleObj name="Equation" r:id="rId3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65400"/>
                        <a:ext cx="38163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650" y="3500438"/>
          <a:ext cx="66246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Equation" r:id="rId5" imgW="4292280" imgH="685800" progId="Equation.3">
                  <p:embed/>
                </p:oleObj>
              </mc:Choice>
              <mc:Fallback>
                <p:oleObj name="Equation" r:id="rId5" imgW="4292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00438"/>
                        <a:ext cx="662463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79388" y="4437063"/>
            <a:ext cx="8713787" cy="2047875"/>
          </a:xfrm>
          <a:prstGeom prst="rect">
            <a:avLst/>
          </a:prstGeom>
          <a:solidFill>
            <a:srgbClr val="FFF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 dirty="0"/>
              <a:t>Este teorema estabelece que um deslocamento no domínio da </a:t>
            </a:r>
            <a:r>
              <a:rPr lang="pt-BR" altLang="pt-BR" sz="1600" dirty="0" smtClean="0"/>
              <a:t>frequência </a:t>
            </a:r>
            <a:r>
              <a:rPr lang="pt-BR" altLang="pt-BR" sz="1600" dirty="0">
                <a:latin typeface="Symbol" pitchFamily="18" charset="2"/>
              </a:rPr>
              <a:t>w</a:t>
            </a:r>
            <a:r>
              <a:rPr lang="pt-BR" altLang="pt-BR" sz="1600" baseline="-25000" dirty="0"/>
              <a:t>0</a:t>
            </a:r>
            <a:r>
              <a:rPr lang="pt-BR" altLang="pt-BR" sz="1600" dirty="0"/>
              <a:t> equivale à multiplicação, no domínio do tempo, por </a:t>
            </a:r>
            <a:r>
              <a:rPr lang="pt-BR" altLang="pt-BR" sz="1600" dirty="0" err="1"/>
              <a:t>e</a:t>
            </a:r>
            <a:r>
              <a:rPr lang="pt-BR" altLang="pt-BR" sz="1600" baseline="30000" dirty="0" err="1"/>
              <a:t>j</a:t>
            </a:r>
            <a:r>
              <a:rPr lang="pt-BR" altLang="pt-BR" sz="1600" baseline="30000" dirty="0" err="1">
                <a:latin typeface="Symbol" pitchFamily="18" charset="2"/>
              </a:rPr>
              <a:t>w</a:t>
            </a:r>
            <a:r>
              <a:rPr lang="pt-BR" altLang="pt-BR" sz="1600" baseline="30000" dirty="0" err="1"/>
              <a:t>ot</a:t>
            </a:r>
            <a:r>
              <a:rPr lang="pt-BR" altLang="pt-BR" sz="1600" dirty="0"/>
              <a:t>. Isso equivale a dizer que todo o espectro de </a:t>
            </a:r>
            <a:r>
              <a:rPr lang="pt-BR" altLang="pt-BR" sz="1600" dirty="0" smtClean="0"/>
              <a:t>frequência </a:t>
            </a:r>
            <a:r>
              <a:rPr lang="pt-BR" altLang="pt-BR" sz="1600" dirty="0"/>
              <a:t>é transladado (i.e. deslocado) de </a:t>
            </a:r>
            <a:r>
              <a:rPr lang="pt-BR" altLang="pt-BR" sz="1600" dirty="0">
                <a:latin typeface="Symbol" panose="05050102010706020507" pitchFamily="18" charset="2"/>
              </a:rPr>
              <a:t>w</a:t>
            </a:r>
            <a:r>
              <a:rPr lang="pt-BR" altLang="pt-BR" sz="1600" baseline="-25000" dirty="0"/>
              <a:t>0</a:t>
            </a:r>
            <a:r>
              <a:rPr lang="pt-BR" altLang="pt-BR" sz="1600" dirty="0"/>
              <a:t>. </a:t>
            </a:r>
          </a:p>
          <a:p>
            <a:pPr eaLnBrk="1" hangingPunct="1"/>
            <a:r>
              <a:rPr lang="pt-BR" altLang="pt-BR" sz="1600" dirty="0"/>
              <a:t>Em sistemas de comunicação esse deslocamento em </a:t>
            </a:r>
            <a:r>
              <a:rPr lang="pt-BR" altLang="pt-BR" sz="1600" dirty="0" smtClean="0"/>
              <a:t>frequência </a:t>
            </a:r>
            <a:r>
              <a:rPr lang="pt-BR" altLang="pt-BR" sz="1600" dirty="0"/>
              <a:t>é muito comum, e é obtido a partir da multiplicação da função f(t) por um sinal senoidal: ESSE PROCESSO SE CHAMA MODULAÇÃO. Uma vez que é possível expressar um sinal senoidal  por uma soma de exponenciais, o processo de modulação resulta no deslocamento do espectro de </a:t>
            </a:r>
            <a:r>
              <a:rPr lang="pt-BR" altLang="pt-BR" sz="1600" dirty="0" smtClean="0"/>
              <a:t>frequências, </a:t>
            </a:r>
            <a:r>
              <a:rPr lang="pt-BR" altLang="pt-BR" sz="1600" dirty="0"/>
              <a:t>como será demonstrado a seguir ...</a:t>
            </a:r>
          </a:p>
        </p:txBody>
      </p:sp>
    </p:spTree>
    <p:extLst>
      <p:ext uri="{BB962C8B-B14F-4D97-AF65-F5344CB8AC3E}">
        <p14:creationId xmlns:p14="http://schemas.microsoft.com/office/powerpoint/2010/main" val="10418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CAG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7928049" cy="4387850"/>
          </a:xfrm>
        </p:spPr>
        <p:txBody>
          <a:bodyPr>
            <a:noAutofit/>
          </a:bodyPr>
          <a:lstStyle/>
          <a:p>
            <a:r>
              <a:rPr lang="pt-BR" altLang="pt-BR" sz="2000" dirty="0" smtClean="0"/>
              <a:t>É um filtro passa baixas que recupera o valor médio do sinal resultante da </a:t>
            </a:r>
            <a:r>
              <a:rPr lang="pt-BR" altLang="pt-BR" sz="2000" dirty="0" err="1" smtClean="0"/>
              <a:t>demodulação</a:t>
            </a:r>
            <a:r>
              <a:rPr lang="pt-BR" altLang="pt-BR" sz="2000" dirty="0" smtClean="0"/>
              <a:t> (ou detecção) e o aplica à base do primeiro transistor de FI.</a:t>
            </a:r>
          </a:p>
          <a:p>
            <a:r>
              <a:rPr lang="pt-BR" altLang="pt-BR" sz="2000" dirty="0" smtClean="0"/>
              <a:t>O que se tenciona solucionar com essa ação é o inconveniente causado pela não uniformidade das potências colocadas no ar pelas emissoras e pela localização das mesmas em relação ao receptor. Isso significa que, por estarmos mais próximos de uma emissora, ou por ela transmitir seus sinais com potências mais elevadas, estamos sujeitos a captar em nossa antena sinais de amplitude totalmente diferentes. Quando essa amplitude for muito alta, corre-se o risco de saturar os amplificadores de FI e, assim, torna-se necessária a ação do CAG, que faz com que quanto maior for o valor médio do sinal </a:t>
            </a:r>
            <a:r>
              <a:rPr lang="pt-BR" altLang="pt-BR" sz="2000" dirty="0" err="1" smtClean="0"/>
              <a:t>demodulado</a:t>
            </a:r>
            <a:r>
              <a:rPr lang="pt-BR" altLang="pt-BR" sz="2000" dirty="0" smtClean="0"/>
              <a:t>, maior seja a atenuação imposta na etapa de FI, até que a polarização DC daquela etapa, juntamente com o CAG, atinjam um ponto de equilíbrio e o sinal de áudio </a:t>
            </a:r>
            <a:r>
              <a:rPr lang="pt-BR" altLang="pt-BR" sz="2000" dirty="0" err="1" smtClean="0"/>
              <a:t>demodulado</a:t>
            </a:r>
            <a:r>
              <a:rPr lang="pt-BR" altLang="pt-BR" sz="2000" dirty="0" smtClean="0"/>
              <a:t> não sofra alteração sensível de amplitude ou distorção de uma emissora para outra.</a:t>
            </a:r>
          </a:p>
        </p:txBody>
      </p:sp>
    </p:spTree>
    <p:extLst>
      <p:ext uri="{BB962C8B-B14F-4D97-AF65-F5344CB8AC3E}">
        <p14:creationId xmlns:p14="http://schemas.microsoft.com/office/powerpoint/2010/main" val="24896284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Etapa de áudio</a:t>
            </a:r>
          </a:p>
        </p:txBody>
      </p:sp>
      <p:sp>
        <p:nvSpPr>
          <p:cNvPr id="757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000" dirty="0" smtClean="0"/>
              <a:t>Composta pelo amplificador de áudio e alto-falante, tendo como função o tratamento final do sinal de áudio </a:t>
            </a:r>
            <a:r>
              <a:rPr lang="pt-BR" altLang="pt-BR" sz="2000" dirty="0" err="1" smtClean="0"/>
              <a:t>demodulado</a:t>
            </a:r>
            <a:r>
              <a:rPr lang="pt-BR" altLang="pt-BR" sz="2000" dirty="0" smtClean="0"/>
              <a:t> e sua adequação ao gosto do ouvinte que utiliza o receptor.</a:t>
            </a:r>
          </a:p>
        </p:txBody>
      </p:sp>
    </p:spTree>
    <p:extLst>
      <p:ext uri="{BB962C8B-B14F-4D97-AF65-F5344CB8AC3E}">
        <p14:creationId xmlns:p14="http://schemas.microsoft.com/office/powerpoint/2010/main" val="34529887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Particularidades</a:t>
            </a:r>
          </a:p>
        </p:txBody>
      </p:sp>
      <p:sp>
        <p:nvSpPr>
          <p:cNvPr id="768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Os receptores AM-DSB têm certos comportamentos que fogem à descrição de seu funcionamento, mas não podem deixar de ser analisados.</a:t>
            </a:r>
          </a:p>
        </p:txBody>
      </p:sp>
    </p:spTree>
    <p:extLst>
      <p:ext uri="{BB962C8B-B14F-4D97-AF65-F5344CB8AC3E}">
        <p14:creationId xmlns:p14="http://schemas.microsoft.com/office/powerpoint/2010/main" val="10406543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Frequência Imagem</a:t>
            </a:r>
          </a:p>
        </p:txBody>
      </p:sp>
      <p:sp>
        <p:nvSpPr>
          <p:cNvPr id="77827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2000" dirty="0" smtClean="0"/>
              <a:t>O misturador realiza o batimento das frequências do oscilador local e do filtro de RF, filtrando assim apenas a diferença entre elas, que deve ser sempre de 455kHz.</a:t>
            </a:r>
          </a:p>
          <a:p>
            <a:r>
              <a:rPr lang="pt-BR" altLang="pt-BR" sz="2000" dirty="0" smtClean="0"/>
              <a:t>Ocorre que nem sempre é apenas a diferença entre uma única portadora sintonizada e o OL que dá como resultado o valor da FI. </a:t>
            </a:r>
          </a:p>
          <a:p>
            <a:r>
              <a:rPr lang="pt-BR" altLang="pt-BR" sz="2000" dirty="0" smtClean="0"/>
              <a:t>Se o filtro de entrada não atenuar suficientemente as estações de frequências próximas àquela sintonizada, pode ocorrer o que veremos a seguir.</a:t>
            </a:r>
          </a:p>
        </p:txBody>
      </p:sp>
    </p:spTree>
    <p:extLst>
      <p:ext uri="{BB962C8B-B14F-4D97-AF65-F5344CB8AC3E}">
        <p14:creationId xmlns:p14="http://schemas.microsoft.com/office/powerpoint/2010/main" val="16839692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714375" y="1357313"/>
            <a:ext cx="6215063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958850" y="898525"/>
            <a:ext cx="2497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 smtClean="0"/>
              <a:t>Frequência </a:t>
            </a:r>
            <a:r>
              <a:rPr lang="pt-BR" altLang="pt-BR" dirty="0"/>
              <a:t>Imagem</a:t>
            </a:r>
          </a:p>
        </p:txBody>
      </p:sp>
      <p:grpSp>
        <p:nvGrpSpPr>
          <p:cNvPr id="78853" name="Group 18"/>
          <p:cNvGrpSpPr>
            <a:grpSpLocks/>
          </p:cNvGrpSpPr>
          <p:nvPr/>
        </p:nvGrpSpPr>
        <p:grpSpPr bwMode="auto">
          <a:xfrm>
            <a:off x="923925" y="1651000"/>
            <a:ext cx="2133600" cy="596900"/>
            <a:chOff x="848" y="728"/>
            <a:chExt cx="1344" cy="376"/>
          </a:xfrm>
        </p:grpSpPr>
        <p:sp>
          <p:nvSpPr>
            <p:cNvPr id="78873" name="Rectangle 5"/>
            <p:cNvSpPr>
              <a:spLocks noChangeArrowheads="1"/>
            </p:cNvSpPr>
            <p:nvPr/>
          </p:nvSpPr>
          <p:spPr bwMode="auto">
            <a:xfrm>
              <a:off x="848" y="728"/>
              <a:ext cx="1344" cy="3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8874" name="Text Box 4"/>
            <p:cNvSpPr txBox="1">
              <a:spLocks noChangeArrowheads="1"/>
            </p:cNvSpPr>
            <p:nvPr/>
          </p:nvSpPr>
          <p:spPr bwMode="auto">
            <a:xfrm>
              <a:off x="1070" y="806"/>
              <a:ext cx="10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f</a:t>
              </a:r>
              <a:r>
                <a:rPr lang="pt-BR" altLang="pt-BR" baseline="-25000"/>
                <a:t>imag </a:t>
              </a:r>
              <a:r>
                <a:rPr lang="pt-BR" altLang="pt-BR"/>
                <a:t>=f</a:t>
              </a:r>
              <a:r>
                <a:rPr lang="pt-BR" altLang="pt-BR" baseline="-25000"/>
                <a:t>C </a:t>
              </a:r>
              <a:r>
                <a:rPr lang="pt-BR" altLang="pt-BR"/>
                <a:t>+2FI</a:t>
              </a:r>
            </a:p>
          </p:txBody>
        </p:sp>
      </p:grpSp>
      <p:grpSp>
        <p:nvGrpSpPr>
          <p:cNvPr id="78854" name="Group 19"/>
          <p:cNvGrpSpPr>
            <a:grpSpLocks/>
          </p:cNvGrpSpPr>
          <p:nvPr/>
        </p:nvGrpSpPr>
        <p:grpSpPr bwMode="auto">
          <a:xfrm>
            <a:off x="3857625" y="1285875"/>
            <a:ext cx="4000500" cy="1320801"/>
            <a:chOff x="2696" y="846"/>
            <a:chExt cx="2520" cy="832"/>
          </a:xfrm>
        </p:grpSpPr>
        <p:sp>
          <p:nvSpPr>
            <p:cNvPr id="78862" name="Line 6"/>
            <p:cNvSpPr>
              <a:spLocks noChangeShapeType="1"/>
            </p:cNvSpPr>
            <p:nvPr/>
          </p:nvSpPr>
          <p:spPr bwMode="auto">
            <a:xfrm>
              <a:off x="2696" y="1447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863" name="Line 7"/>
            <p:cNvSpPr>
              <a:spLocks noChangeShapeType="1"/>
            </p:cNvSpPr>
            <p:nvPr/>
          </p:nvSpPr>
          <p:spPr bwMode="auto">
            <a:xfrm flipV="1">
              <a:off x="3883" y="848"/>
              <a:ext cx="0" cy="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864" name="Line 8"/>
            <p:cNvSpPr>
              <a:spLocks noChangeShapeType="1"/>
            </p:cNvSpPr>
            <p:nvPr/>
          </p:nvSpPr>
          <p:spPr bwMode="auto">
            <a:xfrm flipV="1">
              <a:off x="4379" y="846"/>
              <a:ext cx="0" cy="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865" name="Line 9"/>
            <p:cNvSpPr>
              <a:spLocks noChangeShapeType="1"/>
            </p:cNvSpPr>
            <p:nvPr/>
          </p:nvSpPr>
          <p:spPr bwMode="auto">
            <a:xfrm flipV="1">
              <a:off x="3395" y="846"/>
              <a:ext cx="0" cy="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866" name="Line 11"/>
            <p:cNvSpPr>
              <a:spLocks noChangeShapeType="1"/>
            </p:cNvSpPr>
            <p:nvPr/>
          </p:nvSpPr>
          <p:spPr bwMode="auto">
            <a:xfrm>
              <a:off x="3402" y="1248"/>
              <a:ext cx="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867" name="Line 12"/>
            <p:cNvSpPr>
              <a:spLocks noChangeShapeType="1"/>
            </p:cNvSpPr>
            <p:nvPr/>
          </p:nvSpPr>
          <p:spPr bwMode="auto">
            <a:xfrm>
              <a:off x="3886" y="1248"/>
              <a:ext cx="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868" name="Text Box 13"/>
            <p:cNvSpPr txBox="1">
              <a:spLocks noChangeArrowheads="1"/>
            </p:cNvSpPr>
            <p:nvPr/>
          </p:nvSpPr>
          <p:spPr bwMode="auto">
            <a:xfrm>
              <a:off x="3494" y="934"/>
              <a:ext cx="3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455</a:t>
              </a:r>
            </a:p>
            <a:p>
              <a:pPr eaLnBrk="1" hangingPunct="1"/>
              <a:r>
                <a:rPr lang="pt-BR" altLang="pt-BR" sz="1400"/>
                <a:t>kHz</a:t>
              </a:r>
            </a:p>
          </p:txBody>
        </p:sp>
        <p:sp>
          <p:nvSpPr>
            <p:cNvPr id="78869" name="Text Box 14"/>
            <p:cNvSpPr txBox="1">
              <a:spLocks noChangeArrowheads="1"/>
            </p:cNvSpPr>
            <p:nvPr/>
          </p:nvSpPr>
          <p:spPr bwMode="auto">
            <a:xfrm>
              <a:off x="3968" y="931"/>
              <a:ext cx="3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455</a:t>
              </a:r>
            </a:p>
            <a:p>
              <a:pPr eaLnBrk="1" hangingPunct="1"/>
              <a:r>
                <a:rPr lang="pt-BR" altLang="pt-BR" sz="1400"/>
                <a:t>kHz</a:t>
              </a:r>
            </a:p>
          </p:txBody>
        </p:sp>
        <p:sp>
          <p:nvSpPr>
            <p:cNvPr id="78870" name="Text Box 15"/>
            <p:cNvSpPr txBox="1">
              <a:spLocks noChangeArrowheads="1"/>
            </p:cNvSpPr>
            <p:nvPr/>
          </p:nvSpPr>
          <p:spPr bwMode="auto">
            <a:xfrm>
              <a:off x="3779" y="1445"/>
              <a:ext cx="2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f</a:t>
              </a:r>
              <a:r>
                <a:rPr lang="pt-BR" altLang="pt-BR" baseline="-25000"/>
                <a:t>0</a:t>
              </a:r>
              <a:endParaRPr lang="pt-BR" altLang="pt-BR"/>
            </a:p>
          </p:txBody>
        </p:sp>
        <p:sp>
          <p:nvSpPr>
            <p:cNvPr id="78871" name="Text Box 16"/>
            <p:cNvSpPr txBox="1">
              <a:spLocks noChangeArrowheads="1"/>
            </p:cNvSpPr>
            <p:nvPr/>
          </p:nvSpPr>
          <p:spPr bwMode="auto">
            <a:xfrm>
              <a:off x="3293" y="1439"/>
              <a:ext cx="2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f</a:t>
              </a:r>
              <a:r>
                <a:rPr lang="pt-BR" altLang="pt-BR" baseline="-25000"/>
                <a:t>C</a:t>
              </a:r>
              <a:endParaRPr lang="pt-BR" altLang="pt-BR"/>
            </a:p>
          </p:txBody>
        </p:sp>
        <p:sp>
          <p:nvSpPr>
            <p:cNvPr id="78872" name="Text Box 17"/>
            <p:cNvSpPr txBox="1">
              <a:spLocks noChangeArrowheads="1"/>
            </p:cNvSpPr>
            <p:nvPr/>
          </p:nvSpPr>
          <p:spPr bwMode="auto">
            <a:xfrm>
              <a:off x="4289" y="1445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f</a:t>
              </a:r>
              <a:r>
                <a:rPr lang="pt-BR" altLang="pt-BR" baseline="-25000"/>
                <a:t>imag</a:t>
              </a:r>
              <a:endParaRPr lang="pt-BR" altLang="pt-BR"/>
            </a:p>
          </p:txBody>
        </p:sp>
      </p:grpSp>
      <p:sp>
        <p:nvSpPr>
          <p:cNvPr id="78855" name="Text Box 20"/>
          <p:cNvSpPr txBox="1">
            <a:spLocks noChangeArrowheads="1"/>
          </p:cNvSpPr>
          <p:nvPr/>
        </p:nvSpPr>
        <p:spPr bwMode="auto">
          <a:xfrm>
            <a:off x="809625" y="2714625"/>
            <a:ext cx="2232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Amplificador de FI: </a:t>
            </a:r>
          </a:p>
        </p:txBody>
      </p:sp>
      <p:sp>
        <p:nvSpPr>
          <p:cNvPr id="78856" name="Text Box 21"/>
          <p:cNvSpPr txBox="1">
            <a:spLocks noChangeArrowheads="1"/>
          </p:cNvSpPr>
          <p:nvPr/>
        </p:nvSpPr>
        <p:spPr bwMode="auto">
          <a:xfrm>
            <a:off x="2867025" y="2714625"/>
            <a:ext cx="47840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Responsável pela maior parte do ganho</a:t>
            </a:r>
          </a:p>
          <a:p>
            <a:pPr eaLnBrk="1" hangingPunct="1"/>
            <a:r>
              <a:rPr lang="pt-BR" altLang="pt-BR"/>
              <a:t> e seletividade do receptor.</a:t>
            </a:r>
          </a:p>
          <a:p>
            <a:pPr eaLnBrk="1" hangingPunct="1"/>
            <a:r>
              <a:rPr lang="pt-BR" altLang="pt-BR"/>
              <a:t>FI = 455kHz e B = 10kHz  </a:t>
            </a:r>
          </a:p>
        </p:txBody>
      </p:sp>
      <p:sp>
        <p:nvSpPr>
          <p:cNvPr id="78857" name="Text Box 22"/>
          <p:cNvSpPr txBox="1">
            <a:spLocks noChangeArrowheads="1"/>
          </p:cNvSpPr>
          <p:nvPr/>
        </p:nvSpPr>
        <p:spPr bwMode="auto">
          <a:xfrm>
            <a:off x="873125" y="364172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Demodulador</a:t>
            </a:r>
            <a:r>
              <a:rPr lang="pt-BR" altLang="pt-BR"/>
              <a:t>:</a:t>
            </a:r>
          </a:p>
        </p:txBody>
      </p:sp>
      <p:sp>
        <p:nvSpPr>
          <p:cNvPr id="78858" name="Text Box 23"/>
          <p:cNvSpPr txBox="1">
            <a:spLocks noChangeArrowheads="1"/>
          </p:cNvSpPr>
          <p:nvPr/>
        </p:nvSpPr>
        <p:spPr bwMode="auto">
          <a:xfrm>
            <a:off x="2524125" y="3667125"/>
            <a:ext cx="5462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O mais empregado é o detector de envoltória</a:t>
            </a:r>
          </a:p>
        </p:txBody>
      </p:sp>
      <p:sp>
        <p:nvSpPr>
          <p:cNvPr id="78859" name="Text Box 24"/>
          <p:cNvSpPr txBox="1">
            <a:spLocks noChangeArrowheads="1"/>
          </p:cNvSpPr>
          <p:nvPr/>
        </p:nvSpPr>
        <p:spPr bwMode="auto">
          <a:xfrm>
            <a:off x="860425" y="4149725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CAG:</a:t>
            </a:r>
          </a:p>
        </p:txBody>
      </p:sp>
      <p:sp>
        <p:nvSpPr>
          <p:cNvPr id="78860" name="Text Box 26"/>
          <p:cNvSpPr txBox="1">
            <a:spLocks noChangeArrowheads="1"/>
          </p:cNvSpPr>
          <p:nvPr/>
        </p:nvSpPr>
        <p:spPr bwMode="auto">
          <a:xfrm>
            <a:off x="1533525" y="4149725"/>
            <a:ext cx="73961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Controle automático de ganho, utilizado para manter o volume constante apesar das variações da intensidade de sinal na entrada do receptor.</a:t>
            </a:r>
          </a:p>
          <a:p>
            <a:pPr eaLnBrk="1" hangingPunct="1"/>
            <a:endParaRPr lang="pt-BR" altLang="pt-BR" sz="1600"/>
          </a:p>
          <a:p>
            <a:pPr eaLnBrk="1" hangingPunct="1">
              <a:buFontTx/>
              <a:buChar char="-"/>
            </a:pPr>
            <a:r>
              <a:rPr lang="pt-BR" altLang="pt-BR" sz="1600"/>
              <a:t>Sinal na antena varia de 10</a:t>
            </a:r>
            <a:r>
              <a:rPr lang="pt-BR" altLang="pt-BR" sz="1600">
                <a:sym typeface="Symbol" pitchFamily="18" charset="2"/>
              </a:rPr>
              <a:t>V a 100mV.</a:t>
            </a:r>
          </a:p>
          <a:p>
            <a:pPr eaLnBrk="1" hangingPunct="1">
              <a:buFontTx/>
              <a:buChar char="-"/>
            </a:pPr>
            <a:endParaRPr lang="pt-BR" altLang="pt-BR" sz="1600"/>
          </a:p>
          <a:p>
            <a:pPr eaLnBrk="1" hangingPunct="1">
              <a:buFontTx/>
              <a:buChar char="-"/>
            </a:pPr>
            <a:r>
              <a:rPr lang="pt-BR" altLang="pt-BR" sz="1600"/>
              <a:t> “fading”ou desvanecimento- variações do sinal ao longo do tempo.</a:t>
            </a:r>
          </a:p>
          <a:p>
            <a:pPr eaLnBrk="1" hangingPunct="1">
              <a:buFontTx/>
              <a:buChar char="-"/>
            </a:pPr>
            <a:endParaRPr lang="pt-BR" altLang="pt-BR" sz="1600"/>
          </a:p>
          <a:p>
            <a:pPr eaLnBrk="1" hangingPunct="1">
              <a:buFontTx/>
              <a:buChar char="-"/>
            </a:pPr>
            <a:r>
              <a:rPr lang="pt-BR" altLang="pt-BR" sz="1600"/>
              <a:t> Utiliza o nível DC na saída do detector de envoltória. </a:t>
            </a:r>
          </a:p>
        </p:txBody>
      </p:sp>
      <p:sp>
        <p:nvSpPr>
          <p:cNvPr id="78861" name="CaixaDeTexto 24"/>
          <p:cNvSpPr txBox="1">
            <a:spLocks noChangeArrowheads="1"/>
          </p:cNvSpPr>
          <p:nvPr/>
        </p:nvSpPr>
        <p:spPr bwMode="auto">
          <a:xfrm>
            <a:off x="6858000" y="0"/>
            <a:ext cx="2286000" cy="2170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pt-BR" altLang="pt-BR" sz="900" dirty="0"/>
              <a:t>Desejamos sintonizar a emissora </a:t>
            </a:r>
            <a:r>
              <a:rPr lang="pt-BR" altLang="pt-BR" sz="900" dirty="0" err="1"/>
              <a:t>f</a:t>
            </a:r>
            <a:r>
              <a:rPr lang="pt-BR" altLang="pt-BR" sz="900" baseline="-25000" dirty="0" err="1"/>
              <a:t>c</a:t>
            </a:r>
            <a:r>
              <a:rPr lang="pt-BR" altLang="pt-BR" sz="900" dirty="0"/>
              <a:t>, mas o filtro de RF não é muito seletivo. </a:t>
            </a:r>
          </a:p>
          <a:p>
            <a:pPr algn="just" eaLnBrk="1" hangingPunct="1"/>
            <a:r>
              <a:rPr lang="pt-BR" altLang="pt-BR" sz="900" dirty="0"/>
              <a:t>Logo após observa-se a conversão da portadora para 455kH, efetuada pelo misturador.</a:t>
            </a:r>
          </a:p>
          <a:p>
            <a:pPr algn="just" eaLnBrk="1" hangingPunct="1"/>
            <a:r>
              <a:rPr lang="pt-BR" altLang="pt-BR" sz="900" dirty="0"/>
              <a:t>Problema: outra emissora tem a portadora distanciada 455kHz  em relação à </a:t>
            </a:r>
            <a:r>
              <a:rPr lang="pt-BR" altLang="pt-BR" sz="900" dirty="0" smtClean="0"/>
              <a:t>frequência </a:t>
            </a:r>
            <a:r>
              <a:rPr lang="pt-BR" altLang="pt-BR" sz="900" dirty="0"/>
              <a:t>do OL e o filtro de entrada não lhe impõe atenuação necessária: esta é a </a:t>
            </a:r>
            <a:r>
              <a:rPr lang="pt-BR" altLang="pt-BR" sz="900" dirty="0" smtClean="0"/>
              <a:t>frequência </a:t>
            </a:r>
            <a:r>
              <a:rPr lang="pt-BR" altLang="pt-BR" sz="900" dirty="0"/>
              <a:t>imagem, também convertida para 455kHz e que provoca sintonia simultânea de 2 emissoras.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81392"/>
            <a:ext cx="8229600" cy="80883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Receptor super-heteródino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378836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Frequência Imagem</a:t>
            </a:r>
          </a:p>
        </p:txBody>
      </p:sp>
      <p:sp>
        <p:nvSpPr>
          <p:cNvPr id="79875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827213"/>
            <a:ext cx="7540625" cy="4114800"/>
          </a:xfrm>
        </p:spPr>
        <p:txBody>
          <a:bodyPr>
            <a:normAutofit/>
          </a:bodyPr>
          <a:lstStyle/>
          <a:p>
            <a:r>
              <a:rPr lang="pt-BR" altLang="pt-BR" sz="2000" dirty="0" smtClean="0"/>
              <a:t>Nos receptores convencionais de radiodifusão comercial este problema não se faz sentir com muita frequência, pois na faixa reservada de 535kHz a 1650kHz, a frequência imagem do início da faixa só começa a aparecer em torno de 1435kHz, ou seja, bem no final da faixa. Esse é um dos motivos para a escolha da FI em 455kHz.</a:t>
            </a:r>
          </a:p>
          <a:p>
            <a:r>
              <a:rPr lang="pt-BR" altLang="pt-BR" sz="2000" dirty="0" smtClean="0"/>
              <a:t>Este problema se faz sentir principalmente em outros sistemas de comunicações que utilizam o AM-DSB como meio de modulação e pode ser resolvido ou minimizado de duas maneiras: ou se melhora a seletividade do filtro de RF ou então se realiza dupla conversão, que consiste em transladar o sinal recebido para uma FI mais alta, a fim de evitar o problema, e depois converter mais uma vez, para uma FI definitiva, na qual trabalham os amplificadores de FI.</a:t>
            </a:r>
          </a:p>
        </p:txBody>
      </p:sp>
    </p:spTree>
    <p:extLst>
      <p:ext uri="{BB962C8B-B14F-4D97-AF65-F5344CB8AC3E}">
        <p14:creationId xmlns:p14="http://schemas.microsoft.com/office/powerpoint/2010/main" val="385217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dirty="0" smtClean="0"/>
              <a:t>Propriedades da Transformada de Fourier: Deslocamento na frequência</a:t>
            </a:r>
          </a:p>
        </p:txBody>
      </p:sp>
      <p:graphicFrame>
        <p:nvGraphicFramePr>
          <p:cNvPr id="4198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403350" y="1916113"/>
          <a:ext cx="6697663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5" name="Equation" r:id="rId3" imgW="3606480" imgH="1663560" progId="Equation.3">
                  <p:embed/>
                </p:oleObj>
              </mc:Choice>
              <mc:Fallback>
                <p:oleObj name="Equation" r:id="rId3" imgW="3606480" imgH="166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6697663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250825" y="5229225"/>
            <a:ext cx="8713788" cy="1069975"/>
          </a:xfrm>
          <a:prstGeom prst="rect">
            <a:avLst/>
          </a:prstGeom>
          <a:solidFill>
            <a:srgbClr val="FFF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 dirty="0"/>
              <a:t>O processo de modulação translada o espectro de </a:t>
            </a:r>
            <a:r>
              <a:rPr lang="pt-BR" altLang="pt-BR" sz="1600" dirty="0" smtClean="0"/>
              <a:t>frequências </a:t>
            </a:r>
            <a:r>
              <a:rPr lang="pt-BR" altLang="pt-BR" sz="1600" dirty="0"/>
              <a:t>de uma quantidade </a:t>
            </a:r>
            <a:r>
              <a:rPr lang="en-US" altLang="pt-BR" sz="1600" dirty="0"/>
              <a:t>±</a:t>
            </a:r>
            <a:r>
              <a:rPr lang="en-US" altLang="pt-BR" sz="1600" dirty="0">
                <a:latin typeface="Symbol" pitchFamily="18" charset="2"/>
              </a:rPr>
              <a:t>w</a:t>
            </a:r>
            <a:r>
              <a:rPr lang="en-US" altLang="pt-BR" sz="1600" baseline="-25000" dirty="0"/>
              <a:t>0</a:t>
            </a:r>
            <a:r>
              <a:rPr lang="en-US" altLang="pt-BR" sz="1600" dirty="0"/>
              <a:t>. ESTE RESULTADO É MUITO ÚTIL PARA A TEORIA DE </a:t>
            </a:r>
            <a:r>
              <a:rPr lang="en-US" altLang="pt-BR" sz="1600" dirty="0" smtClean="0"/>
              <a:t>COMUNICAÇÃO, </a:t>
            </a:r>
            <a:r>
              <a:rPr lang="en-US" altLang="pt-BR" sz="1600" dirty="0" err="1" smtClean="0"/>
              <a:t>também</a:t>
            </a:r>
            <a:r>
              <a:rPr lang="en-US" altLang="pt-BR" sz="1600" dirty="0" smtClean="0"/>
              <a:t> </a:t>
            </a:r>
            <a:r>
              <a:rPr lang="en-US" altLang="pt-BR" sz="1600" dirty="0" err="1" smtClean="0"/>
              <a:t>conhecido</a:t>
            </a:r>
            <a:r>
              <a:rPr lang="en-US" altLang="pt-BR" sz="1600" dirty="0" smtClean="0"/>
              <a:t> </a:t>
            </a:r>
            <a:r>
              <a:rPr lang="en-US" altLang="pt-BR" sz="1600" dirty="0" err="1"/>
              <a:t>como</a:t>
            </a:r>
            <a:r>
              <a:rPr lang="en-US" altLang="pt-BR" sz="1600" dirty="0"/>
              <a:t> “</a:t>
            </a:r>
            <a:r>
              <a:rPr lang="en-US" altLang="pt-BR" sz="1600" b="1" dirty="0" err="1">
                <a:solidFill>
                  <a:srgbClr val="0033CC"/>
                </a:solidFill>
              </a:rPr>
              <a:t>Teorema</a:t>
            </a:r>
            <a:r>
              <a:rPr lang="en-US" altLang="pt-BR" sz="1600" b="1" dirty="0">
                <a:solidFill>
                  <a:srgbClr val="0033CC"/>
                </a:solidFill>
              </a:rPr>
              <a:t> da </a:t>
            </a:r>
            <a:r>
              <a:rPr lang="en-US" altLang="pt-BR" sz="1600" b="1" dirty="0" err="1" smtClean="0">
                <a:solidFill>
                  <a:srgbClr val="0033CC"/>
                </a:solidFill>
              </a:rPr>
              <a:t>Modulação</a:t>
            </a:r>
            <a:r>
              <a:rPr lang="en-US" altLang="pt-BR" sz="1600" dirty="0"/>
              <a:t>”.</a:t>
            </a:r>
          </a:p>
          <a:p>
            <a:pPr eaLnBrk="1" hangingPunct="1"/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7867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Deslocamento no tempo</a:t>
            </a:r>
          </a:p>
        </p:txBody>
      </p:sp>
      <p:graphicFrame>
        <p:nvGraphicFramePr>
          <p:cNvPr id="4301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1050" y="2420938"/>
          <a:ext cx="38560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6" name="Equation" r:id="rId3" imgW="1828800" imgH="457200" progId="Equation.3">
                  <p:embed/>
                </p:oleObj>
              </mc:Choice>
              <mc:Fallback>
                <p:oleObj name="Equation" r:id="rId3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420938"/>
                        <a:ext cx="38560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3850" y="3644900"/>
          <a:ext cx="4968875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Equation" r:id="rId5" imgW="2679480" imgH="1396800" progId="Equation.3">
                  <p:embed/>
                </p:oleObj>
              </mc:Choice>
              <mc:Fallback>
                <p:oleObj name="Equation" r:id="rId5" imgW="26794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4900"/>
                        <a:ext cx="4968875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AutoShape 10"/>
          <p:cNvSpPr>
            <a:spLocks noChangeArrowheads="1"/>
          </p:cNvSpPr>
          <p:nvPr/>
        </p:nvSpPr>
        <p:spPr bwMode="auto">
          <a:xfrm>
            <a:off x="5364163" y="3284538"/>
            <a:ext cx="3600450" cy="3313112"/>
          </a:xfrm>
          <a:prstGeom prst="wedgeRectCallout">
            <a:avLst>
              <a:gd name="adj1" fmla="val -55556"/>
              <a:gd name="adj2" fmla="val 15167"/>
            </a:avLst>
          </a:prstGeom>
          <a:solidFill>
            <a:srgbClr val="FFFF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O teorema estabelece que, se deslocarmos uma função f(t), no domínio do tempo, de t</a:t>
            </a:r>
            <a:r>
              <a:rPr lang="pt-BR" altLang="pt-BR" baseline="-25000"/>
              <a:t>0</a:t>
            </a:r>
            <a:r>
              <a:rPr lang="pt-BR" altLang="pt-BR"/>
              <a:t> segundos, a amplitude do espectro |F(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)| não se altera mas sua fase sofre um deslocamento de –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t</a:t>
            </a:r>
            <a:r>
              <a:rPr lang="pt-BR" altLang="pt-BR" baseline="-25000"/>
              <a:t>0</a:t>
            </a:r>
            <a:r>
              <a:rPr lang="pt-BR" altLang="pt-BR"/>
              <a:t>.</a:t>
            </a:r>
          </a:p>
          <a:p>
            <a:pPr eaLnBrk="1" hangingPunct="1"/>
            <a:r>
              <a:rPr lang="pt-BR" altLang="pt-BR"/>
              <a:t>Em resumo: um deslocamento no tempo de t</a:t>
            </a:r>
            <a:r>
              <a:rPr lang="pt-BR" altLang="pt-BR" baseline="-25000"/>
              <a:t>0</a:t>
            </a:r>
            <a:r>
              <a:rPr lang="pt-BR" altLang="pt-BR"/>
              <a:t> corresponde a um desvio de fase –</a:t>
            </a:r>
            <a:r>
              <a:rPr lang="pt-BR" altLang="pt-BR">
                <a:latin typeface="Symbol" pitchFamily="18" charset="2"/>
              </a:rPr>
              <a:t>w</a:t>
            </a:r>
            <a:r>
              <a:rPr lang="pt-BR" altLang="pt-BR"/>
              <a:t>t</a:t>
            </a:r>
            <a:r>
              <a:rPr lang="pt-BR" altLang="pt-BR" baseline="-25000"/>
              <a:t>0</a:t>
            </a:r>
            <a:r>
              <a:rPr lang="pt-BR" altLang="pt-BR"/>
              <a:t>, representado pela multiplicação do fator e</a:t>
            </a:r>
            <a:r>
              <a:rPr lang="pt-BR" altLang="pt-BR" baseline="30000"/>
              <a:t>-j</a:t>
            </a:r>
            <a:r>
              <a:rPr lang="pt-BR" altLang="pt-BR" baseline="30000">
                <a:latin typeface="Symbol" pitchFamily="18" charset="2"/>
              </a:rPr>
              <a:t>w</a:t>
            </a:r>
            <a:r>
              <a:rPr lang="pt-BR" altLang="pt-BR" baseline="30000"/>
              <a:t>t</a:t>
            </a:r>
            <a:r>
              <a:rPr lang="pt-BR" altLang="pt-BR" sz="1000" baseline="30000"/>
              <a:t>0</a:t>
            </a:r>
            <a:r>
              <a:rPr lang="pt-BR" altLang="pt-B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21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Diferenciação e Integração</a:t>
            </a:r>
          </a:p>
        </p:txBody>
      </p:sp>
      <p:graphicFrame>
        <p:nvGraphicFramePr>
          <p:cNvPr id="4403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38275" y="2708275"/>
          <a:ext cx="7705725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name="Equation" r:id="rId3" imgW="4368600" imgH="2006280" progId="Equation.3">
                  <p:embed/>
                </p:oleObj>
              </mc:Choice>
              <mc:Fallback>
                <p:oleObj name="Equation" r:id="rId3" imgW="4368600" imgH="20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708275"/>
                        <a:ext cx="7705725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8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Fourier: Diferenciação e Integração</a:t>
            </a:r>
          </a:p>
        </p:txBody>
      </p:sp>
      <p:graphicFrame>
        <p:nvGraphicFramePr>
          <p:cNvPr id="4505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17588" y="1700213"/>
          <a:ext cx="7666037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Equation" r:id="rId3" imgW="6616440" imgH="4394160" progId="Equation.3">
                  <p:embed/>
                </p:oleObj>
              </mc:Choice>
              <mc:Fallback>
                <p:oleObj name="Equation" r:id="rId3" imgW="6616440" imgH="4394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700213"/>
                        <a:ext cx="7666037" cy="509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965200" y="3548063"/>
            <a:ext cx="1512888" cy="50482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699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Diferenciação em Frequência</a:t>
            </a:r>
          </a:p>
        </p:txBody>
      </p:sp>
      <p:graphicFrame>
        <p:nvGraphicFramePr>
          <p:cNvPr id="4710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23963" y="2349500"/>
          <a:ext cx="792003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5" name="Equation" r:id="rId3" imgW="4927320" imgH="2666880" progId="Equation.3">
                  <p:embed/>
                </p:oleObj>
              </mc:Choice>
              <mc:Fallback>
                <p:oleObj name="Equation" r:id="rId3" imgW="4927320" imgH="266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349500"/>
                        <a:ext cx="792003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935163" y="2708275"/>
            <a:ext cx="1804987" cy="728663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617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chemeClr val="tx2"/>
                </a:solidFill>
              </a:rPr>
              <a:t>Teorema da Convolução</a:t>
            </a:r>
          </a:p>
          <a:p>
            <a:pPr lvl="1" eaLnBrk="1" hangingPunct="1">
              <a:defRPr/>
            </a:pPr>
            <a:r>
              <a:rPr lang="pt-BR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Uma das ferramentas mais eficazes em análise de sinais.</a:t>
            </a:r>
          </a:p>
        </p:txBody>
      </p:sp>
      <p:graphicFrame>
        <p:nvGraphicFramePr>
          <p:cNvPr id="4813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1050" y="3454400"/>
          <a:ext cx="619283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9" name="Equation" r:id="rId3" imgW="3517560" imgH="1625400" progId="Equation.3">
                  <p:embed/>
                </p:oleObj>
              </mc:Choice>
              <mc:Fallback>
                <p:oleObj name="Equation" r:id="rId3" imgW="351756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454400"/>
                        <a:ext cx="619283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62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Teorema da Convolução no Tempo</a:t>
            </a:r>
          </a:p>
        </p:txBody>
      </p:sp>
      <p:graphicFrame>
        <p:nvGraphicFramePr>
          <p:cNvPr id="4915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331913" y="1700213"/>
          <a:ext cx="5327650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Equation" r:id="rId3" imgW="2793960" imgH="939600" progId="Equation.3">
                  <p:embed/>
                </p:oleObj>
              </mc:Choice>
              <mc:Fallback>
                <p:oleObj name="Equation" r:id="rId3" imgW="27939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00213"/>
                        <a:ext cx="5327650" cy="17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392238" y="3500438"/>
          <a:ext cx="708025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Equação" r:id="rId5" imgW="4470120" imgH="1968480" progId="Equation.3">
                  <p:embed/>
                </p:oleObj>
              </mc:Choice>
              <mc:Fallback>
                <p:oleObj name="Equação" r:id="rId5" imgW="4470120" imgH="1968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500438"/>
                        <a:ext cx="708025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6012160" y="5157192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28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dirty="0" smtClean="0"/>
              <a:t>Teorema da </a:t>
            </a:r>
            <a:r>
              <a:rPr lang="pt-BR" altLang="pt-BR" sz="3200" dirty="0" err="1" smtClean="0"/>
              <a:t>Convolução</a:t>
            </a:r>
            <a:r>
              <a:rPr lang="pt-BR" altLang="pt-BR" sz="3200" dirty="0" smtClean="0"/>
              <a:t> na Frequência</a:t>
            </a:r>
          </a:p>
        </p:txBody>
      </p:sp>
      <p:graphicFrame>
        <p:nvGraphicFramePr>
          <p:cNvPr id="5017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331913" y="1844675"/>
          <a:ext cx="5545137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4" name="Equation" r:id="rId3" imgW="2793960" imgH="1117440" progId="Equation.3">
                  <p:embed/>
                </p:oleObj>
              </mc:Choice>
              <mc:Fallback>
                <p:oleObj name="Equation" r:id="rId3" imgW="27939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5545137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8483297"/>
              </p:ext>
            </p:extLst>
          </p:nvPr>
        </p:nvGraphicFramePr>
        <p:xfrm>
          <a:off x="1331913" y="4340225"/>
          <a:ext cx="5997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5" name="Equation" r:id="rId5" imgW="2844720" imgH="863280" progId="Equation.3">
                  <p:embed/>
                </p:oleObj>
              </mc:Choice>
              <mc:Fallback>
                <p:oleObj name="Equation" r:id="rId5" imgW="28447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340225"/>
                        <a:ext cx="5997575" cy="181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7092280" y="5373216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8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Algumas relações de Convolução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Lei Comutativa</a:t>
            </a:r>
          </a:p>
        </p:txBody>
      </p:sp>
      <p:graphicFrame>
        <p:nvGraphicFramePr>
          <p:cNvPr id="5120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24075" y="2781300"/>
          <a:ext cx="52562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1" name="Equation" r:id="rId3" imgW="1473120" imgH="215640" progId="Equation.3">
                  <p:embed/>
                </p:oleObj>
              </mc:Choice>
              <mc:Fallback>
                <p:oleObj name="Equation" r:id="rId3" imgW="1473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781300"/>
                        <a:ext cx="525621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56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Agenda - 1º semestre 2020</a:t>
            </a:r>
            <a:endParaRPr lang="pt-BR" sz="4000" dirty="0"/>
          </a:p>
        </p:txBody>
      </p:sp>
      <p:graphicFrame>
        <p:nvGraphicFramePr>
          <p:cNvPr id="4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315004"/>
              </p:ext>
            </p:extLst>
          </p:nvPr>
        </p:nvGraphicFramePr>
        <p:xfrm>
          <a:off x="611560" y="1196752"/>
          <a:ext cx="8136905" cy="5232070"/>
        </p:xfrm>
        <a:graphic>
          <a:graphicData uri="http://schemas.openxmlformats.org/drawingml/2006/table">
            <a:tbl>
              <a:tblPr/>
              <a:tblGrid>
                <a:gridCol w="621832"/>
                <a:gridCol w="996985"/>
                <a:gridCol w="6518088"/>
              </a:tblGrid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Aula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Data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Assunto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1. Introdução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2.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Representação de Sinais e Sistemas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3.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Representação de Sinais e Sistemas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4.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Modulação de Amplitude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5.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Modulação de Amplitude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6.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Modulação Angular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7.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Modulação Angular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8.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Transmissão de Sinais e Densidade Espectral de Potência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PROVA 1 (P1)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9.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Teoria da Probabilidade e Processos Aleatórios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10.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Teoria da Probabilidade e Processos Aleatórios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11.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Ruído em Sistemas de Modulação de Ondas Contínuas (CW)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12.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Ruído em Sistemas de Modulação de Ondas Contínuas (CW)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13.  A Transição de Analógico para Digital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14.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Modulação Digital (ASK, PSK, FSK)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15.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charset="-127"/>
                          <a:cs typeface="Times New Roman" pitchFamily="18" charset="0"/>
                        </a:rPr>
                        <a:t>Multiplexação por Divisão de Frequências Ortogonais (OFDM)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Batang" charset="-127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j-lt"/>
                          <a:ea typeface="Batang" pitchFamily="18" charset="-127"/>
                          <a:cs typeface="Times New Roman" pitchFamily="18" charset="0"/>
                        </a:rPr>
                        <a:t>PROVA 2 (P2)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Algumas relações de Convolução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Lei Distributiva</a:t>
            </a:r>
          </a:p>
        </p:txBody>
      </p:sp>
      <p:graphicFrame>
        <p:nvGraphicFramePr>
          <p:cNvPr id="5222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87450" y="2565400"/>
          <a:ext cx="73453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Equation" r:id="rId3" imgW="2743200" imgH="228600" progId="Equation.3">
                  <p:embed/>
                </p:oleObj>
              </mc:Choice>
              <mc:Fallback>
                <p:oleObj name="Equation" r:id="rId3" imgW="274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65400"/>
                        <a:ext cx="73453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39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Algumas relações de Convolução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Lei Associativa</a:t>
            </a:r>
          </a:p>
        </p:txBody>
      </p:sp>
      <p:graphicFrame>
        <p:nvGraphicFramePr>
          <p:cNvPr id="532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42988" y="2781300"/>
          <a:ext cx="64341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Equation" r:id="rId3" imgW="2361960" imgH="228600" progId="Equation.3">
                  <p:embed/>
                </p:oleObj>
              </mc:Choice>
              <mc:Fallback>
                <p:oleObj name="Equation" r:id="rId3" imgW="236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64341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1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71"/>
          <p:cNvSpPr>
            <a:spLocks noChangeArrowheads="1"/>
          </p:cNvSpPr>
          <p:nvPr/>
        </p:nvSpPr>
        <p:spPr bwMode="auto">
          <a:xfrm>
            <a:off x="6022975" y="5513388"/>
            <a:ext cx="407988" cy="471487"/>
          </a:xfrm>
          <a:prstGeom prst="rect">
            <a:avLst/>
          </a:prstGeom>
          <a:solidFill>
            <a:srgbClr val="DEEF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6" name="Rectangle 70"/>
          <p:cNvSpPr>
            <a:spLocks noChangeArrowheads="1"/>
          </p:cNvSpPr>
          <p:nvPr/>
        </p:nvSpPr>
        <p:spPr bwMode="auto">
          <a:xfrm>
            <a:off x="5997575" y="4054475"/>
            <a:ext cx="407988" cy="471488"/>
          </a:xfrm>
          <a:prstGeom prst="rect">
            <a:avLst/>
          </a:prstGeom>
          <a:solidFill>
            <a:srgbClr val="DEEF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Interpretação Gráfica da Convolução</a:t>
            </a:r>
          </a:p>
        </p:txBody>
      </p:sp>
      <p:graphicFrame>
        <p:nvGraphicFramePr>
          <p:cNvPr id="5427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698344"/>
              </p:ext>
            </p:extLst>
          </p:nvPr>
        </p:nvGraphicFramePr>
        <p:xfrm>
          <a:off x="251520" y="1341438"/>
          <a:ext cx="25955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3" name="Equation" r:id="rId3" imgW="2019240" imgH="469800" progId="Equation.3">
                  <p:embed/>
                </p:oleObj>
              </mc:Choice>
              <mc:Fallback>
                <p:oleObj name="Equation" r:id="rId3" imgW="201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1438"/>
                        <a:ext cx="25955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940425" y="2276475"/>
            <a:ext cx="407988" cy="471488"/>
          </a:xfrm>
          <a:prstGeom prst="rect">
            <a:avLst/>
          </a:prstGeom>
          <a:solidFill>
            <a:srgbClr val="DEEF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175000" y="1700213"/>
            <a:ext cx="0" cy="1198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059113" y="2747963"/>
            <a:ext cx="181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flipH="1">
            <a:off x="3175000" y="1998663"/>
            <a:ext cx="1169988" cy="749300"/>
          </a:xfrm>
          <a:prstGeom prst="rtTriangle">
            <a:avLst/>
          </a:prstGeom>
          <a:solidFill>
            <a:srgbClr val="FFFF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6157913" y="1700213"/>
            <a:ext cx="0" cy="1198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5280025" y="2747963"/>
            <a:ext cx="181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084888" y="170021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1</a:t>
            </a:r>
            <a:r>
              <a:rPr lang="pt-BR" altLang="pt-BR" sz="1000"/>
              <a:t>(t)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113088" y="170021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2</a:t>
            </a:r>
            <a:r>
              <a:rPr lang="pt-BR" altLang="pt-BR" sz="1000"/>
              <a:t>(t)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3117850" y="26987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6102350" y="26987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4227513" y="273685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3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5724525" y="2708275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-1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6300788" y="2708275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4716463" y="2781300"/>
            <a:ext cx="487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/>
              <a:t>t</a:t>
            </a: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>
            <a:off x="4310063" y="3473450"/>
            <a:ext cx="0" cy="1198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3" name="AutoShape 23"/>
          <p:cNvSpPr>
            <a:spLocks noChangeArrowheads="1"/>
          </p:cNvSpPr>
          <p:nvPr/>
        </p:nvSpPr>
        <p:spPr bwMode="auto">
          <a:xfrm>
            <a:off x="3157538" y="3771900"/>
            <a:ext cx="1169987" cy="749300"/>
          </a:xfrm>
          <a:prstGeom prst="rtTriangle">
            <a:avLst/>
          </a:prstGeom>
          <a:solidFill>
            <a:srgbClr val="FFFF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94" name="Text Box 24"/>
          <p:cNvSpPr txBox="1">
            <a:spLocks noChangeArrowheads="1"/>
          </p:cNvSpPr>
          <p:nvPr/>
        </p:nvSpPr>
        <p:spPr bwMode="auto">
          <a:xfrm>
            <a:off x="3805238" y="3411538"/>
            <a:ext cx="512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2</a:t>
            </a:r>
            <a:r>
              <a:rPr lang="pt-BR" altLang="pt-BR" sz="1000"/>
              <a:t>(-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2941638" y="4471988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-3</a:t>
            </a:r>
          </a:p>
        </p:txBody>
      </p:sp>
      <p:sp>
        <p:nvSpPr>
          <p:cNvPr id="54296" name="Text Box 26"/>
          <p:cNvSpPr txBox="1">
            <a:spLocks noChangeArrowheads="1"/>
          </p:cNvSpPr>
          <p:nvPr/>
        </p:nvSpPr>
        <p:spPr bwMode="auto">
          <a:xfrm>
            <a:off x="4210050" y="451008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4297" name="Line 27"/>
          <p:cNvSpPr>
            <a:spLocks noChangeShapeType="1"/>
          </p:cNvSpPr>
          <p:nvPr/>
        </p:nvSpPr>
        <p:spPr bwMode="auto">
          <a:xfrm>
            <a:off x="2968625" y="4511675"/>
            <a:ext cx="181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4573588" y="46355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4645025" y="456406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4300" name="Line 30"/>
          <p:cNvSpPr>
            <a:spLocks noChangeShapeType="1"/>
          </p:cNvSpPr>
          <p:nvPr/>
        </p:nvSpPr>
        <p:spPr bwMode="auto">
          <a:xfrm>
            <a:off x="4572000" y="28194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01" name="Text Box 31"/>
          <p:cNvSpPr txBox="1">
            <a:spLocks noChangeArrowheads="1"/>
          </p:cNvSpPr>
          <p:nvPr/>
        </p:nvSpPr>
        <p:spPr bwMode="auto">
          <a:xfrm>
            <a:off x="6877050" y="2763838"/>
            <a:ext cx="48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/>
              <a:t>t</a:t>
            </a:r>
          </a:p>
        </p:txBody>
      </p:sp>
      <p:sp>
        <p:nvSpPr>
          <p:cNvPr id="54302" name="Line 32"/>
          <p:cNvSpPr>
            <a:spLocks noChangeShapeType="1"/>
          </p:cNvSpPr>
          <p:nvPr/>
        </p:nvSpPr>
        <p:spPr bwMode="auto">
          <a:xfrm>
            <a:off x="6823075" y="28067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03" name="Line 34"/>
          <p:cNvSpPr>
            <a:spLocks noChangeShapeType="1"/>
          </p:cNvSpPr>
          <p:nvPr/>
        </p:nvSpPr>
        <p:spPr bwMode="auto">
          <a:xfrm>
            <a:off x="6211888" y="3402013"/>
            <a:ext cx="0" cy="1198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04" name="Line 35"/>
          <p:cNvSpPr>
            <a:spLocks noChangeShapeType="1"/>
          </p:cNvSpPr>
          <p:nvPr/>
        </p:nvSpPr>
        <p:spPr bwMode="auto">
          <a:xfrm>
            <a:off x="5334000" y="4521200"/>
            <a:ext cx="181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05" name="Text Box 36"/>
          <p:cNvSpPr txBox="1">
            <a:spLocks noChangeArrowheads="1"/>
          </p:cNvSpPr>
          <p:nvPr/>
        </p:nvSpPr>
        <p:spPr bwMode="auto">
          <a:xfrm>
            <a:off x="6138863" y="3403600"/>
            <a:ext cx="455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1</a:t>
            </a:r>
            <a:r>
              <a:rPr lang="pt-BR" altLang="pt-BR" sz="1000"/>
              <a:t>(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4306" name="Text Box 37"/>
          <p:cNvSpPr txBox="1">
            <a:spLocks noChangeArrowheads="1"/>
          </p:cNvSpPr>
          <p:nvPr/>
        </p:nvSpPr>
        <p:spPr bwMode="auto">
          <a:xfrm>
            <a:off x="6156325" y="44767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4307" name="Text Box 38"/>
          <p:cNvSpPr txBox="1">
            <a:spLocks noChangeArrowheads="1"/>
          </p:cNvSpPr>
          <p:nvPr/>
        </p:nvSpPr>
        <p:spPr bwMode="auto">
          <a:xfrm>
            <a:off x="5867400" y="45085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-1</a:t>
            </a:r>
          </a:p>
        </p:txBody>
      </p:sp>
      <p:sp>
        <p:nvSpPr>
          <p:cNvPr id="54308" name="Text Box 39"/>
          <p:cNvSpPr txBox="1">
            <a:spLocks noChangeArrowheads="1"/>
          </p:cNvSpPr>
          <p:nvPr/>
        </p:nvSpPr>
        <p:spPr bwMode="auto">
          <a:xfrm>
            <a:off x="6300788" y="4437063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  <p:sp>
        <p:nvSpPr>
          <p:cNvPr id="54309" name="Text Box 40"/>
          <p:cNvSpPr txBox="1">
            <a:spLocks noChangeArrowheads="1"/>
          </p:cNvSpPr>
          <p:nvPr/>
        </p:nvSpPr>
        <p:spPr bwMode="auto">
          <a:xfrm>
            <a:off x="6931025" y="4537075"/>
            <a:ext cx="48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4310" name="Line 41"/>
          <p:cNvSpPr>
            <a:spLocks noChangeShapeType="1"/>
          </p:cNvSpPr>
          <p:nvPr/>
        </p:nvSpPr>
        <p:spPr bwMode="auto">
          <a:xfrm>
            <a:off x="6877050" y="45799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11" name="AutoShape 51"/>
          <p:cNvSpPr>
            <a:spLocks noChangeArrowheads="1"/>
          </p:cNvSpPr>
          <p:nvPr/>
        </p:nvSpPr>
        <p:spPr bwMode="auto">
          <a:xfrm>
            <a:off x="3170238" y="5211763"/>
            <a:ext cx="1169987" cy="749300"/>
          </a:xfrm>
          <a:prstGeom prst="rtTriangle">
            <a:avLst/>
          </a:prstGeom>
          <a:solidFill>
            <a:srgbClr val="FFFF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312" name="Text Box 52"/>
          <p:cNvSpPr txBox="1">
            <a:spLocks noChangeArrowheads="1"/>
          </p:cNvSpPr>
          <p:nvPr/>
        </p:nvSpPr>
        <p:spPr bwMode="auto">
          <a:xfrm>
            <a:off x="3851275" y="5011738"/>
            <a:ext cx="620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2</a:t>
            </a:r>
            <a:r>
              <a:rPr lang="pt-BR" altLang="pt-BR" sz="1000"/>
              <a:t>(t</a:t>
            </a:r>
            <a:r>
              <a:rPr lang="pt-BR" altLang="pt-BR" sz="1000" baseline="-25000"/>
              <a:t>1</a:t>
            </a:r>
            <a:r>
              <a:rPr lang="pt-BR" altLang="pt-BR" sz="1000"/>
              <a:t>-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4313" name="Text Box 53"/>
          <p:cNvSpPr txBox="1">
            <a:spLocks noChangeArrowheads="1"/>
          </p:cNvSpPr>
          <p:nvPr/>
        </p:nvSpPr>
        <p:spPr bwMode="auto">
          <a:xfrm>
            <a:off x="2954338" y="591185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-3</a:t>
            </a:r>
          </a:p>
        </p:txBody>
      </p:sp>
      <p:sp>
        <p:nvSpPr>
          <p:cNvPr id="54314" name="Text Box 54"/>
          <p:cNvSpPr txBox="1">
            <a:spLocks noChangeArrowheads="1"/>
          </p:cNvSpPr>
          <p:nvPr/>
        </p:nvSpPr>
        <p:spPr bwMode="auto">
          <a:xfrm>
            <a:off x="4222750" y="59499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4315" name="Line 55"/>
          <p:cNvSpPr>
            <a:spLocks noChangeShapeType="1"/>
          </p:cNvSpPr>
          <p:nvPr/>
        </p:nvSpPr>
        <p:spPr bwMode="auto">
          <a:xfrm>
            <a:off x="2981325" y="5951538"/>
            <a:ext cx="181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16" name="Line 56"/>
          <p:cNvSpPr>
            <a:spLocks noChangeShapeType="1"/>
          </p:cNvSpPr>
          <p:nvPr/>
        </p:nvSpPr>
        <p:spPr bwMode="auto">
          <a:xfrm>
            <a:off x="4500563" y="60753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17" name="Text Box 57"/>
          <p:cNvSpPr txBox="1">
            <a:spLocks noChangeArrowheads="1"/>
          </p:cNvSpPr>
          <p:nvPr/>
        </p:nvSpPr>
        <p:spPr bwMode="auto">
          <a:xfrm>
            <a:off x="4572000" y="6003925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4318" name="Line 50"/>
          <p:cNvSpPr>
            <a:spLocks noChangeShapeType="1"/>
          </p:cNvSpPr>
          <p:nvPr/>
        </p:nvSpPr>
        <p:spPr bwMode="auto">
          <a:xfrm flipH="1">
            <a:off x="3851275" y="5100638"/>
            <a:ext cx="3175" cy="1011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19" name="Line 59"/>
          <p:cNvSpPr>
            <a:spLocks noChangeShapeType="1"/>
          </p:cNvSpPr>
          <p:nvPr/>
        </p:nvSpPr>
        <p:spPr bwMode="auto">
          <a:xfrm>
            <a:off x="6227763" y="4940300"/>
            <a:ext cx="0" cy="1198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20" name="Line 60"/>
          <p:cNvSpPr>
            <a:spLocks noChangeShapeType="1"/>
          </p:cNvSpPr>
          <p:nvPr/>
        </p:nvSpPr>
        <p:spPr bwMode="auto">
          <a:xfrm>
            <a:off x="5349875" y="5988050"/>
            <a:ext cx="181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21" name="Text Box 61"/>
          <p:cNvSpPr txBox="1">
            <a:spLocks noChangeArrowheads="1"/>
          </p:cNvSpPr>
          <p:nvPr/>
        </p:nvSpPr>
        <p:spPr bwMode="auto">
          <a:xfrm>
            <a:off x="6154738" y="4941888"/>
            <a:ext cx="455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1</a:t>
            </a:r>
            <a:r>
              <a:rPr lang="pt-BR" altLang="pt-BR" sz="1000"/>
              <a:t>(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4322" name="Text Box 62"/>
          <p:cNvSpPr txBox="1">
            <a:spLocks noChangeArrowheads="1"/>
          </p:cNvSpPr>
          <p:nvPr/>
        </p:nvSpPr>
        <p:spPr bwMode="auto">
          <a:xfrm>
            <a:off x="6172200" y="593883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4323" name="Text Box 63"/>
          <p:cNvSpPr txBox="1">
            <a:spLocks noChangeArrowheads="1"/>
          </p:cNvSpPr>
          <p:nvPr/>
        </p:nvSpPr>
        <p:spPr bwMode="auto">
          <a:xfrm>
            <a:off x="5832475" y="5938838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-1</a:t>
            </a:r>
          </a:p>
        </p:txBody>
      </p:sp>
      <p:sp>
        <p:nvSpPr>
          <p:cNvPr id="54324" name="Text Box 64"/>
          <p:cNvSpPr txBox="1">
            <a:spLocks noChangeArrowheads="1"/>
          </p:cNvSpPr>
          <p:nvPr/>
        </p:nvSpPr>
        <p:spPr bwMode="auto">
          <a:xfrm>
            <a:off x="6300788" y="596265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  <p:sp>
        <p:nvSpPr>
          <p:cNvPr id="54325" name="Text Box 65"/>
          <p:cNvSpPr txBox="1">
            <a:spLocks noChangeArrowheads="1"/>
          </p:cNvSpPr>
          <p:nvPr/>
        </p:nvSpPr>
        <p:spPr bwMode="auto">
          <a:xfrm>
            <a:off x="6946900" y="6003925"/>
            <a:ext cx="48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4326" name="Line 66"/>
          <p:cNvSpPr>
            <a:spLocks noChangeShapeType="1"/>
          </p:cNvSpPr>
          <p:nvPr/>
        </p:nvSpPr>
        <p:spPr bwMode="auto">
          <a:xfrm>
            <a:off x="6892925" y="60467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327" name="Text Box 67"/>
          <p:cNvSpPr txBox="1">
            <a:spLocks noChangeArrowheads="1"/>
          </p:cNvSpPr>
          <p:nvPr/>
        </p:nvSpPr>
        <p:spPr bwMode="auto">
          <a:xfrm>
            <a:off x="5951538" y="2060575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  <p:sp>
        <p:nvSpPr>
          <p:cNvPr id="54328" name="Text Box 68"/>
          <p:cNvSpPr txBox="1">
            <a:spLocks noChangeArrowheads="1"/>
          </p:cNvSpPr>
          <p:nvPr/>
        </p:nvSpPr>
        <p:spPr bwMode="auto">
          <a:xfrm>
            <a:off x="5991225" y="37893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  <p:sp>
        <p:nvSpPr>
          <p:cNvPr id="54329" name="Text Box 69"/>
          <p:cNvSpPr txBox="1">
            <a:spLocks noChangeArrowheads="1"/>
          </p:cNvSpPr>
          <p:nvPr/>
        </p:nvSpPr>
        <p:spPr bwMode="auto">
          <a:xfrm>
            <a:off x="6011863" y="5300663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725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Interpretação Gráfica da Convolução</a:t>
            </a:r>
          </a:p>
        </p:txBody>
      </p:sp>
      <p:graphicFrame>
        <p:nvGraphicFramePr>
          <p:cNvPr id="552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041411"/>
              </p:ext>
            </p:extLst>
          </p:nvPr>
        </p:nvGraphicFramePr>
        <p:xfrm>
          <a:off x="234950" y="1416387"/>
          <a:ext cx="25955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7" name="Equation" r:id="rId3" imgW="2019240" imgH="469800" progId="Equation.3">
                  <p:embed/>
                </p:oleObj>
              </mc:Choice>
              <mc:Fallback>
                <p:oleObj name="Equation" r:id="rId3" imgW="201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416387"/>
                        <a:ext cx="25955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AutoShape 38"/>
          <p:cNvSpPr>
            <a:spLocks noChangeArrowheads="1"/>
          </p:cNvSpPr>
          <p:nvPr/>
        </p:nvSpPr>
        <p:spPr bwMode="auto">
          <a:xfrm>
            <a:off x="2754313" y="2263775"/>
            <a:ext cx="1169987" cy="749300"/>
          </a:xfrm>
          <a:prstGeom prst="rtTriangle">
            <a:avLst/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3308350" y="2076450"/>
            <a:ext cx="620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2</a:t>
            </a:r>
            <a:r>
              <a:rPr lang="pt-BR" altLang="pt-BR" sz="1000"/>
              <a:t>(t</a:t>
            </a:r>
            <a:r>
              <a:rPr lang="pt-BR" altLang="pt-BR" sz="1000" baseline="-25000"/>
              <a:t>1</a:t>
            </a:r>
            <a:r>
              <a:rPr lang="pt-BR" altLang="pt-BR" sz="1000"/>
              <a:t>-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5302" name="Text Box 40"/>
          <p:cNvSpPr txBox="1">
            <a:spLocks noChangeArrowheads="1"/>
          </p:cNvSpPr>
          <p:nvPr/>
        </p:nvSpPr>
        <p:spPr bwMode="auto">
          <a:xfrm>
            <a:off x="3492500" y="63817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-1</a:t>
            </a:r>
          </a:p>
        </p:txBody>
      </p:sp>
      <p:sp>
        <p:nvSpPr>
          <p:cNvPr id="55303" name="Text Box 41"/>
          <p:cNvSpPr txBox="1">
            <a:spLocks noChangeArrowheads="1"/>
          </p:cNvSpPr>
          <p:nvPr/>
        </p:nvSpPr>
        <p:spPr bwMode="auto">
          <a:xfrm>
            <a:off x="3679825" y="30146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5304" name="Line 42"/>
          <p:cNvSpPr>
            <a:spLocks noChangeShapeType="1"/>
          </p:cNvSpPr>
          <p:nvPr/>
        </p:nvSpPr>
        <p:spPr bwMode="auto">
          <a:xfrm>
            <a:off x="2438400" y="3016250"/>
            <a:ext cx="181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5" name="Line 43"/>
          <p:cNvSpPr>
            <a:spLocks noChangeShapeType="1"/>
          </p:cNvSpPr>
          <p:nvPr/>
        </p:nvSpPr>
        <p:spPr bwMode="auto">
          <a:xfrm>
            <a:off x="3957638" y="31400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6" name="Text Box 44"/>
          <p:cNvSpPr txBox="1">
            <a:spLocks noChangeArrowheads="1"/>
          </p:cNvSpPr>
          <p:nvPr/>
        </p:nvSpPr>
        <p:spPr bwMode="auto">
          <a:xfrm>
            <a:off x="4029075" y="3068638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5307" name="Line 45"/>
          <p:cNvSpPr>
            <a:spLocks noChangeShapeType="1"/>
          </p:cNvSpPr>
          <p:nvPr/>
        </p:nvSpPr>
        <p:spPr bwMode="auto">
          <a:xfrm flipH="1">
            <a:off x="3308350" y="2165350"/>
            <a:ext cx="3175" cy="101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08" name="Rectangle 65"/>
          <p:cNvSpPr>
            <a:spLocks noChangeArrowheads="1"/>
          </p:cNvSpPr>
          <p:nvPr/>
        </p:nvSpPr>
        <p:spPr bwMode="auto">
          <a:xfrm>
            <a:off x="5519738" y="2489200"/>
            <a:ext cx="407987" cy="471488"/>
          </a:xfrm>
          <a:prstGeom prst="rect">
            <a:avLst/>
          </a:prstGeom>
          <a:solidFill>
            <a:srgbClr val="DEEF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09" name="Line 66"/>
          <p:cNvSpPr>
            <a:spLocks noChangeShapeType="1"/>
          </p:cNvSpPr>
          <p:nvPr/>
        </p:nvSpPr>
        <p:spPr bwMode="auto">
          <a:xfrm>
            <a:off x="5724525" y="1916113"/>
            <a:ext cx="0" cy="1198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0" name="Line 67"/>
          <p:cNvSpPr>
            <a:spLocks noChangeShapeType="1"/>
          </p:cNvSpPr>
          <p:nvPr/>
        </p:nvSpPr>
        <p:spPr bwMode="auto">
          <a:xfrm>
            <a:off x="4846638" y="2963863"/>
            <a:ext cx="181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1" name="Text Box 68"/>
          <p:cNvSpPr txBox="1">
            <a:spLocks noChangeArrowheads="1"/>
          </p:cNvSpPr>
          <p:nvPr/>
        </p:nvSpPr>
        <p:spPr bwMode="auto">
          <a:xfrm>
            <a:off x="5651500" y="1917700"/>
            <a:ext cx="455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1</a:t>
            </a:r>
            <a:r>
              <a:rPr lang="pt-BR" altLang="pt-BR" sz="1000"/>
              <a:t>(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5312" name="Text Box 69"/>
          <p:cNvSpPr txBox="1">
            <a:spLocks noChangeArrowheads="1"/>
          </p:cNvSpPr>
          <p:nvPr/>
        </p:nvSpPr>
        <p:spPr bwMode="auto">
          <a:xfrm>
            <a:off x="5668963" y="291465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0</a:t>
            </a:r>
          </a:p>
        </p:txBody>
      </p:sp>
      <p:sp>
        <p:nvSpPr>
          <p:cNvPr id="55313" name="Text Box 70"/>
          <p:cNvSpPr txBox="1">
            <a:spLocks noChangeArrowheads="1"/>
          </p:cNvSpPr>
          <p:nvPr/>
        </p:nvSpPr>
        <p:spPr bwMode="auto">
          <a:xfrm>
            <a:off x="5329238" y="291465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-1</a:t>
            </a:r>
          </a:p>
        </p:txBody>
      </p:sp>
      <p:sp>
        <p:nvSpPr>
          <p:cNvPr id="55314" name="Text Box 71"/>
          <p:cNvSpPr txBox="1">
            <a:spLocks noChangeArrowheads="1"/>
          </p:cNvSpPr>
          <p:nvPr/>
        </p:nvSpPr>
        <p:spPr bwMode="auto">
          <a:xfrm>
            <a:off x="5797550" y="293846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  <p:sp>
        <p:nvSpPr>
          <p:cNvPr id="55315" name="Text Box 72"/>
          <p:cNvSpPr txBox="1">
            <a:spLocks noChangeArrowheads="1"/>
          </p:cNvSpPr>
          <p:nvPr/>
        </p:nvSpPr>
        <p:spPr bwMode="auto">
          <a:xfrm>
            <a:off x="6443663" y="2979738"/>
            <a:ext cx="487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5316" name="Line 73"/>
          <p:cNvSpPr>
            <a:spLocks noChangeShapeType="1"/>
          </p:cNvSpPr>
          <p:nvPr/>
        </p:nvSpPr>
        <p:spPr bwMode="auto">
          <a:xfrm>
            <a:off x="6389688" y="302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7" name="Text Box 74"/>
          <p:cNvSpPr txBox="1">
            <a:spLocks noChangeArrowheads="1"/>
          </p:cNvSpPr>
          <p:nvPr/>
        </p:nvSpPr>
        <p:spPr bwMode="auto">
          <a:xfrm>
            <a:off x="5508625" y="2276475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1</a:t>
            </a:r>
          </a:p>
        </p:txBody>
      </p:sp>
      <p:sp>
        <p:nvSpPr>
          <p:cNvPr id="55318" name="Line 75"/>
          <p:cNvSpPr>
            <a:spLocks noChangeShapeType="1"/>
          </p:cNvSpPr>
          <p:nvPr/>
        </p:nvSpPr>
        <p:spPr bwMode="auto">
          <a:xfrm>
            <a:off x="2339975" y="43656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19" name="AutoShape 76"/>
          <p:cNvSpPr>
            <a:spLocks noChangeArrowheads="1"/>
          </p:cNvSpPr>
          <p:nvPr/>
        </p:nvSpPr>
        <p:spPr bwMode="auto">
          <a:xfrm>
            <a:off x="2830513" y="3608388"/>
            <a:ext cx="1169987" cy="749300"/>
          </a:xfrm>
          <a:prstGeom prst="rtTriangle">
            <a:avLst/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0" name="Rectangle 77"/>
          <p:cNvSpPr>
            <a:spLocks noChangeArrowheads="1"/>
          </p:cNvSpPr>
          <p:nvPr/>
        </p:nvSpPr>
        <p:spPr bwMode="auto">
          <a:xfrm>
            <a:off x="3752850" y="3900488"/>
            <a:ext cx="407988" cy="471487"/>
          </a:xfrm>
          <a:prstGeom prst="rect">
            <a:avLst/>
          </a:prstGeom>
          <a:solidFill>
            <a:srgbClr val="DEEF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1" name="AutoShape 78"/>
          <p:cNvSpPr>
            <a:spLocks noChangeArrowheads="1"/>
          </p:cNvSpPr>
          <p:nvPr/>
        </p:nvSpPr>
        <p:spPr bwMode="auto">
          <a:xfrm>
            <a:off x="3757613" y="4184650"/>
            <a:ext cx="327025" cy="1857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2" name="Line 79"/>
          <p:cNvSpPr>
            <a:spLocks noChangeShapeType="1"/>
          </p:cNvSpPr>
          <p:nvPr/>
        </p:nvSpPr>
        <p:spPr bwMode="auto">
          <a:xfrm>
            <a:off x="4729163" y="43307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23" name="AutoShape 80"/>
          <p:cNvSpPr>
            <a:spLocks noChangeArrowheads="1"/>
          </p:cNvSpPr>
          <p:nvPr/>
        </p:nvSpPr>
        <p:spPr bwMode="auto">
          <a:xfrm>
            <a:off x="5219700" y="3573463"/>
            <a:ext cx="1169988" cy="749300"/>
          </a:xfrm>
          <a:prstGeom prst="rtTriangle">
            <a:avLst/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4" name="Rectangle 81"/>
          <p:cNvSpPr>
            <a:spLocks noChangeArrowheads="1"/>
          </p:cNvSpPr>
          <p:nvPr/>
        </p:nvSpPr>
        <p:spPr bwMode="auto">
          <a:xfrm>
            <a:off x="5781675" y="3852863"/>
            <a:ext cx="407988" cy="471487"/>
          </a:xfrm>
          <a:prstGeom prst="rect">
            <a:avLst/>
          </a:prstGeom>
          <a:solidFill>
            <a:srgbClr val="DEEF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5" name="AutoShape 82"/>
          <p:cNvSpPr>
            <a:spLocks noChangeArrowheads="1"/>
          </p:cNvSpPr>
          <p:nvPr/>
        </p:nvSpPr>
        <p:spPr bwMode="auto">
          <a:xfrm>
            <a:off x="5768975" y="3902075"/>
            <a:ext cx="431800" cy="422275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6" name="AutoShape 84"/>
          <p:cNvSpPr>
            <a:spLocks noChangeArrowheads="1"/>
          </p:cNvSpPr>
          <p:nvPr/>
        </p:nvSpPr>
        <p:spPr bwMode="auto">
          <a:xfrm rot="2077313" flipV="1">
            <a:off x="5691188" y="4067175"/>
            <a:ext cx="582612" cy="8731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7" name="AutoShape 85"/>
          <p:cNvSpPr>
            <a:spLocks noChangeArrowheads="1"/>
          </p:cNvSpPr>
          <p:nvPr/>
        </p:nvSpPr>
        <p:spPr bwMode="auto">
          <a:xfrm>
            <a:off x="6189663" y="4195763"/>
            <a:ext cx="198437" cy="120650"/>
          </a:xfrm>
          <a:prstGeom prst="rtTriangle">
            <a:avLst/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28" name="Text Box 89"/>
          <p:cNvSpPr txBox="1">
            <a:spLocks noChangeArrowheads="1"/>
          </p:cNvSpPr>
          <p:nvPr/>
        </p:nvSpPr>
        <p:spPr bwMode="auto">
          <a:xfrm>
            <a:off x="2843213" y="3357563"/>
            <a:ext cx="620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2</a:t>
            </a:r>
            <a:r>
              <a:rPr lang="pt-BR" altLang="pt-BR" sz="1000"/>
              <a:t>(t</a:t>
            </a:r>
            <a:r>
              <a:rPr lang="pt-BR" altLang="pt-BR" sz="1000" baseline="-25000"/>
              <a:t>1</a:t>
            </a:r>
            <a:r>
              <a:rPr lang="pt-BR" altLang="pt-BR" sz="1000"/>
              <a:t>-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5329" name="Line 90"/>
          <p:cNvSpPr>
            <a:spLocks noChangeShapeType="1"/>
          </p:cNvSpPr>
          <p:nvPr/>
        </p:nvSpPr>
        <p:spPr bwMode="auto">
          <a:xfrm flipH="1" flipV="1">
            <a:off x="4356100" y="508476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30" name="Line 91"/>
          <p:cNvSpPr>
            <a:spLocks noChangeShapeType="1"/>
          </p:cNvSpPr>
          <p:nvPr/>
        </p:nvSpPr>
        <p:spPr bwMode="auto">
          <a:xfrm flipH="1">
            <a:off x="3957638" y="3500438"/>
            <a:ext cx="3175" cy="1011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31" name="Line 92"/>
          <p:cNvSpPr>
            <a:spLocks noChangeShapeType="1"/>
          </p:cNvSpPr>
          <p:nvPr/>
        </p:nvSpPr>
        <p:spPr bwMode="auto">
          <a:xfrm flipH="1">
            <a:off x="5975350" y="3451225"/>
            <a:ext cx="3175" cy="101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32" name="Rectangle 93"/>
          <p:cNvSpPr>
            <a:spLocks noChangeArrowheads="1"/>
          </p:cNvSpPr>
          <p:nvPr/>
        </p:nvSpPr>
        <p:spPr bwMode="auto">
          <a:xfrm>
            <a:off x="5775325" y="3860800"/>
            <a:ext cx="425450" cy="47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5333" name="Text Box 94"/>
          <p:cNvSpPr txBox="1">
            <a:spLocks noChangeArrowheads="1"/>
          </p:cNvSpPr>
          <p:nvPr/>
        </p:nvSpPr>
        <p:spPr bwMode="auto">
          <a:xfrm>
            <a:off x="3995738" y="35734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1</a:t>
            </a:r>
            <a:r>
              <a:rPr lang="pt-BR" altLang="pt-BR" sz="1000"/>
              <a:t>(t)</a:t>
            </a:r>
          </a:p>
        </p:txBody>
      </p:sp>
      <p:sp>
        <p:nvSpPr>
          <p:cNvPr id="55334" name="Text Box 95"/>
          <p:cNvSpPr txBox="1">
            <a:spLocks noChangeArrowheads="1"/>
          </p:cNvSpPr>
          <p:nvPr/>
        </p:nvSpPr>
        <p:spPr bwMode="auto">
          <a:xfrm>
            <a:off x="2771775" y="4508500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1</a:t>
            </a:r>
            <a:r>
              <a:rPr lang="pt-BR" altLang="pt-BR" sz="1000"/>
              <a:t>(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 f</a:t>
            </a:r>
            <a:r>
              <a:rPr lang="pt-BR" altLang="pt-BR" sz="1000" baseline="-25000"/>
              <a:t>2</a:t>
            </a:r>
            <a:r>
              <a:rPr lang="pt-BR" altLang="pt-BR" sz="1000"/>
              <a:t>(t</a:t>
            </a:r>
            <a:r>
              <a:rPr lang="pt-BR" altLang="pt-BR" sz="1000" baseline="-25000"/>
              <a:t>1</a:t>
            </a:r>
            <a:r>
              <a:rPr lang="pt-BR" altLang="pt-BR" sz="1000"/>
              <a:t>-</a:t>
            </a:r>
            <a:r>
              <a:rPr lang="pt-BR" altLang="pt-BR" sz="1000">
                <a:latin typeface="Symbol" pitchFamily="18" charset="2"/>
              </a:rPr>
              <a:t>t</a:t>
            </a:r>
            <a:r>
              <a:rPr lang="pt-BR" altLang="pt-BR" sz="1000"/>
              <a:t>)</a:t>
            </a:r>
          </a:p>
        </p:txBody>
      </p:sp>
      <p:sp>
        <p:nvSpPr>
          <p:cNvPr id="55335" name="Line 96"/>
          <p:cNvSpPr>
            <a:spLocks noChangeShapeType="1"/>
          </p:cNvSpPr>
          <p:nvPr/>
        </p:nvSpPr>
        <p:spPr bwMode="auto">
          <a:xfrm flipV="1">
            <a:off x="3563938" y="436562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36" name="Line 97"/>
          <p:cNvSpPr>
            <a:spLocks noChangeShapeType="1"/>
          </p:cNvSpPr>
          <p:nvPr/>
        </p:nvSpPr>
        <p:spPr bwMode="auto">
          <a:xfrm flipH="1">
            <a:off x="3203575" y="3500438"/>
            <a:ext cx="73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37" name="Line 98"/>
          <p:cNvSpPr>
            <a:spLocks noChangeShapeType="1"/>
          </p:cNvSpPr>
          <p:nvPr/>
        </p:nvSpPr>
        <p:spPr bwMode="auto">
          <a:xfrm flipH="1">
            <a:off x="4140200" y="37163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38" name="Line 99"/>
          <p:cNvSpPr>
            <a:spLocks noChangeShapeType="1"/>
          </p:cNvSpPr>
          <p:nvPr/>
        </p:nvSpPr>
        <p:spPr bwMode="auto">
          <a:xfrm>
            <a:off x="3348038" y="635952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39" name="Text Box 100"/>
          <p:cNvSpPr txBox="1">
            <a:spLocks noChangeArrowheads="1"/>
          </p:cNvSpPr>
          <p:nvPr/>
        </p:nvSpPr>
        <p:spPr bwMode="auto">
          <a:xfrm>
            <a:off x="6804025" y="6237288"/>
            <a:ext cx="48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/>
              <a:t>t</a:t>
            </a:r>
          </a:p>
        </p:txBody>
      </p:sp>
      <p:sp>
        <p:nvSpPr>
          <p:cNvPr id="55340" name="Line 101"/>
          <p:cNvSpPr>
            <a:spLocks noChangeShapeType="1"/>
          </p:cNvSpPr>
          <p:nvPr/>
        </p:nvSpPr>
        <p:spPr bwMode="auto">
          <a:xfrm>
            <a:off x="6750050" y="62801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41" name="Text Box 102"/>
          <p:cNvSpPr txBox="1">
            <a:spLocks noChangeArrowheads="1"/>
          </p:cNvSpPr>
          <p:nvPr/>
        </p:nvSpPr>
        <p:spPr bwMode="auto">
          <a:xfrm>
            <a:off x="6516688" y="4365625"/>
            <a:ext cx="487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5342" name="Line 103"/>
          <p:cNvSpPr>
            <a:spLocks noChangeShapeType="1"/>
          </p:cNvSpPr>
          <p:nvPr/>
        </p:nvSpPr>
        <p:spPr bwMode="auto">
          <a:xfrm>
            <a:off x="6462713" y="44084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43" name="Line 104"/>
          <p:cNvSpPr>
            <a:spLocks noChangeShapeType="1"/>
          </p:cNvSpPr>
          <p:nvPr/>
        </p:nvSpPr>
        <p:spPr bwMode="auto">
          <a:xfrm>
            <a:off x="4140200" y="44370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344" name="Text Box 105"/>
          <p:cNvSpPr txBox="1">
            <a:spLocks noChangeArrowheads="1"/>
          </p:cNvSpPr>
          <p:nvPr/>
        </p:nvSpPr>
        <p:spPr bwMode="auto">
          <a:xfrm>
            <a:off x="4211638" y="4365625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latin typeface="Symbol" pitchFamily="18" charset="2"/>
              </a:rPr>
              <a:t>t</a:t>
            </a:r>
          </a:p>
        </p:txBody>
      </p:sp>
      <p:sp>
        <p:nvSpPr>
          <p:cNvPr id="55345" name="Text Box 107"/>
          <p:cNvSpPr txBox="1">
            <a:spLocks noChangeArrowheads="1"/>
          </p:cNvSpPr>
          <p:nvPr/>
        </p:nvSpPr>
        <p:spPr bwMode="auto">
          <a:xfrm>
            <a:off x="4356100" y="4941888"/>
            <a:ext cx="887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/>
              <a:t>f</a:t>
            </a:r>
            <a:r>
              <a:rPr lang="pt-BR" altLang="pt-BR" sz="1000" baseline="-25000"/>
              <a:t>1</a:t>
            </a:r>
            <a:r>
              <a:rPr lang="pt-BR" altLang="pt-BR" sz="1000"/>
              <a:t>(t) * f</a:t>
            </a:r>
            <a:r>
              <a:rPr lang="pt-BR" altLang="pt-BR" sz="1000" baseline="-25000"/>
              <a:t>2</a:t>
            </a:r>
            <a:r>
              <a:rPr lang="pt-BR" altLang="pt-BR" sz="1000"/>
              <a:t>(t)</a:t>
            </a:r>
          </a:p>
        </p:txBody>
      </p:sp>
      <p:sp>
        <p:nvSpPr>
          <p:cNvPr id="55346" name="Arc 108"/>
          <p:cNvSpPr>
            <a:spLocks/>
          </p:cNvSpPr>
          <p:nvPr/>
        </p:nvSpPr>
        <p:spPr bwMode="auto">
          <a:xfrm flipV="1">
            <a:off x="3119438" y="4941888"/>
            <a:ext cx="1592262" cy="1403350"/>
          </a:xfrm>
          <a:custGeom>
            <a:avLst/>
            <a:gdLst>
              <a:gd name="T0" fmla="*/ 2147483647 w 20775"/>
              <a:gd name="T1" fmla="*/ 0 h 20755"/>
              <a:gd name="T2" fmla="*/ 2147483647 w 20775"/>
              <a:gd name="T3" fmla="*/ 2147483647 h 20755"/>
              <a:gd name="T4" fmla="*/ 0 w 20775"/>
              <a:gd name="T5" fmla="*/ 2147483647 h 20755"/>
              <a:gd name="T6" fmla="*/ 0 60000 65536"/>
              <a:gd name="T7" fmla="*/ 0 60000 65536"/>
              <a:gd name="T8" fmla="*/ 0 60000 65536"/>
              <a:gd name="T9" fmla="*/ 0 w 20775"/>
              <a:gd name="T10" fmla="*/ 0 h 20755"/>
              <a:gd name="T11" fmla="*/ 20775 w 20775"/>
              <a:gd name="T12" fmla="*/ 20755 h 20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5" h="20755" fill="none" extrusionOk="0">
                <a:moveTo>
                  <a:pt x="5981" y="-1"/>
                </a:moveTo>
                <a:cubicBezTo>
                  <a:pt x="13142" y="2063"/>
                  <a:pt x="18734" y="7673"/>
                  <a:pt x="20774" y="14841"/>
                </a:cubicBezTo>
              </a:path>
              <a:path w="20775" h="20755" stroke="0" extrusionOk="0">
                <a:moveTo>
                  <a:pt x="5981" y="-1"/>
                </a:moveTo>
                <a:cubicBezTo>
                  <a:pt x="13142" y="2063"/>
                  <a:pt x="18734" y="7673"/>
                  <a:pt x="20774" y="14841"/>
                </a:cubicBezTo>
                <a:lnTo>
                  <a:pt x="0" y="2075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47" name="Arc 109"/>
          <p:cNvSpPr>
            <a:spLocks/>
          </p:cNvSpPr>
          <p:nvPr/>
        </p:nvSpPr>
        <p:spPr bwMode="auto">
          <a:xfrm rot="15676915" flipV="1">
            <a:off x="4293394" y="5401469"/>
            <a:ext cx="1681162" cy="1403350"/>
          </a:xfrm>
          <a:custGeom>
            <a:avLst/>
            <a:gdLst>
              <a:gd name="T0" fmla="*/ 2147483647 w 20775"/>
              <a:gd name="T1" fmla="*/ 0 h 20755"/>
              <a:gd name="T2" fmla="*/ 2147483647 w 20775"/>
              <a:gd name="T3" fmla="*/ 2147483647 h 20755"/>
              <a:gd name="T4" fmla="*/ 0 w 20775"/>
              <a:gd name="T5" fmla="*/ 2147483647 h 20755"/>
              <a:gd name="T6" fmla="*/ 0 60000 65536"/>
              <a:gd name="T7" fmla="*/ 0 60000 65536"/>
              <a:gd name="T8" fmla="*/ 0 60000 65536"/>
              <a:gd name="T9" fmla="*/ 0 w 20775"/>
              <a:gd name="T10" fmla="*/ 0 h 20755"/>
              <a:gd name="T11" fmla="*/ 20775 w 20775"/>
              <a:gd name="T12" fmla="*/ 20755 h 20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5" h="20755" fill="none" extrusionOk="0">
                <a:moveTo>
                  <a:pt x="5981" y="-1"/>
                </a:moveTo>
                <a:cubicBezTo>
                  <a:pt x="13142" y="2063"/>
                  <a:pt x="18734" y="7673"/>
                  <a:pt x="20774" y="14841"/>
                </a:cubicBezTo>
              </a:path>
              <a:path w="20775" h="20755" stroke="0" extrusionOk="0">
                <a:moveTo>
                  <a:pt x="5981" y="-1"/>
                </a:moveTo>
                <a:cubicBezTo>
                  <a:pt x="13142" y="2063"/>
                  <a:pt x="18734" y="7673"/>
                  <a:pt x="20774" y="14841"/>
                </a:cubicBezTo>
                <a:lnTo>
                  <a:pt x="0" y="2075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48" name="Text Box 110"/>
          <p:cNvSpPr txBox="1">
            <a:spLocks noChangeArrowheads="1"/>
          </p:cNvSpPr>
          <p:nvPr/>
        </p:nvSpPr>
        <p:spPr bwMode="auto">
          <a:xfrm>
            <a:off x="5724525" y="638175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4963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Interpretação Gráfica da Convolução</a:t>
            </a:r>
          </a:p>
        </p:txBody>
      </p:sp>
      <p:sp>
        <p:nvSpPr>
          <p:cNvPr id="56324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7783512" cy="4114800"/>
          </a:xfrm>
        </p:spPr>
        <p:txBody>
          <a:bodyPr/>
          <a:lstStyle/>
          <a:p>
            <a:pPr eaLnBrk="1" hangingPunct="1"/>
            <a:r>
              <a:rPr lang="pt-BR" altLang="pt-BR" sz="2500" smtClean="0"/>
              <a:t>Método Gráfico</a:t>
            </a:r>
          </a:p>
          <a:p>
            <a:pPr lvl="1" eaLnBrk="1" hangingPunct="1"/>
            <a:r>
              <a:rPr lang="pt-BR" altLang="pt-BR" sz="2100" smtClean="0"/>
              <a:t>Girar f</a:t>
            </a:r>
            <a:r>
              <a:rPr lang="pt-BR" altLang="pt-BR" sz="2100" baseline="-25000" smtClean="0"/>
              <a:t>2</a:t>
            </a:r>
            <a:r>
              <a:rPr lang="pt-BR" altLang="pt-BR" sz="2100" smtClean="0"/>
              <a:t>(</a:t>
            </a:r>
            <a:r>
              <a:rPr lang="pt-BR" altLang="pt-BR" sz="2100" smtClean="0">
                <a:latin typeface="Symbol" pitchFamily="18" charset="2"/>
              </a:rPr>
              <a:t>t</a:t>
            </a:r>
            <a:r>
              <a:rPr lang="pt-BR" altLang="pt-BR" sz="2100" smtClean="0"/>
              <a:t>) em torno do eixo vertical, passando pela origem do eixo </a:t>
            </a:r>
            <a:r>
              <a:rPr lang="pt-BR" altLang="pt-BR" sz="2100" smtClean="0">
                <a:latin typeface="Symbol" pitchFamily="18" charset="2"/>
              </a:rPr>
              <a:t>t</a:t>
            </a:r>
            <a:r>
              <a:rPr lang="pt-BR" altLang="pt-BR" sz="2100" smtClean="0"/>
              <a:t>, obtendo a função f</a:t>
            </a:r>
            <a:r>
              <a:rPr lang="pt-BR" altLang="pt-BR" sz="2100" baseline="-25000" smtClean="0"/>
              <a:t>2</a:t>
            </a:r>
            <a:r>
              <a:rPr lang="pt-BR" altLang="pt-BR" sz="2100" smtClean="0"/>
              <a:t>(-</a:t>
            </a:r>
            <a:r>
              <a:rPr lang="pt-BR" altLang="pt-BR" sz="2100" smtClean="0">
                <a:latin typeface="Symbol" pitchFamily="18" charset="2"/>
              </a:rPr>
              <a:t>t</a:t>
            </a:r>
            <a:r>
              <a:rPr lang="pt-BR" altLang="pt-BR" sz="2100" smtClean="0"/>
              <a:t>)</a:t>
            </a:r>
          </a:p>
          <a:p>
            <a:pPr lvl="1" eaLnBrk="1" hangingPunct="1"/>
            <a:r>
              <a:rPr lang="pt-BR" altLang="pt-BR" sz="2100" smtClean="0"/>
              <a:t>Considerar a função girada como um quadro rígido que se desloca pelo eixo </a:t>
            </a:r>
            <a:r>
              <a:rPr lang="pt-BR" altLang="pt-BR" sz="2100" smtClean="0">
                <a:latin typeface="Symbol" pitchFamily="18" charset="2"/>
              </a:rPr>
              <a:t>t</a:t>
            </a:r>
            <a:r>
              <a:rPr lang="pt-BR" altLang="pt-BR" sz="2100" smtClean="0"/>
              <a:t> de um valor t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.</a:t>
            </a:r>
          </a:p>
          <a:p>
            <a:pPr lvl="1" eaLnBrk="1" hangingPunct="1"/>
            <a:r>
              <a:rPr lang="pt-BR" altLang="pt-BR" sz="2100" smtClean="0"/>
              <a:t>O produto entre a função representada por este quadro e f</a:t>
            </a:r>
            <a:r>
              <a:rPr lang="pt-BR" altLang="pt-BR" sz="2100" baseline="-25000" smtClean="0"/>
              <a:t>1</a:t>
            </a:r>
            <a:r>
              <a:rPr lang="pt-BR" altLang="pt-BR" sz="2100" smtClean="0"/>
              <a:t>(</a:t>
            </a:r>
            <a:r>
              <a:rPr lang="pt-BR" altLang="pt-BR" sz="2100" smtClean="0">
                <a:latin typeface="Symbol" pitchFamily="18" charset="2"/>
              </a:rPr>
              <a:t>t</a:t>
            </a:r>
            <a:r>
              <a:rPr lang="pt-BR" altLang="pt-BR" sz="2100" smtClean="0"/>
              <a:t>) resulta na função f</a:t>
            </a:r>
            <a:r>
              <a:rPr lang="pt-BR" altLang="pt-BR" sz="2100" baseline="-25000" smtClean="0"/>
              <a:t>1</a:t>
            </a:r>
            <a:r>
              <a:rPr lang="pt-BR" altLang="pt-BR" sz="2100" smtClean="0"/>
              <a:t>(</a:t>
            </a:r>
            <a:r>
              <a:rPr lang="pt-BR" altLang="pt-BR" sz="2100" smtClean="0">
                <a:latin typeface="Symbol" pitchFamily="18" charset="2"/>
              </a:rPr>
              <a:t>t</a:t>
            </a:r>
            <a:r>
              <a:rPr lang="pt-BR" altLang="pt-BR" sz="2100" smtClean="0"/>
              <a:t>)f</a:t>
            </a:r>
            <a:r>
              <a:rPr lang="pt-BR" altLang="pt-BR" sz="2100" baseline="-25000" smtClean="0"/>
              <a:t>2</a:t>
            </a:r>
            <a:r>
              <a:rPr lang="pt-BR" altLang="pt-BR" sz="2100" smtClean="0"/>
              <a:t>(t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-</a:t>
            </a:r>
            <a:r>
              <a:rPr lang="pt-BR" altLang="pt-BR" sz="2100" smtClean="0">
                <a:latin typeface="Symbol" pitchFamily="18" charset="2"/>
              </a:rPr>
              <a:t>t</a:t>
            </a:r>
            <a:r>
              <a:rPr lang="pt-BR" altLang="pt-BR" sz="2100" smtClean="0"/>
              <a:t>) e a área sob a curva é dada por [f</a:t>
            </a:r>
            <a:r>
              <a:rPr lang="pt-BR" altLang="pt-BR" sz="2100" baseline="-25000" smtClean="0"/>
              <a:t>1</a:t>
            </a:r>
            <a:r>
              <a:rPr lang="pt-BR" altLang="pt-BR" sz="2100" smtClean="0"/>
              <a:t>(t)*f</a:t>
            </a:r>
            <a:r>
              <a:rPr lang="pt-BR" altLang="pt-BR" sz="2100" baseline="-25000" smtClean="0"/>
              <a:t>2</a:t>
            </a:r>
            <a:r>
              <a:rPr lang="pt-BR" altLang="pt-BR" sz="2100" smtClean="0"/>
              <a:t>(t)] em t=t</a:t>
            </a:r>
            <a:r>
              <a:rPr lang="pt-BR" altLang="pt-BR" sz="2100" baseline="-25000" smtClean="0"/>
              <a:t>0</a:t>
            </a:r>
            <a:r>
              <a:rPr lang="pt-BR" altLang="pt-BR" sz="2100" smtClean="0"/>
              <a:t>.</a:t>
            </a:r>
          </a:p>
          <a:p>
            <a:pPr lvl="1" eaLnBrk="1" hangingPunct="1"/>
            <a:r>
              <a:rPr lang="pt-BR" altLang="pt-BR" sz="2100" smtClean="0"/>
              <a:t>Repetir o procedimento para diferentes valores de t, deslocando o quadro progressivamente.</a:t>
            </a:r>
          </a:p>
        </p:txBody>
      </p:sp>
      <p:graphicFrame>
        <p:nvGraphicFramePr>
          <p:cNvPr id="5632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3119855"/>
              </p:ext>
            </p:extLst>
          </p:nvPr>
        </p:nvGraphicFramePr>
        <p:xfrm>
          <a:off x="5148064" y="1340768"/>
          <a:ext cx="25955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1" name="Equation" r:id="rId3" imgW="2019240" imgH="469800" progId="Equation.3">
                  <p:embed/>
                </p:oleObj>
              </mc:Choice>
              <mc:Fallback>
                <p:oleObj name="Equation" r:id="rId3" imgW="201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340768"/>
                        <a:ext cx="25955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155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Convolução de uma função com uma função impulso unitário</a:t>
            </a:r>
          </a:p>
        </p:txBody>
      </p:sp>
      <p:graphicFrame>
        <p:nvGraphicFramePr>
          <p:cNvPr id="573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35150" y="1628775"/>
          <a:ext cx="5257800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5" name="Equation" r:id="rId3" imgW="2565360" imgH="1841400" progId="Equation.3">
                  <p:embed/>
                </p:oleObj>
              </mc:Choice>
              <mc:Fallback>
                <p:oleObj name="Equation" r:id="rId3" imgW="256536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28775"/>
                        <a:ext cx="5257800" cy="377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02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Convolução de uma função com uma função impulso unitário</a:t>
            </a:r>
          </a:p>
        </p:txBody>
      </p:sp>
      <p:graphicFrame>
        <p:nvGraphicFramePr>
          <p:cNvPr id="5837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4736566"/>
              </p:ext>
            </p:extLst>
          </p:nvPr>
        </p:nvGraphicFramePr>
        <p:xfrm>
          <a:off x="2411760" y="2420888"/>
          <a:ext cx="4105275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9" name="Equation" r:id="rId3" imgW="1866600" imgH="685800" progId="Equation.3">
                  <p:embed/>
                </p:oleObj>
              </mc:Choice>
              <mc:Fallback>
                <p:oleObj name="Equation" r:id="rId3" imgW="1866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420888"/>
                        <a:ext cx="4105275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90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8394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A principal meta de um sistema de comunicação é transmitir </a:t>
            </a:r>
            <a:r>
              <a:rPr lang="pt-BR" i="1" dirty="0" smtClean="0"/>
              <a:t>sinais de informação </a:t>
            </a:r>
            <a:r>
              <a:rPr lang="pt-BR" dirty="0" smtClean="0"/>
              <a:t>através de um </a:t>
            </a:r>
            <a:r>
              <a:rPr lang="pt-BR" dirty="0" smtClean="0">
                <a:solidFill>
                  <a:schemeClr val="tx2"/>
                </a:solidFill>
              </a:rPr>
              <a:t>canal de comunicação </a:t>
            </a:r>
            <a:r>
              <a:rPr lang="pt-BR" dirty="0" smtClean="0"/>
              <a:t>que separa o transmissor do receptor. A informação é um sinal às vezes chamado de </a:t>
            </a:r>
            <a:r>
              <a:rPr lang="pt-BR" i="1" dirty="0" smtClean="0"/>
              <a:t>banda-base</a:t>
            </a:r>
            <a:r>
              <a:rPr lang="pt-BR" dirty="0" smtClean="0"/>
              <a:t>. O termo banda-base é usado para designar a banda das frequências do sinal original que sai da fonte. Já o </a:t>
            </a:r>
            <a:r>
              <a:rPr lang="pt-BR" dirty="0" smtClean="0">
                <a:solidFill>
                  <a:schemeClr val="tx2"/>
                </a:solidFill>
              </a:rPr>
              <a:t>canal de comunicação</a:t>
            </a:r>
            <a:r>
              <a:rPr lang="pt-BR" dirty="0" smtClean="0"/>
              <a:t> requer um deslocamento para frente das frequências de banda-base para uma outra faixa de frequências adequada para a transmissão, e um correspondente deslocamento para trás, de volta à faixa de frequências original, no receptor.</a:t>
            </a:r>
          </a:p>
          <a:p>
            <a:pPr lvl="1"/>
            <a:r>
              <a:rPr lang="pt-BR" dirty="0" smtClean="0"/>
              <a:t>O deslocamento da faixa de frequências de um sinal é obtido através de um processo de modulação, que é definido como o processo pelo qual alguma característica de uma </a:t>
            </a:r>
            <a:r>
              <a:rPr lang="pt-BR" dirty="0" smtClean="0">
                <a:solidFill>
                  <a:srgbClr val="FF0000"/>
                </a:solidFill>
              </a:rPr>
              <a:t>onda portadora </a:t>
            </a:r>
            <a:r>
              <a:rPr lang="pt-BR" dirty="0" smtClean="0"/>
              <a:t>é variada de acordo com um </a:t>
            </a:r>
            <a:r>
              <a:rPr lang="pt-BR" dirty="0" smtClean="0">
                <a:solidFill>
                  <a:srgbClr val="FF0000"/>
                </a:solidFill>
              </a:rPr>
              <a:t>sinal </a:t>
            </a:r>
            <a:r>
              <a:rPr lang="pt-BR" dirty="0" err="1" smtClean="0">
                <a:solidFill>
                  <a:srgbClr val="FF0000"/>
                </a:solidFill>
              </a:rPr>
              <a:t>modulante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Num processo de modulação de onda contínua, a onda portadora é, usualmente, um sinal senoidal; o sinal resultante do processo de modulação é chamado de </a:t>
            </a:r>
            <a:r>
              <a:rPr lang="pt-BR" dirty="0" smtClean="0">
                <a:solidFill>
                  <a:srgbClr val="FF0000"/>
                </a:solidFill>
              </a:rPr>
              <a:t>sinal modulado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 modulação ocorre no transmissor e no receptor o sinal de banda-base precisa ser recuperado. Isso é conseguido por um processo conhecido como </a:t>
            </a:r>
            <a:r>
              <a:rPr lang="pt-BR" dirty="0" err="1" smtClean="0"/>
              <a:t>demodulação</a:t>
            </a:r>
            <a:r>
              <a:rPr lang="pt-BR" dirty="0" smtClean="0"/>
              <a:t>, que é o reverso do processo de modulação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207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Modulação de Amplitude, AM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pt-BR" altLang="pt-BR" dirty="0" smtClean="0"/>
              <a:t>A amplitude da onda portadora modulada (em geral chamada de e(t) ou s(t)) é proporcional à amplitude instantânea do sinal </a:t>
            </a:r>
            <a:r>
              <a:rPr lang="pt-BR" altLang="pt-BR" dirty="0" err="1" smtClean="0"/>
              <a:t>modulante</a:t>
            </a:r>
            <a:endParaRPr lang="pt-BR" altLang="pt-BR" dirty="0" smtClean="0"/>
          </a:p>
          <a:p>
            <a:r>
              <a:rPr lang="pt-BR" altLang="pt-BR" dirty="0" smtClean="0"/>
              <a:t>Sejam as voltagens da portadora e do sinal </a:t>
            </a:r>
            <a:r>
              <a:rPr lang="pt-BR" altLang="pt-BR" dirty="0" err="1" smtClean="0"/>
              <a:t>modulante</a:t>
            </a:r>
            <a:r>
              <a:rPr lang="pt-BR" altLang="pt-BR" dirty="0" smtClean="0"/>
              <a:t> dadas, por exemplo, por </a:t>
            </a:r>
            <a:r>
              <a:rPr lang="pt-BR" altLang="pt-BR" dirty="0" err="1" smtClean="0"/>
              <a:t>e</a:t>
            </a:r>
            <a:r>
              <a:rPr lang="pt-BR" altLang="pt-BR" baseline="-25000" dirty="0" err="1" smtClean="0"/>
              <a:t>c</a:t>
            </a:r>
            <a:r>
              <a:rPr lang="pt-BR" altLang="pt-BR" dirty="0" smtClean="0"/>
              <a:t> e e</a:t>
            </a:r>
            <a:r>
              <a:rPr lang="pt-BR" altLang="pt-BR" baseline="-25000" dirty="0" smtClean="0"/>
              <a:t>m</a:t>
            </a:r>
            <a:r>
              <a:rPr lang="pt-BR" altLang="pt-BR" dirty="0" smtClean="0"/>
              <a:t>, ou c(t) e m(t</a:t>
            </a:r>
            <a:r>
              <a:rPr lang="pt-BR" altLang="pt-BR" dirty="0"/>
              <a:t>), respectivamente.</a:t>
            </a:r>
            <a:endParaRPr lang="pt-BR" altLang="pt-BR" dirty="0" smtClean="0"/>
          </a:p>
          <a:p>
            <a:pPr marL="0" indent="0" eaLnBrk="1" hangingPunct="1">
              <a:buNone/>
            </a:pPr>
            <a:r>
              <a:rPr lang="pt-BR" altLang="pt-BR" i="1" dirty="0" err="1" smtClean="0"/>
              <a:t>e</a:t>
            </a:r>
            <a:r>
              <a:rPr lang="pt-BR" altLang="pt-BR" i="1" baseline="-25000" dirty="0" err="1" smtClean="0"/>
              <a:t>c</a:t>
            </a:r>
            <a:r>
              <a:rPr lang="pt-BR" altLang="pt-BR" i="1" dirty="0" smtClean="0"/>
              <a:t>(t)= </a:t>
            </a:r>
            <a:r>
              <a:rPr lang="pt-BR" altLang="pt-BR" i="1" dirty="0" err="1" smtClean="0"/>
              <a:t>E</a:t>
            </a:r>
            <a:r>
              <a:rPr lang="pt-BR" altLang="pt-BR" i="1" baseline="-25000" dirty="0" err="1" smtClean="0"/>
              <a:t>c</a:t>
            </a:r>
            <a:r>
              <a:rPr lang="pt-BR" altLang="pt-BR" i="1" dirty="0" err="1" smtClean="0"/>
              <a:t>sen</a:t>
            </a:r>
            <a:r>
              <a:rPr lang="pt-BR" altLang="pt-BR" i="1" dirty="0" smtClean="0"/>
              <a:t> (</a:t>
            </a:r>
            <a:r>
              <a:rPr lang="pt-BR" altLang="pt-BR" i="1" dirty="0" err="1" smtClean="0">
                <a:latin typeface="Symbol" panose="05050102010706020507" pitchFamily="18" charset="2"/>
              </a:rPr>
              <a:t>w</a:t>
            </a:r>
            <a:r>
              <a:rPr lang="pt-BR" altLang="pt-BR" i="1" baseline="-25000" dirty="0" err="1" smtClean="0"/>
              <a:t>c</a:t>
            </a:r>
            <a:r>
              <a:rPr lang="pt-BR" altLang="pt-BR" i="1" dirty="0" err="1" smtClean="0"/>
              <a:t>t</a:t>
            </a:r>
            <a:r>
              <a:rPr lang="pt-BR" altLang="pt-BR" i="1" dirty="0" smtClean="0"/>
              <a:t>) </a:t>
            </a:r>
          </a:p>
          <a:p>
            <a:pPr marL="0" indent="0" eaLnBrk="1" hangingPunct="1">
              <a:buNone/>
            </a:pPr>
            <a:r>
              <a:rPr lang="pt-BR" altLang="pt-BR" i="1" dirty="0" smtClean="0"/>
              <a:t>e</a:t>
            </a:r>
            <a:r>
              <a:rPr lang="pt-BR" altLang="pt-BR" i="1" baseline="-25000" dirty="0" smtClean="0"/>
              <a:t>m</a:t>
            </a:r>
            <a:r>
              <a:rPr lang="pt-BR" altLang="pt-BR" i="1" dirty="0" smtClean="0"/>
              <a:t>(t)= </a:t>
            </a:r>
            <a:r>
              <a:rPr lang="pt-BR" altLang="pt-BR" i="1" dirty="0" err="1" smtClean="0"/>
              <a:t>E</a:t>
            </a:r>
            <a:r>
              <a:rPr lang="pt-BR" altLang="pt-BR" i="1" baseline="-25000" dirty="0" err="1" smtClean="0"/>
              <a:t>m</a:t>
            </a:r>
            <a:r>
              <a:rPr lang="pt-BR" altLang="pt-BR" i="1" dirty="0" err="1" smtClean="0"/>
              <a:t>sen</a:t>
            </a:r>
            <a:r>
              <a:rPr lang="pt-BR" altLang="pt-BR" i="1" dirty="0" smtClean="0"/>
              <a:t> (</a:t>
            </a:r>
            <a:r>
              <a:rPr lang="pt-BR" altLang="pt-BR" i="1" dirty="0" err="1" smtClean="0">
                <a:latin typeface="Symbol" panose="05050102010706020507" pitchFamily="18" charset="2"/>
              </a:rPr>
              <a:t>w</a:t>
            </a:r>
            <a:r>
              <a:rPr lang="pt-BR" altLang="pt-BR" i="1" baseline="-25000" dirty="0" err="1" smtClean="0"/>
              <a:t>m</a:t>
            </a:r>
            <a:r>
              <a:rPr lang="pt-BR" altLang="pt-BR" i="1" dirty="0" err="1" smtClean="0"/>
              <a:t>t</a:t>
            </a:r>
            <a:r>
              <a:rPr lang="pt-BR" altLang="pt-BR" i="1" dirty="0" smtClean="0"/>
              <a:t>)</a:t>
            </a:r>
            <a:endParaRPr lang="pt-BR" altLang="pt-BR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1043608" y="4797152"/>
            <a:ext cx="7671420" cy="1688760"/>
            <a:chOff x="1115616" y="4797152"/>
            <a:chExt cx="7671420" cy="1688760"/>
          </a:xfrm>
        </p:grpSpPr>
        <p:pic>
          <p:nvPicPr>
            <p:cNvPr id="18535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797152"/>
              <a:ext cx="7671420" cy="168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6444208" y="5733256"/>
              <a:ext cx="43204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286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24" y="3933056"/>
            <a:ext cx="4991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843808" y="3573016"/>
            <a:ext cx="53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 smtClean="0"/>
              <a:t>(1)</a:t>
            </a:r>
            <a:endParaRPr lang="pt-BR" altLang="pt-BR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987824" y="3933056"/>
            <a:ext cx="53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 smtClean="0"/>
              <a:t>(2)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1021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Tipos de Modulação</a:t>
            </a:r>
            <a:br>
              <a:rPr lang="pt-BR" altLang="pt-BR" dirty="0"/>
            </a:br>
            <a:endParaRPr lang="pt-BR" dirty="0"/>
          </a:p>
        </p:txBody>
      </p:sp>
      <p:sp>
        <p:nvSpPr>
          <p:cNvPr id="58370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0F42762-706D-4507-AA60-7D45669F3490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  <p:grpSp>
        <p:nvGrpSpPr>
          <p:cNvPr id="58371" name="Group 55"/>
          <p:cNvGrpSpPr>
            <a:grpSpLocks/>
          </p:cNvGrpSpPr>
          <p:nvPr/>
        </p:nvGrpSpPr>
        <p:grpSpPr bwMode="auto">
          <a:xfrm>
            <a:off x="265112" y="1005532"/>
            <a:ext cx="8720138" cy="4778375"/>
            <a:chOff x="144" y="432"/>
            <a:chExt cx="5493" cy="3010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874" y="432"/>
              <a:ext cx="1782" cy="25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2000"/>
                <a:t>Modulação</a:t>
              </a:r>
            </a:p>
          </p:txBody>
        </p:sp>
        <p:sp>
          <p:nvSpPr>
            <p:cNvPr id="58381" name="Line 10"/>
            <p:cNvSpPr>
              <a:spLocks noChangeShapeType="1"/>
            </p:cNvSpPr>
            <p:nvPr/>
          </p:nvSpPr>
          <p:spPr bwMode="auto">
            <a:xfrm>
              <a:off x="2765" y="687"/>
              <a:ext cx="0" cy="25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82" name="Freeform 11"/>
            <p:cNvSpPr>
              <a:spLocks/>
            </p:cNvSpPr>
            <p:nvPr/>
          </p:nvSpPr>
          <p:spPr bwMode="auto">
            <a:xfrm>
              <a:off x="878" y="943"/>
              <a:ext cx="2726" cy="153"/>
            </a:xfrm>
            <a:custGeom>
              <a:avLst/>
              <a:gdLst>
                <a:gd name="T0" fmla="*/ 0 w 3168"/>
                <a:gd name="T1" fmla="*/ 26 h 240"/>
                <a:gd name="T2" fmla="*/ 0 w 3168"/>
                <a:gd name="T3" fmla="*/ 0 h 240"/>
                <a:gd name="T4" fmla="*/ 1495 w 3168"/>
                <a:gd name="T5" fmla="*/ 0 h 240"/>
                <a:gd name="T6" fmla="*/ 1495 w 3168"/>
                <a:gd name="T7" fmla="*/ 2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8"/>
                <a:gd name="T13" fmla="*/ 0 h 240"/>
                <a:gd name="T14" fmla="*/ 3168 w 316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8" h="240">
                  <a:moveTo>
                    <a:pt x="0" y="240"/>
                  </a:moveTo>
                  <a:lnTo>
                    <a:pt x="0" y="0"/>
                  </a:lnTo>
                  <a:lnTo>
                    <a:pt x="3168" y="0"/>
                  </a:lnTo>
                  <a:lnTo>
                    <a:pt x="3168" y="240"/>
                  </a:ln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388" y="1127"/>
              <a:ext cx="753" cy="252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/>
                <a:t>Analógica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3259" y="1096"/>
              <a:ext cx="533" cy="252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/>
                <a:t>Digital</a:t>
              </a:r>
            </a:p>
          </p:txBody>
        </p:sp>
        <p:sp>
          <p:nvSpPr>
            <p:cNvPr id="58385" name="Line 15"/>
            <p:cNvSpPr>
              <a:spLocks noChangeShapeType="1"/>
            </p:cNvSpPr>
            <p:nvPr/>
          </p:nvSpPr>
          <p:spPr bwMode="auto">
            <a:xfrm>
              <a:off x="354" y="1556"/>
              <a:ext cx="1048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86" name="Line 18"/>
            <p:cNvSpPr>
              <a:spLocks noChangeShapeType="1"/>
            </p:cNvSpPr>
            <p:nvPr/>
          </p:nvSpPr>
          <p:spPr bwMode="auto">
            <a:xfrm>
              <a:off x="878" y="1556"/>
              <a:ext cx="0" cy="51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144" y="1760"/>
              <a:ext cx="3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AM</a:t>
              </a:r>
            </a:p>
          </p:txBody>
        </p:sp>
        <p:sp>
          <p:nvSpPr>
            <p:cNvPr id="58388" name="Text Box 21"/>
            <p:cNvSpPr txBox="1">
              <a:spLocks noChangeArrowheads="1"/>
            </p:cNvSpPr>
            <p:nvPr/>
          </p:nvSpPr>
          <p:spPr bwMode="auto">
            <a:xfrm>
              <a:off x="656" y="2015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FM</a:t>
              </a:r>
            </a:p>
          </p:txBody>
        </p:sp>
        <p:sp>
          <p:nvSpPr>
            <p:cNvPr id="58389" name="Line 22"/>
            <p:cNvSpPr>
              <a:spLocks noChangeShapeType="1"/>
            </p:cNvSpPr>
            <p:nvPr/>
          </p:nvSpPr>
          <p:spPr bwMode="auto">
            <a:xfrm>
              <a:off x="1402" y="1556"/>
              <a:ext cx="0" cy="76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0" name="Line 23"/>
            <p:cNvSpPr>
              <a:spLocks noChangeShapeType="1"/>
            </p:cNvSpPr>
            <p:nvPr/>
          </p:nvSpPr>
          <p:spPr bwMode="auto">
            <a:xfrm>
              <a:off x="354" y="1556"/>
              <a:ext cx="0" cy="255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1" name="Text Box 24"/>
            <p:cNvSpPr txBox="1">
              <a:spLocks noChangeArrowheads="1"/>
            </p:cNvSpPr>
            <p:nvPr/>
          </p:nvSpPr>
          <p:spPr bwMode="auto">
            <a:xfrm>
              <a:off x="1192" y="2271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PM</a:t>
              </a:r>
            </a:p>
          </p:txBody>
        </p:sp>
        <p:sp>
          <p:nvSpPr>
            <p:cNvPr id="58392" name="Line 25"/>
            <p:cNvSpPr>
              <a:spLocks noChangeShapeType="1"/>
            </p:cNvSpPr>
            <p:nvPr/>
          </p:nvSpPr>
          <p:spPr bwMode="auto">
            <a:xfrm>
              <a:off x="878" y="1351"/>
              <a:ext cx="0" cy="205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3" name="Freeform 26"/>
            <p:cNvSpPr>
              <a:spLocks/>
            </p:cNvSpPr>
            <p:nvPr/>
          </p:nvSpPr>
          <p:spPr bwMode="auto">
            <a:xfrm>
              <a:off x="2555" y="1249"/>
              <a:ext cx="682" cy="358"/>
            </a:xfrm>
            <a:custGeom>
              <a:avLst/>
              <a:gdLst>
                <a:gd name="T0" fmla="*/ 4237 w 432"/>
                <a:gd name="T1" fmla="*/ 0 h 288"/>
                <a:gd name="T2" fmla="*/ 0 w 432"/>
                <a:gd name="T3" fmla="*/ 0 h 288"/>
                <a:gd name="T4" fmla="*/ 0 w 432"/>
                <a:gd name="T5" fmla="*/ 854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432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4" name="Freeform 27"/>
            <p:cNvSpPr>
              <a:spLocks/>
            </p:cNvSpPr>
            <p:nvPr/>
          </p:nvSpPr>
          <p:spPr bwMode="auto">
            <a:xfrm flipH="1">
              <a:off x="3874" y="1249"/>
              <a:ext cx="516" cy="409"/>
            </a:xfrm>
            <a:custGeom>
              <a:avLst/>
              <a:gdLst>
                <a:gd name="T0" fmla="*/ 1050 w 432"/>
                <a:gd name="T1" fmla="*/ 0 h 288"/>
                <a:gd name="T2" fmla="*/ 0 w 432"/>
                <a:gd name="T3" fmla="*/ 0 h 288"/>
                <a:gd name="T4" fmla="*/ 0 w 432"/>
                <a:gd name="T5" fmla="*/ 1664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432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5" name="Line 28"/>
            <p:cNvSpPr>
              <a:spLocks noChangeShapeType="1"/>
            </p:cNvSpPr>
            <p:nvPr/>
          </p:nvSpPr>
          <p:spPr bwMode="auto">
            <a:xfrm>
              <a:off x="2084" y="1607"/>
              <a:ext cx="943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6" name="Line 29"/>
            <p:cNvSpPr>
              <a:spLocks noChangeShapeType="1"/>
            </p:cNvSpPr>
            <p:nvPr/>
          </p:nvSpPr>
          <p:spPr bwMode="auto">
            <a:xfrm>
              <a:off x="2084" y="1607"/>
              <a:ext cx="0" cy="255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7" name="Text Box 30"/>
            <p:cNvSpPr txBox="1">
              <a:spLocks noChangeArrowheads="1"/>
            </p:cNvSpPr>
            <p:nvPr/>
          </p:nvSpPr>
          <p:spPr bwMode="auto">
            <a:xfrm>
              <a:off x="1806" y="1842"/>
              <a:ext cx="4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ASK</a:t>
              </a:r>
            </a:p>
          </p:txBody>
        </p:sp>
        <p:sp>
          <p:nvSpPr>
            <p:cNvPr id="58398" name="Line 31"/>
            <p:cNvSpPr>
              <a:spLocks noChangeShapeType="1"/>
            </p:cNvSpPr>
            <p:nvPr/>
          </p:nvSpPr>
          <p:spPr bwMode="auto">
            <a:xfrm>
              <a:off x="2555" y="1607"/>
              <a:ext cx="0" cy="51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399" name="Line 32"/>
            <p:cNvSpPr>
              <a:spLocks noChangeShapeType="1"/>
            </p:cNvSpPr>
            <p:nvPr/>
          </p:nvSpPr>
          <p:spPr bwMode="auto">
            <a:xfrm>
              <a:off x="3027" y="1607"/>
              <a:ext cx="0" cy="76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00" name="Text Box 34"/>
            <p:cNvSpPr txBox="1">
              <a:spLocks noChangeArrowheads="1"/>
            </p:cNvSpPr>
            <p:nvPr/>
          </p:nvSpPr>
          <p:spPr bwMode="auto">
            <a:xfrm>
              <a:off x="2330" y="2097"/>
              <a:ext cx="4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FSK</a:t>
              </a:r>
            </a:p>
          </p:txBody>
        </p:sp>
        <p:sp>
          <p:nvSpPr>
            <p:cNvPr id="58401" name="Text Box 35"/>
            <p:cNvSpPr txBox="1">
              <a:spLocks noChangeArrowheads="1"/>
            </p:cNvSpPr>
            <p:nvPr/>
          </p:nvSpPr>
          <p:spPr bwMode="auto">
            <a:xfrm>
              <a:off x="2802" y="2353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PSK</a:t>
              </a:r>
            </a:p>
          </p:txBody>
        </p:sp>
        <p:sp>
          <p:nvSpPr>
            <p:cNvPr id="58402" name="Line 37"/>
            <p:cNvSpPr>
              <a:spLocks noChangeShapeType="1"/>
            </p:cNvSpPr>
            <p:nvPr/>
          </p:nvSpPr>
          <p:spPr bwMode="auto">
            <a:xfrm>
              <a:off x="3604" y="1658"/>
              <a:ext cx="1520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03" name="Line 38"/>
            <p:cNvSpPr>
              <a:spLocks noChangeShapeType="1"/>
            </p:cNvSpPr>
            <p:nvPr/>
          </p:nvSpPr>
          <p:spPr bwMode="auto">
            <a:xfrm>
              <a:off x="5124" y="1658"/>
              <a:ext cx="0" cy="1532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04" name="Line 39"/>
            <p:cNvSpPr>
              <a:spLocks noChangeShapeType="1"/>
            </p:cNvSpPr>
            <p:nvPr/>
          </p:nvSpPr>
          <p:spPr bwMode="auto">
            <a:xfrm>
              <a:off x="4390" y="1658"/>
              <a:ext cx="0" cy="76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05" name="Line 40"/>
            <p:cNvSpPr>
              <a:spLocks noChangeShapeType="1"/>
            </p:cNvSpPr>
            <p:nvPr/>
          </p:nvSpPr>
          <p:spPr bwMode="auto">
            <a:xfrm>
              <a:off x="3604" y="1658"/>
              <a:ext cx="0" cy="255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8406" name="Text Box 42"/>
            <p:cNvSpPr txBox="1">
              <a:spLocks noChangeArrowheads="1"/>
            </p:cNvSpPr>
            <p:nvPr/>
          </p:nvSpPr>
          <p:spPr bwMode="auto">
            <a:xfrm>
              <a:off x="3988" y="2424"/>
              <a:ext cx="70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PCM</a:t>
              </a:r>
            </a:p>
            <a:p>
              <a:pPr eaLnBrk="1" hangingPunct="1"/>
              <a:r>
                <a:rPr lang="pt-BR" altLang="pt-BR" sz="2000"/>
                <a:t>DPCM</a:t>
              </a:r>
            </a:p>
            <a:p>
              <a:pPr eaLnBrk="1" hangingPunct="1"/>
              <a:r>
                <a:rPr lang="pt-BR" altLang="pt-BR" sz="2000"/>
                <a:t>ADPCM</a:t>
              </a:r>
            </a:p>
          </p:txBody>
        </p:sp>
        <p:sp>
          <p:nvSpPr>
            <p:cNvPr id="58407" name="Text Box 43"/>
            <p:cNvSpPr txBox="1">
              <a:spLocks noChangeArrowheads="1"/>
            </p:cNvSpPr>
            <p:nvPr/>
          </p:nvSpPr>
          <p:spPr bwMode="auto">
            <a:xfrm>
              <a:off x="3312" y="1902"/>
              <a:ext cx="55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PAM</a:t>
              </a:r>
            </a:p>
            <a:p>
              <a:pPr eaLnBrk="1" hangingPunct="1"/>
              <a:r>
                <a:rPr lang="pt-BR" altLang="pt-BR" sz="2000"/>
                <a:t>PWM</a:t>
              </a:r>
            </a:p>
            <a:p>
              <a:pPr eaLnBrk="1" hangingPunct="1"/>
              <a:r>
                <a:rPr lang="pt-BR" altLang="pt-BR" sz="2000"/>
                <a:t>PPM</a:t>
              </a:r>
            </a:p>
          </p:txBody>
        </p:sp>
        <p:sp>
          <p:nvSpPr>
            <p:cNvPr id="58408" name="Text Box 44"/>
            <p:cNvSpPr txBox="1">
              <a:spLocks noChangeArrowheads="1"/>
            </p:cNvSpPr>
            <p:nvPr/>
          </p:nvSpPr>
          <p:spPr bwMode="auto">
            <a:xfrm>
              <a:off x="4875" y="3190"/>
              <a:ext cx="7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LPC . . .</a:t>
              </a:r>
            </a:p>
          </p:txBody>
        </p:sp>
      </p:grpSp>
      <p:sp>
        <p:nvSpPr>
          <p:cNvPr id="58373" name="AutoShape 47"/>
          <p:cNvSpPr>
            <a:spLocks/>
          </p:cNvSpPr>
          <p:nvPr/>
        </p:nvSpPr>
        <p:spPr bwMode="auto">
          <a:xfrm rot="-5400000">
            <a:off x="1244600" y="3588394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8374" name="Text Box 48"/>
          <p:cNvSpPr txBox="1">
            <a:spLocks noChangeArrowheads="1"/>
          </p:cNvSpPr>
          <p:nvPr/>
        </p:nvSpPr>
        <p:spPr bwMode="auto">
          <a:xfrm>
            <a:off x="553292" y="4629794"/>
            <a:ext cx="1598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mensagem</a:t>
            </a:r>
          </a:p>
          <a:p>
            <a:pPr algn="ctr" eaLnBrk="1" hangingPunct="1"/>
            <a:r>
              <a:rPr lang="pt-BR" altLang="pt-BR" sz="2000"/>
              <a:t>contínua </a:t>
            </a:r>
          </a:p>
          <a:p>
            <a:pPr algn="ctr" eaLnBrk="1" hangingPunct="1"/>
            <a:r>
              <a:rPr lang="pt-BR" altLang="pt-BR" sz="2000"/>
              <a:t>no tempo</a:t>
            </a:r>
          </a:p>
        </p:txBody>
      </p:sp>
      <p:sp>
        <p:nvSpPr>
          <p:cNvPr id="58375" name="AutoShape 49"/>
          <p:cNvSpPr>
            <a:spLocks/>
          </p:cNvSpPr>
          <p:nvPr/>
        </p:nvSpPr>
        <p:spPr bwMode="auto">
          <a:xfrm rot="-5400000">
            <a:off x="3822700" y="3740794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99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8376" name="Text Box 50"/>
          <p:cNvSpPr txBox="1">
            <a:spLocks noChangeArrowheads="1"/>
          </p:cNvSpPr>
          <p:nvPr/>
        </p:nvSpPr>
        <p:spPr bwMode="auto">
          <a:xfrm>
            <a:off x="3148854" y="4764732"/>
            <a:ext cx="15985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mensagem</a:t>
            </a:r>
          </a:p>
          <a:p>
            <a:pPr algn="ctr" eaLnBrk="1" hangingPunct="1"/>
            <a:r>
              <a:rPr lang="pt-BR" altLang="pt-BR" sz="2000"/>
              <a:t>digital</a:t>
            </a:r>
          </a:p>
        </p:txBody>
      </p:sp>
      <p:sp>
        <p:nvSpPr>
          <p:cNvPr id="58377" name="AutoShape 51"/>
          <p:cNvSpPr>
            <a:spLocks/>
          </p:cNvSpPr>
          <p:nvPr/>
        </p:nvSpPr>
        <p:spPr bwMode="auto">
          <a:xfrm rot="-5400000">
            <a:off x="7053262" y="4155132"/>
            <a:ext cx="228600" cy="3276600"/>
          </a:xfrm>
          <a:prstGeom prst="leftBrace">
            <a:avLst>
              <a:gd name="adj1" fmla="val 119444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8378" name="Text Box 52"/>
          <p:cNvSpPr txBox="1">
            <a:spLocks noChangeArrowheads="1"/>
          </p:cNvSpPr>
          <p:nvPr/>
        </p:nvSpPr>
        <p:spPr bwMode="auto">
          <a:xfrm>
            <a:off x="5756105" y="5901382"/>
            <a:ext cx="2792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Codificação de fonte</a:t>
            </a:r>
          </a:p>
        </p:txBody>
      </p:sp>
      <p:sp>
        <p:nvSpPr>
          <p:cNvPr id="58379" name="Text Box 53"/>
          <p:cNvSpPr txBox="1">
            <a:spLocks noChangeArrowheads="1"/>
          </p:cNvSpPr>
          <p:nvPr/>
        </p:nvSpPr>
        <p:spPr bwMode="auto">
          <a:xfrm>
            <a:off x="36512" y="6461769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pt-BR" altLang="pt-BR" sz="2000"/>
              <a:t>MENSAGEM: Voz, áudio, vídeo, dados, ...</a:t>
            </a:r>
            <a:r>
              <a:rPr lang="pt-BR" altLang="pt-BR" sz="2000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5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</a:t>
            </a:r>
            <a:endParaRPr lang="pt-BR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556792"/>
            <a:ext cx="4248472" cy="34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84168" y="1628800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Portadora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Sinal </a:t>
            </a:r>
            <a:r>
              <a:rPr lang="pt-BR" dirty="0" err="1" smtClean="0"/>
              <a:t>modulante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Sinal modulado</a:t>
            </a:r>
            <a:endParaRPr lang="pt-BR" dirty="0"/>
          </a:p>
        </p:txBody>
      </p:sp>
      <p:pic>
        <p:nvPicPr>
          <p:cNvPr id="225284" name="Picture 4" descr="What is A Wavelength - Distance Between Points Generated By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67286"/>
            <a:ext cx="2356520" cy="15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6" name="Picture 6" descr="relationship between frequency wavelength and speed | Physic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67286"/>
            <a:ext cx="30289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46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6"/>
          <p:cNvSpPr>
            <a:spLocks noGrp="1" noChangeArrowheads="1"/>
          </p:cNvSpPr>
          <p:nvPr>
            <p:ph type="title"/>
          </p:nvPr>
        </p:nvSpPr>
        <p:spPr>
          <a:xfrm>
            <a:off x="827088" y="301625"/>
            <a:ext cx="7856537" cy="823913"/>
          </a:xfrm>
        </p:spPr>
        <p:txBody>
          <a:bodyPr/>
          <a:lstStyle/>
          <a:p>
            <a:pPr eaLnBrk="1" hangingPunct="1"/>
            <a:r>
              <a:rPr lang="pt-BR" altLang="pt-BR" sz="3200" dirty="0" smtClean="0"/>
              <a:t>Espectro de Frequência da onda AM</a:t>
            </a:r>
          </a:p>
        </p:txBody>
      </p:sp>
      <p:sp>
        <p:nvSpPr>
          <p:cNvPr id="205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1800" dirty="0" smtClean="0"/>
              <a:t>Por definição de AM, segue-se que a amplitude (máxima) </a:t>
            </a:r>
            <a:r>
              <a:rPr lang="pt-BR" altLang="pt-BR" sz="1800" dirty="0" err="1" smtClean="0"/>
              <a:t>E</a:t>
            </a:r>
            <a:r>
              <a:rPr lang="pt-BR" altLang="pt-BR" sz="1800" baseline="-25000" dirty="0" err="1" smtClean="0"/>
              <a:t>c</a:t>
            </a:r>
            <a:r>
              <a:rPr lang="pt-BR" altLang="pt-BR" sz="1800" dirty="0" smtClean="0"/>
              <a:t> de uma portadora não-modulada terá que ser proporcional à voltagem </a:t>
            </a:r>
            <a:r>
              <a:rPr lang="pt-BR" altLang="pt-BR" sz="1800" dirty="0" err="1" smtClean="0"/>
              <a:t>modulante</a:t>
            </a:r>
            <a:r>
              <a:rPr lang="pt-BR" altLang="pt-BR" sz="1800" dirty="0" smtClean="0"/>
              <a:t> instantânea (E</a:t>
            </a:r>
            <a:r>
              <a:rPr lang="pt-BR" altLang="pt-BR" sz="1800" baseline="-25000" dirty="0" smtClean="0"/>
              <a:t>m</a:t>
            </a:r>
            <a:r>
              <a:rPr lang="pt-BR" altLang="pt-BR" sz="1800" dirty="0" smtClean="0"/>
              <a:t> </a:t>
            </a:r>
            <a:r>
              <a:rPr lang="pt-BR" altLang="pt-BR" sz="1800" dirty="0" err="1" smtClean="0"/>
              <a:t>sen</a:t>
            </a:r>
            <a:r>
              <a:rPr lang="pt-BR" altLang="pt-BR" sz="1800" dirty="0" smtClean="0"/>
              <a:t> </a:t>
            </a:r>
            <a:r>
              <a:rPr lang="pt-BR" altLang="pt-BR" sz="1800" dirty="0" err="1" smtClean="0">
                <a:latin typeface="Symbol" pitchFamily="18" charset="2"/>
              </a:rPr>
              <a:t>w</a:t>
            </a:r>
            <a:r>
              <a:rPr lang="pt-BR" altLang="pt-BR" sz="1800" baseline="-25000" dirty="0" err="1" smtClean="0"/>
              <a:t>m</a:t>
            </a:r>
            <a:r>
              <a:rPr lang="pt-BR" altLang="pt-BR" sz="1800" dirty="0" err="1" smtClean="0"/>
              <a:t>t</a:t>
            </a:r>
            <a:r>
              <a:rPr lang="pt-BR" altLang="pt-BR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1800" dirty="0" smtClean="0"/>
              <a:t>As </a:t>
            </a:r>
            <a:r>
              <a:rPr lang="pt-BR" altLang="pt-BR" sz="1800" dirty="0" smtClean="0"/>
              <a:t>frequências </a:t>
            </a:r>
            <a:r>
              <a:rPr lang="pt-BR" altLang="pt-BR" sz="1800" dirty="0" smtClean="0"/>
              <a:t>presentes no sinal AM são a </a:t>
            </a:r>
            <a:r>
              <a:rPr lang="pt-BR" altLang="pt-BR" sz="1800" dirty="0" smtClean="0"/>
              <a:t>frequência </a:t>
            </a:r>
            <a:r>
              <a:rPr lang="pt-BR" altLang="pt-BR" sz="1800" dirty="0" smtClean="0"/>
              <a:t>da portadora e o primeiro par de </a:t>
            </a:r>
            <a:r>
              <a:rPr lang="pt-BR" altLang="pt-BR" sz="1800" dirty="0" smtClean="0"/>
              <a:t>frequências </a:t>
            </a:r>
            <a:r>
              <a:rPr lang="pt-BR" altLang="pt-BR" sz="1800" dirty="0" smtClean="0"/>
              <a:t>de banda lateral, onde </a:t>
            </a:r>
            <a:r>
              <a:rPr lang="pt-BR" altLang="pt-BR" sz="1800" dirty="0" smtClean="0"/>
              <a:t>frequência </a:t>
            </a:r>
            <a:r>
              <a:rPr lang="pt-BR" altLang="pt-BR" sz="1800" dirty="0" smtClean="0"/>
              <a:t>de banda lateral é definida como (no primeiro par, n=1):</a:t>
            </a:r>
          </a:p>
          <a:p>
            <a:pPr eaLnBrk="1" hangingPunct="1">
              <a:lnSpc>
                <a:spcPct val="90000"/>
              </a:lnSpc>
            </a:pPr>
            <a:endParaRPr lang="pt-BR" altLang="pt-BR" sz="18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18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1800" dirty="0" smtClean="0"/>
              <a:t>Quando  uma portadora é modulada em amplitude, a constante de proporcionalidade é unitária e as variações da voltagem </a:t>
            </a:r>
            <a:r>
              <a:rPr lang="pt-BR" altLang="pt-BR" sz="1800" dirty="0" err="1" smtClean="0"/>
              <a:t>modulante</a:t>
            </a:r>
            <a:r>
              <a:rPr lang="pt-BR" altLang="pt-BR" sz="1800" dirty="0" smtClean="0"/>
              <a:t> instantânea são </a:t>
            </a:r>
            <a:r>
              <a:rPr lang="pt-BR" altLang="pt-BR" sz="1800" b="1" dirty="0" err="1" smtClean="0">
                <a:solidFill>
                  <a:srgbClr val="0066FF"/>
                </a:solidFill>
              </a:rPr>
              <a:t>superimpostas</a:t>
            </a:r>
            <a:r>
              <a:rPr lang="pt-BR" altLang="pt-BR" sz="1800" dirty="0" smtClean="0"/>
              <a:t> à amplitude da portadora. Ou seja, quando temporariamente não houver modulação, a amplitude da portadora sofrerá a variação de seu próprio valor instantâneo. A situação é ilustrada na figura: </a:t>
            </a:r>
          </a:p>
        </p:txBody>
      </p:sp>
      <p:graphicFrame>
        <p:nvGraphicFramePr>
          <p:cNvPr id="2050" name="Object 1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22898368"/>
              </p:ext>
            </p:extLst>
          </p:nvPr>
        </p:nvGraphicFramePr>
        <p:xfrm>
          <a:off x="3267547" y="2613819"/>
          <a:ext cx="2447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9" name="Equation" r:id="rId3" imgW="876240" imgH="228600" progId="Equation.3">
                  <p:embed/>
                </p:oleObj>
              </mc:Choice>
              <mc:Fallback>
                <p:oleObj name="Equation" r:id="rId3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547" y="2613819"/>
                        <a:ext cx="24479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19"/>
          <p:cNvSpPr txBox="1">
            <a:spLocks noChangeArrowheads="1"/>
          </p:cNvSpPr>
          <p:nvPr/>
        </p:nvSpPr>
        <p:spPr bwMode="auto">
          <a:xfrm>
            <a:off x="7138403" y="2780928"/>
            <a:ext cx="53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(3)</a:t>
            </a:r>
          </a:p>
        </p:txBody>
      </p:sp>
      <p:sp>
        <p:nvSpPr>
          <p:cNvPr id="2054" name="AutoShape 48"/>
          <p:cNvSpPr>
            <a:spLocks noChangeArrowheads="1"/>
          </p:cNvSpPr>
          <p:nvPr/>
        </p:nvSpPr>
        <p:spPr bwMode="auto">
          <a:xfrm>
            <a:off x="468313" y="5229225"/>
            <a:ext cx="4391025" cy="1439863"/>
          </a:xfrm>
          <a:prstGeom prst="wedgeRoundRectCallout">
            <a:avLst>
              <a:gd name="adj1" fmla="val 54083"/>
              <a:gd name="adj2" fmla="val -1747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A máxima amplitude do sinal modulado em amplitude varia de acordo com as mudanças do sinal modulante. Notar que se E</a:t>
            </a:r>
            <a:r>
              <a:rPr lang="pt-BR" altLang="pt-BR" sz="1400" baseline="-25000"/>
              <a:t>m</a:t>
            </a:r>
            <a:r>
              <a:rPr lang="pt-BR" altLang="pt-BR" sz="1400"/>
              <a:t> for maior que E</a:t>
            </a:r>
            <a:r>
              <a:rPr lang="pt-BR" altLang="pt-BR" sz="1400" baseline="-25000"/>
              <a:t>c</a:t>
            </a:r>
            <a:r>
              <a:rPr lang="pt-BR" altLang="pt-BR" sz="1400"/>
              <a:t>, ocorrerá distorção</a:t>
            </a:r>
          </a:p>
        </p:txBody>
      </p:sp>
      <p:grpSp>
        <p:nvGrpSpPr>
          <p:cNvPr id="2055" name="Group 50"/>
          <p:cNvGrpSpPr>
            <a:grpSpLocks/>
          </p:cNvGrpSpPr>
          <p:nvPr/>
        </p:nvGrpSpPr>
        <p:grpSpPr bwMode="auto">
          <a:xfrm>
            <a:off x="5076056" y="4797153"/>
            <a:ext cx="3766319" cy="2060848"/>
            <a:chOff x="431" y="1253"/>
            <a:chExt cx="2146" cy="1102"/>
          </a:xfrm>
        </p:grpSpPr>
        <p:sp>
          <p:nvSpPr>
            <p:cNvPr id="2056" name="Line 51"/>
            <p:cNvSpPr>
              <a:spLocks noChangeShapeType="1"/>
            </p:cNvSpPr>
            <p:nvPr/>
          </p:nvSpPr>
          <p:spPr bwMode="auto">
            <a:xfrm flipV="1">
              <a:off x="1352" y="160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57" name="Group 52"/>
            <p:cNvGrpSpPr>
              <a:grpSpLocks/>
            </p:cNvGrpSpPr>
            <p:nvPr/>
          </p:nvGrpSpPr>
          <p:grpSpPr bwMode="auto">
            <a:xfrm>
              <a:off x="627" y="1723"/>
              <a:ext cx="1458" cy="18"/>
              <a:chOff x="3210" y="1964"/>
              <a:chExt cx="1458" cy="18"/>
            </a:xfrm>
          </p:grpSpPr>
          <p:sp>
            <p:nvSpPr>
              <p:cNvPr id="2078" name="Rectangle 53"/>
              <p:cNvSpPr>
                <a:spLocks noChangeArrowheads="1"/>
              </p:cNvSpPr>
              <p:nvPr/>
            </p:nvSpPr>
            <p:spPr bwMode="auto">
              <a:xfrm>
                <a:off x="3210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9" name="Rectangle 54"/>
              <p:cNvSpPr>
                <a:spLocks noChangeArrowheads="1"/>
              </p:cNvSpPr>
              <p:nvPr/>
            </p:nvSpPr>
            <p:spPr bwMode="auto">
              <a:xfrm>
                <a:off x="3336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0" name="Rectangle 55"/>
              <p:cNvSpPr>
                <a:spLocks noChangeArrowheads="1"/>
              </p:cNvSpPr>
              <p:nvPr/>
            </p:nvSpPr>
            <p:spPr bwMode="auto">
              <a:xfrm>
                <a:off x="3462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1" name="Rectangle 56"/>
              <p:cNvSpPr>
                <a:spLocks noChangeArrowheads="1"/>
              </p:cNvSpPr>
              <p:nvPr/>
            </p:nvSpPr>
            <p:spPr bwMode="auto">
              <a:xfrm>
                <a:off x="3588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2" name="Rectangle 57"/>
              <p:cNvSpPr>
                <a:spLocks noChangeArrowheads="1"/>
              </p:cNvSpPr>
              <p:nvPr/>
            </p:nvSpPr>
            <p:spPr bwMode="auto">
              <a:xfrm>
                <a:off x="3714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3" name="Rectangle 58"/>
              <p:cNvSpPr>
                <a:spLocks noChangeArrowheads="1"/>
              </p:cNvSpPr>
              <p:nvPr/>
            </p:nvSpPr>
            <p:spPr bwMode="auto">
              <a:xfrm>
                <a:off x="3840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4" name="Rectangle 59"/>
              <p:cNvSpPr>
                <a:spLocks noChangeArrowheads="1"/>
              </p:cNvSpPr>
              <p:nvPr/>
            </p:nvSpPr>
            <p:spPr bwMode="auto">
              <a:xfrm>
                <a:off x="3966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5" name="Rectangle 60"/>
              <p:cNvSpPr>
                <a:spLocks noChangeArrowheads="1"/>
              </p:cNvSpPr>
              <p:nvPr/>
            </p:nvSpPr>
            <p:spPr bwMode="auto">
              <a:xfrm>
                <a:off x="4092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6" name="Rectangle 61"/>
              <p:cNvSpPr>
                <a:spLocks noChangeArrowheads="1"/>
              </p:cNvSpPr>
              <p:nvPr/>
            </p:nvSpPr>
            <p:spPr bwMode="auto">
              <a:xfrm>
                <a:off x="4218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7" name="Rectangle 62"/>
              <p:cNvSpPr>
                <a:spLocks noChangeArrowheads="1"/>
              </p:cNvSpPr>
              <p:nvPr/>
            </p:nvSpPr>
            <p:spPr bwMode="auto">
              <a:xfrm>
                <a:off x="4344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8" name="Rectangle 63"/>
              <p:cNvSpPr>
                <a:spLocks noChangeArrowheads="1"/>
              </p:cNvSpPr>
              <p:nvPr/>
            </p:nvSpPr>
            <p:spPr bwMode="auto">
              <a:xfrm>
                <a:off x="4470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9" name="Rectangle 64"/>
              <p:cNvSpPr>
                <a:spLocks noChangeArrowheads="1"/>
              </p:cNvSpPr>
              <p:nvPr/>
            </p:nvSpPr>
            <p:spPr bwMode="auto">
              <a:xfrm>
                <a:off x="4596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grpSp>
          <p:nvGrpSpPr>
            <p:cNvPr id="2058" name="Group 65"/>
            <p:cNvGrpSpPr>
              <a:grpSpLocks/>
            </p:cNvGrpSpPr>
            <p:nvPr/>
          </p:nvGrpSpPr>
          <p:grpSpPr bwMode="auto">
            <a:xfrm>
              <a:off x="595" y="1279"/>
              <a:ext cx="62" cy="944"/>
              <a:chOff x="3178" y="1520"/>
              <a:chExt cx="62" cy="944"/>
            </a:xfrm>
          </p:grpSpPr>
          <p:sp>
            <p:nvSpPr>
              <p:cNvPr id="2076" name="Line 66"/>
              <p:cNvSpPr>
                <a:spLocks noChangeShapeType="1"/>
              </p:cNvSpPr>
              <p:nvPr/>
            </p:nvSpPr>
            <p:spPr bwMode="auto">
              <a:xfrm>
                <a:off x="3208" y="1578"/>
                <a:ext cx="1" cy="8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7" name="Freeform 67"/>
              <p:cNvSpPr>
                <a:spLocks/>
              </p:cNvSpPr>
              <p:nvPr/>
            </p:nvSpPr>
            <p:spPr bwMode="auto">
              <a:xfrm>
                <a:off x="3178" y="1520"/>
                <a:ext cx="62" cy="64"/>
              </a:xfrm>
              <a:custGeom>
                <a:avLst/>
                <a:gdLst>
                  <a:gd name="T0" fmla="*/ 62 w 62"/>
                  <a:gd name="T1" fmla="*/ 64 h 64"/>
                  <a:gd name="T2" fmla="*/ 30 w 62"/>
                  <a:gd name="T3" fmla="*/ 0 h 64"/>
                  <a:gd name="T4" fmla="*/ 0 w 62"/>
                  <a:gd name="T5" fmla="*/ 64 h 64"/>
                  <a:gd name="T6" fmla="*/ 62 w 62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4"/>
                  <a:gd name="T14" fmla="*/ 62 w 62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4">
                    <a:moveTo>
                      <a:pt x="62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059" name="Group 68"/>
            <p:cNvGrpSpPr>
              <a:grpSpLocks/>
            </p:cNvGrpSpPr>
            <p:nvPr/>
          </p:nvGrpSpPr>
          <p:grpSpPr bwMode="auto">
            <a:xfrm>
              <a:off x="553" y="2093"/>
              <a:ext cx="1984" cy="62"/>
              <a:chOff x="3136" y="2334"/>
              <a:chExt cx="1984" cy="62"/>
            </a:xfrm>
          </p:grpSpPr>
          <p:sp>
            <p:nvSpPr>
              <p:cNvPr id="2074" name="Line 69"/>
              <p:cNvSpPr>
                <a:spLocks noChangeShapeType="1"/>
              </p:cNvSpPr>
              <p:nvPr/>
            </p:nvSpPr>
            <p:spPr bwMode="auto">
              <a:xfrm>
                <a:off x="3136" y="2364"/>
                <a:ext cx="192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5" name="Freeform 70"/>
              <p:cNvSpPr>
                <a:spLocks/>
              </p:cNvSpPr>
              <p:nvPr/>
            </p:nvSpPr>
            <p:spPr bwMode="auto">
              <a:xfrm>
                <a:off x="5058" y="2334"/>
                <a:ext cx="62" cy="62"/>
              </a:xfrm>
              <a:custGeom>
                <a:avLst/>
                <a:gdLst>
                  <a:gd name="T0" fmla="*/ 0 w 62"/>
                  <a:gd name="T1" fmla="*/ 62 h 62"/>
                  <a:gd name="T2" fmla="*/ 62 w 62"/>
                  <a:gd name="T3" fmla="*/ 30 h 62"/>
                  <a:gd name="T4" fmla="*/ 0 w 62"/>
                  <a:gd name="T5" fmla="*/ 0 h 62"/>
                  <a:gd name="T6" fmla="*/ 0 w 62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2"/>
                  <a:gd name="T14" fmla="*/ 62 w 62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2">
                    <a:moveTo>
                      <a:pt x="0" y="62"/>
                    </a:moveTo>
                    <a:lnTo>
                      <a:pt x="62" y="30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60" name="Freeform 71"/>
            <p:cNvSpPr>
              <a:spLocks/>
            </p:cNvSpPr>
            <p:nvPr/>
          </p:nvSpPr>
          <p:spPr bwMode="auto">
            <a:xfrm>
              <a:off x="1059" y="1415"/>
              <a:ext cx="742" cy="626"/>
            </a:xfrm>
            <a:custGeom>
              <a:avLst/>
              <a:gdLst>
                <a:gd name="T0" fmla="*/ 18 w 742"/>
                <a:gd name="T1" fmla="*/ 306 h 626"/>
                <a:gd name="T2" fmla="*/ 38 w 742"/>
                <a:gd name="T3" fmla="*/ 262 h 626"/>
                <a:gd name="T4" fmla="*/ 50 w 742"/>
                <a:gd name="T5" fmla="*/ 212 h 626"/>
                <a:gd name="T6" fmla="*/ 92 w 742"/>
                <a:gd name="T7" fmla="*/ 132 h 626"/>
                <a:gd name="T8" fmla="*/ 134 w 742"/>
                <a:gd name="T9" fmla="*/ 58 h 626"/>
                <a:gd name="T10" fmla="*/ 178 w 742"/>
                <a:gd name="T11" fmla="*/ 18 h 626"/>
                <a:gd name="T12" fmla="*/ 188 w 742"/>
                <a:gd name="T13" fmla="*/ 18 h 626"/>
                <a:gd name="T14" fmla="*/ 190 w 742"/>
                <a:gd name="T15" fmla="*/ 16 h 626"/>
                <a:gd name="T16" fmla="*/ 214 w 742"/>
                <a:gd name="T17" fmla="*/ 34 h 626"/>
                <a:gd name="T18" fmla="*/ 250 w 742"/>
                <a:gd name="T19" fmla="*/ 90 h 626"/>
                <a:gd name="T20" fmla="*/ 310 w 742"/>
                <a:gd name="T21" fmla="*/ 218 h 626"/>
                <a:gd name="T22" fmla="*/ 326 w 742"/>
                <a:gd name="T23" fmla="*/ 262 h 626"/>
                <a:gd name="T24" fmla="*/ 372 w 742"/>
                <a:gd name="T25" fmla="*/ 372 h 626"/>
                <a:gd name="T26" fmla="*/ 432 w 742"/>
                <a:gd name="T27" fmla="*/ 512 h 626"/>
                <a:gd name="T28" fmla="*/ 480 w 742"/>
                <a:gd name="T29" fmla="*/ 594 h 626"/>
                <a:gd name="T30" fmla="*/ 508 w 742"/>
                <a:gd name="T31" fmla="*/ 620 h 626"/>
                <a:gd name="T32" fmla="*/ 544 w 742"/>
                <a:gd name="T33" fmla="*/ 624 h 626"/>
                <a:gd name="T34" fmla="*/ 584 w 742"/>
                <a:gd name="T35" fmla="*/ 600 h 626"/>
                <a:gd name="T36" fmla="*/ 630 w 742"/>
                <a:gd name="T37" fmla="*/ 534 h 626"/>
                <a:gd name="T38" fmla="*/ 686 w 742"/>
                <a:gd name="T39" fmla="*/ 420 h 626"/>
                <a:gd name="T40" fmla="*/ 720 w 742"/>
                <a:gd name="T41" fmla="*/ 344 h 626"/>
                <a:gd name="T42" fmla="*/ 728 w 742"/>
                <a:gd name="T43" fmla="*/ 300 h 626"/>
                <a:gd name="T44" fmla="*/ 698 w 742"/>
                <a:gd name="T45" fmla="*/ 354 h 626"/>
                <a:gd name="T46" fmla="*/ 660 w 742"/>
                <a:gd name="T47" fmla="*/ 436 h 626"/>
                <a:gd name="T48" fmla="*/ 602 w 742"/>
                <a:gd name="T49" fmla="*/ 546 h 626"/>
                <a:gd name="T50" fmla="*/ 556 w 742"/>
                <a:gd name="T51" fmla="*/ 600 h 626"/>
                <a:gd name="T52" fmla="*/ 544 w 742"/>
                <a:gd name="T53" fmla="*/ 606 h 626"/>
                <a:gd name="T54" fmla="*/ 534 w 742"/>
                <a:gd name="T55" fmla="*/ 612 h 626"/>
                <a:gd name="T56" fmla="*/ 502 w 742"/>
                <a:gd name="T57" fmla="*/ 592 h 626"/>
                <a:gd name="T58" fmla="*/ 464 w 742"/>
                <a:gd name="T59" fmla="*/ 538 h 626"/>
                <a:gd name="T60" fmla="*/ 404 w 742"/>
                <a:gd name="T61" fmla="*/ 408 h 626"/>
                <a:gd name="T62" fmla="*/ 386 w 742"/>
                <a:gd name="T63" fmla="*/ 366 h 626"/>
                <a:gd name="T64" fmla="*/ 342 w 742"/>
                <a:gd name="T65" fmla="*/ 256 h 626"/>
                <a:gd name="T66" fmla="*/ 282 w 742"/>
                <a:gd name="T67" fmla="*/ 116 h 626"/>
                <a:gd name="T68" fmla="*/ 234 w 742"/>
                <a:gd name="T69" fmla="*/ 34 h 626"/>
                <a:gd name="T70" fmla="*/ 208 w 742"/>
                <a:gd name="T71" fmla="*/ 8 h 626"/>
                <a:gd name="T72" fmla="*/ 188 w 742"/>
                <a:gd name="T73" fmla="*/ 0 h 626"/>
                <a:gd name="T74" fmla="*/ 152 w 742"/>
                <a:gd name="T75" fmla="*/ 14 h 626"/>
                <a:gd name="T76" fmla="*/ 106 w 742"/>
                <a:gd name="T77" fmla="*/ 68 h 626"/>
                <a:gd name="T78" fmla="*/ 54 w 742"/>
                <a:gd name="T79" fmla="*/ 178 h 626"/>
                <a:gd name="T80" fmla="*/ 40 w 742"/>
                <a:gd name="T81" fmla="*/ 212 h 626"/>
                <a:gd name="T82" fmla="*/ 30 w 742"/>
                <a:gd name="T83" fmla="*/ 262 h 626"/>
                <a:gd name="T84" fmla="*/ 6 w 742"/>
                <a:gd name="T85" fmla="*/ 294 h 6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42"/>
                <a:gd name="T130" fmla="*/ 0 h 626"/>
                <a:gd name="T131" fmla="*/ 742 w 742"/>
                <a:gd name="T132" fmla="*/ 626 h 6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42" h="626">
                  <a:moveTo>
                    <a:pt x="0" y="308"/>
                  </a:moveTo>
                  <a:lnTo>
                    <a:pt x="14" y="318"/>
                  </a:lnTo>
                  <a:lnTo>
                    <a:pt x="18" y="306"/>
                  </a:lnTo>
                  <a:lnTo>
                    <a:pt x="26" y="288"/>
                  </a:lnTo>
                  <a:lnTo>
                    <a:pt x="36" y="268"/>
                  </a:lnTo>
                  <a:lnTo>
                    <a:pt x="38" y="262"/>
                  </a:lnTo>
                  <a:lnTo>
                    <a:pt x="48" y="238"/>
                  </a:lnTo>
                  <a:lnTo>
                    <a:pt x="58" y="212"/>
                  </a:lnTo>
                  <a:lnTo>
                    <a:pt x="50" y="212"/>
                  </a:lnTo>
                  <a:lnTo>
                    <a:pt x="56" y="218"/>
                  </a:lnTo>
                  <a:lnTo>
                    <a:pt x="66" y="190"/>
                  </a:lnTo>
                  <a:lnTo>
                    <a:pt x="92" y="132"/>
                  </a:lnTo>
                  <a:lnTo>
                    <a:pt x="104" y="106"/>
                  </a:lnTo>
                  <a:lnTo>
                    <a:pt x="118" y="80"/>
                  </a:lnTo>
                  <a:lnTo>
                    <a:pt x="134" y="58"/>
                  </a:lnTo>
                  <a:lnTo>
                    <a:pt x="148" y="40"/>
                  </a:lnTo>
                  <a:lnTo>
                    <a:pt x="164" y="26"/>
                  </a:lnTo>
                  <a:lnTo>
                    <a:pt x="178" y="18"/>
                  </a:lnTo>
                  <a:lnTo>
                    <a:pt x="172" y="12"/>
                  </a:lnTo>
                  <a:lnTo>
                    <a:pt x="172" y="20"/>
                  </a:lnTo>
                  <a:lnTo>
                    <a:pt x="188" y="18"/>
                  </a:lnTo>
                  <a:lnTo>
                    <a:pt x="196" y="20"/>
                  </a:lnTo>
                  <a:lnTo>
                    <a:pt x="196" y="10"/>
                  </a:lnTo>
                  <a:lnTo>
                    <a:pt x="190" y="16"/>
                  </a:lnTo>
                  <a:lnTo>
                    <a:pt x="200" y="22"/>
                  </a:lnTo>
                  <a:lnTo>
                    <a:pt x="206" y="26"/>
                  </a:lnTo>
                  <a:lnTo>
                    <a:pt x="214" y="34"/>
                  </a:lnTo>
                  <a:lnTo>
                    <a:pt x="222" y="46"/>
                  </a:lnTo>
                  <a:lnTo>
                    <a:pt x="232" y="58"/>
                  </a:lnTo>
                  <a:lnTo>
                    <a:pt x="250" y="90"/>
                  </a:lnTo>
                  <a:lnTo>
                    <a:pt x="270" y="128"/>
                  </a:lnTo>
                  <a:lnTo>
                    <a:pt x="288" y="172"/>
                  </a:lnTo>
                  <a:lnTo>
                    <a:pt x="310" y="218"/>
                  </a:lnTo>
                  <a:lnTo>
                    <a:pt x="330" y="268"/>
                  </a:lnTo>
                  <a:lnTo>
                    <a:pt x="336" y="262"/>
                  </a:lnTo>
                  <a:lnTo>
                    <a:pt x="326" y="262"/>
                  </a:lnTo>
                  <a:lnTo>
                    <a:pt x="348" y="314"/>
                  </a:lnTo>
                  <a:lnTo>
                    <a:pt x="368" y="366"/>
                  </a:lnTo>
                  <a:lnTo>
                    <a:pt x="372" y="372"/>
                  </a:lnTo>
                  <a:lnTo>
                    <a:pt x="392" y="420"/>
                  </a:lnTo>
                  <a:lnTo>
                    <a:pt x="412" y="468"/>
                  </a:lnTo>
                  <a:lnTo>
                    <a:pt x="432" y="512"/>
                  </a:lnTo>
                  <a:lnTo>
                    <a:pt x="452" y="550"/>
                  </a:lnTo>
                  <a:lnTo>
                    <a:pt x="472" y="580"/>
                  </a:lnTo>
                  <a:lnTo>
                    <a:pt x="480" y="594"/>
                  </a:lnTo>
                  <a:lnTo>
                    <a:pt x="490" y="604"/>
                  </a:lnTo>
                  <a:lnTo>
                    <a:pt x="498" y="612"/>
                  </a:lnTo>
                  <a:lnTo>
                    <a:pt x="508" y="620"/>
                  </a:lnTo>
                  <a:lnTo>
                    <a:pt x="522" y="624"/>
                  </a:lnTo>
                  <a:lnTo>
                    <a:pt x="528" y="626"/>
                  </a:lnTo>
                  <a:lnTo>
                    <a:pt x="544" y="624"/>
                  </a:lnTo>
                  <a:lnTo>
                    <a:pt x="550" y="622"/>
                  </a:lnTo>
                  <a:lnTo>
                    <a:pt x="568" y="612"/>
                  </a:lnTo>
                  <a:lnTo>
                    <a:pt x="584" y="600"/>
                  </a:lnTo>
                  <a:lnTo>
                    <a:pt x="600" y="580"/>
                  </a:lnTo>
                  <a:lnTo>
                    <a:pt x="614" y="558"/>
                  </a:lnTo>
                  <a:lnTo>
                    <a:pt x="630" y="534"/>
                  </a:lnTo>
                  <a:lnTo>
                    <a:pt x="644" y="506"/>
                  </a:lnTo>
                  <a:lnTo>
                    <a:pt x="672" y="448"/>
                  </a:lnTo>
                  <a:lnTo>
                    <a:pt x="686" y="420"/>
                  </a:lnTo>
                  <a:lnTo>
                    <a:pt x="698" y="392"/>
                  </a:lnTo>
                  <a:lnTo>
                    <a:pt x="710" y="366"/>
                  </a:lnTo>
                  <a:lnTo>
                    <a:pt x="720" y="344"/>
                  </a:lnTo>
                  <a:lnTo>
                    <a:pt x="730" y="324"/>
                  </a:lnTo>
                  <a:lnTo>
                    <a:pt x="742" y="310"/>
                  </a:lnTo>
                  <a:lnTo>
                    <a:pt x="728" y="300"/>
                  </a:lnTo>
                  <a:lnTo>
                    <a:pt x="718" y="312"/>
                  </a:lnTo>
                  <a:lnTo>
                    <a:pt x="708" y="332"/>
                  </a:lnTo>
                  <a:lnTo>
                    <a:pt x="698" y="354"/>
                  </a:lnTo>
                  <a:lnTo>
                    <a:pt x="686" y="380"/>
                  </a:lnTo>
                  <a:lnTo>
                    <a:pt x="674" y="408"/>
                  </a:lnTo>
                  <a:lnTo>
                    <a:pt x="660" y="436"/>
                  </a:lnTo>
                  <a:lnTo>
                    <a:pt x="632" y="494"/>
                  </a:lnTo>
                  <a:lnTo>
                    <a:pt x="618" y="522"/>
                  </a:lnTo>
                  <a:lnTo>
                    <a:pt x="602" y="546"/>
                  </a:lnTo>
                  <a:lnTo>
                    <a:pt x="588" y="568"/>
                  </a:lnTo>
                  <a:lnTo>
                    <a:pt x="572" y="588"/>
                  </a:lnTo>
                  <a:lnTo>
                    <a:pt x="556" y="600"/>
                  </a:lnTo>
                  <a:lnTo>
                    <a:pt x="538" y="610"/>
                  </a:lnTo>
                  <a:lnTo>
                    <a:pt x="544" y="616"/>
                  </a:lnTo>
                  <a:lnTo>
                    <a:pt x="544" y="606"/>
                  </a:lnTo>
                  <a:lnTo>
                    <a:pt x="528" y="608"/>
                  </a:lnTo>
                  <a:lnTo>
                    <a:pt x="528" y="618"/>
                  </a:lnTo>
                  <a:lnTo>
                    <a:pt x="534" y="612"/>
                  </a:lnTo>
                  <a:lnTo>
                    <a:pt x="516" y="606"/>
                  </a:lnTo>
                  <a:lnTo>
                    <a:pt x="510" y="600"/>
                  </a:lnTo>
                  <a:lnTo>
                    <a:pt x="502" y="592"/>
                  </a:lnTo>
                  <a:lnTo>
                    <a:pt x="492" y="582"/>
                  </a:lnTo>
                  <a:lnTo>
                    <a:pt x="484" y="568"/>
                  </a:lnTo>
                  <a:lnTo>
                    <a:pt x="464" y="538"/>
                  </a:lnTo>
                  <a:lnTo>
                    <a:pt x="444" y="500"/>
                  </a:lnTo>
                  <a:lnTo>
                    <a:pt x="424" y="456"/>
                  </a:lnTo>
                  <a:lnTo>
                    <a:pt x="404" y="408"/>
                  </a:lnTo>
                  <a:lnTo>
                    <a:pt x="384" y="360"/>
                  </a:lnTo>
                  <a:lnTo>
                    <a:pt x="378" y="366"/>
                  </a:lnTo>
                  <a:lnTo>
                    <a:pt x="386" y="366"/>
                  </a:lnTo>
                  <a:lnTo>
                    <a:pt x="366" y="314"/>
                  </a:lnTo>
                  <a:lnTo>
                    <a:pt x="344" y="262"/>
                  </a:lnTo>
                  <a:lnTo>
                    <a:pt x="342" y="256"/>
                  </a:lnTo>
                  <a:lnTo>
                    <a:pt x="322" y="206"/>
                  </a:lnTo>
                  <a:lnTo>
                    <a:pt x="300" y="160"/>
                  </a:lnTo>
                  <a:lnTo>
                    <a:pt x="282" y="116"/>
                  </a:lnTo>
                  <a:lnTo>
                    <a:pt x="262" y="78"/>
                  </a:lnTo>
                  <a:lnTo>
                    <a:pt x="244" y="46"/>
                  </a:lnTo>
                  <a:lnTo>
                    <a:pt x="234" y="34"/>
                  </a:lnTo>
                  <a:lnTo>
                    <a:pt x="226" y="22"/>
                  </a:lnTo>
                  <a:lnTo>
                    <a:pt x="218" y="14"/>
                  </a:lnTo>
                  <a:lnTo>
                    <a:pt x="208" y="8"/>
                  </a:lnTo>
                  <a:lnTo>
                    <a:pt x="202" y="4"/>
                  </a:lnTo>
                  <a:lnTo>
                    <a:pt x="196" y="2"/>
                  </a:lnTo>
                  <a:lnTo>
                    <a:pt x="188" y="0"/>
                  </a:lnTo>
                  <a:lnTo>
                    <a:pt x="172" y="2"/>
                  </a:lnTo>
                  <a:lnTo>
                    <a:pt x="166" y="6"/>
                  </a:lnTo>
                  <a:lnTo>
                    <a:pt x="152" y="14"/>
                  </a:lnTo>
                  <a:lnTo>
                    <a:pt x="136" y="28"/>
                  </a:lnTo>
                  <a:lnTo>
                    <a:pt x="122" y="46"/>
                  </a:lnTo>
                  <a:lnTo>
                    <a:pt x="106" y="68"/>
                  </a:lnTo>
                  <a:lnTo>
                    <a:pt x="92" y="94"/>
                  </a:lnTo>
                  <a:lnTo>
                    <a:pt x="80" y="120"/>
                  </a:lnTo>
                  <a:lnTo>
                    <a:pt x="54" y="178"/>
                  </a:lnTo>
                  <a:lnTo>
                    <a:pt x="44" y="206"/>
                  </a:lnTo>
                  <a:lnTo>
                    <a:pt x="40" y="212"/>
                  </a:lnTo>
                  <a:lnTo>
                    <a:pt x="30" y="238"/>
                  </a:lnTo>
                  <a:lnTo>
                    <a:pt x="20" y="262"/>
                  </a:lnTo>
                  <a:lnTo>
                    <a:pt x="30" y="262"/>
                  </a:lnTo>
                  <a:lnTo>
                    <a:pt x="24" y="256"/>
                  </a:lnTo>
                  <a:lnTo>
                    <a:pt x="14" y="276"/>
                  </a:lnTo>
                  <a:lnTo>
                    <a:pt x="6" y="294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" name="Line 72"/>
            <p:cNvSpPr>
              <a:spLocks noChangeShapeType="1"/>
            </p:cNvSpPr>
            <p:nvPr/>
          </p:nvSpPr>
          <p:spPr bwMode="auto">
            <a:xfrm flipV="1">
              <a:off x="627" y="1732"/>
              <a:ext cx="438" cy="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2" name="Rectangle 73"/>
            <p:cNvSpPr>
              <a:spLocks noChangeArrowheads="1"/>
            </p:cNvSpPr>
            <p:nvPr/>
          </p:nvSpPr>
          <p:spPr bwMode="auto">
            <a:xfrm>
              <a:off x="431" y="1253"/>
              <a:ext cx="20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63" name="Rectangle 74"/>
            <p:cNvSpPr>
              <a:spLocks noChangeArrowheads="1"/>
            </p:cNvSpPr>
            <p:nvPr/>
          </p:nvSpPr>
          <p:spPr bwMode="auto">
            <a:xfrm>
              <a:off x="491" y="1284"/>
              <a:ext cx="9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pt-BR" altLang="pt-BR" sz="900"/>
            </a:p>
          </p:txBody>
        </p:sp>
        <p:sp>
          <p:nvSpPr>
            <p:cNvPr id="2064" name="Rectangle 75"/>
            <p:cNvSpPr>
              <a:spLocks noChangeArrowheads="1"/>
            </p:cNvSpPr>
            <p:nvPr/>
          </p:nvSpPr>
          <p:spPr bwMode="auto">
            <a:xfrm>
              <a:off x="899" y="1828"/>
              <a:ext cx="9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 b="1" dirty="0" err="1" smtClean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pt-BR" altLang="pt-BR" sz="1200" b="1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pt-BR" altLang="pt-BR" sz="1200" baseline="-25000" dirty="0"/>
            </a:p>
          </p:txBody>
        </p:sp>
        <p:sp>
          <p:nvSpPr>
            <p:cNvPr id="2065" name="Rectangle 76"/>
            <p:cNvSpPr>
              <a:spLocks noChangeArrowheads="1"/>
            </p:cNvSpPr>
            <p:nvPr/>
          </p:nvSpPr>
          <p:spPr bwMode="auto">
            <a:xfrm>
              <a:off x="1307" y="1828"/>
              <a:ext cx="52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pt-BR" altLang="pt-BR" sz="900"/>
            </a:p>
          </p:txBody>
        </p:sp>
        <p:sp>
          <p:nvSpPr>
            <p:cNvPr id="2066" name="Rectangle 77"/>
            <p:cNvSpPr>
              <a:spLocks noChangeArrowheads="1"/>
            </p:cNvSpPr>
            <p:nvPr/>
          </p:nvSpPr>
          <p:spPr bwMode="auto">
            <a:xfrm>
              <a:off x="1519" y="1616"/>
              <a:ext cx="49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pt-BR" altLang="pt-BR" sz="900" baseline="-2500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pt-BR" altLang="pt-BR" sz="900">
                  <a:solidFill>
                    <a:srgbClr val="000000"/>
                  </a:solidFill>
                  <a:latin typeface="Arial" pitchFamily="34" charset="0"/>
                </a:rPr>
                <a:t> sem </a:t>
              </a:r>
              <a:r>
                <a:rPr lang="pt-BR" altLang="pt-BR" sz="90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t-BR" altLang="pt-BR" sz="900" baseline="-2500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pt-BR" altLang="pt-BR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pt-BR" altLang="pt-BR" sz="900"/>
            </a:p>
          </p:txBody>
        </p:sp>
        <p:sp>
          <p:nvSpPr>
            <p:cNvPr id="2067" name="Rectangle 78"/>
            <p:cNvSpPr>
              <a:spLocks noChangeArrowheads="1"/>
            </p:cNvSpPr>
            <p:nvPr/>
          </p:nvSpPr>
          <p:spPr bwMode="auto">
            <a:xfrm>
              <a:off x="2415" y="2141"/>
              <a:ext cx="16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68" name="Rectangle 79"/>
            <p:cNvSpPr>
              <a:spLocks noChangeArrowheads="1"/>
            </p:cNvSpPr>
            <p:nvPr/>
          </p:nvSpPr>
          <p:spPr bwMode="auto">
            <a:xfrm>
              <a:off x="2473" y="2175"/>
              <a:ext cx="2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pt-BR" altLang="pt-BR" sz="900"/>
            </a:p>
          </p:txBody>
        </p:sp>
        <p:sp>
          <p:nvSpPr>
            <p:cNvPr id="2069" name="Line 80"/>
            <p:cNvSpPr>
              <a:spLocks noChangeShapeType="1"/>
            </p:cNvSpPr>
            <p:nvPr/>
          </p:nvSpPr>
          <p:spPr bwMode="auto">
            <a:xfrm flipV="1">
              <a:off x="853" y="1737"/>
              <a:ext cx="8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0" name="Line 81"/>
            <p:cNvSpPr>
              <a:spLocks noChangeShapeType="1"/>
            </p:cNvSpPr>
            <p:nvPr/>
          </p:nvSpPr>
          <p:spPr bwMode="auto">
            <a:xfrm flipH="1" flipV="1">
              <a:off x="1257" y="1449"/>
              <a:ext cx="1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1" name="Rectangle 82"/>
            <p:cNvSpPr>
              <a:spLocks noChangeArrowheads="1"/>
            </p:cNvSpPr>
            <p:nvPr/>
          </p:nvSpPr>
          <p:spPr bwMode="auto">
            <a:xfrm>
              <a:off x="1156" y="1525"/>
              <a:ext cx="1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pt-BR" altLang="pt-BR" sz="1000" b="1" baseline="-2500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endParaRPr lang="pt-BR" altLang="pt-BR" sz="1000" baseline="-25000"/>
            </a:p>
          </p:txBody>
        </p:sp>
        <p:sp>
          <p:nvSpPr>
            <p:cNvPr id="2072" name="Line 83"/>
            <p:cNvSpPr>
              <a:spLocks noChangeShapeType="1"/>
            </p:cNvSpPr>
            <p:nvPr/>
          </p:nvSpPr>
          <p:spPr bwMode="auto">
            <a:xfrm>
              <a:off x="1307" y="160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73" name="Line 84"/>
            <p:cNvSpPr>
              <a:spLocks noChangeShapeType="1"/>
            </p:cNvSpPr>
            <p:nvPr/>
          </p:nvSpPr>
          <p:spPr bwMode="auto">
            <a:xfrm flipV="1">
              <a:off x="1493" y="1601"/>
              <a:ext cx="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53866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5538"/>
            <a:ext cx="7313612" cy="43204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3200" dirty="0" smtClean="0"/>
              <a:t>Índice de modulação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dirty="0" smtClean="0"/>
              <a:t>Normalmente varia entre 0 e 1 e pode ser expresso em porcentagem (porcentagem de modulação), definido como:</a:t>
            </a:r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000" dirty="0" smtClean="0"/>
          </a:p>
          <a:p>
            <a:pPr eaLnBrk="1" hangingPunct="1"/>
            <a:endParaRPr lang="pt-BR" altLang="pt-BR" sz="2000" dirty="0" smtClean="0"/>
          </a:p>
          <a:p>
            <a:pPr eaLnBrk="1" hangingPunct="1"/>
            <a:r>
              <a:rPr lang="pt-BR" altLang="pt-BR" sz="2000" dirty="0" smtClean="0"/>
              <a:t>De (1) e (4), podemos escrever a equação para a voltagem modulada em </a:t>
            </a:r>
            <a:r>
              <a:rPr lang="pt-BR" altLang="pt-BR" sz="2000" dirty="0" smtClean="0"/>
              <a:t>amplitude, à qual chamaremos de A:</a:t>
            </a:r>
            <a:endParaRPr lang="pt-BR" altLang="pt-BR" sz="2000" dirty="0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32959252"/>
              </p:ext>
            </p:extLst>
          </p:nvPr>
        </p:nvGraphicFramePr>
        <p:xfrm>
          <a:off x="3779912" y="2381250"/>
          <a:ext cx="10810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0" name="Equation" r:id="rId3" imgW="495000" imgH="431640" progId="Equation.3">
                  <p:embed/>
                </p:oleObj>
              </mc:Choice>
              <mc:Fallback>
                <p:oleObj name="Equation" r:id="rId3" imgW="495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381250"/>
                        <a:ext cx="10810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020272" y="2669382"/>
            <a:ext cx="53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(4)</a:t>
            </a:r>
          </a:p>
        </p:txBody>
      </p:sp>
      <p:graphicFrame>
        <p:nvGraphicFramePr>
          <p:cNvPr id="3075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650" y="4724400"/>
          <a:ext cx="74168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1" name="Equation" r:id="rId5" imgW="3162240" imgH="482400" progId="Equation.3">
                  <p:embed/>
                </p:oleObj>
              </mc:Choice>
              <mc:Fallback>
                <p:oleObj name="Equation" r:id="rId5" imgW="3162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74168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8172450" y="5229225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(5)</a:t>
            </a:r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827088" y="301625"/>
            <a:ext cx="7856537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smtClean="0"/>
              <a:t>Espectro de Frequência da onda AM</a:t>
            </a:r>
            <a:endParaRPr lang="pt-BR" alt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487616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000" smtClean="0"/>
              <a:t>A voltagem instantânea da onda modulada em amplitude é:</a:t>
            </a:r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r>
              <a:rPr lang="pt-BR" altLang="pt-BR" sz="2000" smtClean="0"/>
              <a:t>Expandindo (6) usando relações trigonométricas 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08357985"/>
              </p:ext>
            </p:extLst>
          </p:nvPr>
        </p:nvGraphicFramePr>
        <p:xfrm>
          <a:off x="1259632" y="2329160"/>
          <a:ext cx="69135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2" name="Equation" r:id="rId3" imgW="3340080" imgH="228600" progId="Equation.3">
                  <p:embed/>
                </p:oleObj>
              </mc:Choice>
              <mc:Fallback>
                <p:oleObj name="Equation" r:id="rId3" imgW="3340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29160"/>
                        <a:ext cx="69135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8353336" y="2354304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(6)</a:t>
            </a:r>
          </a:p>
        </p:txBody>
      </p:sp>
      <p:graphicFrame>
        <p:nvGraphicFramePr>
          <p:cNvPr id="4099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7088" y="4437063"/>
          <a:ext cx="712946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3" name="Equation" r:id="rId5" imgW="3644640" imgH="634680" progId="Equation.3">
                  <p:embed/>
                </p:oleObj>
              </mc:Choice>
              <mc:Fallback>
                <p:oleObj name="Equation" r:id="rId5" imgW="3644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7129462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8316913" y="5013325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(7)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title"/>
          </p:nvPr>
        </p:nvSpPr>
        <p:spPr>
          <a:xfrm>
            <a:off x="827088" y="301625"/>
            <a:ext cx="7856537" cy="823913"/>
          </a:xfrm>
        </p:spPr>
        <p:txBody>
          <a:bodyPr/>
          <a:lstStyle/>
          <a:p>
            <a:pPr eaLnBrk="1" hangingPunct="1"/>
            <a:r>
              <a:rPr lang="pt-BR" altLang="pt-BR" sz="3200" dirty="0" smtClean="0"/>
              <a:t>Espectro de Frequência da onda AM</a:t>
            </a:r>
          </a:p>
        </p:txBody>
      </p:sp>
    </p:spTree>
    <p:extLst>
      <p:ext uri="{BB962C8B-B14F-4D97-AF65-F5344CB8AC3E}">
        <p14:creationId xmlns:p14="http://schemas.microsoft.com/office/powerpoint/2010/main" val="3575959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827213"/>
            <a:ext cx="83597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000" smtClean="0"/>
              <a:t>A equação da onda modulada em amplitude tem três termos. O primeiro (idêntico à eq. (1)) representa a portadora não-modulada. Portanto, fica claro que o processo de modulação de amplitude tem o efeito de adição sobre o sinal não-modulado. Os termos adicionais produzidos são as bandas laterais. A freqüência da banda lateral inferior é </a:t>
            </a:r>
            <a:br>
              <a:rPr lang="pt-BR" altLang="pt-BR" sz="2000" smtClean="0"/>
            </a:br>
            <a:r>
              <a:rPr lang="pt-BR" altLang="pt-BR" sz="2000" smtClean="0"/>
              <a:t>f</a:t>
            </a:r>
            <a:r>
              <a:rPr lang="pt-BR" altLang="pt-BR" sz="2000" baseline="-25000" smtClean="0"/>
              <a:t>c</a:t>
            </a:r>
            <a:r>
              <a:rPr lang="pt-BR" altLang="pt-BR" sz="2000" smtClean="0"/>
              <a:t>-f</a:t>
            </a:r>
            <a:r>
              <a:rPr lang="pt-BR" altLang="pt-BR" sz="2000" baseline="-25000" smtClean="0"/>
              <a:t>m</a:t>
            </a:r>
            <a:r>
              <a:rPr lang="pt-BR" altLang="pt-BR" sz="2000" smtClean="0"/>
              <a:t> e a freqüência da banda superior é f</a:t>
            </a:r>
            <a:r>
              <a:rPr lang="pt-BR" altLang="pt-BR" sz="2000" baseline="-25000" smtClean="0"/>
              <a:t>c</a:t>
            </a:r>
            <a:r>
              <a:rPr lang="pt-BR" altLang="pt-BR" sz="2000" smtClean="0"/>
              <a:t>+f</a:t>
            </a:r>
            <a:r>
              <a:rPr lang="pt-BR" altLang="pt-BR" sz="2000" baseline="-25000" smtClean="0"/>
              <a:t>m</a:t>
            </a:r>
            <a:r>
              <a:rPr lang="pt-BR" altLang="pt-BR" sz="20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000" smtClean="0"/>
              <a:t>A conclusão que tiramos é que a banda necessária para modulação de amplitude é o dobro da freqüência do sinal modulante.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000" smtClean="0"/>
              <a:t>Na modulação simultânea de vários sinais senoidais, como acontece em rádio-difusão AM, a banda necessária é o dobro da freqüência de modulação mais alta.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547813" y="1125538"/>
          <a:ext cx="61928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9" name="Equation" r:id="rId3" imgW="3644640" imgH="393480" progId="Equation.3">
                  <p:embed/>
                </p:oleObj>
              </mc:Choice>
              <mc:Fallback>
                <p:oleObj name="Equation" r:id="rId3" imgW="364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25538"/>
                        <a:ext cx="6192837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>
          <a:xfrm>
            <a:off x="827088" y="301625"/>
            <a:ext cx="7856537" cy="823913"/>
          </a:xfrm>
        </p:spPr>
        <p:txBody>
          <a:bodyPr/>
          <a:lstStyle/>
          <a:p>
            <a:pPr eaLnBrk="1" hangingPunct="1"/>
            <a:r>
              <a:rPr lang="pt-BR" altLang="pt-BR" sz="3200" dirty="0" smtClean="0"/>
              <a:t>Espectro de Frequência da onda AM</a:t>
            </a:r>
          </a:p>
        </p:txBody>
      </p:sp>
    </p:spTree>
    <p:extLst>
      <p:ext uri="{BB962C8B-B14F-4D97-AF65-F5344CB8AC3E}">
        <p14:creationId xmlns:p14="http://schemas.microsoft.com/office/powerpoint/2010/main" val="1785901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18004" cy="61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9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/>
          <a:stretch/>
        </p:blipFill>
        <p:spPr bwMode="auto">
          <a:xfrm>
            <a:off x="246742" y="2132856"/>
            <a:ext cx="8753941" cy="29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42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O circuito de sintonia de um oscilador, num transmissor AM, emprega uma bobina de 50</a:t>
            </a:r>
            <a:r>
              <a:rPr lang="pt-BR" altLang="pt-BR" dirty="0" smtClean="0">
                <a:latin typeface="Symbol" pitchFamily="18" charset="2"/>
              </a:rPr>
              <a:t>m</a:t>
            </a:r>
            <a:r>
              <a:rPr lang="pt-BR" altLang="pt-BR" dirty="0" smtClean="0"/>
              <a:t>H e um capacitor de 1nF. </a:t>
            </a:r>
          </a:p>
          <a:p>
            <a:pPr eaLnBrk="1" hangingPunct="1"/>
            <a:r>
              <a:rPr lang="pt-BR" altLang="pt-BR" dirty="0" smtClean="0"/>
              <a:t>Se a saída do oscilador é modulada por frequências de áudio que vão até 10kHz, qual a faixa de frequências ocupada pelas bandas laterais?</a:t>
            </a:r>
          </a:p>
        </p:txBody>
      </p:sp>
    </p:spTree>
    <p:extLst>
      <p:ext uri="{BB962C8B-B14F-4D97-AF65-F5344CB8AC3E}">
        <p14:creationId xmlns:p14="http://schemas.microsoft.com/office/powerpoint/2010/main" val="189033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 Exercício 1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78565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endParaRPr lang="pt-BR" alt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altLang="pt-BR" sz="2000" dirty="0" smtClean="0"/>
              <a:t>Como a frequência de modulação mais alta é 10 kHz, a faixa de frequência ocupada pelas bandas laterais irá se estender de 10 kHz acima a 10 kHz abaixo da portadora, portanto de 722 a 702 kHz.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339975" y="1844675"/>
          <a:ext cx="51847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3" name="Equation" r:id="rId3" imgW="2781000" imgH="1206360" progId="Equation.3">
                  <p:embed/>
                </p:oleObj>
              </mc:Choice>
              <mc:Fallback>
                <p:oleObj name="Equation" r:id="rId3" imgW="278100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844675"/>
                        <a:ext cx="51847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62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Representação de um sinal AM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27213"/>
            <a:ext cx="8532812" cy="4114800"/>
          </a:xfrm>
        </p:spPr>
        <p:txBody>
          <a:bodyPr/>
          <a:lstStyle/>
          <a:p>
            <a:pPr eaLnBrk="1" hangingPunct="1"/>
            <a:r>
              <a:rPr lang="pt-BR" altLang="pt-BR" sz="2000" dirty="0" smtClean="0"/>
              <a:t>O sinal modulado consiste de três frequências discretas, das quais, a frequência central é a da portadora e tem a amplitude mais alta e as outras duas estão dispostas simetricamente em relação a ela, com amplitudes iguais mas que não excedem metade da amplitude da portadora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19250" y="3789363"/>
          <a:ext cx="62642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7" name="Equation" r:id="rId3" imgW="3644640" imgH="393480" progId="Equation.3">
                  <p:embed/>
                </p:oleObj>
              </mc:Choice>
              <mc:Fallback>
                <p:oleObj name="Equation" r:id="rId3" imgW="364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89363"/>
                        <a:ext cx="62642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3" name="Group 28"/>
          <p:cNvGrpSpPr>
            <a:grpSpLocks/>
          </p:cNvGrpSpPr>
          <p:nvPr/>
        </p:nvGrpSpPr>
        <p:grpSpPr bwMode="auto">
          <a:xfrm>
            <a:off x="2484438" y="4652963"/>
            <a:ext cx="4287837" cy="1633537"/>
            <a:chOff x="1519" y="2523"/>
            <a:chExt cx="2701" cy="1029"/>
          </a:xfrm>
        </p:grpSpPr>
        <p:sp>
          <p:nvSpPr>
            <p:cNvPr id="7174" name="Line 7"/>
            <p:cNvSpPr>
              <a:spLocks noChangeShapeType="1"/>
            </p:cNvSpPr>
            <p:nvPr/>
          </p:nvSpPr>
          <p:spPr bwMode="auto">
            <a:xfrm>
              <a:off x="1700" y="3306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5" name="Line 8"/>
            <p:cNvSpPr>
              <a:spLocks noChangeShapeType="1"/>
            </p:cNvSpPr>
            <p:nvPr/>
          </p:nvSpPr>
          <p:spPr bwMode="auto">
            <a:xfrm flipV="1">
              <a:off x="2887" y="2707"/>
              <a:ext cx="0" cy="599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6" name="Line 10"/>
            <p:cNvSpPr>
              <a:spLocks noChangeShapeType="1"/>
            </p:cNvSpPr>
            <p:nvPr/>
          </p:nvSpPr>
          <p:spPr bwMode="auto">
            <a:xfrm flipH="1" flipV="1">
              <a:off x="2396" y="3048"/>
              <a:ext cx="3" cy="25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7" name="Line 11"/>
            <p:cNvSpPr>
              <a:spLocks noChangeShapeType="1"/>
            </p:cNvSpPr>
            <p:nvPr/>
          </p:nvSpPr>
          <p:spPr bwMode="auto">
            <a:xfrm>
              <a:off x="2406" y="3107"/>
              <a:ext cx="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8" name="Line 12"/>
            <p:cNvSpPr>
              <a:spLocks noChangeShapeType="1"/>
            </p:cNvSpPr>
            <p:nvPr/>
          </p:nvSpPr>
          <p:spPr bwMode="auto">
            <a:xfrm>
              <a:off x="2890" y="3107"/>
              <a:ext cx="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2517" y="2932"/>
              <a:ext cx="2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 b="1">
                  <a:latin typeface="Arial" pitchFamily="34" charset="0"/>
                </a:rPr>
                <a:t>f</a:t>
              </a:r>
              <a:r>
                <a:rPr lang="pt-BR" altLang="pt-BR" sz="1400" b="1" baseline="-25000">
                  <a:latin typeface="Arial" pitchFamily="34" charset="0"/>
                </a:rPr>
                <a:t>m</a:t>
              </a:r>
            </a:p>
          </p:txBody>
        </p:sp>
        <p:sp>
          <p:nvSpPr>
            <p:cNvPr id="7180" name="Text Box 14"/>
            <p:cNvSpPr txBox="1">
              <a:spLocks noChangeArrowheads="1"/>
            </p:cNvSpPr>
            <p:nvPr/>
          </p:nvSpPr>
          <p:spPr bwMode="auto">
            <a:xfrm>
              <a:off x="2970" y="2932"/>
              <a:ext cx="2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400" b="1">
                  <a:latin typeface="Arial" pitchFamily="34" charset="0"/>
                </a:rPr>
                <a:t>f</a:t>
              </a:r>
              <a:r>
                <a:rPr lang="pt-BR" altLang="pt-BR" sz="1400" b="1" baseline="-25000">
                  <a:latin typeface="Arial" pitchFamily="34" charset="0"/>
                </a:rPr>
                <a:t>m</a:t>
              </a:r>
            </a:p>
          </p:txBody>
        </p:sp>
        <p:sp>
          <p:nvSpPr>
            <p:cNvPr id="7181" name="Text Box 15"/>
            <p:cNvSpPr txBox="1">
              <a:spLocks noChangeArrowheads="1"/>
            </p:cNvSpPr>
            <p:nvPr/>
          </p:nvSpPr>
          <p:spPr bwMode="auto">
            <a:xfrm>
              <a:off x="2783" y="330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 b="1">
                  <a:latin typeface="Arial" pitchFamily="34" charset="0"/>
                </a:rPr>
                <a:t>f</a:t>
              </a:r>
              <a:r>
                <a:rPr lang="pt-BR" altLang="pt-BR" sz="1600" b="1" baseline="-25000">
                  <a:latin typeface="Arial" pitchFamily="34" charset="0"/>
                </a:rPr>
                <a:t>c</a:t>
              </a:r>
              <a:endParaRPr lang="pt-BR" altLang="pt-BR" sz="1600" b="1">
                <a:latin typeface="Arial" pitchFamily="34" charset="0"/>
              </a:endParaRPr>
            </a:p>
          </p:txBody>
        </p:sp>
        <p:sp>
          <p:nvSpPr>
            <p:cNvPr id="7182" name="Text Box 16"/>
            <p:cNvSpPr txBox="1">
              <a:spLocks noChangeArrowheads="1"/>
            </p:cNvSpPr>
            <p:nvPr/>
          </p:nvSpPr>
          <p:spPr bwMode="auto">
            <a:xfrm>
              <a:off x="2244" y="3295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>
                  <a:latin typeface="Arial" pitchFamily="34" charset="0"/>
                </a:rPr>
                <a:t>f</a:t>
              </a:r>
              <a:r>
                <a:rPr lang="pt-BR" altLang="pt-BR" sz="1600" baseline="-25000">
                  <a:latin typeface="Arial" pitchFamily="34" charset="0"/>
                </a:rPr>
                <a:t>C</a:t>
              </a:r>
              <a:r>
                <a:rPr lang="pt-BR" altLang="pt-BR">
                  <a:latin typeface="Arial" pitchFamily="34" charset="0"/>
                </a:rPr>
                <a:t>-f</a:t>
              </a:r>
              <a:r>
                <a:rPr lang="pt-BR" altLang="pt-BR" baseline="-25000">
                  <a:latin typeface="Arial" pitchFamily="34" charset="0"/>
                </a:rPr>
                <a:t>m</a:t>
              </a: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3197" y="3295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>
                  <a:latin typeface="Arial" pitchFamily="34" charset="0"/>
                </a:rPr>
                <a:t>f</a:t>
              </a:r>
              <a:r>
                <a:rPr lang="pt-BR" altLang="pt-BR" sz="1600" baseline="-25000">
                  <a:latin typeface="Arial" pitchFamily="34" charset="0"/>
                </a:rPr>
                <a:t>C</a:t>
              </a:r>
              <a:r>
                <a:rPr lang="pt-BR" altLang="pt-BR">
                  <a:latin typeface="Arial" pitchFamily="34" charset="0"/>
                </a:rPr>
                <a:t>+f</a:t>
              </a:r>
              <a:r>
                <a:rPr lang="pt-BR" altLang="pt-BR" baseline="-25000">
                  <a:latin typeface="Arial" pitchFamily="34" charset="0"/>
                </a:rPr>
                <a:t>m</a:t>
              </a:r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2018" y="2750"/>
              <a:ext cx="3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LSB</a:t>
              </a:r>
            </a:p>
          </p:txBody>
        </p:sp>
        <p:sp>
          <p:nvSpPr>
            <p:cNvPr id="7185" name="Text Box 21"/>
            <p:cNvSpPr txBox="1">
              <a:spLocks noChangeArrowheads="1"/>
            </p:cNvSpPr>
            <p:nvPr/>
          </p:nvSpPr>
          <p:spPr bwMode="auto">
            <a:xfrm>
              <a:off x="3288" y="2750"/>
              <a:ext cx="4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USB</a:t>
              </a:r>
            </a:p>
          </p:txBody>
        </p:sp>
        <p:sp>
          <p:nvSpPr>
            <p:cNvPr id="7186" name="Text Box 22"/>
            <p:cNvSpPr txBox="1">
              <a:spLocks noChangeArrowheads="1"/>
            </p:cNvSpPr>
            <p:nvPr/>
          </p:nvSpPr>
          <p:spPr bwMode="auto">
            <a:xfrm>
              <a:off x="2879" y="2569"/>
              <a:ext cx="2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C</a:t>
              </a:r>
            </a:p>
          </p:txBody>
        </p:sp>
        <p:sp>
          <p:nvSpPr>
            <p:cNvPr id="7187" name="Text Box 23"/>
            <p:cNvSpPr txBox="1">
              <a:spLocks noChangeArrowheads="1"/>
            </p:cNvSpPr>
            <p:nvPr/>
          </p:nvSpPr>
          <p:spPr bwMode="auto">
            <a:xfrm>
              <a:off x="4059" y="3340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 b="1">
                  <a:latin typeface="Arial" pitchFamily="34" charset="0"/>
                </a:rPr>
                <a:t>f</a:t>
              </a:r>
            </a:p>
          </p:txBody>
        </p:sp>
        <p:sp>
          <p:nvSpPr>
            <p:cNvPr id="7188" name="Line 24"/>
            <p:cNvSpPr>
              <a:spLocks noChangeShapeType="1"/>
            </p:cNvSpPr>
            <p:nvPr/>
          </p:nvSpPr>
          <p:spPr bwMode="auto">
            <a:xfrm flipV="1">
              <a:off x="1700" y="2569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9" name="Text Box 25"/>
            <p:cNvSpPr txBox="1">
              <a:spLocks noChangeArrowheads="1"/>
            </p:cNvSpPr>
            <p:nvPr/>
          </p:nvSpPr>
          <p:spPr bwMode="auto">
            <a:xfrm>
              <a:off x="1519" y="2523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 b="1">
                  <a:latin typeface="Arial" pitchFamily="34" charset="0"/>
                </a:rPr>
                <a:t>E</a:t>
              </a:r>
            </a:p>
          </p:txBody>
        </p:sp>
        <p:sp>
          <p:nvSpPr>
            <p:cNvPr id="7190" name="Line 27"/>
            <p:cNvSpPr>
              <a:spLocks noChangeShapeType="1"/>
            </p:cNvSpPr>
            <p:nvPr/>
          </p:nvSpPr>
          <p:spPr bwMode="auto">
            <a:xfrm flipH="1" flipV="1">
              <a:off x="3367" y="3049"/>
              <a:ext cx="3" cy="256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2712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Modulação de Amplitude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331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Representação de um sinal AM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359775" cy="4114800"/>
          </a:xfrm>
        </p:spPr>
        <p:txBody>
          <a:bodyPr/>
          <a:lstStyle/>
          <a:p>
            <a:pPr eaLnBrk="1" hangingPunct="1"/>
            <a:r>
              <a:rPr lang="pt-BR" altLang="pt-BR" sz="1800" smtClean="0"/>
              <a:t>A aparência de um sinal AM é ilustrada abaixo para um ciclo do sinal modulante. Ela é resultante da figura:</a:t>
            </a:r>
            <a:br>
              <a:rPr lang="pt-BR" altLang="pt-BR" sz="1800" smtClean="0"/>
            </a:br>
            <a:r>
              <a:rPr lang="pt-BR" altLang="pt-BR" sz="1800" smtClean="0"/>
              <a:t>que mostra a amplitude, que agora chamaremos </a:t>
            </a:r>
            <a:br>
              <a:rPr lang="pt-BR" altLang="pt-BR" sz="1800" smtClean="0"/>
            </a:br>
            <a:r>
              <a:rPr lang="pt-BR" altLang="pt-BR" sz="1800" smtClean="0"/>
              <a:t>de envoltória superior do sinal AM, dada por </a:t>
            </a:r>
            <a:br>
              <a:rPr lang="pt-BR" altLang="pt-BR" sz="1800" smtClean="0"/>
            </a:br>
            <a:r>
              <a:rPr lang="pt-BR" altLang="pt-BR" sz="1800" smtClean="0"/>
              <a:t>A=E</a:t>
            </a:r>
            <a:r>
              <a:rPr lang="pt-BR" altLang="pt-BR" sz="1800" baseline="-25000" smtClean="0"/>
              <a:t>c</a:t>
            </a:r>
            <a:r>
              <a:rPr lang="pt-BR" altLang="pt-BR" sz="1800" smtClean="0"/>
              <a:t>+E</a:t>
            </a:r>
            <a:r>
              <a:rPr lang="pt-BR" altLang="pt-BR" sz="1800" baseline="-25000" smtClean="0"/>
              <a:t>m</a:t>
            </a:r>
            <a:r>
              <a:rPr lang="pt-BR" altLang="pt-BR" sz="1800" smtClean="0"/>
              <a:t>sen(</a:t>
            </a:r>
            <a:r>
              <a:rPr lang="pt-BR" altLang="pt-BR" sz="1800" smtClean="0">
                <a:latin typeface="Symbol" pitchFamily="18" charset="2"/>
              </a:rPr>
              <a:t>w</a:t>
            </a:r>
            <a:r>
              <a:rPr lang="pt-BR" altLang="pt-BR" sz="1800" baseline="-25000" smtClean="0"/>
              <a:t>m</a:t>
            </a:r>
            <a:r>
              <a:rPr lang="pt-BR" altLang="pt-BR" sz="1800" smtClean="0"/>
              <a:t>t). Analogamente, a envoltória</a:t>
            </a:r>
            <a:br>
              <a:rPr lang="pt-BR" altLang="pt-BR" sz="1800" smtClean="0"/>
            </a:br>
            <a:r>
              <a:rPr lang="pt-BR" altLang="pt-BR" sz="1800" smtClean="0"/>
              <a:t>inferior é dada por -A=-(E</a:t>
            </a:r>
            <a:r>
              <a:rPr lang="pt-BR" altLang="pt-BR" sz="1800" baseline="-25000" smtClean="0"/>
              <a:t>c</a:t>
            </a:r>
            <a:r>
              <a:rPr lang="pt-BR" altLang="pt-BR" sz="1800" smtClean="0"/>
              <a:t>+E</a:t>
            </a:r>
            <a:r>
              <a:rPr lang="pt-BR" altLang="pt-BR" sz="1800" baseline="-25000" smtClean="0"/>
              <a:t>m</a:t>
            </a:r>
            <a:r>
              <a:rPr lang="pt-BR" altLang="pt-BR" sz="1800" smtClean="0"/>
              <a:t>sen(</a:t>
            </a:r>
            <a:r>
              <a:rPr lang="pt-BR" altLang="pt-BR" sz="1800" smtClean="0">
                <a:latin typeface="Symbol" pitchFamily="18" charset="2"/>
              </a:rPr>
              <a:t>w</a:t>
            </a:r>
            <a:r>
              <a:rPr lang="pt-BR" altLang="pt-BR" sz="1800" baseline="-25000" smtClean="0"/>
              <a:t>m</a:t>
            </a:r>
            <a:r>
              <a:rPr lang="pt-BR" altLang="pt-BR" sz="1800" smtClean="0"/>
              <a:t>t)). </a:t>
            </a:r>
          </a:p>
        </p:txBody>
      </p:sp>
      <p:grpSp>
        <p:nvGrpSpPr>
          <p:cNvPr id="8198" name="Group 67"/>
          <p:cNvGrpSpPr>
            <a:grpSpLocks/>
          </p:cNvGrpSpPr>
          <p:nvPr/>
        </p:nvGrpSpPr>
        <p:grpSpPr bwMode="auto">
          <a:xfrm>
            <a:off x="468313" y="3389313"/>
            <a:ext cx="5711825" cy="3468687"/>
            <a:chOff x="1020" y="1842"/>
            <a:chExt cx="3598" cy="2185"/>
          </a:xfrm>
        </p:grpSpPr>
        <p:grpSp>
          <p:nvGrpSpPr>
            <p:cNvPr id="8235" name="Group 6"/>
            <p:cNvGrpSpPr>
              <a:grpSpLocks/>
            </p:cNvGrpSpPr>
            <p:nvPr/>
          </p:nvGrpSpPr>
          <p:grpSpPr bwMode="auto">
            <a:xfrm>
              <a:off x="1224" y="2160"/>
              <a:ext cx="2926" cy="1560"/>
              <a:chOff x="1224" y="1963"/>
              <a:chExt cx="2608" cy="1349"/>
            </a:xfrm>
          </p:grpSpPr>
          <p:sp>
            <p:nvSpPr>
              <p:cNvPr id="8267" name="Line 7"/>
              <p:cNvSpPr>
                <a:spLocks noChangeShapeType="1"/>
              </p:cNvSpPr>
              <p:nvPr/>
            </p:nvSpPr>
            <p:spPr bwMode="auto">
              <a:xfrm flipV="1">
                <a:off x="1241" y="1976"/>
                <a:ext cx="0" cy="12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8" name="Freeform 8"/>
              <p:cNvSpPr>
                <a:spLocks/>
              </p:cNvSpPr>
              <p:nvPr/>
            </p:nvSpPr>
            <p:spPr bwMode="auto">
              <a:xfrm>
                <a:off x="2162" y="2020"/>
                <a:ext cx="101" cy="1273"/>
              </a:xfrm>
              <a:custGeom>
                <a:avLst/>
                <a:gdLst>
                  <a:gd name="T0" fmla="*/ 101 w 101"/>
                  <a:gd name="T1" fmla="*/ 479 h 1273"/>
                  <a:gd name="T2" fmla="*/ 85 w 101"/>
                  <a:gd name="T3" fmla="*/ 1261 h 1273"/>
                  <a:gd name="T4" fmla="*/ 50 w 101"/>
                  <a:gd name="T5" fmla="*/ 550 h 1273"/>
                  <a:gd name="T6" fmla="*/ 27 w 101"/>
                  <a:gd name="T7" fmla="*/ 7 h 1273"/>
                  <a:gd name="T8" fmla="*/ 0 w 101"/>
                  <a:gd name="T9" fmla="*/ 508 h 1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273"/>
                  <a:gd name="T17" fmla="*/ 101 w 101"/>
                  <a:gd name="T18" fmla="*/ 1273 h 1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273">
                    <a:moveTo>
                      <a:pt x="101" y="479"/>
                    </a:moveTo>
                    <a:cubicBezTo>
                      <a:pt x="98" y="609"/>
                      <a:pt x="94" y="1249"/>
                      <a:pt x="85" y="1261"/>
                    </a:cubicBezTo>
                    <a:cubicBezTo>
                      <a:pt x="76" y="1273"/>
                      <a:pt x="60" y="759"/>
                      <a:pt x="50" y="550"/>
                    </a:cubicBezTo>
                    <a:cubicBezTo>
                      <a:pt x="40" y="341"/>
                      <a:pt x="35" y="14"/>
                      <a:pt x="27" y="7"/>
                    </a:cubicBezTo>
                    <a:cubicBezTo>
                      <a:pt x="19" y="0"/>
                      <a:pt x="6" y="404"/>
                      <a:pt x="0" y="50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9" name="Freeform 9"/>
              <p:cNvSpPr>
                <a:spLocks/>
              </p:cNvSpPr>
              <p:nvPr/>
            </p:nvSpPr>
            <p:spPr bwMode="auto">
              <a:xfrm>
                <a:off x="2264" y="1969"/>
                <a:ext cx="109" cy="1322"/>
              </a:xfrm>
              <a:custGeom>
                <a:avLst/>
                <a:gdLst>
                  <a:gd name="T0" fmla="*/ 109 w 109"/>
                  <a:gd name="T1" fmla="*/ 606 h 1322"/>
                  <a:gd name="T2" fmla="*/ 90 w 109"/>
                  <a:gd name="T3" fmla="*/ 1319 h 1322"/>
                  <a:gd name="T4" fmla="*/ 58 w 109"/>
                  <a:gd name="T5" fmla="*/ 585 h 1322"/>
                  <a:gd name="T6" fmla="*/ 27 w 109"/>
                  <a:gd name="T7" fmla="*/ 8 h 1322"/>
                  <a:gd name="T8" fmla="*/ 0 w 109"/>
                  <a:gd name="T9" fmla="*/ 539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322"/>
                  <a:gd name="T17" fmla="*/ 109 w 109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322">
                    <a:moveTo>
                      <a:pt x="109" y="606"/>
                    </a:moveTo>
                    <a:cubicBezTo>
                      <a:pt x="106" y="725"/>
                      <a:pt x="98" y="1322"/>
                      <a:pt x="90" y="1319"/>
                    </a:cubicBezTo>
                    <a:cubicBezTo>
                      <a:pt x="82" y="1316"/>
                      <a:pt x="68" y="803"/>
                      <a:pt x="58" y="585"/>
                    </a:cubicBezTo>
                    <a:cubicBezTo>
                      <a:pt x="48" y="367"/>
                      <a:pt x="37" y="16"/>
                      <a:pt x="27" y="8"/>
                    </a:cubicBezTo>
                    <a:cubicBezTo>
                      <a:pt x="17" y="0"/>
                      <a:pt x="6" y="429"/>
                      <a:pt x="0" y="539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0" name="Freeform 10"/>
              <p:cNvSpPr>
                <a:spLocks/>
              </p:cNvSpPr>
              <p:nvPr/>
            </p:nvSpPr>
            <p:spPr bwMode="auto">
              <a:xfrm>
                <a:off x="3437" y="1963"/>
                <a:ext cx="111" cy="1318"/>
              </a:xfrm>
              <a:custGeom>
                <a:avLst/>
                <a:gdLst>
                  <a:gd name="T0" fmla="*/ 111 w 111"/>
                  <a:gd name="T1" fmla="*/ 683 h 1318"/>
                  <a:gd name="T2" fmla="*/ 91 w 111"/>
                  <a:gd name="T3" fmla="*/ 1305 h 1318"/>
                  <a:gd name="T4" fmla="*/ 58 w 111"/>
                  <a:gd name="T5" fmla="*/ 602 h 1318"/>
                  <a:gd name="T6" fmla="*/ 28 w 111"/>
                  <a:gd name="T7" fmla="*/ 0 h 1318"/>
                  <a:gd name="T8" fmla="*/ 0 w 111"/>
                  <a:gd name="T9" fmla="*/ 597 h 1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1318"/>
                  <a:gd name="T17" fmla="*/ 111 w 111"/>
                  <a:gd name="T18" fmla="*/ 1318 h 1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1318">
                    <a:moveTo>
                      <a:pt x="111" y="683"/>
                    </a:moveTo>
                    <a:cubicBezTo>
                      <a:pt x="107" y="787"/>
                      <a:pt x="100" y="1318"/>
                      <a:pt x="91" y="1305"/>
                    </a:cubicBezTo>
                    <a:cubicBezTo>
                      <a:pt x="82" y="1292"/>
                      <a:pt x="68" y="819"/>
                      <a:pt x="58" y="602"/>
                    </a:cubicBezTo>
                    <a:cubicBezTo>
                      <a:pt x="48" y="385"/>
                      <a:pt x="38" y="0"/>
                      <a:pt x="28" y="0"/>
                    </a:cubicBezTo>
                    <a:cubicBezTo>
                      <a:pt x="18" y="0"/>
                      <a:pt x="6" y="474"/>
                      <a:pt x="0" y="597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1" name="Freeform 11"/>
              <p:cNvSpPr>
                <a:spLocks/>
              </p:cNvSpPr>
              <p:nvPr/>
            </p:nvSpPr>
            <p:spPr bwMode="auto">
              <a:xfrm>
                <a:off x="3342" y="1989"/>
                <a:ext cx="97" cy="1323"/>
              </a:xfrm>
              <a:custGeom>
                <a:avLst/>
                <a:gdLst>
                  <a:gd name="T0" fmla="*/ 97 w 97"/>
                  <a:gd name="T1" fmla="*/ 529 h 1323"/>
                  <a:gd name="T2" fmla="*/ 82 w 97"/>
                  <a:gd name="T3" fmla="*/ 1311 h 1323"/>
                  <a:gd name="T4" fmla="*/ 55 w 97"/>
                  <a:gd name="T5" fmla="*/ 598 h 1323"/>
                  <a:gd name="T6" fmla="*/ 14 w 97"/>
                  <a:gd name="T7" fmla="*/ 11 h 1323"/>
                  <a:gd name="T8" fmla="*/ 0 w 97"/>
                  <a:gd name="T9" fmla="*/ 662 h 1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323"/>
                  <a:gd name="T17" fmla="*/ 97 w 97"/>
                  <a:gd name="T18" fmla="*/ 1323 h 13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323">
                    <a:moveTo>
                      <a:pt x="97" y="529"/>
                    </a:moveTo>
                    <a:cubicBezTo>
                      <a:pt x="94" y="659"/>
                      <a:pt x="89" y="1299"/>
                      <a:pt x="82" y="1311"/>
                    </a:cubicBezTo>
                    <a:cubicBezTo>
                      <a:pt x="75" y="1323"/>
                      <a:pt x="66" y="815"/>
                      <a:pt x="55" y="598"/>
                    </a:cubicBezTo>
                    <a:cubicBezTo>
                      <a:pt x="44" y="381"/>
                      <a:pt x="23" y="0"/>
                      <a:pt x="14" y="11"/>
                    </a:cubicBezTo>
                    <a:cubicBezTo>
                      <a:pt x="5" y="22"/>
                      <a:pt x="3" y="527"/>
                      <a:pt x="0" y="66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2" name="Freeform 12"/>
              <p:cNvSpPr>
                <a:spLocks/>
              </p:cNvSpPr>
              <p:nvPr/>
            </p:nvSpPr>
            <p:spPr bwMode="auto">
              <a:xfrm>
                <a:off x="1293" y="2282"/>
                <a:ext cx="128" cy="683"/>
              </a:xfrm>
              <a:custGeom>
                <a:avLst/>
                <a:gdLst>
                  <a:gd name="T0" fmla="*/ 128 w 128"/>
                  <a:gd name="T1" fmla="*/ 347 h 683"/>
                  <a:gd name="T2" fmla="*/ 96 w 128"/>
                  <a:gd name="T3" fmla="*/ 683 h 683"/>
                  <a:gd name="T4" fmla="*/ 65 w 128"/>
                  <a:gd name="T5" fmla="*/ 346 h 683"/>
                  <a:gd name="T6" fmla="*/ 35 w 128"/>
                  <a:gd name="T7" fmla="*/ 3 h 683"/>
                  <a:gd name="T8" fmla="*/ 0 w 128"/>
                  <a:gd name="T9" fmla="*/ 367 h 6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83"/>
                  <a:gd name="T17" fmla="*/ 128 w 128"/>
                  <a:gd name="T18" fmla="*/ 683 h 6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83">
                    <a:moveTo>
                      <a:pt x="128" y="347"/>
                    </a:moveTo>
                    <a:cubicBezTo>
                      <a:pt x="117" y="515"/>
                      <a:pt x="106" y="683"/>
                      <a:pt x="96" y="683"/>
                    </a:cubicBezTo>
                    <a:cubicBezTo>
                      <a:pt x="85" y="683"/>
                      <a:pt x="75" y="459"/>
                      <a:pt x="65" y="346"/>
                    </a:cubicBezTo>
                    <a:cubicBezTo>
                      <a:pt x="55" y="232"/>
                      <a:pt x="46" y="0"/>
                      <a:pt x="35" y="3"/>
                    </a:cubicBezTo>
                    <a:cubicBezTo>
                      <a:pt x="24" y="6"/>
                      <a:pt x="7" y="291"/>
                      <a:pt x="0" y="367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3" name="Freeform 13"/>
              <p:cNvSpPr>
                <a:spLocks/>
              </p:cNvSpPr>
              <p:nvPr/>
            </p:nvSpPr>
            <p:spPr bwMode="auto">
              <a:xfrm>
                <a:off x="1800" y="2294"/>
                <a:ext cx="127" cy="681"/>
              </a:xfrm>
              <a:custGeom>
                <a:avLst/>
                <a:gdLst>
                  <a:gd name="T0" fmla="*/ 127 w 127"/>
                  <a:gd name="T1" fmla="*/ 346 h 681"/>
                  <a:gd name="T2" fmla="*/ 95 w 127"/>
                  <a:gd name="T3" fmla="*/ 681 h 681"/>
                  <a:gd name="T4" fmla="*/ 64 w 127"/>
                  <a:gd name="T5" fmla="*/ 344 h 681"/>
                  <a:gd name="T6" fmla="*/ 34 w 127"/>
                  <a:gd name="T7" fmla="*/ 2 h 681"/>
                  <a:gd name="T8" fmla="*/ 0 w 127"/>
                  <a:gd name="T9" fmla="*/ 357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681"/>
                  <a:gd name="T17" fmla="*/ 127 w 127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681">
                    <a:moveTo>
                      <a:pt x="127" y="346"/>
                    </a:moveTo>
                    <a:cubicBezTo>
                      <a:pt x="116" y="513"/>
                      <a:pt x="105" y="681"/>
                      <a:pt x="95" y="681"/>
                    </a:cubicBezTo>
                    <a:cubicBezTo>
                      <a:pt x="84" y="681"/>
                      <a:pt x="74" y="457"/>
                      <a:pt x="64" y="344"/>
                    </a:cubicBezTo>
                    <a:cubicBezTo>
                      <a:pt x="54" y="231"/>
                      <a:pt x="45" y="0"/>
                      <a:pt x="34" y="2"/>
                    </a:cubicBezTo>
                    <a:cubicBezTo>
                      <a:pt x="23" y="4"/>
                      <a:pt x="7" y="283"/>
                      <a:pt x="0" y="357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4" name="Freeform 14"/>
              <p:cNvSpPr>
                <a:spLocks/>
              </p:cNvSpPr>
              <p:nvPr/>
            </p:nvSpPr>
            <p:spPr bwMode="auto">
              <a:xfrm flipH="1">
                <a:off x="1673" y="2296"/>
                <a:ext cx="128" cy="679"/>
              </a:xfrm>
              <a:custGeom>
                <a:avLst/>
                <a:gdLst>
                  <a:gd name="T0" fmla="*/ 0 w 683"/>
                  <a:gd name="T1" fmla="*/ 72 h 3236"/>
                  <a:gd name="T2" fmla="*/ 6 w 683"/>
                  <a:gd name="T3" fmla="*/ 142 h 3236"/>
                  <a:gd name="T4" fmla="*/ 12 w 683"/>
                  <a:gd name="T5" fmla="*/ 72 h 3236"/>
                  <a:gd name="T6" fmla="*/ 18 w 683"/>
                  <a:gd name="T7" fmla="*/ 0 h 3236"/>
                  <a:gd name="T8" fmla="*/ 24 w 683"/>
                  <a:gd name="T9" fmla="*/ 71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3236"/>
                  <a:gd name="T17" fmla="*/ 683 w 683"/>
                  <a:gd name="T18" fmla="*/ 3236 h 3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3236">
                    <a:moveTo>
                      <a:pt x="0" y="1638"/>
                    </a:moveTo>
                    <a:cubicBezTo>
                      <a:pt x="58" y="2437"/>
                      <a:pt x="117" y="3236"/>
                      <a:pt x="173" y="3235"/>
                    </a:cubicBezTo>
                    <a:cubicBezTo>
                      <a:pt x="229" y="3234"/>
                      <a:pt x="283" y="2169"/>
                      <a:pt x="338" y="1630"/>
                    </a:cubicBezTo>
                    <a:cubicBezTo>
                      <a:pt x="393" y="1091"/>
                      <a:pt x="445" y="2"/>
                      <a:pt x="502" y="1"/>
                    </a:cubicBezTo>
                    <a:cubicBezTo>
                      <a:pt x="559" y="0"/>
                      <a:pt x="645" y="1284"/>
                      <a:pt x="683" y="162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5" name="Freeform 15"/>
              <p:cNvSpPr>
                <a:spLocks/>
              </p:cNvSpPr>
              <p:nvPr/>
            </p:nvSpPr>
            <p:spPr bwMode="auto">
              <a:xfrm>
                <a:off x="1544" y="2296"/>
                <a:ext cx="129" cy="681"/>
              </a:xfrm>
              <a:custGeom>
                <a:avLst/>
                <a:gdLst>
                  <a:gd name="T0" fmla="*/ 129 w 129"/>
                  <a:gd name="T1" fmla="*/ 346 h 681"/>
                  <a:gd name="T2" fmla="*/ 97 w 129"/>
                  <a:gd name="T3" fmla="*/ 681 h 681"/>
                  <a:gd name="T4" fmla="*/ 66 w 129"/>
                  <a:gd name="T5" fmla="*/ 344 h 681"/>
                  <a:gd name="T6" fmla="*/ 35 w 129"/>
                  <a:gd name="T7" fmla="*/ 2 h 681"/>
                  <a:gd name="T8" fmla="*/ 0 w 129"/>
                  <a:gd name="T9" fmla="*/ 353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681"/>
                  <a:gd name="T17" fmla="*/ 129 w 129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681">
                    <a:moveTo>
                      <a:pt x="129" y="346"/>
                    </a:moveTo>
                    <a:cubicBezTo>
                      <a:pt x="118" y="513"/>
                      <a:pt x="107" y="681"/>
                      <a:pt x="97" y="681"/>
                    </a:cubicBezTo>
                    <a:cubicBezTo>
                      <a:pt x="86" y="681"/>
                      <a:pt x="76" y="457"/>
                      <a:pt x="66" y="344"/>
                    </a:cubicBezTo>
                    <a:cubicBezTo>
                      <a:pt x="55" y="231"/>
                      <a:pt x="46" y="0"/>
                      <a:pt x="35" y="2"/>
                    </a:cubicBezTo>
                    <a:cubicBezTo>
                      <a:pt x="24" y="4"/>
                      <a:pt x="7" y="280"/>
                      <a:pt x="0" y="353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6" name="Freeform 16"/>
              <p:cNvSpPr>
                <a:spLocks/>
              </p:cNvSpPr>
              <p:nvPr/>
            </p:nvSpPr>
            <p:spPr bwMode="auto">
              <a:xfrm flipH="1">
                <a:off x="1420" y="2298"/>
                <a:ext cx="127" cy="679"/>
              </a:xfrm>
              <a:custGeom>
                <a:avLst/>
                <a:gdLst>
                  <a:gd name="T0" fmla="*/ 0 w 683"/>
                  <a:gd name="T1" fmla="*/ 72 h 3236"/>
                  <a:gd name="T2" fmla="*/ 6 w 683"/>
                  <a:gd name="T3" fmla="*/ 142 h 3236"/>
                  <a:gd name="T4" fmla="*/ 12 w 683"/>
                  <a:gd name="T5" fmla="*/ 72 h 3236"/>
                  <a:gd name="T6" fmla="*/ 17 w 683"/>
                  <a:gd name="T7" fmla="*/ 0 h 3236"/>
                  <a:gd name="T8" fmla="*/ 24 w 683"/>
                  <a:gd name="T9" fmla="*/ 71 h 3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3236"/>
                  <a:gd name="T17" fmla="*/ 683 w 683"/>
                  <a:gd name="T18" fmla="*/ 3236 h 3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3236">
                    <a:moveTo>
                      <a:pt x="0" y="1638"/>
                    </a:moveTo>
                    <a:cubicBezTo>
                      <a:pt x="58" y="2437"/>
                      <a:pt x="117" y="3236"/>
                      <a:pt x="173" y="3235"/>
                    </a:cubicBezTo>
                    <a:cubicBezTo>
                      <a:pt x="229" y="3234"/>
                      <a:pt x="283" y="2169"/>
                      <a:pt x="338" y="1630"/>
                    </a:cubicBezTo>
                    <a:cubicBezTo>
                      <a:pt x="393" y="1091"/>
                      <a:pt x="445" y="2"/>
                      <a:pt x="502" y="1"/>
                    </a:cubicBezTo>
                    <a:cubicBezTo>
                      <a:pt x="559" y="0"/>
                      <a:pt x="645" y="1284"/>
                      <a:pt x="683" y="162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7" name="Freeform 17"/>
              <p:cNvSpPr>
                <a:spLocks/>
              </p:cNvSpPr>
              <p:nvPr/>
            </p:nvSpPr>
            <p:spPr bwMode="auto">
              <a:xfrm>
                <a:off x="1224" y="2605"/>
                <a:ext cx="72" cy="363"/>
              </a:xfrm>
              <a:custGeom>
                <a:avLst/>
                <a:gdLst>
                  <a:gd name="T0" fmla="*/ 72 w 72"/>
                  <a:gd name="T1" fmla="*/ 43 h 383"/>
                  <a:gd name="T2" fmla="*/ 40 w 72"/>
                  <a:gd name="T3" fmla="*/ 343 h 383"/>
                  <a:gd name="T4" fmla="*/ 15 w 72"/>
                  <a:gd name="T5" fmla="*/ 49 h 383"/>
                  <a:gd name="T6" fmla="*/ 18 w 72"/>
                  <a:gd name="T7" fmla="*/ 46 h 383"/>
                  <a:gd name="T8" fmla="*/ 9 w 72"/>
                  <a:gd name="T9" fmla="*/ 42 h 383"/>
                  <a:gd name="T10" fmla="*/ 72 w 72"/>
                  <a:gd name="T11" fmla="*/ 43 h 3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383"/>
                  <a:gd name="T20" fmla="*/ 72 w 72"/>
                  <a:gd name="T21" fmla="*/ 383 h 3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383">
                    <a:moveTo>
                      <a:pt x="72" y="47"/>
                    </a:moveTo>
                    <a:cubicBezTo>
                      <a:pt x="61" y="215"/>
                      <a:pt x="49" y="381"/>
                      <a:pt x="40" y="382"/>
                    </a:cubicBezTo>
                    <a:cubicBezTo>
                      <a:pt x="31" y="383"/>
                      <a:pt x="19" y="110"/>
                      <a:pt x="15" y="55"/>
                    </a:cubicBezTo>
                    <a:cubicBezTo>
                      <a:pt x="11" y="0"/>
                      <a:pt x="19" y="53"/>
                      <a:pt x="18" y="52"/>
                    </a:cubicBezTo>
                    <a:cubicBezTo>
                      <a:pt x="17" y="51"/>
                      <a:pt x="0" y="47"/>
                      <a:pt x="9" y="46"/>
                    </a:cubicBezTo>
                    <a:cubicBezTo>
                      <a:pt x="18" y="45"/>
                      <a:pt x="59" y="47"/>
                      <a:pt x="72" y="4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8" name="Freeform 18"/>
              <p:cNvSpPr>
                <a:spLocks/>
              </p:cNvSpPr>
              <p:nvPr/>
            </p:nvSpPr>
            <p:spPr bwMode="auto">
              <a:xfrm>
                <a:off x="2046" y="2131"/>
                <a:ext cx="115" cy="1086"/>
              </a:xfrm>
              <a:custGeom>
                <a:avLst/>
                <a:gdLst>
                  <a:gd name="T0" fmla="*/ 115 w 115"/>
                  <a:gd name="T1" fmla="*/ 393 h 1086"/>
                  <a:gd name="T2" fmla="*/ 92 w 115"/>
                  <a:gd name="T3" fmla="*/ 1063 h 1086"/>
                  <a:gd name="T4" fmla="*/ 64 w 115"/>
                  <a:gd name="T5" fmla="*/ 531 h 1086"/>
                  <a:gd name="T6" fmla="*/ 30 w 115"/>
                  <a:gd name="T7" fmla="*/ 2 h 1086"/>
                  <a:gd name="T8" fmla="*/ 0 w 115"/>
                  <a:gd name="T9" fmla="*/ 521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086"/>
                  <a:gd name="T17" fmla="*/ 115 w 115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086">
                    <a:moveTo>
                      <a:pt x="115" y="393"/>
                    </a:moveTo>
                    <a:cubicBezTo>
                      <a:pt x="111" y="505"/>
                      <a:pt x="101" y="1040"/>
                      <a:pt x="92" y="1063"/>
                    </a:cubicBezTo>
                    <a:cubicBezTo>
                      <a:pt x="83" y="1086"/>
                      <a:pt x="74" y="708"/>
                      <a:pt x="64" y="531"/>
                    </a:cubicBezTo>
                    <a:cubicBezTo>
                      <a:pt x="54" y="354"/>
                      <a:pt x="41" y="4"/>
                      <a:pt x="30" y="2"/>
                    </a:cubicBezTo>
                    <a:cubicBezTo>
                      <a:pt x="19" y="0"/>
                      <a:pt x="6" y="413"/>
                      <a:pt x="0" y="52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79" name="Freeform 19"/>
              <p:cNvSpPr>
                <a:spLocks/>
              </p:cNvSpPr>
              <p:nvPr/>
            </p:nvSpPr>
            <p:spPr bwMode="auto">
              <a:xfrm>
                <a:off x="2373" y="2013"/>
                <a:ext cx="111" cy="1176"/>
              </a:xfrm>
              <a:custGeom>
                <a:avLst/>
                <a:gdLst>
                  <a:gd name="T0" fmla="*/ 111 w 111"/>
                  <a:gd name="T1" fmla="*/ 638 h 1176"/>
                  <a:gd name="T2" fmla="*/ 89 w 111"/>
                  <a:gd name="T3" fmla="*/ 1169 h 1176"/>
                  <a:gd name="T4" fmla="*/ 59 w 111"/>
                  <a:gd name="T5" fmla="*/ 594 h 1176"/>
                  <a:gd name="T6" fmla="*/ 30 w 111"/>
                  <a:gd name="T7" fmla="*/ 5 h 1176"/>
                  <a:gd name="T8" fmla="*/ 0 w 111"/>
                  <a:gd name="T9" fmla="*/ 561 h 1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1176"/>
                  <a:gd name="T17" fmla="*/ 111 w 111"/>
                  <a:gd name="T18" fmla="*/ 1176 h 1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1176">
                    <a:moveTo>
                      <a:pt x="111" y="638"/>
                    </a:moveTo>
                    <a:cubicBezTo>
                      <a:pt x="107" y="726"/>
                      <a:pt x="98" y="1176"/>
                      <a:pt x="89" y="1169"/>
                    </a:cubicBezTo>
                    <a:cubicBezTo>
                      <a:pt x="80" y="1162"/>
                      <a:pt x="69" y="788"/>
                      <a:pt x="59" y="594"/>
                    </a:cubicBezTo>
                    <a:cubicBezTo>
                      <a:pt x="49" y="400"/>
                      <a:pt x="40" y="10"/>
                      <a:pt x="30" y="5"/>
                    </a:cubicBezTo>
                    <a:cubicBezTo>
                      <a:pt x="20" y="0"/>
                      <a:pt x="6" y="445"/>
                      <a:pt x="0" y="56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0" name="Freeform 20"/>
              <p:cNvSpPr>
                <a:spLocks/>
              </p:cNvSpPr>
              <p:nvPr/>
            </p:nvSpPr>
            <p:spPr bwMode="auto">
              <a:xfrm>
                <a:off x="2486" y="2140"/>
                <a:ext cx="105" cy="928"/>
              </a:xfrm>
              <a:custGeom>
                <a:avLst/>
                <a:gdLst>
                  <a:gd name="T0" fmla="*/ 105 w 105"/>
                  <a:gd name="T1" fmla="*/ 511 h 928"/>
                  <a:gd name="T2" fmla="*/ 79 w 105"/>
                  <a:gd name="T3" fmla="*/ 907 h 928"/>
                  <a:gd name="T4" fmla="*/ 57 w 105"/>
                  <a:gd name="T5" fmla="*/ 385 h 928"/>
                  <a:gd name="T6" fmla="*/ 34 w 105"/>
                  <a:gd name="T7" fmla="*/ 20 h 928"/>
                  <a:gd name="T8" fmla="*/ 0 w 105"/>
                  <a:gd name="T9" fmla="*/ 508 h 9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8"/>
                  <a:gd name="T17" fmla="*/ 105 w 105"/>
                  <a:gd name="T18" fmla="*/ 928 h 9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8">
                    <a:moveTo>
                      <a:pt x="105" y="511"/>
                    </a:moveTo>
                    <a:cubicBezTo>
                      <a:pt x="101" y="577"/>
                      <a:pt x="87" y="928"/>
                      <a:pt x="79" y="907"/>
                    </a:cubicBezTo>
                    <a:cubicBezTo>
                      <a:pt x="71" y="886"/>
                      <a:pt x="64" y="533"/>
                      <a:pt x="57" y="385"/>
                    </a:cubicBezTo>
                    <a:cubicBezTo>
                      <a:pt x="50" y="237"/>
                      <a:pt x="43" y="0"/>
                      <a:pt x="34" y="20"/>
                    </a:cubicBezTo>
                    <a:cubicBezTo>
                      <a:pt x="25" y="40"/>
                      <a:pt x="7" y="406"/>
                      <a:pt x="0" y="50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1" name="Freeform 21"/>
              <p:cNvSpPr>
                <a:spLocks/>
              </p:cNvSpPr>
              <p:nvPr/>
            </p:nvSpPr>
            <p:spPr bwMode="auto">
              <a:xfrm>
                <a:off x="2591" y="2289"/>
                <a:ext cx="105" cy="637"/>
              </a:xfrm>
              <a:custGeom>
                <a:avLst/>
                <a:gdLst>
                  <a:gd name="T0" fmla="*/ 105 w 105"/>
                  <a:gd name="T1" fmla="*/ 360 h 637"/>
                  <a:gd name="T2" fmla="*/ 79 w 105"/>
                  <a:gd name="T3" fmla="*/ 621 h 637"/>
                  <a:gd name="T4" fmla="*/ 56 w 105"/>
                  <a:gd name="T5" fmla="*/ 261 h 637"/>
                  <a:gd name="T6" fmla="*/ 36 w 105"/>
                  <a:gd name="T7" fmla="*/ 17 h 637"/>
                  <a:gd name="T8" fmla="*/ 0 w 105"/>
                  <a:gd name="T9" fmla="*/ 360 h 6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37"/>
                  <a:gd name="T17" fmla="*/ 105 w 105"/>
                  <a:gd name="T18" fmla="*/ 637 h 6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37">
                    <a:moveTo>
                      <a:pt x="105" y="360"/>
                    </a:moveTo>
                    <a:cubicBezTo>
                      <a:pt x="101" y="403"/>
                      <a:pt x="87" y="637"/>
                      <a:pt x="79" y="621"/>
                    </a:cubicBezTo>
                    <a:cubicBezTo>
                      <a:pt x="71" y="605"/>
                      <a:pt x="63" y="362"/>
                      <a:pt x="56" y="261"/>
                    </a:cubicBezTo>
                    <a:cubicBezTo>
                      <a:pt x="49" y="160"/>
                      <a:pt x="45" y="0"/>
                      <a:pt x="36" y="17"/>
                    </a:cubicBezTo>
                    <a:cubicBezTo>
                      <a:pt x="27" y="34"/>
                      <a:pt x="7" y="289"/>
                      <a:pt x="0" y="36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2" name="Freeform 22"/>
              <p:cNvSpPr>
                <a:spLocks/>
              </p:cNvSpPr>
              <p:nvPr/>
            </p:nvSpPr>
            <p:spPr bwMode="auto">
              <a:xfrm>
                <a:off x="2694" y="2433"/>
                <a:ext cx="99" cy="359"/>
              </a:xfrm>
              <a:custGeom>
                <a:avLst/>
                <a:gdLst>
                  <a:gd name="T0" fmla="*/ 99 w 99"/>
                  <a:gd name="T1" fmla="*/ 216 h 359"/>
                  <a:gd name="T2" fmla="*/ 78 w 99"/>
                  <a:gd name="T3" fmla="*/ 351 h 359"/>
                  <a:gd name="T4" fmla="*/ 54 w 99"/>
                  <a:gd name="T5" fmla="*/ 166 h 359"/>
                  <a:gd name="T6" fmla="*/ 38 w 99"/>
                  <a:gd name="T7" fmla="*/ 9 h 359"/>
                  <a:gd name="T8" fmla="*/ 0 w 99"/>
                  <a:gd name="T9" fmla="*/ 218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9"/>
                  <a:gd name="T17" fmla="*/ 99 w 99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9">
                    <a:moveTo>
                      <a:pt x="99" y="216"/>
                    </a:moveTo>
                    <a:cubicBezTo>
                      <a:pt x="96" y="238"/>
                      <a:pt x="86" y="359"/>
                      <a:pt x="78" y="351"/>
                    </a:cubicBezTo>
                    <a:cubicBezTo>
                      <a:pt x="70" y="343"/>
                      <a:pt x="61" y="223"/>
                      <a:pt x="54" y="166"/>
                    </a:cubicBezTo>
                    <a:cubicBezTo>
                      <a:pt x="47" y="109"/>
                      <a:pt x="47" y="0"/>
                      <a:pt x="38" y="9"/>
                    </a:cubicBezTo>
                    <a:cubicBezTo>
                      <a:pt x="29" y="18"/>
                      <a:pt x="8" y="175"/>
                      <a:pt x="0" y="21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3" name="Freeform 23"/>
              <p:cNvSpPr>
                <a:spLocks/>
              </p:cNvSpPr>
              <p:nvPr/>
            </p:nvSpPr>
            <p:spPr bwMode="auto">
              <a:xfrm>
                <a:off x="3050" y="2407"/>
                <a:ext cx="100" cy="537"/>
              </a:xfrm>
              <a:custGeom>
                <a:avLst/>
                <a:gdLst>
                  <a:gd name="T0" fmla="*/ 100 w 100"/>
                  <a:gd name="T1" fmla="*/ 242 h 537"/>
                  <a:gd name="T2" fmla="*/ 79 w 100"/>
                  <a:gd name="T3" fmla="*/ 529 h 537"/>
                  <a:gd name="T4" fmla="*/ 63 w 100"/>
                  <a:gd name="T5" fmla="*/ 290 h 537"/>
                  <a:gd name="T6" fmla="*/ 33 w 100"/>
                  <a:gd name="T7" fmla="*/ 8 h 537"/>
                  <a:gd name="T8" fmla="*/ 0 w 100"/>
                  <a:gd name="T9" fmla="*/ 242 h 5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537"/>
                  <a:gd name="T17" fmla="*/ 100 w 100"/>
                  <a:gd name="T18" fmla="*/ 537 h 5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537">
                    <a:moveTo>
                      <a:pt x="100" y="242"/>
                    </a:moveTo>
                    <a:cubicBezTo>
                      <a:pt x="96" y="290"/>
                      <a:pt x="85" y="521"/>
                      <a:pt x="79" y="529"/>
                    </a:cubicBezTo>
                    <a:cubicBezTo>
                      <a:pt x="73" y="537"/>
                      <a:pt x="71" y="377"/>
                      <a:pt x="63" y="290"/>
                    </a:cubicBezTo>
                    <a:cubicBezTo>
                      <a:pt x="55" y="203"/>
                      <a:pt x="44" y="16"/>
                      <a:pt x="33" y="8"/>
                    </a:cubicBezTo>
                    <a:cubicBezTo>
                      <a:pt x="22" y="0"/>
                      <a:pt x="7" y="193"/>
                      <a:pt x="0" y="24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4" name="Freeform 24"/>
              <p:cNvSpPr>
                <a:spLocks/>
              </p:cNvSpPr>
              <p:nvPr/>
            </p:nvSpPr>
            <p:spPr bwMode="auto">
              <a:xfrm>
                <a:off x="2870" y="2548"/>
                <a:ext cx="93" cy="186"/>
              </a:xfrm>
              <a:custGeom>
                <a:avLst/>
                <a:gdLst>
                  <a:gd name="T0" fmla="*/ 93 w 93"/>
                  <a:gd name="T1" fmla="*/ 90 h 186"/>
                  <a:gd name="T2" fmla="*/ 66 w 93"/>
                  <a:gd name="T3" fmla="*/ 185 h 186"/>
                  <a:gd name="T4" fmla="*/ 48 w 93"/>
                  <a:gd name="T5" fmla="*/ 96 h 186"/>
                  <a:gd name="T6" fmla="*/ 27 w 93"/>
                  <a:gd name="T7" fmla="*/ 1 h 186"/>
                  <a:gd name="T8" fmla="*/ 0 w 93"/>
                  <a:gd name="T9" fmla="*/ 101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86"/>
                  <a:gd name="T17" fmla="*/ 93 w 93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86">
                    <a:moveTo>
                      <a:pt x="93" y="90"/>
                    </a:moveTo>
                    <a:cubicBezTo>
                      <a:pt x="88" y="106"/>
                      <a:pt x="73" y="184"/>
                      <a:pt x="66" y="185"/>
                    </a:cubicBezTo>
                    <a:cubicBezTo>
                      <a:pt x="59" y="186"/>
                      <a:pt x="54" y="127"/>
                      <a:pt x="48" y="96"/>
                    </a:cubicBezTo>
                    <a:cubicBezTo>
                      <a:pt x="42" y="65"/>
                      <a:pt x="35" y="0"/>
                      <a:pt x="27" y="1"/>
                    </a:cubicBezTo>
                    <a:cubicBezTo>
                      <a:pt x="19" y="2"/>
                      <a:pt x="6" y="80"/>
                      <a:pt x="0" y="10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5" name="Freeform 25"/>
              <p:cNvSpPr>
                <a:spLocks/>
              </p:cNvSpPr>
              <p:nvPr/>
            </p:nvSpPr>
            <p:spPr bwMode="auto">
              <a:xfrm>
                <a:off x="2961" y="2501"/>
                <a:ext cx="89" cy="302"/>
              </a:xfrm>
              <a:custGeom>
                <a:avLst/>
                <a:gdLst>
                  <a:gd name="T0" fmla="*/ 89 w 89"/>
                  <a:gd name="T1" fmla="*/ 147 h 302"/>
                  <a:gd name="T2" fmla="*/ 63 w 89"/>
                  <a:gd name="T3" fmla="*/ 298 h 302"/>
                  <a:gd name="T4" fmla="*/ 47 w 89"/>
                  <a:gd name="T5" fmla="*/ 171 h 302"/>
                  <a:gd name="T6" fmla="*/ 29 w 89"/>
                  <a:gd name="T7" fmla="*/ 3 h 302"/>
                  <a:gd name="T8" fmla="*/ 0 w 89"/>
                  <a:gd name="T9" fmla="*/ 15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302"/>
                  <a:gd name="T17" fmla="*/ 89 w 8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302">
                    <a:moveTo>
                      <a:pt x="89" y="147"/>
                    </a:moveTo>
                    <a:cubicBezTo>
                      <a:pt x="85" y="172"/>
                      <a:pt x="70" y="294"/>
                      <a:pt x="63" y="298"/>
                    </a:cubicBezTo>
                    <a:cubicBezTo>
                      <a:pt x="56" y="302"/>
                      <a:pt x="53" y="220"/>
                      <a:pt x="47" y="171"/>
                    </a:cubicBezTo>
                    <a:cubicBezTo>
                      <a:pt x="41" y="122"/>
                      <a:pt x="37" y="6"/>
                      <a:pt x="29" y="3"/>
                    </a:cubicBezTo>
                    <a:cubicBezTo>
                      <a:pt x="21" y="0"/>
                      <a:pt x="6" y="120"/>
                      <a:pt x="0" y="15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6" name="Freeform 26"/>
              <p:cNvSpPr>
                <a:spLocks/>
              </p:cNvSpPr>
              <p:nvPr/>
            </p:nvSpPr>
            <p:spPr bwMode="auto">
              <a:xfrm>
                <a:off x="2793" y="2519"/>
                <a:ext cx="77" cy="219"/>
              </a:xfrm>
              <a:custGeom>
                <a:avLst/>
                <a:gdLst>
                  <a:gd name="T0" fmla="*/ 77 w 77"/>
                  <a:gd name="T1" fmla="*/ 129 h 219"/>
                  <a:gd name="T2" fmla="*/ 56 w 77"/>
                  <a:gd name="T3" fmla="*/ 216 h 219"/>
                  <a:gd name="T4" fmla="*/ 41 w 77"/>
                  <a:gd name="T5" fmla="*/ 111 h 219"/>
                  <a:gd name="T6" fmla="*/ 26 w 77"/>
                  <a:gd name="T7" fmla="*/ 3 h 219"/>
                  <a:gd name="T8" fmla="*/ 0 w 77"/>
                  <a:gd name="T9" fmla="*/ 132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19"/>
                  <a:gd name="T17" fmla="*/ 77 w 77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19">
                    <a:moveTo>
                      <a:pt x="77" y="129"/>
                    </a:moveTo>
                    <a:cubicBezTo>
                      <a:pt x="74" y="144"/>
                      <a:pt x="62" y="219"/>
                      <a:pt x="56" y="216"/>
                    </a:cubicBezTo>
                    <a:cubicBezTo>
                      <a:pt x="50" y="213"/>
                      <a:pt x="46" y="146"/>
                      <a:pt x="41" y="111"/>
                    </a:cubicBezTo>
                    <a:cubicBezTo>
                      <a:pt x="36" y="76"/>
                      <a:pt x="33" y="0"/>
                      <a:pt x="26" y="3"/>
                    </a:cubicBezTo>
                    <a:cubicBezTo>
                      <a:pt x="19" y="6"/>
                      <a:pt x="5" y="105"/>
                      <a:pt x="0" y="1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7" name="Freeform 27"/>
              <p:cNvSpPr>
                <a:spLocks/>
              </p:cNvSpPr>
              <p:nvPr/>
            </p:nvSpPr>
            <p:spPr bwMode="auto">
              <a:xfrm>
                <a:off x="3150" y="2261"/>
                <a:ext cx="92" cy="817"/>
              </a:xfrm>
              <a:custGeom>
                <a:avLst/>
                <a:gdLst>
                  <a:gd name="T0" fmla="*/ 92 w 92"/>
                  <a:gd name="T1" fmla="*/ 388 h 817"/>
                  <a:gd name="T2" fmla="*/ 71 w 92"/>
                  <a:gd name="T3" fmla="*/ 799 h 817"/>
                  <a:gd name="T4" fmla="*/ 51 w 92"/>
                  <a:gd name="T5" fmla="*/ 281 h 817"/>
                  <a:gd name="T6" fmla="*/ 23 w 92"/>
                  <a:gd name="T7" fmla="*/ 18 h 817"/>
                  <a:gd name="T8" fmla="*/ 0 w 92"/>
                  <a:gd name="T9" fmla="*/ 390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817"/>
                  <a:gd name="T17" fmla="*/ 92 w 9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817">
                    <a:moveTo>
                      <a:pt x="92" y="388"/>
                    </a:moveTo>
                    <a:cubicBezTo>
                      <a:pt x="89" y="456"/>
                      <a:pt x="78" y="817"/>
                      <a:pt x="71" y="799"/>
                    </a:cubicBezTo>
                    <a:cubicBezTo>
                      <a:pt x="64" y="781"/>
                      <a:pt x="59" y="411"/>
                      <a:pt x="51" y="281"/>
                    </a:cubicBezTo>
                    <a:cubicBezTo>
                      <a:pt x="43" y="151"/>
                      <a:pt x="32" y="0"/>
                      <a:pt x="23" y="18"/>
                    </a:cubicBezTo>
                    <a:cubicBezTo>
                      <a:pt x="14" y="36"/>
                      <a:pt x="5" y="313"/>
                      <a:pt x="0" y="39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8" name="Freeform 28"/>
              <p:cNvSpPr>
                <a:spLocks/>
              </p:cNvSpPr>
              <p:nvPr/>
            </p:nvSpPr>
            <p:spPr bwMode="auto">
              <a:xfrm>
                <a:off x="3242" y="2139"/>
                <a:ext cx="102" cy="1090"/>
              </a:xfrm>
              <a:custGeom>
                <a:avLst/>
                <a:gdLst>
                  <a:gd name="T0" fmla="*/ 102 w 102"/>
                  <a:gd name="T1" fmla="*/ 509 h 1090"/>
                  <a:gd name="T2" fmla="*/ 78 w 102"/>
                  <a:gd name="T3" fmla="*/ 1085 h 1090"/>
                  <a:gd name="T4" fmla="*/ 57 w 102"/>
                  <a:gd name="T5" fmla="*/ 481 h 1090"/>
                  <a:gd name="T6" fmla="*/ 24 w 102"/>
                  <a:gd name="T7" fmla="*/ 5 h 1090"/>
                  <a:gd name="T8" fmla="*/ 0 w 102"/>
                  <a:gd name="T9" fmla="*/ 512 h 10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90"/>
                  <a:gd name="T17" fmla="*/ 102 w 102"/>
                  <a:gd name="T18" fmla="*/ 1090 h 10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90">
                    <a:moveTo>
                      <a:pt x="102" y="509"/>
                    </a:moveTo>
                    <a:cubicBezTo>
                      <a:pt x="98" y="605"/>
                      <a:pt x="85" y="1090"/>
                      <a:pt x="78" y="1085"/>
                    </a:cubicBezTo>
                    <a:cubicBezTo>
                      <a:pt x="71" y="1080"/>
                      <a:pt x="66" y="661"/>
                      <a:pt x="57" y="481"/>
                    </a:cubicBezTo>
                    <a:cubicBezTo>
                      <a:pt x="48" y="301"/>
                      <a:pt x="34" y="0"/>
                      <a:pt x="24" y="5"/>
                    </a:cubicBezTo>
                    <a:cubicBezTo>
                      <a:pt x="14" y="10"/>
                      <a:pt x="5" y="407"/>
                      <a:pt x="0" y="51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89" name="Freeform 29"/>
              <p:cNvSpPr>
                <a:spLocks/>
              </p:cNvSpPr>
              <p:nvPr/>
            </p:nvSpPr>
            <p:spPr bwMode="auto">
              <a:xfrm>
                <a:off x="3548" y="2050"/>
                <a:ext cx="108" cy="1105"/>
              </a:xfrm>
              <a:custGeom>
                <a:avLst/>
                <a:gdLst>
                  <a:gd name="T0" fmla="*/ 108 w 108"/>
                  <a:gd name="T1" fmla="*/ 582 h 1105"/>
                  <a:gd name="T2" fmla="*/ 80 w 108"/>
                  <a:gd name="T3" fmla="*/ 1102 h 1105"/>
                  <a:gd name="T4" fmla="*/ 57 w 108"/>
                  <a:gd name="T5" fmla="*/ 566 h 1105"/>
                  <a:gd name="T6" fmla="*/ 40 w 108"/>
                  <a:gd name="T7" fmla="*/ 6 h 1105"/>
                  <a:gd name="T8" fmla="*/ 0 w 108"/>
                  <a:gd name="T9" fmla="*/ 602 h 1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105"/>
                  <a:gd name="T17" fmla="*/ 108 w 108"/>
                  <a:gd name="T18" fmla="*/ 1105 h 1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105">
                    <a:moveTo>
                      <a:pt x="108" y="582"/>
                    </a:moveTo>
                    <a:cubicBezTo>
                      <a:pt x="103" y="669"/>
                      <a:pt x="88" y="1105"/>
                      <a:pt x="80" y="1102"/>
                    </a:cubicBezTo>
                    <a:cubicBezTo>
                      <a:pt x="72" y="1099"/>
                      <a:pt x="64" y="749"/>
                      <a:pt x="57" y="566"/>
                    </a:cubicBezTo>
                    <a:cubicBezTo>
                      <a:pt x="50" y="383"/>
                      <a:pt x="49" y="0"/>
                      <a:pt x="40" y="6"/>
                    </a:cubicBezTo>
                    <a:cubicBezTo>
                      <a:pt x="31" y="12"/>
                      <a:pt x="8" y="478"/>
                      <a:pt x="0" y="60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0" name="Freeform 30"/>
              <p:cNvSpPr>
                <a:spLocks/>
              </p:cNvSpPr>
              <p:nvPr/>
            </p:nvSpPr>
            <p:spPr bwMode="auto">
              <a:xfrm>
                <a:off x="3658" y="2193"/>
                <a:ext cx="118" cy="815"/>
              </a:xfrm>
              <a:custGeom>
                <a:avLst/>
                <a:gdLst>
                  <a:gd name="T0" fmla="*/ 118 w 118"/>
                  <a:gd name="T1" fmla="*/ 459 h 815"/>
                  <a:gd name="T2" fmla="*/ 88 w 118"/>
                  <a:gd name="T3" fmla="*/ 807 h 815"/>
                  <a:gd name="T4" fmla="*/ 58 w 118"/>
                  <a:gd name="T5" fmla="*/ 413 h 815"/>
                  <a:gd name="T6" fmla="*/ 30 w 118"/>
                  <a:gd name="T7" fmla="*/ 5 h 815"/>
                  <a:gd name="T8" fmla="*/ 0 w 118"/>
                  <a:gd name="T9" fmla="*/ 441 h 8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815"/>
                  <a:gd name="T17" fmla="*/ 118 w 118"/>
                  <a:gd name="T18" fmla="*/ 815 h 8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815">
                    <a:moveTo>
                      <a:pt x="118" y="459"/>
                    </a:moveTo>
                    <a:cubicBezTo>
                      <a:pt x="113" y="517"/>
                      <a:pt x="98" y="815"/>
                      <a:pt x="88" y="807"/>
                    </a:cubicBezTo>
                    <a:cubicBezTo>
                      <a:pt x="78" y="799"/>
                      <a:pt x="68" y="547"/>
                      <a:pt x="58" y="413"/>
                    </a:cubicBezTo>
                    <a:cubicBezTo>
                      <a:pt x="48" y="279"/>
                      <a:pt x="40" y="0"/>
                      <a:pt x="30" y="5"/>
                    </a:cubicBezTo>
                    <a:cubicBezTo>
                      <a:pt x="20" y="10"/>
                      <a:pt x="6" y="350"/>
                      <a:pt x="0" y="44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1" name="Freeform 31"/>
              <p:cNvSpPr>
                <a:spLocks/>
              </p:cNvSpPr>
              <p:nvPr/>
            </p:nvSpPr>
            <p:spPr bwMode="auto">
              <a:xfrm>
                <a:off x="3774" y="2397"/>
                <a:ext cx="58" cy="259"/>
              </a:xfrm>
              <a:custGeom>
                <a:avLst/>
                <a:gdLst>
                  <a:gd name="T0" fmla="*/ 0 w 58"/>
                  <a:gd name="T1" fmla="*/ 259 h 259"/>
                  <a:gd name="T2" fmla="*/ 34 w 58"/>
                  <a:gd name="T3" fmla="*/ 0 h 259"/>
                  <a:gd name="T4" fmla="*/ 58 w 58"/>
                  <a:gd name="T5" fmla="*/ 257 h 259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259"/>
                  <a:gd name="T11" fmla="*/ 58 w 58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259">
                    <a:moveTo>
                      <a:pt x="0" y="259"/>
                    </a:moveTo>
                    <a:cubicBezTo>
                      <a:pt x="5" y="216"/>
                      <a:pt x="24" y="0"/>
                      <a:pt x="34" y="0"/>
                    </a:cubicBezTo>
                    <a:cubicBezTo>
                      <a:pt x="44" y="0"/>
                      <a:pt x="53" y="204"/>
                      <a:pt x="58" y="257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92" name="Freeform 32"/>
              <p:cNvSpPr>
                <a:spLocks/>
              </p:cNvSpPr>
              <p:nvPr/>
            </p:nvSpPr>
            <p:spPr bwMode="auto">
              <a:xfrm>
                <a:off x="1926" y="2286"/>
                <a:ext cx="120" cy="771"/>
              </a:xfrm>
              <a:custGeom>
                <a:avLst/>
                <a:gdLst>
                  <a:gd name="T0" fmla="*/ 120 w 120"/>
                  <a:gd name="T1" fmla="*/ 371 h 771"/>
                  <a:gd name="T2" fmla="*/ 90 w 120"/>
                  <a:gd name="T3" fmla="*/ 771 h 771"/>
                  <a:gd name="T4" fmla="*/ 64 w 120"/>
                  <a:gd name="T5" fmla="*/ 369 h 771"/>
                  <a:gd name="T6" fmla="*/ 36 w 120"/>
                  <a:gd name="T7" fmla="*/ 1 h 771"/>
                  <a:gd name="T8" fmla="*/ 0 w 120"/>
                  <a:gd name="T9" fmla="*/ 362 h 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771"/>
                  <a:gd name="T17" fmla="*/ 120 w 120"/>
                  <a:gd name="T18" fmla="*/ 771 h 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771">
                    <a:moveTo>
                      <a:pt x="120" y="371"/>
                    </a:moveTo>
                    <a:cubicBezTo>
                      <a:pt x="115" y="438"/>
                      <a:pt x="99" y="771"/>
                      <a:pt x="90" y="771"/>
                    </a:cubicBezTo>
                    <a:cubicBezTo>
                      <a:pt x="81" y="771"/>
                      <a:pt x="73" y="497"/>
                      <a:pt x="64" y="369"/>
                    </a:cubicBezTo>
                    <a:cubicBezTo>
                      <a:pt x="55" y="241"/>
                      <a:pt x="47" y="2"/>
                      <a:pt x="36" y="1"/>
                    </a:cubicBezTo>
                    <a:cubicBezTo>
                      <a:pt x="25" y="0"/>
                      <a:pt x="7" y="287"/>
                      <a:pt x="0" y="36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236" name="Text Box 33"/>
            <p:cNvSpPr txBox="1">
              <a:spLocks noChangeArrowheads="1"/>
            </p:cNvSpPr>
            <p:nvPr/>
          </p:nvSpPr>
          <p:spPr bwMode="auto">
            <a:xfrm>
              <a:off x="1020" y="1979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 b="1">
                  <a:latin typeface="Arial" pitchFamily="34" charset="0"/>
                </a:rPr>
                <a:t>E</a:t>
              </a:r>
            </a:p>
          </p:txBody>
        </p:sp>
        <p:sp>
          <p:nvSpPr>
            <p:cNvPr id="8237" name="Text Box 34"/>
            <p:cNvSpPr txBox="1">
              <a:spLocks noChangeArrowheads="1"/>
            </p:cNvSpPr>
            <p:nvPr/>
          </p:nvSpPr>
          <p:spPr bwMode="auto">
            <a:xfrm>
              <a:off x="4415" y="3123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 b="1" i="1">
                  <a:latin typeface="Arial" pitchFamily="34" charset="0"/>
                </a:rPr>
                <a:t>t</a:t>
              </a:r>
            </a:p>
          </p:txBody>
        </p:sp>
        <p:grpSp>
          <p:nvGrpSpPr>
            <p:cNvPr id="8238" name="Group 43"/>
            <p:cNvGrpSpPr>
              <a:grpSpLocks/>
            </p:cNvGrpSpPr>
            <p:nvPr/>
          </p:nvGrpSpPr>
          <p:grpSpPr bwMode="auto">
            <a:xfrm>
              <a:off x="1251" y="2202"/>
              <a:ext cx="1528" cy="328"/>
              <a:chOff x="1251" y="2202"/>
              <a:chExt cx="1528" cy="328"/>
            </a:xfrm>
          </p:grpSpPr>
          <p:sp>
            <p:nvSpPr>
              <p:cNvPr id="8263" name="Line 35"/>
              <p:cNvSpPr>
                <a:spLocks noChangeShapeType="1"/>
              </p:cNvSpPr>
              <p:nvPr/>
            </p:nvSpPr>
            <p:spPr bwMode="auto">
              <a:xfrm>
                <a:off x="1251" y="2523"/>
                <a:ext cx="8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264" name="Group 38"/>
              <p:cNvGrpSpPr>
                <a:grpSpLocks/>
              </p:cNvGrpSpPr>
              <p:nvPr/>
            </p:nvGrpSpPr>
            <p:grpSpPr bwMode="auto">
              <a:xfrm>
                <a:off x="2109" y="2202"/>
                <a:ext cx="670" cy="328"/>
                <a:chOff x="2109" y="2205"/>
                <a:chExt cx="634" cy="325"/>
              </a:xfrm>
            </p:grpSpPr>
            <p:sp>
              <p:nvSpPr>
                <p:cNvPr id="8265" name="Arc 36"/>
                <p:cNvSpPr>
                  <a:spLocks/>
                </p:cNvSpPr>
                <p:nvPr/>
              </p:nvSpPr>
              <p:spPr bwMode="auto">
                <a:xfrm rot="10800000" flipV="1">
                  <a:off x="2109" y="2205"/>
                  <a:ext cx="317" cy="325"/>
                </a:xfrm>
                <a:custGeom>
                  <a:avLst/>
                  <a:gdLst>
                    <a:gd name="T0" fmla="*/ 0 w 21600"/>
                    <a:gd name="T1" fmla="*/ 0 h 22060"/>
                    <a:gd name="T2" fmla="*/ 0 w 21600"/>
                    <a:gd name="T3" fmla="*/ 0 h 22060"/>
                    <a:gd name="T4" fmla="*/ 0 w 21600"/>
                    <a:gd name="T5" fmla="*/ 0 h 2206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60"/>
                    <a:gd name="T11" fmla="*/ 21600 w 21600"/>
                    <a:gd name="T12" fmla="*/ 22060 h 220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6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</a:path>
                    <a:path w="21600" h="2206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66" name="Arc 37"/>
                <p:cNvSpPr>
                  <a:spLocks/>
                </p:cNvSpPr>
                <p:nvPr/>
              </p:nvSpPr>
              <p:spPr bwMode="auto">
                <a:xfrm rot="10800000" flipH="1" flipV="1">
                  <a:off x="2426" y="2205"/>
                  <a:ext cx="317" cy="325"/>
                </a:xfrm>
                <a:custGeom>
                  <a:avLst/>
                  <a:gdLst>
                    <a:gd name="T0" fmla="*/ 0 w 21600"/>
                    <a:gd name="T1" fmla="*/ 0 h 22060"/>
                    <a:gd name="T2" fmla="*/ 0 w 21600"/>
                    <a:gd name="T3" fmla="*/ 0 h 22060"/>
                    <a:gd name="T4" fmla="*/ 0 w 21600"/>
                    <a:gd name="T5" fmla="*/ 0 h 2206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60"/>
                    <a:gd name="T11" fmla="*/ 21600 w 21600"/>
                    <a:gd name="T12" fmla="*/ 22060 h 220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6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</a:path>
                    <a:path w="21600" h="2206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239" name="Group 39"/>
            <p:cNvGrpSpPr>
              <a:grpSpLocks/>
            </p:cNvGrpSpPr>
            <p:nvPr/>
          </p:nvGrpSpPr>
          <p:grpSpPr bwMode="auto">
            <a:xfrm flipV="1">
              <a:off x="2790" y="2512"/>
              <a:ext cx="626" cy="241"/>
              <a:chOff x="2109" y="2205"/>
              <a:chExt cx="634" cy="325"/>
            </a:xfrm>
          </p:grpSpPr>
          <p:sp>
            <p:nvSpPr>
              <p:cNvPr id="8261" name="Arc 40"/>
              <p:cNvSpPr>
                <a:spLocks/>
              </p:cNvSpPr>
              <p:nvPr/>
            </p:nvSpPr>
            <p:spPr bwMode="auto">
              <a:xfrm rot="10800000" flipV="1">
                <a:off x="2109" y="2205"/>
                <a:ext cx="317" cy="325"/>
              </a:xfrm>
              <a:custGeom>
                <a:avLst/>
                <a:gdLst>
                  <a:gd name="T0" fmla="*/ 0 w 21600"/>
                  <a:gd name="T1" fmla="*/ 0 h 22060"/>
                  <a:gd name="T2" fmla="*/ 0 w 21600"/>
                  <a:gd name="T3" fmla="*/ 0 h 22060"/>
                  <a:gd name="T4" fmla="*/ 0 w 21600"/>
                  <a:gd name="T5" fmla="*/ 0 h 220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60"/>
                  <a:gd name="T11" fmla="*/ 21600 w 21600"/>
                  <a:gd name="T12" fmla="*/ 22060 h 220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6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</a:path>
                  <a:path w="21600" h="2206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62" name="Arc 41"/>
              <p:cNvSpPr>
                <a:spLocks/>
              </p:cNvSpPr>
              <p:nvPr/>
            </p:nvSpPr>
            <p:spPr bwMode="auto">
              <a:xfrm rot="10800000" flipH="1" flipV="1">
                <a:off x="2426" y="2205"/>
                <a:ext cx="317" cy="325"/>
              </a:xfrm>
              <a:custGeom>
                <a:avLst/>
                <a:gdLst>
                  <a:gd name="T0" fmla="*/ 0 w 21600"/>
                  <a:gd name="T1" fmla="*/ 0 h 22060"/>
                  <a:gd name="T2" fmla="*/ 0 w 21600"/>
                  <a:gd name="T3" fmla="*/ 0 h 22060"/>
                  <a:gd name="T4" fmla="*/ 0 w 21600"/>
                  <a:gd name="T5" fmla="*/ 0 h 220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60"/>
                  <a:gd name="T11" fmla="*/ 21600 w 21600"/>
                  <a:gd name="T12" fmla="*/ 22060 h 220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6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</a:path>
                  <a:path w="21600" h="2206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40" name="Rectangle 42"/>
            <p:cNvSpPr>
              <a:spLocks noChangeArrowheads="1"/>
            </p:cNvSpPr>
            <p:nvPr/>
          </p:nvSpPr>
          <p:spPr bwMode="auto">
            <a:xfrm>
              <a:off x="3379" y="2115"/>
              <a:ext cx="816" cy="1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241" name="Line 5"/>
            <p:cNvSpPr>
              <a:spLocks noChangeShapeType="1"/>
            </p:cNvSpPr>
            <p:nvPr/>
          </p:nvSpPr>
          <p:spPr bwMode="auto">
            <a:xfrm>
              <a:off x="1234" y="2931"/>
              <a:ext cx="3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8242" name="Group 44"/>
            <p:cNvGrpSpPr>
              <a:grpSpLocks/>
            </p:cNvGrpSpPr>
            <p:nvPr/>
          </p:nvGrpSpPr>
          <p:grpSpPr bwMode="auto">
            <a:xfrm flipV="1">
              <a:off x="1245" y="3332"/>
              <a:ext cx="1528" cy="328"/>
              <a:chOff x="1251" y="2202"/>
              <a:chExt cx="1528" cy="328"/>
            </a:xfrm>
          </p:grpSpPr>
          <p:sp>
            <p:nvSpPr>
              <p:cNvPr id="8257" name="Line 45"/>
              <p:cNvSpPr>
                <a:spLocks noChangeShapeType="1"/>
              </p:cNvSpPr>
              <p:nvPr/>
            </p:nvSpPr>
            <p:spPr bwMode="auto">
              <a:xfrm>
                <a:off x="1251" y="2523"/>
                <a:ext cx="8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258" name="Group 46"/>
              <p:cNvGrpSpPr>
                <a:grpSpLocks/>
              </p:cNvGrpSpPr>
              <p:nvPr/>
            </p:nvGrpSpPr>
            <p:grpSpPr bwMode="auto">
              <a:xfrm>
                <a:off x="2109" y="2202"/>
                <a:ext cx="670" cy="328"/>
                <a:chOff x="2109" y="2205"/>
                <a:chExt cx="634" cy="325"/>
              </a:xfrm>
            </p:grpSpPr>
            <p:sp>
              <p:nvSpPr>
                <p:cNvPr id="8259" name="Arc 47"/>
                <p:cNvSpPr>
                  <a:spLocks/>
                </p:cNvSpPr>
                <p:nvPr/>
              </p:nvSpPr>
              <p:spPr bwMode="auto">
                <a:xfrm rot="10800000" flipV="1">
                  <a:off x="2109" y="2205"/>
                  <a:ext cx="317" cy="325"/>
                </a:xfrm>
                <a:custGeom>
                  <a:avLst/>
                  <a:gdLst>
                    <a:gd name="T0" fmla="*/ 0 w 21600"/>
                    <a:gd name="T1" fmla="*/ 0 h 22060"/>
                    <a:gd name="T2" fmla="*/ 0 w 21600"/>
                    <a:gd name="T3" fmla="*/ 0 h 22060"/>
                    <a:gd name="T4" fmla="*/ 0 w 21600"/>
                    <a:gd name="T5" fmla="*/ 0 h 2206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60"/>
                    <a:gd name="T11" fmla="*/ 21600 w 21600"/>
                    <a:gd name="T12" fmla="*/ 22060 h 220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6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</a:path>
                    <a:path w="21600" h="2206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260" name="Arc 48"/>
                <p:cNvSpPr>
                  <a:spLocks/>
                </p:cNvSpPr>
                <p:nvPr/>
              </p:nvSpPr>
              <p:spPr bwMode="auto">
                <a:xfrm rot="10800000" flipH="1" flipV="1">
                  <a:off x="2426" y="2205"/>
                  <a:ext cx="317" cy="325"/>
                </a:xfrm>
                <a:custGeom>
                  <a:avLst/>
                  <a:gdLst>
                    <a:gd name="T0" fmla="*/ 0 w 21600"/>
                    <a:gd name="T1" fmla="*/ 0 h 22060"/>
                    <a:gd name="T2" fmla="*/ 0 w 21600"/>
                    <a:gd name="T3" fmla="*/ 0 h 22060"/>
                    <a:gd name="T4" fmla="*/ 0 w 21600"/>
                    <a:gd name="T5" fmla="*/ 0 h 2206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60"/>
                    <a:gd name="T11" fmla="*/ 21600 w 21600"/>
                    <a:gd name="T12" fmla="*/ 22060 h 220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6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</a:path>
                    <a:path w="21600" h="2206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753"/>
                        <a:pt x="21598" y="21906"/>
                        <a:pt x="21595" y="2206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243" name="Group 49"/>
            <p:cNvGrpSpPr>
              <a:grpSpLocks/>
            </p:cNvGrpSpPr>
            <p:nvPr/>
          </p:nvGrpSpPr>
          <p:grpSpPr bwMode="auto">
            <a:xfrm>
              <a:off x="2789" y="3113"/>
              <a:ext cx="601" cy="241"/>
              <a:chOff x="2109" y="2205"/>
              <a:chExt cx="634" cy="325"/>
            </a:xfrm>
          </p:grpSpPr>
          <p:sp>
            <p:nvSpPr>
              <p:cNvPr id="8255" name="Arc 50"/>
              <p:cNvSpPr>
                <a:spLocks/>
              </p:cNvSpPr>
              <p:nvPr/>
            </p:nvSpPr>
            <p:spPr bwMode="auto">
              <a:xfrm rot="10800000" flipV="1">
                <a:off x="2109" y="2205"/>
                <a:ext cx="317" cy="325"/>
              </a:xfrm>
              <a:custGeom>
                <a:avLst/>
                <a:gdLst>
                  <a:gd name="T0" fmla="*/ 0 w 21600"/>
                  <a:gd name="T1" fmla="*/ 0 h 22060"/>
                  <a:gd name="T2" fmla="*/ 0 w 21600"/>
                  <a:gd name="T3" fmla="*/ 0 h 22060"/>
                  <a:gd name="T4" fmla="*/ 0 w 21600"/>
                  <a:gd name="T5" fmla="*/ 0 h 220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60"/>
                  <a:gd name="T11" fmla="*/ 21600 w 21600"/>
                  <a:gd name="T12" fmla="*/ 22060 h 220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6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</a:path>
                  <a:path w="21600" h="2206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56" name="Arc 51"/>
              <p:cNvSpPr>
                <a:spLocks/>
              </p:cNvSpPr>
              <p:nvPr/>
            </p:nvSpPr>
            <p:spPr bwMode="auto">
              <a:xfrm rot="10800000" flipH="1" flipV="1">
                <a:off x="2426" y="2205"/>
                <a:ext cx="317" cy="325"/>
              </a:xfrm>
              <a:custGeom>
                <a:avLst/>
                <a:gdLst>
                  <a:gd name="T0" fmla="*/ 0 w 21600"/>
                  <a:gd name="T1" fmla="*/ 0 h 22060"/>
                  <a:gd name="T2" fmla="*/ 0 w 21600"/>
                  <a:gd name="T3" fmla="*/ 0 h 22060"/>
                  <a:gd name="T4" fmla="*/ 0 w 21600"/>
                  <a:gd name="T5" fmla="*/ 0 h 220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60"/>
                  <a:gd name="T11" fmla="*/ 21600 w 21600"/>
                  <a:gd name="T12" fmla="*/ 22060 h 220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6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</a:path>
                  <a:path w="21600" h="2206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53"/>
                      <a:pt x="21598" y="21906"/>
                      <a:pt x="21595" y="220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2426" y="2205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2381" y="3657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46" name="Line 54"/>
            <p:cNvSpPr>
              <a:spLocks noChangeShapeType="1"/>
            </p:cNvSpPr>
            <p:nvPr/>
          </p:nvSpPr>
          <p:spPr bwMode="auto">
            <a:xfrm>
              <a:off x="2109" y="2523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2109" y="3339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3061" y="275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8194" name="Object 57"/>
            <p:cNvGraphicFramePr>
              <a:graphicFrameLocks noChangeAspect="1"/>
            </p:cNvGraphicFramePr>
            <p:nvPr/>
          </p:nvGraphicFramePr>
          <p:xfrm>
            <a:off x="3107" y="3803"/>
            <a:ext cx="120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" name="Equation" r:id="rId3" imgW="1231560" imgH="228600" progId="Equation.3">
                    <p:embed/>
                  </p:oleObj>
                </mc:Choice>
                <mc:Fallback>
                  <p:oleObj name="Equation" r:id="rId3" imgW="1231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3803"/>
                          <a:ext cx="120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59"/>
            <p:cNvGraphicFramePr>
              <a:graphicFrameLocks noChangeAspect="1"/>
            </p:cNvGraphicFramePr>
            <p:nvPr/>
          </p:nvGraphicFramePr>
          <p:xfrm>
            <a:off x="3107" y="1842"/>
            <a:ext cx="1270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9" name="Equation" r:id="rId5" imgW="1130040" imgH="228600" progId="Equation.3">
                    <p:embed/>
                  </p:oleObj>
                </mc:Choice>
                <mc:Fallback>
                  <p:oleObj name="Equation" r:id="rId5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1842"/>
                          <a:ext cx="1270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9" name="Line 61"/>
            <p:cNvSpPr>
              <a:spLocks noChangeShapeType="1"/>
            </p:cNvSpPr>
            <p:nvPr/>
          </p:nvSpPr>
          <p:spPr bwMode="auto">
            <a:xfrm>
              <a:off x="4150" y="2205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50" name="Line 62"/>
            <p:cNvSpPr>
              <a:spLocks noChangeShapeType="1"/>
            </p:cNvSpPr>
            <p:nvPr/>
          </p:nvSpPr>
          <p:spPr bwMode="auto">
            <a:xfrm flipV="1">
              <a:off x="2744" y="206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51" name="Line 63"/>
            <p:cNvSpPr>
              <a:spLocks noChangeShapeType="1"/>
            </p:cNvSpPr>
            <p:nvPr/>
          </p:nvSpPr>
          <p:spPr bwMode="auto">
            <a:xfrm>
              <a:off x="2744" y="3521"/>
              <a:ext cx="3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52" name="Text Box 64"/>
            <p:cNvSpPr txBox="1">
              <a:spLocks noChangeArrowheads="1"/>
            </p:cNvSpPr>
            <p:nvPr/>
          </p:nvSpPr>
          <p:spPr bwMode="auto">
            <a:xfrm>
              <a:off x="1076" y="281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pt-BR" altLang="pt-BR" sz="1600">
                  <a:latin typeface="Arial" pitchFamily="34" charset="0"/>
                </a:rPr>
                <a:t>0</a:t>
              </a:r>
            </a:p>
          </p:txBody>
        </p:sp>
        <p:sp>
          <p:nvSpPr>
            <p:cNvPr id="8253" name="Text Box 65"/>
            <p:cNvSpPr txBox="1">
              <a:spLocks noChangeArrowheads="1"/>
            </p:cNvSpPr>
            <p:nvPr/>
          </p:nvSpPr>
          <p:spPr bwMode="auto">
            <a:xfrm>
              <a:off x="3021" y="2886"/>
              <a:ext cx="3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E</a:t>
              </a:r>
              <a:r>
                <a:rPr lang="pt-BR" altLang="pt-BR" baseline="-25000"/>
                <a:t>min</a:t>
              </a:r>
            </a:p>
          </p:txBody>
        </p:sp>
        <p:sp>
          <p:nvSpPr>
            <p:cNvPr id="8254" name="Text Box 66"/>
            <p:cNvSpPr txBox="1">
              <a:spLocks noChangeArrowheads="1"/>
            </p:cNvSpPr>
            <p:nvPr/>
          </p:nvSpPr>
          <p:spPr bwMode="auto">
            <a:xfrm>
              <a:off x="4099" y="2478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E</a:t>
              </a:r>
              <a:r>
                <a:rPr lang="pt-BR" altLang="pt-BR" baseline="-25000"/>
                <a:t>max</a:t>
              </a:r>
            </a:p>
          </p:txBody>
        </p:sp>
      </p:grpSp>
      <p:grpSp>
        <p:nvGrpSpPr>
          <p:cNvPr id="8199" name="Group 111"/>
          <p:cNvGrpSpPr>
            <a:grpSpLocks/>
          </p:cNvGrpSpPr>
          <p:nvPr/>
        </p:nvGrpSpPr>
        <p:grpSpPr bwMode="auto">
          <a:xfrm>
            <a:off x="6300788" y="1773238"/>
            <a:ext cx="2519362" cy="1368425"/>
            <a:chOff x="431" y="1253"/>
            <a:chExt cx="2146" cy="1102"/>
          </a:xfrm>
        </p:grpSpPr>
        <p:sp>
          <p:nvSpPr>
            <p:cNvPr id="8201" name="Line 69"/>
            <p:cNvSpPr>
              <a:spLocks noChangeShapeType="1"/>
            </p:cNvSpPr>
            <p:nvPr/>
          </p:nvSpPr>
          <p:spPr bwMode="auto">
            <a:xfrm flipV="1">
              <a:off x="1352" y="160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8202" name="Group 70"/>
            <p:cNvGrpSpPr>
              <a:grpSpLocks/>
            </p:cNvGrpSpPr>
            <p:nvPr/>
          </p:nvGrpSpPr>
          <p:grpSpPr bwMode="auto">
            <a:xfrm>
              <a:off x="627" y="1723"/>
              <a:ext cx="1458" cy="18"/>
              <a:chOff x="3210" y="1964"/>
              <a:chExt cx="1458" cy="18"/>
            </a:xfrm>
          </p:grpSpPr>
          <p:sp>
            <p:nvSpPr>
              <p:cNvPr id="8223" name="Rectangle 71"/>
              <p:cNvSpPr>
                <a:spLocks noChangeArrowheads="1"/>
              </p:cNvSpPr>
              <p:nvPr/>
            </p:nvSpPr>
            <p:spPr bwMode="auto">
              <a:xfrm>
                <a:off x="3210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24" name="Rectangle 72"/>
              <p:cNvSpPr>
                <a:spLocks noChangeArrowheads="1"/>
              </p:cNvSpPr>
              <p:nvPr/>
            </p:nvSpPr>
            <p:spPr bwMode="auto">
              <a:xfrm>
                <a:off x="3336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25" name="Rectangle 73"/>
              <p:cNvSpPr>
                <a:spLocks noChangeArrowheads="1"/>
              </p:cNvSpPr>
              <p:nvPr/>
            </p:nvSpPr>
            <p:spPr bwMode="auto">
              <a:xfrm>
                <a:off x="3462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26" name="Rectangle 74"/>
              <p:cNvSpPr>
                <a:spLocks noChangeArrowheads="1"/>
              </p:cNvSpPr>
              <p:nvPr/>
            </p:nvSpPr>
            <p:spPr bwMode="auto">
              <a:xfrm>
                <a:off x="3588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27" name="Rectangle 75"/>
              <p:cNvSpPr>
                <a:spLocks noChangeArrowheads="1"/>
              </p:cNvSpPr>
              <p:nvPr/>
            </p:nvSpPr>
            <p:spPr bwMode="auto">
              <a:xfrm>
                <a:off x="3714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28" name="Rectangle 76"/>
              <p:cNvSpPr>
                <a:spLocks noChangeArrowheads="1"/>
              </p:cNvSpPr>
              <p:nvPr/>
            </p:nvSpPr>
            <p:spPr bwMode="auto">
              <a:xfrm>
                <a:off x="3840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29" name="Rectangle 77"/>
              <p:cNvSpPr>
                <a:spLocks noChangeArrowheads="1"/>
              </p:cNvSpPr>
              <p:nvPr/>
            </p:nvSpPr>
            <p:spPr bwMode="auto">
              <a:xfrm>
                <a:off x="3966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30" name="Rectangle 78"/>
              <p:cNvSpPr>
                <a:spLocks noChangeArrowheads="1"/>
              </p:cNvSpPr>
              <p:nvPr/>
            </p:nvSpPr>
            <p:spPr bwMode="auto">
              <a:xfrm>
                <a:off x="4092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31" name="Rectangle 79"/>
              <p:cNvSpPr>
                <a:spLocks noChangeArrowheads="1"/>
              </p:cNvSpPr>
              <p:nvPr/>
            </p:nvSpPr>
            <p:spPr bwMode="auto">
              <a:xfrm>
                <a:off x="4218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32" name="Rectangle 80"/>
              <p:cNvSpPr>
                <a:spLocks noChangeArrowheads="1"/>
              </p:cNvSpPr>
              <p:nvPr/>
            </p:nvSpPr>
            <p:spPr bwMode="auto">
              <a:xfrm>
                <a:off x="4344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33" name="Rectangle 81"/>
              <p:cNvSpPr>
                <a:spLocks noChangeArrowheads="1"/>
              </p:cNvSpPr>
              <p:nvPr/>
            </p:nvSpPr>
            <p:spPr bwMode="auto">
              <a:xfrm>
                <a:off x="4470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234" name="Rectangle 82"/>
              <p:cNvSpPr>
                <a:spLocks noChangeArrowheads="1"/>
              </p:cNvSpPr>
              <p:nvPr/>
            </p:nvSpPr>
            <p:spPr bwMode="auto">
              <a:xfrm>
                <a:off x="4596" y="1964"/>
                <a:ext cx="7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grpSp>
          <p:nvGrpSpPr>
            <p:cNvPr id="8203" name="Group 83"/>
            <p:cNvGrpSpPr>
              <a:grpSpLocks/>
            </p:cNvGrpSpPr>
            <p:nvPr/>
          </p:nvGrpSpPr>
          <p:grpSpPr bwMode="auto">
            <a:xfrm>
              <a:off x="595" y="1279"/>
              <a:ext cx="62" cy="944"/>
              <a:chOff x="3178" y="1520"/>
              <a:chExt cx="62" cy="944"/>
            </a:xfrm>
          </p:grpSpPr>
          <p:sp>
            <p:nvSpPr>
              <p:cNvPr id="8221" name="Line 84"/>
              <p:cNvSpPr>
                <a:spLocks noChangeShapeType="1"/>
              </p:cNvSpPr>
              <p:nvPr/>
            </p:nvSpPr>
            <p:spPr bwMode="auto">
              <a:xfrm>
                <a:off x="3208" y="1578"/>
                <a:ext cx="1" cy="8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22" name="Freeform 85"/>
              <p:cNvSpPr>
                <a:spLocks/>
              </p:cNvSpPr>
              <p:nvPr/>
            </p:nvSpPr>
            <p:spPr bwMode="auto">
              <a:xfrm>
                <a:off x="3178" y="1520"/>
                <a:ext cx="62" cy="64"/>
              </a:xfrm>
              <a:custGeom>
                <a:avLst/>
                <a:gdLst>
                  <a:gd name="T0" fmla="*/ 62 w 62"/>
                  <a:gd name="T1" fmla="*/ 64 h 64"/>
                  <a:gd name="T2" fmla="*/ 30 w 62"/>
                  <a:gd name="T3" fmla="*/ 0 h 64"/>
                  <a:gd name="T4" fmla="*/ 0 w 62"/>
                  <a:gd name="T5" fmla="*/ 64 h 64"/>
                  <a:gd name="T6" fmla="*/ 62 w 62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4"/>
                  <a:gd name="T14" fmla="*/ 62 w 62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4">
                    <a:moveTo>
                      <a:pt x="62" y="64"/>
                    </a:moveTo>
                    <a:lnTo>
                      <a:pt x="30" y="0"/>
                    </a:lnTo>
                    <a:lnTo>
                      <a:pt x="0" y="64"/>
                    </a:ln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204" name="Group 86"/>
            <p:cNvGrpSpPr>
              <a:grpSpLocks/>
            </p:cNvGrpSpPr>
            <p:nvPr/>
          </p:nvGrpSpPr>
          <p:grpSpPr bwMode="auto">
            <a:xfrm>
              <a:off x="553" y="2093"/>
              <a:ext cx="1984" cy="62"/>
              <a:chOff x="3136" y="2334"/>
              <a:chExt cx="1984" cy="62"/>
            </a:xfrm>
          </p:grpSpPr>
          <p:sp>
            <p:nvSpPr>
              <p:cNvPr id="8219" name="Line 87"/>
              <p:cNvSpPr>
                <a:spLocks noChangeShapeType="1"/>
              </p:cNvSpPr>
              <p:nvPr/>
            </p:nvSpPr>
            <p:spPr bwMode="auto">
              <a:xfrm>
                <a:off x="3136" y="2364"/>
                <a:ext cx="192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20" name="Freeform 88"/>
              <p:cNvSpPr>
                <a:spLocks/>
              </p:cNvSpPr>
              <p:nvPr/>
            </p:nvSpPr>
            <p:spPr bwMode="auto">
              <a:xfrm>
                <a:off x="5058" y="2334"/>
                <a:ext cx="62" cy="62"/>
              </a:xfrm>
              <a:custGeom>
                <a:avLst/>
                <a:gdLst>
                  <a:gd name="T0" fmla="*/ 0 w 62"/>
                  <a:gd name="T1" fmla="*/ 62 h 62"/>
                  <a:gd name="T2" fmla="*/ 62 w 62"/>
                  <a:gd name="T3" fmla="*/ 30 h 62"/>
                  <a:gd name="T4" fmla="*/ 0 w 62"/>
                  <a:gd name="T5" fmla="*/ 0 h 62"/>
                  <a:gd name="T6" fmla="*/ 0 w 62"/>
                  <a:gd name="T7" fmla="*/ 62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62"/>
                  <a:gd name="T14" fmla="*/ 62 w 62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62">
                    <a:moveTo>
                      <a:pt x="0" y="62"/>
                    </a:moveTo>
                    <a:lnTo>
                      <a:pt x="62" y="30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8205" name="Freeform 89"/>
            <p:cNvSpPr>
              <a:spLocks/>
            </p:cNvSpPr>
            <p:nvPr/>
          </p:nvSpPr>
          <p:spPr bwMode="auto">
            <a:xfrm>
              <a:off x="1059" y="1415"/>
              <a:ext cx="742" cy="626"/>
            </a:xfrm>
            <a:custGeom>
              <a:avLst/>
              <a:gdLst>
                <a:gd name="T0" fmla="*/ 18 w 742"/>
                <a:gd name="T1" fmla="*/ 306 h 626"/>
                <a:gd name="T2" fmla="*/ 38 w 742"/>
                <a:gd name="T3" fmla="*/ 262 h 626"/>
                <a:gd name="T4" fmla="*/ 50 w 742"/>
                <a:gd name="T5" fmla="*/ 212 h 626"/>
                <a:gd name="T6" fmla="*/ 92 w 742"/>
                <a:gd name="T7" fmla="*/ 132 h 626"/>
                <a:gd name="T8" fmla="*/ 134 w 742"/>
                <a:gd name="T9" fmla="*/ 58 h 626"/>
                <a:gd name="T10" fmla="*/ 178 w 742"/>
                <a:gd name="T11" fmla="*/ 18 h 626"/>
                <a:gd name="T12" fmla="*/ 188 w 742"/>
                <a:gd name="T13" fmla="*/ 18 h 626"/>
                <a:gd name="T14" fmla="*/ 190 w 742"/>
                <a:gd name="T15" fmla="*/ 16 h 626"/>
                <a:gd name="T16" fmla="*/ 214 w 742"/>
                <a:gd name="T17" fmla="*/ 34 h 626"/>
                <a:gd name="T18" fmla="*/ 250 w 742"/>
                <a:gd name="T19" fmla="*/ 90 h 626"/>
                <a:gd name="T20" fmla="*/ 310 w 742"/>
                <a:gd name="T21" fmla="*/ 218 h 626"/>
                <a:gd name="T22" fmla="*/ 326 w 742"/>
                <a:gd name="T23" fmla="*/ 262 h 626"/>
                <a:gd name="T24" fmla="*/ 372 w 742"/>
                <a:gd name="T25" fmla="*/ 372 h 626"/>
                <a:gd name="T26" fmla="*/ 432 w 742"/>
                <a:gd name="T27" fmla="*/ 512 h 626"/>
                <a:gd name="T28" fmla="*/ 480 w 742"/>
                <a:gd name="T29" fmla="*/ 594 h 626"/>
                <a:gd name="T30" fmla="*/ 508 w 742"/>
                <a:gd name="T31" fmla="*/ 620 h 626"/>
                <a:gd name="T32" fmla="*/ 544 w 742"/>
                <a:gd name="T33" fmla="*/ 624 h 626"/>
                <a:gd name="T34" fmla="*/ 584 w 742"/>
                <a:gd name="T35" fmla="*/ 600 h 626"/>
                <a:gd name="T36" fmla="*/ 630 w 742"/>
                <a:gd name="T37" fmla="*/ 534 h 626"/>
                <a:gd name="T38" fmla="*/ 686 w 742"/>
                <a:gd name="T39" fmla="*/ 420 h 626"/>
                <a:gd name="T40" fmla="*/ 720 w 742"/>
                <a:gd name="T41" fmla="*/ 344 h 626"/>
                <a:gd name="T42" fmla="*/ 728 w 742"/>
                <a:gd name="T43" fmla="*/ 300 h 626"/>
                <a:gd name="T44" fmla="*/ 698 w 742"/>
                <a:gd name="T45" fmla="*/ 354 h 626"/>
                <a:gd name="T46" fmla="*/ 660 w 742"/>
                <a:gd name="T47" fmla="*/ 436 h 626"/>
                <a:gd name="T48" fmla="*/ 602 w 742"/>
                <a:gd name="T49" fmla="*/ 546 h 626"/>
                <a:gd name="T50" fmla="*/ 556 w 742"/>
                <a:gd name="T51" fmla="*/ 600 h 626"/>
                <a:gd name="T52" fmla="*/ 544 w 742"/>
                <a:gd name="T53" fmla="*/ 606 h 626"/>
                <a:gd name="T54" fmla="*/ 534 w 742"/>
                <a:gd name="T55" fmla="*/ 612 h 626"/>
                <a:gd name="T56" fmla="*/ 502 w 742"/>
                <a:gd name="T57" fmla="*/ 592 h 626"/>
                <a:gd name="T58" fmla="*/ 464 w 742"/>
                <a:gd name="T59" fmla="*/ 538 h 626"/>
                <a:gd name="T60" fmla="*/ 404 w 742"/>
                <a:gd name="T61" fmla="*/ 408 h 626"/>
                <a:gd name="T62" fmla="*/ 386 w 742"/>
                <a:gd name="T63" fmla="*/ 366 h 626"/>
                <a:gd name="T64" fmla="*/ 342 w 742"/>
                <a:gd name="T65" fmla="*/ 256 h 626"/>
                <a:gd name="T66" fmla="*/ 282 w 742"/>
                <a:gd name="T67" fmla="*/ 116 h 626"/>
                <a:gd name="T68" fmla="*/ 234 w 742"/>
                <a:gd name="T69" fmla="*/ 34 h 626"/>
                <a:gd name="T70" fmla="*/ 208 w 742"/>
                <a:gd name="T71" fmla="*/ 8 h 626"/>
                <a:gd name="T72" fmla="*/ 188 w 742"/>
                <a:gd name="T73" fmla="*/ 0 h 626"/>
                <a:gd name="T74" fmla="*/ 152 w 742"/>
                <a:gd name="T75" fmla="*/ 14 h 626"/>
                <a:gd name="T76" fmla="*/ 106 w 742"/>
                <a:gd name="T77" fmla="*/ 68 h 626"/>
                <a:gd name="T78" fmla="*/ 54 w 742"/>
                <a:gd name="T79" fmla="*/ 178 h 626"/>
                <a:gd name="T80" fmla="*/ 40 w 742"/>
                <a:gd name="T81" fmla="*/ 212 h 626"/>
                <a:gd name="T82" fmla="*/ 30 w 742"/>
                <a:gd name="T83" fmla="*/ 262 h 626"/>
                <a:gd name="T84" fmla="*/ 6 w 742"/>
                <a:gd name="T85" fmla="*/ 294 h 6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42"/>
                <a:gd name="T130" fmla="*/ 0 h 626"/>
                <a:gd name="T131" fmla="*/ 742 w 742"/>
                <a:gd name="T132" fmla="*/ 626 h 6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42" h="626">
                  <a:moveTo>
                    <a:pt x="0" y="308"/>
                  </a:moveTo>
                  <a:lnTo>
                    <a:pt x="14" y="318"/>
                  </a:lnTo>
                  <a:lnTo>
                    <a:pt x="18" y="306"/>
                  </a:lnTo>
                  <a:lnTo>
                    <a:pt x="26" y="288"/>
                  </a:lnTo>
                  <a:lnTo>
                    <a:pt x="36" y="268"/>
                  </a:lnTo>
                  <a:lnTo>
                    <a:pt x="38" y="262"/>
                  </a:lnTo>
                  <a:lnTo>
                    <a:pt x="48" y="238"/>
                  </a:lnTo>
                  <a:lnTo>
                    <a:pt x="58" y="212"/>
                  </a:lnTo>
                  <a:lnTo>
                    <a:pt x="50" y="212"/>
                  </a:lnTo>
                  <a:lnTo>
                    <a:pt x="56" y="218"/>
                  </a:lnTo>
                  <a:lnTo>
                    <a:pt x="66" y="190"/>
                  </a:lnTo>
                  <a:lnTo>
                    <a:pt x="92" y="132"/>
                  </a:lnTo>
                  <a:lnTo>
                    <a:pt x="104" y="106"/>
                  </a:lnTo>
                  <a:lnTo>
                    <a:pt x="118" y="80"/>
                  </a:lnTo>
                  <a:lnTo>
                    <a:pt x="134" y="58"/>
                  </a:lnTo>
                  <a:lnTo>
                    <a:pt x="148" y="40"/>
                  </a:lnTo>
                  <a:lnTo>
                    <a:pt x="164" y="26"/>
                  </a:lnTo>
                  <a:lnTo>
                    <a:pt x="178" y="18"/>
                  </a:lnTo>
                  <a:lnTo>
                    <a:pt x="172" y="12"/>
                  </a:lnTo>
                  <a:lnTo>
                    <a:pt x="172" y="20"/>
                  </a:lnTo>
                  <a:lnTo>
                    <a:pt x="188" y="18"/>
                  </a:lnTo>
                  <a:lnTo>
                    <a:pt x="196" y="20"/>
                  </a:lnTo>
                  <a:lnTo>
                    <a:pt x="196" y="10"/>
                  </a:lnTo>
                  <a:lnTo>
                    <a:pt x="190" y="16"/>
                  </a:lnTo>
                  <a:lnTo>
                    <a:pt x="200" y="22"/>
                  </a:lnTo>
                  <a:lnTo>
                    <a:pt x="206" y="26"/>
                  </a:lnTo>
                  <a:lnTo>
                    <a:pt x="214" y="34"/>
                  </a:lnTo>
                  <a:lnTo>
                    <a:pt x="222" y="46"/>
                  </a:lnTo>
                  <a:lnTo>
                    <a:pt x="232" y="58"/>
                  </a:lnTo>
                  <a:lnTo>
                    <a:pt x="250" y="90"/>
                  </a:lnTo>
                  <a:lnTo>
                    <a:pt x="270" y="128"/>
                  </a:lnTo>
                  <a:lnTo>
                    <a:pt x="288" y="172"/>
                  </a:lnTo>
                  <a:lnTo>
                    <a:pt x="310" y="218"/>
                  </a:lnTo>
                  <a:lnTo>
                    <a:pt x="330" y="268"/>
                  </a:lnTo>
                  <a:lnTo>
                    <a:pt x="336" y="262"/>
                  </a:lnTo>
                  <a:lnTo>
                    <a:pt x="326" y="262"/>
                  </a:lnTo>
                  <a:lnTo>
                    <a:pt x="348" y="314"/>
                  </a:lnTo>
                  <a:lnTo>
                    <a:pt x="368" y="366"/>
                  </a:lnTo>
                  <a:lnTo>
                    <a:pt x="372" y="372"/>
                  </a:lnTo>
                  <a:lnTo>
                    <a:pt x="392" y="420"/>
                  </a:lnTo>
                  <a:lnTo>
                    <a:pt x="412" y="468"/>
                  </a:lnTo>
                  <a:lnTo>
                    <a:pt x="432" y="512"/>
                  </a:lnTo>
                  <a:lnTo>
                    <a:pt x="452" y="550"/>
                  </a:lnTo>
                  <a:lnTo>
                    <a:pt x="472" y="580"/>
                  </a:lnTo>
                  <a:lnTo>
                    <a:pt x="480" y="594"/>
                  </a:lnTo>
                  <a:lnTo>
                    <a:pt x="490" y="604"/>
                  </a:lnTo>
                  <a:lnTo>
                    <a:pt x="498" y="612"/>
                  </a:lnTo>
                  <a:lnTo>
                    <a:pt x="508" y="620"/>
                  </a:lnTo>
                  <a:lnTo>
                    <a:pt x="522" y="624"/>
                  </a:lnTo>
                  <a:lnTo>
                    <a:pt x="528" y="626"/>
                  </a:lnTo>
                  <a:lnTo>
                    <a:pt x="544" y="624"/>
                  </a:lnTo>
                  <a:lnTo>
                    <a:pt x="550" y="622"/>
                  </a:lnTo>
                  <a:lnTo>
                    <a:pt x="568" y="612"/>
                  </a:lnTo>
                  <a:lnTo>
                    <a:pt x="584" y="600"/>
                  </a:lnTo>
                  <a:lnTo>
                    <a:pt x="600" y="580"/>
                  </a:lnTo>
                  <a:lnTo>
                    <a:pt x="614" y="558"/>
                  </a:lnTo>
                  <a:lnTo>
                    <a:pt x="630" y="534"/>
                  </a:lnTo>
                  <a:lnTo>
                    <a:pt x="644" y="506"/>
                  </a:lnTo>
                  <a:lnTo>
                    <a:pt x="672" y="448"/>
                  </a:lnTo>
                  <a:lnTo>
                    <a:pt x="686" y="420"/>
                  </a:lnTo>
                  <a:lnTo>
                    <a:pt x="698" y="392"/>
                  </a:lnTo>
                  <a:lnTo>
                    <a:pt x="710" y="366"/>
                  </a:lnTo>
                  <a:lnTo>
                    <a:pt x="720" y="344"/>
                  </a:lnTo>
                  <a:lnTo>
                    <a:pt x="730" y="324"/>
                  </a:lnTo>
                  <a:lnTo>
                    <a:pt x="742" y="310"/>
                  </a:lnTo>
                  <a:lnTo>
                    <a:pt x="728" y="300"/>
                  </a:lnTo>
                  <a:lnTo>
                    <a:pt x="718" y="312"/>
                  </a:lnTo>
                  <a:lnTo>
                    <a:pt x="708" y="332"/>
                  </a:lnTo>
                  <a:lnTo>
                    <a:pt x="698" y="354"/>
                  </a:lnTo>
                  <a:lnTo>
                    <a:pt x="686" y="380"/>
                  </a:lnTo>
                  <a:lnTo>
                    <a:pt x="674" y="408"/>
                  </a:lnTo>
                  <a:lnTo>
                    <a:pt x="660" y="436"/>
                  </a:lnTo>
                  <a:lnTo>
                    <a:pt x="632" y="494"/>
                  </a:lnTo>
                  <a:lnTo>
                    <a:pt x="618" y="522"/>
                  </a:lnTo>
                  <a:lnTo>
                    <a:pt x="602" y="546"/>
                  </a:lnTo>
                  <a:lnTo>
                    <a:pt x="588" y="568"/>
                  </a:lnTo>
                  <a:lnTo>
                    <a:pt x="572" y="588"/>
                  </a:lnTo>
                  <a:lnTo>
                    <a:pt x="556" y="600"/>
                  </a:lnTo>
                  <a:lnTo>
                    <a:pt x="538" y="610"/>
                  </a:lnTo>
                  <a:lnTo>
                    <a:pt x="544" y="616"/>
                  </a:lnTo>
                  <a:lnTo>
                    <a:pt x="544" y="606"/>
                  </a:lnTo>
                  <a:lnTo>
                    <a:pt x="528" y="608"/>
                  </a:lnTo>
                  <a:lnTo>
                    <a:pt x="528" y="618"/>
                  </a:lnTo>
                  <a:lnTo>
                    <a:pt x="534" y="612"/>
                  </a:lnTo>
                  <a:lnTo>
                    <a:pt x="516" y="606"/>
                  </a:lnTo>
                  <a:lnTo>
                    <a:pt x="510" y="600"/>
                  </a:lnTo>
                  <a:lnTo>
                    <a:pt x="502" y="592"/>
                  </a:lnTo>
                  <a:lnTo>
                    <a:pt x="492" y="582"/>
                  </a:lnTo>
                  <a:lnTo>
                    <a:pt x="484" y="568"/>
                  </a:lnTo>
                  <a:lnTo>
                    <a:pt x="464" y="538"/>
                  </a:lnTo>
                  <a:lnTo>
                    <a:pt x="444" y="500"/>
                  </a:lnTo>
                  <a:lnTo>
                    <a:pt x="424" y="456"/>
                  </a:lnTo>
                  <a:lnTo>
                    <a:pt x="404" y="408"/>
                  </a:lnTo>
                  <a:lnTo>
                    <a:pt x="384" y="360"/>
                  </a:lnTo>
                  <a:lnTo>
                    <a:pt x="378" y="366"/>
                  </a:lnTo>
                  <a:lnTo>
                    <a:pt x="386" y="366"/>
                  </a:lnTo>
                  <a:lnTo>
                    <a:pt x="366" y="314"/>
                  </a:lnTo>
                  <a:lnTo>
                    <a:pt x="344" y="262"/>
                  </a:lnTo>
                  <a:lnTo>
                    <a:pt x="342" y="256"/>
                  </a:lnTo>
                  <a:lnTo>
                    <a:pt x="322" y="206"/>
                  </a:lnTo>
                  <a:lnTo>
                    <a:pt x="300" y="160"/>
                  </a:lnTo>
                  <a:lnTo>
                    <a:pt x="282" y="116"/>
                  </a:lnTo>
                  <a:lnTo>
                    <a:pt x="262" y="78"/>
                  </a:lnTo>
                  <a:lnTo>
                    <a:pt x="244" y="46"/>
                  </a:lnTo>
                  <a:lnTo>
                    <a:pt x="234" y="34"/>
                  </a:lnTo>
                  <a:lnTo>
                    <a:pt x="226" y="22"/>
                  </a:lnTo>
                  <a:lnTo>
                    <a:pt x="218" y="14"/>
                  </a:lnTo>
                  <a:lnTo>
                    <a:pt x="208" y="8"/>
                  </a:lnTo>
                  <a:lnTo>
                    <a:pt x="202" y="4"/>
                  </a:lnTo>
                  <a:lnTo>
                    <a:pt x="196" y="2"/>
                  </a:lnTo>
                  <a:lnTo>
                    <a:pt x="188" y="0"/>
                  </a:lnTo>
                  <a:lnTo>
                    <a:pt x="172" y="2"/>
                  </a:lnTo>
                  <a:lnTo>
                    <a:pt x="166" y="6"/>
                  </a:lnTo>
                  <a:lnTo>
                    <a:pt x="152" y="14"/>
                  </a:lnTo>
                  <a:lnTo>
                    <a:pt x="136" y="28"/>
                  </a:lnTo>
                  <a:lnTo>
                    <a:pt x="122" y="46"/>
                  </a:lnTo>
                  <a:lnTo>
                    <a:pt x="106" y="68"/>
                  </a:lnTo>
                  <a:lnTo>
                    <a:pt x="92" y="94"/>
                  </a:lnTo>
                  <a:lnTo>
                    <a:pt x="80" y="120"/>
                  </a:lnTo>
                  <a:lnTo>
                    <a:pt x="54" y="178"/>
                  </a:lnTo>
                  <a:lnTo>
                    <a:pt x="44" y="206"/>
                  </a:lnTo>
                  <a:lnTo>
                    <a:pt x="40" y="212"/>
                  </a:lnTo>
                  <a:lnTo>
                    <a:pt x="30" y="238"/>
                  </a:lnTo>
                  <a:lnTo>
                    <a:pt x="20" y="262"/>
                  </a:lnTo>
                  <a:lnTo>
                    <a:pt x="30" y="262"/>
                  </a:lnTo>
                  <a:lnTo>
                    <a:pt x="24" y="256"/>
                  </a:lnTo>
                  <a:lnTo>
                    <a:pt x="14" y="276"/>
                  </a:lnTo>
                  <a:lnTo>
                    <a:pt x="6" y="294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6" name="Line 90"/>
            <p:cNvSpPr>
              <a:spLocks noChangeShapeType="1"/>
            </p:cNvSpPr>
            <p:nvPr/>
          </p:nvSpPr>
          <p:spPr bwMode="auto">
            <a:xfrm flipV="1">
              <a:off x="627" y="1732"/>
              <a:ext cx="438" cy="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07" name="Rectangle 91"/>
            <p:cNvSpPr>
              <a:spLocks noChangeArrowheads="1"/>
            </p:cNvSpPr>
            <p:nvPr/>
          </p:nvSpPr>
          <p:spPr bwMode="auto">
            <a:xfrm>
              <a:off x="431" y="1253"/>
              <a:ext cx="20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208" name="Rectangle 92"/>
            <p:cNvSpPr>
              <a:spLocks noChangeArrowheads="1"/>
            </p:cNvSpPr>
            <p:nvPr/>
          </p:nvSpPr>
          <p:spPr bwMode="auto">
            <a:xfrm>
              <a:off x="490" y="1284"/>
              <a:ext cx="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endParaRPr lang="pt-BR" altLang="pt-BR" sz="900"/>
            </a:p>
          </p:txBody>
        </p:sp>
        <p:sp>
          <p:nvSpPr>
            <p:cNvPr id="8209" name="Rectangle 94"/>
            <p:cNvSpPr>
              <a:spLocks noChangeArrowheads="1"/>
            </p:cNvSpPr>
            <p:nvPr/>
          </p:nvSpPr>
          <p:spPr bwMode="auto">
            <a:xfrm>
              <a:off x="899" y="1828"/>
              <a:ext cx="11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pt-BR" altLang="pt-BR" sz="1000" b="1" baseline="-250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pt-BR" altLang="pt-BR" sz="1000" baseline="-25000"/>
            </a:p>
          </p:txBody>
        </p:sp>
        <p:sp>
          <p:nvSpPr>
            <p:cNvPr id="8210" name="Rectangle 96"/>
            <p:cNvSpPr>
              <a:spLocks noChangeArrowheads="1"/>
            </p:cNvSpPr>
            <p:nvPr/>
          </p:nvSpPr>
          <p:spPr bwMode="auto">
            <a:xfrm>
              <a:off x="1307" y="1828"/>
              <a:ext cx="71" cy="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pt-BR" altLang="pt-BR" sz="900"/>
            </a:p>
          </p:txBody>
        </p:sp>
        <p:sp>
          <p:nvSpPr>
            <p:cNvPr id="8211" name="Rectangle 98"/>
            <p:cNvSpPr>
              <a:spLocks noChangeArrowheads="1"/>
            </p:cNvSpPr>
            <p:nvPr/>
          </p:nvSpPr>
          <p:spPr bwMode="auto">
            <a:xfrm>
              <a:off x="1520" y="1616"/>
              <a:ext cx="49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pt-BR" altLang="pt-BR" sz="900" baseline="-2500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pt-BR" altLang="pt-BR" sz="900">
                  <a:solidFill>
                    <a:srgbClr val="000000"/>
                  </a:solidFill>
                  <a:latin typeface="Arial" pitchFamily="34" charset="0"/>
                </a:rPr>
                <a:t> sem </a:t>
              </a:r>
              <a:r>
                <a:rPr lang="pt-BR" altLang="pt-BR" sz="90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pt-BR" altLang="pt-BR" sz="900" baseline="-2500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r>
                <a:rPr lang="pt-BR" altLang="pt-BR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pt-BR" altLang="pt-BR" sz="900"/>
            </a:p>
          </p:txBody>
        </p:sp>
        <p:sp>
          <p:nvSpPr>
            <p:cNvPr id="8212" name="Rectangle 102"/>
            <p:cNvSpPr>
              <a:spLocks noChangeArrowheads="1"/>
            </p:cNvSpPr>
            <p:nvPr/>
          </p:nvSpPr>
          <p:spPr bwMode="auto">
            <a:xfrm>
              <a:off x="2415" y="2141"/>
              <a:ext cx="16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213" name="Rectangle 103"/>
            <p:cNvSpPr>
              <a:spLocks noChangeArrowheads="1"/>
            </p:cNvSpPr>
            <p:nvPr/>
          </p:nvSpPr>
          <p:spPr bwMode="auto">
            <a:xfrm>
              <a:off x="2473" y="2175"/>
              <a:ext cx="3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900" b="1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endParaRPr lang="pt-BR" altLang="pt-BR" sz="900"/>
            </a:p>
          </p:txBody>
        </p:sp>
        <p:sp>
          <p:nvSpPr>
            <p:cNvPr id="8214" name="Line 104"/>
            <p:cNvSpPr>
              <a:spLocks noChangeShapeType="1"/>
            </p:cNvSpPr>
            <p:nvPr/>
          </p:nvSpPr>
          <p:spPr bwMode="auto">
            <a:xfrm flipV="1">
              <a:off x="853" y="1737"/>
              <a:ext cx="8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5" name="Line 105"/>
            <p:cNvSpPr>
              <a:spLocks noChangeShapeType="1"/>
            </p:cNvSpPr>
            <p:nvPr/>
          </p:nvSpPr>
          <p:spPr bwMode="auto">
            <a:xfrm flipH="1" flipV="1">
              <a:off x="1257" y="1449"/>
              <a:ext cx="1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6" name="Rectangle 107"/>
            <p:cNvSpPr>
              <a:spLocks noChangeArrowheads="1"/>
            </p:cNvSpPr>
            <p:nvPr/>
          </p:nvSpPr>
          <p:spPr bwMode="auto">
            <a:xfrm>
              <a:off x="1156" y="1525"/>
              <a:ext cx="13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 b="1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lang="pt-BR" altLang="pt-BR" sz="1000" b="1" baseline="-25000">
                  <a:solidFill>
                    <a:srgbClr val="000000"/>
                  </a:solidFill>
                  <a:latin typeface="Arial" pitchFamily="34" charset="0"/>
                </a:rPr>
                <a:t>m</a:t>
              </a:r>
              <a:endParaRPr lang="pt-BR" altLang="pt-BR" sz="1000" baseline="-25000"/>
            </a:p>
          </p:txBody>
        </p:sp>
        <p:sp>
          <p:nvSpPr>
            <p:cNvPr id="8217" name="Line 109"/>
            <p:cNvSpPr>
              <a:spLocks noChangeShapeType="1"/>
            </p:cNvSpPr>
            <p:nvPr/>
          </p:nvSpPr>
          <p:spPr bwMode="auto">
            <a:xfrm>
              <a:off x="1307" y="160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8" name="Line 110"/>
            <p:cNvSpPr>
              <a:spLocks noChangeShapeType="1"/>
            </p:cNvSpPr>
            <p:nvPr/>
          </p:nvSpPr>
          <p:spPr bwMode="auto">
            <a:xfrm flipV="1">
              <a:off x="1493" y="1601"/>
              <a:ext cx="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00" name="AutoShape 147"/>
          <p:cNvSpPr>
            <a:spLocks noChangeArrowheads="1"/>
          </p:cNvSpPr>
          <p:nvPr/>
        </p:nvSpPr>
        <p:spPr bwMode="auto">
          <a:xfrm>
            <a:off x="6372225" y="4221163"/>
            <a:ext cx="2520950" cy="2376487"/>
          </a:xfrm>
          <a:prstGeom prst="wedgeRectCallout">
            <a:avLst>
              <a:gd name="adj1" fmla="val -58125"/>
              <a:gd name="adj2" fmla="val -27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O sinal modulado estende-se entre 2 envoltórias limites e tem uma taxa de repetição igual à freqüência da portadora.</a:t>
            </a:r>
          </a:p>
          <a:p>
            <a:pPr eaLnBrk="1" hangingPunct="1"/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3466323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Representação de um sinal AM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Lembrando que E</a:t>
            </a:r>
            <a:r>
              <a:rPr lang="pt-BR" altLang="pt-BR" baseline="-25000" dirty="0" smtClean="0"/>
              <a:t>m</a:t>
            </a:r>
            <a:r>
              <a:rPr lang="pt-BR" altLang="pt-BR" dirty="0" smtClean="0"/>
              <a:t>=</a:t>
            </a:r>
            <a:r>
              <a:rPr lang="pt-BR" altLang="pt-BR" dirty="0" err="1" smtClean="0"/>
              <a:t>mE</a:t>
            </a:r>
            <a:r>
              <a:rPr lang="pt-BR" altLang="pt-BR" baseline="-25000" dirty="0" err="1" smtClean="0"/>
              <a:t>c</a:t>
            </a:r>
            <a:r>
              <a:rPr lang="pt-BR" altLang="pt-BR" dirty="0" smtClean="0"/>
              <a:t>, temos: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altLang="pt-BR" dirty="0" smtClean="0"/>
              <a:t>e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altLang="pt-BR" dirty="0" smtClean="0"/>
              <a:t>Dividindo (8) por (9):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08400" y="2420938"/>
          <a:ext cx="21732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9" name="Equation" r:id="rId3" imgW="1028520" imgH="393480" progId="Equation.3">
                  <p:embed/>
                </p:oleObj>
              </mc:Choice>
              <mc:Fallback>
                <p:oleObj name="Equation" r:id="rId3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20938"/>
                        <a:ext cx="21732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22217381"/>
              </p:ext>
            </p:extLst>
          </p:nvPr>
        </p:nvGraphicFramePr>
        <p:xfrm>
          <a:off x="1979712" y="3375603"/>
          <a:ext cx="56165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0" name="Equation" r:id="rId5" imgW="2997000" imgH="393480" progId="Equation.3">
                  <p:embed/>
                </p:oleObj>
              </mc:Choice>
              <mc:Fallback>
                <p:oleObj name="Equation" r:id="rId5" imgW="299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375603"/>
                        <a:ext cx="561657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7956550" y="2459263"/>
            <a:ext cx="53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(8)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7993671" y="3501008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(9)</a:t>
            </a:r>
          </a:p>
        </p:txBody>
      </p:sp>
      <p:graphicFrame>
        <p:nvGraphicFramePr>
          <p:cNvPr id="9220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49300191"/>
              </p:ext>
            </p:extLst>
          </p:nvPr>
        </p:nvGraphicFramePr>
        <p:xfrm>
          <a:off x="2555776" y="4653136"/>
          <a:ext cx="40322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1" name="Equation" r:id="rId7" imgW="2336760" imgH="634680" progId="Equation.3">
                  <p:embed/>
                </p:oleObj>
              </mc:Choice>
              <mc:Fallback>
                <p:oleObj name="Equation" r:id="rId7" imgW="2336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653136"/>
                        <a:ext cx="40322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7920645" y="5157192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(10)</a:t>
            </a:r>
          </a:p>
        </p:txBody>
      </p:sp>
    </p:spTree>
    <p:extLst>
      <p:ext uri="{BB962C8B-B14F-4D97-AF65-F5344CB8AC3E}">
        <p14:creationId xmlns:p14="http://schemas.microsoft.com/office/powerpoint/2010/main" val="1606200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Representação de um sinal AM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7213"/>
            <a:ext cx="8215312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Eq. (10) é o método padrão para cálculo do índice de modulação a partir de uma onda AM vista num osciloscópio. </a:t>
            </a:r>
          </a:p>
          <a:p>
            <a:pPr eaLnBrk="1" hangingPunct="1"/>
            <a:r>
              <a:rPr lang="pt-BR" altLang="pt-BR" sz="2000" smtClean="0"/>
              <a:t>Também pode ser usada em outras situações. Por ex., quando apenas o valor rms do sinal modulado (voltagem ou corrente), ou quando as potências de saída dos sinais não modulado e modulado são dadas.</a:t>
            </a:r>
          </a:p>
          <a:p>
            <a:pPr lvl="1" eaLnBrk="1" hangingPunct="1"/>
            <a:r>
              <a:rPr lang="pt-BR" altLang="pt-BR" sz="1800" smtClean="0"/>
              <a:t>Precisamos, portanto, entender as relações de potência de uma sinal AM</a:t>
            </a:r>
          </a:p>
        </p:txBody>
      </p:sp>
    </p:spTree>
    <p:extLst>
      <p:ext uri="{BB962C8B-B14F-4D97-AF65-F5344CB8AC3E}">
        <p14:creationId xmlns:p14="http://schemas.microsoft.com/office/powerpoint/2010/main" val="3702985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777162" cy="1143000"/>
          </a:xfrm>
        </p:spPr>
        <p:txBody>
          <a:bodyPr/>
          <a:lstStyle/>
          <a:p>
            <a:pPr eaLnBrk="1" hangingPunct="1"/>
            <a:r>
              <a:rPr lang="pt-BR" altLang="pt-BR" sz="3200" smtClean="0"/>
              <a:t>Relações de Potência de um sinal AM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500" dirty="0" smtClean="0"/>
              <a:t>Vimos que a componente da portadora do sinal modulado tem a mesma amplitude da portadora não-modulada. Entretanto, a onda modulada contém duas componentes de banda lateral.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500" dirty="0" smtClean="0"/>
              <a:t>Portanto, o sinal modulado contém mais potência que a portadora não-modulada.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500" dirty="0" smtClean="0"/>
              <a:t>Além disso, como a amplitude das bandas laterais depende do índice de modulação, a potência total do sinal modulado dependerá do índice de modulação. </a:t>
            </a:r>
          </a:p>
          <a:p>
            <a:pPr lvl="1">
              <a:lnSpc>
                <a:spcPct val="80000"/>
              </a:lnSpc>
            </a:pPr>
            <a:r>
              <a:rPr lang="pt-BR" altLang="pt-BR" sz="2100" dirty="0" smtClean="0"/>
              <a:t>Esta é a relação que iremos derivar.</a:t>
            </a:r>
          </a:p>
        </p:txBody>
      </p:sp>
    </p:spTree>
    <p:extLst>
      <p:ext uri="{BB962C8B-B14F-4D97-AF65-F5344CB8AC3E}">
        <p14:creationId xmlns:p14="http://schemas.microsoft.com/office/powerpoint/2010/main" val="3683337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3987" cy="1143000"/>
          </a:xfrm>
          <a:noFill/>
        </p:spPr>
        <p:txBody>
          <a:bodyPr/>
          <a:lstStyle/>
          <a:p>
            <a:pPr eaLnBrk="1" hangingPunct="1"/>
            <a:r>
              <a:rPr lang="pt-BR" altLang="pt-BR" sz="3200" smtClean="0"/>
              <a:t>Relações de Potência de um sinal AM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569325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A potência do sinal modulado sobre uma resistência R (por ex., uma antena) sobre a qual ela é dissipada), para valores de voltagem rms é dada por:</a:t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>Analogamente:</a:t>
            </a:r>
          </a:p>
        </p:txBody>
      </p:sp>
      <p:graphicFrame>
        <p:nvGraphicFramePr>
          <p:cNvPr id="10242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16238" y="2617788"/>
          <a:ext cx="30241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3" name="Equation" r:id="rId3" imgW="1726920" imgH="444240" progId="Equation.3">
                  <p:embed/>
                </p:oleObj>
              </mc:Choice>
              <mc:Fallback>
                <p:oleObj name="Equation" r:id="rId3" imgW="1726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617788"/>
                        <a:ext cx="30241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59113" y="3862388"/>
          <a:ext cx="316865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4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862388"/>
                        <a:ext cx="316865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03350" y="5321300"/>
          <a:ext cx="5976938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5" name="Equation" r:id="rId7" imgW="3314520" imgH="736560" progId="Equation.3">
                  <p:embed/>
                </p:oleObj>
              </mc:Choice>
              <mc:Fallback>
                <p:oleObj name="Equation" r:id="rId7" imgW="33145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321300"/>
                        <a:ext cx="5976938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8027988" y="2636838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(11)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8027988" y="4076700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(12)</a:t>
            </a:r>
          </a:p>
        </p:txBody>
      </p:sp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8027988" y="6092825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(13)</a:t>
            </a:r>
          </a:p>
        </p:txBody>
      </p:sp>
    </p:spTree>
    <p:extLst>
      <p:ext uri="{BB962C8B-B14F-4D97-AF65-F5344CB8AC3E}">
        <p14:creationId xmlns:p14="http://schemas.microsoft.com/office/powerpoint/2010/main" val="3930365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81987" cy="4457700"/>
          </a:xfrm>
        </p:spPr>
        <p:txBody>
          <a:bodyPr/>
          <a:lstStyle/>
          <a:p>
            <a:pPr eaLnBrk="1" hangingPunct="1"/>
            <a:r>
              <a:rPr lang="pt-BR" altLang="pt-BR" sz="2000" dirty="0" smtClean="0"/>
              <a:t>Substituindo (12) e (13) em (11):</a:t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2000" dirty="0" smtClean="0"/>
              <a:t>A eq. (14) relaciona a potência total do sinal AM à potência da portadora. Ela pode ser usada para determinar, dentre outros valores, o índice de modulação.</a:t>
            </a:r>
          </a:p>
          <a:p>
            <a:pPr eaLnBrk="1" hangingPunct="1"/>
            <a:r>
              <a:rPr lang="pt-BR" altLang="pt-BR" sz="2000" dirty="0" smtClean="0"/>
              <a:t>Notar, em (14), que a máxima potência num sinal AM é </a:t>
            </a:r>
            <a:br>
              <a:rPr lang="pt-BR" altLang="pt-BR" sz="2000" dirty="0" smtClean="0"/>
            </a:br>
            <a:r>
              <a:rPr lang="pt-BR" altLang="pt-BR" sz="2000" dirty="0" err="1" smtClean="0"/>
              <a:t>P</a:t>
            </a:r>
            <a:r>
              <a:rPr lang="pt-BR" altLang="pt-BR" sz="2000" baseline="-25000" dirty="0" err="1" smtClean="0"/>
              <a:t>t</a:t>
            </a:r>
            <a:r>
              <a:rPr lang="pt-BR" altLang="pt-BR" sz="2000" dirty="0" smtClean="0"/>
              <a:t>=1,5P</a:t>
            </a:r>
            <a:r>
              <a:rPr lang="pt-BR" altLang="pt-BR" sz="2000" baseline="-25000" dirty="0" smtClean="0"/>
              <a:t>c</a:t>
            </a:r>
            <a:r>
              <a:rPr lang="pt-BR" altLang="pt-BR" sz="2000" dirty="0" smtClean="0"/>
              <a:t>, quando m=1 (sem distorção).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4269170"/>
              </p:ext>
            </p:extLst>
          </p:nvPr>
        </p:nvGraphicFramePr>
        <p:xfrm>
          <a:off x="1763688" y="1988840"/>
          <a:ext cx="5670649" cy="166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3" name="Equation" r:id="rId3" imgW="3035160" imgH="888840" progId="Equation.3">
                  <p:embed/>
                </p:oleObj>
              </mc:Choice>
              <mc:Fallback>
                <p:oleObj name="Equation" r:id="rId3" imgW="30351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88840"/>
                        <a:ext cx="5670649" cy="166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3987" cy="1143000"/>
          </a:xfrm>
          <a:noFill/>
        </p:spPr>
        <p:txBody>
          <a:bodyPr/>
          <a:lstStyle/>
          <a:p>
            <a:pPr eaLnBrk="1" hangingPunct="1"/>
            <a:r>
              <a:rPr lang="pt-BR" altLang="pt-BR" sz="3200" smtClean="0"/>
              <a:t>Relações de Potência de um sinal AM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8244408" y="2708920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(14)</a:t>
            </a:r>
          </a:p>
        </p:txBody>
      </p:sp>
    </p:spTree>
    <p:extLst>
      <p:ext uri="{BB962C8B-B14F-4D97-AF65-F5344CB8AC3E}">
        <p14:creationId xmlns:p14="http://schemas.microsoft.com/office/powerpoint/2010/main" val="1324771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Uma portadora de 400 W é modulada com profundidade de 75%. Calcule a potência total do sinal modulado.</a:t>
            </a:r>
          </a:p>
        </p:txBody>
      </p:sp>
    </p:spTree>
    <p:extLst>
      <p:ext uri="{BB962C8B-B14F-4D97-AF65-F5344CB8AC3E}">
        <p14:creationId xmlns:p14="http://schemas.microsoft.com/office/powerpoint/2010/main" val="1345639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 Exercício 2</a:t>
            </a:r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47813" y="2060575"/>
          <a:ext cx="5976937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7" name="Equation" r:id="rId3" imgW="2908080" imgH="711000" progId="Equation.3">
                  <p:embed/>
                </p:oleObj>
              </mc:Choice>
              <mc:Fallback>
                <p:oleObj name="Equation" r:id="rId3" imgW="2908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60575"/>
                        <a:ext cx="5976937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566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3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Um transmissor de rádio-difusão irradia 10 kW quando modulado com porcentagem de 60. Quanto desta potência é potência da portadora?</a:t>
            </a:r>
          </a:p>
        </p:txBody>
      </p:sp>
    </p:spTree>
    <p:extLst>
      <p:ext uri="{BB962C8B-B14F-4D97-AF65-F5344CB8AC3E}">
        <p14:creationId xmlns:p14="http://schemas.microsoft.com/office/powerpoint/2010/main" val="235823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 Exercício 3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052513" y="2133600"/>
          <a:ext cx="60293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1" name="Equation" r:id="rId3" imgW="2628720" imgH="660240" progId="Equation.3">
                  <p:embed/>
                </p:oleObj>
              </mc:Choice>
              <mc:Fallback>
                <p:oleObj name="Equation" r:id="rId3" imgW="2628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133600"/>
                        <a:ext cx="602932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41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1673225"/>
          </a:xfrm>
        </p:spPr>
        <p:txBody>
          <a:bodyPr/>
          <a:lstStyle/>
          <a:p>
            <a:pPr eaLnBrk="1" hangingPunct="1"/>
            <a:r>
              <a:rPr lang="pt-BR" altLang="pt-BR" sz="1600" smtClean="0"/>
              <a:t>A transformada de Fourier é uma ferramenta para expressar uma função em termos de seus componentes exponenciais em várias freqüências.</a:t>
            </a:r>
          </a:p>
          <a:p>
            <a:pPr eaLnBrk="1" hangingPunct="1"/>
            <a:r>
              <a:rPr lang="pt-BR" altLang="pt-BR" sz="1600" smtClean="0"/>
              <a:t>Trabalhamos em dois domínios: tempo e freqüência</a:t>
            </a:r>
          </a:p>
          <a:p>
            <a:pPr eaLnBrk="1" hangingPunct="1"/>
            <a:r>
              <a:rPr lang="pt-BR" altLang="pt-BR" sz="1600" smtClean="0"/>
              <a:t>Vamos nos lembrar das equações que definem a transformada de Fourier</a:t>
            </a: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827088" y="3716338"/>
          <a:ext cx="256698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1" name="Equation" r:id="rId3" imgW="1422360" imgH="330120" progId="Equation.3">
                  <p:embed/>
                </p:oleObj>
              </mc:Choice>
              <mc:Fallback>
                <p:oleObj name="Equation" r:id="rId3" imgW="1422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256698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4067175" y="3573463"/>
          <a:ext cx="27924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2" name="Equation" r:id="rId5" imgW="1511280" imgH="469800" progId="Equation.3">
                  <p:embed/>
                </p:oleObj>
              </mc:Choice>
              <mc:Fallback>
                <p:oleObj name="Equation" r:id="rId5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279241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01950" y="5419725"/>
          <a:ext cx="2101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3" name="Equação" r:id="rId7" imgW="723600" imgH="190440" progId="Equation.3">
                  <p:embed/>
                </p:oleObj>
              </mc:Choice>
              <mc:Fallback>
                <p:oleObj name="Equação" r:id="rId7" imgW="723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419725"/>
                        <a:ext cx="2101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971550" y="4797425"/>
            <a:ext cx="7313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pt-BR" altLang="pt-BR" sz="1600"/>
              <a:t>Notação:</a:t>
            </a:r>
          </a:p>
        </p:txBody>
      </p:sp>
    </p:spTree>
    <p:extLst>
      <p:ext uri="{BB962C8B-B14F-4D97-AF65-F5344CB8AC3E}">
        <p14:creationId xmlns:p14="http://schemas.microsoft.com/office/powerpoint/2010/main" val="12403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Cálculos envolvendo corrente elétrica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27213"/>
            <a:ext cx="8072437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Esta é uma situação prática, pois as correntes do sinal modulado e não-modulado são facilmente medidas, e precisamos calcular o índice de modulação a partir delas. </a:t>
            </a:r>
          </a:p>
          <a:p>
            <a:pPr eaLnBrk="1" hangingPunct="1"/>
            <a:r>
              <a:rPr lang="pt-BR" altLang="pt-BR" sz="2000" smtClean="0"/>
              <a:t>O problema é resolvido como se segue: Seja I</a:t>
            </a:r>
            <a:r>
              <a:rPr lang="pt-BR" altLang="pt-BR" sz="2000" baseline="-25000" smtClean="0"/>
              <a:t>c</a:t>
            </a:r>
            <a:r>
              <a:rPr lang="pt-BR" altLang="pt-BR" sz="2000" smtClean="0"/>
              <a:t> a corrente não-modulada e I</a:t>
            </a:r>
            <a:r>
              <a:rPr lang="pt-BR" altLang="pt-BR" sz="2000" baseline="-25000" smtClean="0"/>
              <a:t>t</a:t>
            </a:r>
            <a:r>
              <a:rPr lang="pt-BR" altLang="pt-BR" sz="2000" smtClean="0"/>
              <a:t> a corrente total, ou modulada, de um transmissor AM, ambas dadas no valor rms. Se R é a resistência sobre a qual ambas fluem, então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16238" y="4076700"/>
          <a:ext cx="3095625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5" name="Equation" r:id="rId3" imgW="1752480" imgH="1485720" progId="Equation.3">
                  <p:embed/>
                </p:oleObj>
              </mc:Choice>
              <mc:Fallback>
                <p:oleObj name="Equation" r:id="rId3" imgW="1752480" imgH="148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076700"/>
                        <a:ext cx="3095625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740650" y="5805488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(15)</a:t>
            </a:r>
          </a:p>
        </p:txBody>
      </p:sp>
    </p:spTree>
    <p:extLst>
      <p:ext uri="{BB962C8B-B14F-4D97-AF65-F5344CB8AC3E}">
        <p14:creationId xmlns:p14="http://schemas.microsoft.com/office/powerpoint/2010/main" val="4131770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4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/>
              <a:t>A corrente na antena de um transmissor AM é de 8 A quando apenas a portadora está presente, mas aumenta para 8,93 A quando a portadora é modulada senoidalmente. Encontre a porcentagem de modulação e determine a corrente na antena quando a profundidade de modulação for de 0,8.</a:t>
            </a:r>
          </a:p>
        </p:txBody>
      </p:sp>
    </p:spTree>
    <p:extLst>
      <p:ext uri="{BB962C8B-B14F-4D97-AF65-F5344CB8AC3E}">
        <p14:creationId xmlns:p14="http://schemas.microsoft.com/office/powerpoint/2010/main" val="1351961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 Exercício 4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763713" y="1773238"/>
          <a:ext cx="54721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3" name="Equation" r:id="rId3" imgW="3377880" imgH="609480" progId="Equation.3">
                  <p:embed/>
                </p:oleObj>
              </mc:Choice>
              <mc:Fallback>
                <p:oleObj name="Equation" r:id="rId3" imgW="33778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73238"/>
                        <a:ext cx="547211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900113" y="4724400"/>
          <a:ext cx="79200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4" name="Equation" r:id="rId5" imgW="4292280" imgH="457200" progId="Equation.3">
                  <p:embed/>
                </p:oleObj>
              </mc:Choice>
              <mc:Fallback>
                <p:oleObj name="Equation" r:id="rId5" imgW="4292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24400"/>
                        <a:ext cx="79200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755650" y="3357563"/>
          <a:ext cx="74898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5" name="Equation" r:id="rId7" imgW="4775040" imgH="571320" progId="Equation.3">
                  <p:embed/>
                </p:oleObj>
              </mc:Choice>
              <mc:Fallback>
                <p:oleObj name="Equation" r:id="rId7" imgW="477504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57563"/>
                        <a:ext cx="74898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812088" y="2060575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(16)</a:t>
            </a:r>
          </a:p>
        </p:txBody>
      </p:sp>
    </p:spTree>
    <p:extLst>
      <p:ext uri="{BB962C8B-B14F-4D97-AF65-F5344CB8AC3E}">
        <p14:creationId xmlns:p14="http://schemas.microsoft.com/office/powerpoint/2010/main" val="1211710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Modulação de muitos sinais</a:t>
            </a:r>
          </a:p>
        </p:txBody>
      </p:sp>
      <p:sp>
        <p:nvSpPr>
          <p:cNvPr id="5017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500" smtClean="0"/>
              <a:t>Na prática, pode ocorrer a modulação de muitos sinais, simultaneamente.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500" smtClean="0"/>
              <a:t>O procedimento para se calcular a potência total irradiada pelo sistema consiste em calcular o índice de modulação total e levá-lo para a eq. (14), da qual a potência total pode ser calculada como antes. Existem dois métodos para se calcular este índice de modulação total (que também não deve exceder a 100%, para que não ocorra distorção)</a:t>
            </a:r>
          </a:p>
        </p:txBody>
      </p:sp>
    </p:spTree>
    <p:extLst>
      <p:ext uri="{BB962C8B-B14F-4D97-AF65-F5344CB8AC3E}">
        <p14:creationId xmlns:p14="http://schemas.microsoft.com/office/powerpoint/2010/main" val="3982422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Método 1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177212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Seja E1, E2, E3, etc., as voltagens modulantes simultâneas. A voltagem modulate total será igual à raíz quadrada da soma dos quadrados das voltagens individuais, isto é</a:t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>dividindo ambos os lados por E</a:t>
            </a:r>
            <a:r>
              <a:rPr lang="pt-BR" altLang="pt-BR" sz="2000" baseline="-25000" smtClean="0"/>
              <a:t>c</a:t>
            </a:r>
            <a:r>
              <a:rPr lang="pt-BR" altLang="pt-BR" sz="2000" smtClean="0"/>
              <a:t>, temos: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3348038" y="2636838"/>
          <a:ext cx="2819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0" name="Equation" r:id="rId3" imgW="1434960" imgH="291960" progId="Equation.3">
                  <p:embed/>
                </p:oleObj>
              </mc:Choice>
              <mc:Fallback>
                <p:oleObj name="Equation" r:id="rId3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636838"/>
                        <a:ext cx="2819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1835150" y="4076700"/>
          <a:ext cx="576103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1" name="Equation" r:id="rId5" imgW="2806560" imgH="812520" progId="Equation.3">
                  <p:embed/>
                </p:oleObj>
              </mc:Choice>
              <mc:Fallback>
                <p:oleObj name="Equation" r:id="rId5" imgW="28065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76700"/>
                        <a:ext cx="5761038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7812088" y="2060575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(16)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524750" y="5300663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(17)</a:t>
            </a:r>
          </a:p>
        </p:txBody>
      </p:sp>
    </p:spTree>
    <p:extLst>
      <p:ext uri="{BB962C8B-B14F-4D97-AF65-F5344CB8AC3E}">
        <p14:creationId xmlns:p14="http://schemas.microsoft.com/office/powerpoint/2010/main" val="1726529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Método 2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4114800"/>
          </a:xfrm>
        </p:spPr>
        <p:txBody>
          <a:bodyPr/>
          <a:lstStyle/>
          <a:p>
            <a:pPr eaLnBrk="1" hangingPunct="1"/>
            <a:r>
              <a:rPr lang="pt-BR" altLang="pt-BR" sz="2000" smtClean="0"/>
              <a:t>A eq. (14) pode ser reescrita para enfatizar que a potência total de um sinal AM consiste da potência da portadora e da potência da banda lateral. Isso leva a</a:t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2000" smtClean="0"/>
              <a:t>A potência da portadora não se altera, mas a potência da banda lateral (incluindo todos os sinais modulantes) será a soma das potências individuais de cada banda lateral, ou seja: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64877"/>
              </p:ext>
            </p:extLst>
          </p:nvPr>
        </p:nvGraphicFramePr>
        <p:xfrm>
          <a:off x="1979712" y="2122408"/>
          <a:ext cx="5121931" cy="182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4" name="Equation" r:id="rId3" imgW="3174840" imgH="1130040" progId="Equation.3">
                  <p:embed/>
                </p:oleObj>
              </mc:Choice>
              <mc:Fallback>
                <p:oleObj name="Equation" r:id="rId3" imgW="317484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122408"/>
                        <a:ext cx="5121931" cy="1827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908175" y="5157788"/>
          <a:ext cx="36004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5" name="Equation" r:id="rId5" imgW="2082600" imgH="927000" progId="Equation.3">
                  <p:embed/>
                </p:oleObj>
              </mc:Choice>
              <mc:Fallback>
                <p:oleObj name="Equation" r:id="rId5" imgW="20826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157788"/>
                        <a:ext cx="36004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7656902" y="2852936"/>
            <a:ext cx="68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(18)</a:t>
            </a:r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6372225" y="5157788"/>
            <a:ext cx="2520950" cy="1439862"/>
          </a:xfrm>
          <a:prstGeom prst="wedgeRectCallout">
            <a:avLst>
              <a:gd name="adj1" fmla="val -78083"/>
              <a:gd name="adj2" fmla="val -113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 dirty="0"/>
              <a:t>Se calcularmos a raiz quadrada nos dois lados, chegaremos a (17)</a:t>
            </a:r>
          </a:p>
        </p:txBody>
      </p:sp>
    </p:spTree>
    <p:extLst>
      <p:ext uri="{BB962C8B-B14F-4D97-AF65-F5344CB8AC3E}">
        <p14:creationId xmlns:p14="http://schemas.microsoft.com/office/powerpoint/2010/main" val="2662666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5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7920037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mtClean="0"/>
              <a:t>Um transmissor irradia 9kW com portadora não-modulada. Sua potência sobe para 10,125 kW quando a portadora é modulada senoidalmente. </a:t>
            </a:r>
          </a:p>
          <a:p>
            <a:pPr lvl="1" eaLnBrk="1" hangingPunct="1"/>
            <a:r>
              <a:rPr lang="pt-BR" altLang="pt-BR" smtClean="0"/>
              <a:t>Calcule o índice de modulação</a:t>
            </a:r>
          </a:p>
          <a:p>
            <a:pPr lvl="1" eaLnBrk="1" hangingPunct="1"/>
            <a:r>
              <a:rPr lang="pt-BR" altLang="pt-BR" smtClean="0"/>
              <a:t>Se outro sinal senoidal, correspondente a 40% de modulação, é transmitido simultaneamente, determine a potência total irradiada.</a:t>
            </a:r>
          </a:p>
        </p:txBody>
      </p:sp>
    </p:spTree>
    <p:extLst>
      <p:ext uri="{BB962C8B-B14F-4D97-AF65-F5344CB8AC3E}">
        <p14:creationId xmlns:p14="http://schemas.microsoft.com/office/powerpoint/2010/main" val="3313146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 Exercício 5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1628775"/>
          <a:ext cx="4824412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8" name="Equation" r:id="rId3" imgW="2463480" imgH="927000" progId="Equation.3">
                  <p:embed/>
                </p:oleObj>
              </mc:Choice>
              <mc:Fallback>
                <p:oleObj name="Equation" r:id="rId3" imgW="246348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4824412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42279814"/>
              </p:ext>
            </p:extLst>
          </p:nvPr>
        </p:nvGraphicFramePr>
        <p:xfrm>
          <a:off x="1115616" y="3933056"/>
          <a:ext cx="732155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9" name="Equation" r:id="rId5" imgW="3657600" imgH="761760" progId="Equation.3">
                  <p:embed/>
                </p:oleObj>
              </mc:Choice>
              <mc:Fallback>
                <p:oleObj name="Equation" r:id="rId5" imgW="36576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933056"/>
                        <a:ext cx="732155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349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6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corrente de uma antena transmissora de rádio-difusão AM, modulada com profundidade de 40%, é de 11A. Ela aumenta para 12A como resultado da modulação simultânea de outro sinal de áudio. Qual o índice de modulação devido a este segundo sinal modulante?</a:t>
            </a:r>
          </a:p>
        </p:txBody>
      </p:sp>
    </p:spTree>
    <p:extLst>
      <p:ext uri="{BB962C8B-B14F-4D97-AF65-F5344CB8AC3E}">
        <p14:creationId xmlns:p14="http://schemas.microsoft.com/office/powerpoint/2010/main" val="1031500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 Exercício 6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endParaRPr lang="pt-BR" altLang="pt-BR" sz="2000" smtClean="0"/>
          </a:p>
          <a:p>
            <a:pPr eaLnBrk="1" hangingPunct="1"/>
            <a:r>
              <a:rPr lang="pt-BR" altLang="pt-BR" sz="2000" smtClean="0"/>
              <a:t>Usando eq. (16) e lembrando que o índice de modulação é o índice de modulação total, vem que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1547813" y="1700213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2" name="Equation" r:id="rId3" imgW="3035160" imgH="469800" progId="Equation.3">
                  <p:embed/>
                </p:oleObj>
              </mc:Choice>
              <mc:Fallback>
                <p:oleObj name="Equation" r:id="rId3" imgW="3035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213"/>
                        <a:ext cx="59436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971550" y="4365625"/>
          <a:ext cx="7589838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3" name="Equation" r:id="rId5" imgW="4622760" imgH="1155600" progId="Equation.3">
                  <p:embed/>
                </p:oleObj>
              </mc:Choice>
              <mc:Fallback>
                <p:oleObj name="Equation" r:id="rId5" imgW="462276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365625"/>
                        <a:ext cx="7589838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63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358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Simetria</a:t>
            </a:r>
          </a:p>
        </p:txBody>
      </p:sp>
      <p:graphicFrame>
        <p:nvGraphicFramePr>
          <p:cNvPr id="3584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84372897"/>
              </p:ext>
            </p:extLst>
          </p:nvPr>
        </p:nvGraphicFramePr>
        <p:xfrm>
          <a:off x="3707904" y="1772816"/>
          <a:ext cx="1727076" cy="52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9" name="Equation" r:id="rId3" imgW="1333440" imgH="406080" progId="Equation.3">
                  <p:embed/>
                </p:oleObj>
              </mc:Choice>
              <mc:Fallback>
                <p:oleObj name="Equation" r:id="rId3" imgW="1333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772816"/>
                        <a:ext cx="1727076" cy="526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02027984"/>
              </p:ext>
            </p:extLst>
          </p:nvPr>
        </p:nvGraphicFramePr>
        <p:xfrm>
          <a:off x="4265857" y="2060848"/>
          <a:ext cx="1440706" cy="2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0" name="Equation" r:id="rId5" imgW="1091880" imgH="215640" progId="Equation.3">
                  <p:embed/>
                </p:oleObj>
              </mc:Choice>
              <mc:Fallback>
                <p:oleObj name="Equation" r:id="rId5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857" y="2060848"/>
                        <a:ext cx="1440706" cy="2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87504"/>
              </p:ext>
            </p:extLst>
          </p:nvPr>
        </p:nvGraphicFramePr>
        <p:xfrm>
          <a:off x="3276600" y="1196752"/>
          <a:ext cx="1754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1" name="Equation" r:id="rId7" imgW="1422360" imgH="330120" progId="Equation.3">
                  <p:embed/>
                </p:oleObj>
              </mc:Choice>
              <mc:Fallback>
                <p:oleObj name="Equation" r:id="rId7" imgW="1422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96752"/>
                        <a:ext cx="17541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060454"/>
              </p:ext>
            </p:extLst>
          </p:nvPr>
        </p:nvGraphicFramePr>
        <p:xfrm>
          <a:off x="5437188" y="1125315"/>
          <a:ext cx="1908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2" name="Equation" r:id="rId9" imgW="1511280" imgH="469800" progId="Equation.3">
                  <p:embed/>
                </p:oleObj>
              </mc:Choice>
              <mc:Fallback>
                <p:oleObj name="Equation" r:id="rId9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125315"/>
                        <a:ext cx="19081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2275" y="2420938"/>
          <a:ext cx="6265863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3" name="Equation" r:id="rId11" imgW="4572000" imgH="3073320" progId="Equation.3">
                  <p:embed/>
                </p:oleObj>
              </mc:Choice>
              <mc:Fallback>
                <p:oleObj name="Equation" r:id="rId11" imgW="4572000" imgH="3073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420938"/>
                        <a:ext cx="6265863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1619250" y="6308725"/>
            <a:ext cx="1657350" cy="40481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47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r="67705" b="13274"/>
          <a:stretch/>
        </p:blipFill>
        <p:spPr bwMode="auto">
          <a:xfrm>
            <a:off x="2627784" y="1052736"/>
            <a:ext cx="3545025" cy="428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49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i="1" smtClean="0"/>
              <a:t>Single Side Band</a:t>
            </a:r>
            <a:r>
              <a:rPr lang="pt-BR" altLang="pt-BR" sz="3200" smtClean="0"/>
              <a:t>: SSB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60588"/>
            <a:ext cx="7999412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1800" smtClean="0"/>
              <a:t>A eq. (7) mostrou que quando uma portadora é modulada em amplitude por um sinal senoidal, o sinal resultante consiste de três freqüências: a da portadora original, a da freqüência de banda lateral superior (</a:t>
            </a:r>
            <a:r>
              <a:rPr lang="pt-BR" altLang="pt-BR" sz="1800" i="1" smtClean="0"/>
              <a:t>upper side band</a:t>
            </a:r>
            <a:r>
              <a:rPr lang="pt-BR" altLang="pt-BR" sz="1800" smtClean="0"/>
              <a:t>, USB) e a da freq. De banda lateral inferior (</a:t>
            </a:r>
            <a:r>
              <a:rPr lang="pt-BR" altLang="pt-BR" sz="1800" i="1" smtClean="0"/>
              <a:t>lower side band</a:t>
            </a:r>
            <a:r>
              <a:rPr lang="pt-BR" altLang="pt-BR" sz="1800" smtClean="0"/>
              <a:t>, LSB).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smtClean="0"/>
              <a:t>Alguns procedimentos podem ser efetuados para remover ou suprimir componentes do sinal AM. Isso traz vantagens e desvantagens. Podemos suprimir a portadora e/ou uma das bandas laterais.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smtClean="0"/>
              <a:t>Fato 1: a componente portadora não contém informação útil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 smtClean="0"/>
              <a:t>permanece constante em amplitude e freqüência, não independente do sinal modulante).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smtClean="0"/>
              <a:t>Fato 2: as duas bandas laterais são imagens uma da outra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 smtClean="0"/>
              <a:t>Cada uma é afetada igualmente por mudanças na freqüência de modulação, o que afeta a freq. Da banda lateral.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smtClean="0"/>
              <a:t>Conclusão: Toda a informação pode ser recuperada a partir de uma banda lateral: a portadora é supérflua e a outra banda lateral é redundante. </a:t>
            </a:r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19250" y="1484313"/>
          <a:ext cx="56896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9" name="Equation" r:id="rId3" imgW="3644640" imgH="393480" progId="Equation.3">
                  <p:embed/>
                </p:oleObj>
              </mc:Choice>
              <mc:Fallback>
                <p:oleObj name="Equation" r:id="rId3" imgW="364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84313"/>
                        <a:ext cx="56896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6791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/>
            </a:r>
            <a:br>
              <a:rPr lang="pt-BR" altLang="pt-BR" sz="3200" smtClean="0"/>
            </a:br>
            <a:r>
              <a:rPr lang="pt-BR" altLang="pt-BR" sz="3200" i="1" smtClean="0"/>
              <a:t>Single Side Band</a:t>
            </a:r>
            <a:r>
              <a:rPr lang="pt-BR" altLang="pt-BR" sz="3200" smtClean="0"/>
              <a:t>: SSB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principal razão pelo uso amplo da técnica DSB é a simplicidade dos equipamentos de modulação e demodulação  e é a forma usada em rádio-difusão (mudanças radicais nos receptores domésticos seriam necessárias para recepção SSB em larga escala). </a:t>
            </a:r>
          </a:p>
        </p:txBody>
      </p:sp>
    </p:spTree>
    <p:extLst>
      <p:ext uri="{BB962C8B-B14F-4D97-AF65-F5344CB8AC3E}">
        <p14:creationId xmlns:p14="http://schemas.microsoft.com/office/powerpoint/2010/main" val="1511453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i="1" smtClean="0"/>
              <a:t>Single Side Band</a:t>
            </a:r>
            <a:r>
              <a:rPr lang="pt-BR" altLang="pt-BR" sz="3200" smtClean="0"/>
              <a:t>: SSB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100" smtClean="0"/>
              <a:t>As equações de potência AM estabelecem que a razão entre a potencia total e a potência da portadora é dada por (1+m</a:t>
            </a:r>
            <a:r>
              <a:rPr lang="pt-BR" altLang="pt-BR" sz="2100" baseline="30000" smtClean="0"/>
              <a:t>2</a:t>
            </a:r>
            <a:r>
              <a:rPr lang="pt-BR" altLang="pt-BR" sz="2100" smtClean="0"/>
              <a:t>/2):1.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100" smtClean="0"/>
              <a:t>Se a portadora for suprimida, apenas a potência da banda lateral permanece. Como isso corresponde a P</a:t>
            </a:r>
            <a:r>
              <a:rPr lang="pt-BR" altLang="pt-BR" sz="2100" baseline="-25000" smtClean="0"/>
              <a:t>c</a:t>
            </a:r>
            <a:r>
              <a:rPr lang="pt-BR" altLang="pt-BR" sz="2100" smtClean="0"/>
              <a:t>(m</a:t>
            </a:r>
            <a:r>
              <a:rPr lang="pt-BR" altLang="pt-BR" sz="2100" baseline="30000" smtClean="0"/>
              <a:t>2</a:t>
            </a:r>
            <a:r>
              <a:rPr lang="pt-BR" altLang="pt-BR" sz="2100" smtClean="0"/>
              <a:t>/2), uma economia de 2/3 é alcançada com 100% de modulação. A economia pode ser maior se a profundidade de modulação diminuir.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100" smtClean="0"/>
              <a:t>Se uma das bandas laterais for removida, a potência restante fica P</a:t>
            </a:r>
            <a:r>
              <a:rPr lang="pt-BR" altLang="pt-BR" sz="2100" baseline="-25000" smtClean="0"/>
              <a:t>c</a:t>
            </a:r>
            <a:r>
              <a:rPr lang="pt-BR" altLang="pt-BR" sz="2100" smtClean="0"/>
              <a:t>(m</a:t>
            </a:r>
            <a:r>
              <a:rPr lang="pt-BR" altLang="pt-BR" sz="2100" baseline="30000" smtClean="0"/>
              <a:t>2</a:t>
            </a:r>
            <a:r>
              <a:rPr lang="pt-BR" altLang="pt-BR" sz="2100" smtClean="0"/>
              <a:t>/4), ou seja, uma economia de 50% sobre o AM com portadora suprimida e de, pelo menos, 83,3% sobre DSB.</a:t>
            </a:r>
          </a:p>
        </p:txBody>
      </p:sp>
    </p:spTree>
    <p:extLst>
      <p:ext uri="{BB962C8B-B14F-4D97-AF65-F5344CB8AC3E}">
        <p14:creationId xmlns:p14="http://schemas.microsoft.com/office/powerpoint/2010/main" val="19772129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7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Calcule a porcentagem de potência economizada quando a portadora e uma banda lateral são suprimidas num sinal AM para uma profundidade de modulação de</a:t>
            </a:r>
          </a:p>
          <a:p>
            <a:pPr lvl="1" eaLnBrk="1" hangingPunct="1"/>
            <a:r>
              <a:rPr lang="pt-BR" altLang="pt-BR" smtClean="0"/>
              <a:t>100%</a:t>
            </a:r>
          </a:p>
          <a:p>
            <a:pPr lvl="1" eaLnBrk="1" hangingPunct="1"/>
            <a:r>
              <a:rPr lang="pt-BR" altLang="pt-BR" smtClean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330000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Solução Exercício 7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1042988" y="1484313"/>
          <a:ext cx="4505325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0" name="Equation" r:id="rId3" imgW="2730240" imgH="1549080" progId="Equation.3">
                  <p:embed/>
                </p:oleObj>
              </mc:Choice>
              <mc:Fallback>
                <p:oleObj name="Equation" r:id="rId3" imgW="273024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84313"/>
                        <a:ext cx="4505325" cy="255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851275" y="4152900"/>
          <a:ext cx="4824413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1" name="Equation" r:id="rId5" imgW="3187440" imgH="1549080" progId="Equation.3">
                  <p:embed/>
                </p:oleObj>
              </mc:Choice>
              <mc:Fallback>
                <p:oleObj name="Equation" r:id="rId5" imgW="318744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152900"/>
                        <a:ext cx="4824413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6640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8 (para casa)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500" smtClean="0"/>
              <a:t>A modulação em amplitude é produzida pelo sinal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e</a:t>
            </a:r>
            <a:r>
              <a:rPr lang="pt-BR" altLang="pt-BR" sz="2100" baseline="-25000" smtClean="0"/>
              <a:t>m</a:t>
            </a:r>
            <a:r>
              <a:rPr lang="pt-BR" altLang="pt-BR" sz="2100" smtClean="0"/>
              <a:t>(t) = 3 cos (2</a:t>
            </a:r>
            <a:r>
              <a:rPr lang="pt-BR" altLang="pt-BR" sz="2100" smtClean="0">
                <a:latin typeface="Symbol" pitchFamily="18" charset="2"/>
              </a:rPr>
              <a:t>p</a:t>
            </a:r>
            <a:r>
              <a:rPr lang="pt-BR" altLang="pt-BR" sz="2100" smtClean="0"/>
              <a:t>10</a:t>
            </a:r>
            <a:r>
              <a:rPr lang="pt-BR" altLang="pt-BR" sz="2100" baseline="30000" smtClean="0"/>
              <a:t>3</a:t>
            </a:r>
            <a:r>
              <a:rPr lang="pt-BR" altLang="pt-BR" sz="2100" smtClean="0"/>
              <a:t>t) Volts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500" smtClean="0"/>
              <a:t>modulando a portadora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e</a:t>
            </a:r>
            <a:r>
              <a:rPr lang="pt-BR" altLang="pt-BR" sz="2100" baseline="-25000" smtClean="0"/>
              <a:t>c</a:t>
            </a:r>
            <a:r>
              <a:rPr lang="pt-BR" altLang="pt-BR" sz="2100" smtClean="0"/>
              <a:t> (t) = 10 cos (2</a:t>
            </a:r>
            <a:r>
              <a:rPr lang="pt-BR" altLang="pt-BR" sz="2100" smtClean="0">
                <a:latin typeface="Symbol" pitchFamily="18" charset="2"/>
              </a:rPr>
              <a:t>p</a:t>
            </a:r>
            <a:r>
              <a:rPr lang="pt-BR" altLang="pt-BR" sz="2100" smtClean="0"/>
              <a:t>10</a:t>
            </a:r>
            <a:r>
              <a:rPr lang="pt-BR" altLang="pt-BR" sz="2100" baseline="30000" smtClean="0"/>
              <a:t>6</a:t>
            </a:r>
            <a:r>
              <a:rPr lang="pt-BR" altLang="pt-BR" sz="2100" smtClean="0"/>
              <a:t>t) Volts.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500" smtClean="0"/>
              <a:t>Determine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Índice de modulação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Equação do sinal AM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Espectro de amplitude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Freqüências laterais e largura de faixa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100" smtClean="0"/>
              <a:t>Porcentagem da potência total contida nas bandas laterais</a:t>
            </a:r>
          </a:p>
        </p:txBody>
      </p:sp>
    </p:spTree>
    <p:extLst>
      <p:ext uri="{BB962C8B-B14F-4D97-AF65-F5344CB8AC3E}">
        <p14:creationId xmlns:p14="http://schemas.microsoft.com/office/powerpoint/2010/main" val="2606377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Exercício 9 (para casa)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7213"/>
            <a:ext cx="8964613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Um sinal AM apresenta a seguinte equação:</a:t>
            </a:r>
          </a:p>
          <a:p>
            <a:pPr lvl="1" eaLnBrk="1" hangingPunct="1"/>
            <a:r>
              <a:rPr lang="pt-BR" altLang="pt-BR" sz="2000" smtClean="0"/>
              <a:t>s(t)= 10{1+0,5cos2000</a:t>
            </a:r>
            <a:r>
              <a:rPr lang="pt-BR" altLang="pt-BR" sz="2000" smtClean="0">
                <a:latin typeface="Symbol" pitchFamily="18" charset="2"/>
              </a:rPr>
              <a:t>p</a:t>
            </a:r>
            <a:r>
              <a:rPr lang="pt-BR" altLang="pt-BR" sz="2000" smtClean="0"/>
              <a:t>t+0,5cos4000</a:t>
            </a:r>
            <a:r>
              <a:rPr lang="pt-BR" altLang="pt-BR" sz="2000" smtClean="0">
                <a:latin typeface="Symbol" pitchFamily="18" charset="2"/>
              </a:rPr>
              <a:t>p</a:t>
            </a:r>
            <a:r>
              <a:rPr lang="pt-BR" altLang="pt-BR" sz="2000" smtClean="0"/>
              <a:t>t} cos 20000</a:t>
            </a:r>
            <a:r>
              <a:rPr lang="pt-BR" altLang="pt-BR" sz="2000" smtClean="0">
                <a:latin typeface="Symbol" pitchFamily="18" charset="2"/>
              </a:rPr>
              <a:t>p</a:t>
            </a:r>
            <a:r>
              <a:rPr lang="pt-BR" altLang="pt-BR" sz="2000" smtClean="0"/>
              <a:t>t  Volts</a:t>
            </a:r>
          </a:p>
          <a:p>
            <a:pPr eaLnBrk="1" hangingPunct="1"/>
            <a:r>
              <a:rPr lang="pt-BR" altLang="pt-BR" sz="2400" smtClean="0"/>
              <a:t>Desenhe o espectro de potência de s(t)</a:t>
            </a:r>
          </a:p>
          <a:p>
            <a:pPr eaLnBrk="1" hangingPunct="1"/>
            <a:r>
              <a:rPr lang="pt-BR" altLang="pt-BR" sz="2400" smtClean="0"/>
              <a:t>Determine o índice de modulação</a:t>
            </a:r>
          </a:p>
          <a:p>
            <a:pPr lvl="1" eaLnBrk="1" hangingPunct="1"/>
            <a:endParaRPr lang="pt-BR" altLang="pt-BR" sz="2000" smtClean="0"/>
          </a:p>
        </p:txBody>
      </p:sp>
    </p:spTree>
    <p:extLst>
      <p:ext uri="{BB962C8B-B14F-4D97-AF65-F5344CB8AC3E}">
        <p14:creationId xmlns:p14="http://schemas.microsoft.com/office/powerpoint/2010/main" val="617645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74917"/>
              </p:ext>
            </p:extLst>
          </p:nvPr>
        </p:nvGraphicFramePr>
        <p:xfrm>
          <a:off x="1463677" y="1461120"/>
          <a:ext cx="6199597" cy="498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4" name="Equation" r:id="rId3" imgW="2844720" imgH="228600" progId="Equation.3">
                  <p:embed/>
                </p:oleObj>
              </mc:Choice>
              <mc:Fallback>
                <p:oleObj name="Equation" r:id="rId3" imgW="2844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7" y="1461120"/>
                        <a:ext cx="6199597" cy="498686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5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EAEAEA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477"/>
          <p:cNvSpPr txBox="1">
            <a:spLocks noChangeArrowheads="1"/>
          </p:cNvSpPr>
          <p:nvPr/>
        </p:nvSpPr>
        <p:spPr bwMode="auto">
          <a:xfrm>
            <a:off x="-57423" y="3909392"/>
            <a:ext cx="894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pt-BR" altLang="pt-BR" sz="2000" dirty="0"/>
              <a:t>Espectro de Amplitude</a:t>
            </a:r>
          </a:p>
        </p:txBody>
      </p:sp>
      <p:graphicFrame>
        <p:nvGraphicFramePr>
          <p:cNvPr id="22531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21128"/>
              </p:ext>
            </p:extLst>
          </p:nvPr>
        </p:nvGraphicFramePr>
        <p:xfrm>
          <a:off x="1964537" y="4142527"/>
          <a:ext cx="4423714" cy="77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5" name="Equation" r:id="rId5" imgW="2247840" imgH="393480" progId="Equation.3">
                  <p:embed/>
                </p:oleObj>
              </mc:Choice>
              <mc:Fallback>
                <p:oleObj name="Equation" r:id="rId5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537" y="4142527"/>
                        <a:ext cx="4423714" cy="771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5" name="Group 623"/>
          <p:cNvGrpSpPr>
            <a:grpSpLocks/>
          </p:cNvGrpSpPr>
          <p:nvPr/>
        </p:nvGrpSpPr>
        <p:grpSpPr bwMode="auto">
          <a:xfrm>
            <a:off x="273050" y="4831159"/>
            <a:ext cx="8680696" cy="1704975"/>
            <a:chOff x="172" y="2753"/>
            <a:chExt cx="5264" cy="990"/>
          </a:xfrm>
        </p:grpSpPr>
        <p:grpSp>
          <p:nvGrpSpPr>
            <p:cNvPr id="22593" name="Group 513"/>
            <p:cNvGrpSpPr>
              <a:grpSpLocks/>
            </p:cNvGrpSpPr>
            <p:nvPr/>
          </p:nvGrpSpPr>
          <p:grpSpPr bwMode="auto">
            <a:xfrm>
              <a:off x="172" y="2753"/>
              <a:ext cx="1602" cy="990"/>
              <a:chOff x="144" y="2736"/>
              <a:chExt cx="1602" cy="990"/>
            </a:xfrm>
          </p:grpSpPr>
          <p:sp>
            <p:nvSpPr>
              <p:cNvPr id="22611" name="Line 479"/>
              <p:cNvSpPr>
                <a:spLocks noChangeShapeType="1"/>
              </p:cNvSpPr>
              <p:nvPr/>
            </p:nvSpPr>
            <p:spPr bwMode="auto">
              <a:xfrm>
                <a:off x="144" y="3504"/>
                <a:ext cx="14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612" name="Group 509"/>
              <p:cNvGrpSpPr>
                <a:grpSpLocks/>
              </p:cNvGrpSpPr>
              <p:nvPr/>
            </p:nvGrpSpPr>
            <p:grpSpPr bwMode="auto">
              <a:xfrm>
                <a:off x="144" y="2736"/>
                <a:ext cx="1602" cy="990"/>
                <a:chOff x="144" y="2736"/>
                <a:chExt cx="1602" cy="990"/>
              </a:xfrm>
            </p:grpSpPr>
            <p:grpSp>
              <p:nvGrpSpPr>
                <p:cNvPr id="22613" name="Group 490"/>
                <p:cNvGrpSpPr>
                  <a:grpSpLocks/>
                </p:cNvGrpSpPr>
                <p:nvPr/>
              </p:nvGrpSpPr>
              <p:grpSpPr bwMode="auto">
                <a:xfrm>
                  <a:off x="288" y="3104"/>
                  <a:ext cx="960" cy="400"/>
                  <a:chOff x="960" y="2912"/>
                  <a:chExt cx="960" cy="400"/>
                </a:xfrm>
              </p:grpSpPr>
              <p:sp>
                <p:nvSpPr>
                  <p:cNvPr id="1116" name="Freeform 484"/>
                  <p:cNvSpPr>
                    <a:spLocks/>
                  </p:cNvSpPr>
                  <p:nvPr/>
                </p:nvSpPr>
                <p:spPr bwMode="auto">
                  <a:xfrm>
                    <a:off x="960" y="2912"/>
                    <a:ext cx="480" cy="400"/>
                  </a:xfrm>
                  <a:custGeom>
                    <a:avLst/>
                    <a:gdLst>
                      <a:gd name="T0" fmla="*/ 0 w 624"/>
                      <a:gd name="T1" fmla="*/ 400 h 400"/>
                      <a:gd name="T2" fmla="*/ 96 w 624"/>
                      <a:gd name="T3" fmla="*/ 352 h 400"/>
                      <a:gd name="T4" fmla="*/ 192 w 624"/>
                      <a:gd name="T5" fmla="*/ 160 h 400"/>
                      <a:gd name="T6" fmla="*/ 240 w 624"/>
                      <a:gd name="T7" fmla="*/ 64 h 400"/>
                      <a:gd name="T8" fmla="*/ 288 w 624"/>
                      <a:gd name="T9" fmla="*/ 16 h 400"/>
                      <a:gd name="T10" fmla="*/ 384 w 624"/>
                      <a:gd name="T11" fmla="*/ 16 h 400"/>
                      <a:gd name="T12" fmla="*/ 432 w 624"/>
                      <a:gd name="T13" fmla="*/ 112 h 400"/>
                      <a:gd name="T14" fmla="*/ 480 w 624"/>
                      <a:gd name="T15" fmla="*/ 256 h 400"/>
                      <a:gd name="T16" fmla="*/ 528 w 624"/>
                      <a:gd name="T17" fmla="*/ 352 h 400"/>
                      <a:gd name="T18" fmla="*/ 624 w 624"/>
                      <a:gd name="T19" fmla="*/ 40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24"/>
                      <a:gd name="T31" fmla="*/ 0 h 400"/>
                      <a:gd name="T32" fmla="*/ 624 w 624"/>
                      <a:gd name="T33" fmla="*/ 400 h 4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1117" name="Freeform 485"/>
                  <p:cNvSpPr>
                    <a:spLocks/>
                  </p:cNvSpPr>
                  <p:nvPr/>
                </p:nvSpPr>
                <p:spPr bwMode="auto">
                  <a:xfrm flipH="1">
                    <a:off x="1445" y="2912"/>
                    <a:ext cx="477" cy="400"/>
                  </a:xfrm>
                  <a:custGeom>
                    <a:avLst/>
                    <a:gdLst>
                      <a:gd name="T0" fmla="*/ 0 w 624"/>
                      <a:gd name="T1" fmla="*/ 400 h 400"/>
                      <a:gd name="T2" fmla="*/ 96 w 624"/>
                      <a:gd name="T3" fmla="*/ 352 h 400"/>
                      <a:gd name="T4" fmla="*/ 192 w 624"/>
                      <a:gd name="T5" fmla="*/ 160 h 400"/>
                      <a:gd name="T6" fmla="*/ 240 w 624"/>
                      <a:gd name="T7" fmla="*/ 64 h 400"/>
                      <a:gd name="T8" fmla="*/ 288 w 624"/>
                      <a:gd name="T9" fmla="*/ 16 h 400"/>
                      <a:gd name="T10" fmla="*/ 384 w 624"/>
                      <a:gd name="T11" fmla="*/ 16 h 400"/>
                      <a:gd name="T12" fmla="*/ 432 w 624"/>
                      <a:gd name="T13" fmla="*/ 112 h 400"/>
                      <a:gd name="T14" fmla="*/ 480 w 624"/>
                      <a:gd name="T15" fmla="*/ 256 h 400"/>
                      <a:gd name="T16" fmla="*/ 528 w 624"/>
                      <a:gd name="T17" fmla="*/ 352 h 400"/>
                      <a:gd name="T18" fmla="*/ 624 w 624"/>
                      <a:gd name="T19" fmla="*/ 40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24"/>
                      <a:gd name="T31" fmla="*/ 0 h 400"/>
                      <a:gd name="T32" fmla="*/ 624 w 624"/>
                      <a:gd name="T33" fmla="*/ 400 h 4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  <p:sp>
              <p:nvSpPr>
                <p:cNvPr id="22614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768" y="2832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15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820" y="2736"/>
                  <a:ext cx="474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E</a:t>
                  </a:r>
                  <a:r>
                    <a:rPr lang="pt-BR" altLang="pt-BR" baseline="-25000"/>
                    <a:t>m</a:t>
                  </a:r>
                  <a:r>
                    <a:rPr lang="pt-BR" altLang="pt-BR"/>
                    <a:t>(f)</a:t>
                  </a:r>
                </a:p>
              </p:txBody>
            </p:sp>
            <p:sp>
              <p:nvSpPr>
                <p:cNvPr id="22616" name="Text Box 489"/>
                <p:cNvSpPr txBox="1">
                  <a:spLocks noChangeArrowheads="1"/>
                </p:cNvSpPr>
                <p:nvPr/>
              </p:nvSpPr>
              <p:spPr bwMode="auto">
                <a:xfrm>
                  <a:off x="1584" y="3408"/>
                  <a:ext cx="162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f</a:t>
                  </a:r>
                </a:p>
              </p:txBody>
            </p:sp>
            <p:sp>
              <p:nvSpPr>
                <p:cNvPr id="22617" name="Text Box 505"/>
                <p:cNvSpPr txBox="1">
                  <a:spLocks noChangeArrowheads="1"/>
                </p:cNvSpPr>
                <p:nvPr/>
              </p:nvSpPr>
              <p:spPr bwMode="auto">
                <a:xfrm>
                  <a:off x="1092" y="3513"/>
                  <a:ext cx="19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F</a:t>
                  </a:r>
                </a:p>
              </p:txBody>
            </p:sp>
            <p:sp>
              <p:nvSpPr>
                <p:cNvPr id="22618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144" y="3504"/>
                  <a:ext cx="303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- F</a:t>
                  </a:r>
                </a:p>
              </p:txBody>
            </p:sp>
          </p:grpSp>
        </p:grpSp>
        <p:grpSp>
          <p:nvGrpSpPr>
            <p:cNvPr id="22594" name="Group 512"/>
            <p:cNvGrpSpPr>
              <a:grpSpLocks/>
            </p:cNvGrpSpPr>
            <p:nvPr/>
          </p:nvGrpSpPr>
          <p:grpSpPr bwMode="auto">
            <a:xfrm>
              <a:off x="1914" y="2801"/>
              <a:ext cx="3522" cy="942"/>
              <a:chOff x="2208" y="2592"/>
              <a:chExt cx="3522" cy="942"/>
            </a:xfrm>
          </p:grpSpPr>
          <p:grpSp>
            <p:nvGrpSpPr>
              <p:cNvPr id="22595" name="Group 492"/>
              <p:cNvGrpSpPr>
                <a:grpSpLocks/>
              </p:cNvGrpSpPr>
              <p:nvPr/>
            </p:nvGrpSpPr>
            <p:grpSpPr bwMode="auto">
              <a:xfrm>
                <a:off x="4416" y="2912"/>
                <a:ext cx="960" cy="400"/>
                <a:chOff x="960" y="2912"/>
                <a:chExt cx="960" cy="400"/>
              </a:xfrm>
            </p:grpSpPr>
            <p:sp>
              <p:nvSpPr>
                <p:cNvPr id="1106" name="Freeform 493"/>
                <p:cNvSpPr>
                  <a:spLocks/>
                </p:cNvSpPr>
                <p:nvPr/>
              </p:nvSpPr>
              <p:spPr bwMode="auto">
                <a:xfrm>
                  <a:off x="960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107" name="Freeform 494"/>
                <p:cNvSpPr>
                  <a:spLocks/>
                </p:cNvSpPr>
                <p:nvPr/>
              </p:nvSpPr>
              <p:spPr bwMode="auto">
                <a:xfrm flipH="1">
                  <a:off x="1440" y="2912"/>
                  <a:ext cx="477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22596" name="Group 495"/>
              <p:cNvGrpSpPr>
                <a:grpSpLocks/>
              </p:cNvGrpSpPr>
              <p:nvPr/>
            </p:nvGrpSpPr>
            <p:grpSpPr bwMode="auto">
              <a:xfrm>
                <a:off x="2592" y="2912"/>
                <a:ext cx="960" cy="400"/>
                <a:chOff x="960" y="2912"/>
                <a:chExt cx="960" cy="400"/>
              </a:xfrm>
            </p:grpSpPr>
            <p:sp>
              <p:nvSpPr>
                <p:cNvPr id="1104" name="Freeform 496"/>
                <p:cNvSpPr>
                  <a:spLocks/>
                </p:cNvSpPr>
                <p:nvPr/>
              </p:nvSpPr>
              <p:spPr bwMode="auto">
                <a:xfrm>
                  <a:off x="961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105" name="Freeform 497"/>
                <p:cNvSpPr>
                  <a:spLocks/>
                </p:cNvSpPr>
                <p:nvPr/>
              </p:nvSpPr>
              <p:spPr bwMode="auto">
                <a:xfrm flipH="1">
                  <a:off x="1445" y="2912"/>
                  <a:ext cx="477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22597" name="Line 498"/>
              <p:cNvSpPr>
                <a:spLocks noChangeShapeType="1"/>
              </p:cNvSpPr>
              <p:nvPr/>
            </p:nvSpPr>
            <p:spPr bwMode="auto">
              <a:xfrm>
                <a:off x="2208" y="3312"/>
                <a:ext cx="3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98" name="Line 499"/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99" name="Line 500"/>
              <p:cNvSpPr>
                <a:spLocks noChangeShapeType="1"/>
              </p:cNvSpPr>
              <p:nvPr/>
            </p:nvSpPr>
            <p:spPr bwMode="auto">
              <a:xfrm flipV="1">
                <a:off x="3072" y="278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00" name="Line 501"/>
              <p:cNvSpPr>
                <a:spLocks noChangeShapeType="1"/>
              </p:cNvSpPr>
              <p:nvPr/>
            </p:nvSpPr>
            <p:spPr bwMode="auto">
              <a:xfrm flipV="1">
                <a:off x="4896" y="278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01" name="Text Box 502"/>
              <p:cNvSpPr txBox="1">
                <a:spLocks noChangeArrowheads="1"/>
              </p:cNvSpPr>
              <p:nvPr/>
            </p:nvSpPr>
            <p:spPr bwMode="auto">
              <a:xfrm>
                <a:off x="4036" y="2592"/>
                <a:ext cx="383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E(f)</a:t>
                </a:r>
              </a:p>
            </p:txBody>
          </p:sp>
          <p:sp>
            <p:nvSpPr>
              <p:cNvPr id="22602" name="Text Box 503"/>
              <p:cNvSpPr txBox="1">
                <a:spLocks noChangeArrowheads="1"/>
              </p:cNvSpPr>
              <p:nvPr/>
            </p:nvSpPr>
            <p:spPr bwMode="auto">
              <a:xfrm>
                <a:off x="4800" y="3312"/>
                <a:ext cx="21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  <a:r>
                  <a:rPr lang="pt-BR" altLang="pt-BR" baseline="-25000"/>
                  <a:t>0</a:t>
                </a:r>
                <a:endParaRPr lang="pt-BR" altLang="pt-BR"/>
              </a:p>
            </p:txBody>
          </p:sp>
          <p:sp>
            <p:nvSpPr>
              <p:cNvPr id="22603" name="Text Box 504"/>
              <p:cNvSpPr txBox="1">
                <a:spLocks noChangeArrowheads="1"/>
              </p:cNvSpPr>
              <p:nvPr/>
            </p:nvSpPr>
            <p:spPr bwMode="auto">
              <a:xfrm>
                <a:off x="5568" y="3216"/>
                <a:ext cx="162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</a:p>
            </p:txBody>
          </p:sp>
          <p:sp>
            <p:nvSpPr>
              <p:cNvPr id="22604" name="Text Box 507"/>
              <p:cNvSpPr txBox="1">
                <a:spLocks noChangeArrowheads="1"/>
              </p:cNvSpPr>
              <p:nvPr/>
            </p:nvSpPr>
            <p:spPr bwMode="auto">
              <a:xfrm>
                <a:off x="5051" y="3312"/>
                <a:ext cx="52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  <a:r>
                  <a:rPr lang="pt-BR" altLang="pt-BR" baseline="-25000"/>
                  <a:t>0</a:t>
                </a:r>
                <a:r>
                  <a:rPr lang="pt-BR" altLang="pt-BR"/>
                  <a:t> + B</a:t>
                </a:r>
              </a:p>
            </p:txBody>
          </p:sp>
          <p:sp>
            <p:nvSpPr>
              <p:cNvPr id="22605" name="Text Box 508"/>
              <p:cNvSpPr txBox="1">
                <a:spLocks noChangeArrowheads="1"/>
              </p:cNvSpPr>
              <p:nvPr/>
            </p:nvSpPr>
            <p:spPr bwMode="auto">
              <a:xfrm>
                <a:off x="4223" y="3321"/>
                <a:ext cx="46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  <a:r>
                  <a:rPr lang="pt-BR" altLang="pt-BR" baseline="-25000"/>
                  <a:t>0</a:t>
                </a:r>
                <a:r>
                  <a:rPr lang="pt-BR" altLang="pt-BR"/>
                  <a:t> - F</a:t>
                </a:r>
              </a:p>
            </p:txBody>
          </p:sp>
          <p:sp>
            <p:nvSpPr>
              <p:cNvPr id="22606" name="Text Box 510"/>
              <p:cNvSpPr txBox="1">
                <a:spLocks noChangeArrowheads="1"/>
              </p:cNvSpPr>
              <p:nvPr/>
            </p:nvSpPr>
            <p:spPr bwMode="auto">
              <a:xfrm>
                <a:off x="2911" y="3312"/>
                <a:ext cx="33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- f</a:t>
                </a:r>
                <a:r>
                  <a:rPr lang="pt-BR" altLang="pt-BR" baseline="-25000"/>
                  <a:t>0</a:t>
                </a:r>
                <a:endParaRPr lang="pt-BR" altLang="pt-BR"/>
              </a:p>
            </p:txBody>
          </p:sp>
        </p:grpSp>
      </p:grpSp>
      <p:sp>
        <p:nvSpPr>
          <p:cNvPr id="22536" name="Text Box 514"/>
          <p:cNvSpPr txBox="1">
            <a:spLocks noChangeArrowheads="1"/>
          </p:cNvSpPr>
          <p:nvPr/>
        </p:nvSpPr>
        <p:spPr bwMode="auto">
          <a:xfrm>
            <a:off x="0" y="6488509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pt-BR" altLang="pt-BR" sz="2000">
                <a:sym typeface="Monotype Sorts" pitchFamily="2" charset="2"/>
              </a:rPr>
              <a:t>Largura de faixa: BW = 2</a:t>
            </a:r>
            <a:r>
              <a:rPr lang="pt-BR" altLang="pt-BR" sz="2000" i="1">
                <a:sym typeface="Monotype Sorts" pitchFamily="2" charset="2"/>
              </a:rPr>
              <a:t>F</a:t>
            </a:r>
            <a:endParaRPr lang="pt-BR" altLang="pt-BR" sz="2000"/>
          </a:p>
        </p:txBody>
      </p:sp>
      <p:grpSp>
        <p:nvGrpSpPr>
          <p:cNvPr id="22537" name="Group 629"/>
          <p:cNvGrpSpPr>
            <a:grpSpLocks/>
          </p:cNvGrpSpPr>
          <p:nvPr/>
        </p:nvGrpSpPr>
        <p:grpSpPr bwMode="auto">
          <a:xfrm>
            <a:off x="193634" y="2037184"/>
            <a:ext cx="8685213" cy="1808223"/>
            <a:chOff x="289" y="688"/>
            <a:chExt cx="5314" cy="1118"/>
          </a:xfrm>
        </p:grpSpPr>
        <p:grpSp>
          <p:nvGrpSpPr>
            <p:cNvPr id="22538" name="Group 628"/>
            <p:cNvGrpSpPr>
              <a:grpSpLocks/>
            </p:cNvGrpSpPr>
            <p:nvPr/>
          </p:nvGrpSpPr>
          <p:grpSpPr bwMode="auto">
            <a:xfrm>
              <a:off x="289" y="688"/>
              <a:ext cx="5312" cy="1118"/>
              <a:chOff x="289" y="688"/>
              <a:chExt cx="5312" cy="1118"/>
            </a:xfrm>
          </p:grpSpPr>
          <p:sp>
            <p:nvSpPr>
              <p:cNvPr id="22540" name="Line 521"/>
              <p:cNvSpPr>
                <a:spLocks noChangeShapeType="1"/>
              </p:cNvSpPr>
              <p:nvPr/>
            </p:nvSpPr>
            <p:spPr bwMode="auto">
              <a:xfrm flipV="1">
                <a:off x="500" y="789"/>
                <a:ext cx="1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1" name="Line 523"/>
              <p:cNvSpPr>
                <a:spLocks noChangeShapeType="1"/>
              </p:cNvSpPr>
              <p:nvPr/>
            </p:nvSpPr>
            <p:spPr bwMode="auto">
              <a:xfrm>
                <a:off x="500" y="78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2" name="Line 526"/>
              <p:cNvSpPr>
                <a:spLocks noChangeShapeType="1"/>
              </p:cNvSpPr>
              <p:nvPr/>
            </p:nvSpPr>
            <p:spPr bwMode="auto">
              <a:xfrm flipV="1">
                <a:off x="500" y="789"/>
                <a:ext cx="1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3" name="Line 527"/>
              <p:cNvSpPr>
                <a:spLocks noChangeShapeType="1"/>
              </p:cNvSpPr>
              <p:nvPr/>
            </p:nvSpPr>
            <p:spPr bwMode="auto">
              <a:xfrm>
                <a:off x="500" y="17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4" name="Line 528"/>
              <p:cNvSpPr>
                <a:spLocks noChangeShapeType="1"/>
              </p:cNvSpPr>
              <p:nvPr/>
            </p:nvSpPr>
            <p:spPr bwMode="auto">
              <a:xfrm flipV="1">
                <a:off x="500" y="1753"/>
                <a:ext cx="1" cy="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5" name="Line 529"/>
              <p:cNvSpPr>
                <a:spLocks noChangeShapeType="1"/>
              </p:cNvSpPr>
              <p:nvPr/>
            </p:nvSpPr>
            <p:spPr bwMode="auto">
              <a:xfrm>
                <a:off x="500" y="789"/>
                <a:ext cx="1" cy="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6" name="Line 537"/>
              <p:cNvSpPr>
                <a:spLocks noChangeShapeType="1"/>
              </p:cNvSpPr>
              <p:nvPr/>
            </p:nvSpPr>
            <p:spPr bwMode="auto">
              <a:xfrm>
                <a:off x="500" y="1766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7" name="Rectangle 539"/>
              <p:cNvSpPr>
                <a:spLocks noChangeArrowheads="1"/>
              </p:cNvSpPr>
              <p:nvPr/>
            </p:nvSpPr>
            <p:spPr bwMode="auto">
              <a:xfrm>
                <a:off x="289" y="1663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-1</a:t>
                </a:r>
                <a:endParaRPr lang="pt-BR" altLang="pt-BR" sz="2000" i="1"/>
              </a:p>
            </p:txBody>
          </p:sp>
          <p:sp>
            <p:nvSpPr>
              <p:cNvPr id="22548" name="Line 540"/>
              <p:cNvSpPr>
                <a:spLocks noChangeShapeType="1"/>
              </p:cNvSpPr>
              <p:nvPr/>
            </p:nvSpPr>
            <p:spPr bwMode="auto">
              <a:xfrm>
                <a:off x="500" y="1277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9" name="Line 541"/>
              <p:cNvSpPr>
                <a:spLocks noChangeShapeType="1"/>
              </p:cNvSpPr>
              <p:nvPr/>
            </p:nvSpPr>
            <p:spPr bwMode="auto">
              <a:xfrm flipH="1">
                <a:off x="1655" y="1277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0" name="Rectangle 542"/>
              <p:cNvSpPr>
                <a:spLocks noChangeArrowheads="1"/>
              </p:cNvSpPr>
              <p:nvPr/>
            </p:nvSpPr>
            <p:spPr bwMode="auto">
              <a:xfrm>
                <a:off x="348" y="1175"/>
                <a:ext cx="6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0</a:t>
                </a:r>
                <a:endParaRPr lang="pt-BR" altLang="pt-BR" sz="2000" i="1"/>
              </a:p>
            </p:txBody>
          </p:sp>
          <p:sp>
            <p:nvSpPr>
              <p:cNvPr id="22551" name="Line 543"/>
              <p:cNvSpPr>
                <a:spLocks noChangeShapeType="1"/>
              </p:cNvSpPr>
              <p:nvPr/>
            </p:nvSpPr>
            <p:spPr bwMode="auto">
              <a:xfrm>
                <a:off x="500" y="789"/>
                <a:ext cx="12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2" name="Rectangle 545"/>
              <p:cNvSpPr>
                <a:spLocks noChangeArrowheads="1"/>
              </p:cNvSpPr>
              <p:nvPr/>
            </p:nvSpPr>
            <p:spPr bwMode="auto">
              <a:xfrm>
                <a:off x="348" y="688"/>
                <a:ext cx="6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1</a:t>
                </a:r>
                <a:endParaRPr lang="pt-BR" altLang="pt-BR" sz="2000" i="1"/>
              </a:p>
            </p:txBody>
          </p:sp>
          <p:sp>
            <p:nvSpPr>
              <p:cNvPr id="22553" name="Line 548"/>
              <p:cNvSpPr>
                <a:spLocks noChangeShapeType="1"/>
              </p:cNvSpPr>
              <p:nvPr/>
            </p:nvSpPr>
            <p:spPr bwMode="auto">
              <a:xfrm flipV="1">
                <a:off x="500" y="789"/>
                <a:ext cx="1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4" name="Line 550"/>
              <p:cNvSpPr>
                <a:spLocks noChangeShapeType="1"/>
              </p:cNvSpPr>
              <p:nvPr/>
            </p:nvSpPr>
            <p:spPr bwMode="auto">
              <a:xfrm>
                <a:off x="500" y="17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" name="Freeform 552"/>
              <p:cNvSpPr>
                <a:spLocks/>
              </p:cNvSpPr>
              <p:nvPr/>
            </p:nvSpPr>
            <p:spPr bwMode="auto">
              <a:xfrm>
                <a:off x="500" y="892"/>
                <a:ext cx="1168" cy="771"/>
              </a:xfrm>
              <a:custGeom>
                <a:avLst/>
                <a:gdLst>
                  <a:gd name="T0" fmla="*/ 10 w 1003"/>
                  <a:gd name="T1" fmla="*/ 222 h 503"/>
                  <a:gd name="T2" fmla="*/ 21 w 1003"/>
                  <a:gd name="T3" fmla="*/ 170 h 503"/>
                  <a:gd name="T4" fmla="*/ 41 w 1003"/>
                  <a:gd name="T5" fmla="*/ 126 h 503"/>
                  <a:gd name="T6" fmla="*/ 51 w 1003"/>
                  <a:gd name="T7" fmla="*/ 89 h 503"/>
                  <a:gd name="T8" fmla="*/ 71 w 1003"/>
                  <a:gd name="T9" fmla="*/ 52 h 503"/>
                  <a:gd name="T10" fmla="*/ 81 w 1003"/>
                  <a:gd name="T11" fmla="*/ 29 h 503"/>
                  <a:gd name="T12" fmla="*/ 102 w 1003"/>
                  <a:gd name="T13" fmla="*/ 7 h 503"/>
                  <a:gd name="T14" fmla="*/ 132 w 1003"/>
                  <a:gd name="T15" fmla="*/ 0 h 503"/>
                  <a:gd name="T16" fmla="*/ 152 w 1003"/>
                  <a:gd name="T17" fmla="*/ 7 h 503"/>
                  <a:gd name="T18" fmla="*/ 162 w 1003"/>
                  <a:gd name="T19" fmla="*/ 29 h 503"/>
                  <a:gd name="T20" fmla="*/ 183 w 1003"/>
                  <a:gd name="T21" fmla="*/ 52 h 503"/>
                  <a:gd name="T22" fmla="*/ 193 w 1003"/>
                  <a:gd name="T23" fmla="*/ 89 h 503"/>
                  <a:gd name="T24" fmla="*/ 213 w 1003"/>
                  <a:gd name="T25" fmla="*/ 126 h 503"/>
                  <a:gd name="T26" fmla="*/ 223 w 1003"/>
                  <a:gd name="T27" fmla="*/ 170 h 503"/>
                  <a:gd name="T28" fmla="*/ 243 w 1003"/>
                  <a:gd name="T29" fmla="*/ 222 h 503"/>
                  <a:gd name="T30" fmla="*/ 253 w 1003"/>
                  <a:gd name="T31" fmla="*/ 266 h 503"/>
                  <a:gd name="T32" fmla="*/ 274 w 1003"/>
                  <a:gd name="T33" fmla="*/ 318 h 503"/>
                  <a:gd name="T34" fmla="*/ 284 w 1003"/>
                  <a:gd name="T35" fmla="*/ 363 h 503"/>
                  <a:gd name="T36" fmla="*/ 304 w 1003"/>
                  <a:gd name="T37" fmla="*/ 400 h 503"/>
                  <a:gd name="T38" fmla="*/ 314 w 1003"/>
                  <a:gd name="T39" fmla="*/ 437 h 503"/>
                  <a:gd name="T40" fmla="*/ 335 w 1003"/>
                  <a:gd name="T41" fmla="*/ 466 h 503"/>
                  <a:gd name="T42" fmla="*/ 345 w 1003"/>
                  <a:gd name="T43" fmla="*/ 488 h 503"/>
                  <a:gd name="T44" fmla="*/ 375 w 1003"/>
                  <a:gd name="T45" fmla="*/ 503 h 503"/>
                  <a:gd name="T46" fmla="*/ 395 w 1003"/>
                  <a:gd name="T47" fmla="*/ 496 h 503"/>
                  <a:gd name="T48" fmla="*/ 416 w 1003"/>
                  <a:gd name="T49" fmla="*/ 481 h 503"/>
                  <a:gd name="T50" fmla="*/ 426 w 1003"/>
                  <a:gd name="T51" fmla="*/ 459 h 503"/>
                  <a:gd name="T52" fmla="*/ 446 w 1003"/>
                  <a:gd name="T53" fmla="*/ 429 h 503"/>
                  <a:gd name="T54" fmla="*/ 456 w 1003"/>
                  <a:gd name="T55" fmla="*/ 385 h 503"/>
                  <a:gd name="T56" fmla="*/ 476 w 1003"/>
                  <a:gd name="T57" fmla="*/ 348 h 503"/>
                  <a:gd name="T58" fmla="*/ 486 w 1003"/>
                  <a:gd name="T59" fmla="*/ 296 h 503"/>
                  <a:gd name="T60" fmla="*/ 507 w 1003"/>
                  <a:gd name="T61" fmla="*/ 251 h 503"/>
                  <a:gd name="T62" fmla="*/ 517 w 1003"/>
                  <a:gd name="T63" fmla="*/ 207 h 503"/>
                  <a:gd name="T64" fmla="*/ 527 w 1003"/>
                  <a:gd name="T65" fmla="*/ 155 h 503"/>
                  <a:gd name="T66" fmla="*/ 547 w 1003"/>
                  <a:gd name="T67" fmla="*/ 118 h 503"/>
                  <a:gd name="T68" fmla="*/ 557 w 1003"/>
                  <a:gd name="T69" fmla="*/ 74 h 503"/>
                  <a:gd name="T70" fmla="*/ 578 w 1003"/>
                  <a:gd name="T71" fmla="*/ 44 h 503"/>
                  <a:gd name="T72" fmla="*/ 588 w 1003"/>
                  <a:gd name="T73" fmla="*/ 22 h 503"/>
                  <a:gd name="T74" fmla="*/ 608 w 1003"/>
                  <a:gd name="T75" fmla="*/ 7 h 503"/>
                  <a:gd name="T76" fmla="*/ 628 w 1003"/>
                  <a:gd name="T77" fmla="*/ 0 h 503"/>
                  <a:gd name="T78" fmla="*/ 659 w 1003"/>
                  <a:gd name="T79" fmla="*/ 15 h 503"/>
                  <a:gd name="T80" fmla="*/ 669 w 1003"/>
                  <a:gd name="T81" fmla="*/ 37 h 503"/>
                  <a:gd name="T82" fmla="*/ 689 w 1003"/>
                  <a:gd name="T83" fmla="*/ 66 h 503"/>
                  <a:gd name="T84" fmla="*/ 699 w 1003"/>
                  <a:gd name="T85" fmla="*/ 103 h 503"/>
                  <a:gd name="T86" fmla="*/ 719 w 1003"/>
                  <a:gd name="T87" fmla="*/ 140 h 503"/>
                  <a:gd name="T88" fmla="*/ 730 w 1003"/>
                  <a:gd name="T89" fmla="*/ 185 h 503"/>
                  <a:gd name="T90" fmla="*/ 750 w 1003"/>
                  <a:gd name="T91" fmla="*/ 237 h 503"/>
                  <a:gd name="T92" fmla="*/ 760 w 1003"/>
                  <a:gd name="T93" fmla="*/ 281 h 503"/>
                  <a:gd name="T94" fmla="*/ 780 w 1003"/>
                  <a:gd name="T95" fmla="*/ 333 h 503"/>
                  <a:gd name="T96" fmla="*/ 790 w 1003"/>
                  <a:gd name="T97" fmla="*/ 377 h 503"/>
                  <a:gd name="T98" fmla="*/ 811 w 1003"/>
                  <a:gd name="T99" fmla="*/ 414 h 503"/>
                  <a:gd name="T100" fmla="*/ 821 w 1003"/>
                  <a:gd name="T101" fmla="*/ 451 h 503"/>
                  <a:gd name="T102" fmla="*/ 841 w 1003"/>
                  <a:gd name="T103" fmla="*/ 474 h 503"/>
                  <a:gd name="T104" fmla="*/ 851 w 1003"/>
                  <a:gd name="T105" fmla="*/ 496 h 503"/>
                  <a:gd name="T106" fmla="*/ 871 w 1003"/>
                  <a:gd name="T107" fmla="*/ 503 h 503"/>
                  <a:gd name="T108" fmla="*/ 902 w 1003"/>
                  <a:gd name="T109" fmla="*/ 496 h 503"/>
                  <a:gd name="T110" fmla="*/ 922 w 1003"/>
                  <a:gd name="T111" fmla="*/ 474 h 503"/>
                  <a:gd name="T112" fmla="*/ 932 w 1003"/>
                  <a:gd name="T113" fmla="*/ 451 h 503"/>
                  <a:gd name="T114" fmla="*/ 952 w 1003"/>
                  <a:gd name="T115" fmla="*/ 414 h 503"/>
                  <a:gd name="T116" fmla="*/ 962 w 1003"/>
                  <a:gd name="T117" fmla="*/ 377 h 503"/>
                  <a:gd name="T118" fmla="*/ 983 w 1003"/>
                  <a:gd name="T119" fmla="*/ 333 h 503"/>
                  <a:gd name="T120" fmla="*/ 993 w 1003"/>
                  <a:gd name="T121" fmla="*/ 281 h 5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3"/>
                  <a:gd name="T184" fmla="*/ 0 h 503"/>
                  <a:gd name="T185" fmla="*/ 1003 w 1003"/>
                  <a:gd name="T186" fmla="*/ 503 h 5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3" h="503">
                    <a:moveTo>
                      <a:pt x="0" y="251"/>
                    </a:moveTo>
                    <a:lnTo>
                      <a:pt x="0" y="237"/>
                    </a:lnTo>
                    <a:lnTo>
                      <a:pt x="10" y="222"/>
                    </a:lnTo>
                    <a:lnTo>
                      <a:pt x="10" y="207"/>
                    </a:lnTo>
                    <a:lnTo>
                      <a:pt x="21" y="185"/>
                    </a:lnTo>
                    <a:lnTo>
                      <a:pt x="21" y="170"/>
                    </a:lnTo>
                    <a:lnTo>
                      <a:pt x="31" y="155"/>
                    </a:lnTo>
                    <a:lnTo>
                      <a:pt x="31" y="140"/>
                    </a:lnTo>
                    <a:lnTo>
                      <a:pt x="41" y="126"/>
                    </a:lnTo>
                    <a:lnTo>
                      <a:pt x="41" y="118"/>
                    </a:lnTo>
                    <a:lnTo>
                      <a:pt x="51" y="103"/>
                    </a:lnTo>
                    <a:lnTo>
                      <a:pt x="51" y="89"/>
                    </a:lnTo>
                    <a:lnTo>
                      <a:pt x="61" y="74"/>
                    </a:lnTo>
                    <a:lnTo>
                      <a:pt x="61" y="66"/>
                    </a:lnTo>
                    <a:lnTo>
                      <a:pt x="71" y="52"/>
                    </a:lnTo>
                    <a:lnTo>
                      <a:pt x="71" y="44"/>
                    </a:lnTo>
                    <a:lnTo>
                      <a:pt x="81" y="37"/>
                    </a:lnTo>
                    <a:lnTo>
                      <a:pt x="81" y="29"/>
                    </a:lnTo>
                    <a:lnTo>
                      <a:pt x="91" y="22"/>
                    </a:lnTo>
                    <a:lnTo>
                      <a:pt x="91" y="15"/>
                    </a:lnTo>
                    <a:lnTo>
                      <a:pt x="102" y="7"/>
                    </a:lnTo>
                    <a:lnTo>
                      <a:pt x="112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42" y="0"/>
                    </a:lnTo>
                    <a:lnTo>
                      <a:pt x="142" y="7"/>
                    </a:lnTo>
                    <a:lnTo>
                      <a:pt x="152" y="7"/>
                    </a:lnTo>
                    <a:lnTo>
                      <a:pt x="152" y="15"/>
                    </a:lnTo>
                    <a:lnTo>
                      <a:pt x="162" y="22"/>
                    </a:lnTo>
                    <a:lnTo>
                      <a:pt x="162" y="29"/>
                    </a:lnTo>
                    <a:lnTo>
                      <a:pt x="172" y="37"/>
                    </a:lnTo>
                    <a:lnTo>
                      <a:pt x="172" y="44"/>
                    </a:lnTo>
                    <a:lnTo>
                      <a:pt x="183" y="52"/>
                    </a:lnTo>
                    <a:lnTo>
                      <a:pt x="183" y="66"/>
                    </a:lnTo>
                    <a:lnTo>
                      <a:pt x="193" y="74"/>
                    </a:lnTo>
                    <a:lnTo>
                      <a:pt x="193" y="89"/>
                    </a:lnTo>
                    <a:lnTo>
                      <a:pt x="203" y="103"/>
                    </a:lnTo>
                    <a:lnTo>
                      <a:pt x="203" y="118"/>
                    </a:lnTo>
                    <a:lnTo>
                      <a:pt x="213" y="126"/>
                    </a:lnTo>
                    <a:lnTo>
                      <a:pt x="213" y="140"/>
                    </a:lnTo>
                    <a:lnTo>
                      <a:pt x="223" y="155"/>
                    </a:lnTo>
                    <a:lnTo>
                      <a:pt x="223" y="170"/>
                    </a:lnTo>
                    <a:lnTo>
                      <a:pt x="233" y="185"/>
                    </a:lnTo>
                    <a:lnTo>
                      <a:pt x="233" y="207"/>
                    </a:lnTo>
                    <a:lnTo>
                      <a:pt x="243" y="222"/>
                    </a:lnTo>
                    <a:lnTo>
                      <a:pt x="243" y="237"/>
                    </a:lnTo>
                    <a:lnTo>
                      <a:pt x="253" y="251"/>
                    </a:lnTo>
                    <a:lnTo>
                      <a:pt x="253" y="266"/>
                    </a:lnTo>
                    <a:lnTo>
                      <a:pt x="264" y="281"/>
                    </a:lnTo>
                    <a:lnTo>
                      <a:pt x="264" y="296"/>
                    </a:lnTo>
                    <a:lnTo>
                      <a:pt x="274" y="318"/>
                    </a:lnTo>
                    <a:lnTo>
                      <a:pt x="274" y="333"/>
                    </a:lnTo>
                    <a:lnTo>
                      <a:pt x="284" y="348"/>
                    </a:lnTo>
                    <a:lnTo>
                      <a:pt x="284" y="363"/>
                    </a:lnTo>
                    <a:lnTo>
                      <a:pt x="294" y="377"/>
                    </a:lnTo>
                    <a:lnTo>
                      <a:pt x="294" y="385"/>
                    </a:lnTo>
                    <a:lnTo>
                      <a:pt x="304" y="400"/>
                    </a:lnTo>
                    <a:lnTo>
                      <a:pt x="304" y="414"/>
                    </a:lnTo>
                    <a:lnTo>
                      <a:pt x="314" y="429"/>
                    </a:lnTo>
                    <a:lnTo>
                      <a:pt x="314" y="437"/>
                    </a:lnTo>
                    <a:lnTo>
                      <a:pt x="324" y="451"/>
                    </a:lnTo>
                    <a:lnTo>
                      <a:pt x="324" y="459"/>
                    </a:lnTo>
                    <a:lnTo>
                      <a:pt x="335" y="466"/>
                    </a:lnTo>
                    <a:lnTo>
                      <a:pt x="335" y="474"/>
                    </a:lnTo>
                    <a:lnTo>
                      <a:pt x="345" y="481"/>
                    </a:lnTo>
                    <a:lnTo>
                      <a:pt x="345" y="488"/>
                    </a:lnTo>
                    <a:lnTo>
                      <a:pt x="355" y="496"/>
                    </a:lnTo>
                    <a:lnTo>
                      <a:pt x="365" y="503"/>
                    </a:lnTo>
                    <a:lnTo>
                      <a:pt x="375" y="503"/>
                    </a:lnTo>
                    <a:lnTo>
                      <a:pt x="385" y="503"/>
                    </a:lnTo>
                    <a:lnTo>
                      <a:pt x="395" y="503"/>
                    </a:lnTo>
                    <a:lnTo>
                      <a:pt x="395" y="496"/>
                    </a:lnTo>
                    <a:lnTo>
                      <a:pt x="405" y="496"/>
                    </a:lnTo>
                    <a:lnTo>
                      <a:pt x="405" y="488"/>
                    </a:lnTo>
                    <a:lnTo>
                      <a:pt x="416" y="481"/>
                    </a:lnTo>
                    <a:lnTo>
                      <a:pt x="416" y="474"/>
                    </a:lnTo>
                    <a:lnTo>
                      <a:pt x="426" y="466"/>
                    </a:lnTo>
                    <a:lnTo>
                      <a:pt x="426" y="459"/>
                    </a:lnTo>
                    <a:lnTo>
                      <a:pt x="436" y="451"/>
                    </a:lnTo>
                    <a:lnTo>
                      <a:pt x="436" y="437"/>
                    </a:lnTo>
                    <a:lnTo>
                      <a:pt x="446" y="429"/>
                    </a:lnTo>
                    <a:lnTo>
                      <a:pt x="446" y="414"/>
                    </a:lnTo>
                    <a:lnTo>
                      <a:pt x="456" y="400"/>
                    </a:lnTo>
                    <a:lnTo>
                      <a:pt x="456" y="385"/>
                    </a:lnTo>
                    <a:lnTo>
                      <a:pt x="466" y="377"/>
                    </a:lnTo>
                    <a:lnTo>
                      <a:pt x="466" y="363"/>
                    </a:lnTo>
                    <a:lnTo>
                      <a:pt x="476" y="348"/>
                    </a:lnTo>
                    <a:lnTo>
                      <a:pt x="476" y="333"/>
                    </a:lnTo>
                    <a:lnTo>
                      <a:pt x="486" y="318"/>
                    </a:lnTo>
                    <a:lnTo>
                      <a:pt x="486" y="296"/>
                    </a:lnTo>
                    <a:lnTo>
                      <a:pt x="497" y="281"/>
                    </a:lnTo>
                    <a:lnTo>
                      <a:pt x="497" y="266"/>
                    </a:lnTo>
                    <a:lnTo>
                      <a:pt x="507" y="251"/>
                    </a:lnTo>
                    <a:lnTo>
                      <a:pt x="507" y="237"/>
                    </a:lnTo>
                    <a:lnTo>
                      <a:pt x="507" y="222"/>
                    </a:lnTo>
                    <a:lnTo>
                      <a:pt x="517" y="207"/>
                    </a:lnTo>
                    <a:lnTo>
                      <a:pt x="517" y="185"/>
                    </a:lnTo>
                    <a:lnTo>
                      <a:pt x="527" y="170"/>
                    </a:lnTo>
                    <a:lnTo>
                      <a:pt x="527" y="155"/>
                    </a:lnTo>
                    <a:lnTo>
                      <a:pt x="537" y="140"/>
                    </a:lnTo>
                    <a:lnTo>
                      <a:pt x="537" y="126"/>
                    </a:lnTo>
                    <a:lnTo>
                      <a:pt x="547" y="118"/>
                    </a:lnTo>
                    <a:lnTo>
                      <a:pt x="547" y="103"/>
                    </a:lnTo>
                    <a:lnTo>
                      <a:pt x="557" y="89"/>
                    </a:lnTo>
                    <a:lnTo>
                      <a:pt x="557" y="74"/>
                    </a:lnTo>
                    <a:lnTo>
                      <a:pt x="567" y="66"/>
                    </a:lnTo>
                    <a:lnTo>
                      <a:pt x="567" y="52"/>
                    </a:lnTo>
                    <a:lnTo>
                      <a:pt x="578" y="44"/>
                    </a:lnTo>
                    <a:lnTo>
                      <a:pt x="578" y="37"/>
                    </a:lnTo>
                    <a:lnTo>
                      <a:pt x="588" y="29"/>
                    </a:lnTo>
                    <a:lnTo>
                      <a:pt x="588" y="22"/>
                    </a:lnTo>
                    <a:lnTo>
                      <a:pt x="598" y="15"/>
                    </a:lnTo>
                    <a:lnTo>
                      <a:pt x="598" y="7"/>
                    </a:lnTo>
                    <a:lnTo>
                      <a:pt x="608" y="7"/>
                    </a:lnTo>
                    <a:lnTo>
                      <a:pt x="608" y="0"/>
                    </a:lnTo>
                    <a:lnTo>
                      <a:pt x="618" y="0"/>
                    </a:lnTo>
                    <a:lnTo>
                      <a:pt x="628" y="0"/>
                    </a:lnTo>
                    <a:lnTo>
                      <a:pt x="638" y="0"/>
                    </a:lnTo>
                    <a:lnTo>
                      <a:pt x="648" y="7"/>
                    </a:lnTo>
                    <a:lnTo>
                      <a:pt x="659" y="15"/>
                    </a:lnTo>
                    <a:lnTo>
                      <a:pt x="659" y="22"/>
                    </a:lnTo>
                    <a:lnTo>
                      <a:pt x="669" y="29"/>
                    </a:lnTo>
                    <a:lnTo>
                      <a:pt x="669" y="37"/>
                    </a:lnTo>
                    <a:lnTo>
                      <a:pt x="679" y="44"/>
                    </a:lnTo>
                    <a:lnTo>
                      <a:pt x="679" y="52"/>
                    </a:lnTo>
                    <a:lnTo>
                      <a:pt x="689" y="66"/>
                    </a:lnTo>
                    <a:lnTo>
                      <a:pt x="689" y="74"/>
                    </a:lnTo>
                    <a:lnTo>
                      <a:pt x="699" y="89"/>
                    </a:lnTo>
                    <a:lnTo>
                      <a:pt x="699" y="103"/>
                    </a:lnTo>
                    <a:lnTo>
                      <a:pt x="709" y="118"/>
                    </a:lnTo>
                    <a:lnTo>
                      <a:pt x="709" y="126"/>
                    </a:lnTo>
                    <a:lnTo>
                      <a:pt x="719" y="140"/>
                    </a:lnTo>
                    <a:lnTo>
                      <a:pt x="719" y="155"/>
                    </a:lnTo>
                    <a:lnTo>
                      <a:pt x="730" y="170"/>
                    </a:lnTo>
                    <a:lnTo>
                      <a:pt x="730" y="185"/>
                    </a:lnTo>
                    <a:lnTo>
                      <a:pt x="740" y="207"/>
                    </a:lnTo>
                    <a:lnTo>
                      <a:pt x="740" y="222"/>
                    </a:lnTo>
                    <a:lnTo>
                      <a:pt x="750" y="237"/>
                    </a:lnTo>
                    <a:lnTo>
                      <a:pt x="750" y="251"/>
                    </a:lnTo>
                    <a:lnTo>
                      <a:pt x="760" y="266"/>
                    </a:lnTo>
                    <a:lnTo>
                      <a:pt x="760" y="281"/>
                    </a:lnTo>
                    <a:lnTo>
                      <a:pt x="770" y="296"/>
                    </a:lnTo>
                    <a:lnTo>
                      <a:pt x="770" y="318"/>
                    </a:lnTo>
                    <a:lnTo>
                      <a:pt x="780" y="333"/>
                    </a:lnTo>
                    <a:lnTo>
                      <a:pt x="780" y="348"/>
                    </a:lnTo>
                    <a:lnTo>
                      <a:pt x="790" y="363"/>
                    </a:lnTo>
                    <a:lnTo>
                      <a:pt x="790" y="377"/>
                    </a:lnTo>
                    <a:lnTo>
                      <a:pt x="800" y="385"/>
                    </a:lnTo>
                    <a:lnTo>
                      <a:pt x="800" y="400"/>
                    </a:lnTo>
                    <a:lnTo>
                      <a:pt x="811" y="414"/>
                    </a:lnTo>
                    <a:lnTo>
                      <a:pt x="811" y="429"/>
                    </a:lnTo>
                    <a:lnTo>
                      <a:pt x="821" y="437"/>
                    </a:lnTo>
                    <a:lnTo>
                      <a:pt x="821" y="451"/>
                    </a:lnTo>
                    <a:lnTo>
                      <a:pt x="831" y="459"/>
                    </a:lnTo>
                    <a:lnTo>
                      <a:pt x="831" y="466"/>
                    </a:lnTo>
                    <a:lnTo>
                      <a:pt x="841" y="474"/>
                    </a:lnTo>
                    <a:lnTo>
                      <a:pt x="841" y="481"/>
                    </a:lnTo>
                    <a:lnTo>
                      <a:pt x="851" y="488"/>
                    </a:lnTo>
                    <a:lnTo>
                      <a:pt x="851" y="496"/>
                    </a:lnTo>
                    <a:lnTo>
                      <a:pt x="861" y="496"/>
                    </a:lnTo>
                    <a:lnTo>
                      <a:pt x="861" y="503"/>
                    </a:lnTo>
                    <a:lnTo>
                      <a:pt x="871" y="503"/>
                    </a:lnTo>
                    <a:lnTo>
                      <a:pt x="881" y="503"/>
                    </a:lnTo>
                    <a:lnTo>
                      <a:pt x="892" y="503"/>
                    </a:lnTo>
                    <a:lnTo>
                      <a:pt x="902" y="496"/>
                    </a:lnTo>
                    <a:lnTo>
                      <a:pt x="912" y="488"/>
                    </a:lnTo>
                    <a:lnTo>
                      <a:pt x="912" y="481"/>
                    </a:lnTo>
                    <a:lnTo>
                      <a:pt x="922" y="474"/>
                    </a:lnTo>
                    <a:lnTo>
                      <a:pt x="922" y="466"/>
                    </a:lnTo>
                    <a:lnTo>
                      <a:pt x="932" y="459"/>
                    </a:lnTo>
                    <a:lnTo>
                      <a:pt x="932" y="451"/>
                    </a:lnTo>
                    <a:lnTo>
                      <a:pt x="942" y="437"/>
                    </a:lnTo>
                    <a:lnTo>
                      <a:pt x="942" y="429"/>
                    </a:lnTo>
                    <a:lnTo>
                      <a:pt x="952" y="414"/>
                    </a:lnTo>
                    <a:lnTo>
                      <a:pt x="952" y="400"/>
                    </a:lnTo>
                    <a:lnTo>
                      <a:pt x="962" y="385"/>
                    </a:lnTo>
                    <a:lnTo>
                      <a:pt x="962" y="377"/>
                    </a:lnTo>
                    <a:lnTo>
                      <a:pt x="973" y="363"/>
                    </a:lnTo>
                    <a:lnTo>
                      <a:pt x="973" y="348"/>
                    </a:lnTo>
                    <a:lnTo>
                      <a:pt x="983" y="333"/>
                    </a:lnTo>
                    <a:lnTo>
                      <a:pt x="983" y="318"/>
                    </a:lnTo>
                    <a:lnTo>
                      <a:pt x="993" y="296"/>
                    </a:lnTo>
                    <a:lnTo>
                      <a:pt x="993" y="281"/>
                    </a:lnTo>
                    <a:lnTo>
                      <a:pt x="1003" y="266"/>
                    </a:lnTo>
                  </a:path>
                </a:pathLst>
              </a:custGeom>
              <a:noFill/>
              <a:ln w="158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556" name="Line 555"/>
              <p:cNvSpPr>
                <a:spLocks noChangeShapeType="1"/>
              </p:cNvSpPr>
              <p:nvPr/>
            </p:nvSpPr>
            <p:spPr bwMode="auto">
              <a:xfrm flipV="1">
                <a:off x="2479" y="789"/>
                <a:ext cx="2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7" name="Line 557"/>
              <p:cNvSpPr>
                <a:spLocks noChangeShapeType="1"/>
              </p:cNvSpPr>
              <p:nvPr/>
            </p:nvSpPr>
            <p:spPr bwMode="auto">
              <a:xfrm>
                <a:off x="2479" y="789"/>
                <a:ext cx="2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8" name="Line 558"/>
              <p:cNvSpPr>
                <a:spLocks noChangeShapeType="1"/>
              </p:cNvSpPr>
              <p:nvPr/>
            </p:nvSpPr>
            <p:spPr bwMode="auto">
              <a:xfrm>
                <a:off x="3633" y="17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9" name="Line 560"/>
              <p:cNvSpPr>
                <a:spLocks noChangeShapeType="1"/>
              </p:cNvSpPr>
              <p:nvPr/>
            </p:nvSpPr>
            <p:spPr bwMode="auto">
              <a:xfrm flipV="1">
                <a:off x="2479" y="789"/>
                <a:ext cx="2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0" name="Line 561"/>
              <p:cNvSpPr>
                <a:spLocks noChangeShapeType="1"/>
              </p:cNvSpPr>
              <p:nvPr/>
            </p:nvSpPr>
            <p:spPr bwMode="auto">
              <a:xfrm>
                <a:off x="2479" y="176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1" name="Line 562"/>
              <p:cNvSpPr>
                <a:spLocks noChangeShapeType="1"/>
              </p:cNvSpPr>
              <p:nvPr/>
            </p:nvSpPr>
            <p:spPr bwMode="auto">
              <a:xfrm flipV="1">
                <a:off x="2479" y="1753"/>
                <a:ext cx="2" cy="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2" name="Line 563"/>
              <p:cNvSpPr>
                <a:spLocks noChangeShapeType="1"/>
              </p:cNvSpPr>
              <p:nvPr/>
            </p:nvSpPr>
            <p:spPr bwMode="auto">
              <a:xfrm>
                <a:off x="2479" y="789"/>
                <a:ext cx="2" cy="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3" name="Line 566"/>
              <p:cNvSpPr>
                <a:spLocks noChangeShapeType="1"/>
              </p:cNvSpPr>
              <p:nvPr/>
            </p:nvSpPr>
            <p:spPr bwMode="auto">
              <a:xfrm>
                <a:off x="3056" y="789"/>
                <a:ext cx="1" cy="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4" name="Line 571"/>
              <p:cNvSpPr>
                <a:spLocks noChangeShapeType="1"/>
              </p:cNvSpPr>
              <p:nvPr/>
            </p:nvSpPr>
            <p:spPr bwMode="auto">
              <a:xfrm>
                <a:off x="2479" y="1766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5" name="Rectangle 573"/>
              <p:cNvSpPr>
                <a:spLocks noChangeArrowheads="1"/>
              </p:cNvSpPr>
              <p:nvPr/>
            </p:nvSpPr>
            <p:spPr bwMode="auto">
              <a:xfrm>
                <a:off x="2268" y="1663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-1</a:t>
                </a:r>
                <a:endParaRPr lang="pt-BR" altLang="pt-BR" sz="2000" i="1"/>
              </a:p>
            </p:txBody>
          </p:sp>
          <p:sp>
            <p:nvSpPr>
              <p:cNvPr id="22566" name="Line 574"/>
              <p:cNvSpPr>
                <a:spLocks noChangeShapeType="1"/>
              </p:cNvSpPr>
              <p:nvPr/>
            </p:nvSpPr>
            <p:spPr bwMode="auto">
              <a:xfrm>
                <a:off x="2479" y="1277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7" name="Line 575"/>
              <p:cNvSpPr>
                <a:spLocks noChangeShapeType="1"/>
              </p:cNvSpPr>
              <p:nvPr/>
            </p:nvSpPr>
            <p:spPr bwMode="auto">
              <a:xfrm flipH="1">
                <a:off x="3621" y="1277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68" name="Rectangle 576"/>
              <p:cNvSpPr>
                <a:spLocks noChangeArrowheads="1"/>
              </p:cNvSpPr>
              <p:nvPr/>
            </p:nvSpPr>
            <p:spPr bwMode="auto">
              <a:xfrm>
                <a:off x="2326" y="1175"/>
                <a:ext cx="6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0</a:t>
                </a:r>
                <a:endParaRPr lang="pt-BR" altLang="pt-BR" sz="2000" i="1"/>
              </a:p>
            </p:txBody>
          </p:sp>
          <p:sp>
            <p:nvSpPr>
              <p:cNvPr id="22569" name="Line 577"/>
              <p:cNvSpPr>
                <a:spLocks noChangeShapeType="1"/>
              </p:cNvSpPr>
              <p:nvPr/>
            </p:nvSpPr>
            <p:spPr bwMode="auto">
              <a:xfrm>
                <a:off x="2479" y="789"/>
                <a:ext cx="12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0" name="Rectangle 579"/>
              <p:cNvSpPr>
                <a:spLocks noChangeArrowheads="1"/>
              </p:cNvSpPr>
              <p:nvPr/>
            </p:nvSpPr>
            <p:spPr bwMode="auto">
              <a:xfrm>
                <a:off x="2326" y="688"/>
                <a:ext cx="6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1</a:t>
                </a:r>
                <a:endParaRPr lang="pt-BR" altLang="pt-BR" sz="2000" i="1"/>
              </a:p>
            </p:txBody>
          </p:sp>
          <p:sp>
            <p:nvSpPr>
              <p:cNvPr id="22571" name="Line 582"/>
              <p:cNvSpPr>
                <a:spLocks noChangeShapeType="1"/>
              </p:cNvSpPr>
              <p:nvPr/>
            </p:nvSpPr>
            <p:spPr bwMode="auto">
              <a:xfrm flipV="1">
                <a:off x="2479" y="789"/>
                <a:ext cx="2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2" name="Line 584"/>
              <p:cNvSpPr>
                <a:spLocks noChangeShapeType="1"/>
              </p:cNvSpPr>
              <p:nvPr/>
            </p:nvSpPr>
            <p:spPr bwMode="auto">
              <a:xfrm>
                <a:off x="2479" y="1766"/>
                <a:ext cx="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3" name="Line 585"/>
              <p:cNvSpPr>
                <a:spLocks noChangeShapeType="1"/>
              </p:cNvSpPr>
              <p:nvPr/>
            </p:nvSpPr>
            <p:spPr bwMode="auto">
              <a:xfrm>
                <a:off x="3633" y="78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4" name="Freeform 586"/>
              <p:cNvSpPr>
                <a:spLocks/>
              </p:cNvSpPr>
              <p:nvPr/>
            </p:nvSpPr>
            <p:spPr bwMode="auto">
              <a:xfrm>
                <a:off x="2479" y="789"/>
                <a:ext cx="1154" cy="977"/>
              </a:xfrm>
              <a:custGeom>
                <a:avLst/>
                <a:gdLst>
                  <a:gd name="T0" fmla="*/ 22 w 992"/>
                  <a:gd name="T1" fmla="*/ 1574 h 637"/>
                  <a:gd name="T2" fmla="*/ 65 w 992"/>
                  <a:gd name="T3" fmla="*/ 5091 h 637"/>
                  <a:gd name="T4" fmla="*/ 108 w 992"/>
                  <a:gd name="T5" fmla="*/ 4150 h 637"/>
                  <a:gd name="T6" fmla="*/ 152 w 992"/>
                  <a:gd name="T7" fmla="*/ 498 h 637"/>
                  <a:gd name="T8" fmla="*/ 193 w 992"/>
                  <a:gd name="T9" fmla="*/ 1014 h 637"/>
                  <a:gd name="T10" fmla="*/ 235 w 992"/>
                  <a:gd name="T11" fmla="*/ 4646 h 637"/>
                  <a:gd name="T12" fmla="*/ 282 w 992"/>
                  <a:gd name="T13" fmla="*/ 4646 h 637"/>
                  <a:gd name="T14" fmla="*/ 325 w 992"/>
                  <a:gd name="T15" fmla="*/ 1014 h 637"/>
                  <a:gd name="T16" fmla="*/ 366 w 992"/>
                  <a:gd name="T17" fmla="*/ 498 h 637"/>
                  <a:gd name="T18" fmla="*/ 407 w 992"/>
                  <a:gd name="T19" fmla="*/ 4150 h 637"/>
                  <a:gd name="T20" fmla="*/ 455 w 992"/>
                  <a:gd name="T21" fmla="*/ 5091 h 637"/>
                  <a:gd name="T22" fmla="*/ 496 w 992"/>
                  <a:gd name="T23" fmla="*/ 1574 h 637"/>
                  <a:gd name="T24" fmla="*/ 539 w 992"/>
                  <a:gd name="T25" fmla="*/ 189 h 637"/>
                  <a:gd name="T26" fmla="*/ 582 w 992"/>
                  <a:gd name="T27" fmla="*/ 3525 h 637"/>
                  <a:gd name="T28" fmla="*/ 627 w 992"/>
                  <a:gd name="T29" fmla="*/ 5341 h 637"/>
                  <a:gd name="T30" fmla="*/ 669 w 992"/>
                  <a:gd name="T31" fmla="*/ 2198 h 637"/>
                  <a:gd name="T32" fmla="*/ 713 w 992"/>
                  <a:gd name="T33" fmla="*/ 0 h 637"/>
                  <a:gd name="T34" fmla="*/ 754 w 992"/>
                  <a:gd name="T35" fmla="*/ 2894 h 637"/>
                  <a:gd name="T36" fmla="*/ 798 w 992"/>
                  <a:gd name="T37" fmla="*/ 5406 h 637"/>
                  <a:gd name="T38" fmla="*/ 842 w 992"/>
                  <a:gd name="T39" fmla="*/ 2894 h 637"/>
                  <a:gd name="T40" fmla="*/ 885 w 992"/>
                  <a:gd name="T41" fmla="*/ 0 h 637"/>
                  <a:gd name="T42" fmla="*/ 927 w 992"/>
                  <a:gd name="T43" fmla="*/ 2198 h 637"/>
                  <a:gd name="T44" fmla="*/ 971 w 992"/>
                  <a:gd name="T45" fmla="*/ 5341 h 637"/>
                  <a:gd name="T46" fmla="*/ 1013 w 992"/>
                  <a:gd name="T47" fmla="*/ 3525 h 637"/>
                  <a:gd name="T48" fmla="*/ 1057 w 992"/>
                  <a:gd name="T49" fmla="*/ 189 h 637"/>
                  <a:gd name="T50" fmla="*/ 1078 w 992"/>
                  <a:gd name="T51" fmla="*/ 1574 h 637"/>
                  <a:gd name="T52" fmla="*/ 1121 w 992"/>
                  <a:gd name="T53" fmla="*/ 5091 h 637"/>
                  <a:gd name="T54" fmla="*/ 1166 w 992"/>
                  <a:gd name="T55" fmla="*/ 4150 h 637"/>
                  <a:gd name="T56" fmla="*/ 1209 w 992"/>
                  <a:gd name="T57" fmla="*/ 498 h 637"/>
                  <a:gd name="T58" fmla="*/ 1252 w 992"/>
                  <a:gd name="T59" fmla="*/ 1014 h 637"/>
                  <a:gd name="T60" fmla="*/ 1294 w 992"/>
                  <a:gd name="T61" fmla="*/ 4646 h 637"/>
                  <a:gd name="T62" fmla="*/ 1339 w 992"/>
                  <a:gd name="T63" fmla="*/ 4646 h 637"/>
                  <a:gd name="T64" fmla="*/ 1381 w 992"/>
                  <a:gd name="T65" fmla="*/ 1014 h 637"/>
                  <a:gd name="T66" fmla="*/ 1424 w 992"/>
                  <a:gd name="T67" fmla="*/ 498 h 637"/>
                  <a:gd name="T68" fmla="*/ 1468 w 992"/>
                  <a:gd name="T69" fmla="*/ 4150 h 637"/>
                  <a:gd name="T70" fmla="*/ 1511 w 992"/>
                  <a:gd name="T71" fmla="*/ 5091 h 637"/>
                  <a:gd name="T72" fmla="*/ 1552 w 992"/>
                  <a:gd name="T73" fmla="*/ 1574 h 637"/>
                  <a:gd name="T74" fmla="*/ 1594 w 992"/>
                  <a:gd name="T75" fmla="*/ 189 h 637"/>
                  <a:gd name="T76" fmla="*/ 1640 w 992"/>
                  <a:gd name="T77" fmla="*/ 3525 h 637"/>
                  <a:gd name="T78" fmla="*/ 1683 w 992"/>
                  <a:gd name="T79" fmla="*/ 5341 h 637"/>
                  <a:gd name="T80" fmla="*/ 1725 w 992"/>
                  <a:gd name="T81" fmla="*/ 2198 h 637"/>
                  <a:gd name="T82" fmla="*/ 1771 w 992"/>
                  <a:gd name="T83" fmla="*/ 0 h 637"/>
                  <a:gd name="T84" fmla="*/ 1814 w 992"/>
                  <a:gd name="T85" fmla="*/ 2894 h 637"/>
                  <a:gd name="T86" fmla="*/ 1854 w 992"/>
                  <a:gd name="T87" fmla="*/ 5406 h 637"/>
                  <a:gd name="T88" fmla="*/ 1899 w 992"/>
                  <a:gd name="T89" fmla="*/ 2894 h 637"/>
                  <a:gd name="T90" fmla="*/ 1940 w 992"/>
                  <a:gd name="T91" fmla="*/ 0 h 637"/>
                  <a:gd name="T92" fmla="*/ 1986 w 992"/>
                  <a:gd name="T93" fmla="*/ 2198 h 637"/>
                  <a:gd name="T94" fmla="*/ 2028 w 992"/>
                  <a:gd name="T95" fmla="*/ 5341 h 637"/>
                  <a:gd name="T96" fmla="*/ 2072 w 992"/>
                  <a:gd name="T97" fmla="*/ 3525 h 637"/>
                  <a:gd name="T98" fmla="*/ 2113 w 992"/>
                  <a:gd name="T99" fmla="*/ 189 h 6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92"/>
                  <a:gd name="T151" fmla="*/ 0 h 637"/>
                  <a:gd name="T152" fmla="*/ 992 w 992"/>
                  <a:gd name="T153" fmla="*/ 637 h 6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92" h="637">
                    <a:moveTo>
                      <a:pt x="0" y="0"/>
                    </a:moveTo>
                    <a:lnTo>
                      <a:pt x="0" y="22"/>
                    </a:lnTo>
                    <a:lnTo>
                      <a:pt x="10" y="89"/>
                    </a:lnTo>
                    <a:lnTo>
                      <a:pt x="10" y="185"/>
                    </a:lnTo>
                    <a:lnTo>
                      <a:pt x="20" y="296"/>
                    </a:lnTo>
                    <a:lnTo>
                      <a:pt x="20" y="415"/>
                    </a:lnTo>
                    <a:lnTo>
                      <a:pt x="30" y="518"/>
                    </a:lnTo>
                    <a:lnTo>
                      <a:pt x="30" y="600"/>
                    </a:lnTo>
                    <a:lnTo>
                      <a:pt x="40" y="637"/>
                    </a:lnTo>
                    <a:lnTo>
                      <a:pt x="40" y="629"/>
                    </a:lnTo>
                    <a:lnTo>
                      <a:pt x="51" y="578"/>
                    </a:lnTo>
                    <a:lnTo>
                      <a:pt x="51" y="489"/>
                    </a:lnTo>
                    <a:lnTo>
                      <a:pt x="61" y="378"/>
                    </a:lnTo>
                    <a:lnTo>
                      <a:pt x="61" y="259"/>
                    </a:lnTo>
                    <a:lnTo>
                      <a:pt x="71" y="148"/>
                    </a:lnTo>
                    <a:lnTo>
                      <a:pt x="71" y="59"/>
                    </a:lnTo>
                    <a:lnTo>
                      <a:pt x="81" y="8"/>
                    </a:lnTo>
                    <a:lnTo>
                      <a:pt x="81" y="0"/>
                    </a:lnTo>
                    <a:lnTo>
                      <a:pt x="91" y="37"/>
                    </a:lnTo>
                    <a:lnTo>
                      <a:pt x="91" y="119"/>
                    </a:lnTo>
                    <a:lnTo>
                      <a:pt x="101" y="222"/>
                    </a:lnTo>
                    <a:lnTo>
                      <a:pt x="101" y="341"/>
                    </a:lnTo>
                    <a:lnTo>
                      <a:pt x="111" y="452"/>
                    </a:lnTo>
                    <a:lnTo>
                      <a:pt x="111" y="548"/>
                    </a:lnTo>
                    <a:lnTo>
                      <a:pt x="121" y="615"/>
                    </a:lnTo>
                    <a:lnTo>
                      <a:pt x="121" y="637"/>
                    </a:lnTo>
                    <a:lnTo>
                      <a:pt x="132" y="615"/>
                    </a:lnTo>
                    <a:lnTo>
                      <a:pt x="132" y="548"/>
                    </a:lnTo>
                    <a:lnTo>
                      <a:pt x="142" y="452"/>
                    </a:lnTo>
                    <a:lnTo>
                      <a:pt x="142" y="341"/>
                    </a:lnTo>
                    <a:lnTo>
                      <a:pt x="152" y="222"/>
                    </a:lnTo>
                    <a:lnTo>
                      <a:pt x="152" y="119"/>
                    </a:lnTo>
                    <a:lnTo>
                      <a:pt x="162" y="37"/>
                    </a:lnTo>
                    <a:lnTo>
                      <a:pt x="162" y="0"/>
                    </a:lnTo>
                    <a:lnTo>
                      <a:pt x="172" y="8"/>
                    </a:lnTo>
                    <a:lnTo>
                      <a:pt x="172" y="59"/>
                    </a:lnTo>
                    <a:lnTo>
                      <a:pt x="182" y="148"/>
                    </a:lnTo>
                    <a:lnTo>
                      <a:pt x="182" y="259"/>
                    </a:lnTo>
                    <a:lnTo>
                      <a:pt x="192" y="378"/>
                    </a:lnTo>
                    <a:lnTo>
                      <a:pt x="192" y="489"/>
                    </a:lnTo>
                    <a:lnTo>
                      <a:pt x="202" y="578"/>
                    </a:lnTo>
                    <a:lnTo>
                      <a:pt x="202" y="629"/>
                    </a:lnTo>
                    <a:lnTo>
                      <a:pt x="213" y="637"/>
                    </a:lnTo>
                    <a:lnTo>
                      <a:pt x="213" y="600"/>
                    </a:lnTo>
                    <a:lnTo>
                      <a:pt x="223" y="518"/>
                    </a:lnTo>
                    <a:lnTo>
                      <a:pt x="223" y="415"/>
                    </a:lnTo>
                    <a:lnTo>
                      <a:pt x="233" y="296"/>
                    </a:lnTo>
                    <a:lnTo>
                      <a:pt x="233" y="185"/>
                    </a:lnTo>
                    <a:lnTo>
                      <a:pt x="243" y="89"/>
                    </a:lnTo>
                    <a:lnTo>
                      <a:pt x="243" y="22"/>
                    </a:lnTo>
                    <a:lnTo>
                      <a:pt x="253" y="0"/>
                    </a:lnTo>
                    <a:lnTo>
                      <a:pt x="253" y="22"/>
                    </a:lnTo>
                    <a:lnTo>
                      <a:pt x="253" y="89"/>
                    </a:lnTo>
                    <a:lnTo>
                      <a:pt x="263" y="185"/>
                    </a:lnTo>
                    <a:lnTo>
                      <a:pt x="263" y="296"/>
                    </a:lnTo>
                    <a:lnTo>
                      <a:pt x="273" y="415"/>
                    </a:lnTo>
                    <a:lnTo>
                      <a:pt x="273" y="518"/>
                    </a:lnTo>
                    <a:lnTo>
                      <a:pt x="283" y="600"/>
                    </a:lnTo>
                    <a:lnTo>
                      <a:pt x="283" y="637"/>
                    </a:lnTo>
                    <a:lnTo>
                      <a:pt x="294" y="629"/>
                    </a:lnTo>
                    <a:lnTo>
                      <a:pt x="294" y="578"/>
                    </a:lnTo>
                    <a:lnTo>
                      <a:pt x="304" y="489"/>
                    </a:lnTo>
                    <a:lnTo>
                      <a:pt x="304" y="378"/>
                    </a:lnTo>
                    <a:lnTo>
                      <a:pt x="314" y="259"/>
                    </a:lnTo>
                    <a:lnTo>
                      <a:pt x="314" y="148"/>
                    </a:lnTo>
                    <a:lnTo>
                      <a:pt x="324" y="59"/>
                    </a:lnTo>
                    <a:lnTo>
                      <a:pt x="324" y="8"/>
                    </a:lnTo>
                    <a:lnTo>
                      <a:pt x="334" y="0"/>
                    </a:lnTo>
                    <a:lnTo>
                      <a:pt x="334" y="37"/>
                    </a:lnTo>
                    <a:lnTo>
                      <a:pt x="344" y="119"/>
                    </a:lnTo>
                    <a:lnTo>
                      <a:pt x="344" y="222"/>
                    </a:lnTo>
                    <a:lnTo>
                      <a:pt x="354" y="341"/>
                    </a:lnTo>
                    <a:lnTo>
                      <a:pt x="354" y="452"/>
                    </a:lnTo>
                    <a:lnTo>
                      <a:pt x="364" y="548"/>
                    </a:lnTo>
                    <a:lnTo>
                      <a:pt x="364" y="615"/>
                    </a:lnTo>
                    <a:lnTo>
                      <a:pt x="375" y="637"/>
                    </a:lnTo>
                    <a:lnTo>
                      <a:pt x="375" y="615"/>
                    </a:lnTo>
                    <a:lnTo>
                      <a:pt x="385" y="548"/>
                    </a:lnTo>
                    <a:lnTo>
                      <a:pt x="385" y="452"/>
                    </a:lnTo>
                    <a:lnTo>
                      <a:pt x="395" y="341"/>
                    </a:lnTo>
                    <a:lnTo>
                      <a:pt x="395" y="222"/>
                    </a:lnTo>
                    <a:lnTo>
                      <a:pt x="405" y="119"/>
                    </a:lnTo>
                    <a:lnTo>
                      <a:pt x="405" y="37"/>
                    </a:lnTo>
                    <a:lnTo>
                      <a:pt x="415" y="0"/>
                    </a:lnTo>
                    <a:lnTo>
                      <a:pt x="415" y="8"/>
                    </a:lnTo>
                    <a:lnTo>
                      <a:pt x="425" y="59"/>
                    </a:lnTo>
                    <a:lnTo>
                      <a:pt x="425" y="148"/>
                    </a:lnTo>
                    <a:lnTo>
                      <a:pt x="435" y="259"/>
                    </a:lnTo>
                    <a:lnTo>
                      <a:pt x="435" y="378"/>
                    </a:lnTo>
                    <a:lnTo>
                      <a:pt x="446" y="489"/>
                    </a:lnTo>
                    <a:lnTo>
                      <a:pt x="446" y="578"/>
                    </a:lnTo>
                    <a:lnTo>
                      <a:pt x="456" y="629"/>
                    </a:lnTo>
                    <a:lnTo>
                      <a:pt x="456" y="637"/>
                    </a:lnTo>
                    <a:lnTo>
                      <a:pt x="466" y="600"/>
                    </a:lnTo>
                    <a:lnTo>
                      <a:pt x="466" y="518"/>
                    </a:lnTo>
                    <a:lnTo>
                      <a:pt x="476" y="415"/>
                    </a:lnTo>
                    <a:lnTo>
                      <a:pt x="476" y="296"/>
                    </a:lnTo>
                    <a:lnTo>
                      <a:pt x="486" y="185"/>
                    </a:lnTo>
                    <a:lnTo>
                      <a:pt x="486" y="89"/>
                    </a:lnTo>
                    <a:lnTo>
                      <a:pt x="496" y="22"/>
                    </a:lnTo>
                    <a:lnTo>
                      <a:pt x="496" y="0"/>
                    </a:lnTo>
                    <a:lnTo>
                      <a:pt x="496" y="22"/>
                    </a:lnTo>
                    <a:lnTo>
                      <a:pt x="506" y="89"/>
                    </a:lnTo>
                    <a:lnTo>
                      <a:pt x="506" y="185"/>
                    </a:lnTo>
                    <a:lnTo>
                      <a:pt x="516" y="296"/>
                    </a:lnTo>
                    <a:lnTo>
                      <a:pt x="516" y="415"/>
                    </a:lnTo>
                    <a:lnTo>
                      <a:pt x="527" y="518"/>
                    </a:lnTo>
                    <a:lnTo>
                      <a:pt x="527" y="600"/>
                    </a:lnTo>
                    <a:lnTo>
                      <a:pt x="537" y="637"/>
                    </a:lnTo>
                    <a:lnTo>
                      <a:pt x="537" y="629"/>
                    </a:lnTo>
                    <a:lnTo>
                      <a:pt x="547" y="578"/>
                    </a:lnTo>
                    <a:lnTo>
                      <a:pt x="547" y="489"/>
                    </a:lnTo>
                    <a:lnTo>
                      <a:pt x="557" y="378"/>
                    </a:lnTo>
                    <a:lnTo>
                      <a:pt x="557" y="259"/>
                    </a:lnTo>
                    <a:lnTo>
                      <a:pt x="567" y="148"/>
                    </a:lnTo>
                    <a:lnTo>
                      <a:pt x="567" y="59"/>
                    </a:lnTo>
                    <a:lnTo>
                      <a:pt x="577" y="8"/>
                    </a:lnTo>
                    <a:lnTo>
                      <a:pt x="577" y="0"/>
                    </a:lnTo>
                    <a:lnTo>
                      <a:pt x="587" y="37"/>
                    </a:lnTo>
                    <a:lnTo>
                      <a:pt x="587" y="119"/>
                    </a:lnTo>
                    <a:lnTo>
                      <a:pt x="597" y="222"/>
                    </a:lnTo>
                    <a:lnTo>
                      <a:pt x="597" y="341"/>
                    </a:lnTo>
                    <a:lnTo>
                      <a:pt x="608" y="452"/>
                    </a:lnTo>
                    <a:lnTo>
                      <a:pt x="608" y="548"/>
                    </a:lnTo>
                    <a:lnTo>
                      <a:pt x="618" y="615"/>
                    </a:lnTo>
                    <a:lnTo>
                      <a:pt x="618" y="637"/>
                    </a:lnTo>
                    <a:lnTo>
                      <a:pt x="628" y="615"/>
                    </a:lnTo>
                    <a:lnTo>
                      <a:pt x="628" y="548"/>
                    </a:lnTo>
                    <a:lnTo>
                      <a:pt x="638" y="452"/>
                    </a:lnTo>
                    <a:lnTo>
                      <a:pt x="638" y="341"/>
                    </a:lnTo>
                    <a:lnTo>
                      <a:pt x="648" y="222"/>
                    </a:lnTo>
                    <a:lnTo>
                      <a:pt x="648" y="119"/>
                    </a:lnTo>
                    <a:lnTo>
                      <a:pt x="658" y="37"/>
                    </a:lnTo>
                    <a:lnTo>
                      <a:pt x="658" y="0"/>
                    </a:lnTo>
                    <a:lnTo>
                      <a:pt x="668" y="8"/>
                    </a:lnTo>
                    <a:lnTo>
                      <a:pt x="668" y="59"/>
                    </a:lnTo>
                    <a:lnTo>
                      <a:pt x="678" y="148"/>
                    </a:lnTo>
                    <a:lnTo>
                      <a:pt x="678" y="259"/>
                    </a:lnTo>
                    <a:lnTo>
                      <a:pt x="689" y="378"/>
                    </a:lnTo>
                    <a:lnTo>
                      <a:pt x="689" y="489"/>
                    </a:lnTo>
                    <a:lnTo>
                      <a:pt x="699" y="578"/>
                    </a:lnTo>
                    <a:lnTo>
                      <a:pt x="699" y="629"/>
                    </a:lnTo>
                    <a:lnTo>
                      <a:pt x="709" y="637"/>
                    </a:lnTo>
                    <a:lnTo>
                      <a:pt x="709" y="600"/>
                    </a:lnTo>
                    <a:lnTo>
                      <a:pt x="719" y="518"/>
                    </a:lnTo>
                    <a:lnTo>
                      <a:pt x="719" y="415"/>
                    </a:lnTo>
                    <a:lnTo>
                      <a:pt x="729" y="296"/>
                    </a:lnTo>
                    <a:lnTo>
                      <a:pt x="729" y="185"/>
                    </a:lnTo>
                    <a:lnTo>
                      <a:pt x="739" y="89"/>
                    </a:lnTo>
                    <a:lnTo>
                      <a:pt x="739" y="22"/>
                    </a:lnTo>
                    <a:lnTo>
                      <a:pt x="749" y="0"/>
                    </a:lnTo>
                    <a:lnTo>
                      <a:pt x="749" y="22"/>
                    </a:lnTo>
                    <a:lnTo>
                      <a:pt x="749" y="89"/>
                    </a:lnTo>
                    <a:lnTo>
                      <a:pt x="760" y="185"/>
                    </a:lnTo>
                    <a:lnTo>
                      <a:pt x="760" y="296"/>
                    </a:lnTo>
                    <a:lnTo>
                      <a:pt x="770" y="415"/>
                    </a:lnTo>
                    <a:lnTo>
                      <a:pt x="770" y="518"/>
                    </a:lnTo>
                    <a:lnTo>
                      <a:pt x="780" y="600"/>
                    </a:lnTo>
                    <a:lnTo>
                      <a:pt x="780" y="637"/>
                    </a:lnTo>
                    <a:lnTo>
                      <a:pt x="790" y="629"/>
                    </a:lnTo>
                    <a:lnTo>
                      <a:pt x="790" y="578"/>
                    </a:lnTo>
                    <a:lnTo>
                      <a:pt x="800" y="489"/>
                    </a:lnTo>
                    <a:lnTo>
                      <a:pt x="800" y="378"/>
                    </a:lnTo>
                    <a:lnTo>
                      <a:pt x="810" y="259"/>
                    </a:lnTo>
                    <a:lnTo>
                      <a:pt x="810" y="148"/>
                    </a:lnTo>
                    <a:lnTo>
                      <a:pt x="820" y="59"/>
                    </a:lnTo>
                    <a:lnTo>
                      <a:pt x="820" y="8"/>
                    </a:lnTo>
                    <a:lnTo>
                      <a:pt x="830" y="0"/>
                    </a:lnTo>
                    <a:lnTo>
                      <a:pt x="830" y="37"/>
                    </a:lnTo>
                    <a:lnTo>
                      <a:pt x="841" y="119"/>
                    </a:lnTo>
                    <a:lnTo>
                      <a:pt x="841" y="222"/>
                    </a:lnTo>
                    <a:lnTo>
                      <a:pt x="851" y="341"/>
                    </a:lnTo>
                    <a:lnTo>
                      <a:pt x="851" y="452"/>
                    </a:lnTo>
                    <a:lnTo>
                      <a:pt x="861" y="548"/>
                    </a:lnTo>
                    <a:lnTo>
                      <a:pt x="861" y="615"/>
                    </a:lnTo>
                    <a:lnTo>
                      <a:pt x="871" y="637"/>
                    </a:lnTo>
                    <a:lnTo>
                      <a:pt x="871" y="615"/>
                    </a:lnTo>
                    <a:lnTo>
                      <a:pt x="881" y="548"/>
                    </a:lnTo>
                    <a:lnTo>
                      <a:pt x="881" y="452"/>
                    </a:lnTo>
                    <a:lnTo>
                      <a:pt x="891" y="341"/>
                    </a:lnTo>
                    <a:lnTo>
                      <a:pt x="891" y="222"/>
                    </a:lnTo>
                    <a:lnTo>
                      <a:pt x="901" y="119"/>
                    </a:lnTo>
                    <a:lnTo>
                      <a:pt x="901" y="37"/>
                    </a:lnTo>
                    <a:lnTo>
                      <a:pt x="911" y="0"/>
                    </a:lnTo>
                    <a:lnTo>
                      <a:pt x="911" y="8"/>
                    </a:lnTo>
                    <a:lnTo>
                      <a:pt x="922" y="59"/>
                    </a:lnTo>
                    <a:lnTo>
                      <a:pt x="922" y="148"/>
                    </a:lnTo>
                    <a:lnTo>
                      <a:pt x="932" y="259"/>
                    </a:lnTo>
                    <a:lnTo>
                      <a:pt x="932" y="378"/>
                    </a:lnTo>
                    <a:lnTo>
                      <a:pt x="942" y="489"/>
                    </a:lnTo>
                    <a:lnTo>
                      <a:pt x="942" y="578"/>
                    </a:lnTo>
                    <a:lnTo>
                      <a:pt x="952" y="629"/>
                    </a:lnTo>
                    <a:lnTo>
                      <a:pt x="952" y="637"/>
                    </a:lnTo>
                    <a:lnTo>
                      <a:pt x="962" y="600"/>
                    </a:lnTo>
                    <a:lnTo>
                      <a:pt x="962" y="518"/>
                    </a:lnTo>
                    <a:lnTo>
                      <a:pt x="972" y="415"/>
                    </a:lnTo>
                    <a:lnTo>
                      <a:pt x="972" y="296"/>
                    </a:lnTo>
                    <a:lnTo>
                      <a:pt x="982" y="185"/>
                    </a:lnTo>
                    <a:lnTo>
                      <a:pt x="982" y="89"/>
                    </a:lnTo>
                    <a:lnTo>
                      <a:pt x="992" y="22"/>
                    </a:lnTo>
                  </a:path>
                </a:pathLst>
              </a:custGeom>
              <a:noFill/>
              <a:ln w="158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5" name="Line 589"/>
              <p:cNvSpPr>
                <a:spLocks noChangeShapeType="1"/>
              </p:cNvSpPr>
              <p:nvPr/>
            </p:nvSpPr>
            <p:spPr bwMode="auto">
              <a:xfrm flipV="1">
                <a:off x="4445" y="789"/>
                <a:ext cx="1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6" name="Line 591"/>
              <p:cNvSpPr>
                <a:spLocks noChangeShapeType="1"/>
              </p:cNvSpPr>
              <p:nvPr/>
            </p:nvSpPr>
            <p:spPr bwMode="auto">
              <a:xfrm>
                <a:off x="4445" y="78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7" name="Line 592"/>
              <p:cNvSpPr>
                <a:spLocks noChangeShapeType="1"/>
              </p:cNvSpPr>
              <p:nvPr/>
            </p:nvSpPr>
            <p:spPr bwMode="auto">
              <a:xfrm>
                <a:off x="5600" y="17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8" name="Line 594"/>
              <p:cNvSpPr>
                <a:spLocks noChangeShapeType="1"/>
              </p:cNvSpPr>
              <p:nvPr/>
            </p:nvSpPr>
            <p:spPr bwMode="auto">
              <a:xfrm flipV="1">
                <a:off x="4445" y="789"/>
                <a:ext cx="1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9" name="Line 595"/>
              <p:cNvSpPr>
                <a:spLocks noChangeShapeType="1"/>
              </p:cNvSpPr>
              <p:nvPr/>
            </p:nvSpPr>
            <p:spPr bwMode="auto">
              <a:xfrm>
                <a:off x="4445" y="17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80" name="Line 596"/>
              <p:cNvSpPr>
                <a:spLocks noChangeShapeType="1"/>
              </p:cNvSpPr>
              <p:nvPr/>
            </p:nvSpPr>
            <p:spPr bwMode="auto">
              <a:xfrm flipV="1">
                <a:off x="4445" y="1753"/>
                <a:ext cx="1" cy="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81" name="Line 597"/>
              <p:cNvSpPr>
                <a:spLocks noChangeShapeType="1"/>
              </p:cNvSpPr>
              <p:nvPr/>
            </p:nvSpPr>
            <p:spPr bwMode="auto">
              <a:xfrm>
                <a:off x="4445" y="789"/>
                <a:ext cx="1" cy="1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82" name="Line 605"/>
              <p:cNvSpPr>
                <a:spLocks noChangeShapeType="1"/>
              </p:cNvSpPr>
              <p:nvPr/>
            </p:nvSpPr>
            <p:spPr bwMode="auto">
              <a:xfrm>
                <a:off x="4445" y="1766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83" name="Rectangle 607"/>
              <p:cNvSpPr>
                <a:spLocks noChangeArrowheads="1"/>
              </p:cNvSpPr>
              <p:nvPr/>
            </p:nvSpPr>
            <p:spPr bwMode="auto">
              <a:xfrm>
                <a:off x="4234" y="1663"/>
                <a:ext cx="10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-2</a:t>
                </a:r>
                <a:endParaRPr lang="pt-BR" altLang="pt-BR" sz="2000" i="1"/>
              </a:p>
            </p:txBody>
          </p:sp>
          <p:sp>
            <p:nvSpPr>
              <p:cNvPr id="22584" name="Line 608"/>
              <p:cNvSpPr>
                <a:spLocks noChangeShapeType="1"/>
              </p:cNvSpPr>
              <p:nvPr/>
            </p:nvSpPr>
            <p:spPr bwMode="auto">
              <a:xfrm>
                <a:off x="4445" y="1277"/>
                <a:ext cx="1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85" name="Line 609"/>
              <p:cNvSpPr>
                <a:spLocks noChangeShapeType="1"/>
              </p:cNvSpPr>
              <p:nvPr/>
            </p:nvSpPr>
            <p:spPr bwMode="auto">
              <a:xfrm flipH="1">
                <a:off x="5589" y="1277"/>
                <a:ext cx="1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86" name="Rectangle 610"/>
              <p:cNvSpPr>
                <a:spLocks noChangeArrowheads="1"/>
              </p:cNvSpPr>
              <p:nvPr/>
            </p:nvSpPr>
            <p:spPr bwMode="auto">
              <a:xfrm>
                <a:off x="4293" y="1175"/>
                <a:ext cx="6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0</a:t>
                </a:r>
                <a:endParaRPr lang="pt-BR" altLang="pt-BR" sz="2000" i="1"/>
              </a:p>
            </p:txBody>
          </p:sp>
          <p:sp>
            <p:nvSpPr>
              <p:cNvPr id="22587" name="Line 611"/>
              <p:cNvSpPr>
                <a:spLocks noChangeShapeType="1"/>
              </p:cNvSpPr>
              <p:nvPr/>
            </p:nvSpPr>
            <p:spPr bwMode="auto">
              <a:xfrm>
                <a:off x="4445" y="789"/>
                <a:ext cx="12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88" name="Rectangle 613"/>
              <p:cNvSpPr>
                <a:spLocks noChangeArrowheads="1"/>
              </p:cNvSpPr>
              <p:nvPr/>
            </p:nvSpPr>
            <p:spPr bwMode="auto">
              <a:xfrm>
                <a:off x="4293" y="688"/>
                <a:ext cx="6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500">
                    <a:latin typeface="Helvetica" charset="0"/>
                  </a:rPr>
                  <a:t>2</a:t>
                </a:r>
                <a:endParaRPr lang="pt-BR" altLang="pt-BR" sz="2000" i="1"/>
              </a:p>
            </p:txBody>
          </p:sp>
          <p:sp>
            <p:nvSpPr>
              <p:cNvPr id="22589" name="Line 616"/>
              <p:cNvSpPr>
                <a:spLocks noChangeShapeType="1"/>
              </p:cNvSpPr>
              <p:nvPr/>
            </p:nvSpPr>
            <p:spPr bwMode="auto">
              <a:xfrm flipV="1">
                <a:off x="4445" y="789"/>
                <a:ext cx="1" cy="97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90" name="Line 618"/>
              <p:cNvSpPr>
                <a:spLocks noChangeShapeType="1"/>
              </p:cNvSpPr>
              <p:nvPr/>
            </p:nvSpPr>
            <p:spPr bwMode="auto">
              <a:xfrm>
                <a:off x="4445" y="1766"/>
                <a:ext cx="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91" name="Line 619"/>
              <p:cNvSpPr>
                <a:spLocks noChangeShapeType="1"/>
              </p:cNvSpPr>
              <p:nvPr/>
            </p:nvSpPr>
            <p:spPr bwMode="auto">
              <a:xfrm>
                <a:off x="5600" y="789"/>
                <a:ext cx="1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9" name="Freeform 620"/>
              <p:cNvSpPr>
                <a:spLocks/>
              </p:cNvSpPr>
              <p:nvPr/>
            </p:nvSpPr>
            <p:spPr bwMode="auto">
              <a:xfrm>
                <a:off x="4445" y="869"/>
                <a:ext cx="1155" cy="850"/>
              </a:xfrm>
              <a:custGeom>
                <a:avLst/>
                <a:gdLst>
                  <a:gd name="T0" fmla="*/ 21 w 993"/>
                  <a:gd name="T1" fmla="*/ 252 h 555"/>
                  <a:gd name="T2" fmla="*/ 41 w 993"/>
                  <a:gd name="T3" fmla="*/ 489 h 555"/>
                  <a:gd name="T4" fmla="*/ 61 w 993"/>
                  <a:gd name="T5" fmla="*/ 222 h 555"/>
                  <a:gd name="T6" fmla="*/ 81 w 993"/>
                  <a:gd name="T7" fmla="*/ 0 h 555"/>
                  <a:gd name="T8" fmla="*/ 102 w 993"/>
                  <a:gd name="T9" fmla="*/ 281 h 555"/>
                  <a:gd name="T10" fmla="*/ 122 w 993"/>
                  <a:gd name="T11" fmla="*/ 555 h 555"/>
                  <a:gd name="T12" fmla="*/ 142 w 993"/>
                  <a:gd name="T13" fmla="*/ 281 h 555"/>
                  <a:gd name="T14" fmla="*/ 162 w 993"/>
                  <a:gd name="T15" fmla="*/ 0 h 555"/>
                  <a:gd name="T16" fmla="*/ 183 w 993"/>
                  <a:gd name="T17" fmla="*/ 222 h 555"/>
                  <a:gd name="T18" fmla="*/ 203 w 993"/>
                  <a:gd name="T19" fmla="*/ 489 h 555"/>
                  <a:gd name="T20" fmla="*/ 223 w 993"/>
                  <a:gd name="T21" fmla="*/ 326 h 555"/>
                  <a:gd name="T22" fmla="*/ 243 w 993"/>
                  <a:gd name="T23" fmla="*/ 111 h 555"/>
                  <a:gd name="T24" fmla="*/ 264 w 993"/>
                  <a:gd name="T25" fmla="*/ 207 h 555"/>
                  <a:gd name="T26" fmla="*/ 284 w 993"/>
                  <a:gd name="T27" fmla="*/ 355 h 555"/>
                  <a:gd name="T28" fmla="*/ 304 w 993"/>
                  <a:gd name="T29" fmla="*/ 311 h 555"/>
                  <a:gd name="T30" fmla="*/ 324 w 993"/>
                  <a:gd name="T31" fmla="*/ 222 h 555"/>
                  <a:gd name="T32" fmla="*/ 345 w 993"/>
                  <a:gd name="T33" fmla="*/ 237 h 555"/>
                  <a:gd name="T34" fmla="*/ 365 w 993"/>
                  <a:gd name="T35" fmla="*/ 289 h 555"/>
                  <a:gd name="T36" fmla="*/ 385 w 993"/>
                  <a:gd name="T37" fmla="*/ 281 h 555"/>
                  <a:gd name="T38" fmla="*/ 405 w 993"/>
                  <a:gd name="T39" fmla="*/ 229 h 555"/>
                  <a:gd name="T40" fmla="*/ 426 w 993"/>
                  <a:gd name="T41" fmla="*/ 237 h 555"/>
                  <a:gd name="T42" fmla="*/ 446 w 993"/>
                  <a:gd name="T43" fmla="*/ 333 h 555"/>
                  <a:gd name="T44" fmla="*/ 466 w 993"/>
                  <a:gd name="T45" fmla="*/ 341 h 555"/>
                  <a:gd name="T46" fmla="*/ 487 w 993"/>
                  <a:gd name="T47" fmla="*/ 163 h 555"/>
                  <a:gd name="T48" fmla="*/ 507 w 993"/>
                  <a:gd name="T49" fmla="*/ 185 h 555"/>
                  <a:gd name="T50" fmla="*/ 527 w 993"/>
                  <a:gd name="T51" fmla="*/ 452 h 555"/>
                  <a:gd name="T52" fmla="*/ 557 w 993"/>
                  <a:gd name="T53" fmla="*/ 311 h 555"/>
                  <a:gd name="T54" fmla="*/ 578 w 993"/>
                  <a:gd name="T55" fmla="*/ 7 h 555"/>
                  <a:gd name="T56" fmla="*/ 598 w 993"/>
                  <a:gd name="T57" fmla="*/ 178 h 555"/>
                  <a:gd name="T58" fmla="*/ 618 w 993"/>
                  <a:gd name="T59" fmla="*/ 533 h 555"/>
                  <a:gd name="T60" fmla="*/ 638 w 993"/>
                  <a:gd name="T61" fmla="*/ 385 h 555"/>
                  <a:gd name="T62" fmla="*/ 659 w 993"/>
                  <a:gd name="T63" fmla="*/ 30 h 555"/>
                  <a:gd name="T64" fmla="*/ 679 w 993"/>
                  <a:gd name="T65" fmla="*/ 126 h 555"/>
                  <a:gd name="T66" fmla="*/ 699 w 993"/>
                  <a:gd name="T67" fmla="*/ 459 h 555"/>
                  <a:gd name="T68" fmla="*/ 719 w 993"/>
                  <a:gd name="T69" fmla="*/ 400 h 555"/>
                  <a:gd name="T70" fmla="*/ 740 w 993"/>
                  <a:gd name="T71" fmla="*/ 141 h 555"/>
                  <a:gd name="T72" fmla="*/ 750 w 993"/>
                  <a:gd name="T73" fmla="*/ 163 h 555"/>
                  <a:gd name="T74" fmla="*/ 770 w 993"/>
                  <a:gd name="T75" fmla="*/ 341 h 555"/>
                  <a:gd name="T76" fmla="*/ 790 w 993"/>
                  <a:gd name="T77" fmla="*/ 333 h 555"/>
                  <a:gd name="T78" fmla="*/ 811 w 993"/>
                  <a:gd name="T79" fmla="*/ 237 h 555"/>
                  <a:gd name="T80" fmla="*/ 831 w 993"/>
                  <a:gd name="T81" fmla="*/ 229 h 555"/>
                  <a:gd name="T82" fmla="*/ 851 w 993"/>
                  <a:gd name="T83" fmla="*/ 281 h 555"/>
                  <a:gd name="T84" fmla="*/ 882 w 993"/>
                  <a:gd name="T85" fmla="*/ 289 h 555"/>
                  <a:gd name="T86" fmla="*/ 902 w 993"/>
                  <a:gd name="T87" fmla="*/ 237 h 555"/>
                  <a:gd name="T88" fmla="*/ 922 w 993"/>
                  <a:gd name="T89" fmla="*/ 222 h 555"/>
                  <a:gd name="T90" fmla="*/ 942 w 993"/>
                  <a:gd name="T91" fmla="*/ 311 h 555"/>
                  <a:gd name="T92" fmla="*/ 963 w 993"/>
                  <a:gd name="T93" fmla="*/ 355 h 555"/>
                  <a:gd name="T94" fmla="*/ 983 w 993"/>
                  <a:gd name="T95" fmla="*/ 207 h 5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93"/>
                  <a:gd name="T145" fmla="*/ 0 h 555"/>
                  <a:gd name="T146" fmla="*/ 993 w 993"/>
                  <a:gd name="T147" fmla="*/ 555 h 5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93" h="555">
                    <a:moveTo>
                      <a:pt x="0" y="111"/>
                    </a:moveTo>
                    <a:lnTo>
                      <a:pt x="10" y="141"/>
                    </a:lnTo>
                    <a:lnTo>
                      <a:pt x="10" y="185"/>
                    </a:lnTo>
                    <a:lnTo>
                      <a:pt x="21" y="252"/>
                    </a:lnTo>
                    <a:lnTo>
                      <a:pt x="21" y="326"/>
                    </a:lnTo>
                    <a:lnTo>
                      <a:pt x="31" y="400"/>
                    </a:lnTo>
                    <a:lnTo>
                      <a:pt x="31" y="452"/>
                    </a:lnTo>
                    <a:lnTo>
                      <a:pt x="41" y="489"/>
                    </a:lnTo>
                    <a:lnTo>
                      <a:pt x="51" y="459"/>
                    </a:lnTo>
                    <a:lnTo>
                      <a:pt x="51" y="392"/>
                    </a:lnTo>
                    <a:lnTo>
                      <a:pt x="61" y="311"/>
                    </a:lnTo>
                    <a:lnTo>
                      <a:pt x="61" y="222"/>
                    </a:lnTo>
                    <a:lnTo>
                      <a:pt x="71" y="126"/>
                    </a:lnTo>
                    <a:lnTo>
                      <a:pt x="71" y="52"/>
                    </a:lnTo>
                    <a:lnTo>
                      <a:pt x="81" y="7"/>
                    </a:lnTo>
                    <a:lnTo>
                      <a:pt x="81" y="0"/>
                    </a:lnTo>
                    <a:lnTo>
                      <a:pt x="91" y="30"/>
                    </a:lnTo>
                    <a:lnTo>
                      <a:pt x="91" y="89"/>
                    </a:lnTo>
                    <a:lnTo>
                      <a:pt x="102" y="178"/>
                    </a:lnTo>
                    <a:lnTo>
                      <a:pt x="102" y="281"/>
                    </a:lnTo>
                    <a:lnTo>
                      <a:pt x="112" y="385"/>
                    </a:lnTo>
                    <a:lnTo>
                      <a:pt x="112" y="474"/>
                    </a:lnTo>
                    <a:lnTo>
                      <a:pt x="122" y="533"/>
                    </a:lnTo>
                    <a:lnTo>
                      <a:pt x="122" y="555"/>
                    </a:lnTo>
                    <a:lnTo>
                      <a:pt x="132" y="533"/>
                    </a:lnTo>
                    <a:lnTo>
                      <a:pt x="132" y="474"/>
                    </a:lnTo>
                    <a:lnTo>
                      <a:pt x="142" y="385"/>
                    </a:lnTo>
                    <a:lnTo>
                      <a:pt x="142" y="281"/>
                    </a:lnTo>
                    <a:lnTo>
                      <a:pt x="152" y="178"/>
                    </a:lnTo>
                    <a:lnTo>
                      <a:pt x="152" y="89"/>
                    </a:lnTo>
                    <a:lnTo>
                      <a:pt x="162" y="30"/>
                    </a:lnTo>
                    <a:lnTo>
                      <a:pt x="162" y="0"/>
                    </a:lnTo>
                    <a:lnTo>
                      <a:pt x="173" y="7"/>
                    </a:lnTo>
                    <a:lnTo>
                      <a:pt x="173" y="52"/>
                    </a:lnTo>
                    <a:lnTo>
                      <a:pt x="183" y="126"/>
                    </a:lnTo>
                    <a:lnTo>
                      <a:pt x="183" y="222"/>
                    </a:lnTo>
                    <a:lnTo>
                      <a:pt x="193" y="311"/>
                    </a:lnTo>
                    <a:lnTo>
                      <a:pt x="193" y="392"/>
                    </a:lnTo>
                    <a:lnTo>
                      <a:pt x="203" y="459"/>
                    </a:lnTo>
                    <a:lnTo>
                      <a:pt x="203" y="489"/>
                    </a:lnTo>
                    <a:lnTo>
                      <a:pt x="213" y="489"/>
                    </a:lnTo>
                    <a:lnTo>
                      <a:pt x="213" y="452"/>
                    </a:lnTo>
                    <a:lnTo>
                      <a:pt x="223" y="400"/>
                    </a:lnTo>
                    <a:lnTo>
                      <a:pt x="223" y="326"/>
                    </a:lnTo>
                    <a:lnTo>
                      <a:pt x="233" y="252"/>
                    </a:lnTo>
                    <a:lnTo>
                      <a:pt x="233" y="185"/>
                    </a:lnTo>
                    <a:lnTo>
                      <a:pt x="243" y="141"/>
                    </a:lnTo>
                    <a:lnTo>
                      <a:pt x="243" y="111"/>
                    </a:lnTo>
                    <a:lnTo>
                      <a:pt x="254" y="111"/>
                    </a:lnTo>
                    <a:lnTo>
                      <a:pt x="254" y="126"/>
                    </a:lnTo>
                    <a:lnTo>
                      <a:pt x="254" y="163"/>
                    </a:lnTo>
                    <a:lnTo>
                      <a:pt x="264" y="207"/>
                    </a:lnTo>
                    <a:lnTo>
                      <a:pt x="264" y="259"/>
                    </a:lnTo>
                    <a:lnTo>
                      <a:pt x="274" y="304"/>
                    </a:lnTo>
                    <a:lnTo>
                      <a:pt x="274" y="341"/>
                    </a:lnTo>
                    <a:lnTo>
                      <a:pt x="284" y="355"/>
                    </a:lnTo>
                    <a:lnTo>
                      <a:pt x="284" y="363"/>
                    </a:lnTo>
                    <a:lnTo>
                      <a:pt x="294" y="355"/>
                    </a:lnTo>
                    <a:lnTo>
                      <a:pt x="294" y="333"/>
                    </a:lnTo>
                    <a:lnTo>
                      <a:pt x="304" y="311"/>
                    </a:lnTo>
                    <a:lnTo>
                      <a:pt x="304" y="281"/>
                    </a:lnTo>
                    <a:lnTo>
                      <a:pt x="314" y="252"/>
                    </a:lnTo>
                    <a:lnTo>
                      <a:pt x="314" y="237"/>
                    </a:lnTo>
                    <a:lnTo>
                      <a:pt x="324" y="222"/>
                    </a:lnTo>
                    <a:lnTo>
                      <a:pt x="324" y="215"/>
                    </a:lnTo>
                    <a:lnTo>
                      <a:pt x="335" y="222"/>
                    </a:lnTo>
                    <a:lnTo>
                      <a:pt x="335" y="229"/>
                    </a:lnTo>
                    <a:lnTo>
                      <a:pt x="345" y="237"/>
                    </a:lnTo>
                    <a:lnTo>
                      <a:pt x="345" y="252"/>
                    </a:lnTo>
                    <a:lnTo>
                      <a:pt x="355" y="266"/>
                    </a:lnTo>
                    <a:lnTo>
                      <a:pt x="355" y="281"/>
                    </a:lnTo>
                    <a:lnTo>
                      <a:pt x="365" y="289"/>
                    </a:lnTo>
                    <a:lnTo>
                      <a:pt x="365" y="296"/>
                    </a:lnTo>
                    <a:lnTo>
                      <a:pt x="375" y="296"/>
                    </a:lnTo>
                    <a:lnTo>
                      <a:pt x="385" y="289"/>
                    </a:lnTo>
                    <a:lnTo>
                      <a:pt x="385" y="281"/>
                    </a:lnTo>
                    <a:lnTo>
                      <a:pt x="395" y="266"/>
                    </a:lnTo>
                    <a:lnTo>
                      <a:pt x="395" y="252"/>
                    </a:lnTo>
                    <a:lnTo>
                      <a:pt x="405" y="237"/>
                    </a:lnTo>
                    <a:lnTo>
                      <a:pt x="405" y="229"/>
                    </a:lnTo>
                    <a:lnTo>
                      <a:pt x="416" y="222"/>
                    </a:lnTo>
                    <a:lnTo>
                      <a:pt x="416" y="215"/>
                    </a:lnTo>
                    <a:lnTo>
                      <a:pt x="426" y="222"/>
                    </a:lnTo>
                    <a:lnTo>
                      <a:pt x="426" y="237"/>
                    </a:lnTo>
                    <a:lnTo>
                      <a:pt x="436" y="252"/>
                    </a:lnTo>
                    <a:lnTo>
                      <a:pt x="436" y="281"/>
                    </a:lnTo>
                    <a:lnTo>
                      <a:pt x="446" y="311"/>
                    </a:lnTo>
                    <a:lnTo>
                      <a:pt x="446" y="333"/>
                    </a:lnTo>
                    <a:lnTo>
                      <a:pt x="456" y="355"/>
                    </a:lnTo>
                    <a:lnTo>
                      <a:pt x="456" y="363"/>
                    </a:lnTo>
                    <a:lnTo>
                      <a:pt x="466" y="355"/>
                    </a:lnTo>
                    <a:lnTo>
                      <a:pt x="466" y="341"/>
                    </a:lnTo>
                    <a:lnTo>
                      <a:pt x="476" y="304"/>
                    </a:lnTo>
                    <a:lnTo>
                      <a:pt x="476" y="259"/>
                    </a:lnTo>
                    <a:lnTo>
                      <a:pt x="487" y="207"/>
                    </a:lnTo>
                    <a:lnTo>
                      <a:pt x="487" y="163"/>
                    </a:lnTo>
                    <a:lnTo>
                      <a:pt x="497" y="126"/>
                    </a:lnTo>
                    <a:lnTo>
                      <a:pt x="497" y="111"/>
                    </a:lnTo>
                    <a:lnTo>
                      <a:pt x="507" y="141"/>
                    </a:lnTo>
                    <a:lnTo>
                      <a:pt x="507" y="185"/>
                    </a:lnTo>
                    <a:lnTo>
                      <a:pt x="517" y="252"/>
                    </a:lnTo>
                    <a:lnTo>
                      <a:pt x="517" y="326"/>
                    </a:lnTo>
                    <a:lnTo>
                      <a:pt x="527" y="400"/>
                    </a:lnTo>
                    <a:lnTo>
                      <a:pt x="527" y="452"/>
                    </a:lnTo>
                    <a:lnTo>
                      <a:pt x="537" y="489"/>
                    </a:lnTo>
                    <a:lnTo>
                      <a:pt x="547" y="459"/>
                    </a:lnTo>
                    <a:lnTo>
                      <a:pt x="547" y="392"/>
                    </a:lnTo>
                    <a:lnTo>
                      <a:pt x="557" y="311"/>
                    </a:lnTo>
                    <a:lnTo>
                      <a:pt x="557" y="222"/>
                    </a:lnTo>
                    <a:lnTo>
                      <a:pt x="568" y="126"/>
                    </a:lnTo>
                    <a:lnTo>
                      <a:pt x="568" y="52"/>
                    </a:lnTo>
                    <a:lnTo>
                      <a:pt x="578" y="7"/>
                    </a:lnTo>
                    <a:lnTo>
                      <a:pt x="578" y="0"/>
                    </a:lnTo>
                    <a:lnTo>
                      <a:pt x="588" y="30"/>
                    </a:lnTo>
                    <a:lnTo>
                      <a:pt x="588" y="89"/>
                    </a:lnTo>
                    <a:lnTo>
                      <a:pt x="598" y="178"/>
                    </a:lnTo>
                    <a:lnTo>
                      <a:pt x="598" y="281"/>
                    </a:lnTo>
                    <a:lnTo>
                      <a:pt x="608" y="385"/>
                    </a:lnTo>
                    <a:lnTo>
                      <a:pt x="608" y="474"/>
                    </a:lnTo>
                    <a:lnTo>
                      <a:pt x="618" y="533"/>
                    </a:lnTo>
                    <a:lnTo>
                      <a:pt x="618" y="555"/>
                    </a:lnTo>
                    <a:lnTo>
                      <a:pt x="628" y="533"/>
                    </a:lnTo>
                    <a:lnTo>
                      <a:pt x="628" y="474"/>
                    </a:lnTo>
                    <a:lnTo>
                      <a:pt x="638" y="385"/>
                    </a:lnTo>
                    <a:lnTo>
                      <a:pt x="638" y="281"/>
                    </a:lnTo>
                    <a:lnTo>
                      <a:pt x="649" y="178"/>
                    </a:lnTo>
                    <a:lnTo>
                      <a:pt x="649" y="89"/>
                    </a:lnTo>
                    <a:lnTo>
                      <a:pt x="659" y="30"/>
                    </a:lnTo>
                    <a:lnTo>
                      <a:pt x="659" y="0"/>
                    </a:lnTo>
                    <a:lnTo>
                      <a:pt x="669" y="7"/>
                    </a:lnTo>
                    <a:lnTo>
                      <a:pt x="669" y="52"/>
                    </a:lnTo>
                    <a:lnTo>
                      <a:pt x="679" y="126"/>
                    </a:lnTo>
                    <a:lnTo>
                      <a:pt x="679" y="222"/>
                    </a:lnTo>
                    <a:lnTo>
                      <a:pt x="689" y="311"/>
                    </a:lnTo>
                    <a:lnTo>
                      <a:pt x="689" y="392"/>
                    </a:lnTo>
                    <a:lnTo>
                      <a:pt x="699" y="459"/>
                    </a:lnTo>
                    <a:lnTo>
                      <a:pt x="699" y="489"/>
                    </a:lnTo>
                    <a:lnTo>
                      <a:pt x="709" y="489"/>
                    </a:lnTo>
                    <a:lnTo>
                      <a:pt x="709" y="452"/>
                    </a:lnTo>
                    <a:lnTo>
                      <a:pt x="719" y="400"/>
                    </a:lnTo>
                    <a:lnTo>
                      <a:pt x="719" y="326"/>
                    </a:lnTo>
                    <a:lnTo>
                      <a:pt x="730" y="252"/>
                    </a:lnTo>
                    <a:lnTo>
                      <a:pt x="730" y="185"/>
                    </a:lnTo>
                    <a:lnTo>
                      <a:pt x="740" y="141"/>
                    </a:lnTo>
                    <a:lnTo>
                      <a:pt x="740" y="111"/>
                    </a:lnTo>
                    <a:lnTo>
                      <a:pt x="750" y="111"/>
                    </a:lnTo>
                    <a:lnTo>
                      <a:pt x="750" y="126"/>
                    </a:lnTo>
                    <a:lnTo>
                      <a:pt x="750" y="163"/>
                    </a:lnTo>
                    <a:lnTo>
                      <a:pt x="760" y="207"/>
                    </a:lnTo>
                    <a:lnTo>
                      <a:pt x="760" y="259"/>
                    </a:lnTo>
                    <a:lnTo>
                      <a:pt x="770" y="304"/>
                    </a:lnTo>
                    <a:lnTo>
                      <a:pt x="770" y="341"/>
                    </a:lnTo>
                    <a:lnTo>
                      <a:pt x="780" y="355"/>
                    </a:lnTo>
                    <a:lnTo>
                      <a:pt x="780" y="363"/>
                    </a:lnTo>
                    <a:lnTo>
                      <a:pt x="790" y="355"/>
                    </a:lnTo>
                    <a:lnTo>
                      <a:pt x="790" y="333"/>
                    </a:lnTo>
                    <a:lnTo>
                      <a:pt x="800" y="311"/>
                    </a:lnTo>
                    <a:lnTo>
                      <a:pt x="800" y="281"/>
                    </a:lnTo>
                    <a:lnTo>
                      <a:pt x="811" y="252"/>
                    </a:lnTo>
                    <a:lnTo>
                      <a:pt x="811" y="237"/>
                    </a:lnTo>
                    <a:lnTo>
                      <a:pt x="821" y="222"/>
                    </a:lnTo>
                    <a:lnTo>
                      <a:pt x="821" y="215"/>
                    </a:lnTo>
                    <a:lnTo>
                      <a:pt x="831" y="222"/>
                    </a:lnTo>
                    <a:lnTo>
                      <a:pt x="831" y="229"/>
                    </a:lnTo>
                    <a:lnTo>
                      <a:pt x="841" y="237"/>
                    </a:lnTo>
                    <a:lnTo>
                      <a:pt x="841" y="252"/>
                    </a:lnTo>
                    <a:lnTo>
                      <a:pt x="851" y="266"/>
                    </a:lnTo>
                    <a:lnTo>
                      <a:pt x="851" y="281"/>
                    </a:lnTo>
                    <a:lnTo>
                      <a:pt x="861" y="289"/>
                    </a:lnTo>
                    <a:lnTo>
                      <a:pt x="861" y="296"/>
                    </a:lnTo>
                    <a:lnTo>
                      <a:pt x="871" y="296"/>
                    </a:lnTo>
                    <a:lnTo>
                      <a:pt x="882" y="289"/>
                    </a:lnTo>
                    <a:lnTo>
                      <a:pt x="882" y="281"/>
                    </a:lnTo>
                    <a:lnTo>
                      <a:pt x="892" y="266"/>
                    </a:lnTo>
                    <a:lnTo>
                      <a:pt x="892" y="252"/>
                    </a:lnTo>
                    <a:lnTo>
                      <a:pt x="902" y="237"/>
                    </a:lnTo>
                    <a:lnTo>
                      <a:pt x="902" y="229"/>
                    </a:lnTo>
                    <a:lnTo>
                      <a:pt x="912" y="222"/>
                    </a:lnTo>
                    <a:lnTo>
                      <a:pt x="912" y="215"/>
                    </a:lnTo>
                    <a:lnTo>
                      <a:pt x="922" y="222"/>
                    </a:lnTo>
                    <a:lnTo>
                      <a:pt x="922" y="237"/>
                    </a:lnTo>
                    <a:lnTo>
                      <a:pt x="932" y="252"/>
                    </a:lnTo>
                    <a:lnTo>
                      <a:pt x="932" y="281"/>
                    </a:lnTo>
                    <a:lnTo>
                      <a:pt x="942" y="311"/>
                    </a:lnTo>
                    <a:lnTo>
                      <a:pt x="942" y="333"/>
                    </a:lnTo>
                    <a:lnTo>
                      <a:pt x="952" y="355"/>
                    </a:lnTo>
                    <a:lnTo>
                      <a:pt x="952" y="363"/>
                    </a:lnTo>
                    <a:lnTo>
                      <a:pt x="963" y="355"/>
                    </a:lnTo>
                    <a:lnTo>
                      <a:pt x="963" y="341"/>
                    </a:lnTo>
                    <a:lnTo>
                      <a:pt x="973" y="304"/>
                    </a:lnTo>
                    <a:lnTo>
                      <a:pt x="973" y="259"/>
                    </a:lnTo>
                    <a:lnTo>
                      <a:pt x="983" y="207"/>
                    </a:lnTo>
                    <a:lnTo>
                      <a:pt x="983" y="163"/>
                    </a:lnTo>
                    <a:lnTo>
                      <a:pt x="993" y="126"/>
                    </a:lnTo>
                  </a:path>
                </a:pathLst>
              </a:custGeom>
              <a:noFill/>
              <a:ln w="15875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22539" name="Line 624"/>
            <p:cNvSpPr>
              <a:spLocks noChangeShapeType="1"/>
            </p:cNvSpPr>
            <p:nvPr/>
          </p:nvSpPr>
          <p:spPr bwMode="auto">
            <a:xfrm>
              <a:off x="501" y="1277"/>
              <a:ext cx="5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Modulação em Amplitude com Portadora Presente - </a:t>
            </a:r>
            <a:r>
              <a:rPr lang="pt-BR" altLang="pt-BR" dirty="0" smtClean="0"/>
              <a:t>AMDSB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0"/>
            <a:ext cx="9144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pt-BR" altLang="pt-BR" sz="2000" dirty="0"/>
          </a:p>
        </p:txBody>
      </p:sp>
      <p:graphicFrame>
        <p:nvGraphicFramePr>
          <p:cNvPr id="2355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98493"/>
              </p:ext>
            </p:extLst>
          </p:nvPr>
        </p:nvGraphicFramePr>
        <p:xfrm>
          <a:off x="2555776" y="3789040"/>
          <a:ext cx="4263554" cy="88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5" name="Equação" r:id="rId3" imgW="2336760" imgH="482400" progId="Equation.3">
                  <p:embed/>
                </p:oleObj>
              </mc:Choice>
              <mc:Fallback>
                <p:oleObj name="Equação" r:id="rId3" imgW="2336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789040"/>
                        <a:ext cx="4263554" cy="88022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5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EAEAEA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364962"/>
              </p:ext>
            </p:extLst>
          </p:nvPr>
        </p:nvGraphicFramePr>
        <p:xfrm>
          <a:off x="2051720" y="2204864"/>
          <a:ext cx="5389339" cy="45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6" name="Equação" r:id="rId5" imgW="2705040" imgH="228600" progId="Equation.3">
                  <p:embed/>
                </p:oleObj>
              </mc:Choice>
              <mc:Fallback>
                <p:oleObj name="Equação" r:id="rId5" imgW="2705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204864"/>
                        <a:ext cx="5389339" cy="45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-37307" y="2780928"/>
            <a:ext cx="9142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sz="2000" dirty="0"/>
              <a:t>A equação que descreve a modulação em amplitude com portadora presente é dada por: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-74612" y="4719248"/>
            <a:ext cx="9217025" cy="4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sz="2000" dirty="0">
                <a:sym typeface="Monotype Sorts" pitchFamily="2" charset="2"/>
              </a:rPr>
              <a:t>A relação </a:t>
            </a:r>
            <a:r>
              <a:rPr lang="pt-BR" altLang="pt-BR" sz="2000" dirty="0" err="1">
                <a:sym typeface="Monotype Sorts" pitchFamily="2" charset="2"/>
              </a:rPr>
              <a:t>A</a:t>
            </a:r>
            <a:r>
              <a:rPr lang="pt-BR" altLang="pt-BR" sz="2000" baseline="-25000" dirty="0" err="1">
                <a:sym typeface="Monotype Sorts" pitchFamily="2" charset="2"/>
              </a:rPr>
              <a:t>m</a:t>
            </a:r>
            <a:r>
              <a:rPr lang="pt-BR" altLang="pt-BR" sz="2000" dirty="0">
                <a:sym typeface="Monotype Sorts" pitchFamily="2" charset="2"/>
              </a:rPr>
              <a:t>/A</a:t>
            </a:r>
            <a:r>
              <a:rPr lang="pt-BR" altLang="pt-BR" sz="2000" baseline="-25000" dirty="0">
                <a:sym typeface="Monotype Sorts" pitchFamily="2" charset="2"/>
              </a:rPr>
              <a:t>c</a:t>
            </a:r>
            <a:r>
              <a:rPr lang="pt-BR" altLang="pt-BR" sz="2000" dirty="0">
                <a:sym typeface="Monotype Sorts" pitchFamily="2" charset="2"/>
              </a:rPr>
              <a:t> é definida como índice de modulação: </a:t>
            </a:r>
            <a:endParaRPr lang="pt-BR" altLang="pt-BR" sz="2000" dirty="0"/>
          </a:p>
        </p:txBody>
      </p:sp>
      <p:graphicFrame>
        <p:nvGraphicFramePr>
          <p:cNvPr id="2355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78454"/>
              </p:ext>
            </p:extLst>
          </p:nvPr>
        </p:nvGraphicFramePr>
        <p:xfrm>
          <a:off x="3900586" y="5085184"/>
          <a:ext cx="1269802" cy="70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7" name="Equação" r:id="rId7" imgW="774360" imgH="431640" progId="Equation.3">
                  <p:embed/>
                </p:oleObj>
              </mc:Choice>
              <mc:Fallback>
                <p:oleObj name="Equação" r:id="rId7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586" y="5085184"/>
                        <a:ext cx="1269802" cy="70715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10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Line 22"/>
          <p:cNvSpPr>
            <a:spLocks noChangeShapeType="1"/>
          </p:cNvSpPr>
          <p:nvPr/>
        </p:nvSpPr>
        <p:spPr bwMode="auto">
          <a:xfrm>
            <a:off x="5451475" y="49863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2" name="Line 23"/>
          <p:cNvSpPr>
            <a:spLocks noChangeShapeType="1"/>
          </p:cNvSpPr>
          <p:nvPr/>
        </p:nvSpPr>
        <p:spPr bwMode="auto">
          <a:xfrm>
            <a:off x="7985125" y="61753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3" name="Line 26"/>
          <p:cNvSpPr>
            <a:spLocks noChangeShapeType="1"/>
          </p:cNvSpPr>
          <p:nvPr/>
        </p:nvSpPr>
        <p:spPr bwMode="auto">
          <a:xfrm>
            <a:off x="5451475" y="61753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4" name="Text Box 90"/>
          <p:cNvSpPr txBox="1">
            <a:spLocks noChangeArrowheads="1"/>
          </p:cNvSpPr>
          <p:nvPr/>
        </p:nvSpPr>
        <p:spPr bwMode="auto">
          <a:xfrm>
            <a:off x="-63913" y="1628800"/>
            <a:ext cx="9142413" cy="38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pt-BR" altLang="pt-BR" dirty="0"/>
              <a:t>Sejam [ m(t) ] o sinal </a:t>
            </a:r>
            <a:r>
              <a:rPr lang="pt-BR" altLang="pt-BR" dirty="0" err="1"/>
              <a:t>modulante</a:t>
            </a:r>
            <a:r>
              <a:rPr lang="pt-BR" altLang="pt-BR" dirty="0"/>
              <a:t>, e [ c(t) ] a portadora dados por:</a:t>
            </a:r>
          </a:p>
        </p:txBody>
      </p:sp>
      <p:sp>
        <p:nvSpPr>
          <p:cNvPr id="23565" name="Text Box 91"/>
          <p:cNvSpPr txBox="1">
            <a:spLocks noChangeArrowheads="1"/>
          </p:cNvSpPr>
          <p:nvPr/>
        </p:nvSpPr>
        <p:spPr bwMode="auto">
          <a:xfrm>
            <a:off x="0" y="5965825"/>
            <a:ext cx="9217025" cy="4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pt-BR" altLang="pt-BR" sz="2000">
                <a:sym typeface="Monotype Sorts" pitchFamily="2" charset="2"/>
              </a:rPr>
              <a:t>Em que m </a:t>
            </a:r>
            <a:r>
              <a:rPr lang="pt-BR" altLang="pt-BR" sz="2000">
                <a:cs typeface="Arial" pitchFamily="34" charset="0"/>
                <a:sym typeface="Monotype Sorts" pitchFamily="2" charset="2"/>
              </a:rPr>
              <a:t>≤ 1</a:t>
            </a:r>
            <a:endParaRPr lang="pt-BR" altLang="pt-BR" sz="2000"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Modulação por um único </a:t>
            </a:r>
            <a:r>
              <a:rPr lang="pt-BR" altLang="pt-BR" dirty="0" smtClean="0"/>
              <a:t>tom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1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Linearidade</a:t>
            </a:r>
          </a:p>
        </p:txBody>
      </p:sp>
      <p:graphicFrame>
        <p:nvGraphicFramePr>
          <p:cNvPr id="3686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25663" y="2593975"/>
          <a:ext cx="5614987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9" name="Equation" r:id="rId3" imgW="3251160" imgH="1143000" progId="Equation.3">
                  <p:embed/>
                </p:oleObj>
              </mc:Choice>
              <mc:Fallback>
                <p:oleObj name="Equation" r:id="rId3" imgW="3251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2593975"/>
                        <a:ext cx="5614987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51643"/>
              </p:ext>
            </p:extLst>
          </p:nvPr>
        </p:nvGraphicFramePr>
        <p:xfrm>
          <a:off x="3131840" y="1398290"/>
          <a:ext cx="1754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0" name="Equation" r:id="rId5" imgW="1422360" imgH="330120" progId="Equation.3">
                  <p:embed/>
                </p:oleObj>
              </mc:Choice>
              <mc:Fallback>
                <p:oleObj name="Equation" r:id="rId5" imgW="1422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398290"/>
                        <a:ext cx="17541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98906"/>
              </p:ext>
            </p:extLst>
          </p:nvPr>
        </p:nvGraphicFramePr>
        <p:xfrm>
          <a:off x="5220072" y="1254274"/>
          <a:ext cx="1908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1" name="Equation" r:id="rId7" imgW="1511280" imgH="469800" progId="Equation.3">
                  <p:embed/>
                </p:oleObj>
              </mc:Choice>
              <mc:Fallback>
                <p:oleObj name="Equation" r:id="rId7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254274"/>
                        <a:ext cx="19081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5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51060"/>
              </p:ext>
            </p:extLst>
          </p:nvPr>
        </p:nvGraphicFramePr>
        <p:xfrm>
          <a:off x="2014538" y="2519363"/>
          <a:ext cx="44608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5" name="Equação" r:id="rId3" imgW="1650960" imgH="431640" progId="Equation.3">
                  <p:embed/>
                </p:oleObj>
              </mc:Choice>
              <mc:Fallback>
                <p:oleObj name="Equação" r:id="rId3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519363"/>
                        <a:ext cx="4460875" cy="11652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5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EAEAEA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0" name="Group 1035"/>
          <p:cNvGrpSpPr>
            <a:grpSpLocks/>
          </p:cNvGrpSpPr>
          <p:nvPr/>
        </p:nvGrpSpPr>
        <p:grpSpPr bwMode="auto">
          <a:xfrm>
            <a:off x="234950" y="4051300"/>
            <a:ext cx="4033838" cy="2241550"/>
            <a:chOff x="3360" y="3120"/>
            <a:chExt cx="1632" cy="768"/>
          </a:xfrm>
        </p:grpSpPr>
        <p:sp>
          <p:nvSpPr>
            <p:cNvPr id="3115" name="Freeform 1036"/>
            <p:cNvSpPr>
              <a:spLocks/>
            </p:cNvSpPr>
            <p:nvPr/>
          </p:nvSpPr>
          <p:spPr bwMode="auto">
            <a:xfrm>
              <a:off x="3360" y="3175"/>
              <a:ext cx="1593" cy="665"/>
            </a:xfrm>
            <a:custGeom>
              <a:avLst/>
              <a:gdLst>
                <a:gd name="T0" fmla="*/ 22 w 1593"/>
                <a:gd name="T1" fmla="*/ 307 h 665"/>
                <a:gd name="T2" fmla="*/ 47 w 1593"/>
                <a:gd name="T3" fmla="*/ 573 h 665"/>
                <a:gd name="T4" fmla="*/ 73 w 1593"/>
                <a:gd name="T5" fmla="*/ 156 h 665"/>
                <a:gd name="T6" fmla="*/ 99 w 1593"/>
                <a:gd name="T7" fmla="*/ 108 h 665"/>
                <a:gd name="T8" fmla="*/ 129 w 1593"/>
                <a:gd name="T9" fmla="*/ 639 h 665"/>
                <a:gd name="T10" fmla="*/ 154 w 1593"/>
                <a:gd name="T11" fmla="*/ 342 h 665"/>
                <a:gd name="T12" fmla="*/ 180 w 1593"/>
                <a:gd name="T13" fmla="*/ 12 h 665"/>
                <a:gd name="T14" fmla="*/ 206 w 1593"/>
                <a:gd name="T15" fmla="*/ 470 h 665"/>
                <a:gd name="T16" fmla="*/ 236 w 1593"/>
                <a:gd name="T17" fmla="*/ 468 h 665"/>
                <a:gd name="T18" fmla="*/ 261 w 1593"/>
                <a:gd name="T19" fmla="*/ 154 h 665"/>
                <a:gd name="T20" fmla="*/ 287 w 1593"/>
                <a:gd name="T21" fmla="*/ 312 h 665"/>
                <a:gd name="T22" fmla="*/ 313 w 1593"/>
                <a:gd name="T23" fmla="*/ 388 h 665"/>
                <a:gd name="T24" fmla="*/ 339 w 1593"/>
                <a:gd name="T25" fmla="*/ 303 h 665"/>
                <a:gd name="T26" fmla="*/ 368 w 1593"/>
                <a:gd name="T27" fmla="*/ 319 h 665"/>
                <a:gd name="T28" fmla="*/ 394 w 1593"/>
                <a:gd name="T29" fmla="*/ 310 h 665"/>
                <a:gd name="T30" fmla="*/ 420 w 1593"/>
                <a:gd name="T31" fmla="*/ 319 h 665"/>
                <a:gd name="T32" fmla="*/ 446 w 1593"/>
                <a:gd name="T33" fmla="*/ 305 h 665"/>
                <a:gd name="T34" fmla="*/ 472 w 1593"/>
                <a:gd name="T35" fmla="*/ 349 h 665"/>
                <a:gd name="T36" fmla="*/ 501 w 1593"/>
                <a:gd name="T37" fmla="*/ 383 h 665"/>
                <a:gd name="T38" fmla="*/ 527 w 1593"/>
                <a:gd name="T39" fmla="*/ 175 h 665"/>
                <a:gd name="T40" fmla="*/ 553 w 1593"/>
                <a:gd name="T41" fmla="*/ 307 h 665"/>
                <a:gd name="T42" fmla="*/ 578 w 1593"/>
                <a:gd name="T43" fmla="*/ 573 h 665"/>
                <a:gd name="T44" fmla="*/ 608 w 1593"/>
                <a:gd name="T45" fmla="*/ 156 h 665"/>
                <a:gd name="T46" fmla="*/ 634 w 1593"/>
                <a:gd name="T47" fmla="*/ 108 h 665"/>
                <a:gd name="T48" fmla="*/ 660 w 1593"/>
                <a:gd name="T49" fmla="*/ 639 h 665"/>
                <a:gd name="T50" fmla="*/ 685 w 1593"/>
                <a:gd name="T51" fmla="*/ 342 h 665"/>
                <a:gd name="T52" fmla="*/ 711 w 1593"/>
                <a:gd name="T53" fmla="*/ 12 h 665"/>
                <a:gd name="T54" fmla="*/ 741 w 1593"/>
                <a:gd name="T55" fmla="*/ 470 h 665"/>
                <a:gd name="T56" fmla="*/ 767 w 1593"/>
                <a:gd name="T57" fmla="*/ 468 h 665"/>
                <a:gd name="T58" fmla="*/ 792 w 1593"/>
                <a:gd name="T59" fmla="*/ 154 h 665"/>
                <a:gd name="T60" fmla="*/ 818 w 1593"/>
                <a:gd name="T61" fmla="*/ 312 h 665"/>
                <a:gd name="T62" fmla="*/ 844 w 1593"/>
                <a:gd name="T63" fmla="*/ 388 h 665"/>
                <a:gd name="T64" fmla="*/ 873 w 1593"/>
                <a:gd name="T65" fmla="*/ 303 h 665"/>
                <a:gd name="T66" fmla="*/ 899 w 1593"/>
                <a:gd name="T67" fmla="*/ 319 h 665"/>
                <a:gd name="T68" fmla="*/ 925 w 1593"/>
                <a:gd name="T69" fmla="*/ 310 h 665"/>
                <a:gd name="T70" fmla="*/ 951 w 1593"/>
                <a:gd name="T71" fmla="*/ 319 h 665"/>
                <a:gd name="T72" fmla="*/ 980 w 1593"/>
                <a:gd name="T73" fmla="*/ 305 h 665"/>
                <a:gd name="T74" fmla="*/ 1006 w 1593"/>
                <a:gd name="T75" fmla="*/ 349 h 665"/>
                <a:gd name="T76" fmla="*/ 1032 w 1593"/>
                <a:gd name="T77" fmla="*/ 383 h 665"/>
                <a:gd name="T78" fmla="*/ 1058 w 1593"/>
                <a:gd name="T79" fmla="*/ 175 h 665"/>
                <a:gd name="T80" fmla="*/ 1084 w 1593"/>
                <a:gd name="T81" fmla="*/ 307 h 665"/>
                <a:gd name="T82" fmla="*/ 1113 w 1593"/>
                <a:gd name="T83" fmla="*/ 573 h 665"/>
                <a:gd name="T84" fmla="*/ 1139 w 1593"/>
                <a:gd name="T85" fmla="*/ 156 h 665"/>
                <a:gd name="T86" fmla="*/ 1165 w 1593"/>
                <a:gd name="T87" fmla="*/ 108 h 665"/>
                <a:gd name="T88" fmla="*/ 1191 w 1593"/>
                <a:gd name="T89" fmla="*/ 639 h 665"/>
                <a:gd name="T90" fmla="*/ 1220 w 1593"/>
                <a:gd name="T91" fmla="*/ 342 h 665"/>
                <a:gd name="T92" fmla="*/ 1246 w 1593"/>
                <a:gd name="T93" fmla="*/ 12 h 665"/>
                <a:gd name="T94" fmla="*/ 1272 w 1593"/>
                <a:gd name="T95" fmla="*/ 470 h 665"/>
                <a:gd name="T96" fmla="*/ 1298 w 1593"/>
                <a:gd name="T97" fmla="*/ 468 h 665"/>
                <a:gd name="T98" fmla="*/ 1323 w 1593"/>
                <a:gd name="T99" fmla="*/ 154 h 665"/>
                <a:gd name="T100" fmla="*/ 1353 w 1593"/>
                <a:gd name="T101" fmla="*/ 312 h 665"/>
                <a:gd name="T102" fmla="*/ 1379 w 1593"/>
                <a:gd name="T103" fmla="*/ 388 h 665"/>
                <a:gd name="T104" fmla="*/ 1404 w 1593"/>
                <a:gd name="T105" fmla="*/ 303 h 665"/>
                <a:gd name="T106" fmla="*/ 1430 w 1593"/>
                <a:gd name="T107" fmla="*/ 319 h 665"/>
                <a:gd name="T108" fmla="*/ 1456 w 1593"/>
                <a:gd name="T109" fmla="*/ 310 h 665"/>
                <a:gd name="T110" fmla="*/ 1486 w 1593"/>
                <a:gd name="T111" fmla="*/ 319 h 665"/>
                <a:gd name="T112" fmla="*/ 1511 w 1593"/>
                <a:gd name="T113" fmla="*/ 305 h 665"/>
                <a:gd name="T114" fmla="*/ 1537 w 1593"/>
                <a:gd name="T115" fmla="*/ 349 h 665"/>
                <a:gd name="T116" fmla="*/ 1563 w 1593"/>
                <a:gd name="T117" fmla="*/ 383 h 665"/>
                <a:gd name="T118" fmla="*/ 1593 w 1593"/>
                <a:gd name="T119" fmla="*/ 175 h 6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93"/>
                <a:gd name="T181" fmla="*/ 0 h 665"/>
                <a:gd name="T182" fmla="*/ 1593 w 1593"/>
                <a:gd name="T183" fmla="*/ 665 h 6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93" h="665">
                  <a:moveTo>
                    <a:pt x="0" y="154"/>
                  </a:moveTo>
                  <a:lnTo>
                    <a:pt x="3" y="154"/>
                  </a:lnTo>
                  <a:lnTo>
                    <a:pt x="11" y="181"/>
                  </a:lnTo>
                  <a:lnTo>
                    <a:pt x="14" y="234"/>
                  </a:lnTo>
                  <a:lnTo>
                    <a:pt x="22" y="307"/>
                  </a:lnTo>
                  <a:lnTo>
                    <a:pt x="25" y="388"/>
                  </a:lnTo>
                  <a:lnTo>
                    <a:pt x="33" y="468"/>
                  </a:lnTo>
                  <a:lnTo>
                    <a:pt x="36" y="532"/>
                  </a:lnTo>
                  <a:lnTo>
                    <a:pt x="44" y="571"/>
                  </a:lnTo>
                  <a:lnTo>
                    <a:pt x="47" y="573"/>
                  </a:lnTo>
                  <a:lnTo>
                    <a:pt x="51" y="539"/>
                  </a:lnTo>
                  <a:lnTo>
                    <a:pt x="59" y="470"/>
                  </a:lnTo>
                  <a:lnTo>
                    <a:pt x="62" y="374"/>
                  </a:lnTo>
                  <a:lnTo>
                    <a:pt x="70" y="264"/>
                  </a:lnTo>
                  <a:lnTo>
                    <a:pt x="73" y="156"/>
                  </a:lnTo>
                  <a:lnTo>
                    <a:pt x="81" y="69"/>
                  </a:lnTo>
                  <a:lnTo>
                    <a:pt x="84" y="12"/>
                  </a:lnTo>
                  <a:lnTo>
                    <a:pt x="92" y="0"/>
                  </a:lnTo>
                  <a:lnTo>
                    <a:pt x="95" y="33"/>
                  </a:lnTo>
                  <a:lnTo>
                    <a:pt x="99" y="108"/>
                  </a:lnTo>
                  <a:lnTo>
                    <a:pt x="106" y="216"/>
                  </a:lnTo>
                  <a:lnTo>
                    <a:pt x="110" y="342"/>
                  </a:lnTo>
                  <a:lnTo>
                    <a:pt x="118" y="465"/>
                  </a:lnTo>
                  <a:lnTo>
                    <a:pt x="121" y="571"/>
                  </a:lnTo>
                  <a:lnTo>
                    <a:pt x="129" y="639"/>
                  </a:lnTo>
                  <a:lnTo>
                    <a:pt x="132" y="665"/>
                  </a:lnTo>
                  <a:lnTo>
                    <a:pt x="140" y="639"/>
                  </a:lnTo>
                  <a:lnTo>
                    <a:pt x="143" y="571"/>
                  </a:lnTo>
                  <a:lnTo>
                    <a:pt x="147" y="465"/>
                  </a:lnTo>
                  <a:lnTo>
                    <a:pt x="154" y="342"/>
                  </a:lnTo>
                  <a:lnTo>
                    <a:pt x="158" y="216"/>
                  </a:lnTo>
                  <a:lnTo>
                    <a:pt x="165" y="108"/>
                  </a:lnTo>
                  <a:lnTo>
                    <a:pt x="169" y="33"/>
                  </a:lnTo>
                  <a:lnTo>
                    <a:pt x="177" y="0"/>
                  </a:lnTo>
                  <a:lnTo>
                    <a:pt x="180" y="12"/>
                  </a:lnTo>
                  <a:lnTo>
                    <a:pt x="188" y="69"/>
                  </a:lnTo>
                  <a:lnTo>
                    <a:pt x="191" y="156"/>
                  </a:lnTo>
                  <a:lnTo>
                    <a:pt x="195" y="264"/>
                  </a:lnTo>
                  <a:lnTo>
                    <a:pt x="202" y="374"/>
                  </a:lnTo>
                  <a:lnTo>
                    <a:pt x="206" y="470"/>
                  </a:lnTo>
                  <a:lnTo>
                    <a:pt x="213" y="539"/>
                  </a:lnTo>
                  <a:lnTo>
                    <a:pt x="217" y="573"/>
                  </a:lnTo>
                  <a:lnTo>
                    <a:pt x="224" y="571"/>
                  </a:lnTo>
                  <a:lnTo>
                    <a:pt x="228" y="532"/>
                  </a:lnTo>
                  <a:lnTo>
                    <a:pt x="236" y="468"/>
                  </a:lnTo>
                  <a:lnTo>
                    <a:pt x="239" y="388"/>
                  </a:lnTo>
                  <a:lnTo>
                    <a:pt x="243" y="307"/>
                  </a:lnTo>
                  <a:lnTo>
                    <a:pt x="250" y="234"/>
                  </a:lnTo>
                  <a:lnTo>
                    <a:pt x="254" y="181"/>
                  </a:lnTo>
                  <a:lnTo>
                    <a:pt x="261" y="154"/>
                  </a:lnTo>
                  <a:lnTo>
                    <a:pt x="265" y="154"/>
                  </a:lnTo>
                  <a:lnTo>
                    <a:pt x="272" y="175"/>
                  </a:lnTo>
                  <a:lnTo>
                    <a:pt x="276" y="213"/>
                  </a:lnTo>
                  <a:lnTo>
                    <a:pt x="280" y="264"/>
                  </a:lnTo>
                  <a:lnTo>
                    <a:pt x="287" y="312"/>
                  </a:lnTo>
                  <a:lnTo>
                    <a:pt x="291" y="353"/>
                  </a:lnTo>
                  <a:lnTo>
                    <a:pt x="298" y="383"/>
                  </a:lnTo>
                  <a:lnTo>
                    <a:pt x="302" y="399"/>
                  </a:lnTo>
                  <a:lnTo>
                    <a:pt x="309" y="399"/>
                  </a:lnTo>
                  <a:lnTo>
                    <a:pt x="313" y="388"/>
                  </a:lnTo>
                  <a:lnTo>
                    <a:pt x="320" y="369"/>
                  </a:lnTo>
                  <a:lnTo>
                    <a:pt x="324" y="349"/>
                  </a:lnTo>
                  <a:lnTo>
                    <a:pt x="328" y="328"/>
                  </a:lnTo>
                  <a:lnTo>
                    <a:pt x="335" y="312"/>
                  </a:lnTo>
                  <a:lnTo>
                    <a:pt x="339" y="303"/>
                  </a:lnTo>
                  <a:lnTo>
                    <a:pt x="346" y="300"/>
                  </a:lnTo>
                  <a:lnTo>
                    <a:pt x="350" y="305"/>
                  </a:lnTo>
                  <a:lnTo>
                    <a:pt x="357" y="310"/>
                  </a:lnTo>
                  <a:lnTo>
                    <a:pt x="361" y="314"/>
                  </a:lnTo>
                  <a:lnTo>
                    <a:pt x="368" y="319"/>
                  </a:lnTo>
                  <a:lnTo>
                    <a:pt x="372" y="321"/>
                  </a:lnTo>
                  <a:lnTo>
                    <a:pt x="376" y="319"/>
                  </a:lnTo>
                  <a:lnTo>
                    <a:pt x="383" y="317"/>
                  </a:lnTo>
                  <a:lnTo>
                    <a:pt x="387" y="312"/>
                  </a:lnTo>
                  <a:lnTo>
                    <a:pt x="394" y="310"/>
                  </a:lnTo>
                  <a:lnTo>
                    <a:pt x="398" y="307"/>
                  </a:lnTo>
                  <a:lnTo>
                    <a:pt x="405" y="310"/>
                  </a:lnTo>
                  <a:lnTo>
                    <a:pt x="409" y="312"/>
                  </a:lnTo>
                  <a:lnTo>
                    <a:pt x="416" y="317"/>
                  </a:lnTo>
                  <a:lnTo>
                    <a:pt x="420" y="319"/>
                  </a:lnTo>
                  <a:lnTo>
                    <a:pt x="424" y="321"/>
                  </a:lnTo>
                  <a:lnTo>
                    <a:pt x="431" y="319"/>
                  </a:lnTo>
                  <a:lnTo>
                    <a:pt x="435" y="314"/>
                  </a:lnTo>
                  <a:lnTo>
                    <a:pt x="442" y="310"/>
                  </a:lnTo>
                  <a:lnTo>
                    <a:pt x="446" y="305"/>
                  </a:lnTo>
                  <a:lnTo>
                    <a:pt x="453" y="300"/>
                  </a:lnTo>
                  <a:lnTo>
                    <a:pt x="457" y="303"/>
                  </a:lnTo>
                  <a:lnTo>
                    <a:pt x="464" y="312"/>
                  </a:lnTo>
                  <a:lnTo>
                    <a:pt x="468" y="328"/>
                  </a:lnTo>
                  <a:lnTo>
                    <a:pt x="472" y="349"/>
                  </a:lnTo>
                  <a:lnTo>
                    <a:pt x="479" y="369"/>
                  </a:lnTo>
                  <a:lnTo>
                    <a:pt x="483" y="388"/>
                  </a:lnTo>
                  <a:lnTo>
                    <a:pt x="490" y="399"/>
                  </a:lnTo>
                  <a:lnTo>
                    <a:pt x="494" y="399"/>
                  </a:lnTo>
                  <a:lnTo>
                    <a:pt x="501" y="383"/>
                  </a:lnTo>
                  <a:lnTo>
                    <a:pt x="505" y="353"/>
                  </a:lnTo>
                  <a:lnTo>
                    <a:pt x="512" y="312"/>
                  </a:lnTo>
                  <a:lnTo>
                    <a:pt x="516" y="264"/>
                  </a:lnTo>
                  <a:lnTo>
                    <a:pt x="519" y="213"/>
                  </a:lnTo>
                  <a:lnTo>
                    <a:pt x="527" y="175"/>
                  </a:lnTo>
                  <a:lnTo>
                    <a:pt x="531" y="154"/>
                  </a:lnTo>
                  <a:lnTo>
                    <a:pt x="538" y="154"/>
                  </a:lnTo>
                  <a:lnTo>
                    <a:pt x="542" y="181"/>
                  </a:lnTo>
                  <a:lnTo>
                    <a:pt x="549" y="234"/>
                  </a:lnTo>
                  <a:lnTo>
                    <a:pt x="553" y="307"/>
                  </a:lnTo>
                  <a:lnTo>
                    <a:pt x="560" y="388"/>
                  </a:lnTo>
                  <a:lnTo>
                    <a:pt x="564" y="468"/>
                  </a:lnTo>
                  <a:lnTo>
                    <a:pt x="567" y="532"/>
                  </a:lnTo>
                  <a:lnTo>
                    <a:pt x="575" y="571"/>
                  </a:lnTo>
                  <a:lnTo>
                    <a:pt x="578" y="573"/>
                  </a:lnTo>
                  <a:lnTo>
                    <a:pt x="586" y="539"/>
                  </a:lnTo>
                  <a:lnTo>
                    <a:pt x="590" y="470"/>
                  </a:lnTo>
                  <a:lnTo>
                    <a:pt x="597" y="374"/>
                  </a:lnTo>
                  <a:lnTo>
                    <a:pt x="601" y="264"/>
                  </a:lnTo>
                  <a:lnTo>
                    <a:pt x="608" y="156"/>
                  </a:lnTo>
                  <a:lnTo>
                    <a:pt x="612" y="69"/>
                  </a:lnTo>
                  <a:lnTo>
                    <a:pt x="615" y="12"/>
                  </a:lnTo>
                  <a:lnTo>
                    <a:pt x="623" y="0"/>
                  </a:lnTo>
                  <a:lnTo>
                    <a:pt x="626" y="33"/>
                  </a:lnTo>
                  <a:lnTo>
                    <a:pt x="634" y="108"/>
                  </a:lnTo>
                  <a:lnTo>
                    <a:pt x="637" y="216"/>
                  </a:lnTo>
                  <a:lnTo>
                    <a:pt x="645" y="342"/>
                  </a:lnTo>
                  <a:lnTo>
                    <a:pt x="649" y="465"/>
                  </a:lnTo>
                  <a:lnTo>
                    <a:pt x="656" y="571"/>
                  </a:lnTo>
                  <a:lnTo>
                    <a:pt x="660" y="639"/>
                  </a:lnTo>
                  <a:lnTo>
                    <a:pt x="663" y="665"/>
                  </a:lnTo>
                  <a:lnTo>
                    <a:pt x="671" y="639"/>
                  </a:lnTo>
                  <a:lnTo>
                    <a:pt x="674" y="571"/>
                  </a:lnTo>
                  <a:lnTo>
                    <a:pt x="682" y="465"/>
                  </a:lnTo>
                  <a:lnTo>
                    <a:pt x="685" y="342"/>
                  </a:lnTo>
                  <a:lnTo>
                    <a:pt x="693" y="216"/>
                  </a:lnTo>
                  <a:lnTo>
                    <a:pt x="696" y="108"/>
                  </a:lnTo>
                  <a:lnTo>
                    <a:pt x="704" y="33"/>
                  </a:lnTo>
                  <a:lnTo>
                    <a:pt x="708" y="0"/>
                  </a:lnTo>
                  <a:lnTo>
                    <a:pt x="711" y="12"/>
                  </a:lnTo>
                  <a:lnTo>
                    <a:pt x="719" y="69"/>
                  </a:lnTo>
                  <a:lnTo>
                    <a:pt x="722" y="156"/>
                  </a:lnTo>
                  <a:lnTo>
                    <a:pt x="730" y="264"/>
                  </a:lnTo>
                  <a:lnTo>
                    <a:pt x="733" y="374"/>
                  </a:lnTo>
                  <a:lnTo>
                    <a:pt x="741" y="470"/>
                  </a:lnTo>
                  <a:lnTo>
                    <a:pt x="744" y="539"/>
                  </a:lnTo>
                  <a:lnTo>
                    <a:pt x="752" y="573"/>
                  </a:lnTo>
                  <a:lnTo>
                    <a:pt x="755" y="571"/>
                  </a:lnTo>
                  <a:lnTo>
                    <a:pt x="759" y="532"/>
                  </a:lnTo>
                  <a:lnTo>
                    <a:pt x="767" y="468"/>
                  </a:lnTo>
                  <a:lnTo>
                    <a:pt x="770" y="388"/>
                  </a:lnTo>
                  <a:lnTo>
                    <a:pt x="778" y="307"/>
                  </a:lnTo>
                  <a:lnTo>
                    <a:pt x="781" y="234"/>
                  </a:lnTo>
                  <a:lnTo>
                    <a:pt x="789" y="181"/>
                  </a:lnTo>
                  <a:lnTo>
                    <a:pt x="792" y="154"/>
                  </a:lnTo>
                  <a:lnTo>
                    <a:pt x="800" y="154"/>
                  </a:lnTo>
                  <a:lnTo>
                    <a:pt x="803" y="175"/>
                  </a:lnTo>
                  <a:lnTo>
                    <a:pt x="807" y="213"/>
                  </a:lnTo>
                  <a:lnTo>
                    <a:pt x="814" y="264"/>
                  </a:lnTo>
                  <a:lnTo>
                    <a:pt x="818" y="312"/>
                  </a:lnTo>
                  <a:lnTo>
                    <a:pt x="826" y="353"/>
                  </a:lnTo>
                  <a:lnTo>
                    <a:pt x="829" y="383"/>
                  </a:lnTo>
                  <a:lnTo>
                    <a:pt x="837" y="399"/>
                  </a:lnTo>
                  <a:lnTo>
                    <a:pt x="840" y="399"/>
                  </a:lnTo>
                  <a:lnTo>
                    <a:pt x="844" y="388"/>
                  </a:lnTo>
                  <a:lnTo>
                    <a:pt x="851" y="369"/>
                  </a:lnTo>
                  <a:lnTo>
                    <a:pt x="855" y="349"/>
                  </a:lnTo>
                  <a:lnTo>
                    <a:pt x="862" y="328"/>
                  </a:lnTo>
                  <a:lnTo>
                    <a:pt x="866" y="312"/>
                  </a:lnTo>
                  <a:lnTo>
                    <a:pt x="873" y="303"/>
                  </a:lnTo>
                  <a:lnTo>
                    <a:pt x="877" y="300"/>
                  </a:lnTo>
                  <a:lnTo>
                    <a:pt x="885" y="305"/>
                  </a:lnTo>
                  <a:lnTo>
                    <a:pt x="888" y="310"/>
                  </a:lnTo>
                  <a:lnTo>
                    <a:pt x="892" y="314"/>
                  </a:lnTo>
                  <a:lnTo>
                    <a:pt x="899" y="319"/>
                  </a:lnTo>
                  <a:lnTo>
                    <a:pt x="903" y="321"/>
                  </a:lnTo>
                  <a:lnTo>
                    <a:pt x="910" y="319"/>
                  </a:lnTo>
                  <a:lnTo>
                    <a:pt x="914" y="317"/>
                  </a:lnTo>
                  <a:lnTo>
                    <a:pt x="921" y="312"/>
                  </a:lnTo>
                  <a:lnTo>
                    <a:pt x="925" y="310"/>
                  </a:lnTo>
                  <a:lnTo>
                    <a:pt x="932" y="307"/>
                  </a:lnTo>
                  <a:lnTo>
                    <a:pt x="936" y="310"/>
                  </a:lnTo>
                  <a:lnTo>
                    <a:pt x="940" y="312"/>
                  </a:lnTo>
                  <a:lnTo>
                    <a:pt x="947" y="317"/>
                  </a:lnTo>
                  <a:lnTo>
                    <a:pt x="951" y="319"/>
                  </a:lnTo>
                  <a:lnTo>
                    <a:pt x="958" y="321"/>
                  </a:lnTo>
                  <a:lnTo>
                    <a:pt x="962" y="319"/>
                  </a:lnTo>
                  <a:lnTo>
                    <a:pt x="969" y="314"/>
                  </a:lnTo>
                  <a:lnTo>
                    <a:pt x="973" y="310"/>
                  </a:lnTo>
                  <a:lnTo>
                    <a:pt x="980" y="305"/>
                  </a:lnTo>
                  <a:lnTo>
                    <a:pt x="984" y="300"/>
                  </a:lnTo>
                  <a:lnTo>
                    <a:pt x="988" y="303"/>
                  </a:lnTo>
                  <a:lnTo>
                    <a:pt x="995" y="312"/>
                  </a:lnTo>
                  <a:lnTo>
                    <a:pt x="999" y="328"/>
                  </a:lnTo>
                  <a:lnTo>
                    <a:pt x="1006" y="349"/>
                  </a:lnTo>
                  <a:lnTo>
                    <a:pt x="1010" y="369"/>
                  </a:lnTo>
                  <a:lnTo>
                    <a:pt x="1017" y="388"/>
                  </a:lnTo>
                  <a:lnTo>
                    <a:pt x="1021" y="399"/>
                  </a:lnTo>
                  <a:lnTo>
                    <a:pt x="1028" y="399"/>
                  </a:lnTo>
                  <a:lnTo>
                    <a:pt x="1032" y="383"/>
                  </a:lnTo>
                  <a:lnTo>
                    <a:pt x="1036" y="353"/>
                  </a:lnTo>
                  <a:lnTo>
                    <a:pt x="1043" y="312"/>
                  </a:lnTo>
                  <a:lnTo>
                    <a:pt x="1047" y="264"/>
                  </a:lnTo>
                  <a:lnTo>
                    <a:pt x="1054" y="213"/>
                  </a:lnTo>
                  <a:lnTo>
                    <a:pt x="1058" y="175"/>
                  </a:lnTo>
                  <a:lnTo>
                    <a:pt x="1065" y="154"/>
                  </a:lnTo>
                  <a:lnTo>
                    <a:pt x="1069" y="154"/>
                  </a:lnTo>
                  <a:lnTo>
                    <a:pt x="1076" y="181"/>
                  </a:lnTo>
                  <a:lnTo>
                    <a:pt x="1080" y="234"/>
                  </a:lnTo>
                  <a:lnTo>
                    <a:pt x="1084" y="307"/>
                  </a:lnTo>
                  <a:lnTo>
                    <a:pt x="1091" y="388"/>
                  </a:lnTo>
                  <a:lnTo>
                    <a:pt x="1095" y="468"/>
                  </a:lnTo>
                  <a:lnTo>
                    <a:pt x="1102" y="532"/>
                  </a:lnTo>
                  <a:lnTo>
                    <a:pt x="1106" y="571"/>
                  </a:lnTo>
                  <a:lnTo>
                    <a:pt x="1113" y="573"/>
                  </a:lnTo>
                  <a:lnTo>
                    <a:pt x="1117" y="539"/>
                  </a:lnTo>
                  <a:lnTo>
                    <a:pt x="1124" y="470"/>
                  </a:lnTo>
                  <a:lnTo>
                    <a:pt x="1128" y="374"/>
                  </a:lnTo>
                  <a:lnTo>
                    <a:pt x="1132" y="264"/>
                  </a:lnTo>
                  <a:lnTo>
                    <a:pt x="1139" y="156"/>
                  </a:lnTo>
                  <a:lnTo>
                    <a:pt x="1143" y="69"/>
                  </a:lnTo>
                  <a:lnTo>
                    <a:pt x="1150" y="12"/>
                  </a:lnTo>
                  <a:lnTo>
                    <a:pt x="1154" y="0"/>
                  </a:lnTo>
                  <a:lnTo>
                    <a:pt x="1161" y="33"/>
                  </a:lnTo>
                  <a:lnTo>
                    <a:pt x="1165" y="108"/>
                  </a:lnTo>
                  <a:lnTo>
                    <a:pt x="1172" y="216"/>
                  </a:lnTo>
                  <a:lnTo>
                    <a:pt x="1176" y="342"/>
                  </a:lnTo>
                  <a:lnTo>
                    <a:pt x="1180" y="465"/>
                  </a:lnTo>
                  <a:lnTo>
                    <a:pt x="1187" y="571"/>
                  </a:lnTo>
                  <a:lnTo>
                    <a:pt x="1191" y="639"/>
                  </a:lnTo>
                  <a:lnTo>
                    <a:pt x="1198" y="665"/>
                  </a:lnTo>
                  <a:lnTo>
                    <a:pt x="1202" y="639"/>
                  </a:lnTo>
                  <a:lnTo>
                    <a:pt x="1209" y="571"/>
                  </a:lnTo>
                  <a:lnTo>
                    <a:pt x="1213" y="465"/>
                  </a:lnTo>
                  <a:lnTo>
                    <a:pt x="1220" y="342"/>
                  </a:lnTo>
                  <a:lnTo>
                    <a:pt x="1224" y="216"/>
                  </a:lnTo>
                  <a:lnTo>
                    <a:pt x="1227" y="108"/>
                  </a:lnTo>
                  <a:lnTo>
                    <a:pt x="1235" y="33"/>
                  </a:lnTo>
                  <a:lnTo>
                    <a:pt x="1239" y="0"/>
                  </a:lnTo>
                  <a:lnTo>
                    <a:pt x="1246" y="12"/>
                  </a:lnTo>
                  <a:lnTo>
                    <a:pt x="1250" y="69"/>
                  </a:lnTo>
                  <a:lnTo>
                    <a:pt x="1257" y="156"/>
                  </a:lnTo>
                  <a:lnTo>
                    <a:pt x="1261" y="264"/>
                  </a:lnTo>
                  <a:lnTo>
                    <a:pt x="1268" y="374"/>
                  </a:lnTo>
                  <a:lnTo>
                    <a:pt x="1272" y="470"/>
                  </a:lnTo>
                  <a:lnTo>
                    <a:pt x="1275" y="539"/>
                  </a:lnTo>
                  <a:lnTo>
                    <a:pt x="1283" y="573"/>
                  </a:lnTo>
                  <a:lnTo>
                    <a:pt x="1286" y="571"/>
                  </a:lnTo>
                  <a:lnTo>
                    <a:pt x="1294" y="532"/>
                  </a:lnTo>
                  <a:lnTo>
                    <a:pt x="1298" y="468"/>
                  </a:lnTo>
                  <a:lnTo>
                    <a:pt x="1305" y="388"/>
                  </a:lnTo>
                  <a:lnTo>
                    <a:pt x="1309" y="307"/>
                  </a:lnTo>
                  <a:lnTo>
                    <a:pt x="1316" y="234"/>
                  </a:lnTo>
                  <a:lnTo>
                    <a:pt x="1320" y="181"/>
                  </a:lnTo>
                  <a:lnTo>
                    <a:pt x="1323" y="154"/>
                  </a:lnTo>
                  <a:lnTo>
                    <a:pt x="1331" y="154"/>
                  </a:lnTo>
                  <a:lnTo>
                    <a:pt x="1334" y="175"/>
                  </a:lnTo>
                  <a:lnTo>
                    <a:pt x="1342" y="213"/>
                  </a:lnTo>
                  <a:lnTo>
                    <a:pt x="1345" y="264"/>
                  </a:lnTo>
                  <a:lnTo>
                    <a:pt x="1353" y="312"/>
                  </a:lnTo>
                  <a:lnTo>
                    <a:pt x="1357" y="353"/>
                  </a:lnTo>
                  <a:lnTo>
                    <a:pt x="1360" y="383"/>
                  </a:lnTo>
                  <a:lnTo>
                    <a:pt x="1368" y="399"/>
                  </a:lnTo>
                  <a:lnTo>
                    <a:pt x="1371" y="399"/>
                  </a:lnTo>
                  <a:lnTo>
                    <a:pt x="1379" y="388"/>
                  </a:lnTo>
                  <a:lnTo>
                    <a:pt x="1382" y="369"/>
                  </a:lnTo>
                  <a:lnTo>
                    <a:pt x="1390" y="349"/>
                  </a:lnTo>
                  <a:lnTo>
                    <a:pt x="1393" y="328"/>
                  </a:lnTo>
                  <a:lnTo>
                    <a:pt x="1401" y="312"/>
                  </a:lnTo>
                  <a:lnTo>
                    <a:pt x="1404" y="303"/>
                  </a:lnTo>
                  <a:lnTo>
                    <a:pt x="1408" y="300"/>
                  </a:lnTo>
                  <a:lnTo>
                    <a:pt x="1416" y="305"/>
                  </a:lnTo>
                  <a:lnTo>
                    <a:pt x="1419" y="310"/>
                  </a:lnTo>
                  <a:lnTo>
                    <a:pt x="1427" y="314"/>
                  </a:lnTo>
                  <a:lnTo>
                    <a:pt x="1430" y="319"/>
                  </a:lnTo>
                  <a:lnTo>
                    <a:pt x="1438" y="321"/>
                  </a:lnTo>
                  <a:lnTo>
                    <a:pt x="1441" y="319"/>
                  </a:lnTo>
                  <a:lnTo>
                    <a:pt x="1449" y="317"/>
                  </a:lnTo>
                  <a:lnTo>
                    <a:pt x="1452" y="312"/>
                  </a:lnTo>
                  <a:lnTo>
                    <a:pt x="1456" y="310"/>
                  </a:lnTo>
                  <a:lnTo>
                    <a:pt x="1463" y="307"/>
                  </a:lnTo>
                  <a:lnTo>
                    <a:pt x="1467" y="310"/>
                  </a:lnTo>
                  <a:lnTo>
                    <a:pt x="1475" y="312"/>
                  </a:lnTo>
                  <a:lnTo>
                    <a:pt x="1478" y="317"/>
                  </a:lnTo>
                  <a:lnTo>
                    <a:pt x="1486" y="319"/>
                  </a:lnTo>
                  <a:lnTo>
                    <a:pt x="1489" y="321"/>
                  </a:lnTo>
                  <a:lnTo>
                    <a:pt x="1497" y="319"/>
                  </a:lnTo>
                  <a:lnTo>
                    <a:pt x="1500" y="314"/>
                  </a:lnTo>
                  <a:lnTo>
                    <a:pt x="1504" y="310"/>
                  </a:lnTo>
                  <a:lnTo>
                    <a:pt x="1511" y="305"/>
                  </a:lnTo>
                  <a:lnTo>
                    <a:pt x="1515" y="300"/>
                  </a:lnTo>
                  <a:lnTo>
                    <a:pt x="1522" y="303"/>
                  </a:lnTo>
                  <a:lnTo>
                    <a:pt x="1526" y="312"/>
                  </a:lnTo>
                  <a:lnTo>
                    <a:pt x="1534" y="328"/>
                  </a:lnTo>
                  <a:lnTo>
                    <a:pt x="1537" y="349"/>
                  </a:lnTo>
                  <a:lnTo>
                    <a:pt x="1545" y="369"/>
                  </a:lnTo>
                  <a:lnTo>
                    <a:pt x="1548" y="388"/>
                  </a:lnTo>
                  <a:lnTo>
                    <a:pt x="1552" y="399"/>
                  </a:lnTo>
                  <a:lnTo>
                    <a:pt x="1559" y="399"/>
                  </a:lnTo>
                  <a:lnTo>
                    <a:pt x="1563" y="383"/>
                  </a:lnTo>
                  <a:lnTo>
                    <a:pt x="1570" y="353"/>
                  </a:lnTo>
                  <a:lnTo>
                    <a:pt x="1574" y="312"/>
                  </a:lnTo>
                  <a:lnTo>
                    <a:pt x="1581" y="264"/>
                  </a:lnTo>
                  <a:lnTo>
                    <a:pt x="1585" y="213"/>
                  </a:lnTo>
                  <a:lnTo>
                    <a:pt x="1593" y="175"/>
                  </a:lnTo>
                </a:path>
              </a:pathLst>
            </a:custGeom>
            <a:noFill/>
            <a:ln w="63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4619" name="Rectangle 1037"/>
            <p:cNvSpPr>
              <a:spLocks noChangeArrowheads="1"/>
            </p:cNvSpPr>
            <p:nvPr/>
          </p:nvSpPr>
          <p:spPr bwMode="auto">
            <a:xfrm>
              <a:off x="3360" y="3120"/>
              <a:ext cx="1632" cy="768"/>
            </a:xfrm>
            <a:prstGeom prst="rect">
              <a:avLst/>
            </a:prstGeom>
            <a:noFill/>
            <a:ln w="9525">
              <a:solidFill>
                <a:srgbClr val="339966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24581" name="Text Box 1038"/>
          <p:cNvSpPr txBox="1">
            <a:spLocks noChangeArrowheads="1"/>
          </p:cNvSpPr>
          <p:nvPr/>
        </p:nvSpPr>
        <p:spPr bwMode="auto">
          <a:xfrm>
            <a:off x="4356100" y="4537075"/>
            <a:ext cx="478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pt-BR" altLang="pt-BR"/>
              <a:t>sobre-modulação: m &gt; 1 ou 100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altLang="pt-BR"/>
              <a:t>      (distorção na envoltória)</a:t>
            </a:r>
          </a:p>
          <a:p>
            <a:pPr eaLnBrk="1" hangingPunct="1">
              <a:buFont typeface="Wingdings" pitchFamily="2" charset="2"/>
              <a:buChar char="Ø"/>
            </a:pPr>
            <a:endParaRPr lang="pt-BR" altLang="pt-BR"/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>
                <a:sym typeface="Monotype Sorts" pitchFamily="2" charset="2"/>
              </a:rPr>
              <a:t>modulação sem distorção: m </a:t>
            </a:r>
            <a:r>
              <a:rPr lang="pt-BR" altLang="pt-BR">
                <a:cs typeface="Arial" pitchFamily="34" charset="0"/>
                <a:sym typeface="Monotype Sorts" pitchFamily="2" charset="2"/>
              </a:rPr>
              <a:t>≤</a:t>
            </a:r>
            <a:r>
              <a:rPr lang="pt-BR" altLang="pt-BR">
                <a:sym typeface="Monotype Sorts" pitchFamily="2" charset="2"/>
              </a:rPr>
              <a:t> 1</a:t>
            </a:r>
            <a:endParaRPr lang="pt-BR" altLang="pt-BR"/>
          </a:p>
        </p:txBody>
      </p:sp>
      <p:sp>
        <p:nvSpPr>
          <p:cNvPr id="24582" name="Line 1098"/>
          <p:cNvSpPr>
            <a:spLocks noChangeShapeType="1"/>
          </p:cNvSpPr>
          <p:nvPr/>
        </p:nvSpPr>
        <p:spPr bwMode="auto">
          <a:xfrm flipV="1">
            <a:off x="234950" y="5129213"/>
            <a:ext cx="4033838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4583" name="Group 1106"/>
          <p:cNvGrpSpPr>
            <a:grpSpLocks/>
          </p:cNvGrpSpPr>
          <p:nvPr/>
        </p:nvGrpSpPr>
        <p:grpSpPr bwMode="auto">
          <a:xfrm>
            <a:off x="1319213" y="-6350"/>
            <a:ext cx="6778625" cy="2427288"/>
            <a:chOff x="831" y="-4"/>
            <a:chExt cx="4270" cy="1529"/>
          </a:xfrm>
        </p:grpSpPr>
        <p:grpSp>
          <p:nvGrpSpPr>
            <p:cNvPr id="24587" name="Group 1097"/>
            <p:cNvGrpSpPr>
              <a:grpSpLocks/>
            </p:cNvGrpSpPr>
            <p:nvPr/>
          </p:nvGrpSpPr>
          <p:grpSpPr bwMode="auto">
            <a:xfrm>
              <a:off x="831" y="-4"/>
              <a:ext cx="4270" cy="1529"/>
              <a:chOff x="446" y="304"/>
              <a:chExt cx="2938" cy="874"/>
            </a:xfrm>
          </p:grpSpPr>
          <p:grpSp>
            <p:nvGrpSpPr>
              <p:cNvPr id="24591" name="Group 1096"/>
              <p:cNvGrpSpPr>
                <a:grpSpLocks/>
              </p:cNvGrpSpPr>
              <p:nvPr/>
            </p:nvGrpSpPr>
            <p:grpSpPr bwMode="auto">
              <a:xfrm>
                <a:off x="1912" y="304"/>
                <a:ext cx="1472" cy="432"/>
                <a:chOff x="1912" y="304"/>
                <a:chExt cx="1472" cy="432"/>
              </a:xfrm>
            </p:grpSpPr>
            <p:sp>
              <p:nvSpPr>
                <p:cNvPr id="24614" name="Line 1030"/>
                <p:cNvSpPr>
                  <a:spLocks noChangeShapeType="1"/>
                </p:cNvSpPr>
                <p:nvPr/>
              </p:nvSpPr>
              <p:spPr bwMode="auto">
                <a:xfrm>
                  <a:off x="1912" y="458"/>
                  <a:ext cx="115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15" name="Text Box 1031"/>
                <p:cNvSpPr txBox="1">
                  <a:spLocks noChangeArrowheads="1"/>
                </p:cNvSpPr>
                <p:nvPr/>
              </p:nvSpPr>
              <p:spPr bwMode="auto">
                <a:xfrm>
                  <a:off x="3064" y="304"/>
                  <a:ext cx="32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2000"/>
                    <a:t>V</a:t>
                  </a:r>
                  <a:r>
                    <a:rPr lang="pt-BR" altLang="pt-BR" sz="2000" baseline="-25000"/>
                    <a:t>MAX</a:t>
                  </a:r>
                  <a:endParaRPr lang="pt-BR" altLang="pt-BR" sz="2000"/>
                </a:p>
              </p:txBody>
            </p:sp>
            <p:sp>
              <p:nvSpPr>
                <p:cNvPr id="24616" name="Text Box 1032"/>
                <p:cNvSpPr txBox="1">
                  <a:spLocks noChangeArrowheads="1"/>
                </p:cNvSpPr>
                <p:nvPr/>
              </p:nvSpPr>
              <p:spPr bwMode="auto">
                <a:xfrm>
                  <a:off x="3064" y="592"/>
                  <a:ext cx="305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2000"/>
                    <a:t>V</a:t>
                  </a:r>
                  <a:r>
                    <a:rPr lang="pt-BR" altLang="pt-BR" sz="2000" baseline="-25000"/>
                    <a:t>MIN</a:t>
                  </a:r>
                  <a:endParaRPr lang="pt-BR" altLang="pt-BR" sz="2000"/>
                </a:p>
              </p:txBody>
            </p:sp>
            <p:sp>
              <p:nvSpPr>
                <p:cNvPr id="24617" name="Line 1033"/>
                <p:cNvSpPr>
                  <a:spLocks noChangeShapeType="1"/>
                </p:cNvSpPr>
                <p:nvPr/>
              </p:nvSpPr>
              <p:spPr bwMode="auto">
                <a:xfrm>
                  <a:off x="2200" y="698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4592" name="Group 1095"/>
              <p:cNvGrpSpPr>
                <a:grpSpLocks/>
              </p:cNvGrpSpPr>
              <p:nvPr/>
            </p:nvGrpSpPr>
            <p:grpSpPr bwMode="auto">
              <a:xfrm>
                <a:off x="446" y="332"/>
                <a:ext cx="1995" cy="846"/>
                <a:chOff x="446" y="332"/>
                <a:chExt cx="1995" cy="846"/>
              </a:xfrm>
            </p:grpSpPr>
            <p:sp>
              <p:nvSpPr>
                <p:cNvPr id="24594" name="Line 1044"/>
                <p:cNvSpPr>
                  <a:spLocks noChangeShapeType="1"/>
                </p:cNvSpPr>
                <p:nvPr/>
              </p:nvSpPr>
              <p:spPr bwMode="auto">
                <a:xfrm flipV="1">
                  <a:off x="547" y="386"/>
                  <a:ext cx="1" cy="78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5" name="Line 1046"/>
                <p:cNvSpPr>
                  <a:spLocks noChangeShapeType="1"/>
                </p:cNvSpPr>
                <p:nvPr/>
              </p:nvSpPr>
              <p:spPr bwMode="auto">
                <a:xfrm>
                  <a:off x="547" y="386"/>
                  <a:ext cx="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6" name="Line 1047"/>
                <p:cNvSpPr>
                  <a:spLocks noChangeShapeType="1"/>
                </p:cNvSpPr>
                <p:nvPr/>
              </p:nvSpPr>
              <p:spPr bwMode="auto">
                <a:xfrm>
                  <a:off x="2440" y="1166"/>
                  <a:ext cx="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7" name="Line 1050"/>
                <p:cNvSpPr>
                  <a:spLocks noChangeShapeType="1"/>
                </p:cNvSpPr>
                <p:nvPr/>
              </p:nvSpPr>
              <p:spPr bwMode="auto">
                <a:xfrm>
                  <a:off x="547" y="1166"/>
                  <a:ext cx="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8" name="Line 1051"/>
                <p:cNvSpPr>
                  <a:spLocks noChangeShapeType="1"/>
                </p:cNvSpPr>
                <p:nvPr/>
              </p:nvSpPr>
              <p:spPr bwMode="auto">
                <a:xfrm flipV="1">
                  <a:off x="547" y="1142"/>
                  <a:ext cx="1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599" name="Line 1052"/>
                <p:cNvSpPr>
                  <a:spLocks noChangeShapeType="1"/>
                </p:cNvSpPr>
                <p:nvPr/>
              </p:nvSpPr>
              <p:spPr bwMode="auto">
                <a:xfrm>
                  <a:off x="547" y="386"/>
                  <a:ext cx="1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00" name="Line 1072"/>
                <p:cNvSpPr>
                  <a:spLocks noChangeShapeType="1"/>
                </p:cNvSpPr>
                <p:nvPr/>
              </p:nvSpPr>
              <p:spPr bwMode="auto">
                <a:xfrm>
                  <a:off x="547" y="1166"/>
                  <a:ext cx="1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0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446" y="1112"/>
                  <a:ext cx="59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>
                      <a:latin typeface="Helvetica" charset="0"/>
                    </a:rPr>
                    <a:t>-2</a:t>
                  </a:r>
                  <a:endParaRPr lang="pt-BR" altLang="pt-BR" sz="2000" i="1"/>
                </a:p>
              </p:txBody>
            </p:sp>
            <p:sp>
              <p:nvSpPr>
                <p:cNvPr id="24602" name="Line 1075"/>
                <p:cNvSpPr>
                  <a:spLocks noChangeShapeType="1"/>
                </p:cNvSpPr>
                <p:nvPr/>
              </p:nvSpPr>
              <p:spPr bwMode="auto">
                <a:xfrm>
                  <a:off x="547" y="974"/>
                  <a:ext cx="1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03" name="Rectangle 1077"/>
                <p:cNvSpPr>
                  <a:spLocks noChangeArrowheads="1"/>
                </p:cNvSpPr>
                <p:nvPr/>
              </p:nvSpPr>
              <p:spPr bwMode="auto">
                <a:xfrm>
                  <a:off x="446" y="920"/>
                  <a:ext cx="59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>
                      <a:latin typeface="Helvetica" charset="0"/>
                    </a:rPr>
                    <a:t>-1</a:t>
                  </a:r>
                  <a:endParaRPr lang="pt-BR" altLang="pt-BR" sz="2000" i="1"/>
                </a:p>
              </p:txBody>
            </p:sp>
            <p:sp>
              <p:nvSpPr>
                <p:cNvPr id="24604" name="Line 1078"/>
                <p:cNvSpPr>
                  <a:spLocks noChangeShapeType="1"/>
                </p:cNvSpPr>
                <p:nvPr/>
              </p:nvSpPr>
              <p:spPr bwMode="auto">
                <a:xfrm>
                  <a:off x="547" y="776"/>
                  <a:ext cx="1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05" name="Rectangle 1080"/>
                <p:cNvSpPr>
                  <a:spLocks noChangeArrowheads="1"/>
                </p:cNvSpPr>
                <p:nvPr/>
              </p:nvSpPr>
              <p:spPr bwMode="auto">
                <a:xfrm>
                  <a:off x="468" y="722"/>
                  <a:ext cx="37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>
                      <a:latin typeface="Helvetica" charset="0"/>
                    </a:rPr>
                    <a:t>0</a:t>
                  </a:r>
                  <a:endParaRPr lang="pt-BR" altLang="pt-BR" sz="2000" i="1"/>
                </a:p>
              </p:txBody>
            </p:sp>
            <p:sp>
              <p:nvSpPr>
                <p:cNvPr id="24606" name="Line 1081"/>
                <p:cNvSpPr>
                  <a:spLocks noChangeShapeType="1"/>
                </p:cNvSpPr>
                <p:nvPr/>
              </p:nvSpPr>
              <p:spPr bwMode="auto">
                <a:xfrm>
                  <a:off x="547" y="584"/>
                  <a:ext cx="1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07" name="Line 1082"/>
                <p:cNvSpPr>
                  <a:spLocks noChangeShapeType="1"/>
                </p:cNvSpPr>
                <p:nvPr/>
              </p:nvSpPr>
              <p:spPr bwMode="auto">
                <a:xfrm flipH="1">
                  <a:off x="2422" y="584"/>
                  <a:ext cx="18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08" name="Rectangle 1083"/>
                <p:cNvSpPr>
                  <a:spLocks noChangeArrowheads="1"/>
                </p:cNvSpPr>
                <p:nvPr/>
              </p:nvSpPr>
              <p:spPr bwMode="auto">
                <a:xfrm>
                  <a:off x="468" y="530"/>
                  <a:ext cx="37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>
                      <a:latin typeface="Helvetica" charset="0"/>
                    </a:rPr>
                    <a:t>1</a:t>
                  </a:r>
                  <a:endParaRPr lang="pt-BR" altLang="pt-BR" sz="2000" i="1"/>
                </a:p>
              </p:txBody>
            </p:sp>
            <p:sp>
              <p:nvSpPr>
                <p:cNvPr id="24609" name="Line 1084"/>
                <p:cNvSpPr>
                  <a:spLocks noChangeShapeType="1"/>
                </p:cNvSpPr>
                <p:nvPr/>
              </p:nvSpPr>
              <p:spPr bwMode="auto">
                <a:xfrm>
                  <a:off x="547" y="386"/>
                  <a:ext cx="1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10" name="Rectangle 1086"/>
                <p:cNvSpPr>
                  <a:spLocks noChangeArrowheads="1"/>
                </p:cNvSpPr>
                <p:nvPr/>
              </p:nvSpPr>
              <p:spPr bwMode="auto">
                <a:xfrm>
                  <a:off x="468" y="332"/>
                  <a:ext cx="37" cy="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>
                      <a:latin typeface="Helvetica" charset="0"/>
                    </a:rPr>
                    <a:t>2</a:t>
                  </a:r>
                  <a:endParaRPr lang="pt-BR" altLang="pt-BR" sz="2000" i="1"/>
                </a:p>
              </p:txBody>
            </p:sp>
            <p:sp>
              <p:nvSpPr>
                <p:cNvPr id="24611" name="Line 1091"/>
                <p:cNvSpPr>
                  <a:spLocks noChangeShapeType="1"/>
                </p:cNvSpPr>
                <p:nvPr/>
              </p:nvSpPr>
              <p:spPr bwMode="auto">
                <a:xfrm>
                  <a:off x="547" y="1166"/>
                  <a:ext cx="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12" name="Line 1092"/>
                <p:cNvSpPr>
                  <a:spLocks noChangeShapeType="1"/>
                </p:cNvSpPr>
                <p:nvPr/>
              </p:nvSpPr>
              <p:spPr bwMode="auto">
                <a:xfrm>
                  <a:off x="2440" y="386"/>
                  <a:ext cx="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13" name="Freeform 1093"/>
                <p:cNvSpPr>
                  <a:spLocks/>
                </p:cNvSpPr>
                <p:nvPr/>
              </p:nvSpPr>
              <p:spPr bwMode="auto">
                <a:xfrm>
                  <a:off x="547" y="464"/>
                  <a:ext cx="1888" cy="642"/>
                </a:xfrm>
                <a:custGeom>
                  <a:avLst/>
                  <a:gdLst>
                    <a:gd name="T0" fmla="*/ 26 w 1888"/>
                    <a:gd name="T1" fmla="*/ 300 h 642"/>
                    <a:gd name="T2" fmla="*/ 57 w 1888"/>
                    <a:gd name="T3" fmla="*/ 570 h 642"/>
                    <a:gd name="T4" fmla="*/ 87 w 1888"/>
                    <a:gd name="T5" fmla="*/ 150 h 642"/>
                    <a:gd name="T6" fmla="*/ 118 w 1888"/>
                    <a:gd name="T7" fmla="*/ 108 h 642"/>
                    <a:gd name="T8" fmla="*/ 153 w 1888"/>
                    <a:gd name="T9" fmla="*/ 618 h 642"/>
                    <a:gd name="T10" fmla="*/ 183 w 1888"/>
                    <a:gd name="T11" fmla="*/ 330 h 642"/>
                    <a:gd name="T12" fmla="*/ 214 w 1888"/>
                    <a:gd name="T13" fmla="*/ 12 h 642"/>
                    <a:gd name="T14" fmla="*/ 245 w 1888"/>
                    <a:gd name="T15" fmla="*/ 462 h 642"/>
                    <a:gd name="T16" fmla="*/ 280 w 1888"/>
                    <a:gd name="T17" fmla="*/ 468 h 642"/>
                    <a:gd name="T18" fmla="*/ 310 w 1888"/>
                    <a:gd name="T19" fmla="*/ 120 h 642"/>
                    <a:gd name="T20" fmla="*/ 341 w 1888"/>
                    <a:gd name="T21" fmla="*/ 300 h 642"/>
                    <a:gd name="T22" fmla="*/ 371 w 1888"/>
                    <a:gd name="T23" fmla="*/ 432 h 642"/>
                    <a:gd name="T24" fmla="*/ 402 w 1888"/>
                    <a:gd name="T25" fmla="*/ 264 h 642"/>
                    <a:gd name="T26" fmla="*/ 437 w 1888"/>
                    <a:gd name="T27" fmla="*/ 270 h 642"/>
                    <a:gd name="T28" fmla="*/ 467 w 1888"/>
                    <a:gd name="T29" fmla="*/ 366 h 642"/>
                    <a:gd name="T30" fmla="*/ 498 w 1888"/>
                    <a:gd name="T31" fmla="*/ 318 h 642"/>
                    <a:gd name="T32" fmla="*/ 529 w 1888"/>
                    <a:gd name="T33" fmla="*/ 234 h 642"/>
                    <a:gd name="T34" fmla="*/ 559 w 1888"/>
                    <a:gd name="T35" fmla="*/ 372 h 642"/>
                    <a:gd name="T36" fmla="*/ 594 w 1888"/>
                    <a:gd name="T37" fmla="*/ 402 h 642"/>
                    <a:gd name="T38" fmla="*/ 625 w 1888"/>
                    <a:gd name="T39" fmla="*/ 138 h 642"/>
                    <a:gd name="T40" fmla="*/ 655 w 1888"/>
                    <a:gd name="T41" fmla="*/ 300 h 642"/>
                    <a:gd name="T42" fmla="*/ 686 w 1888"/>
                    <a:gd name="T43" fmla="*/ 570 h 642"/>
                    <a:gd name="T44" fmla="*/ 721 w 1888"/>
                    <a:gd name="T45" fmla="*/ 150 h 642"/>
                    <a:gd name="T46" fmla="*/ 752 w 1888"/>
                    <a:gd name="T47" fmla="*/ 108 h 642"/>
                    <a:gd name="T48" fmla="*/ 782 w 1888"/>
                    <a:gd name="T49" fmla="*/ 618 h 642"/>
                    <a:gd name="T50" fmla="*/ 813 w 1888"/>
                    <a:gd name="T51" fmla="*/ 330 h 642"/>
                    <a:gd name="T52" fmla="*/ 843 w 1888"/>
                    <a:gd name="T53" fmla="*/ 12 h 642"/>
                    <a:gd name="T54" fmla="*/ 878 w 1888"/>
                    <a:gd name="T55" fmla="*/ 462 h 642"/>
                    <a:gd name="T56" fmla="*/ 909 w 1888"/>
                    <a:gd name="T57" fmla="*/ 468 h 642"/>
                    <a:gd name="T58" fmla="*/ 940 w 1888"/>
                    <a:gd name="T59" fmla="*/ 120 h 642"/>
                    <a:gd name="T60" fmla="*/ 970 w 1888"/>
                    <a:gd name="T61" fmla="*/ 300 h 642"/>
                    <a:gd name="T62" fmla="*/ 1001 w 1888"/>
                    <a:gd name="T63" fmla="*/ 432 h 642"/>
                    <a:gd name="T64" fmla="*/ 1036 w 1888"/>
                    <a:gd name="T65" fmla="*/ 264 h 642"/>
                    <a:gd name="T66" fmla="*/ 1066 w 1888"/>
                    <a:gd name="T67" fmla="*/ 270 h 642"/>
                    <a:gd name="T68" fmla="*/ 1097 w 1888"/>
                    <a:gd name="T69" fmla="*/ 366 h 642"/>
                    <a:gd name="T70" fmla="*/ 1128 w 1888"/>
                    <a:gd name="T71" fmla="*/ 318 h 642"/>
                    <a:gd name="T72" fmla="*/ 1163 w 1888"/>
                    <a:gd name="T73" fmla="*/ 234 h 642"/>
                    <a:gd name="T74" fmla="*/ 1193 w 1888"/>
                    <a:gd name="T75" fmla="*/ 372 h 642"/>
                    <a:gd name="T76" fmla="*/ 1224 w 1888"/>
                    <a:gd name="T77" fmla="*/ 402 h 642"/>
                    <a:gd name="T78" fmla="*/ 1254 w 1888"/>
                    <a:gd name="T79" fmla="*/ 138 h 642"/>
                    <a:gd name="T80" fmla="*/ 1285 w 1888"/>
                    <a:gd name="T81" fmla="*/ 300 h 642"/>
                    <a:gd name="T82" fmla="*/ 1320 w 1888"/>
                    <a:gd name="T83" fmla="*/ 570 h 642"/>
                    <a:gd name="T84" fmla="*/ 1351 w 1888"/>
                    <a:gd name="T85" fmla="*/ 150 h 642"/>
                    <a:gd name="T86" fmla="*/ 1381 w 1888"/>
                    <a:gd name="T87" fmla="*/ 108 h 642"/>
                    <a:gd name="T88" fmla="*/ 1412 w 1888"/>
                    <a:gd name="T89" fmla="*/ 618 h 642"/>
                    <a:gd name="T90" fmla="*/ 1447 w 1888"/>
                    <a:gd name="T91" fmla="*/ 330 h 642"/>
                    <a:gd name="T92" fmla="*/ 1477 w 1888"/>
                    <a:gd name="T93" fmla="*/ 12 h 642"/>
                    <a:gd name="T94" fmla="*/ 1508 w 1888"/>
                    <a:gd name="T95" fmla="*/ 462 h 642"/>
                    <a:gd name="T96" fmla="*/ 1538 w 1888"/>
                    <a:gd name="T97" fmla="*/ 468 h 642"/>
                    <a:gd name="T98" fmla="*/ 1569 w 1888"/>
                    <a:gd name="T99" fmla="*/ 120 h 642"/>
                    <a:gd name="T100" fmla="*/ 1604 w 1888"/>
                    <a:gd name="T101" fmla="*/ 300 h 642"/>
                    <a:gd name="T102" fmla="*/ 1635 w 1888"/>
                    <a:gd name="T103" fmla="*/ 432 h 642"/>
                    <a:gd name="T104" fmla="*/ 1665 w 1888"/>
                    <a:gd name="T105" fmla="*/ 264 h 642"/>
                    <a:gd name="T106" fmla="*/ 1696 w 1888"/>
                    <a:gd name="T107" fmla="*/ 270 h 642"/>
                    <a:gd name="T108" fmla="*/ 1726 w 1888"/>
                    <a:gd name="T109" fmla="*/ 366 h 642"/>
                    <a:gd name="T110" fmla="*/ 1761 w 1888"/>
                    <a:gd name="T111" fmla="*/ 318 h 642"/>
                    <a:gd name="T112" fmla="*/ 1792 w 1888"/>
                    <a:gd name="T113" fmla="*/ 234 h 642"/>
                    <a:gd name="T114" fmla="*/ 1823 w 1888"/>
                    <a:gd name="T115" fmla="*/ 372 h 642"/>
                    <a:gd name="T116" fmla="*/ 1853 w 1888"/>
                    <a:gd name="T117" fmla="*/ 402 h 642"/>
                    <a:gd name="T118" fmla="*/ 1888 w 1888"/>
                    <a:gd name="T119" fmla="*/ 138 h 64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888"/>
                    <a:gd name="T181" fmla="*/ 0 h 642"/>
                    <a:gd name="T182" fmla="*/ 1888 w 1888"/>
                    <a:gd name="T183" fmla="*/ 642 h 64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888" h="642">
                      <a:moveTo>
                        <a:pt x="0" y="120"/>
                      </a:moveTo>
                      <a:lnTo>
                        <a:pt x="4" y="120"/>
                      </a:lnTo>
                      <a:lnTo>
                        <a:pt x="13" y="156"/>
                      </a:lnTo>
                      <a:lnTo>
                        <a:pt x="17" y="216"/>
                      </a:lnTo>
                      <a:lnTo>
                        <a:pt x="26" y="300"/>
                      </a:lnTo>
                      <a:lnTo>
                        <a:pt x="30" y="384"/>
                      </a:lnTo>
                      <a:lnTo>
                        <a:pt x="39" y="468"/>
                      </a:lnTo>
                      <a:lnTo>
                        <a:pt x="43" y="534"/>
                      </a:lnTo>
                      <a:lnTo>
                        <a:pt x="52" y="570"/>
                      </a:lnTo>
                      <a:lnTo>
                        <a:pt x="57" y="570"/>
                      </a:lnTo>
                      <a:lnTo>
                        <a:pt x="61" y="534"/>
                      </a:lnTo>
                      <a:lnTo>
                        <a:pt x="70" y="462"/>
                      </a:lnTo>
                      <a:lnTo>
                        <a:pt x="74" y="366"/>
                      </a:lnTo>
                      <a:lnTo>
                        <a:pt x="83" y="258"/>
                      </a:lnTo>
                      <a:lnTo>
                        <a:pt x="87" y="150"/>
                      </a:lnTo>
                      <a:lnTo>
                        <a:pt x="96" y="66"/>
                      </a:lnTo>
                      <a:lnTo>
                        <a:pt x="100" y="12"/>
                      </a:lnTo>
                      <a:lnTo>
                        <a:pt x="109" y="0"/>
                      </a:lnTo>
                      <a:lnTo>
                        <a:pt x="113" y="30"/>
                      </a:lnTo>
                      <a:lnTo>
                        <a:pt x="118" y="108"/>
                      </a:lnTo>
                      <a:lnTo>
                        <a:pt x="127" y="210"/>
                      </a:lnTo>
                      <a:lnTo>
                        <a:pt x="131" y="330"/>
                      </a:lnTo>
                      <a:lnTo>
                        <a:pt x="140" y="450"/>
                      </a:lnTo>
                      <a:lnTo>
                        <a:pt x="144" y="552"/>
                      </a:lnTo>
                      <a:lnTo>
                        <a:pt x="153" y="618"/>
                      </a:lnTo>
                      <a:lnTo>
                        <a:pt x="157" y="642"/>
                      </a:lnTo>
                      <a:lnTo>
                        <a:pt x="166" y="618"/>
                      </a:lnTo>
                      <a:lnTo>
                        <a:pt x="170" y="552"/>
                      </a:lnTo>
                      <a:lnTo>
                        <a:pt x="175" y="450"/>
                      </a:lnTo>
                      <a:lnTo>
                        <a:pt x="183" y="330"/>
                      </a:lnTo>
                      <a:lnTo>
                        <a:pt x="188" y="210"/>
                      </a:lnTo>
                      <a:lnTo>
                        <a:pt x="196" y="108"/>
                      </a:lnTo>
                      <a:lnTo>
                        <a:pt x="201" y="30"/>
                      </a:lnTo>
                      <a:lnTo>
                        <a:pt x="210" y="0"/>
                      </a:lnTo>
                      <a:lnTo>
                        <a:pt x="214" y="12"/>
                      </a:lnTo>
                      <a:lnTo>
                        <a:pt x="223" y="66"/>
                      </a:lnTo>
                      <a:lnTo>
                        <a:pt x="227" y="150"/>
                      </a:lnTo>
                      <a:lnTo>
                        <a:pt x="231" y="258"/>
                      </a:lnTo>
                      <a:lnTo>
                        <a:pt x="240" y="366"/>
                      </a:lnTo>
                      <a:lnTo>
                        <a:pt x="245" y="462"/>
                      </a:lnTo>
                      <a:lnTo>
                        <a:pt x="253" y="534"/>
                      </a:lnTo>
                      <a:lnTo>
                        <a:pt x="258" y="570"/>
                      </a:lnTo>
                      <a:lnTo>
                        <a:pt x="266" y="570"/>
                      </a:lnTo>
                      <a:lnTo>
                        <a:pt x="271" y="534"/>
                      </a:lnTo>
                      <a:lnTo>
                        <a:pt x="280" y="468"/>
                      </a:lnTo>
                      <a:lnTo>
                        <a:pt x="284" y="384"/>
                      </a:lnTo>
                      <a:lnTo>
                        <a:pt x="288" y="300"/>
                      </a:lnTo>
                      <a:lnTo>
                        <a:pt x="297" y="216"/>
                      </a:lnTo>
                      <a:lnTo>
                        <a:pt x="301" y="156"/>
                      </a:lnTo>
                      <a:lnTo>
                        <a:pt x="310" y="120"/>
                      </a:lnTo>
                      <a:lnTo>
                        <a:pt x="314" y="120"/>
                      </a:lnTo>
                      <a:lnTo>
                        <a:pt x="323" y="138"/>
                      </a:lnTo>
                      <a:lnTo>
                        <a:pt x="328" y="180"/>
                      </a:lnTo>
                      <a:lnTo>
                        <a:pt x="332" y="240"/>
                      </a:lnTo>
                      <a:lnTo>
                        <a:pt x="341" y="300"/>
                      </a:lnTo>
                      <a:lnTo>
                        <a:pt x="345" y="360"/>
                      </a:lnTo>
                      <a:lnTo>
                        <a:pt x="354" y="402"/>
                      </a:lnTo>
                      <a:lnTo>
                        <a:pt x="358" y="432"/>
                      </a:lnTo>
                      <a:lnTo>
                        <a:pt x="367" y="438"/>
                      </a:lnTo>
                      <a:lnTo>
                        <a:pt x="371" y="432"/>
                      </a:lnTo>
                      <a:lnTo>
                        <a:pt x="380" y="402"/>
                      </a:lnTo>
                      <a:lnTo>
                        <a:pt x="384" y="372"/>
                      </a:lnTo>
                      <a:lnTo>
                        <a:pt x="389" y="330"/>
                      </a:lnTo>
                      <a:lnTo>
                        <a:pt x="398" y="294"/>
                      </a:lnTo>
                      <a:lnTo>
                        <a:pt x="402" y="264"/>
                      </a:lnTo>
                      <a:lnTo>
                        <a:pt x="411" y="246"/>
                      </a:lnTo>
                      <a:lnTo>
                        <a:pt x="415" y="234"/>
                      </a:lnTo>
                      <a:lnTo>
                        <a:pt x="424" y="240"/>
                      </a:lnTo>
                      <a:lnTo>
                        <a:pt x="428" y="252"/>
                      </a:lnTo>
                      <a:lnTo>
                        <a:pt x="437" y="270"/>
                      </a:lnTo>
                      <a:lnTo>
                        <a:pt x="441" y="294"/>
                      </a:lnTo>
                      <a:lnTo>
                        <a:pt x="446" y="318"/>
                      </a:lnTo>
                      <a:lnTo>
                        <a:pt x="454" y="336"/>
                      </a:lnTo>
                      <a:lnTo>
                        <a:pt x="459" y="354"/>
                      </a:lnTo>
                      <a:lnTo>
                        <a:pt x="467" y="366"/>
                      </a:lnTo>
                      <a:lnTo>
                        <a:pt x="472" y="372"/>
                      </a:lnTo>
                      <a:lnTo>
                        <a:pt x="481" y="366"/>
                      </a:lnTo>
                      <a:lnTo>
                        <a:pt x="485" y="354"/>
                      </a:lnTo>
                      <a:lnTo>
                        <a:pt x="494" y="336"/>
                      </a:lnTo>
                      <a:lnTo>
                        <a:pt x="498" y="318"/>
                      </a:lnTo>
                      <a:lnTo>
                        <a:pt x="502" y="294"/>
                      </a:lnTo>
                      <a:lnTo>
                        <a:pt x="511" y="270"/>
                      </a:lnTo>
                      <a:lnTo>
                        <a:pt x="516" y="252"/>
                      </a:lnTo>
                      <a:lnTo>
                        <a:pt x="524" y="240"/>
                      </a:lnTo>
                      <a:lnTo>
                        <a:pt x="529" y="234"/>
                      </a:lnTo>
                      <a:lnTo>
                        <a:pt x="537" y="246"/>
                      </a:lnTo>
                      <a:lnTo>
                        <a:pt x="542" y="264"/>
                      </a:lnTo>
                      <a:lnTo>
                        <a:pt x="551" y="294"/>
                      </a:lnTo>
                      <a:lnTo>
                        <a:pt x="555" y="330"/>
                      </a:lnTo>
                      <a:lnTo>
                        <a:pt x="559" y="372"/>
                      </a:lnTo>
                      <a:lnTo>
                        <a:pt x="568" y="402"/>
                      </a:lnTo>
                      <a:lnTo>
                        <a:pt x="572" y="432"/>
                      </a:lnTo>
                      <a:lnTo>
                        <a:pt x="581" y="438"/>
                      </a:lnTo>
                      <a:lnTo>
                        <a:pt x="586" y="432"/>
                      </a:lnTo>
                      <a:lnTo>
                        <a:pt x="594" y="402"/>
                      </a:lnTo>
                      <a:lnTo>
                        <a:pt x="599" y="360"/>
                      </a:lnTo>
                      <a:lnTo>
                        <a:pt x="607" y="300"/>
                      </a:lnTo>
                      <a:lnTo>
                        <a:pt x="612" y="240"/>
                      </a:lnTo>
                      <a:lnTo>
                        <a:pt x="616" y="180"/>
                      </a:lnTo>
                      <a:lnTo>
                        <a:pt x="625" y="138"/>
                      </a:lnTo>
                      <a:lnTo>
                        <a:pt x="629" y="120"/>
                      </a:lnTo>
                      <a:lnTo>
                        <a:pt x="638" y="120"/>
                      </a:lnTo>
                      <a:lnTo>
                        <a:pt x="642" y="156"/>
                      </a:lnTo>
                      <a:lnTo>
                        <a:pt x="651" y="216"/>
                      </a:lnTo>
                      <a:lnTo>
                        <a:pt x="655" y="300"/>
                      </a:lnTo>
                      <a:lnTo>
                        <a:pt x="664" y="384"/>
                      </a:lnTo>
                      <a:lnTo>
                        <a:pt x="669" y="468"/>
                      </a:lnTo>
                      <a:lnTo>
                        <a:pt x="673" y="534"/>
                      </a:lnTo>
                      <a:lnTo>
                        <a:pt x="682" y="570"/>
                      </a:lnTo>
                      <a:lnTo>
                        <a:pt x="686" y="570"/>
                      </a:lnTo>
                      <a:lnTo>
                        <a:pt x="695" y="534"/>
                      </a:lnTo>
                      <a:lnTo>
                        <a:pt x="699" y="462"/>
                      </a:lnTo>
                      <a:lnTo>
                        <a:pt x="708" y="366"/>
                      </a:lnTo>
                      <a:lnTo>
                        <a:pt x="712" y="258"/>
                      </a:lnTo>
                      <a:lnTo>
                        <a:pt x="721" y="150"/>
                      </a:lnTo>
                      <a:lnTo>
                        <a:pt x="725" y="66"/>
                      </a:lnTo>
                      <a:lnTo>
                        <a:pt x="730" y="12"/>
                      </a:lnTo>
                      <a:lnTo>
                        <a:pt x="739" y="0"/>
                      </a:lnTo>
                      <a:lnTo>
                        <a:pt x="743" y="30"/>
                      </a:lnTo>
                      <a:lnTo>
                        <a:pt x="752" y="108"/>
                      </a:lnTo>
                      <a:lnTo>
                        <a:pt x="756" y="210"/>
                      </a:lnTo>
                      <a:lnTo>
                        <a:pt x="765" y="330"/>
                      </a:lnTo>
                      <a:lnTo>
                        <a:pt x="769" y="450"/>
                      </a:lnTo>
                      <a:lnTo>
                        <a:pt x="778" y="552"/>
                      </a:lnTo>
                      <a:lnTo>
                        <a:pt x="782" y="618"/>
                      </a:lnTo>
                      <a:lnTo>
                        <a:pt x="787" y="642"/>
                      </a:lnTo>
                      <a:lnTo>
                        <a:pt x="795" y="618"/>
                      </a:lnTo>
                      <a:lnTo>
                        <a:pt x="800" y="552"/>
                      </a:lnTo>
                      <a:lnTo>
                        <a:pt x="808" y="450"/>
                      </a:lnTo>
                      <a:lnTo>
                        <a:pt x="813" y="330"/>
                      </a:lnTo>
                      <a:lnTo>
                        <a:pt x="822" y="210"/>
                      </a:lnTo>
                      <a:lnTo>
                        <a:pt x="826" y="108"/>
                      </a:lnTo>
                      <a:lnTo>
                        <a:pt x="835" y="30"/>
                      </a:lnTo>
                      <a:lnTo>
                        <a:pt x="839" y="0"/>
                      </a:lnTo>
                      <a:lnTo>
                        <a:pt x="843" y="12"/>
                      </a:lnTo>
                      <a:lnTo>
                        <a:pt x="852" y="66"/>
                      </a:lnTo>
                      <a:lnTo>
                        <a:pt x="857" y="150"/>
                      </a:lnTo>
                      <a:lnTo>
                        <a:pt x="865" y="258"/>
                      </a:lnTo>
                      <a:lnTo>
                        <a:pt x="870" y="366"/>
                      </a:lnTo>
                      <a:lnTo>
                        <a:pt x="878" y="462"/>
                      </a:lnTo>
                      <a:lnTo>
                        <a:pt x="883" y="534"/>
                      </a:lnTo>
                      <a:lnTo>
                        <a:pt x="892" y="570"/>
                      </a:lnTo>
                      <a:lnTo>
                        <a:pt x="896" y="570"/>
                      </a:lnTo>
                      <a:lnTo>
                        <a:pt x="900" y="534"/>
                      </a:lnTo>
                      <a:lnTo>
                        <a:pt x="909" y="468"/>
                      </a:lnTo>
                      <a:lnTo>
                        <a:pt x="913" y="384"/>
                      </a:lnTo>
                      <a:lnTo>
                        <a:pt x="922" y="300"/>
                      </a:lnTo>
                      <a:lnTo>
                        <a:pt x="926" y="216"/>
                      </a:lnTo>
                      <a:lnTo>
                        <a:pt x="935" y="156"/>
                      </a:lnTo>
                      <a:lnTo>
                        <a:pt x="940" y="120"/>
                      </a:lnTo>
                      <a:lnTo>
                        <a:pt x="948" y="120"/>
                      </a:lnTo>
                      <a:lnTo>
                        <a:pt x="953" y="138"/>
                      </a:lnTo>
                      <a:lnTo>
                        <a:pt x="957" y="180"/>
                      </a:lnTo>
                      <a:lnTo>
                        <a:pt x="966" y="240"/>
                      </a:lnTo>
                      <a:lnTo>
                        <a:pt x="970" y="300"/>
                      </a:lnTo>
                      <a:lnTo>
                        <a:pt x="979" y="360"/>
                      </a:lnTo>
                      <a:lnTo>
                        <a:pt x="983" y="402"/>
                      </a:lnTo>
                      <a:lnTo>
                        <a:pt x="992" y="432"/>
                      </a:lnTo>
                      <a:lnTo>
                        <a:pt x="996" y="438"/>
                      </a:lnTo>
                      <a:lnTo>
                        <a:pt x="1001" y="432"/>
                      </a:lnTo>
                      <a:lnTo>
                        <a:pt x="1010" y="402"/>
                      </a:lnTo>
                      <a:lnTo>
                        <a:pt x="1014" y="372"/>
                      </a:lnTo>
                      <a:lnTo>
                        <a:pt x="1023" y="330"/>
                      </a:lnTo>
                      <a:lnTo>
                        <a:pt x="1027" y="294"/>
                      </a:lnTo>
                      <a:lnTo>
                        <a:pt x="1036" y="264"/>
                      </a:lnTo>
                      <a:lnTo>
                        <a:pt x="1040" y="246"/>
                      </a:lnTo>
                      <a:lnTo>
                        <a:pt x="1049" y="234"/>
                      </a:lnTo>
                      <a:lnTo>
                        <a:pt x="1053" y="240"/>
                      </a:lnTo>
                      <a:lnTo>
                        <a:pt x="1058" y="252"/>
                      </a:lnTo>
                      <a:lnTo>
                        <a:pt x="1066" y="270"/>
                      </a:lnTo>
                      <a:lnTo>
                        <a:pt x="1071" y="294"/>
                      </a:lnTo>
                      <a:lnTo>
                        <a:pt x="1079" y="318"/>
                      </a:lnTo>
                      <a:lnTo>
                        <a:pt x="1084" y="336"/>
                      </a:lnTo>
                      <a:lnTo>
                        <a:pt x="1093" y="354"/>
                      </a:lnTo>
                      <a:lnTo>
                        <a:pt x="1097" y="366"/>
                      </a:lnTo>
                      <a:lnTo>
                        <a:pt x="1106" y="372"/>
                      </a:lnTo>
                      <a:lnTo>
                        <a:pt x="1110" y="366"/>
                      </a:lnTo>
                      <a:lnTo>
                        <a:pt x="1114" y="354"/>
                      </a:lnTo>
                      <a:lnTo>
                        <a:pt x="1123" y="336"/>
                      </a:lnTo>
                      <a:lnTo>
                        <a:pt x="1128" y="318"/>
                      </a:lnTo>
                      <a:lnTo>
                        <a:pt x="1136" y="294"/>
                      </a:lnTo>
                      <a:lnTo>
                        <a:pt x="1141" y="270"/>
                      </a:lnTo>
                      <a:lnTo>
                        <a:pt x="1149" y="252"/>
                      </a:lnTo>
                      <a:lnTo>
                        <a:pt x="1154" y="240"/>
                      </a:lnTo>
                      <a:lnTo>
                        <a:pt x="1163" y="234"/>
                      </a:lnTo>
                      <a:lnTo>
                        <a:pt x="1167" y="246"/>
                      </a:lnTo>
                      <a:lnTo>
                        <a:pt x="1171" y="264"/>
                      </a:lnTo>
                      <a:lnTo>
                        <a:pt x="1180" y="294"/>
                      </a:lnTo>
                      <a:lnTo>
                        <a:pt x="1184" y="330"/>
                      </a:lnTo>
                      <a:lnTo>
                        <a:pt x="1193" y="372"/>
                      </a:lnTo>
                      <a:lnTo>
                        <a:pt x="1198" y="402"/>
                      </a:lnTo>
                      <a:lnTo>
                        <a:pt x="1206" y="432"/>
                      </a:lnTo>
                      <a:lnTo>
                        <a:pt x="1211" y="438"/>
                      </a:lnTo>
                      <a:lnTo>
                        <a:pt x="1219" y="432"/>
                      </a:lnTo>
                      <a:lnTo>
                        <a:pt x="1224" y="402"/>
                      </a:lnTo>
                      <a:lnTo>
                        <a:pt x="1228" y="360"/>
                      </a:lnTo>
                      <a:lnTo>
                        <a:pt x="1237" y="300"/>
                      </a:lnTo>
                      <a:lnTo>
                        <a:pt x="1241" y="240"/>
                      </a:lnTo>
                      <a:lnTo>
                        <a:pt x="1250" y="180"/>
                      </a:lnTo>
                      <a:lnTo>
                        <a:pt x="1254" y="138"/>
                      </a:lnTo>
                      <a:lnTo>
                        <a:pt x="1263" y="120"/>
                      </a:lnTo>
                      <a:lnTo>
                        <a:pt x="1267" y="120"/>
                      </a:lnTo>
                      <a:lnTo>
                        <a:pt x="1276" y="156"/>
                      </a:lnTo>
                      <a:lnTo>
                        <a:pt x="1281" y="216"/>
                      </a:lnTo>
                      <a:lnTo>
                        <a:pt x="1285" y="300"/>
                      </a:lnTo>
                      <a:lnTo>
                        <a:pt x="1294" y="384"/>
                      </a:lnTo>
                      <a:lnTo>
                        <a:pt x="1298" y="468"/>
                      </a:lnTo>
                      <a:lnTo>
                        <a:pt x="1307" y="534"/>
                      </a:lnTo>
                      <a:lnTo>
                        <a:pt x="1311" y="570"/>
                      </a:lnTo>
                      <a:lnTo>
                        <a:pt x="1320" y="570"/>
                      </a:lnTo>
                      <a:lnTo>
                        <a:pt x="1324" y="534"/>
                      </a:lnTo>
                      <a:lnTo>
                        <a:pt x="1333" y="462"/>
                      </a:lnTo>
                      <a:lnTo>
                        <a:pt x="1337" y="366"/>
                      </a:lnTo>
                      <a:lnTo>
                        <a:pt x="1342" y="258"/>
                      </a:lnTo>
                      <a:lnTo>
                        <a:pt x="1351" y="150"/>
                      </a:lnTo>
                      <a:lnTo>
                        <a:pt x="1355" y="66"/>
                      </a:lnTo>
                      <a:lnTo>
                        <a:pt x="1364" y="12"/>
                      </a:lnTo>
                      <a:lnTo>
                        <a:pt x="1368" y="0"/>
                      </a:lnTo>
                      <a:lnTo>
                        <a:pt x="1377" y="30"/>
                      </a:lnTo>
                      <a:lnTo>
                        <a:pt x="1381" y="108"/>
                      </a:lnTo>
                      <a:lnTo>
                        <a:pt x="1390" y="210"/>
                      </a:lnTo>
                      <a:lnTo>
                        <a:pt x="1394" y="330"/>
                      </a:lnTo>
                      <a:lnTo>
                        <a:pt x="1399" y="450"/>
                      </a:lnTo>
                      <a:lnTo>
                        <a:pt x="1407" y="552"/>
                      </a:lnTo>
                      <a:lnTo>
                        <a:pt x="1412" y="618"/>
                      </a:lnTo>
                      <a:lnTo>
                        <a:pt x="1420" y="642"/>
                      </a:lnTo>
                      <a:lnTo>
                        <a:pt x="1425" y="618"/>
                      </a:lnTo>
                      <a:lnTo>
                        <a:pt x="1434" y="552"/>
                      </a:lnTo>
                      <a:lnTo>
                        <a:pt x="1438" y="450"/>
                      </a:lnTo>
                      <a:lnTo>
                        <a:pt x="1447" y="330"/>
                      </a:lnTo>
                      <a:lnTo>
                        <a:pt x="1451" y="210"/>
                      </a:lnTo>
                      <a:lnTo>
                        <a:pt x="1455" y="108"/>
                      </a:lnTo>
                      <a:lnTo>
                        <a:pt x="1464" y="30"/>
                      </a:lnTo>
                      <a:lnTo>
                        <a:pt x="1469" y="0"/>
                      </a:lnTo>
                      <a:lnTo>
                        <a:pt x="1477" y="12"/>
                      </a:lnTo>
                      <a:lnTo>
                        <a:pt x="1482" y="66"/>
                      </a:lnTo>
                      <a:lnTo>
                        <a:pt x="1490" y="150"/>
                      </a:lnTo>
                      <a:lnTo>
                        <a:pt x="1495" y="258"/>
                      </a:lnTo>
                      <a:lnTo>
                        <a:pt x="1504" y="366"/>
                      </a:lnTo>
                      <a:lnTo>
                        <a:pt x="1508" y="462"/>
                      </a:lnTo>
                      <a:lnTo>
                        <a:pt x="1512" y="534"/>
                      </a:lnTo>
                      <a:lnTo>
                        <a:pt x="1521" y="570"/>
                      </a:lnTo>
                      <a:lnTo>
                        <a:pt x="1525" y="570"/>
                      </a:lnTo>
                      <a:lnTo>
                        <a:pt x="1534" y="534"/>
                      </a:lnTo>
                      <a:lnTo>
                        <a:pt x="1538" y="468"/>
                      </a:lnTo>
                      <a:lnTo>
                        <a:pt x="1547" y="384"/>
                      </a:lnTo>
                      <a:lnTo>
                        <a:pt x="1552" y="300"/>
                      </a:lnTo>
                      <a:lnTo>
                        <a:pt x="1560" y="216"/>
                      </a:lnTo>
                      <a:lnTo>
                        <a:pt x="1565" y="156"/>
                      </a:lnTo>
                      <a:lnTo>
                        <a:pt x="1569" y="120"/>
                      </a:lnTo>
                      <a:lnTo>
                        <a:pt x="1578" y="114"/>
                      </a:lnTo>
                      <a:lnTo>
                        <a:pt x="1582" y="138"/>
                      </a:lnTo>
                      <a:lnTo>
                        <a:pt x="1591" y="180"/>
                      </a:lnTo>
                      <a:lnTo>
                        <a:pt x="1595" y="240"/>
                      </a:lnTo>
                      <a:lnTo>
                        <a:pt x="1604" y="300"/>
                      </a:lnTo>
                      <a:lnTo>
                        <a:pt x="1608" y="360"/>
                      </a:lnTo>
                      <a:lnTo>
                        <a:pt x="1613" y="402"/>
                      </a:lnTo>
                      <a:lnTo>
                        <a:pt x="1622" y="432"/>
                      </a:lnTo>
                      <a:lnTo>
                        <a:pt x="1626" y="438"/>
                      </a:lnTo>
                      <a:lnTo>
                        <a:pt x="1635" y="432"/>
                      </a:lnTo>
                      <a:lnTo>
                        <a:pt x="1639" y="402"/>
                      </a:lnTo>
                      <a:lnTo>
                        <a:pt x="1648" y="372"/>
                      </a:lnTo>
                      <a:lnTo>
                        <a:pt x="1652" y="330"/>
                      </a:lnTo>
                      <a:lnTo>
                        <a:pt x="1661" y="294"/>
                      </a:lnTo>
                      <a:lnTo>
                        <a:pt x="1665" y="264"/>
                      </a:lnTo>
                      <a:lnTo>
                        <a:pt x="1670" y="246"/>
                      </a:lnTo>
                      <a:lnTo>
                        <a:pt x="1678" y="234"/>
                      </a:lnTo>
                      <a:lnTo>
                        <a:pt x="1683" y="240"/>
                      </a:lnTo>
                      <a:lnTo>
                        <a:pt x="1691" y="252"/>
                      </a:lnTo>
                      <a:lnTo>
                        <a:pt x="1696" y="270"/>
                      </a:lnTo>
                      <a:lnTo>
                        <a:pt x="1705" y="294"/>
                      </a:lnTo>
                      <a:lnTo>
                        <a:pt x="1709" y="318"/>
                      </a:lnTo>
                      <a:lnTo>
                        <a:pt x="1718" y="336"/>
                      </a:lnTo>
                      <a:lnTo>
                        <a:pt x="1722" y="354"/>
                      </a:lnTo>
                      <a:lnTo>
                        <a:pt x="1726" y="366"/>
                      </a:lnTo>
                      <a:lnTo>
                        <a:pt x="1735" y="372"/>
                      </a:lnTo>
                      <a:lnTo>
                        <a:pt x="1740" y="366"/>
                      </a:lnTo>
                      <a:lnTo>
                        <a:pt x="1748" y="354"/>
                      </a:lnTo>
                      <a:lnTo>
                        <a:pt x="1753" y="336"/>
                      </a:lnTo>
                      <a:lnTo>
                        <a:pt x="1761" y="318"/>
                      </a:lnTo>
                      <a:lnTo>
                        <a:pt x="1766" y="294"/>
                      </a:lnTo>
                      <a:lnTo>
                        <a:pt x="1775" y="270"/>
                      </a:lnTo>
                      <a:lnTo>
                        <a:pt x="1779" y="252"/>
                      </a:lnTo>
                      <a:lnTo>
                        <a:pt x="1783" y="240"/>
                      </a:lnTo>
                      <a:lnTo>
                        <a:pt x="1792" y="234"/>
                      </a:lnTo>
                      <a:lnTo>
                        <a:pt x="1796" y="246"/>
                      </a:lnTo>
                      <a:lnTo>
                        <a:pt x="1805" y="264"/>
                      </a:lnTo>
                      <a:lnTo>
                        <a:pt x="1810" y="294"/>
                      </a:lnTo>
                      <a:lnTo>
                        <a:pt x="1818" y="330"/>
                      </a:lnTo>
                      <a:lnTo>
                        <a:pt x="1823" y="372"/>
                      </a:lnTo>
                      <a:lnTo>
                        <a:pt x="1831" y="402"/>
                      </a:lnTo>
                      <a:lnTo>
                        <a:pt x="1836" y="432"/>
                      </a:lnTo>
                      <a:lnTo>
                        <a:pt x="1840" y="438"/>
                      </a:lnTo>
                      <a:lnTo>
                        <a:pt x="1849" y="432"/>
                      </a:lnTo>
                      <a:lnTo>
                        <a:pt x="1853" y="402"/>
                      </a:lnTo>
                      <a:lnTo>
                        <a:pt x="1862" y="360"/>
                      </a:lnTo>
                      <a:lnTo>
                        <a:pt x="1866" y="300"/>
                      </a:lnTo>
                      <a:lnTo>
                        <a:pt x="1875" y="240"/>
                      </a:lnTo>
                      <a:lnTo>
                        <a:pt x="1879" y="180"/>
                      </a:lnTo>
                      <a:lnTo>
                        <a:pt x="1888" y="138"/>
                      </a:lnTo>
                    </a:path>
                  </a:pathLst>
                </a:custGeom>
                <a:noFill/>
                <a:ln w="6350">
                  <a:solidFill>
                    <a:srgbClr val="1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4593" name="Line 1094"/>
              <p:cNvSpPr>
                <a:spLocks noChangeShapeType="1"/>
              </p:cNvSpPr>
              <p:nvPr/>
            </p:nvSpPr>
            <p:spPr bwMode="auto">
              <a:xfrm>
                <a:off x="542" y="787"/>
                <a:ext cx="203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588" name="Group 1104"/>
            <p:cNvGrpSpPr>
              <a:grpSpLocks/>
            </p:cNvGrpSpPr>
            <p:nvPr/>
          </p:nvGrpSpPr>
          <p:grpSpPr bwMode="auto">
            <a:xfrm>
              <a:off x="980" y="235"/>
              <a:ext cx="2741" cy="461"/>
              <a:chOff x="148" y="1536"/>
              <a:chExt cx="2095" cy="289"/>
            </a:xfrm>
          </p:grpSpPr>
          <p:sp>
            <p:nvSpPr>
              <p:cNvPr id="24589" name="Freeform 1101"/>
              <p:cNvSpPr>
                <a:spLocks/>
              </p:cNvSpPr>
              <p:nvPr/>
            </p:nvSpPr>
            <p:spPr bwMode="auto">
              <a:xfrm>
                <a:off x="148" y="1551"/>
                <a:ext cx="1053" cy="274"/>
              </a:xfrm>
              <a:custGeom>
                <a:avLst/>
                <a:gdLst>
                  <a:gd name="T0" fmla="*/ 0 w 3545"/>
                  <a:gd name="T1" fmla="*/ 4 h 651"/>
                  <a:gd name="T2" fmla="*/ 0 w 3545"/>
                  <a:gd name="T3" fmla="*/ 3 h 651"/>
                  <a:gd name="T4" fmla="*/ 0 w 3545"/>
                  <a:gd name="T5" fmla="*/ 2 h 651"/>
                  <a:gd name="T6" fmla="*/ 1 w 3545"/>
                  <a:gd name="T7" fmla="*/ 1 h 651"/>
                  <a:gd name="T8" fmla="*/ 1 w 3545"/>
                  <a:gd name="T9" fmla="*/ 1 h 651"/>
                  <a:gd name="T10" fmla="*/ 1 w 3545"/>
                  <a:gd name="T11" fmla="*/ 0 h 651"/>
                  <a:gd name="T12" fmla="*/ 1 w 3545"/>
                  <a:gd name="T13" fmla="*/ 0 h 651"/>
                  <a:gd name="T14" fmla="*/ 1 w 3545"/>
                  <a:gd name="T15" fmla="*/ 0 h 651"/>
                  <a:gd name="T16" fmla="*/ 1 w 3545"/>
                  <a:gd name="T17" fmla="*/ 0 h 651"/>
                  <a:gd name="T18" fmla="*/ 1 w 3545"/>
                  <a:gd name="T19" fmla="*/ 0 h 651"/>
                  <a:gd name="T20" fmla="*/ 2 w 3545"/>
                  <a:gd name="T21" fmla="*/ 0 h 651"/>
                  <a:gd name="T22" fmla="*/ 2 w 3545"/>
                  <a:gd name="T23" fmla="*/ 1 h 651"/>
                  <a:gd name="T24" fmla="*/ 2 w 3545"/>
                  <a:gd name="T25" fmla="*/ 1 h 651"/>
                  <a:gd name="T26" fmla="*/ 2 w 3545"/>
                  <a:gd name="T27" fmla="*/ 2 h 651"/>
                  <a:gd name="T28" fmla="*/ 2 w 3545"/>
                  <a:gd name="T29" fmla="*/ 3 h 651"/>
                  <a:gd name="T30" fmla="*/ 3 w 3545"/>
                  <a:gd name="T31" fmla="*/ 3 h 651"/>
                  <a:gd name="T32" fmla="*/ 3 w 3545"/>
                  <a:gd name="T33" fmla="*/ 4 h 651"/>
                  <a:gd name="T34" fmla="*/ 3 w 3545"/>
                  <a:gd name="T35" fmla="*/ 5 h 651"/>
                  <a:gd name="T36" fmla="*/ 3 w 3545"/>
                  <a:gd name="T37" fmla="*/ 6 h 651"/>
                  <a:gd name="T38" fmla="*/ 3 w 3545"/>
                  <a:gd name="T39" fmla="*/ 7 h 651"/>
                  <a:gd name="T40" fmla="*/ 4 w 3545"/>
                  <a:gd name="T41" fmla="*/ 7 h 651"/>
                  <a:gd name="T42" fmla="*/ 4 w 3545"/>
                  <a:gd name="T43" fmla="*/ 8 h 651"/>
                  <a:gd name="T44" fmla="*/ 4 w 3545"/>
                  <a:gd name="T45" fmla="*/ 8 h 651"/>
                  <a:gd name="T46" fmla="*/ 4 w 3545"/>
                  <a:gd name="T47" fmla="*/ 8 h 651"/>
                  <a:gd name="T48" fmla="*/ 4 w 3545"/>
                  <a:gd name="T49" fmla="*/ 8 h 651"/>
                  <a:gd name="T50" fmla="*/ 4 w 3545"/>
                  <a:gd name="T51" fmla="*/ 8 h 651"/>
                  <a:gd name="T52" fmla="*/ 4 w 3545"/>
                  <a:gd name="T53" fmla="*/ 8 h 651"/>
                  <a:gd name="T54" fmla="*/ 4 w 3545"/>
                  <a:gd name="T55" fmla="*/ 8 h 651"/>
                  <a:gd name="T56" fmla="*/ 5 w 3545"/>
                  <a:gd name="T57" fmla="*/ 8 h 651"/>
                  <a:gd name="T58" fmla="*/ 5 w 3545"/>
                  <a:gd name="T59" fmla="*/ 7 h 651"/>
                  <a:gd name="T60" fmla="*/ 5 w 3545"/>
                  <a:gd name="T61" fmla="*/ 6 h 651"/>
                  <a:gd name="T62" fmla="*/ 5 w 3545"/>
                  <a:gd name="T63" fmla="*/ 5 h 651"/>
                  <a:gd name="T64" fmla="*/ 5 w 3545"/>
                  <a:gd name="T65" fmla="*/ 5 h 651"/>
                  <a:gd name="T66" fmla="*/ 6 w 3545"/>
                  <a:gd name="T67" fmla="*/ 4 h 651"/>
                  <a:gd name="T68" fmla="*/ 6 w 3545"/>
                  <a:gd name="T69" fmla="*/ 3 h 651"/>
                  <a:gd name="T70" fmla="*/ 6 w 3545"/>
                  <a:gd name="T71" fmla="*/ 3 h 651"/>
                  <a:gd name="T72" fmla="*/ 6 w 3545"/>
                  <a:gd name="T73" fmla="*/ 2 h 651"/>
                  <a:gd name="T74" fmla="*/ 6 w 3545"/>
                  <a:gd name="T75" fmla="*/ 1 h 651"/>
                  <a:gd name="T76" fmla="*/ 6 w 3545"/>
                  <a:gd name="T77" fmla="*/ 1 h 651"/>
                  <a:gd name="T78" fmla="*/ 7 w 3545"/>
                  <a:gd name="T79" fmla="*/ 0 h 651"/>
                  <a:gd name="T80" fmla="*/ 7 w 3545"/>
                  <a:gd name="T81" fmla="*/ 0 h 651"/>
                  <a:gd name="T82" fmla="*/ 7 w 3545"/>
                  <a:gd name="T83" fmla="*/ 0 h 651"/>
                  <a:gd name="T84" fmla="*/ 7 w 3545"/>
                  <a:gd name="T85" fmla="*/ 0 h 651"/>
                  <a:gd name="T86" fmla="*/ 7 w 3545"/>
                  <a:gd name="T87" fmla="*/ 0 h 651"/>
                  <a:gd name="T88" fmla="*/ 7 w 3545"/>
                  <a:gd name="T89" fmla="*/ 1 h 651"/>
                  <a:gd name="T90" fmla="*/ 7 w 3545"/>
                  <a:gd name="T91" fmla="*/ 1 h 651"/>
                  <a:gd name="T92" fmla="*/ 8 w 3545"/>
                  <a:gd name="T93" fmla="*/ 2 h 651"/>
                  <a:gd name="T94" fmla="*/ 8 w 3545"/>
                  <a:gd name="T95" fmla="*/ 3 h 651"/>
                  <a:gd name="T96" fmla="*/ 8 w 3545"/>
                  <a:gd name="T97" fmla="*/ 3 h 651"/>
                  <a:gd name="T98" fmla="*/ 8 w 3545"/>
                  <a:gd name="T99" fmla="*/ 4 h 6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45"/>
                  <a:gd name="T151" fmla="*/ 0 h 651"/>
                  <a:gd name="T152" fmla="*/ 3545 w 3545"/>
                  <a:gd name="T153" fmla="*/ 651 h 6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45" h="651">
                    <a:moveTo>
                      <a:pt x="0" y="330"/>
                    </a:moveTo>
                    <a:lnTo>
                      <a:pt x="25" y="305"/>
                    </a:lnTo>
                    <a:lnTo>
                      <a:pt x="50" y="288"/>
                    </a:lnTo>
                    <a:lnTo>
                      <a:pt x="74" y="264"/>
                    </a:lnTo>
                    <a:lnTo>
                      <a:pt x="91" y="247"/>
                    </a:lnTo>
                    <a:lnTo>
                      <a:pt x="116" y="222"/>
                    </a:lnTo>
                    <a:lnTo>
                      <a:pt x="140" y="206"/>
                    </a:lnTo>
                    <a:lnTo>
                      <a:pt x="165" y="189"/>
                    </a:lnTo>
                    <a:lnTo>
                      <a:pt x="190" y="165"/>
                    </a:lnTo>
                    <a:lnTo>
                      <a:pt x="215" y="148"/>
                    </a:lnTo>
                    <a:lnTo>
                      <a:pt x="239" y="132"/>
                    </a:lnTo>
                    <a:lnTo>
                      <a:pt x="264" y="115"/>
                    </a:lnTo>
                    <a:lnTo>
                      <a:pt x="289" y="99"/>
                    </a:lnTo>
                    <a:lnTo>
                      <a:pt x="305" y="90"/>
                    </a:lnTo>
                    <a:lnTo>
                      <a:pt x="330" y="74"/>
                    </a:lnTo>
                    <a:lnTo>
                      <a:pt x="355" y="66"/>
                    </a:lnTo>
                    <a:lnTo>
                      <a:pt x="379" y="49"/>
                    </a:lnTo>
                    <a:lnTo>
                      <a:pt x="404" y="41"/>
                    </a:lnTo>
                    <a:lnTo>
                      <a:pt x="429" y="33"/>
                    </a:lnTo>
                    <a:lnTo>
                      <a:pt x="454" y="24"/>
                    </a:lnTo>
                    <a:lnTo>
                      <a:pt x="478" y="16"/>
                    </a:lnTo>
                    <a:lnTo>
                      <a:pt x="503" y="8"/>
                    </a:lnTo>
                    <a:lnTo>
                      <a:pt x="520" y="8"/>
                    </a:lnTo>
                    <a:lnTo>
                      <a:pt x="544" y="0"/>
                    </a:lnTo>
                    <a:lnTo>
                      <a:pt x="569" y="0"/>
                    </a:lnTo>
                    <a:lnTo>
                      <a:pt x="594" y="0"/>
                    </a:lnTo>
                    <a:lnTo>
                      <a:pt x="618" y="0"/>
                    </a:lnTo>
                    <a:lnTo>
                      <a:pt x="643" y="0"/>
                    </a:lnTo>
                    <a:lnTo>
                      <a:pt x="668" y="8"/>
                    </a:lnTo>
                    <a:lnTo>
                      <a:pt x="693" y="8"/>
                    </a:lnTo>
                    <a:lnTo>
                      <a:pt x="709" y="16"/>
                    </a:lnTo>
                    <a:lnTo>
                      <a:pt x="734" y="24"/>
                    </a:lnTo>
                    <a:lnTo>
                      <a:pt x="759" y="33"/>
                    </a:lnTo>
                    <a:lnTo>
                      <a:pt x="783" y="41"/>
                    </a:lnTo>
                    <a:lnTo>
                      <a:pt x="808" y="49"/>
                    </a:lnTo>
                    <a:lnTo>
                      <a:pt x="833" y="66"/>
                    </a:lnTo>
                    <a:lnTo>
                      <a:pt x="857" y="74"/>
                    </a:lnTo>
                    <a:lnTo>
                      <a:pt x="882" y="90"/>
                    </a:lnTo>
                    <a:lnTo>
                      <a:pt x="907" y="99"/>
                    </a:lnTo>
                    <a:lnTo>
                      <a:pt x="923" y="115"/>
                    </a:lnTo>
                    <a:lnTo>
                      <a:pt x="948" y="132"/>
                    </a:lnTo>
                    <a:lnTo>
                      <a:pt x="973" y="148"/>
                    </a:lnTo>
                    <a:lnTo>
                      <a:pt x="998" y="165"/>
                    </a:lnTo>
                    <a:lnTo>
                      <a:pt x="1022" y="189"/>
                    </a:lnTo>
                    <a:lnTo>
                      <a:pt x="1047" y="206"/>
                    </a:lnTo>
                    <a:lnTo>
                      <a:pt x="1072" y="222"/>
                    </a:lnTo>
                    <a:lnTo>
                      <a:pt x="1097" y="247"/>
                    </a:lnTo>
                    <a:lnTo>
                      <a:pt x="1121" y="264"/>
                    </a:lnTo>
                    <a:lnTo>
                      <a:pt x="1138" y="288"/>
                    </a:lnTo>
                    <a:lnTo>
                      <a:pt x="1162" y="305"/>
                    </a:lnTo>
                    <a:lnTo>
                      <a:pt x="1187" y="321"/>
                    </a:lnTo>
                    <a:lnTo>
                      <a:pt x="1212" y="346"/>
                    </a:lnTo>
                    <a:lnTo>
                      <a:pt x="1237" y="363"/>
                    </a:lnTo>
                    <a:lnTo>
                      <a:pt x="1261" y="387"/>
                    </a:lnTo>
                    <a:lnTo>
                      <a:pt x="1286" y="404"/>
                    </a:lnTo>
                    <a:lnTo>
                      <a:pt x="1311" y="429"/>
                    </a:lnTo>
                    <a:lnTo>
                      <a:pt x="1336" y="445"/>
                    </a:lnTo>
                    <a:lnTo>
                      <a:pt x="1352" y="462"/>
                    </a:lnTo>
                    <a:lnTo>
                      <a:pt x="1377" y="486"/>
                    </a:lnTo>
                    <a:lnTo>
                      <a:pt x="1402" y="503"/>
                    </a:lnTo>
                    <a:lnTo>
                      <a:pt x="1426" y="519"/>
                    </a:lnTo>
                    <a:lnTo>
                      <a:pt x="1451" y="536"/>
                    </a:lnTo>
                    <a:lnTo>
                      <a:pt x="1476" y="552"/>
                    </a:lnTo>
                    <a:lnTo>
                      <a:pt x="1500" y="561"/>
                    </a:lnTo>
                    <a:lnTo>
                      <a:pt x="1525" y="577"/>
                    </a:lnTo>
                    <a:lnTo>
                      <a:pt x="1550" y="585"/>
                    </a:lnTo>
                    <a:lnTo>
                      <a:pt x="1566" y="602"/>
                    </a:lnTo>
                    <a:lnTo>
                      <a:pt x="1591" y="610"/>
                    </a:lnTo>
                    <a:lnTo>
                      <a:pt x="1616" y="618"/>
                    </a:lnTo>
                    <a:lnTo>
                      <a:pt x="1641" y="626"/>
                    </a:lnTo>
                    <a:lnTo>
                      <a:pt x="1665" y="635"/>
                    </a:lnTo>
                    <a:lnTo>
                      <a:pt x="1690" y="643"/>
                    </a:lnTo>
                    <a:lnTo>
                      <a:pt x="1715" y="643"/>
                    </a:lnTo>
                    <a:lnTo>
                      <a:pt x="1739" y="651"/>
                    </a:lnTo>
                    <a:lnTo>
                      <a:pt x="1764" y="651"/>
                    </a:lnTo>
                    <a:lnTo>
                      <a:pt x="1781" y="651"/>
                    </a:lnTo>
                    <a:lnTo>
                      <a:pt x="1805" y="651"/>
                    </a:lnTo>
                    <a:lnTo>
                      <a:pt x="1830" y="651"/>
                    </a:lnTo>
                    <a:lnTo>
                      <a:pt x="1855" y="643"/>
                    </a:lnTo>
                    <a:lnTo>
                      <a:pt x="1880" y="643"/>
                    </a:lnTo>
                    <a:lnTo>
                      <a:pt x="1904" y="635"/>
                    </a:lnTo>
                    <a:lnTo>
                      <a:pt x="1929" y="626"/>
                    </a:lnTo>
                    <a:lnTo>
                      <a:pt x="1954" y="618"/>
                    </a:lnTo>
                    <a:lnTo>
                      <a:pt x="1970" y="610"/>
                    </a:lnTo>
                    <a:lnTo>
                      <a:pt x="1995" y="602"/>
                    </a:lnTo>
                    <a:lnTo>
                      <a:pt x="2020" y="585"/>
                    </a:lnTo>
                    <a:lnTo>
                      <a:pt x="2044" y="577"/>
                    </a:lnTo>
                    <a:lnTo>
                      <a:pt x="2069" y="561"/>
                    </a:lnTo>
                    <a:lnTo>
                      <a:pt x="2094" y="552"/>
                    </a:lnTo>
                    <a:lnTo>
                      <a:pt x="2119" y="536"/>
                    </a:lnTo>
                    <a:lnTo>
                      <a:pt x="2143" y="519"/>
                    </a:lnTo>
                    <a:lnTo>
                      <a:pt x="2168" y="503"/>
                    </a:lnTo>
                    <a:lnTo>
                      <a:pt x="2185" y="486"/>
                    </a:lnTo>
                    <a:lnTo>
                      <a:pt x="2209" y="462"/>
                    </a:lnTo>
                    <a:lnTo>
                      <a:pt x="2234" y="445"/>
                    </a:lnTo>
                    <a:lnTo>
                      <a:pt x="2259" y="429"/>
                    </a:lnTo>
                    <a:lnTo>
                      <a:pt x="2283" y="404"/>
                    </a:lnTo>
                    <a:lnTo>
                      <a:pt x="2308" y="387"/>
                    </a:lnTo>
                    <a:lnTo>
                      <a:pt x="2333" y="363"/>
                    </a:lnTo>
                    <a:lnTo>
                      <a:pt x="2358" y="346"/>
                    </a:lnTo>
                    <a:lnTo>
                      <a:pt x="2382" y="330"/>
                    </a:lnTo>
                    <a:lnTo>
                      <a:pt x="2399" y="305"/>
                    </a:lnTo>
                    <a:lnTo>
                      <a:pt x="2424" y="288"/>
                    </a:lnTo>
                    <a:lnTo>
                      <a:pt x="2448" y="264"/>
                    </a:lnTo>
                    <a:lnTo>
                      <a:pt x="2473" y="247"/>
                    </a:lnTo>
                    <a:lnTo>
                      <a:pt x="2498" y="222"/>
                    </a:lnTo>
                    <a:lnTo>
                      <a:pt x="2523" y="206"/>
                    </a:lnTo>
                    <a:lnTo>
                      <a:pt x="2547" y="189"/>
                    </a:lnTo>
                    <a:lnTo>
                      <a:pt x="2572" y="165"/>
                    </a:lnTo>
                    <a:lnTo>
                      <a:pt x="2597" y="148"/>
                    </a:lnTo>
                    <a:lnTo>
                      <a:pt x="2613" y="132"/>
                    </a:lnTo>
                    <a:lnTo>
                      <a:pt x="2638" y="115"/>
                    </a:lnTo>
                    <a:lnTo>
                      <a:pt x="2663" y="99"/>
                    </a:lnTo>
                    <a:lnTo>
                      <a:pt x="2687" y="90"/>
                    </a:lnTo>
                    <a:lnTo>
                      <a:pt x="2712" y="74"/>
                    </a:lnTo>
                    <a:lnTo>
                      <a:pt x="2737" y="66"/>
                    </a:lnTo>
                    <a:lnTo>
                      <a:pt x="2762" y="49"/>
                    </a:lnTo>
                    <a:lnTo>
                      <a:pt x="2786" y="41"/>
                    </a:lnTo>
                    <a:lnTo>
                      <a:pt x="2811" y="33"/>
                    </a:lnTo>
                    <a:lnTo>
                      <a:pt x="2828" y="24"/>
                    </a:lnTo>
                    <a:lnTo>
                      <a:pt x="2852" y="16"/>
                    </a:lnTo>
                    <a:lnTo>
                      <a:pt x="2877" y="8"/>
                    </a:lnTo>
                    <a:lnTo>
                      <a:pt x="2902" y="8"/>
                    </a:lnTo>
                    <a:lnTo>
                      <a:pt x="2926" y="0"/>
                    </a:lnTo>
                    <a:lnTo>
                      <a:pt x="2951" y="0"/>
                    </a:lnTo>
                    <a:lnTo>
                      <a:pt x="2976" y="0"/>
                    </a:lnTo>
                    <a:lnTo>
                      <a:pt x="3001" y="0"/>
                    </a:lnTo>
                    <a:lnTo>
                      <a:pt x="3017" y="0"/>
                    </a:lnTo>
                    <a:lnTo>
                      <a:pt x="3042" y="8"/>
                    </a:lnTo>
                    <a:lnTo>
                      <a:pt x="3067" y="8"/>
                    </a:lnTo>
                    <a:lnTo>
                      <a:pt x="3091" y="16"/>
                    </a:lnTo>
                    <a:lnTo>
                      <a:pt x="3116" y="24"/>
                    </a:lnTo>
                    <a:lnTo>
                      <a:pt x="3141" y="33"/>
                    </a:lnTo>
                    <a:lnTo>
                      <a:pt x="3165" y="41"/>
                    </a:lnTo>
                    <a:lnTo>
                      <a:pt x="3190" y="49"/>
                    </a:lnTo>
                    <a:lnTo>
                      <a:pt x="3215" y="66"/>
                    </a:lnTo>
                    <a:lnTo>
                      <a:pt x="3231" y="74"/>
                    </a:lnTo>
                    <a:lnTo>
                      <a:pt x="3256" y="90"/>
                    </a:lnTo>
                    <a:lnTo>
                      <a:pt x="3281" y="99"/>
                    </a:lnTo>
                    <a:lnTo>
                      <a:pt x="3306" y="115"/>
                    </a:lnTo>
                    <a:lnTo>
                      <a:pt x="3330" y="132"/>
                    </a:lnTo>
                    <a:lnTo>
                      <a:pt x="3355" y="148"/>
                    </a:lnTo>
                    <a:lnTo>
                      <a:pt x="3380" y="165"/>
                    </a:lnTo>
                    <a:lnTo>
                      <a:pt x="3405" y="189"/>
                    </a:lnTo>
                    <a:lnTo>
                      <a:pt x="3429" y="206"/>
                    </a:lnTo>
                    <a:lnTo>
                      <a:pt x="3446" y="222"/>
                    </a:lnTo>
                    <a:lnTo>
                      <a:pt x="3470" y="247"/>
                    </a:lnTo>
                    <a:lnTo>
                      <a:pt x="3495" y="264"/>
                    </a:lnTo>
                    <a:lnTo>
                      <a:pt x="3520" y="288"/>
                    </a:lnTo>
                    <a:lnTo>
                      <a:pt x="3545" y="305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90" name="Freeform 1102"/>
              <p:cNvSpPr>
                <a:spLocks/>
              </p:cNvSpPr>
              <p:nvPr/>
            </p:nvSpPr>
            <p:spPr bwMode="auto">
              <a:xfrm flipV="1">
                <a:off x="1190" y="1536"/>
                <a:ext cx="1053" cy="274"/>
              </a:xfrm>
              <a:custGeom>
                <a:avLst/>
                <a:gdLst>
                  <a:gd name="T0" fmla="*/ 0 w 3545"/>
                  <a:gd name="T1" fmla="*/ 4 h 651"/>
                  <a:gd name="T2" fmla="*/ 0 w 3545"/>
                  <a:gd name="T3" fmla="*/ 3 h 651"/>
                  <a:gd name="T4" fmla="*/ 0 w 3545"/>
                  <a:gd name="T5" fmla="*/ 2 h 651"/>
                  <a:gd name="T6" fmla="*/ 1 w 3545"/>
                  <a:gd name="T7" fmla="*/ 1 h 651"/>
                  <a:gd name="T8" fmla="*/ 1 w 3545"/>
                  <a:gd name="T9" fmla="*/ 1 h 651"/>
                  <a:gd name="T10" fmla="*/ 1 w 3545"/>
                  <a:gd name="T11" fmla="*/ 0 h 651"/>
                  <a:gd name="T12" fmla="*/ 1 w 3545"/>
                  <a:gd name="T13" fmla="*/ 0 h 651"/>
                  <a:gd name="T14" fmla="*/ 1 w 3545"/>
                  <a:gd name="T15" fmla="*/ 0 h 651"/>
                  <a:gd name="T16" fmla="*/ 1 w 3545"/>
                  <a:gd name="T17" fmla="*/ 0 h 651"/>
                  <a:gd name="T18" fmla="*/ 1 w 3545"/>
                  <a:gd name="T19" fmla="*/ 0 h 651"/>
                  <a:gd name="T20" fmla="*/ 2 w 3545"/>
                  <a:gd name="T21" fmla="*/ 0 h 651"/>
                  <a:gd name="T22" fmla="*/ 2 w 3545"/>
                  <a:gd name="T23" fmla="*/ 1 h 651"/>
                  <a:gd name="T24" fmla="*/ 2 w 3545"/>
                  <a:gd name="T25" fmla="*/ 1 h 651"/>
                  <a:gd name="T26" fmla="*/ 2 w 3545"/>
                  <a:gd name="T27" fmla="*/ 2 h 651"/>
                  <a:gd name="T28" fmla="*/ 2 w 3545"/>
                  <a:gd name="T29" fmla="*/ 3 h 651"/>
                  <a:gd name="T30" fmla="*/ 3 w 3545"/>
                  <a:gd name="T31" fmla="*/ 3 h 651"/>
                  <a:gd name="T32" fmla="*/ 3 w 3545"/>
                  <a:gd name="T33" fmla="*/ 4 h 651"/>
                  <a:gd name="T34" fmla="*/ 3 w 3545"/>
                  <a:gd name="T35" fmla="*/ 5 h 651"/>
                  <a:gd name="T36" fmla="*/ 3 w 3545"/>
                  <a:gd name="T37" fmla="*/ 6 h 651"/>
                  <a:gd name="T38" fmla="*/ 3 w 3545"/>
                  <a:gd name="T39" fmla="*/ 7 h 651"/>
                  <a:gd name="T40" fmla="*/ 4 w 3545"/>
                  <a:gd name="T41" fmla="*/ 7 h 651"/>
                  <a:gd name="T42" fmla="*/ 4 w 3545"/>
                  <a:gd name="T43" fmla="*/ 8 h 651"/>
                  <a:gd name="T44" fmla="*/ 4 w 3545"/>
                  <a:gd name="T45" fmla="*/ 8 h 651"/>
                  <a:gd name="T46" fmla="*/ 4 w 3545"/>
                  <a:gd name="T47" fmla="*/ 8 h 651"/>
                  <a:gd name="T48" fmla="*/ 4 w 3545"/>
                  <a:gd name="T49" fmla="*/ 8 h 651"/>
                  <a:gd name="T50" fmla="*/ 4 w 3545"/>
                  <a:gd name="T51" fmla="*/ 8 h 651"/>
                  <a:gd name="T52" fmla="*/ 4 w 3545"/>
                  <a:gd name="T53" fmla="*/ 8 h 651"/>
                  <a:gd name="T54" fmla="*/ 4 w 3545"/>
                  <a:gd name="T55" fmla="*/ 8 h 651"/>
                  <a:gd name="T56" fmla="*/ 5 w 3545"/>
                  <a:gd name="T57" fmla="*/ 8 h 651"/>
                  <a:gd name="T58" fmla="*/ 5 w 3545"/>
                  <a:gd name="T59" fmla="*/ 7 h 651"/>
                  <a:gd name="T60" fmla="*/ 5 w 3545"/>
                  <a:gd name="T61" fmla="*/ 6 h 651"/>
                  <a:gd name="T62" fmla="*/ 5 w 3545"/>
                  <a:gd name="T63" fmla="*/ 5 h 651"/>
                  <a:gd name="T64" fmla="*/ 5 w 3545"/>
                  <a:gd name="T65" fmla="*/ 5 h 651"/>
                  <a:gd name="T66" fmla="*/ 6 w 3545"/>
                  <a:gd name="T67" fmla="*/ 4 h 651"/>
                  <a:gd name="T68" fmla="*/ 6 w 3545"/>
                  <a:gd name="T69" fmla="*/ 3 h 651"/>
                  <a:gd name="T70" fmla="*/ 6 w 3545"/>
                  <a:gd name="T71" fmla="*/ 3 h 651"/>
                  <a:gd name="T72" fmla="*/ 6 w 3545"/>
                  <a:gd name="T73" fmla="*/ 2 h 651"/>
                  <a:gd name="T74" fmla="*/ 6 w 3545"/>
                  <a:gd name="T75" fmla="*/ 1 h 651"/>
                  <a:gd name="T76" fmla="*/ 6 w 3545"/>
                  <a:gd name="T77" fmla="*/ 1 h 651"/>
                  <a:gd name="T78" fmla="*/ 7 w 3545"/>
                  <a:gd name="T79" fmla="*/ 0 h 651"/>
                  <a:gd name="T80" fmla="*/ 7 w 3545"/>
                  <a:gd name="T81" fmla="*/ 0 h 651"/>
                  <a:gd name="T82" fmla="*/ 7 w 3545"/>
                  <a:gd name="T83" fmla="*/ 0 h 651"/>
                  <a:gd name="T84" fmla="*/ 7 w 3545"/>
                  <a:gd name="T85" fmla="*/ 0 h 651"/>
                  <a:gd name="T86" fmla="*/ 7 w 3545"/>
                  <a:gd name="T87" fmla="*/ 0 h 651"/>
                  <a:gd name="T88" fmla="*/ 7 w 3545"/>
                  <a:gd name="T89" fmla="*/ 1 h 651"/>
                  <a:gd name="T90" fmla="*/ 7 w 3545"/>
                  <a:gd name="T91" fmla="*/ 1 h 651"/>
                  <a:gd name="T92" fmla="*/ 8 w 3545"/>
                  <a:gd name="T93" fmla="*/ 2 h 651"/>
                  <a:gd name="T94" fmla="*/ 8 w 3545"/>
                  <a:gd name="T95" fmla="*/ 3 h 651"/>
                  <a:gd name="T96" fmla="*/ 8 w 3545"/>
                  <a:gd name="T97" fmla="*/ 3 h 651"/>
                  <a:gd name="T98" fmla="*/ 8 w 3545"/>
                  <a:gd name="T99" fmla="*/ 4 h 6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45"/>
                  <a:gd name="T151" fmla="*/ 0 h 651"/>
                  <a:gd name="T152" fmla="*/ 3545 w 3545"/>
                  <a:gd name="T153" fmla="*/ 651 h 6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45" h="651">
                    <a:moveTo>
                      <a:pt x="0" y="330"/>
                    </a:moveTo>
                    <a:lnTo>
                      <a:pt x="25" y="305"/>
                    </a:lnTo>
                    <a:lnTo>
                      <a:pt x="50" y="288"/>
                    </a:lnTo>
                    <a:lnTo>
                      <a:pt x="74" y="264"/>
                    </a:lnTo>
                    <a:lnTo>
                      <a:pt x="91" y="247"/>
                    </a:lnTo>
                    <a:lnTo>
                      <a:pt x="116" y="222"/>
                    </a:lnTo>
                    <a:lnTo>
                      <a:pt x="140" y="206"/>
                    </a:lnTo>
                    <a:lnTo>
                      <a:pt x="165" y="189"/>
                    </a:lnTo>
                    <a:lnTo>
                      <a:pt x="190" y="165"/>
                    </a:lnTo>
                    <a:lnTo>
                      <a:pt x="215" y="148"/>
                    </a:lnTo>
                    <a:lnTo>
                      <a:pt x="239" y="132"/>
                    </a:lnTo>
                    <a:lnTo>
                      <a:pt x="264" y="115"/>
                    </a:lnTo>
                    <a:lnTo>
                      <a:pt x="289" y="99"/>
                    </a:lnTo>
                    <a:lnTo>
                      <a:pt x="305" y="90"/>
                    </a:lnTo>
                    <a:lnTo>
                      <a:pt x="330" y="74"/>
                    </a:lnTo>
                    <a:lnTo>
                      <a:pt x="355" y="66"/>
                    </a:lnTo>
                    <a:lnTo>
                      <a:pt x="379" y="49"/>
                    </a:lnTo>
                    <a:lnTo>
                      <a:pt x="404" y="41"/>
                    </a:lnTo>
                    <a:lnTo>
                      <a:pt x="429" y="33"/>
                    </a:lnTo>
                    <a:lnTo>
                      <a:pt x="454" y="24"/>
                    </a:lnTo>
                    <a:lnTo>
                      <a:pt x="478" y="16"/>
                    </a:lnTo>
                    <a:lnTo>
                      <a:pt x="503" y="8"/>
                    </a:lnTo>
                    <a:lnTo>
                      <a:pt x="520" y="8"/>
                    </a:lnTo>
                    <a:lnTo>
                      <a:pt x="544" y="0"/>
                    </a:lnTo>
                    <a:lnTo>
                      <a:pt x="569" y="0"/>
                    </a:lnTo>
                    <a:lnTo>
                      <a:pt x="594" y="0"/>
                    </a:lnTo>
                    <a:lnTo>
                      <a:pt x="618" y="0"/>
                    </a:lnTo>
                    <a:lnTo>
                      <a:pt x="643" y="0"/>
                    </a:lnTo>
                    <a:lnTo>
                      <a:pt x="668" y="8"/>
                    </a:lnTo>
                    <a:lnTo>
                      <a:pt x="693" y="8"/>
                    </a:lnTo>
                    <a:lnTo>
                      <a:pt x="709" y="16"/>
                    </a:lnTo>
                    <a:lnTo>
                      <a:pt x="734" y="24"/>
                    </a:lnTo>
                    <a:lnTo>
                      <a:pt x="759" y="33"/>
                    </a:lnTo>
                    <a:lnTo>
                      <a:pt x="783" y="41"/>
                    </a:lnTo>
                    <a:lnTo>
                      <a:pt x="808" y="49"/>
                    </a:lnTo>
                    <a:lnTo>
                      <a:pt x="833" y="66"/>
                    </a:lnTo>
                    <a:lnTo>
                      <a:pt x="857" y="74"/>
                    </a:lnTo>
                    <a:lnTo>
                      <a:pt x="882" y="90"/>
                    </a:lnTo>
                    <a:lnTo>
                      <a:pt x="907" y="99"/>
                    </a:lnTo>
                    <a:lnTo>
                      <a:pt x="923" y="115"/>
                    </a:lnTo>
                    <a:lnTo>
                      <a:pt x="948" y="132"/>
                    </a:lnTo>
                    <a:lnTo>
                      <a:pt x="973" y="148"/>
                    </a:lnTo>
                    <a:lnTo>
                      <a:pt x="998" y="165"/>
                    </a:lnTo>
                    <a:lnTo>
                      <a:pt x="1022" y="189"/>
                    </a:lnTo>
                    <a:lnTo>
                      <a:pt x="1047" y="206"/>
                    </a:lnTo>
                    <a:lnTo>
                      <a:pt x="1072" y="222"/>
                    </a:lnTo>
                    <a:lnTo>
                      <a:pt x="1097" y="247"/>
                    </a:lnTo>
                    <a:lnTo>
                      <a:pt x="1121" y="264"/>
                    </a:lnTo>
                    <a:lnTo>
                      <a:pt x="1138" y="288"/>
                    </a:lnTo>
                    <a:lnTo>
                      <a:pt x="1162" y="305"/>
                    </a:lnTo>
                    <a:lnTo>
                      <a:pt x="1187" y="321"/>
                    </a:lnTo>
                    <a:lnTo>
                      <a:pt x="1212" y="346"/>
                    </a:lnTo>
                    <a:lnTo>
                      <a:pt x="1237" y="363"/>
                    </a:lnTo>
                    <a:lnTo>
                      <a:pt x="1261" y="387"/>
                    </a:lnTo>
                    <a:lnTo>
                      <a:pt x="1286" y="404"/>
                    </a:lnTo>
                    <a:lnTo>
                      <a:pt x="1311" y="429"/>
                    </a:lnTo>
                    <a:lnTo>
                      <a:pt x="1336" y="445"/>
                    </a:lnTo>
                    <a:lnTo>
                      <a:pt x="1352" y="462"/>
                    </a:lnTo>
                    <a:lnTo>
                      <a:pt x="1377" y="486"/>
                    </a:lnTo>
                    <a:lnTo>
                      <a:pt x="1402" y="503"/>
                    </a:lnTo>
                    <a:lnTo>
                      <a:pt x="1426" y="519"/>
                    </a:lnTo>
                    <a:lnTo>
                      <a:pt x="1451" y="536"/>
                    </a:lnTo>
                    <a:lnTo>
                      <a:pt x="1476" y="552"/>
                    </a:lnTo>
                    <a:lnTo>
                      <a:pt x="1500" y="561"/>
                    </a:lnTo>
                    <a:lnTo>
                      <a:pt x="1525" y="577"/>
                    </a:lnTo>
                    <a:lnTo>
                      <a:pt x="1550" y="585"/>
                    </a:lnTo>
                    <a:lnTo>
                      <a:pt x="1566" y="602"/>
                    </a:lnTo>
                    <a:lnTo>
                      <a:pt x="1591" y="610"/>
                    </a:lnTo>
                    <a:lnTo>
                      <a:pt x="1616" y="618"/>
                    </a:lnTo>
                    <a:lnTo>
                      <a:pt x="1641" y="626"/>
                    </a:lnTo>
                    <a:lnTo>
                      <a:pt x="1665" y="635"/>
                    </a:lnTo>
                    <a:lnTo>
                      <a:pt x="1690" y="643"/>
                    </a:lnTo>
                    <a:lnTo>
                      <a:pt x="1715" y="643"/>
                    </a:lnTo>
                    <a:lnTo>
                      <a:pt x="1739" y="651"/>
                    </a:lnTo>
                    <a:lnTo>
                      <a:pt x="1764" y="651"/>
                    </a:lnTo>
                    <a:lnTo>
                      <a:pt x="1781" y="651"/>
                    </a:lnTo>
                    <a:lnTo>
                      <a:pt x="1805" y="651"/>
                    </a:lnTo>
                    <a:lnTo>
                      <a:pt x="1830" y="651"/>
                    </a:lnTo>
                    <a:lnTo>
                      <a:pt x="1855" y="643"/>
                    </a:lnTo>
                    <a:lnTo>
                      <a:pt x="1880" y="643"/>
                    </a:lnTo>
                    <a:lnTo>
                      <a:pt x="1904" y="635"/>
                    </a:lnTo>
                    <a:lnTo>
                      <a:pt x="1929" y="626"/>
                    </a:lnTo>
                    <a:lnTo>
                      <a:pt x="1954" y="618"/>
                    </a:lnTo>
                    <a:lnTo>
                      <a:pt x="1970" y="610"/>
                    </a:lnTo>
                    <a:lnTo>
                      <a:pt x="1995" y="602"/>
                    </a:lnTo>
                    <a:lnTo>
                      <a:pt x="2020" y="585"/>
                    </a:lnTo>
                    <a:lnTo>
                      <a:pt x="2044" y="577"/>
                    </a:lnTo>
                    <a:lnTo>
                      <a:pt x="2069" y="561"/>
                    </a:lnTo>
                    <a:lnTo>
                      <a:pt x="2094" y="552"/>
                    </a:lnTo>
                    <a:lnTo>
                      <a:pt x="2119" y="536"/>
                    </a:lnTo>
                    <a:lnTo>
                      <a:pt x="2143" y="519"/>
                    </a:lnTo>
                    <a:lnTo>
                      <a:pt x="2168" y="503"/>
                    </a:lnTo>
                    <a:lnTo>
                      <a:pt x="2185" y="486"/>
                    </a:lnTo>
                    <a:lnTo>
                      <a:pt x="2209" y="462"/>
                    </a:lnTo>
                    <a:lnTo>
                      <a:pt x="2234" y="445"/>
                    </a:lnTo>
                    <a:lnTo>
                      <a:pt x="2259" y="429"/>
                    </a:lnTo>
                    <a:lnTo>
                      <a:pt x="2283" y="404"/>
                    </a:lnTo>
                    <a:lnTo>
                      <a:pt x="2308" y="387"/>
                    </a:lnTo>
                    <a:lnTo>
                      <a:pt x="2333" y="363"/>
                    </a:lnTo>
                    <a:lnTo>
                      <a:pt x="2358" y="346"/>
                    </a:lnTo>
                    <a:lnTo>
                      <a:pt x="2382" y="330"/>
                    </a:lnTo>
                    <a:lnTo>
                      <a:pt x="2399" y="305"/>
                    </a:lnTo>
                    <a:lnTo>
                      <a:pt x="2424" y="288"/>
                    </a:lnTo>
                    <a:lnTo>
                      <a:pt x="2448" y="264"/>
                    </a:lnTo>
                    <a:lnTo>
                      <a:pt x="2473" y="247"/>
                    </a:lnTo>
                    <a:lnTo>
                      <a:pt x="2498" y="222"/>
                    </a:lnTo>
                    <a:lnTo>
                      <a:pt x="2523" y="206"/>
                    </a:lnTo>
                    <a:lnTo>
                      <a:pt x="2547" y="189"/>
                    </a:lnTo>
                    <a:lnTo>
                      <a:pt x="2572" y="165"/>
                    </a:lnTo>
                    <a:lnTo>
                      <a:pt x="2597" y="148"/>
                    </a:lnTo>
                    <a:lnTo>
                      <a:pt x="2613" y="132"/>
                    </a:lnTo>
                    <a:lnTo>
                      <a:pt x="2638" y="115"/>
                    </a:lnTo>
                    <a:lnTo>
                      <a:pt x="2663" y="99"/>
                    </a:lnTo>
                    <a:lnTo>
                      <a:pt x="2687" y="90"/>
                    </a:lnTo>
                    <a:lnTo>
                      <a:pt x="2712" y="74"/>
                    </a:lnTo>
                    <a:lnTo>
                      <a:pt x="2737" y="66"/>
                    </a:lnTo>
                    <a:lnTo>
                      <a:pt x="2762" y="49"/>
                    </a:lnTo>
                    <a:lnTo>
                      <a:pt x="2786" y="41"/>
                    </a:lnTo>
                    <a:lnTo>
                      <a:pt x="2811" y="33"/>
                    </a:lnTo>
                    <a:lnTo>
                      <a:pt x="2828" y="24"/>
                    </a:lnTo>
                    <a:lnTo>
                      <a:pt x="2852" y="16"/>
                    </a:lnTo>
                    <a:lnTo>
                      <a:pt x="2877" y="8"/>
                    </a:lnTo>
                    <a:lnTo>
                      <a:pt x="2902" y="8"/>
                    </a:lnTo>
                    <a:lnTo>
                      <a:pt x="2926" y="0"/>
                    </a:lnTo>
                    <a:lnTo>
                      <a:pt x="2951" y="0"/>
                    </a:lnTo>
                    <a:lnTo>
                      <a:pt x="2976" y="0"/>
                    </a:lnTo>
                    <a:lnTo>
                      <a:pt x="3001" y="0"/>
                    </a:lnTo>
                    <a:lnTo>
                      <a:pt x="3017" y="0"/>
                    </a:lnTo>
                    <a:lnTo>
                      <a:pt x="3042" y="8"/>
                    </a:lnTo>
                    <a:lnTo>
                      <a:pt x="3067" y="8"/>
                    </a:lnTo>
                    <a:lnTo>
                      <a:pt x="3091" y="16"/>
                    </a:lnTo>
                    <a:lnTo>
                      <a:pt x="3116" y="24"/>
                    </a:lnTo>
                    <a:lnTo>
                      <a:pt x="3141" y="33"/>
                    </a:lnTo>
                    <a:lnTo>
                      <a:pt x="3165" y="41"/>
                    </a:lnTo>
                    <a:lnTo>
                      <a:pt x="3190" y="49"/>
                    </a:lnTo>
                    <a:lnTo>
                      <a:pt x="3215" y="66"/>
                    </a:lnTo>
                    <a:lnTo>
                      <a:pt x="3231" y="74"/>
                    </a:lnTo>
                    <a:lnTo>
                      <a:pt x="3256" y="90"/>
                    </a:lnTo>
                    <a:lnTo>
                      <a:pt x="3281" y="99"/>
                    </a:lnTo>
                    <a:lnTo>
                      <a:pt x="3306" y="115"/>
                    </a:lnTo>
                    <a:lnTo>
                      <a:pt x="3330" y="132"/>
                    </a:lnTo>
                    <a:lnTo>
                      <a:pt x="3355" y="148"/>
                    </a:lnTo>
                    <a:lnTo>
                      <a:pt x="3380" y="165"/>
                    </a:lnTo>
                    <a:lnTo>
                      <a:pt x="3405" y="189"/>
                    </a:lnTo>
                    <a:lnTo>
                      <a:pt x="3429" y="206"/>
                    </a:lnTo>
                    <a:lnTo>
                      <a:pt x="3446" y="222"/>
                    </a:lnTo>
                    <a:lnTo>
                      <a:pt x="3470" y="247"/>
                    </a:lnTo>
                    <a:lnTo>
                      <a:pt x="3495" y="264"/>
                    </a:lnTo>
                    <a:lnTo>
                      <a:pt x="3520" y="288"/>
                    </a:lnTo>
                    <a:lnTo>
                      <a:pt x="3545" y="305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4584" name="Group 1110"/>
          <p:cNvGrpSpPr>
            <a:grpSpLocks/>
          </p:cNvGrpSpPr>
          <p:nvPr/>
        </p:nvGrpSpPr>
        <p:grpSpPr bwMode="auto">
          <a:xfrm>
            <a:off x="236538" y="4121150"/>
            <a:ext cx="3935412" cy="1162050"/>
            <a:chOff x="116" y="2552"/>
            <a:chExt cx="2573" cy="732"/>
          </a:xfrm>
        </p:grpSpPr>
        <p:sp>
          <p:nvSpPr>
            <p:cNvPr id="24585" name="Freeform 1108"/>
            <p:cNvSpPr>
              <a:spLocks/>
            </p:cNvSpPr>
            <p:nvPr/>
          </p:nvSpPr>
          <p:spPr bwMode="auto">
            <a:xfrm>
              <a:off x="116" y="2552"/>
              <a:ext cx="1283" cy="732"/>
            </a:xfrm>
            <a:custGeom>
              <a:avLst/>
              <a:gdLst>
                <a:gd name="T0" fmla="*/ 0 w 3545"/>
                <a:gd name="T1" fmla="*/ 517 h 651"/>
                <a:gd name="T2" fmla="*/ 1 w 3545"/>
                <a:gd name="T3" fmla="*/ 399 h 651"/>
                <a:gd name="T4" fmla="*/ 1 w 3545"/>
                <a:gd name="T5" fmla="*/ 297 h 651"/>
                <a:gd name="T6" fmla="*/ 2 w 3545"/>
                <a:gd name="T7" fmla="*/ 206 h 651"/>
                <a:gd name="T8" fmla="*/ 2 w 3545"/>
                <a:gd name="T9" fmla="*/ 133 h 651"/>
                <a:gd name="T10" fmla="*/ 3 w 3545"/>
                <a:gd name="T11" fmla="*/ 73 h 651"/>
                <a:gd name="T12" fmla="*/ 3 w 3545"/>
                <a:gd name="T13" fmla="*/ 28 h 651"/>
                <a:gd name="T14" fmla="*/ 3 w 3545"/>
                <a:gd name="T15" fmla="*/ 0 h 651"/>
                <a:gd name="T16" fmla="*/ 4 w 3545"/>
                <a:gd name="T17" fmla="*/ 0 h 651"/>
                <a:gd name="T18" fmla="*/ 4 w 3545"/>
                <a:gd name="T19" fmla="*/ 13 h 651"/>
                <a:gd name="T20" fmla="*/ 5 w 3545"/>
                <a:gd name="T21" fmla="*/ 60 h 651"/>
                <a:gd name="T22" fmla="*/ 5 w 3545"/>
                <a:gd name="T23" fmla="*/ 118 h 651"/>
                <a:gd name="T24" fmla="*/ 6 w 3545"/>
                <a:gd name="T25" fmla="*/ 179 h 651"/>
                <a:gd name="T26" fmla="*/ 6 w 3545"/>
                <a:gd name="T27" fmla="*/ 265 h 651"/>
                <a:gd name="T28" fmla="*/ 7 w 3545"/>
                <a:gd name="T29" fmla="*/ 370 h 651"/>
                <a:gd name="T30" fmla="*/ 7 w 3545"/>
                <a:gd name="T31" fmla="*/ 476 h 651"/>
                <a:gd name="T32" fmla="*/ 7 w 3545"/>
                <a:gd name="T33" fmla="*/ 578 h 651"/>
                <a:gd name="T34" fmla="*/ 8 w 3545"/>
                <a:gd name="T35" fmla="*/ 695 h 651"/>
                <a:gd name="T36" fmla="*/ 8 w 3545"/>
                <a:gd name="T37" fmla="*/ 799 h 651"/>
                <a:gd name="T38" fmla="*/ 9 w 3545"/>
                <a:gd name="T39" fmla="*/ 904 h 651"/>
                <a:gd name="T40" fmla="*/ 9 w 3545"/>
                <a:gd name="T41" fmla="*/ 993 h 651"/>
                <a:gd name="T42" fmla="*/ 9 w 3545"/>
                <a:gd name="T43" fmla="*/ 1052 h 651"/>
                <a:gd name="T44" fmla="*/ 10 w 3545"/>
                <a:gd name="T45" fmla="*/ 1110 h 651"/>
                <a:gd name="T46" fmla="*/ 10 w 3545"/>
                <a:gd name="T47" fmla="*/ 1156 h 651"/>
                <a:gd name="T48" fmla="*/ 11 w 3545"/>
                <a:gd name="T49" fmla="*/ 1169 h 651"/>
                <a:gd name="T50" fmla="*/ 11 w 3545"/>
                <a:gd name="T51" fmla="*/ 1169 h 651"/>
                <a:gd name="T52" fmla="*/ 12 w 3545"/>
                <a:gd name="T53" fmla="*/ 1141 h 651"/>
                <a:gd name="T54" fmla="*/ 12 w 3545"/>
                <a:gd name="T55" fmla="*/ 1096 h 651"/>
                <a:gd name="T56" fmla="*/ 13 w 3545"/>
                <a:gd name="T57" fmla="*/ 1038 h 651"/>
                <a:gd name="T58" fmla="*/ 13 w 3545"/>
                <a:gd name="T59" fmla="*/ 964 h 651"/>
                <a:gd name="T60" fmla="*/ 14 w 3545"/>
                <a:gd name="T61" fmla="*/ 873 h 651"/>
                <a:gd name="T62" fmla="*/ 14 w 3545"/>
                <a:gd name="T63" fmla="*/ 770 h 651"/>
                <a:gd name="T64" fmla="*/ 14 w 3545"/>
                <a:gd name="T65" fmla="*/ 652 h 651"/>
                <a:gd name="T66" fmla="*/ 15 w 3545"/>
                <a:gd name="T67" fmla="*/ 549 h 651"/>
                <a:gd name="T68" fmla="*/ 15 w 3545"/>
                <a:gd name="T69" fmla="*/ 445 h 651"/>
                <a:gd name="T70" fmla="*/ 16 w 3545"/>
                <a:gd name="T71" fmla="*/ 342 h 651"/>
                <a:gd name="T72" fmla="*/ 16 w 3545"/>
                <a:gd name="T73" fmla="*/ 236 h 651"/>
                <a:gd name="T74" fmla="*/ 17 w 3545"/>
                <a:gd name="T75" fmla="*/ 162 h 651"/>
                <a:gd name="T76" fmla="*/ 17 w 3545"/>
                <a:gd name="T77" fmla="*/ 89 h 651"/>
                <a:gd name="T78" fmla="*/ 17 w 3545"/>
                <a:gd name="T79" fmla="*/ 43 h 651"/>
                <a:gd name="T80" fmla="*/ 18 w 3545"/>
                <a:gd name="T81" fmla="*/ 13 h 651"/>
                <a:gd name="T82" fmla="*/ 18 w 3545"/>
                <a:gd name="T83" fmla="*/ 0 h 651"/>
                <a:gd name="T84" fmla="*/ 19 w 3545"/>
                <a:gd name="T85" fmla="*/ 13 h 651"/>
                <a:gd name="T86" fmla="*/ 20 w 3545"/>
                <a:gd name="T87" fmla="*/ 43 h 651"/>
                <a:gd name="T88" fmla="*/ 20 w 3545"/>
                <a:gd name="T89" fmla="*/ 89 h 651"/>
                <a:gd name="T90" fmla="*/ 20 w 3545"/>
                <a:gd name="T91" fmla="*/ 162 h 651"/>
                <a:gd name="T92" fmla="*/ 21 w 3545"/>
                <a:gd name="T93" fmla="*/ 236 h 651"/>
                <a:gd name="T94" fmla="*/ 21 w 3545"/>
                <a:gd name="T95" fmla="*/ 342 h 651"/>
                <a:gd name="T96" fmla="*/ 22 w 3545"/>
                <a:gd name="T97" fmla="*/ 445 h 651"/>
                <a:gd name="T98" fmla="*/ 22 w 3545"/>
                <a:gd name="T99" fmla="*/ 549 h 6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45"/>
                <a:gd name="T151" fmla="*/ 0 h 651"/>
                <a:gd name="T152" fmla="*/ 3545 w 3545"/>
                <a:gd name="T153" fmla="*/ 651 h 6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45" h="651">
                  <a:moveTo>
                    <a:pt x="0" y="330"/>
                  </a:moveTo>
                  <a:lnTo>
                    <a:pt x="25" y="305"/>
                  </a:lnTo>
                  <a:lnTo>
                    <a:pt x="50" y="288"/>
                  </a:lnTo>
                  <a:lnTo>
                    <a:pt x="74" y="264"/>
                  </a:lnTo>
                  <a:lnTo>
                    <a:pt x="91" y="247"/>
                  </a:lnTo>
                  <a:lnTo>
                    <a:pt x="116" y="222"/>
                  </a:lnTo>
                  <a:lnTo>
                    <a:pt x="140" y="206"/>
                  </a:lnTo>
                  <a:lnTo>
                    <a:pt x="165" y="189"/>
                  </a:lnTo>
                  <a:lnTo>
                    <a:pt x="190" y="165"/>
                  </a:lnTo>
                  <a:lnTo>
                    <a:pt x="215" y="148"/>
                  </a:lnTo>
                  <a:lnTo>
                    <a:pt x="239" y="132"/>
                  </a:lnTo>
                  <a:lnTo>
                    <a:pt x="264" y="115"/>
                  </a:lnTo>
                  <a:lnTo>
                    <a:pt x="289" y="99"/>
                  </a:lnTo>
                  <a:lnTo>
                    <a:pt x="305" y="90"/>
                  </a:lnTo>
                  <a:lnTo>
                    <a:pt x="330" y="74"/>
                  </a:lnTo>
                  <a:lnTo>
                    <a:pt x="355" y="66"/>
                  </a:lnTo>
                  <a:lnTo>
                    <a:pt x="379" y="49"/>
                  </a:lnTo>
                  <a:lnTo>
                    <a:pt x="404" y="41"/>
                  </a:lnTo>
                  <a:lnTo>
                    <a:pt x="429" y="33"/>
                  </a:lnTo>
                  <a:lnTo>
                    <a:pt x="454" y="24"/>
                  </a:lnTo>
                  <a:lnTo>
                    <a:pt x="478" y="16"/>
                  </a:lnTo>
                  <a:lnTo>
                    <a:pt x="503" y="8"/>
                  </a:lnTo>
                  <a:lnTo>
                    <a:pt x="520" y="8"/>
                  </a:lnTo>
                  <a:lnTo>
                    <a:pt x="544" y="0"/>
                  </a:lnTo>
                  <a:lnTo>
                    <a:pt x="569" y="0"/>
                  </a:lnTo>
                  <a:lnTo>
                    <a:pt x="594" y="0"/>
                  </a:lnTo>
                  <a:lnTo>
                    <a:pt x="618" y="0"/>
                  </a:lnTo>
                  <a:lnTo>
                    <a:pt x="643" y="0"/>
                  </a:lnTo>
                  <a:lnTo>
                    <a:pt x="668" y="8"/>
                  </a:lnTo>
                  <a:lnTo>
                    <a:pt x="693" y="8"/>
                  </a:lnTo>
                  <a:lnTo>
                    <a:pt x="709" y="16"/>
                  </a:lnTo>
                  <a:lnTo>
                    <a:pt x="734" y="24"/>
                  </a:lnTo>
                  <a:lnTo>
                    <a:pt x="759" y="33"/>
                  </a:lnTo>
                  <a:lnTo>
                    <a:pt x="783" y="41"/>
                  </a:lnTo>
                  <a:lnTo>
                    <a:pt x="808" y="49"/>
                  </a:lnTo>
                  <a:lnTo>
                    <a:pt x="833" y="66"/>
                  </a:lnTo>
                  <a:lnTo>
                    <a:pt x="857" y="74"/>
                  </a:lnTo>
                  <a:lnTo>
                    <a:pt x="882" y="90"/>
                  </a:lnTo>
                  <a:lnTo>
                    <a:pt x="907" y="99"/>
                  </a:lnTo>
                  <a:lnTo>
                    <a:pt x="923" y="115"/>
                  </a:lnTo>
                  <a:lnTo>
                    <a:pt x="948" y="132"/>
                  </a:lnTo>
                  <a:lnTo>
                    <a:pt x="973" y="148"/>
                  </a:lnTo>
                  <a:lnTo>
                    <a:pt x="998" y="165"/>
                  </a:lnTo>
                  <a:lnTo>
                    <a:pt x="1022" y="189"/>
                  </a:lnTo>
                  <a:lnTo>
                    <a:pt x="1047" y="206"/>
                  </a:lnTo>
                  <a:lnTo>
                    <a:pt x="1072" y="222"/>
                  </a:lnTo>
                  <a:lnTo>
                    <a:pt x="1097" y="247"/>
                  </a:lnTo>
                  <a:lnTo>
                    <a:pt x="1121" y="264"/>
                  </a:lnTo>
                  <a:lnTo>
                    <a:pt x="1138" y="288"/>
                  </a:lnTo>
                  <a:lnTo>
                    <a:pt x="1162" y="305"/>
                  </a:lnTo>
                  <a:lnTo>
                    <a:pt x="1187" y="321"/>
                  </a:lnTo>
                  <a:lnTo>
                    <a:pt x="1212" y="346"/>
                  </a:lnTo>
                  <a:lnTo>
                    <a:pt x="1237" y="363"/>
                  </a:lnTo>
                  <a:lnTo>
                    <a:pt x="1261" y="387"/>
                  </a:lnTo>
                  <a:lnTo>
                    <a:pt x="1286" y="404"/>
                  </a:lnTo>
                  <a:lnTo>
                    <a:pt x="1311" y="429"/>
                  </a:lnTo>
                  <a:lnTo>
                    <a:pt x="1336" y="445"/>
                  </a:lnTo>
                  <a:lnTo>
                    <a:pt x="1352" y="462"/>
                  </a:lnTo>
                  <a:lnTo>
                    <a:pt x="1377" y="486"/>
                  </a:lnTo>
                  <a:lnTo>
                    <a:pt x="1402" y="503"/>
                  </a:lnTo>
                  <a:lnTo>
                    <a:pt x="1426" y="519"/>
                  </a:lnTo>
                  <a:lnTo>
                    <a:pt x="1451" y="536"/>
                  </a:lnTo>
                  <a:lnTo>
                    <a:pt x="1476" y="552"/>
                  </a:lnTo>
                  <a:lnTo>
                    <a:pt x="1500" y="561"/>
                  </a:lnTo>
                  <a:lnTo>
                    <a:pt x="1525" y="577"/>
                  </a:lnTo>
                  <a:lnTo>
                    <a:pt x="1550" y="585"/>
                  </a:lnTo>
                  <a:lnTo>
                    <a:pt x="1566" y="602"/>
                  </a:lnTo>
                  <a:lnTo>
                    <a:pt x="1591" y="610"/>
                  </a:lnTo>
                  <a:lnTo>
                    <a:pt x="1616" y="618"/>
                  </a:lnTo>
                  <a:lnTo>
                    <a:pt x="1641" y="626"/>
                  </a:lnTo>
                  <a:lnTo>
                    <a:pt x="1665" y="635"/>
                  </a:lnTo>
                  <a:lnTo>
                    <a:pt x="1690" y="643"/>
                  </a:lnTo>
                  <a:lnTo>
                    <a:pt x="1715" y="643"/>
                  </a:lnTo>
                  <a:lnTo>
                    <a:pt x="1739" y="651"/>
                  </a:lnTo>
                  <a:lnTo>
                    <a:pt x="1764" y="651"/>
                  </a:lnTo>
                  <a:lnTo>
                    <a:pt x="1781" y="651"/>
                  </a:lnTo>
                  <a:lnTo>
                    <a:pt x="1805" y="651"/>
                  </a:lnTo>
                  <a:lnTo>
                    <a:pt x="1830" y="651"/>
                  </a:lnTo>
                  <a:lnTo>
                    <a:pt x="1855" y="643"/>
                  </a:lnTo>
                  <a:lnTo>
                    <a:pt x="1880" y="643"/>
                  </a:lnTo>
                  <a:lnTo>
                    <a:pt x="1904" y="635"/>
                  </a:lnTo>
                  <a:lnTo>
                    <a:pt x="1929" y="626"/>
                  </a:lnTo>
                  <a:lnTo>
                    <a:pt x="1954" y="618"/>
                  </a:lnTo>
                  <a:lnTo>
                    <a:pt x="1970" y="610"/>
                  </a:lnTo>
                  <a:lnTo>
                    <a:pt x="1995" y="602"/>
                  </a:lnTo>
                  <a:lnTo>
                    <a:pt x="2020" y="585"/>
                  </a:lnTo>
                  <a:lnTo>
                    <a:pt x="2044" y="577"/>
                  </a:lnTo>
                  <a:lnTo>
                    <a:pt x="2069" y="561"/>
                  </a:lnTo>
                  <a:lnTo>
                    <a:pt x="2094" y="552"/>
                  </a:lnTo>
                  <a:lnTo>
                    <a:pt x="2119" y="536"/>
                  </a:lnTo>
                  <a:lnTo>
                    <a:pt x="2143" y="519"/>
                  </a:lnTo>
                  <a:lnTo>
                    <a:pt x="2168" y="503"/>
                  </a:lnTo>
                  <a:lnTo>
                    <a:pt x="2185" y="486"/>
                  </a:lnTo>
                  <a:lnTo>
                    <a:pt x="2209" y="462"/>
                  </a:lnTo>
                  <a:lnTo>
                    <a:pt x="2234" y="445"/>
                  </a:lnTo>
                  <a:lnTo>
                    <a:pt x="2259" y="429"/>
                  </a:lnTo>
                  <a:lnTo>
                    <a:pt x="2283" y="404"/>
                  </a:lnTo>
                  <a:lnTo>
                    <a:pt x="2308" y="387"/>
                  </a:lnTo>
                  <a:lnTo>
                    <a:pt x="2333" y="363"/>
                  </a:lnTo>
                  <a:lnTo>
                    <a:pt x="2358" y="346"/>
                  </a:lnTo>
                  <a:lnTo>
                    <a:pt x="2382" y="330"/>
                  </a:lnTo>
                  <a:lnTo>
                    <a:pt x="2399" y="305"/>
                  </a:lnTo>
                  <a:lnTo>
                    <a:pt x="2424" y="288"/>
                  </a:lnTo>
                  <a:lnTo>
                    <a:pt x="2448" y="264"/>
                  </a:lnTo>
                  <a:lnTo>
                    <a:pt x="2473" y="247"/>
                  </a:lnTo>
                  <a:lnTo>
                    <a:pt x="2498" y="222"/>
                  </a:lnTo>
                  <a:lnTo>
                    <a:pt x="2523" y="206"/>
                  </a:lnTo>
                  <a:lnTo>
                    <a:pt x="2547" y="189"/>
                  </a:lnTo>
                  <a:lnTo>
                    <a:pt x="2572" y="165"/>
                  </a:lnTo>
                  <a:lnTo>
                    <a:pt x="2597" y="148"/>
                  </a:lnTo>
                  <a:lnTo>
                    <a:pt x="2613" y="132"/>
                  </a:lnTo>
                  <a:lnTo>
                    <a:pt x="2638" y="115"/>
                  </a:lnTo>
                  <a:lnTo>
                    <a:pt x="2663" y="99"/>
                  </a:lnTo>
                  <a:lnTo>
                    <a:pt x="2687" y="90"/>
                  </a:lnTo>
                  <a:lnTo>
                    <a:pt x="2712" y="74"/>
                  </a:lnTo>
                  <a:lnTo>
                    <a:pt x="2737" y="66"/>
                  </a:lnTo>
                  <a:lnTo>
                    <a:pt x="2762" y="49"/>
                  </a:lnTo>
                  <a:lnTo>
                    <a:pt x="2786" y="41"/>
                  </a:lnTo>
                  <a:lnTo>
                    <a:pt x="2811" y="33"/>
                  </a:lnTo>
                  <a:lnTo>
                    <a:pt x="2828" y="24"/>
                  </a:lnTo>
                  <a:lnTo>
                    <a:pt x="2852" y="16"/>
                  </a:lnTo>
                  <a:lnTo>
                    <a:pt x="2877" y="8"/>
                  </a:lnTo>
                  <a:lnTo>
                    <a:pt x="2902" y="8"/>
                  </a:lnTo>
                  <a:lnTo>
                    <a:pt x="2926" y="0"/>
                  </a:lnTo>
                  <a:lnTo>
                    <a:pt x="2951" y="0"/>
                  </a:lnTo>
                  <a:lnTo>
                    <a:pt x="2976" y="0"/>
                  </a:lnTo>
                  <a:lnTo>
                    <a:pt x="3001" y="0"/>
                  </a:lnTo>
                  <a:lnTo>
                    <a:pt x="3017" y="0"/>
                  </a:lnTo>
                  <a:lnTo>
                    <a:pt x="3042" y="8"/>
                  </a:lnTo>
                  <a:lnTo>
                    <a:pt x="3067" y="8"/>
                  </a:lnTo>
                  <a:lnTo>
                    <a:pt x="3091" y="16"/>
                  </a:lnTo>
                  <a:lnTo>
                    <a:pt x="3116" y="24"/>
                  </a:lnTo>
                  <a:lnTo>
                    <a:pt x="3141" y="33"/>
                  </a:lnTo>
                  <a:lnTo>
                    <a:pt x="3165" y="41"/>
                  </a:lnTo>
                  <a:lnTo>
                    <a:pt x="3190" y="49"/>
                  </a:lnTo>
                  <a:lnTo>
                    <a:pt x="3215" y="66"/>
                  </a:lnTo>
                  <a:lnTo>
                    <a:pt x="3231" y="74"/>
                  </a:lnTo>
                  <a:lnTo>
                    <a:pt x="3256" y="90"/>
                  </a:lnTo>
                  <a:lnTo>
                    <a:pt x="3281" y="99"/>
                  </a:lnTo>
                  <a:lnTo>
                    <a:pt x="3306" y="115"/>
                  </a:lnTo>
                  <a:lnTo>
                    <a:pt x="3330" y="132"/>
                  </a:lnTo>
                  <a:lnTo>
                    <a:pt x="3355" y="148"/>
                  </a:lnTo>
                  <a:lnTo>
                    <a:pt x="3380" y="165"/>
                  </a:lnTo>
                  <a:lnTo>
                    <a:pt x="3405" y="189"/>
                  </a:lnTo>
                  <a:lnTo>
                    <a:pt x="3429" y="206"/>
                  </a:lnTo>
                  <a:lnTo>
                    <a:pt x="3446" y="222"/>
                  </a:lnTo>
                  <a:lnTo>
                    <a:pt x="3470" y="247"/>
                  </a:lnTo>
                  <a:lnTo>
                    <a:pt x="3495" y="264"/>
                  </a:lnTo>
                  <a:lnTo>
                    <a:pt x="3520" y="288"/>
                  </a:lnTo>
                  <a:lnTo>
                    <a:pt x="3545" y="305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86" name="Freeform 1109"/>
            <p:cNvSpPr>
              <a:spLocks/>
            </p:cNvSpPr>
            <p:nvPr/>
          </p:nvSpPr>
          <p:spPr bwMode="auto">
            <a:xfrm flipV="1">
              <a:off x="1406" y="2552"/>
              <a:ext cx="1283" cy="732"/>
            </a:xfrm>
            <a:custGeom>
              <a:avLst/>
              <a:gdLst>
                <a:gd name="T0" fmla="*/ 0 w 3545"/>
                <a:gd name="T1" fmla="*/ 517 h 651"/>
                <a:gd name="T2" fmla="*/ 1 w 3545"/>
                <a:gd name="T3" fmla="*/ 399 h 651"/>
                <a:gd name="T4" fmla="*/ 1 w 3545"/>
                <a:gd name="T5" fmla="*/ 297 h 651"/>
                <a:gd name="T6" fmla="*/ 2 w 3545"/>
                <a:gd name="T7" fmla="*/ 206 h 651"/>
                <a:gd name="T8" fmla="*/ 2 w 3545"/>
                <a:gd name="T9" fmla="*/ 133 h 651"/>
                <a:gd name="T10" fmla="*/ 3 w 3545"/>
                <a:gd name="T11" fmla="*/ 73 h 651"/>
                <a:gd name="T12" fmla="*/ 3 w 3545"/>
                <a:gd name="T13" fmla="*/ 28 h 651"/>
                <a:gd name="T14" fmla="*/ 3 w 3545"/>
                <a:gd name="T15" fmla="*/ 0 h 651"/>
                <a:gd name="T16" fmla="*/ 4 w 3545"/>
                <a:gd name="T17" fmla="*/ 0 h 651"/>
                <a:gd name="T18" fmla="*/ 4 w 3545"/>
                <a:gd name="T19" fmla="*/ 13 h 651"/>
                <a:gd name="T20" fmla="*/ 5 w 3545"/>
                <a:gd name="T21" fmla="*/ 60 h 651"/>
                <a:gd name="T22" fmla="*/ 5 w 3545"/>
                <a:gd name="T23" fmla="*/ 118 h 651"/>
                <a:gd name="T24" fmla="*/ 6 w 3545"/>
                <a:gd name="T25" fmla="*/ 179 h 651"/>
                <a:gd name="T26" fmla="*/ 6 w 3545"/>
                <a:gd name="T27" fmla="*/ 265 h 651"/>
                <a:gd name="T28" fmla="*/ 7 w 3545"/>
                <a:gd name="T29" fmla="*/ 370 h 651"/>
                <a:gd name="T30" fmla="*/ 7 w 3545"/>
                <a:gd name="T31" fmla="*/ 476 h 651"/>
                <a:gd name="T32" fmla="*/ 7 w 3545"/>
                <a:gd name="T33" fmla="*/ 578 h 651"/>
                <a:gd name="T34" fmla="*/ 8 w 3545"/>
                <a:gd name="T35" fmla="*/ 695 h 651"/>
                <a:gd name="T36" fmla="*/ 8 w 3545"/>
                <a:gd name="T37" fmla="*/ 799 h 651"/>
                <a:gd name="T38" fmla="*/ 9 w 3545"/>
                <a:gd name="T39" fmla="*/ 904 h 651"/>
                <a:gd name="T40" fmla="*/ 9 w 3545"/>
                <a:gd name="T41" fmla="*/ 993 h 651"/>
                <a:gd name="T42" fmla="*/ 9 w 3545"/>
                <a:gd name="T43" fmla="*/ 1052 h 651"/>
                <a:gd name="T44" fmla="*/ 10 w 3545"/>
                <a:gd name="T45" fmla="*/ 1110 h 651"/>
                <a:gd name="T46" fmla="*/ 10 w 3545"/>
                <a:gd name="T47" fmla="*/ 1156 h 651"/>
                <a:gd name="T48" fmla="*/ 11 w 3545"/>
                <a:gd name="T49" fmla="*/ 1169 h 651"/>
                <a:gd name="T50" fmla="*/ 11 w 3545"/>
                <a:gd name="T51" fmla="*/ 1169 h 651"/>
                <a:gd name="T52" fmla="*/ 12 w 3545"/>
                <a:gd name="T53" fmla="*/ 1141 h 651"/>
                <a:gd name="T54" fmla="*/ 12 w 3545"/>
                <a:gd name="T55" fmla="*/ 1096 h 651"/>
                <a:gd name="T56" fmla="*/ 13 w 3545"/>
                <a:gd name="T57" fmla="*/ 1038 h 651"/>
                <a:gd name="T58" fmla="*/ 13 w 3545"/>
                <a:gd name="T59" fmla="*/ 964 h 651"/>
                <a:gd name="T60" fmla="*/ 14 w 3545"/>
                <a:gd name="T61" fmla="*/ 873 h 651"/>
                <a:gd name="T62" fmla="*/ 14 w 3545"/>
                <a:gd name="T63" fmla="*/ 770 h 651"/>
                <a:gd name="T64" fmla="*/ 14 w 3545"/>
                <a:gd name="T65" fmla="*/ 652 h 651"/>
                <a:gd name="T66" fmla="*/ 15 w 3545"/>
                <a:gd name="T67" fmla="*/ 549 h 651"/>
                <a:gd name="T68" fmla="*/ 15 w 3545"/>
                <a:gd name="T69" fmla="*/ 445 h 651"/>
                <a:gd name="T70" fmla="*/ 16 w 3545"/>
                <a:gd name="T71" fmla="*/ 342 h 651"/>
                <a:gd name="T72" fmla="*/ 16 w 3545"/>
                <a:gd name="T73" fmla="*/ 236 h 651"/>
                <a:gd name="T74" fmla="*/ 17 w 3545"/>
                <a:gd name="T75" fmla="*/ 162 h 651"/>
                <a:gd name="T76" fmla="*/ 17 w 3545"/>
                <a:gd name="T77" fmla="*/ 89 h 651"/>
                <a:gd name="T78" fmla="*/ 17 w 3545"/>
                <a:gd name="T79" fmla="*/ 43 h 651"/>
                <a:gd name="T80" fmla="*/ 18 w 3545"/>
                <a:gd name="T81" fmla="*/ 13 h 651"/>
                <a:gd name="T82" fmla="*/ 18 w 3545"/>
                <a:gd name="T83" fmla="*/ 0 h 651"/>
                <a:gd name="T84" fmla="*/ 19 w 3545"/>
                <a:gd name="T85" fmla="*/ 13 h 651"/>
                <a:gd name="T86" fmla="*/ 20 w 3545"/>
                <a:gd name="T87" fmla="*/ 43 h 651"/>
                <a:gd name="T88" fmla="*/ 20 w 3545"/>
                <a:gd name="T89" fmla="*/ 89 h 651"/>
                <a:gd name="T90" fmla="*/ 20 w 3545"/>
                <a:gd name="T91" fmla="*/ 162 h 651"/>
                <a:gd name="T92" fmla="*/ 21 w 3545"/>
                <a:gd name="T93" fmla="*/ 236 h 651"/>
                <a:gd name="T94" fmla="*/ 21 w 3545"/>
                <a:gd name="T95" fmla="*/ 342 h 651"/>
                <a:gd name="T96" fmla="*/ 22 w 3545"/>
                <a:gd name="T97" fmla="*/ 445 h 651"/>
                <a:gd name="T98" fmla="*/ 22 w 3545"/>
                <a:gd name="T99" fmla="*/ 549 h 6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45"/>
                <a:gd name="T151" fmla="*/ 0 h 651"/>
                <a:gd name="T152" fmla="*/ 3545 w 3545"/>
                <a:gd name="T153" fmla="*/ 651 h 6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45" h="651">
                  <a:moveTo>
                    <a:pt x="0" y="330"/>
                  </a:moveTo>
                  <a:lnTo>
                    <a:pt x="25" y="305"/>
                  </a:lnTo>
                  <a:lnTo>
                    <a:pt x="50" y="288"/>
                  </a:lnTo>
                  <a:lnTo>
                    <a:pt x="74" y="264"/>
                  </a:lnTo>
                  <a:lnTo>
                    <a:pt x="91" y="247"/>
                  </a:lnTo>
                  <a:lnTo>
                    <a:pt x="116" y="222"/>
                  </a:lnTo>
                  <a:lnTo>
                    <a:pt x="140" y="206"/>
                  </a:lnTo>
                  <a:lnTo>
                    <a:pt x="165" y="189"/>
                  </a:lnTo>
                  <a:lnTo>
                    <a:pt x="190" y="165"/>
                  </a:lnTo>
                  <a:lnTo>
                    <a:pt x="215" y="148"/>
                  </a:lnTo>
                  <a:lnTo>
                    <a:pt x="239" y="132"/>
                  </a:lnTo>
                  <a:lnTo>
                    <a:pt x="264" y="115"/>
                  </a:lnTo>
                  <a:lnTo>
                    <a:pt x="289" y="99"/>
                  </a:lnTo>
                  <a:lnTo>
                    <a:pt x="305" y="90"/>
                  </a:lnTo>
                  <a:lnTo>
                    <a:pt x="330" y="74"/>
                  </a:lnTo>
                  <a:lnTo>
                    <a:pt x="355" y="66"/>
                  </a:lnTo>
                  <a:lnTo>
                    <a:pt x="379" y="49"/>
                  </a:lnTo>
                  <a:lnTo>
                    <a:pt x="404" y="41"/>
                  </a:lnTo>
                  <a:lnTo>
                    <a:pt x="429" y="33"/>
                  </a:lnTo>
                  <a:lnTo>
                    <a:pt x="454" y="24"/>
                  </a:lnTo>
                  <a:lnTo>
                    <a:pt x="478" y="16"/>
                  </a:lnTo>
                  <a:lnTo>
                    <a:pt x="503" y="8"/>
                  </a:lnTo>
                  <a:lnTo>
                    <a:pt x="520" y="8"/>
                  </a:lnTo>
                  <a:lnTo>
                    <a:pt x="544" y="0"/>
                  </a:lnTo>
                  <a:lnTo>
                    <a:pt x="569" y="0"/>
                  </a:lnTo>
                  <a:lnTo>
                    <a:pt x="594" y="0"/>
                  </a:lnTo>
                  <a:lnTo>
                    <a:pt x="618" y="0"/>
                  </a:lnTo>
                  <a:lnTo>
                    <a:pt x="643" y="0"/>
                  </a:lnTo>
                  <a:lnTo>
                    <a:pt x="668" y="8"/>
                  </a:lnTo>
                  <a:lnTo>
                    <a:pt x="693" y="8"/>
                  </a:lnTo>
                  <a:lnTo>
                    <a:pt x="709" y="16"/>
                  </a:lnTo>
                  <a:lnTo>
                    <a:pt x="734" y="24"/>
                  </a:lnTo>
                  <a:lnTo>
                    <a:pt x="759" y="33"/>
                  </a:lnTo>
                  <a:lnTo>
                    <a:pt x="783" y="41"/>
                  </a:lnTo>
                  <a:lnTo>
                    <a:pt x="808" y="49"/>
                  </a:lnTo>
                  <a:lnTo>
                    <a:pt x="833" y="66"/>
                  </a:lnTo>
                  <a:lnTo>
                    <a:pt x="857" y="74"/>
                  </a:lnTo>
                  <a:lnTo>
                    <a:pt x="882" y="90"/>
                  </a:lnTo>
                  <a:lnTo>
                    <a:pt x="907" y="99"/>
                  </a:lnTo>
                  <a:lnTo>
                    <a:pt x="923" y="115"/>
                  </a:lnTo>
                  <a:lnTo>
                    <a:pt x="948" y="132"/>
                  </a:lnTo>
                  <a:lnTo>
                    <a:pt x="973" y="148"/>
                  </a:lnTo>
                  <a:lnTo>
                    <a:pt x="998" y="165"/>
                  </a:lnTo>
                  <a:lnTo>
                    <a:pt x="1022" y="189"/>
                  </a:lnTo>
                  <a:lnTo>
                    <a:pt x="1047" y="206"/>
                  </a:lnTo>
                  <a:lnTo>
                    <a:pt x="1072" y="222"/>
                  </a:lnTo>
                  <a:lnTo>
                    <a:pt x="1097" y="247"/>
                  </a:lnTo>
                  <a:lnTo>
                    <a:pt x="1121" y="264"/>
                  </a:lnTo>
                  <a:lnTo>
                    <a:pt x="1138" y="288"/>
                  </a:lnTo>
                  <a:lnTo>
                    <a:pt x="1162" y="305"/>
                  </a:lnTo>
                  <a:lnTo>
                    <a:pt x="1187" y="321"/>
                  </a:lnTo>
                  <a:lnTo>
                    <a:pt x="1212" y="346"/>
                  </a:lnTo>
                  <a:lnTo>
                    <a:pt x="1237" y="363"/>
                  </a:lnTo>
                  <a:lnTo>
                    <a:pt x="1261" y="387"/>
                  </a:lnTo>
                  <a:lnTo>
                    <a:pt x="1286" y="404"/>
                  </a:lnTo>
                  <a:lnTo>
                    <a:pt x="1311" y="429"/>
                  </a:lnTo>
                  <a:lnTo>
                    <a:pt x="1336" y="445"/>
                  </a:lnTo>
                  <a:lnTo>
                    <a:pt x="1352" y="462"/>
                  </a:lnTo>
                  <a:lnTo>
                    <a:pt x="1377" y="486"/>
                  </a:lnTo>
                  <a:lnTo>
                    <a:pt x="1402" y="503"/>
                  </a:lnTo>
                  <a:lnTo>
                    <a:pt x="1426" y="519"/>
                  </a:lnTo>
                  <a:lnTo>
                    <a:pt x="1451" y="536"/>
                  </a:lnTo>
                  <a:lnTo>
                    <a:pt x="1476" y="552"/>
                  </a:lnTo>
                  <a:lnTo>
                    <a:pt x="1500" y="561"/>
                  </a:lnTo>
                  <a:lnTo>
                    <a:pt x="1525" y="577"/>
                  </a:lnTo>
                  <a:lnTo>
                    <a:pt x="1550" y="585"/>
                  </a:lnTo>
                  <a:lnTo>
                    <a:pt x="1566" y="602"/>
                  </a:lnTo>
                  <a:lnTo>
                    <a:pt x="1591" y="610"/>
                  </a:lnTo>
                  <a:lnTo>
                    <a:pt x="1616" y="618"/>
                  </a:lnTo>
                  <a:lnTo>
                    <a:pt x="1641" y="626"/>
                  </a:lnTo>
                  <a:lnTo>
                    <a:pt x="1665" y="635"/>
                  </a:lnTo>
                  <a:lnTo>
                    <a:pt x="1690" y="643"/>
                  </a:lnTo>
                  <a:lnTo>
                    <a:pt x="1715" y="643"/>
                  </a:lnTo>
                  <a:lnTo>
                    <a:pt x="1739" y="651"/>
                  </a:lnTo>
                  <a:lnTo>
                    <a:pt x="1764" y="651"/>
                  </a:lnTo>
                  <a:lnTo>
                    <a:pt x="1781" y="651"/>
                  </a:lnTo>
                  <a:lnTo>
                    <a:pt x="1805" y="651"/>
                  </a:lnTo>
                  <a:lnTo>
                    <a:pt x="1830" y="651"/>
                  </a:lnTo>
                  <a:lnTo>
                    <a:pt x="1855" y="643"/>
                  </a:lnTo>
                  <a:lnTo>
                    <a:pt x="1880" y="643"/>
                  </a:lnTo>
                  <a:lnTo>
                    <a:pt x="1904" y="635"/>
                  </a:lnTo>
                  <a:lnTo>
                    <a:pt x="1929" y="626"/>
                  </a:lnTo>
                  <a:lnTo>
                    <a:pt x="1954" y="618"/>
                  </a:lnTo>
                  <a:lnTo>
                    <a:pt x="1970" y="610"/>
                  </a:lnTo>
                  <a:lnTo>
                    <a:pt x="1995" y="602"/>
                  </a:lnTo>
                  <a:lnTo>
                    <a:pt x="2020" y="585"/>
                  </a:lnTo>
                  <a:lnTo>
                    <a:pt x="2044" y="577"/>
                  </a:lnTo>
                  <a:lnTo>
                    <a:pt x="2069" y="561"/>
                  </a:lnTo>
                  <a:lnTo>
                    <a:pt x="2094" y="552"/>
                  </a:lnTo>
                  <a:lnTo>
                    <a:pt x="2119" y="536"/>
                  </a:lnTo>
                  <a:lnTo>
                    <a:pt x="2143" y="519"/>
                  </a:lnTo>
                  <a:lnTo>
                    <a:pt x="2168" y="503"/>
                  </a:lnTo>
                  <a:lnTo>
                    <a:pt x="2185" y="486"/>
                  </a:lnTo>
                  <a:lnTo>
                    <a:pt x="2209" y="462"/>
                  </a:lnTo>
                  <a:lnTo>
                    <a:pt x="2234" y="445"/>
                  </a:lnTo>
                  <a:lnTo>
                    <a:pt x="2259" y="429"/>
                  </a:lnTo>
                  <a:lnTo>
                    <a:pt x="2283" y="404"/>
                  </a:lnTo>
                  <a:lnTo>
                    <a:pt x="2308" y="387"/>
                  </a:lnTo>
                  <a:lnTo>
                    <a:pt x="2333" y="363"/>
                  </a:lnTo>
                  <a:lnTo>
                    <a:pt x="2358" y="346"/>
                  </a:lnTo>
                  <a:lnTo>
                    <a:pt x="2382" y="330"/>
                  </a:lnTo>
                  <a:lnTo>
                    <a:pt x="2399" y="305"/>
                  </a:lnTo>
                  <a:lnTo>
                    <a:pt x="2424" y="288"/>
                  </a:lnTo>
                  <a:lnTo>
                    <a:pt x="2448" y="264"/>
                  </a:lnTo>
                  <a:lnTo>
                    <a:pt x="2473" y="247"/>
                  </a:lnTo>
                  <a:lnTo>
                    <a:pt x="2498" y="222"/>
                  </a:lnTo>
                  <a:lnTo>
                    <a:pt x="2523" y="206"/>
                  </a:lnTo>
                  <a:lnTo>
                    <a:pt x="2547" y="189"/>
                  </a:lnTo>
                  <a:lnTo>
                    <a:pt x="2572" y="165"/>
                  </a:lnTo>
                  <a:lnTo>
                    <a:pt x="2597" y="148"/>
                  </a:lnTo>
                  <a:lnTo>
                    <a:pt x="2613" y="132"/>
                  </a:lnTo>
                  <a:lnTo>
                    <a:pt x="2638" y="115"/>
                  </a:lnTo>
                  <a:lnTo>
                    <a:pt x="2663" y="99"/>
                  </a:lnTo>
                  <a:lnTo>
                    <a:pt x="2687" y="90"/>
                  </a:lnTo>
                  <a:lnTo>
                    <a:pt x="2712" y="74"/>
                  </a:lnTo>
                  <a:lnTo>
                    <a:pt x="2737" y="66"/>
                  </a:lnTo>
                  <a:lnTo>
                    <a:pt x="2762" y="49"/>
                  </a:lnTo>
                  <a:lnTo>
                    <a:pt x="2786" y="41"/>
                  </a:lnTo>
                  <a:lnTo>
                    <a:pt x="2811" y="33"/>
                  </a:lnTo>
                  <a:lnTo>
                    <a:pt x="2828" y="24"/>
                  </a:lnTo>
                  <a:lnTo>
                    <a:pt x="2852" y="16"/>
                  </a:lnTo>
                  <a:lnTo>
                    <a:pt x="2877" y="8"/>
                  </a:lnTo>
                  <a:lnTo>
                    <a:pt x="2902" y="8"/>
                  </a:lnTo>
                  <a:lnTo>
                    <a:pt x="2926" y="0"/>
                  </a:lnTo>
                  <a:lnTo>
                    <a:pt x="2951" y="0"/>
                  </a:lnTo>
                  <a:lnTo>
                    <a:pt x="2976" y="0"/>
                  </a:lnTo>
                  <a:lnTo>
                    <a:pt x="3001" y="0"/>
                  </a:lnTo>
                  <a:lnTo>
                    <a:pt x="3017" y="0"/>
                  </a:lnTo>
                  <a:lnTo>
                    <a:pt x="3042" y="8"/>
                  </a:lnTo>
                  <a:lnTo>
                    <a:pt x="3067" y="8"/>
                  </a:lnTo>
                  <a:lnTo>
                    <a:pt x="3091" y="16"/>
                  </a:lnTo>
                  <a:lnTo>
                    <a:pt x="3116" y="24"/>
                  </a:lnTo>
                  <a:lnTo>
                    <a:pt x="3141" y="33"/>
                  </a:lnTo>
                  <a:lnTo>
                    <a:pt x="3165" y="41"/>
                  </a:lnTo>
                  <a:lnTo>
                    <a:pt x="3190" y="49"/>
                  </a:lnTo>
                  <a:lnTo>
                    <a:pt x="3215" y="66"/>
                  </a:lnTo>
                  <a:lnTo>
                    <a:pt x="3231" y="74"/>
                  </a:lnTo>
                  <a:lnTo>
                    <a:pt x="3256" y="90"/>
                  </a:lnTo>
                  <a:lnTo>
                    <a:pt x="3281" y="99"/>
                  </a:lnTo>
                  <a:lnTo>
                    <a:pt x="3306" y="115"/>
                  </a:lnTo>
                  <a:lnTo>
                    <a:pt x="3330" y="132"/>
                  </a:lnTo>
                  <a:lnTo>
                    <a:pt x="3355" y="148"/>
                  </a:lnTo>
                  <a:lnTo>
                    <a:pt x="3380" y="165"/>
                  </a:lnTo>
                  <a:lnTo>
                    <a:pt x="3405" y="189"/>
                  </a:lnTo>
                  <a:lnTo>
                    <a:pt x="3429" y="206"/>
                  </a:lnTo>
                  <a:lnTo>
                    <a:pt x="3446" y="222"/>
                  </a:lnTo>
                  <a:lnTo>
                    <a:pt x="3470" y="247"/>
                  </a:lnTo>
                  <a:lnTo>
                    <a:pt x="3495" y="264"/>
                  </a:lnTo>
                  <a:lnTo>
                    <a:pt x="3520" y="288"/>
                  </a:lnTo>
                  <a:lnTo>
                    <a:pt x="3545" y="305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582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04431"/>
              </p:ext>
            </p:extLst>
          </p:nvPr>
        </p:nvGraphicFramePr>
        <p:xfrm>
          <a:off x="1256209" y="2996952"/>
          <a:ext cx="6779220" cy="63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8" name="Equação" r:id="rId3" imgW="4190760" imgH="393480" progId="Equation.3">
                  <p:embed/>
                </p:oleObj>
              </mc:Choice>
              <mc:Fallback>
                <p:oleObj name="Equação" r:id="rId3" imgW="4190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209" y="2996952"/>
                        <a:ext cx="6779220" cy="63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2" name="Group 38"/>
          <p:cNvGrpSpPr>
            <a:grpSpLocks/>
          </p:cNvGrpSpPr>
          <p:nvPr/>
        </p:nvGrpSpPr>
        <p:grpSpPr bwMode="auto">
          <a:xfrm>
            <a:off x="41562" y="3857625"/>
            <a:ext cx="9128560" cy="2248339"/>
            <a:chOff x="216" y="888"/>
            <a:chExt cx="5270" cy="1110"/>
          </a:xfrm>
        </p:grpSpPr>
        <p:grpSp>
          <p:nvGrpSpPr>
            <p:cNvPr id="25616" name="Group 33"/>
            <p:cNvGrpSpPr>
              <a:grpSpLocks/>
            </p:cNvGrpSpPr>
            <p:nvPr/>
          </p:nvGrpSpPr>
          <p:grpSpPr bwMode="auto">
            <a:xfrm>
              <a:off x="216" y="888"/>
              <a:ext cx="5270" cy="950"/>
              <a:chOff x="288" y="1056"/>
              <a:chExt cx="5270" cy="950"/>
            </a:xfrm>
          </p:grpSpPr>
          <p:grpSp>
            <p:nvGrpSpPr>
              <p:cNvPr id="25618" name="Group 12"/>
              <p:cNvGrpSpPr>
                <a:grpSpLocks/>
              </p:cNvGrpSpPr>
              <p:nvPr/>
            </p:nvGrpSpPr>
            <p:grpSpPr bwMode="auto">
              <a:xfrm>
                <a:off x="288" y="1056"/>
                <a:ext cx="2304" cy="912"/>
                <a:chOff x="576" y="864"/>
                <a:chExt cx="2304" cy="912"/>
              </a:xfrm>
            </p:grpSpPr>
            <p:sp>
              <p:nvSpPr>
                <p:cNvPr id="2562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28" name="Line 8"/>
                <p:cNvSpPr>
                  <a:spLocks noChangeShapeType="1"/>
                </p:cNvSpPr>
                <p:nvPr/>
              </p:nvSpPr>
              <p:spPr bwMode="auto">
                <a:xfrm>
                  <a:off x="576" y="1776"/>
                  <a:ext cx="230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2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160" y="1488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392" y="1488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3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72" y="864"/>
                  <a:ext cx="0" cy="9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619" name="Group 13"/>
              <p:cNvGrpSpPr>
                <a:grpSpLocks/>
              </p:cNvGrpSpPr>
              <p:nvPr/>
            </p:nvGrpSpPr>
            <p:grpSpPr bwMode="auto">
              <a:xfrm>
                <a:off x="3120" y="1056"/>
                <a:ext cx="2304" cy="912"/>
                <a:chOff x="576" y="864"/>
                <a:chExt cx="2304" cy="912"/>
              </a:xfrm>
            </p:grpSpPr>
            <p:sp>
              <p:nvSpPr>
                <p:cNvPr id="256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23" name="Line 15"/>
                <p:cNvSpPr>
                  <a:spLocks noChangeShapeType="1"/>
                </p:cNvSpPr>
                <p:nvPr/>
              </p:nvSpPr>
              <p:spPr bwMode="auto">
                <a:xfrm>
                  <a:off x="576" y="1776"/>
                  <a:ext cx="230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160" y="1488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392" y="1488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2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72" y="864"/>
                  <a:ext cx="0" cy="91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aphicFrame>
            <p:nvGraphicFramePr>
              <p:cNvPr id="25604" name="Object 2"/>
              <p:cNvGraphicFramePr>
                <a:graphicFrameLocks noChangeAspect="1"/>
              </p:cNvGraphicFramePr>
              <p:nvPr/>
            </p:nvGraphicFramePr>
            <p:xfrm>
              <a:off x="1574" y="1206"/>
              <a:ext cx="180" cy="1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79" name="Equação" r:id="rId5" imgW="177480" imgH="190440" progId="Equation.3">
                      <p:embed/>
                    </p:oleObj>
                  </mc:Choice>
                  <mc:Fallback>
                    <p:oleObj name="Equação" r:id="rId5" imgW="1774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4" y="1206"/>
                            <a:ext cx="180" cy="1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5" name="Object 3"/>
              <p:cNvGraphicFramePr>
                <a:graphicFrameLocks noChangeAspect="1"/>
              </p:cNvGraphicFramePr>
              <p:nvPr/>
            </p:nvGraphicFramePr>
            <p:xfrm>
              <a:off x="1920" y="1473"/>
              <a:ext cx="371" cy="3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80" name="Equação" r:id="rId7" imgW="368280" imgH="393480" progId="Equation.3">
                      <p:embed/>
                    </p:oleObj>
                  </mc:Choice>
                  <mc:Fallback>
                    <p:oleObj name="Equação" r:id="rId7" imgW="368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1473"/>
                            <a:ext cx="371" cy="3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6" name="Object 4"/>
              <p:cNvGraphicFramePr>
                <a:graphicFrameLocks noChangeAspect="1"/>
              </p:cNvGraphicFramePr>
              <p:nvPr/>
            </p:nvGraphicFramePr>
            <p:xfrm>
              <a:off x="720" y="1473"/>
              <a:ext cx="371" cy="3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81" name="Equação" r:id="rId9" imgW="368280" imgH="393480" progId="Equation.3">
                      <p:embed/>
                    </p:oleObj>
                  </mc:Choice>
                  <mc:Fallback>
                    <p:oleObj name="Equação" r:id="rId9" imgW="3682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1473"/>
                            <a:ext cx="371" cy="3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7" name="Object 5"/>
              <p:cNvGraphicFramePr>
                <a:graphicFrameLocks noChangeAspect="1"/>
              </p:cNvGraphicFramePr>
              <p:nvPr/>
            </p:nvGraphicFramePr>
            <p:xfrm>
              <a:off x="4759" y="1440"/>
              <a:ext cx="450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82" name="Equação" r:id="rId11" imgW="444240" imgH="419040" progId="Equation.3">
                      <p:embed/>
                    </p:oleObj>
                  </mc:Choice>
                  <mc:Fallback>
                    <p:oleObj name="Equação" r:id="rId11" imgW="44424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9" y="1440"/>
                            <a:ext cx="450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8" name="Object 6"/>
              <p:cNvGraphicFramePr>
                <a:graphicFrameLocks noChangeAspect="1"/>
              </p:cNvGraphicFramePr>
              <p:nvPr/>
            </p:nvGraphicFramePr>
            <p:xfrm>
              <a:off x="4359" y="1104"/>
              <a:ext cx="243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83" name="Equação" r:id="rId13" imgW="241200" imgH="419040" progId="Equation.3">
                      <p:embed/>
                    </p:oleObj>
                  </mc:Choice>
                  <mc:Fallback>
                    <p:oleObj name="Equação" r:id="rId13" imgW="24120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9" y="1104"/>
                            <a:ext cx="243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9" name="Object 7"/>
              <p:cNvGraphicFramePr>
                <a:graphicFrameLocks noChangeAspect="1"/>
              </p:cNvGraphicFramePr>
              <p:nvPr/>
            </p:nvGraphicFramePr>
            <p:xfrm>
              <a:off x="3463" y="1440"/>
              <a:ext cx="450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84" name="Equação" r:id="rId15" imgW="444240" imgH="419040" progId="Equation.3">
                      <p:embed/>
                    </p:oleObj>
                  </mc:Choice>
                  <mc:Fallback>
                    <p:oleObj name="Equação" r:id="rId15" imgW="44424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3" y="1440"/>
                            <a:ext cx="450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20" name="Text Box 26"/>
              <p:cNvSpPr txBox="1">
                <a:spLocks noChangeArrowheads="1"/>
              </p:cNvSpPr>
              <p:nvPr/>
            </p:nvSpPr>
            <p:spPr bwMode="auto">
              <a:xfrm>
                <a:off x="2592" y="1824"/>
                <a:ext cx="15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</a:p>
            </p:txBody>
          </p:sp>
          <p:sp>
            <p:nvSpPr>
              <p:cNvPr id="25621" name="Text Box 27"/>
              <p:cNvSpPr txBox="1">
                <a:spLocks noChangeArrowheads="1"/>
              </p:cNvSpPr>
              <p:nvPr/>
            </p:nvSpPr>
            <p:spPr bwMode="auto">
              <a:xfrm>
                <a:off x="5404" y="1824"/>
                <a:ext cx="15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</a:p>
            </p:txBody>
          </p:sp>
        </p:grpSp>
        <p:sp>
          <p:nvSpPr>
            <p:cNvPr id="25617" name="Text Box 37"/>
            <p:cNvSpPr txBox="1">
              <a:spLocks noChangeArrowheads="1"/>
            </p:cNvSpPr>
            <p:nvPr/>
          </p:nvSpPr>
          <p:spPr bwMode="auto">
            <a:xfrm>
              <a:off x="749" y="1800"/>
              <a:ext cx="150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f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 - f</a:t>
              </a:r>
              <a:r>
                <a:rPr lang="pt-BR" altLang="pt-BR" sz="2000" baseline="-25000"/>
                <a:t>m</a:t>
              </a:r>
              <a:r>
                <a:rPr lang="pt-BR" altLang="pt-BR" sz="2000"/>
                <a:t>    f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   f</a:t>
              </a:r>
              <a:r>
                <a:rPr lang="pt-BR" altLang="pt-BR" sz="2000" baseline="-25000"/>
                <a:t>0</a:t>
              </a:r>
              <a:r>
                <a:rPr lang="pt-BR" altLang="pt-BR" sz="2000"/>
                <a:t> + f</a:t>
              </a:r>
              <a:r>
                <a:rPr lang="pt-BR" altLang="pt-BR" sz="2000" baseline="-25000"/>
                <a:t>m</a:t>
              </a:r>
              <a:endParaRPr lang="pt-BR" altLang="pt-BR" sz="2000"/>
            </a:p>
          </p:txBody>
        </p:sp>
      </p:grpSp>
      <p:graphicFrame>
        <p:nvGraphicFramePr>
          <p:cNvPr id="256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02673"/>
              </p:ext>
            </p:extLst>
          </p:nvPr>
        </p:nvGraphicFramePr>
        <p:xfrm>
          <a:off x="2537817" y="1484784"/>
          <a:ext cx="4066778" cy="84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5" name="Equação" r:id="rId17" imgW="2336760" imgH="482400" progId="Equation.3">
                  <p:embed/>
                </p:oleObj>
              </mc:Choice>
              <mc:Fallback>
                <p:oleObj name="Equação" r:id="rId17" imgW="2336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817" y="1484784"/>
                        <a:ext cx="4066778" cy="84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Text Box 40"/>
          <p:cNvSpPr txBox="1">
            <a:spLocks noChangeArrowheads="1"/>
          </p:cNvSpPr>
          <p:nvPr/>
        </p:nvSpPr>
        <p:spPr bwMode="auto">
          <a:xfrm>
            <a:off x="0" y="2420888"/>
            <a:ext cx="914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pt-BR" altLang="pt-BR" sz="2000" dirty="0"/>
              <a:t>Desenvolvendo a equação acima tem-se que:</a:t>
            </a:r>
          </a:p>
        </p:txBody>
      </p:sp>
      <p:sp>
        <p:nvSpPr>
          <p:cNvPr id="25614" name="Text Box 41"/>
          <p:cNvSpPr txBox="1">
            <a:spLocks noChangeArrowheads="1"/>
          </p:cNvSpPr>
          <p:nvPr/>
        </p:nvSpPr>
        <p:spPr bwMode="auto">
          <a:xfrm>
            <a:off x="655925" y="6319838"/>
            <a:ext cx="8533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2000" dirty="0"/>
              <a:t>Espectro de amplitude                            </a:t>
            </a:r>
            <a:r>
              <a:rPr lang="pt-BR" altLang="pt-BR" sz="2000" dirty="0" smtClean="0"/>
              <a:t>Espectro </a:t>
            </a:r>
            <a:r>
              <a:rPr lang="pt-BR" altLang="pt-BR" sz="2000" dirty="0"/>
              <a:t>de potência</a:t>
            </a:r>
          </a:p>
        </p:txBody>
      </p:sp>
      <p:sp>
        <p:nvSpPr>
          <p:cNvPr id="25615" name="Text Box 42"/>
          <p:cNvSpPr txBox="1">
            <a:spLocks noChangeArrowheads="1"/>
          </p:cNvSpPr>
          <p:nvPr/>
        </p:nvSpPr>
        <p:spPr bwMode="auto">
          <a:xfrm>
            <a:off x="5988337" y="5808663"/>
            <a:ext cx="2518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2000"/>
              <a:t>f</a:t>
            </a:r>
            <a:r>
              <a:rPr lang="pt-BR" altLang="pt-BR" sz="2000" baseline="-25000"/>
              <a:t>0</a:t>
            </a:r>
            <a:r>
              <a:rPr lang="pt-BR" altLang="pt-BR" sz="2000"/>
              <a:t> - f</a:t>
            </a:r>
            <a:r>
              <a:rPr lang="pt-BR" altLang="pt-BR" sz="2000" baseline="-25000"/>
              <a:t>m</a:t>
            </a:r>
            <a:r>
              <a:rPr lang="pt-BR" altLang="pt-BR" sz="2000"/>
              <a:t>   f</a:t>
            </a:r>
            <a:r>
              <a:rPr lang="pt-BR" altLang="pt-BR" sz="2000" baseline="-25000"/>
              <a:t>0</a:t>
            </a:r>
            <a:r>
              <a:rPr lang="pt-BR" altLang="pt-BR" sz="2000"/>
              <a:t>   f</a:t>
            </a:r>
            <a:r>
              <a:rPr lang="pt-BR" altLang="pt-BR" sz="2000" baseline="-25000"/>
              <a:t>0</a:t>
            </a:r>
            <a:r>
              <a:rPr lang="pt-BR" altLang="pt-BR" sz="2000"/>
              <a:t> + f</a:t>
            </a:r>
            <a:r>
              <a:rPr lang="pt-BR" altLang="pt-BR" sz="2000" baseline="-25000"/>
              <a:t>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Espectro Unilateral de Amplitude e de </a:t>
            </a:r>
            <a:r>
              <a:rPr lang="pt-BR" altLang="pt-BR" dirty="0" smtClean="0"/>
              <a:t>Potência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72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1" name="Group 2"/>
          <p:cNvGrpSpPr>
            <a:grpSpLocks/>
          </p:cNvGrpSpPr>
          <p:nvPr/>
        </p:nvGrpSpPr>
        <p:grpSpPr bwMode="auto">
          <a:xfrm>
            <a:off x="0" y="0"/>
            <a:ext cx="9224963" cy="6189663"/>
            <a:chOff x="-51" y="0"/>
            <a:chExt cx="5811" cy="3899"/>
          </a:xfrm>
        </p:grpSpPr>
        <p:sp>
          <p:nvSpPr>
            <p:cNvPr id="26632" name="Text Box 3"/>
            <p:cNvSpPr txBox="1">
              <a:spLocks noChangeArrowheads="1"/>
            </p:cNvSpPr>
            <p:nvPr/>
          </p:nvSpPr>
          <p:spPr bwMode="auto">
            <a:xfrm>
              <a:off x="0" y="1299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pt-BR" altLang="pt-BR" sz="2000">
                  <a:sym typeface="Monotype Sorts" pitchFamily="2" charset="2"/>
                </a:rPr>
                <a:t>Potência das bandas laterais:</a:t>
              </a:r>
              <a:endParaRPr lang="pt-BR" altLang="pt-BR" sz="2000"/>
            </a:p>
          </p:txBody>
        </p:sp>
        <p:sp>
          <p:nvSpPr>
            <p:cNvPr id="26633" name="Text Box 4"/>
            <p:cNvSpPr txBox="1">
              <a:spLocks noChangeArrowheads="1"/>
            </p:cNvSpPr>
            <p:nvPr/>
          </p:nvSpPr>
          <p:spPr bwMode="auto">
            <a:xfrm>
              <a:off x="-51" y="0"/>
              <a:ext cx="58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pt-BR" altLang="pt-BR" sz="2000">
                  <a:sym typeface="Monotype Sorts" pitchFamily="2" charset="2"/>
                </a:rPr>
                <a:t>Potência Total:</a:t>
              </a:r>
              <a:endParaRPr lang="pt-BR" altLang="pt-BR" sz="2000"/>
            </a:p>
          </p:txBody>
        </p:sp>
        <p:sp>
          <p:nvSpPr>
            <p:cNvPr id="26634" name="Text Box 5"/>
            <p:cNvSpPr txBox="1">
              <a:spLocks noChangeArrowheads="1"/>
            </p:cNvSpPr>
            <p:nvPr/>
          </p:nvSpPr>
          <p:spPr bwMode="auto">
            <a:xfrm>
              <a:off x="0" y="2431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pt-BR" altLang="pt-BR" sz="2000">
                  <a:sym typeface="Monotype Sorts" pitchFamily="2" charset="2"/>
                </a:rPr>
                <a:t>Eficiência:</a:t>
              </a:r>
              <a:endParaRPr lang="pt-BR" altLang="pt-BR" sz="2000"/>
            </a:p>
          </p:txBody>
        </p:sp>
        <p:graphicFrame>
          <p:nvGraphicFramePr>
            <p:cNvPr id="26626" name="Object 6"/>
            <p:cNvGraphicFramePr>
              <a:graphicFrameLocks noChangeAspect="1"/>
            </p:cNvGraphicFramePr>
            <p:nvPr/>
          </p:nvGraphicFramePr>
          <p:xfrm>
            <a:off x="126" y="350"/>
            <a:ext cx="4082" cy="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74" name="Equação" r:id="rId3" imgW="2425680" imgH="482400" progId="Equation.3">
                    <p:embed/>
                  </p:oleObj>
                </mc:Choice>
                <mc:Fallback>
                  <p:oleObj name="Equação" r:id="rId3" imgW="242568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" y="350"/>
                          <a:ext cx="4082" cy="819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50000">
                              <a:srgbClr val="EAEAEA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EAEAEA"/>
                            </a:gs>
                          </a:gsLst>
                          <a:lin ang="2700000" scaled="1"/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" name="Object 7"/>
            <p:cNvGraphicFramePr>
              <a:graphicFrameLocks noChangeAspect="1"/>
            </p:cNvGraphicFramePr>
            <p:nvPr/>
          </p:nvGraphicFramePr>
          <p:xfrm>
            <a:off x="173" y="1686"/>
            <a:ext cx="4804" cy="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75" name="Equação" r:id="rId5" imgW="2844720" imgH="419040" progId="Equation.3">
                    <p:embed/>
                  </p:oleObj>
                </mc:Choice>
                <mc:Fallback>
                  <p:oleObj name="Equação" r:id="rId5" imgW="28447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" y="1686"/>
                          <a:ext cx="4804" cy="712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50000">
                              <a:srgbClr val="EAEAEA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EAEAEA"/>
                            </a:gs>
                          </a:gsLst>
                          <a:lin ang="2700000" scaled="1"/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8" name="Object 8"/>
            <p:cNvGraphicFramePr>
              <a:graphicFrameLocks noChangeAspect="1"/>
            </p:cNvGraphicFramePr>
            <p:nvPr/>
          </p:nvGraphicFramePr>
          <p:xfrm>
            <a:off x="377" y="2804"/>
            <a:ext cx="839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76" name="Equation" r:id="rId7" imgW="495000" imgH="431640" progId="Equation.3">
                    <p:embed/>
                  </p:oleObj>
                </mc:Choice>
                <mc:Fallback>
                  <p:oleObj name="Equation" r:id="rId7" imgW="495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" y="2804"/>
                          <a:ext cx="839" cy="735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50000">
                              <a:srgbClr val="EAEAEA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EAEAEA"/>
                            </a:gs>
                          </a:gsLst>
                          <a:lin ang="2700000" scaled="1"/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5" name="Text Box 9"/>
            <p:cNvSpPr txBox="1">
              <a:spLocks noChangeArrowheads="1"/>
            </p:cNvSpPr>
            <p:nvPr/>
          </p:nvSpPr>
          <p:spPr bwMode="auto">
            <a:xfrm>
              <a:off x="0" y="3649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914400" indent="-4572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1" eaLnBrk="1" hangingPunct="1">
                <a:buFont typeface="Wingdings" pitchFamily="2" charset="2"/>
                <a:buChar char="Ø"/>
              </a:pPr>
              <a:r>
                <a:rPr lang="pt-BR" altLang="pt-BR" sz="2000">
                  <a:sym typeface="Monotype Sorts" pitchFamily="2" charset="2"/>
                </a:rPr>
                <a:t>Admitindo m = 1 (100%)  </a:t>
              </a:r>
              <a:r>
                <a:rPr lang="pt-BR" altLang="pt-BR" sz="2000">
                  <a:sym typeface="Symbol" pitchFamily="18" charset="2"/>
                </a:rPr>
                <a:t>  </a:t>
              </a:r>
              <a:r>
                <a:rPr lang="pt-BR" altLang="pt-BR" sz="2000">
                  <a:sym typeface="Monotype Sorts" pitchFamily="2" charset="2"/>
                </a:rPr>
                <a:t>E = 33%</a:t>
              </a:r>
              <a:endParaRPr lang="pt-BR" altLang="pt-BR" sz="2000"/>
            </a:p>
          </p:txBody>
        </p:sp>
        <p:graphicFrame>
          <p:nvGraphicFramePr>
            <p:cNvPr id="26629" name="Object 10"/>
            <p:cNvGraphicFramePr>
              <a:graphicFrameLocks noChangeAspect="1"/>
            </p:cNvGraphicFramePr>
            <p:nvPr/>
          </p:nvGraphicFramePr>
          <p:xfrm>
            <a:off x="4389" y="2816"/>
            <a:ext cx="1097" cy="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77" name="Equation" r:id="rId9" imgW="647640" imgH="431640" progId="Equation.3">
                    <p:embed/>
                  </p:oleObj>
                </mc:Choice>
                <mc:Fallback>
                  <p:oleObj name="Equation" r:id="rId9" imgW="647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9" y="2816"/>
                          <a:ext cx="1097" cy="734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/>
                            </a:gs>
                            <a:gs pos="50000">
                              <a:srgbClr val="EAEAEA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EAEAEA"/>
                            </a:gs>
                          </a:gsLst>
                          <a:lin ang="2700000" scaled="1"/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6" name="Text Box 11"/>
            <p:cNvSpPr txBox="1">
              <a:spLocks noChangeArrowheads="1"/>
            </p:cNvSpPr>
            <p:nvPr/>
          </p:nvSpPr>
          <p:spPr bwMode="auto">
            <a:xfrm>
              <a:off x="1726" y="3022"/>
              <a:ext cx="19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Para um tom senoidal:</a:t>
              </a:r>
            </a:p>
          </p:txBody>
        </p:sp>
        <p:sp>
          <p:nvSpPr>
            <p:cNvPr id="26637" name="AutoShape 12"/>
            <p:cNvSpPr>
              <a:spLocks noChangeArrowheads="1"/>
            </p:cNvSpPr>
            <p:nvPr/>
          </p:nvSpPr>
          <p:spPr bwMode="auto">
            <a:xfrm>
              <a:off x="3609" y="3022"/>
              <a:ext cx="615" cy="284"/>
            </a:xfrm>
            <a:prstGeom prst="rightArrow">
              <a:avLst>
                <a:gd name="adj1" fmla="val 50000"/>
                <a:gd name="adj2" fmla="val 54137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24861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Circuitos Moduladores AM-DSB</a:t>
            </a:r>
          </a:p>
        </p:txBody>
      </p:sp>
      <p:sp>
        <p:nvSpPr>
          <p:cNvPr id="59395" name="Espaço Reservado para Conteúdo 4"/>
          <p:cNvSpPr>
            <a:spLocks noGrp="1"/>
          </p:cNvSpPr>
          <p:nvPr>
            <p:ph idx="1"/>
          </p:nvPr>
        </p:nvSpPr>
        <p:spPr>
          <a:xfrm>
            <a:off x="1071563" y="1755775"/>
            <a:ext cx="7313612" cy="1173163"/>
          </a:xfrm>
        </p:spPr>
        <p:txBody>
          <a:bodyPr/>
          <a:lstStyle/>
          <a:p>
            <a:r>
              <a:rPr lang="pt-BR" altLang="pt-BR" sz="1600" smtClean="0"/>
              <a:t>Circuitos Moduladores AM-DSB – Modulador Quadrático</a:t>
            </a:r>
          </a:p>
          <a:p>
            <a:pPr lvl="1"/>
            <a:r>
              <a:rPr lang="pt-BR" altLang="pt-BR" sz="1400" smtClean="0"/>
              <a:t>Seu princípio de funcionamento baseia-se no aproveitamento da região quadrática contida na curva característica de entrada de um transistor em emissor comum, que é exponencial.</a:t>
            </a:r>
          </a:p>
        </p:txBody>
      </p:sp>
      <p:grpSp>
        <p:nvGrpSpPr>
          <p:cNvPr id="59396" name="Grupo 163"/>
          <p:cNvGrpSpPr>
            <a:grpSpLocks/>
          </p:cNvGrpSpPr>
          <p:nvPr/>
        </p:nvGrpSpPr>
        <p:grpSpPr bwMode="auto">
          <a:xfrm>
            <a:off x="428625" y="3143250"/>
            <a:ext cx="5075238" cy="2535238"/>
            <a:chOff x="1571604" y="1950720"/>
            <a:chExt cx="5620087" cy="2870698"/>
          </a:xfrm>
        </p:grpSpPr>
        <p:grpSp>
          <p:nvGrpSpPr>
            <p:cNvPr id="59405" name="Group 69"/>
            <p:cNvGrpSpPr>
              <a:grpSpLocks/>
            </p:cNvGrpSpPr>
            <p:nvPr/>
          </p:nvGrpSpPr>
          <p:grpSpPr bwMode="auto">
            <a:xfrm>
              <a:off x="3929058" y="3143248"/>
              <a:ext cx="603250" cy="314325"/>
              <a:chOff x="3514" y="2919"/>
              <a:chExt cx="380" cy="184"/>
            </a:xfrm>
          </p:grpSpPr>
          <p:sp>
            <p:nvSpPr>
              <p:cNvPr id="59525" name="Line 70"/>
              <p:cNvSpPr>
                <a:spLocks noChangeShapeType="1"/>
              </p:cNvSpPr>
              <p:nvPr/>
            </p:nvSpPr>
            <p:spPr bwMode="auto">
              <a:xfrm>
                <a:off x="3789" y="2941"/>
                <a:ext cx="1" cy="1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6" name="Line 71"/>
              <p:cNvSpPr>
                <a:spLocks noChangeShapeType="1"/>
              </p:cNvSpPr>
              <p:nvPr/>
            </p:nvSpPr>
            <p:spPr bwMode="auto">
              <a:xfrm flipV="1">
                <a:off x="3789" y="2919"/>
                <a:ext cx="105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59527" name="Group 72"/>
              <p:cNvGrpSpPr>
                <a:grpSpLocks/>
              </p:cNvGrpSpPr>
              <p:nvPr/>
            </p:nvGrpSpPr>
            <p:grpSpPr bwMode="auto">
              <a:xfrm>
                <a:off x="3789" y="3049"/>
                <a:ext cx="101" cy="52"/>
                <a:chOff x="3789" y="3049"/>
                <a:chExt cx="101" cy="52"/>
              </a:xfrm>
            </p:grpSpPr>
            <p:sp>
              <p:nvSpPr>
                <p:cNvPr id="59530" name="Line 73"/>
                <p:cNvSpPr>
                  <a:spLocks noChangeShapeType="1"/>
                </p:cNvSpPr>
                <p:nvPr/>
              </p:nvSpPr>
              <p:spPr bwMode="auto">
                <a:xfrm>
                  <a:off x="3789" y="3049"/>
                  <a:ext cx="68" cy="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31" name="Freeform 74"/>
                <p:cNvSpPr>
                  <a:spLocks/>
                </p:cNvSpPr>
                <p:nvPr/>
              </p:nvSpPr>
              <p:spPr bwMode="auto">
                <a:xfrm>
                  <a:off x="3846" y="3066"/>
                  <a:ext cx="44" cy="35"/>
                </a:xfrm>
                <a:custGeom>
                  <a:avLst/>
                  <a:gdLst>
                    <a:gd name="T0" fmla="*/ 0 w 89"/>
                    <a:gd name="T1" fmla="*/ 2 h 70"/>
                    <a:gd name="T2" fmla="*/ 2 w 89"/>
                    <a:gd name="T3" fmla="*/ 2 h 70"/>
                    <a:gd name="T4" fmla="*/ 1 w 89"/>
                    <a:gd name="T5" fmla="*/ 0 h 70"/>
                    <a:gd name="T6" fmla="*/ 0 w 89"/>
                    <a:gd name="T7" fmla="*/ 2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70"/>
                    <a:gd name="T14" fmla="*/ 89 w 89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70">
                      <a:moveTo>
                        <a:pt x="0" y="69"/>
                      </a:moveTo>
                      <a:lnTo>
                        <a:pt x="89" y="70"/>
                      </a:lnTo>
                      <a:lnTo>
                        <a:pt x="38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9528" name="Line 75"/>
              <p:cNvSpPr>
                <a:spLocks noChangeShapeType="1"/>
              </p:cNvSpPr>
              <p:nvPr/>
            </p:nvSpPr>
            <p:spPr bwMode="auto">
              <a:xfrm flipH="1">
                <a:off x="3530" y="3018"/>
                <a:ext cx="26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9" name="Oval 76"/>
              <p:cNvSpPr>
                <a:spLocks noChangeArrowheads="1"/>
              </p:cNvSpPr>
              <p:nvPr/>
            </p:nvSpPr>
            <p:spPr bwMode="auto">
              <a:xfrm>
                <a:off x="3514" y="2997"/>
                <a:ext cx="31" cy="3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</p:grpSp>
        <p:sp>
          <p:nvSpPr>
            <p:cNvPr id="59406" name="Line 78"/>
            <p:cNvSpPr>
              <a:spLocks noChangeShapeType="1"/>
            </p:cNvSpPr>
            <p:nvPr/>
          </p:nvSpPr>
          <p:spPr bwMode="auto">
            <a:xfrm>
              <a:off x="4500562" y="4500570"/>
              <a:ext cx="1588" cy="260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9407" name="Group 79"/>
            <p:cNvGrpSpPr>
              <a:grpSpLocks/>
            </p:cNvGrpSpPr>
            <p:nvPr/>
          </p:nvGrpSpPr>
          <p:grpSpPr bwMode="auto">
            <a:xfrm>
              <a:off x="4376870" y="4775699"/>
              <a:ext cx="270372" cy="45719"/>
              <a:chOff x="3782" y="3253"/>
              <a:chExt cx="210" cy="87"/>
            </a:xfrm>
          </p:grpSpPr>
          <p:sp>
            <p:nvSpPr>
              <p:cNvPr id="59522" name="Line 80"/>
              <p:cNvSpPr>
                <a:spLocks noChangeShapeType="1"/>
              </p:cNvSpPr>
              <p:nvPr/>
            </p:nvSpPr>
            <p:spPr bwMode="auto">
              <a:xfrm>
                <a:off x="3782" y="3253"/>
                <a:ext cx="2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3" name="Line 81"/>
              <p:cNvSpPr>
                <a:spLocks noChangeShapeType="1"/>
              </p:cNvSpPr>
              <p:nvPr/>
            </p:nvSpPr>
            <p:spPr bwMode="auto">
              <a:xfrm>
                <a:off x="3833" y="3294"/>
                <a:ext cx="1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4" name="Line 82"/>
              <p:cNvSpPr>
                <a:spLocks noChangeShapeType="1"/>
              </p:cNvSpPr>
              <p:nvPr/>
            </p:nvSpPr>
            <p:spPr bwMode="auto">
              <a:xfrm>
                <a:off x="3861" y="3339"/>
                <a:ext cx="4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cxnSp>
          <p:nvCxnSpPr>
            <p:cNvPr id="123" name="Conector reto 122"/>
            <p:cNvCxnSpPr/>
            <p:nvPr/>
          </p:nvCxnSpPr>
          <p:spPr>
            <a:xfrm>
              <a:off x="2928722" y="4501453"/>
              <a:ext cx="2130605" cy="89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09" name="Grupo 129"/>
            <p:cNvGrpSpPr>
              <a:grpSpLocks/>
            </p:cNvGrpSpPr>
            <p:nvPr/>
          </p:nvGrpSpPr>
          <p:grpSpPr bwMode="auto">
            <a:xfrm>
              <a:off x="1571604" y="1950720"/>
              <a:ext cx="2424137" cy="2587202"/>
              <a:chOff x="1571604" y="680593"/>
              <a:chExt cx="2424137" cy="3857329"/>
            </a:xfrm>
          </p:grpSpPr>
          <p:cxnSp>
            <p:nvCxnSpPr>
              <p:cNvPr id="129" name="Conector reto 128"/>
              <p:cNvCxnSpPr/>
              <p:nvPr/>
            </p:nvCxnSpPr>
            <p:spPr>
              <a:xfrm rot="16200000" flipH="1">
                <a:off x="2021135" y="2586681"/>
                <a:ext cx="3829757" cy="175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62" name="Group 10"/>
              <p:cNvGrpSpPr>
                <a:grpSpLocks/>
              </p:cNvGrpSpPr>
              <p:nvPr/>
            </p:nvGrpSpPr>
            <p:grpSpPr bwMode="auto">
              <a:xfrm>
                <a:off x="2554268" y="2663825"/>
                <a:ext cx="152400" cy="692150"/>
                <a:chOff x="3716" y="1357"/>
                <a:chExt cx="86" cy="405"/>
              </a:xfrm>
            </p:grpSpPr>
            <p:sp>
              <p:nvSpPr>
                <p:cNvPr id="59513" name="Freeform 11"/>
                <p:cNvSpPr>
                  <a:spLocks/>
                </p:cNvSpPr>
                <p:nvPr/>
              </p:nvSpPr>
              <p:spPr bwMode="auto">
                <a:xfrm>
                  <a:off x="3716" y="1664"/>
                  <a:ext cx="17" cy="28"/>
                </a:xfrm>
                <a:custGeom>
                  <a:avLst/>
                  <a:gdLst>
                    <a:gd name="T0" fmla="*/ 2 w 33"/>
                    <a:gd name="T1" fmla="*/ 0 h 54"/>
                    <a:gd name="T2" fmla="*/ 1 w 33"/>
                    <a:gd name="T3" fmla="*/ 1 h 54"/>
                    <a:gd name="T4" fmla="*/ 1 w 33"/>
                    <a:gd name="T5" fmla="*/ 1 h 54"/>
                    <a:gd name="T6" fmla="*/ 1 w 33"/>
                    <a:gd name="T7" fmla="*/ 1 h 54"/>
                    <a:gd name="T8" fmla="*/ 1 w 33"/>
                    <a:gd name="T9" fmla="*/ 1 h 54"/>
                    <a:gd name="T10" fmla="*/ 0 w 33"/>
                    <a:gd name="T11" fmla="*/ 1 h 54"/>
                    <a:gd name="T12" fmla="*/ 1 w 33"/>
                    <a:gd name="T13" fmla="*/ 1 h 54"/>
                    <a:gd name="T14" fmla="*/ 1 w 33"/>
                    <a:gd name="T15" fmla="*/ 2 h 54"/>
                    <a:gd name="T16" fmla="*/ 1 w 33"/>
                    <a:gd name="T17" fmla="*/ 2 h 54"/>
                    <a:gd name="T18" fmla="*/ 1 w 33"/>
                    <a:gd name="T19" fmla="*/ 2 h 54"/>
                    <a:gd name="T20" fmla="*/ 2 w 33"/>
                    <a:gd name="T21" fmla="*/ 2 h 54"/>
                    <a:gd name="T22" fmla="*/ 2 w 33"/>
                    <a:gd name="T23" fmla="*/ 2 h 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54"/>
                    <a:gd name="T38" fmla="*/ 33 w 33"/>
                    <a:gd name="T39" fmla="*/ 54 h 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54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2" y="35"/>
                      </a:lnTo>
                      <a:lnTo>
                        <a:pt x="10" y="45"/>
                      </a:lnTo>
                      <a:lnTo>
                        <a:pt x="20" y="52"/>
                      </a:lnTo>
                      <a:lnTo>
                        <a:pt x="33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4" name="Freeform 12"/>
                <p:cNvSpPr>
                  <a:spLocks/>
                </p:cNvSpPr>
                <p:nvPr/>
              </p:nvSpPr>
              <p:spPr bwMode="auto">
                <a:xfrm>
                  <a:off x="3728" y="1587"/>
                  <a:ext cx="74" cy="105"/>
                </a:xfrm>
                <a:custGeom>
                  <a:avLst/>
                  <a:gdLst>
                    <a:gd name="T0" fmla="*/ 1 w 148"/>
                    <a:gd name="T1" fmla="*/ 7 h 209"/>
                    <a:gd name="T2" fmla="*/ 1 w 148"/>
                    <a:gd name="T3" fmla="*/ 7 h 209"/>
                    <a:gd name="T4" fmla="*/ 1 w 148"/>
                    <a:gd name="T5" fmla="*/ 7 h 209"/>
                    <a:gd name="T6" fmla="*/ 1 w 148"/>
                    <a:gd name="T7" fmla="*/ 7 h 209"/>
                    <a:gd name="T8" fmla="*/ 1 w 148"/>
                    <a:gd name="T9" fmla="*/ 7 h 209"/>
                    <a:gd name="T10" fmla="*/ 1 w 148"/>
                    <a:gd name="T11" fmla="*/ 7 h 209"/>
                    <a:gd name="T12" fmla="*/ 1 w 148"/>
                    <a:gd name="T13" fmla="*/ 7 h 209"/>
                    <a:gd name="T14" fmla="*/ 1 w 148"/>
                    <a:gd name="T15" fmla="*/ 7 h 209"/>
                    <a:gd name="T16" fmla="*/ 2 w 148"/>
                    <a:gd name="T17" fmla="*/ 6 h 209"/>
                    <a:gd name="T18" fmla="*/ 3 w 148"/>
                    <a:gd name="T19" fmla="*/ 6 h 209"/>
                    <a:gd name="T20" fmla="*/ 3 w 148"/>
                    <a:gd name="T21" fmla="*/ 5 h 209"/>
                    <a:gd name="T22" fmla="*/ 5 w 148"/>
                    <a:gd name="T23" fmla="*/ 5 h 209"/>
                    <a:gd name="T24" fmla="*/ 5 w 148"/>
                    <a:gd name="T25" fmla="*/ 5 h 209"/>
                    <a:gd name="T26" fmla="*/ 5 w 148"/>
                    <a:gd name="T27" fmla="*/ 4 h 209"/>
                    <a:gd name="T28" fmla="*/ 5 w 148"/>
                    <a:gd name="T29" fmla="*/ 4 h 209"/>
                    <a:gd name="T30" fmla="*/ 5 w 148"/>
                    <a:gd name="T31" fmla="*/ 4 h 209"/>
                    <a:gd name="T32" fmla="*/ 5 w 148"/>
                    <a:gd name="T33" fmla="*/ 3 h 209"/>
                    <a:gd name="T34" fmla="*/ 5 w 148"/>
                    <a:gd name="T35" fmla="*/ 3 h 209"/>
                    <a:gd name="T36" fmla="*/ 5 w 148"/>
                    <a:gd name="T37" fmla="*/ 3 h 209"/>
                    <a:gd name="T38" fmla="*/ 5 w 148"/>
                    <a:gd name="T39" fmla="*/ 2 h 209"/>
                    <a:gd name="T40" fmla="*/ 3 w 148"/>
                    <a:gd name="T41" fmla="*/ 2 h 209"/>
                    <a:gd name="T42" fmla="*/ 3 w 148"/>
                    <a:gd name="T43" fmla="*/ 1 h 209"/>
                    <a:gd name="T44" fmla="*/ 2 w 148"/>
                    <a:gd name="T45" fmla="*/ 1 h 209"/>
                    <a:gd name="T46" fmla="*/ 1 w 148"/>
                    <a:gd name="T47" fmla="*/ 1 h 209"/>
                    <a:gd name="T48" fmla="*/ 1 w 148"/>
                    <a:gd name="T49" fmla="*/ 1 h 209"/>
                    <a:gd name="T50" fmla="*/ 1 w 148"/>
                    <a:gd name="T51" fmla="*/ 0 h 209"/>
                    <a:gd name="T52" fmla="*/ 1 w 148"/>
                    <a:gd name="T53" fmla="*/ 0 h 209"/>
                    <a:gd name="T54" fmla="*/ 1 w 148"/>
                    <a:gd name="T55" fmla="*/ 0 h 209"/>
                    <a:gd name="T56" fmla="*/ 0 w 148"/>
                    <a:gd name="T57" fmla="*/ 0 h 2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09"/>
                    <a:gd name="T89" fmla="*/ 148 w 148"/>
                    <a:gd name="T90" fmla="*/ 209 h 2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09">
                      <a:moveTo>
                        <a:pt x="5" y="209"/>
                      </a:moveTo>
                      <a:lnTo>
                        <a:pt x="6" y="209"/>
                      </a:lnTo>
                      <a:lnTo>
                        <a:pt x="9" y="209"/>
                      </a:lnTo>
                      <a:lnTo>
                        <a:pt x="10" y="209"/>
                      </a:lnTo>
                      <a:lnTo>
                        <a:pt x="11" y="209"/>
                      </a:lnTo>
                      <a:lnTo>
                        <a:pt x="25" y="209"/>
                      </a:lnTo>
                      <a:lnTo>
                        <a:pt x="38" y="207"/>
                      </a:lnTo>
                      <a:lnTo>
                        <a:pt x="63" y="200"/>
                      </a:lnTo>
                      <a:lnTo>
                        <a:pt x="87" y="189"/>
                      </a:lnTo>
                      <a:lnTo>
                        <a:pt x="107" y="175"/>
                      </a:lnTo>
                      <a:lnTo>
                        <a:pt x="124" y="159"/>
                      </a:lnTo>
                      <a:lnTo>
                        <a:pt x="136" y="140"/>
                      </a:lnTo>
                      <a:lnTo>
                        <a:pt x="142" y="129"/>
                      </a:lnTo>
                      <a:lnTo>
                        <a:pt x="145" y="119"/>
                      </a:lnTo>
                      <a:lnTo>
                        <a:pt x="147" y="109"/>
                      </a:lnTo>
                      <a:lnTo>
                        <a:pt x="148" y="99"/>
                      </a:lnTo>
                      <a:lnTo>
                        <a:pt x="147" y="89"/>
                      </a:lnTo>
                      <a:lnTo>
                        <a:pt x="145" y="79"/>
                      </a:lnTo>
                      <a:lnTo>
                        <a:pt x="142" y="70"/>
                      </a:lnTo>
                      <a:lnTo>
                        <a:pt x="136" y="61"/>
                      </a:lnTo>
                      <a:lnTo>
                        <a:pt x="124" y="43"/>
                      </a:lnTo>
                      <a:lnTo>
                        <a:pt x="107" y="29"/>
                      </a:lnTo>
                      <a:lnTo>
                        <a:pt x="87" y="17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5" name="Freeform 13"/>
                <p:cNvSpPr>
                  <a:spLocks/>
                </p:cNvSpPr>
                <p:nvPr/>
              </p:nvSpPr>
              <p:spPr bwMode="auto">
                <a:xfrm>
                  <a:off x="3728" y="1664"/>
                  <a:ext cx="74" cy="98"/>
                </a:xfrm>
                <a:custGeom>
                  <a:avLst/>
                  <a:gdLst>
                    <a:gd name="T0" fmla="*/ 1 w 148"/>
                    <a:gd name="T1" fmla="*/ 7 h 195"/>
                    <a:gd name="T2" fmla="*/ 2 w 148"/>
                    <a:gd name="T3" fmla="*/ 6 h 195"/>
                    <a:gd name="T4" fmla="*/ 2 w 148"/>
                    <a:gd name="T5" fmla="*/ 6 h 195"/>
                    <a:gd name="T6" fmla="*/ 3 w 148"/>
                    <a:gd name="T7" fmla="*/ 6 h 195"/>
                    <a:gd name="T8" fmla="*/ 3 w 148"/>
                    <a:gd name="T9" fmla="*/ 5 h 195"/>
                    <a:gd name="T10" fmla="*/ 5 w 148"/>
                    <a:gd name="T11" fmla="*/ 5 h 195"/>
                    <a:gd name="T12" fmla="*/ 5 w 148"/>
                    <a:gd name="T13" fmla="*/ 5 h 195"/>
                    <a:gd name="T14" fmla="*/ 5 w 148"/>
                    <a:gd name="T15" fmla="*/ 4 h 195"/>
                    <a:gd name="T16" fmla="*/ 5 w 148"/>
                    <a:gd name="T17" fmla="*/ 4 h 195"/>
                    <a:gd name="T18" fmla="*/ 5 w 148"/>
                    <a:gd name="T19" fmla="*/ 3 h 195"/>
                    <a:gd name="T20" fmla="*/ 5 w 148"/>
                    <a:gd name="T21" fmla="*/ 3 h 195"/>
                    <a:gd name="T22" fmla="*/ 5 w 148"/>
                    <a:gd name="T23" fmla="*/ 3 h 195"/>
                    <a:gd name="T24" fmla="*/ 5 w 148"/>
                    <a:gd name="T25" fmla="*/ 2 h 195"/>
                    <a:gd name="T26" fmla="*/ 3 w 148"/>
                    <a:gd name="T27" fmla="*/ 2 h 195"/>
                    <a:gd name="T28" fmla="*/ 3 w 148"/>
                    <a:gd name="T29" fmla="*/ 1 h 195"/>
                    <a:gd name="T30" fmla="*/ 2 w 148"/>
                    <a:gd name="T31" fmla="*/ 1 h 195"/>
                    <a:gd name="T32" fmla="*/ 1 w 148"/>
                    <a:gd name="T33" fmla="*/ 1 h 195"/>
                    <a:gd name="T34" fmla="*/ 1 w 148"/>
                    <a:gd name="T35" fmla="*/ 1 h 195"/>
                    <a:gd name="T36" fmla="*/ 1 w 148"/>
                    <a:gd name="T37" fmla="*/ 0 h 195"/>
                    <a:gd name="T38" fmla="*/ 1 w 148"/>
                    <a:gd name="T39" fmla="*/ 0 h 195"/>
                    <a:gd name="T40" fmla="*/ 1 w 148"/>
                    <a:gd name="T41" fmla="*/ 0 h 195"/>
                    <a:gd name="T42" fmla="*/ 1 w 148"/>
                    <a:gd name="T43" fmla="*/ 0 h 195"/>
                    <a:gd name="T44" fmla="*/ 0 w 148"/>
                    <a:gd name="T45" fmla="*/ 0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195"/>
                    <a:gd name="T71" fmla="*/ 148 w 148"/>
                    <a:gd name="T72" fmla="*/ 195 h 19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195">
                      <a:moveTo>
                        <a:pt x="57" y="195"/>
                      </a:moveTo>
                      <a:lnTo>
                        <a:pt x="76" y="190"/>
                      </a:lnTo>
                      <a:lnTo>
                        <a:pt x="92" y="181"/>
                      </a:lnTo>
                      <a:lnTo>
                        <a:pt x="107" y="171"/>
                      </a:lnTo>
                      <a:lnTo>
                        <a:pt x="121" y="158"/>
                      </a:lnTo>
                      <a:lnTo>
                        <a:pt x="133" y="144"/>
                      </a:lnTo>
                      <a:lnTo>
                        <a:pt x="140" y="129"/>
                      </a:lnTo>
                      <a:lnTo>
                        <a:pt x="147" y="114"/>
                      </a:lnTo>
                      <a:lnTo>
                        <a:pt x="148" y="97"/>
                      </a:lnTo>
                      <a:lnTo>
                        <a:pt x="147" y="87"/>
                      </a:lnTo>
                      <a:lnTo>
                        <a:pt x="145" y="77"/>
                      </a:lnTo>
                      <a:lnTo>
                        <a:pt x="142" y="68"/>
                      </a:lnTo>
                      <a:lnTo>
                        <a:pt x="136" y="59"/>
                      </a:lnTo>
                      <a:lnTo>
                        <a:pt x="124" y="43"/>
                      </a:lnTo>
                      <a:lnTo>
                        <a:pt x="107" y="28"/>
                      </a:lnTo>
                      <a:lnTo>
                        <a:pt x="87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6" name="Freeform 14"/>
                <p:cNvSpPr>
                  <a:spLocks/>
                </p:cNvSpPr>
                <p:nvPr/>
              </p:nvSpPr>
              <p:spPr bwMode="auto">
                <a:xfrm>
                  <a:off x="3716" y="1587"/>
                  <a:ext cx="17" cy="20"/>
                </a:xfrm>
                <a:custGeom>
                  <a:avLst/>
                  <a:gdLst>
                    <a:gd name="T0" fmla="*/ 2 w 33"/>
                    <a:gd name="T1" fmla="*/ 0 h 41"/>
                    <a:gd name="T2" fmla="*/ 1 w 33"/>
                    <a:gd name="T3" fmla="*/ 0 h 41"/>
                    <a:gd name="T4" fmla="*/ 1 w 33"/>
                    <a:gd name="T5" fmla="*/ 0 h 41"/>
                    <a:gd name="T6" fmla="*/ 1 w 33"/>
                    <a:gd name="T7" fmla="*/ 0 h 41"/>
                    <a:gd name="T8" fmla="*/ 1 w 33"/>
                    <a:gd name="T9" fmla="*/ 0 h 41"/>
                    <a:gd name="T10" fmla="*/ 0 w 33"/>
                    <a:gd name="T11" fmla="*/ 0 h 41"/>
                    <a:gd name="T12" fmla="*/ 1 w 33"/>
                    <a:gd name="T13" fmla="*/ 0 h 41"/>
                    <a:gd name="T14" fmla="*/ 1 w 33"/>
                    <a:gd name="T15" fmla="*/ 0 h 41"/>
                    <a:gd name="T16" fmla="*/ 1 w 33"/>
                    <a:gd name="T17" fmla="*/ 1 h 41"/>
                    <a:gd name="T18" fmla="*/ 1 w 33"/>
                    <a:gd name="T19" fmla="*/ 1 h 41"/>
                    <a:gd name="T20" fmla="*/ 2 w 33"/>
                    <a:gd name="T21" fmla="*/ 1 h 41"/>
                    <a:gd name="T22" fmla="*/ 2 w 33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1"/>
                    <a:gd name="T38" fmla="*/ 33 w 33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1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2" y="28"/>
                      </a:lnTo>
                      <a:lnTo>
                        <a:pt x="10" y="35"/>
                      </a:lnTo>
                      <a:lnTo>
                        <a:pt x="20" y="40"/>
                      </a:lnTo>
                      <a:lnTo>
                        <a:pt x="33" y="4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7" name="Freeform 15"/>
                <p:cNvSpPr>
                  <a:spLocks/>
                </p:cNvSpPr>
                <p:nvPr/>
              </p:nvSpPr>
              <p:spPr bwMode="auto">
                <a:xfrm>
                  <a:off x="3728" y="1510"/>
                  <a:ext cx="74" cy="97"/>
                </a:xfrm>
                <a:custGeom>
                  <a:avLst/>
                  <a:gdLst>
                    <a:gd name="T0" fmla="*/ 1 w 148"/>
                    <a:gd name="T1" fmla="*/ 6 h 195"/>
                    <a:gd name="T2" fmla="*/ 1 w 148"/>
                    <a:gd name="T3" fmla="*/ 6 h 195"/>
                    <a:gd name="T4" fmla="*/ 1 w 148"/>
                    <a:gd name="T5" fmla="*/ 6 h 195"/>
                    <a:gd name="T6" fmla="*/ 1 w 148"/>
                    <a:gd name="T7" fmla="*/ 6 h 195"/>
                    <a:gd name="T8" fmla="*/ 1 w 148"/>
                    <a:gd name="T9" fmla="*/ 6 h 195"/>
                    <a:gd name="T10" fmla="*/ 1 w 148"/>
                    <a:gd name="T11" fmla="*/ 6 h 195"/>
                    <a:gd name="T12" fmla="*/ 1 w 148"/>
                    <a:gd name="T13" fmla="*/ 5 h 195"/>
                    <a:gd name="T14" fmla="*/ 2 w 148"/>
                    <a:gd name="T15" fmla="*/ 5 h 195"/>
                    <a:gd name="T16" fmla="*/ 3 w 148"/>
                    <a:gd name="T17" fmla="*/ 5 h 195"/>
                    <a:gd name="T18" fmla="*/ 3 w 148"/>
                    <a:gd name="T19" fmla="*/ 4 h 195"/>
                    <a:gd name="T20" fmla="*/ 5 w 148"/>
                    <a:gd name="T21" fmla="*/ 4 h 195"/>
                    <a:gd name="T22" fmla="*/ 5 w 148"/>
                    <a:gd name="T23" fmla="*/ 3 h 195"/>
                    <a:gd name="T24" fmla="*/ 5 w 148"/>
                    <a:gd name="T25" fmla="*/ 3 h 195"/>
                    <a:gd name="T26" fmla="*/ 5 w 148"/>
                    <a:gd name="T27" fmla="*/ 3 h 195"/>
                    <a:gd name="T28" fmla="*/ 5 w 148"/>
                    <a:gd name="T29" fmla="*/ 3 h 195"/>
                    <a:gd name="T30" fmla="*/ 5 w 148"/>
                    <a:gd name="T31" fmla="*/ 2 h 195"/>
                    <a:gd name="T32" fmla="*/ 5 w 148"/>
                    <a:gd name="T33" fmla="*/ 2 h 195"/>
                    <a:gd name="T34" fmla="*/ 5 w 148"/>
                    <a:gd name="T35" fmla="*/ 2 h 195"/>
                    <a:gd name="T36" fmla="*/ 5 w 148"/>
                    <a:gd name="T37" fmla="*/ 1 h 195"/>
                    <a:gd name="T38" fmla="*/ 3 w 148"/>
                    <a:gd name="T39" fmla="*/ 1 h 195"/>
                    <a:gd name="T40" fmla="*/ 3 w 148"/>
                    <a:gd name="T41" fmla="*/ 0 h 195"/>
                    <a:gd name="T42" fmla="*/ 2 w 148"/>
                    <a:gd name="T43" fmla="*/ 0 h 195"/>
                    <a:gd name="T44" fmla="*/ 1 w 148"/>
                    <a:gd name="T45" fmla="*/ 0 h 195"/>
                    <a:gd name="T46" fmla="*/ 1 w 148"/>
                    <a:gd name="T47" fmla="*/ 0 h 195"/>
                    <a:gd name="T48" fmla="*/ 1 w 148"/>
                    <a:gd name="T49" fmla="*/ 0 h 195"/>
                    <a:gd name="T50" fmla="*/ 1 w 148"/>
                    <a:gd name="T51" fmla="*/ 0 h 195"/>
                    <a:gd name="T52" fmla="*/ 1 w 148"/>
                    <a:gd name="T53" fmla="*/ 0 h 195"/>
                    <a:gd name="T54" fmla="*/ 0 w 148"/>
                    <a:gd name="T55" fmla="*/ 0 h 1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195"/>
                    <a:gd name="T86" fmla="*/ 148 w 148"/>
                    <a:gd name="T87" fmla="*/ 195 h 1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195">
                      <a:moveTo>
                        <a:pt x="5" y="195"/>
                      </a:moveTo>
                      <a:lnTo>
                        <a:pt x="6" y="195"/>
                      </a:lnTo>
                      <a:lnTo>
                        <a:pt x="9" y="195"/>
                      </a:lnTo>
                      <a:lnTo>
                        <a:pt x="10" y="195"/>
                      </a:lnTo>
                      <a:lnTo>
                        <a:pt x="11" y="195"/>
                      </a:lnTo>
                      <a:lnTo>
                        <a:pt x="38" y="192"/>
                      </a:lnTo>
                      <a:lnTo>
                        <a:pt x="63" y="187"/>
                      </a:lnTo>
                      <a:lnTo>
                        <a:pt x="87" y="178"/>
                      </a:lnTo>
                      <a:lnTo>
                        <a:pt x="107" y="167"/>
                      </a:lnTo>
                      <a:lnTo>
                        <a:pt x="124" y="152"/>
                      </a:lnTo>
                      <a:lnTo>
                        <a:pt x="136" y="135"/>
                      </a:lnTo>
                      <a:lnTo>
                        <a:pt x="142" y="126"/>
                      </a:lnTo>
                      <a:lnTo>
                        <a:pt x="145" y="118"/>
                      </a:lnTo>
                      <a:lnTo>
                        <a:pt x="147" y="108"/>
                      </a:lnTo>
                      <a:lnTo>
                        <a:pt x="148" y="97"/>
                      </a:lnTo>
                      <a:lnTo>
                        <a:pt x="147" y="87"/>
                      </a:lnTo>
                      <a:lnTo>
                        <a:pt x="145" y="77"/>
                      </a:lnTo>
                      <a:lnTo>
                        <a:pt x="142" y="68"/>
                      </a:lnTo>
                      <a:lnTo>
                        <a:pt x="136" y="59"/>
                      </a:lnTo>
                      <a:lnTo>
                        <a:pt x="124" y="43"/>
                      </a:lnTo>
                      <a:lnTo>
                        <a:pt x="107" y="28"/>
                      </a:lnTo>
                      <a:lnTo>
                        <a:pt x="87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8" name="Freeform 16"/>
                <p:cNvSpPr>
                  <a:spLocks/>
                </p:cNvSpPr>
                <p:nvPr/>
              </p:nvSpPr>
              <p:spPr bwMode="auto">
                <a:xfrm>
                  <a:off x="3716" y="1510"/>
                  <a:ext cx="17" cy="22"/>
                </a:xfrm>
                <a:custGeom>
                  <a:avLst/>
                  <a:gdLst>
                    <a:gd name="T0" fmla="*/ 2 w 33"/>
                    <a:gd name="T1" fmla="*/ 0 h 44"/>
                    <a:gd name="T2" fmla="*/ 1 w 33"/>
                    <a:gd name="T3" fmla="*/ 1 h 44"/>
                    <a:gd name="T4" fmla="*/ 1 w 33"/>
                    <a:gd name="T5" fmla="*/ 1 h 44"/>
                    <a:gd name="T6" fmla="*/ 1 w 33"/>
                    <a:gd name="T7" fmla="*/ 1 h 44"/>
                    <a:gd name="T8" fmla="*/ 1 w 33"/>
                    <a:gd name="T9" fmla="*/ 1 h 44"/>
                    <a:gd name="T10" fmla="*/ 0 w 33"/>
                    <a:gd name="T11" fmla="*/ 1 h 44"/>
                    <a:gd name="T12" fmla="*/ 1 w 33"/>
                    <a:gd name="T13" fmla="*/ 1 h 44"/>
                    <a:gd name="T14" fmla="*/ 1 w 33"/>
                    <a:gd name="T15" fmla="*/ 1 h 44"/>
                    <a:gd name="T16" fmla="*/ 1 w 33"/>
                    <a:gd name="T17" fmla="*/ 1 h 44"/>
                    <a:gd name="T18" fmla="*/ 1 w 33"/>
                    <a:gd name="T19" fmla="*/ 1 h 44"/>
                    <a:gd name="T20" fmla="*/ 2 w 33"/>
                    <a:gd name="T21" fmla="*/ 1 h 44"/>
                    <a:gd name="T22" fmla="*/ 2 w 33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4"/>
                    <a:gd name="T38" fmla="*/ 33 w 33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4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2" y="30"/>
                      </a:lnTo>
                      <a:lnTo>
                        <a:pt x="10" y="37"/>
                      </a:lnTo>
                      <a:lnTo>
                        <a:pt x="20" y="42"/>
                      </a:lnTo>
                      <a:lnTo>
                        <a:pt x="33" y="4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9" name="Freeform 17"/>
                <p:cNvSpPr>
                  <a:spLocks/>
                </p:cNvSpPr>
                <p:nvPr/>
              </p:nvSpPr>
              <p:spPr bwMode="auto">
                <a:xfrm>
                  <a:off x="3728" y="1432"/>
                  <a:ext cx="74" cy="102"/>
                </a:xfrm>
                <a:custGeom>
                  <a:avLst/>
                  <a:gdLst>
                    <a:gd name="T0" fmla="*/ 1 w 148"/>
                    <a:gd name="T1" fmla="*/ 6 h 204"/>
                    <a:gd name="T2" fmla="*/ 1 w 148"/>
                    <a:gd name="T3" fmla="*/ 6 h 204"/>
                    <a:gd name="T4" fmla="*/ 1 w 148"/>
                    <a:gd name="T5" fmla="*/ 6 h 204"/>
                    <a:gd name="T6" fmla="*/ 1 w 148"/>
                    <a:gd name="T7" fmla="*/ 6 h 204"/>
                    <a:gd name="T8" fmla="*/ 1 w 148"/>
                    <a:gd name="T9" fmla="*/ 6 h 204"/>
                    <a:gd name="T10" fmla="*/ 1 w 148"/>
                    <a:gd name="T11" fmla="*/ 6 h 204"/>
                    <a:gd name="T12" fmla="*/ 1 w 148"/>
                    <a:gd name="T13" fmla="*/ 6 h 204"/>
                    <a:gd name="T14" fmla="*/ 1 w 148"/>
                    <a:gd name="T15" fmla="*/ 6 h 204"/>
                    <a:gd name="T16" fmla="*/ 1 w 148"/>
                    <a:gd name="T17" fmla="*/ 6 h 204"/>
                    <a:gd name="T18" fmla="*/ 2 w 148"/>
                    <a:gd name="T19" fmla="*/ 6 h 204"/>
                    <a:gd name="T20" fmla="*/ 3 w 148"/>
                    <a:gd name="T21" fmla="*/ 6 h 204"/>
                    <a:gd name="T22" fmla="*/ 3 w 148"/>
                    <a:gd name="T23" fmla="*/ 5 h 204"/>
                    <a:gd name="T24" fmla="*/ 5 w 148"/>
                    <a:gd name="T25" fmla="*/ 5 h 204"/>
                    <a:gd name="T26" fmla="*/ 5 w 148"/>
                    <a:gd name="T27" fmla="*/ 5 h 204"/>
                    <a:gd name="T28" fmla="*/ 5 w 148"/>
                    <a:gd name="T29" fmla="*/ 3 h 204"/>
                    <a:gd name="T30" fmla="*/ 5 w 148"/>
                    <a:gd name="T31" fmla="*/ 3 h 204"/>
                    <a:gd name="T32" fmla="*/ 5 w 148"/>
                    <a:gd name="T33" fmla="*/ 3 h 204"/>
                    <a:gd name="T34" fmla="*/ 5 w 148"/>
                    <a:gd name="T35" fmla="*/ 3 h 204"/>
                    <a:gd name="T36" fmla="*/ 5 w 148"/>
                    <a:gd name="T37" fmla="*/ 3 h 204"/>
                    <a:gd name="T38" fmla="*/ 5 w 148"/>
                    <a:gd name="T39" fmla="*/ 3 h 204"/>
                    <a:gd name="T40" fmla="*/ 5 w 148"/>
                    <a:gd name="T41" fmla="*/ 2 h 204"/>
                    <a:gd name="T42" fmla="*/ 3 w 148"/>
                    <a:gd name="T43" fmla="*/ 2 h 204"/>
                    <a:gd name="T44" fmla="*/ 3 w 148"/>
                    <a:gd name="T45" fmla="*/ 1 h 204"/>
                    <a:gd name="T46" fmla="*/ 2 w 148"/>
                    <a:gd name="T47" fmla="*/ 1 h 204"/>
                    <a:gd name="T48" fmla="*/ 1 w 148"/>
                    <a:gd name="T49" fmla="*/ 1 h 204"/>
                    <a:gd name="T50" fmla="*/ 1 w 148"/>
                    <a:gd name="T51" fmla="*/ 1 h 204"/>
                    <a:gd name="T52" fmla="*/ 1 w 148"/>
                    <a:gd name="T53" fmla="*/ 0 h 204"/>
                    <a:gd name="T54" fmla="*/ 1 w 148"/>
                    <a:gd name="T55" fmla="*/ 0 h 204"/>
                    <a:gd name="T56" fmla="*/ 1 w 148"/>
                    <a:gd name="T57" fmla="*/ 0 h 204"/>
                    <a:gd name="T58" fmla="*/ 0 w 148"/>
                    <a:gd name="T59" fmla="*/ 0 h 20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4"/>
                    <a:gd name="T92" fmla="*/ 148 w 148"/>
                    <a:gd name="T93" fmla="*/ 204 h 20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4">
                      <a:moveTo>
                        <a:pt x="5" y="199"/>
                      </a:moveTo>
                      <a:lnTo>
                        <a:pt x="6" y="200"/>
                      </a:lnTo>
                      <a:lnTo>
                        <a:pt x="9" y="203"/>
                      </a:lnTo>
                      <a:lnTo>
                        <a:pt x="9" y="204"/>
                      </a:lnTo>
                      <a:lnTo>
                        <a:pt x="10" y="204"/>
                      </a:lnTo>
                      <a:lnTo>
                        <a:pt x="11" y="203"/>
                      </a:lnTo>
                      <a:lnTo>
                        <a:pt x="11" y="199"/>
                      </a:lnTo>
                      <a:lnTo>
                        <a:pt x="38" y="196"/>
                      </a:lnTo>
                      <a:lnTo>
                        <a:pt x="63" y="191"/>
                      </a:lnTo>
                      <a:lnTo>
                        <a:pt x="87" y="182"/>
                      </a:lnTo>
                      <a:lnTo>
                        <a:pt x="107" y="170"/>
                      </a:lnTo>
                      <a:lnTo>
                        <a:pt x="124" y="156"/>
                      </a:lnTo>
                      <a:lnTo>
                        <a:pt x="136" y="138"/>
                      </a:lnTo>
                      <a:lnTo>
                        <a:pt x="142" y="129"/>
                      </a:lnTo>
                      <a:lnTo>
                        <a:pt x="145" y="120"/>
                      </a:lnTo>
                      <a:lnTo>
                        <a:pt x="147" y="110"/>
                      </a:lnTo>
                      <a:lnTo>
                        <a:pt x="148" y="100"/>
                      </a:lnTo>
                      <a:lnTo>
                        <a:pt x="147" y="90"/>
                      </a:lnTo>
                      <a:lnTo>
                        <a:pt x="145" y="80"/>
                      </a:lnTo>
                      <a:lnTo>
                        <a:pt x="142" y="70"/>
                      </a:lnTo>
                      <a:lnTo>
                        <a:pt x="136" y="61"/>
                      </a:lnTo>
                      <a:lnTo>
                        <a:pt x="124" y="45"/>
                      </a:lnTo>
                      <a:lnTo>
                        <a:pt x="107" y="29"/>
                      </a:lnTo>
                      <a:lnTo>
                        <a:pt x="87" y="17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20" name="Freeform 18"/>
                <p:cNvSpPr>
                  <a:spLocks/>
                </p:cNvSpPr>
                <p:nvPr/>
              </p:nvSpPr>
              <p:spPr bwMode="auto">
                <a:xfrm>
                  <a:off x="3716" y="1432"/>
                  <a:ext cx="17" cy="28"/>
                </a:xfrm>
                <a:custGeom>
                  <a:avLst/>
                  <a:gdLst>
                    <a:gd name="T0" fmla="*/ 2 w 33"/>
                    <a:gd name="T1" fmla="*/ 0 h 56"/>
                    <a:gd name="T2" fmla="*/ 1 w 33"/>
                    <a:gd name="T3" fmla="*/ 1 h 56"/>
                    <a:gd name="T4" fmla="*/ 1 w 33"/>
                    <a:gd name="T5" fmla="*/ 1 h 56"/>
                    <a:gd name="T6" fmla="*/ 1 w 33"/>
                    <a:gd name="T7" fmla="*/ 1 h 56"/>
                    <a:gd name="T8" fmla="*/ 1 w 33"/>
                    <a:gd name="T9" fmla="*/ 1 h 56"/>
                    <a:gd name="T10" fmla="*/ 0 w 33"/>
                    <a:gd name="T11" fmla="*/ 1 h 56"/>
                    <a:gd name="T12" fmla="*/ 1 w 33"/>
                    <a:gd name="T13" fmla="*/ 1 h 56"/>
                    <a:gd name="T14" fmla="*/ 1 w 33"/>
                    <a:gd name="T15" fmla="*/ 1 h 56"/>
                    <a:gd name="T16" fmla="*/ 1 w 33"/>
                    <a:gd name="T17" fmla="*/ 2 h 56"/>
                    <a:gd name="T18" fmla="*/ 1 w 33"/>
                    <a:gd name="T19" fmla="*/ 2 h 56"/>
                    <a:gd name="T20" fmla="*/ 1 w 33"/>
                    <a:gd name="T21" fmla="*/ 2 h 56"/>
                    <a:gd name="T22" fmla="*/ 1 w 33"/>
                    <a:gd name="T23" fmla="*/ 2 h 56"/>
                    <a:gd name="T24" fmla="*/ 2 w 33"/>
                    <a:gd name="T25" fmla="*/ 2 h 56"/>
                    <a:gd name="T26" fmla="*/ 2 w 33"/>
                    <a:gd name="T27" fmla="*/ 2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6"/>
                    <a:gd name="T44" fmla="*/ 33 w 33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6">
                      <a:moveTo>
                        <a:pt x="33" y="0"/>
                      </a:moveTo>
                      <a:lnTo>
                        <a:pt x="20" y="3"/>
                      </a:lnTo>
                      <a:lnTo>
                        <a:pt x="10" y="8"/>
                      </a:ln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2"/>
                      </a:lnTo>
                      <a:lnTo>
                        <a:pt x="10" y="43"/>
                      </a:lnTo>
                      <a:lnTo>
                        <a:pt x="15" y="48"/>
                      </a:lnTo>
                      <a:lnTo>
                        <a:pt x="20" y="52"/>
                      </a:lnTo>
                      <a:lnTo>
                        <a:pt x="26" y="55"/>
                      </a:lnTo>
                      <a:lnTo>
                        <a:pt x="33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21" name="Freeform 19"/>
                <p:cNvSpPr>
                  <a:spLocks/>
                </p:cNvSpPr>
                <p:nvPr/>
              </p:nvSpPr>
              <p:spPr bwMode="auto">
                <a:xfrm>
                  <a:off x="3731" y="1357"/>
                  <a:ext cx="71" cy="103"/>
                </a:xfrm>
                <a:custGeom>
                  <a:avLst/>
                  <a:gdLst>
                    <a:gd name="T0" fmla="*/ 0 w 143"/>
                    <a:gd name="T1" fmla="*/ 7 h 205"/>
                    <a:gd name="T2" fmla="*/ 0 w 143"/>
                    <a:gd name="T3" fmla="*/ 7 h 205"/>
                    <a:gd name="T4" fmla="*/ 0 w 143"/>
                    <a:gd name="T5" fmla="*/ 7 h 205"/>
                    <a:gd name="T6" fmla="*/ 0 w 143"/>
                    <a:gd name="T7" fmla="*/ 7 h 205"/>
                    <a:gd name="T8" fmla="*/ 0 w 143"/>
                    <a:gd name="T9" fmla="*/ 7 h 205"/>
                    <a:gd name="T10" fmla="*/ 0 w 143"/>
                    <a:gd name="T11" fmla="*/ 7 h 205"/>
                    <a:gd name="T12" fmla="*/ 1 w 143"/>
                    <a:gd name="T13" fmla="*/ 7 h 205"/>
                    <a:gd name="T14" fmla="*/ 1 w 143"/>
                    <a:gd name="T15" fmla="*/ 7 h 205"/>
                    <a:gd name="T16" fmla="*/ 2 w 143"/>
                    <a:gd name="T17" fmla="*/ 6 h 205"/>
                    <a:gd name="T18" fmla="*/ 3 w 143"/>
                    <a:gd name="T19" fmla="*/ 6 h 205"/>
                    <a:gd name="T20" fmla="*/ 3 w 143"/>
                    <a:gd name="T21" fmla="*/ 5 h 205"/>
                    <a:gd name="T22" fmla="*/ 4 w 143"/>
                    <a:gd name="T23" fmla="*/ 5 h 205"/>
                    <a:gd name="T24" fmla="*/ 4 w 143"/>
                    <a:gd name="T25" fmla="*/ 4 h 205"/>
                    <a:gd name="T26" fmla="*/ 4 w 143"/>
                    <a:gd name="T27" fmla="*/ 4 h 205"/>
                    <a:gd name="T28" fmla="*/ 4 w 143"/>
                    <a:gd name="T29" fmla="*/ 4 h 205"/>
                    <a:gd name="T30" fmla="*/ 4 w 143"/>
                    <a:gd name="T31" fmla="*/ 4 h 205"/>
                    <a:gd name="T32" fmla="*/ 4 w 143"/>
                    <a:gd name="T33" fmla="*/ 3 h 205"/>
                    <a:gd name="T34" fmla="*/ 4 w 143"/>
                    <a:gd name="T35" fmla="*/ 3 h 205"/>
                    <a:gd name="T36" fmla="*/ 4 w 143"/>
                    <a:gd name="T37" fmla="*/ 2 h 205"/>
                    <a:gd name="T38" fmla="*/ 3 w 143"/>
                    <a:gd name="T39" fmla="*/ 2 h 205"/>
                    <a:gd name="T40" fmla="*/ 3 w 143"/>
                    <a:gd name="T41" fmla="*/ 1 h 205"/>
                    <a:gd name="T42" fmla="*/ 2 w 143"/>
                    <a:gd name="T43" fmla="*/ 1 h 205"/>
                    <a:gd name="T44" fmla="*/ 2 w 143"/>
                    <a:gd name="T45" fmla="*/ 1 h 205"/>
                    <a:gd name="T46" fmla="*/ 1 w 143"/>
                    <a:gd name="T47" fmla="*/ 0 h 2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05"/>
                    <a:gd name="T74" fmla="*/ 143 w 143"/>
                    <a:gd name="T75" fmla="*/ 205 h 2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05">
                      <a:moveTo>
                        <a:pt x="0" y="205"/>
                      </a:moveTo>
                      <a:lnTo>
                        <a:pt x="1" y="205"/>
                      </a:lnTo>
                      <a:lnTo>
                        <a:pt x="4" y="205"/>
                      </a:lnTo>
                      <a:lnTo>
                        <a:pt x="5" y="205"/>
                      </a:lnTo>
                      <a:lnTo>
                        <a:pt x="6" y="205"/>
                      </a:lnTo>
                      <a:lnTo>
                        <a:pt x="20" y="205"/>
                      </a:lnTo>
                      <a:lnTo>
                        <a:pt x="33" y="202"/>
                      </a:lnTo>
                      <a:lnTo>
                        <a:pt x="58" y="196"/>
                      </a:lnTo>
                      <a:lnTo>
                        <a:pt x="82" y="185"/>
                      </a:lnTo>
                      <a:lnTo>
                        <a:pt x="102" y="171"/>
                      </a:lnTo>
                      <a:lnTo>
                        <a:pt x="119" y="154"/>
                      </a:lnTo>
                      <a:lnTo>
                        <a:pt x="131" y="137"/>
                      </a:lnTo>
                      <a:lnTo>
                        <a:pt x="137" y="126"/>
                      </a:lnTo>
                      <a:lnTo>
                        <a:pt x="140" y="118"/>
                      </a:lnTo>
                      <a:lnTo>
                        <a:pt x="142" y="107"/>
                      </a:lnTo>
                      <a:lnTo>
                        <a:pt x="143" y="97"/>
                      </a:lnTo>
                      <a:lnTo>
                        <a:pt x="142" y="82"/>
                      </a:lnTo>
                      <a:lnTo>
                        <a:pt x="137" y="67"/>
                      </a:lnTo>
                      <a:lnTo>
                        <a:pt x="129" y="53"/>
                      </a:lnTo>
                      <a:lnTo>
                        <a:pt x="119" y="40"/>
                      </a:lnTo>
                      <a:lnTo>
                        <a:pt x="107" y="29"/>
                      </a:lnTo>
                      <a:lnTo>
                        <a:pt x="92" y="18"/>
                      </a:lnTo>
                      <a:lnTo>
                        <a:pt x="76" y="9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9463" name="Line 20"/>
              <p:cNvSpPr>
                <a:spLocks noChangeShapeType="1"/>
              </p:cNvSpPr>
              <p:nvPr/>
            </p:nvSpPr>
            <p:spPr bwMode="auto">
              <a:xfrm flipH="1">
                <a:off x="1728768" y="2665412"/>
                <a:ext cx="898525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4" name="Line 21"/>
              <p:cNvSpPr>
                <a:spLocks noChangeShapeType="1"/>
              </p:cNvSpPr>
              <p:nvPr/>
            </p:nvSpPr>
            <p:spPr bwMode="auto">
              <a:xfrm flipH="1">
                <a:off x="1714480" y="3357562"/>
                <a:ext cx="91281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5" name="Oval 22"/>
              <p:cNvSpPr>
                <a:spLocks noChangeArrowheads="1"/>
              </p:cNvSpPr>
              <p:nvPr/>
            </p:nvSpPr>
            <p:spPr bwMode="auto">
              <a:xfrm>
                <a:off x="1685905" y="3321050"/>
                <a:ext cx="55563" cy="5397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59466" name="Oval 23"/>
              <p:cNvSpPr>
                <a:spLocks noChangeArrowheads="1"/>
              </p:cNvSpPr>
              <p:nvPr/>
            </p:nvSpPr>
            <p:spPr bwMode="auto">
              <a:xfrm>
                <a:off x="1706543" y="2636837"/>
                <a:ext cx="55563" cy="508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grpSp>
            <p:nvGrpSpPr>
              <p:cNvPr id="59467" name="Group 24"/>
              <p:cNvGrpSpPr>
                <a:grpSpLocks/>
              </p:cNvGrpSpPr>
              <p:nvPr/>
            </p:nvGrpSpPr>
            <p:grpSpPr bwMode="auto">
              <a:xfrm>
                <a:off x="2833666" y="2678105"/>
                <a:ext cx="153988" cy="690563"/>
                <a:chOff x="3858" y="1362"/>
                <a:chExt cx="86" cy="404"/>
              </a:xfrm>
            </p:grpSpPr>
            <p:sp>
              <p:nvSpPr>
                <p:cNvPr id="59504" name="Freeform 25"/>
                <p:cNvSpPr>
                  <a:spLocks/>
                </p:cNvSpPr>
                <p:nvPr/>
              </p:nvSpPr>
              <p:spPr bwMode="auto">
                <a:xfrm>
                  <a:off x="3928" y="1669"/>
                  <a:ext cx="16" cy="27"/>
                </a:xfrm>
                <a:custGeom>
                  <a:avLst/>
                  <a:gdLst>
                    <a:gd name="T0" fmla="*/ 0 w 32"/>
                    <a:gd name="T1" fmla="*/ 0 h 54"/>
                    <a:gd name="T2" fmla="*/ 1 w 32"/>
                    <a:gd name="T3" fmla="*/ 1 h 54"/>
                    <a:gd name="T4" fmla="*/ 1 w 32"/>
                    <a:gd name="T5" fmla="*/ 1 h 54"/>
                    <a:gd name="T6" fmla="*/ 1 w 32"/>
                    <a:gd name="T7" fmla="*/ 1 h 54"/>
                    <a:gd name="T8" fmla="*/ 1 w 32"/>
                    <a:gd name="T9" fmla="*/ 1 h 54"/>
                    <a:gd name="T10" fmla="*/ 1 w 32"/>
                    <a:gd name="T11" fmla="*/ 1 h 54"/>
                    <a:gd name="T12" fmla="*/ 1 w 32"/>
                    <a:gd name="T13" fmla="*/ 1 h 54"/>
                    <a:gd name="T14" fmla="*/ 1 w 32"/>
                    <a:gd name="T15" fmla="*/ 2 h 54"/>
                    <a:gd name="T16" fmla="*/ 1 w 32"/>
                    <a:gd name="T17" fmla="*/ 2 h 54"/>
                    <a:gd name="T18" fmla="*/ 1 w 32"/>
                    <a:gd name="T19" fmla="*/ 2 h 54"/>
                    <a:gd name="T20" fmla="*/ 0 w 32"/>
                    <a:gd name="T21" fmla="*/ 2 h 54"/>
                    <a:gd name="T22" fmla="*/ 0 w 32"/>
                    <a:gd name="T23" fmla="*/ 2 h 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54"/>
                    <a:gd name="T38" fmla="*/ 32 w 32"/>
                    <a:gd name="T39" fmla="*/ 54 h 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5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22" y="7"/>
                      </a:lnTo>
                      <a:lnTo>
                        <a:pt x="30" y="14"/>
                      </a:lnTo>
                      <a:lnTo>
                        <a:pt x="31" y="17"/>
                      </a:lnTo>
                      <a:lnTo>
                        <a:pt x="32" y="21"/>
                      </a:lnTo>
                      <a:lnTo>
                        <a:pt x="31" y="29"/>
                      </a:lnTo>
                      <a:lnTo>
                        <a:pt x="30" y="35"/>
                      </a:lnTo>
                      <a:lnTo>
                        <a:pt x="22" y="45"/>
                      </a:lnTo>
                      <a:lnTo>
                        <a:pt x="12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5" name="Freeform 26"/>
                <p:cNvSpPr>
                  <a:spLocks/>
                </p:cNvSpPr>
                <p:nvPr/>
              </p:nvSpPr>
              <p:spPr bwMode="auto">
                <a:xfrm>
                  <a:off x="3858" y="1592"/>
                  <a:ext cx="74" cy="104"/>
                </a:xfrm>
                <a:custGeom>
                  <a:avLst/>
                  <a:gdLst>
                    <a:gd name="T0" fmla="*/ 5 w 148"/>
                    <a:gd name="T1" fmla="*/ 6 h 209"/>
                    <a:gd name="T2" fmla="*/ 5 w 148"/>
                    <a:gd name="T3" fmla="*/ 6 h 209"/>
                    <a:gd name="T4" fmla="*/ 5 w 148"/>
                    <a:gd name="T5" fmla="*/ 6 h 209"/>
                    <a:gd name="T6" fmla="*/ 5 w 148"/>
                    <a:gd name="T7" fmla="*/ 6 h 209"/>
                    <a:gd name="T8" fmla="*/ 5 w 148"/>
                    <a:gd name="T9" fmla="*/ 6 h 209"/>
                    <a:gd name="T10" fmla="*/ 3 w 148"/>
                    <a:gd name="T11" fmla="*/ 6 h 209"/>
                    <a:gd name="T12" fmla="*/ 3 w 148"/>
                    <a:gd name="T13" fmla="*/ 6 h 209"/>
                    <a:gd name="T14" fmla="*/ 2 w 148"/>
                    <a:gd name="T15" fmla="*/ 6 h 209"/>
                    <a:gd name="T16" fmla="*/ 1 w 148"/>
                    <a:gd name="T17" fmla="*/ 5 h 209"/>
                    <a:gd name="T18" fmla="*/ 1 w 148"/>
                    <a:gd name="T19" fmla="*/ 5 h 209"/>
                    <a:gd name="T20" fmla="*/ 1 w 148"/>
                    <a:gd name="T21" fmla="*/ 4 h 209"/>
                    <a:gd name="T22" fmla="*/ 1 w 148"/>
                    <a:gd name="T23" fmla="*/ 4 h 209"/>
                    <a:gd name="T24" fmla="*/ 1 w 148"/>
                    <a:gd name="T25" fmla="*/ 4 h 209"/>
                    <a:gd name="T26" fmla="*/ 1 w 148"/>
                    <a:gd name="T27" fmla="*/ 3 h 209"/>
                    <a:gd name="T28" fmla="*/ 1 w 148"/>
                    <a:gd name="T29" fmla="*/ 3 h 209"/>
                    <a:gd name="T30" fmla="*/ 0 w 148"/>
                    <a:gd name="T31" fmla="*/ 3 h 209"/>
                    <a:gd name="T32" fmla="*/ 1 w 148"/>
                    <a:gd name="T33" fmla="*/ 2 h 209"/>
                    <a:gd name="T34" fmla="*/ 1 w 148"/>
                    <a:gd name="T35" fmla="*/ 2 h 209"/>
                    <a:gd name="T36" fmla="*/ 1 w 148"/>
                    <a:gd name="T37" fmla="*/ 2 h 209"/>
                    <a:gd name="T38" fmla="*/ 1 w 148"/>
                    <a:gd name="T39" fmla="*/ 1 h 209"/>
                    <a:gd name="T40" fmla="*/ 1 w 148"/>
                    <a:gd name="T41" fmla="*/ 1 h 209"/>
                    <a:gd name="T42" fmla="*/ 1 w 148"/>
                    <a:gd name="T43" fmla="*/ 0 h 209"/>
                    <a:gd name="T44" fmla="*/ 1 w 148"/>
                    <a:gd name="T45" fmla="*/ 0 h 209"/>
                    <a:gd name="T46" fmla="*/ 2 w 148"/>
                    <a:gd name="T47" fmla="*/ 0 h 209"/>
                    <a:gd name="T48" fmla="*/ 3 w 148"/>
                    <a:gd name="T49" fmla="*/ 0 h 209"/>
                    <a:gd name="T50" fmla="*/ 5 w 148"/>
                    <a:gd name="T51" fmla="*/ 0 h 209"/>
                    <a:gd name="T52" fmla="*/ 5 w 148"/>
                    <a:gd name="T53" fmla="*/ 0 h 209"/>
                    <a:gd name="T54" fmla="*/ 5 w 148"/>
                    <a:gd name="T55" fmla="*/ 0 h 209"/>
                    <a:gd name="T56" fmla="*/ 5 w 148"/>
                    <a:gd name="T57" fmla="*/ 0 h 2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09"/>
                    <a:gd name="T89" fmla="*/ 148 w 148"/>
                    <a:gd name="T90" fmla="*/ 209 h 2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09">
                      <a:moveTo>
                        <a:pt x="142" y="209"/>
                      </a:moveTo>
                      <a:lnTo>
                        <a:pt x="141" y="209"/>
                      </a:lnTo>
                      <a:lnTo>
                        <a:pt x="140" y="209"/>
                      </a:lnTo>
                      <a:lnTo>
                        <a:pt x="138" y="209"/>
                      </a:lnTo>
                      <a:lnTo>
                        <a:pt x="137" y="209"/>
                      </a:lnTo>
                      <a:lnTo>
                        <a:pt x="123" y="209"/>
                      </a:lnTo>
                      <a:lnTo>
                        <a:pt x="109" y="207"/>
                      </a:lnTo>
                      <a:lnTo>
                        <a:pt x="84" y="200"/>
                      </a:lnTo>
                      <a:lnTo>
                        <a:pt x="61" y="189"/>
                      </a:lnTo>
                      <a:lnTo>
                        <a:pt x="41" y="175"/>
                      </a:lnTo>
                      <a:lnTo>
                        <a:pt x="24" y="158"/>
                      </a:lnTo>
                      <a:lnTo>
                        <a:pt x="12" y="139"/>
                      </a:lnTo>
                      <a:lnTo>
                        <a:pt x="7" y="129"/>
                      </a:lnTo>
                      <a:lnTo>
                        <a:pt x="3" y="119"/>
                      </a:lnTo>
                      <a:lnTo>
                        <a:pt x="2" y="109"/>
                      </a:lnTo>
                      <a:lnTo>
                        <a:pt x="0" y="99"/>
                      </a:lnTo>
                      <a:lnTo>
                        <a:pt x="2" y="89"/>
                      </a:lnTo>
                      <a:lnTo>
                        <a:pt x="3" y="79"/>
                      </a:lnTo>
                      <a:lnTo>
                        <a:pt x="7" y="70"/>
                      </a:lnTo>
                      <a:lnTo>
                        <a:pt x="12" y="61"/>
                      </a:lnTo>
                      <a:lnTo>
                        <a:pt x="24" y="43"/>
                      </a:lnTo>
                      <a:lnTo>
                        <a:pt x="41" y="29"/>
                      </a:lnTo>
                      <a:lnTo>
                        <a:pt x="61" y="17"/>
                      </a:lnTo>
                      <a:lnTo>
                        <a:pt x="84" y="8"/>
                      </a:lnTo>
                      <a:lnTo>
                        <a:pt x="109" y="3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6" name="Freeform 27"/>
                <p:cNvSpPr>
                  <a:spLocks/>
                </p:cNvSpPr>
                <p:nvPr/>
              </p:nvSpPr>
              <p:spPr bwMode="auto">
                <a:xfrm>
                  <a:off x="3858" y="1669"/>
                  <a:ext cx="74" cy="97"/>
                </a:xfrm>
                <a:custGeom>
                  <a:avLst/>
                  <a:gdLst>
                    <a:gd name="T0" fmla="*/ 2 w 148"/>
                    <a:gd name="T1" fmla="*/ 6 h 195"/>
                    <a:gd name="T2" fmla="*/ 2 w 148"/>
                    <a:gd name="T3" fmla="*/ 5 h 195"/>
                    <a:gd name="T4" fmla="*/ 1 w 148"/>
                    <a:gd name="T5" fmla="*/ 5 h 195"/>
                    <a:gd name="T6" fmla="*/ 1 w 148"/>
                    <a:gd name="T7" fmla="*/ 5 h 195"/>
                    <a:gd name="T8" fmla="*/ 1 w 148"/>
                    <a:gd name="T9" fmla="*/ 4 h 195"/>
                    <a:gd name="T10" fmla="*/ 1 w 148"/>
                    <a:gd name="T11" fmla="*/ 4 h 195"/>
                    <a:gd name="T12" fmla="*/ 1 w 148"/>
                    <a:gd name="T13" fmla="*/ 4 h 195"/>
                    <a:gd name="T14" fmla="*/ 1 w 148"/>
                    <a:gd name="T15" fmla="*/ 3 h 195"/>
                    <a:gd name="T16" fmla="*/ 0 w 148"/>
                    <a:gd name="T17" fmla="*/ 3 h 195"/>
                    <a:gd name="T18" fmla="*/ 1 w 148"/>
                    <a:gd name="T19" fmla="*/ 2 h 195"/>
                    <a:gd name="T20" fmla="*/ 1 w 148"/>
                    <a:gd name="T21" fmla="*/ 2 h 195"/>
                    <a:gd name="T22" fmla="*/ 1 w 148"/>
                    <a:gd name="T23" fmla="*/ 2 h 195"/>
                    <a:gd name="T24" fmla="*/ 1 w 148"/>
                    <a:gd name="T25" fmla="*/ 1 h 195"/>
                    <a:gd name="T26" fmla="*/ 1 w 148"/>
                    <a:gd name="T27" fmla="*/ 1 h 195"/>
                    <a:gd name="T28" fmla="*/ 1 w 148"/>
                    <a:gd name="T29" fmla="*/ 0 h 195"/>
                    <a:gd name="T30" fmla="*/ 1 w 148"/>
                    <a:gd name="T31" fmla="*/ 0 h 195"/>
                    <a:gd name="T32" fmla="*/ 2 w 148"/>
                    <a:gd name="T33" fmla="*/ 0 h 195"/>
                    <a:gd name="T34" fmla="*/ 3 w 148"/>
                    <a:gd name="T35" fmla="*/ 0 h 195"/>
                    <a:gd name="T36" fmla="*/ 5 w 148"/>
                    <a:gd name="T37" fmla="*/ 0 h 195"/>
                    <a:gd name="T38" fmla="*/ 5 w 148"/>
                    <a:gd name="T39" fmla="*/ 0 h 195"/>
                    <a:gd name="T40" fmla="*/ 5 w 148"/>
                    <a:gd name="T41" fmla="*/ 0 h 195"/>
                    <a:gd name="T42" fmla="*/ 5 w 148"/>
                    <a:gd name="T43" fmla="*/ 0 h 195"/>
                    <a:gd name="T44" fmla="*/ 5 w 148"/>
                    <a:gd name="T45" fmla="*/ 0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195"/>
                    <a:gd name="T71" fmla="*/ 148 w 148"/>
                    <a:gd name="T72" fmla="*/ 195 h 19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195">
                      <a:moveTo>
                        <a:pt x="91" y="195"/>
                      </a:moveTo>
                      <a:lnTo>
                        <a:pt x="72" y="190"/>
                      </a:lnTo>
                      <a:lnTo>
                        <a:pt x="55" y="181"/>
                      </a:lnTo>
                      <a:lnTo>
                        <a:pt x="40" y="171"/>
                      </a:lnTo>
                      <a:lnTo>
                        <a:pt x="27" y="158"/>
                      </a:lnTo>
                      <a:lnTo>
                        <a:pt x="15" y="144"/>
                      </a:lnTo>
                      <a:lnTo>
                        <a:pt x="8" y="129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3" y="77"/>
                      </a:lnTo>
                      <a:lnTo>
                        <a:pt x="7" y="68"/>
                      </a:lnTo>
                      <a:lnTo>
                        <a:pt x="12" y="59"/>
                      </a:lnTo>
                      <a:lnTo>
                        <a:pt x="24" y="43"/>
                      </a:lnTo>
                      <a:lnTo>
                        <a:pt x="41" y="27"/>
                      </a:lnTo>
                      <a:lnTo>
                        <a:pt x="61" y="16"/>
                      </a:lnTo>
                      <a:lnTo>
                        <a:pt x="84" y="7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40" y="0"/>
                      </a:lnTo>
                      <a:lnTo>
                        <a:pt x="142" y="0"/>
                      </a:lnTo>
                      <a:lnTo>
                        <a:pt x="145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7" name="Freeform 28"/>
                <p:cNvSpPr>
                  <a:spLocks/>
                </p:cNvSpPr>
                <p:nvPr/>
              </p:nvSpPr>
              <p:spPr bwMode="auto">
                <a:xfrm>
                  <a:off x="3928" y="1592"/>
                  <a:ext cx="16" cy="20"/>
                </a:xfrm>
                <a:custGeom>
                  <a:avLst/>
                  <a:gdLst>
                    <a:gd name="T0" fmla="*/ 0 w 32"/>
                    <a:gd name="T1" fmla="*/ 0 h 41"/>
                    <a:gd name="T2" fmla="*/ 1 w 32"/>
                    <a:gd name="T3" fmla="*/ 0 h 41"/>
                    <a:gd name="T4" fmla="*/ 1 w 32"/>
                    <a:gd name="T5" fmla="*/ 0 h 41"/>
                    <a:gd name="T6" fmla="*/ 1 w 32"/>
                    <a:gd name="T7" fmla="*/ 0 h 41"/>
                    <a:gd name="T8" fmla="*/ 1 w 32"/>
                    <a:gd name="T9" fmla="*/ 0 h 41"/>
                    <a:gd name="T10" fmla="*/ 1 w 32"/>
                    <a:gd name="T11" fmla="*/ 0 h 41"/>
                    <a:gd name="T12" fmla="*/ 1 w 32"/>
                    <a:gd name="T13" fmla="*/ 0 h 41"/>
                    <a:gd name="T14" fmla="*/ 1 w 32"/>
                    <a:gd name="T15" fmla="*/ 0 h 41"/>
                    <a:gd name="T16" fmla="*/ 1 w 32"/>
                    <a:gd name="T17" fmla="*/ 1 h 41"/>
                    <a:gd name="T18" fmla="*/ 1 w 32"/>
                    <a:gd name="T19" fmla="*/ 1 h 41"/>
                    <a:gd name="T20" fmla="*/ 0 w 32"/>
                    <a:gd name="T21" fmla="*/ 1 h 41"/>
                    <a:gd name="T22" fmla="*/ 0 w 32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41"/>
                    <a:gd name="T38" fmla="*/ 32 w 32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41">
                      <a:moveTo>
                        <a:pt x="0" y="0"/>
                      </a:moveTo>
                      <a:lnTo>
                        <a:pt x="12" y="1"/>
                      </a:lnTo>
                      <a:lnTo>
                        <a:pt x="22" y="7"/>
                      </a:lnTo>
                      <a:lnTo>
                        <a:pt x="30" y="13"/>
                      </a:lnTo>
                      <a:lnTo>
                        <a:pt x="31" y="17"/>
                      </a:lnTo>
                      <a:lnTo>
                        <a:pt x="32" y="20"/>
                      </a:lnTo>
                      <a:lnTo>
                        <a:pt x="31" y="24"/>
                      </a:lnTo>
                      <a:lnTo>
                        <a:pt x="30" y="28"/>
                      </a:lnTo>
                      <a:lnTo>
                        <a:pt x="22" y="34"/>
                      </a:lnTo>
                      <a:lnTo>
                        <a:pt x="12" y="39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8" name="Freeform 29"/>
                <p:cNvSpPr>
                  <a:spLocks/>
                </p:cNvSpPr>
                <p:nvPr/>
              </p:nvSpPr>
              <p:spPr bwMode="auto">
                <a:xfrm>
                  <a:off x="3858" y="1514"/>
                  <a:ext cx="74" cy="98"/>
                </a:xfrm>
                <a:custGeom>
                  <a:avLst/>
                  <a:gdLst>
                    <a:gd name="T0" fmla="*/ 5 w 148"/>
                    <a:gd name="T1" fmla="*/ 7 h 195"/>
                    <a:gd name="T2" fmla="*/ 5 w 148"/>
                    <a:gd name="T3" fmla="*/ 7 h 195"/>
                    <a:gd name="T4" fmla="*/ 5 w 148"/>
                    <a:gd name="T5" fmla="*/ 7 h 195"/>
                    <a:gd name="T6" fmla="*/ 5 w 148"/>
                    <a:gd name="T7" fmla="*/ 7 h 195"/>
                    <a:gd name="T8" fmla="*/ 5 w 148"/>
                    <a:gd name="T9" fmla="*/ 7 h 195"/>
                    <a:gd name="T10" fmla="*/ 3 w 148"/>
                    <a:gd name="T11" fmla="*/ 6 h 195"/>
                    <a:gd name="T12" fmla="*/ 2 w 148"/>
                    <a:gd name="T13" fmla="*/ 6 h 195"/>
                    <a:gd name="T14" fmla="*/ 1 w 148"/>
                    <a:gd name="T15" fmla="*/ 6 h 195"/>
                    <a:gd name="T16" fmla="*/ 1 w 148"/>
                    <a:gd name="T17" fmla="*/ 6 h 195"/>
                    <a:gd name="T18" fmla="*/ 1 w 148"/>
                    <a:gd name="T19" fmla="*/ 5 h 195"/>
                    <a:gd name="T20" fmla="*/ 1 w 148"/>
                    <a:gd name="T21" fmla="*/ 5 h 195"/>
                    <a:gd name="T22" fmla="*/ 1 w 148"/>
                    <a:gd name="T23" fmla="*/ 4 h 195"/>
                    <a:gd name="T24" fmla="*/ 1 w 148"/>
                    <a:gd name="T25" fmla="*/ 4 h 195"/>
                    <a:gd name="T26" fmla="*/ 1 w 148"/>
                    <a:gd name="T27" fmla="*/ 4 h 195"/>
                    <a:gd name="T28" fmla="*/ 0 w 148"/>
                    <a:gd name="T29" fmla="*/ 4 h 195"/>
                    <a:gd name="T30" fmla="*/ 1 w 148"/>
                    <a:gd name="T31" fmla="*/ 3 h 195"/>
                    <a:gd name="T32" fmla="*/ 1 w 148"/>
                    <a:gd name="T33" fmla="*/ 3 h 195"/>
                    <a:gd name="T34" fmla="*/ 1 w 148"/>
                    <a:gd name="T35" fmla="*/ 3 h 195"/>
                    <a:gd name="T36" fmla="*/ 1 w 148"/>
                    <a:gd name="T37" fmla="*/ 2 h 195"/>
                    <a:gd name="T38" fmla="*/ 1 w 148"/>
                    <a:gd name="T39" fmla="*/ 2 h 195"/>
                    <a:gd name="T40" fmla="*/ 1 w 148"/>
                    <a:gd name="T41" fmla="*/ 1 h 195"/>
                    <a:gd name="T42" fmla="*/ 1 w 148"/>
                    <a:gd name="T43" fmla="*/ 1 h 195"/>
                    <a:gd name="T44" fmla="*/ 2 w 148"/>
                    <a:gd name="T45" fmla="*/ 1 h 195"/>
                    <a:gd name="T46" fmla="*/ 3 w 148"/>
                    <a:gd name="T47" fmla="*/ 1 h 195"/>
                    <a:gd name="T48" fmla="*/ 5 w 148"/>
                    <a:gd name="T49" fmla="*/ 0 h 195"/>
                    <a:gd name="T50" fmla="*/ 5 w 148"/>
                    <a:gd name="T51" fmla="*/ 0 h 195"/>
                    <a:gd name="T52" fmla="*/ 5 w 148"/>
                    <a:gd name="T53" fmla="*/ 0 h 195"/>
                    <a:gd name="T54" fmla="*/ 5 w 148"/>
                    <a:gd name="T55" fmla="*/ 0 h 1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195"/>
                    <a:gd name="T86" fmla="*/ 148 w 148"/>
                    <a:gd name="T87" fmla="*/ 195 h 1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195">
                      <a:moveTo>
                        <a:pt x="142" y="195"/>
                      </a:moveTo>
                      <a:lnTo>
                        <a:pt x="141" y="195"/>
                      </a:lnTo>
                      <a:lnTo>
                        <a:pt x="140" y="195"/>
                      </a:lnTo>
                      <a:lnTo>
                        <a:pt x="138" y="195"/>
                      </a:lnTo>
                      <a:lnTo>
                        <a:pt x="137" y="195"/>
                      </a:lnTo>
                      <a:lnTo>
                        <a:pt x="109" y="192"/>
                      </a:lnTo>
                      <a:lnTo>
                        <a:pt x="84" y="187"/>
                      </a:lnTo>
                      <a:lnTo>
                        <a:pt x="61" y="178"/>
                      </a:lnTo>
                      <a:lnTo>
                        <a:pt x="41" y="167"/>
                      </a:lnTo>
                      <a:lnTo>
                        <a:pt x="24" y="152"/>
                      </a:lnTo>
                      <a:lnTo>
                        <a:pt x="12" y="135"/>
                      </a:lnTo>
                      <a:lnTo>
                        <a:pt x="7" y="126"/>
                      </a:lnTo>
                      <a:lnTo>
                        <a:pt x="3" y="117"/>
                      </a:lnTo>
                      <a:lnTo>
                        <a:pt x="2" y="107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3" y="77"/>
                      </a:lnTo>
                      <a:lnTo>
                        <a:pt x="7" y="68"/>
                      </a:lnTo>
                      <a:lnTo>
                        <a:pt x="12" y="59"/>
                      </a:lnTo>
                      <a:lnTo>
                        <a:pt x="24" y="43"/>
                      </a:lnTo>
                      <a:lnTo>
                        <a:pt x="41" y="28"/>
                      </a:lnTo>
                      <a:lnTo>
                        <a:pt x="61" y="16"/>
                      </a:lnTo>
                      <a:lnTo>
                        <a:pt x="84" y="7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9" name="Freeform 30"/>
                <p:cNvSpPr>
                  <a:spLocks/>
                </p:cNvSpPr>
                <p:nvPr/>
              </p:nvSpPr>
              <p:spPr bwMode="auto">
                <a:xfrm>
                  <a:off x="3928" y="1514"/>
                  <a:ext cx="16" cy="23"/>
                </a:xfrm>
                <a:custGeom>
                  <a:avLst/>
                  <a:gdLst>
                    <a:gd name="T0" fmla="*/ 0 w 32"/>
                    <a:gd name="T1" fmla="*/ 0 h 44"/>
                    <a:gd name="T2" fmla="*/ 1 w 32"/>
                    <a:gd name="T3" fmla="*/ 1 h 44"/>
                    <a:gd name="T4" fmla="*/ 1 w 32"/>
                    <a:gd name="T5" fmla="*/ 1 h 44"/>
                    <a:gd name="T6" fmla="*/ 1 w 32"/>
                    <a:gd name="T7" fmla="*/ 1 h 44"/>
                    <a:gd name="T8" fmla="*/ 1 w 32"/>
                    <a:gd name="T9" fmla="*/ 1 h 44"/>
                    <a:gd name="T10" fmla="*/ 1 w 32"/>
                    <a:gd name="T11" fmla="*/ 1 h 44"/>
                    <a:gd name="T12" fmla="*/ 1 w 32"/>
                    <a:gd name="T13" fmla="*/ 1 h 44"/>
                    <a:gd name="T14" fmla="*/ 1 w 32"/>
                    <a:gd name="T15" fmla="*/ 1 h 44"/>
                    <a:gd name="T16" fmla="*/ 1 w 32"/>
                    <a:gd name="T17" fmla="*/ 2 h 44"/>
                    <a:gd name="T18" fmla="*/ 1 w 32"/>
                    <a:gd name="T19" fmla="*/ 2 h 44"/>
                    <a:gd name="T20" fmla="*/ 0 w 32"/>
                    <a:gd name="T21" fmla="*/ 2 h 44"/>
                    <a:gd name="T22" fmla="*/ 0 w 32"/>
                    <a:gd name="T23" fmla="*/ 2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44"/>
                    <a:gd name="T38" fmla="*/ 32 w 32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4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22" y="7"/>
                      </a:lnTo>
                      <a:lnTo>
                        <a:pt x="30" y="14"/>
                      </a:lnTo>
                      <a:lnTo>
                        <a:pt x="31" y="17"/>
                      </a:lnTo>
                      <a:lnTo>
                        <a:pt x="32" y="21"/>
                      </a:lnTo>
                      <a:lnTo>
                        <a:pt x="31" y="25"/>
                      </a:lnTo>
                      <a:lnTo>
                        <a:pt x="30" y="30"/>
                      </a:lnTo>
                      <a:lnTo>
                        <a:pt x="22" y="36"/>
                      </a:lnTo>
                      <a:lnTo>
                        <a:pt x="12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0" name="Freeform 31"/>
                <p:cNvSpPr>
                  <a:spLocks/>
                </p:cNvSpPr>
                <p:nvPr/>
              </p:nvSpPr>
              <p:spPr bwMode="auto">
                <a:xfrm>
                  <a:off x="3858" y="1437"/>
                  <a:ext cx="74" cy="101"/>
                </a:xfrm>
                <a:custGeom>
                  <a:avLst/>
                  <a:gdLst>
                    <a:gd name="T0" fmla="*/ 5 w 148"/>
                    <a:gd name="T1" fmla="*/ 6 h 204"/>
                    <a:gd name="T2" fmla="*/ 5 w 148"/>
                    <a:gd name="T3" fmla="*/ 6 h 204"/>
                    <a:gd name="T4" fmla="*/ 5 w 148"/>
                    <a:gd name="T5" fmla="*/ 6 h 204"/>
                    <a:gd name="T6" fmla="*/ 5 w 148"/>
                    <a:gd name="T7" fmla="*/ 6 h 204"/>
                    <a:gd name="T8" fmla="*/ 5 w 148"/>
                    <a:gd name="T9" fmla="*/ 6 h 204"/>
                    <a:gd name="T10" fmla="*/ 5 w 148"/>
                    <a:gd name="T11" fmla="*/ 6 h 204"/>
                    <a:gd name="T12" fmla="*/ 5 w 148"/>
                    <a:gd name="T13" fmla="*/ 6 h 204"/>
                    <a:gd name="T14" fmla="*/ 3 w 148"/>
                    <a:gd name="T15" fmla="*/ 6 h 204"/>
                    <a:gd name="T16" fmla="*/ 2 w 148"/>
                    <a:gd name="T17" fmla="*/ 5 h 204"/>
                    <a:gd name="T18" fmla="*/ 1 w 148"/>
                    <a:gd name="T19" fmla="*/ 5 h 204"/>
                    <a:gd name="T20" fmla="*/ 1 w 148"/>
                    <a:gd name="T21" fmla="*/ 5 h 204"/>
                    <a:gd name="T22" fmla="*/ 1 w 148"/>
                    <a:gd name="T23" fmla="*/ 4 h 204"/>
                    <a:gd name="T24" fmla="*/ 1 w 148"/>
                    <a:gd name="T25" fmla="*/ 4 h 204"/>
                    <a:gd name="T26" fmla="*/ 1 w 148"/>
                    <a:gd name="T27" fmla="*/ 4 h 204"/>
                    <a:gd name="T28" fmla="*/ 1 w 148"/>
                    <a:gd name="T29" fmla="*/ 3 h 204"/>
                    <a:gd name="T30" fmla="*/ 1 w 148"/>
                    <a:gd name="T31" fmla="*/ 3 h 204"/>
                    <a:gd name="T32" fmla="*/ 0 w 148"/>
                    <a:gd name="T33" fmla="*/ 3 h 204"/>
                    <a:gd name="T34" fmla="*/ 1 w 148"/>
                    <a:gd name="T35" fmla="*/ 2 h 204"/>
                    <a:gd name="T36" fmla="*/ 1 w 148"/>
                    <a:gd name="T37" fmla="*/ 2 h 204"/>
                    <a:gd name="T38" fmla="*/ 1 w 148"/>
                    <a:gd name="T39" fmla="*/ 2 h 204"/>
                    <a:gd name="T40" fmla="*/ 1 w 148"/>
                    <a:gd name="T41" fmla="*/ 1 h 204"/>
                    <a:gd name="T42" fmla="*/ 1 w 148"/>
                    <a:gd name="T43" fmla="*/ 1 h 204"/>
                    <a:gd name="T44" fmla="*/ 1 w 148"/>
                    <a:gd name="T45" fmla="*/ 0 h 204"/>
                    <a:gd name="T46" fmla="*/ 1 w 148"/>
                    <a:gd name="T47" fmla="*/ 0 h 204"/>
                    <a:gd name="T48" fmla="*/ 2 w 148"/>
                    <a:gd name="T49" fmla="*/ 0 h 204"/>
                    <a:gd name="T50" fmla="*/ 3 w 148"/>
                    <a:gd name="T51" fmla="*/ 0 h 204"/>
                    <a:gd name="T52" fmla="*/ 5 w 148"/>
                    <a:gd name="T53" fmla="*/ 0 h 204"/>
                    <a:gd name="T54" fmla="*/ 5 w 148"/>
                    <a:gd name="T55" fmla="*/ 0 h 204"/>
                    <a:gd name="T56" fmla="*/ 5 w 148"/>
                    <a:gd name="T57" fmla="*/ 0 h 204"/>
                    <a:gd name="T58" fmla="*/ 5 w 148"/>
                    <a:gd name="T59" fmla="*/ 0 h 20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4"/>
                    <a:gd name="T92" fmla="*/ 148 w 148"/>
                    <a:gd name="T93" fmla="*/ 204 h 20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4">
                      <a:moveTo>
                        <a:pt x="142" y="199"/>
                      </a:moveTo>
                      <a:lnTo>
                        <a:pt x="141" y="200"/>
                      </a:lnTo>
                      <a:lnTo>
                        <a:pt x="140" y="203"/>
                      </a:lnTo>
                      <a:lnTo>
                        <a:pt x="138" y="204"/>
                      </a:lnTo>
                      <a:lnTo>
                        <a:pt x="137" y="203"/>
                      </a:lnTo>
                      <a:lnTo>
                        <a:pt x="137" y="199"/>
                      </a:lnTo>
                      <a:lnTo>
                        <a:pt x="109" y="196"/>
                      </a:lnTo>
                      <a:lnTo>
                        <a:pt x="84" y="191"/>
                      </a:lnTo>
                      <a:lnTo>
                        <a:pt x="61" y="182"/>
                      </a:lnTo>
                      <a:lnTo>
                        <a:pt x="41" y="170"/>
                      </a:lnTo>
                      <a:lnTo>
                        <a:pt x="24" y="156"/>
                      </a:lnTo>
                      <a:lnTo>
                        <a:pt x="12" y="138"/>
                      </a:lnTo>
                      <a:lnTo>
                        <a:pt x="7" y="129"/>
                      </a:lnTo>
                      <a:lnTo>
                        <a:pt x="3" y="120"/>
                      </a:lnTo>
                      <a:lnTo>
                        <a:pt x="2" y="110"/>
                      </a:lnTo>
                      <a:lnTo>
                        <a:pt x="0" y="100"/>
                      </a:lnTo>
                      <a:lnTo>
                        <a:pt x="2" y="90"/>
                      </a:lnTo>
                      <a:lnTo>
                        <a:pt x="3" y="80"/>
                      </a:lnTo>
                      <a:lnTo>
                        <a:pt x="7" y="70"/>
                      </a:lnTo>
                      <a:lnTo>
                        <a:pt x="12" y="61"/>
                      </a:lnTo>
                      <a:lnTo>
                        <a:pt x="24" y="44"/>
                      </a:lnTo>
                      <a:lnTo>
                        <a:pt x="41" y="29"/>
                      </a:lnTo>
                      <a:lnTo>
                        <a:pt x="61" y="17"/>
                      </a:lnTo>
                      <a:lnTo>
                        <a:pt x="84" y="8"/>
                      </a:lnTo>
                      <a:lnTo>
                        <a:pt x="109" y="3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1" name="Freeform 32"/>
                <p:cNvSpPr>
                  <a:spLocks/>
                </p:cNvSpPr>
                <p:nvPr/>
              </p:nvSpPr>
              <p:spPr bwMode="auto">
                <a:xfrm>
                  <a:off x="3928" y="1437"/>
                  <a:ext cx="16" cy="27"/>
                </a:xfrm>
                <a:custGeom>
                  <a:avLst/>
                  <a:gdLst>
                    <a:gd name="T0" fmla="*/ 0 w 32"/>
                    <a:gd name="T1" fmla="*/ 0 h 56"/>
                    <a:gd name="T2" fmla="*/ 1 w 32"/>
                    <a:gd name="T3" fmla="*/ 0 h 56"/>
                    <a:gd name="T4" fmla="*/ 1 w 32"/>
                    <a:gd name="T5" fmla="*/ 0 h 56"/>
                    <a:gd name="T6" fmla="*/ 1 w 32"/>
                    <a:gd name="T7" fmla="*/ 0 h 56"/>
                    <a:gd name="T8" fmla="*/ 1 w 32"/>
                    <a:gd name="T9" fmla="*/ 0 h 56"/>
                    <a:gd name="T10" fmla="*/ 1 w 32"/>
                    <a:gd name="T11" fmla="*/ 0 h 56"/>
                    <a:gd name="T12" fmla="*/ 1 w 32"/>
                    <a:gd name="T13" fmla="*/ 0 h 56"/>
                    <a:gd name="T14" fmla="*/ 1 w 32"/>
                    <a:gd name="T15" fmla="*/ 0 h 56"/>
                    <a:gd name="T16" fmla="*/ 1 w 32"/>
                    <a:gd name="T17" fmla="*/ 1 h 56"/>
                    <a:gd name="T18" fmla="*/ 1 w 32"/>
                    <a:gd name="T19" fmla="*/ 1 h 56"/>
                    <a:gd name="T20" fmla="*/ 1 w 32"/>
                    <a:gd name="T21" fmla="*/ 1 h 56"/>
                    <a:gd name="T22" fmla="*/ 1 w 32"/>
                    <a:gd name="T23" fmla="*/ 1 h 56"/>
                    <a:gd name="T24" fmla="*/ 0 w 32"/>
                    <a:gd name="T25" fmla="*/ 1 h 56"/>
                    <a:gd name="T26" fmla="*/ 0 w 32"/>
                    <a:gd name="T27" fmla="*/ 1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"/>
                    <a:gd name="T43" fmla="*/ 0 h 56"/>
                    <a:gd name="T44" fmla="*/ 32 w 32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" h="56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22" y="8"/>
                      </a:lnTo>
                      <a:lnTo>
                        <a:pt x="30" y="14"/>
                      </a:lnTo>
                      <a:lnTo>
                        <a:pt x="31" y="19"/>
                      </a:lnTo>
                      <a:lnTo>
                        <a:pt x="32" y="23"/>
                      </a:lnTo>
                      <a:lnTo>
                        <a:pt x="31" y="27"/>
                      </a:lnTo>
                      <a:lnTo>
                        <a:pt x="30" y="32"/>
                      </a:lnTo>
                      <a:lnTo>
                        <a:pt x="22" y="43"/>
                      </a:lnTo>
                      <a:lnTo>
                        <a:pt x="17" y="48"/>
                      </a:lnTo>
                      <a:lnTo>
                        <a:pt x="12" y="52"/>
                      </a:lnTo>
                      <a:lnTo>
                        <a:pt x="6" y="54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12" name="Freeform 33"/>
                <p:cNvSpPr>
                  <a:spLocks/>
                </p:cNvSpPr>
                <p:nvPr/>
              </p:nvSpPr>
              <p:spPr bwMode="auto">
                <a:xfrm>
                  <a:off x="3858" y="1362"/>
                  <a:ext cx="72" cy="102"/>
                </a:xfrm>
                <a:custGeom>
                  <a:avLst/>
                  <a:gdLst>
                    <a:gd name="T0" fmla="*/ 5 w 143"/>
                    <a:gd name="T1" fmla="*/ 6 h 205"/>
                    <a:gd name="T2" fmla="*/ 5 w 143"/>
                    <a:gd name="T3" fmla="*/ 6 h 205"/>
                    <a:gd name="T4" fmla="*/ 5 w 143"/>
                    <a:gd name="T5" fmla="*/ 6 h 205"/>
                    <a:gd name="T6" fmla="*/ 5 w 143"/>
                    <a:gd name="T7" fmla="*/ 6 h 205"/>
                    <a:gd name="T8" fmla="*/ 5 w 143"/>
                    <a:gd name="T9" fmla="*/ 6 h 205"/>
                    <a:gd name="T10" fmla="*/ 4 w 143"/>
                    <a:gd name="T11" fmla="*/ 6 h 205"/>
                    <a:gd name="T12" fmla="*/ 4 w 143"/>
                    <a:gd name="T13" fmla="*/ 6 h 205"/>
                    <a:gd name="T14" fmla="*/ 3 w 143"/>
                    <a:gd name="T15" fmla="*/ 6 h 205"/>
                    <a:gd name="T16" fmla="*/ 2 w 143"/>
                    <a:gd name="T17" fmla="*/ 5 h 205"/>
                    <a:gd name="T18" fmla="*/ 2 w 143"/>
                    <a:gd name="T19" fmla="*/ 5 h 205"/>
                    <a:gd name="T20" fmla="*/ 1 w 143"/>
                    <a:gd name="T21" fmla="*/ 4 h 205"/>
                    <a:gd name="T22" fmla="*/ 1 w 143"/>
                    <a:gd name="T23" fmla="*/ 4 h 205"/>
                    <a:gd name="T24" fmla="*/ 1 w 143"/>
                    <a:gd name="T25" fmla="*/ 3 h 205"/>
                    <a:gd name="T26" fmla="*/ 1 w 143"/>
                    <a:gd name="T27" fmla="*/ 3 h 205"/>
                    <a:gd name="T28" fmla="*/ 1 w 143"/>
                    <a:gd name="T29" fmla="*/ 3 h 205"/>
                    <a:gd name="T30" fmla="*/ 0 w 143"/>
                    <a:gd name="T31" fmla="*/ 3 h 205"/>
                    <a:gd name="T32" fmla="*/ 1 w 143"/>
                    <a:gd name="T33" fmla="*/ 2 h 205"/>
                    <a:gd name="T34" fmla="*/ 1 w 143"/>
                    <a:gd name="T35" fmla="*/ 2 h 205"/>
                    <a:gd name="T36" fmla="*/ 1 w 143"/>
                    <a:gd name="T37" fmla="*/ 1 h 205"/>
                    <a:gd name="T38" fmla="*/ 1 w 143"/>
                    <a:gd name="T39" fmla="*/ 1 h 205"/>
                    <a:gd name="T40" fmla="*/ 2 w 143"/>
                    <a:gd name="T41" fmla="*/ 0 h 205"/>
                    <a:gd name="T42" fmla="*/ 2 w 143"/>
                    <a:gd name="T43" fmla="*/ 0 h 205"/>
                    <a:gd name="T44" fmla="*/ 3 w 143"/>
                    <a:gd name="T45" fmla="*/ 0 h 205"/>
                    <a:gd name="T46" fmla="*/ 3 w 143"/>
                    <a:gd name="T47" fmla="*/ 0 h 2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05"/>
                    <a:gd name="T74" fmla="*/ 143 w 143"/>
                    <a:gd name="T75" fmla="*/ 205 h 2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05">
                      <a:moveTo>
                        <a:pt x="143" y="205"/>
                      </a:moveTo>
                      <a:lnTo>
                        <a:pt x="142" y="205"/>
                      </a:lnTo>
                      <a:lnTo>
                        <a:pt x="141" y="205"/>
                      </a:lnTo>
                      <a:lnTo>
                        <a:pt x="138" y="205"/>
                      </a:lnTo>
                      <a:lnTo>
                        <a:pt x="137" y="205"/>
                      </a:lnTo>
                      <a:lnTo>
                        <a:pt x="123" y="205"/>
                      </a:lnTo>
                      <a:lnTo>
                        <a:pt x="110" y="202"/>
                      </a:lnTo>
                      <a:lnTo>
                        <a:pt x="85" y="196"/>
                      </a:lnTo>
                      <a:lnTo>
                        <a:pt x="61" y="185"/>
                      </a:lnTo>
                      <a:lnTo>
                        <a:pt x="41" y="171"/>
                      </a:lnTo>
                      <a:lnTo>
                        <a:pt x="24" y="154"/>
                      </a:lnTo>
                      <a:lnTo>
                        <a:pt x="12" y="136"/>
                      </a:lnTo>
                      <a:lnTo>
                        <a:pt x="7" y="126"/>
                      </a:lnTo>
                      <a:lnTo>
                        <a:pt x="3" y="117"/>
                      </a:lnTo>
                      <a:lnTo>
                        <a:pt x="2" y="107"/>
                      </a:lnTo>
                      <a:lnTo>
                        <a:pt x="0" y="97"/>
                      </a:lnTo>
                      <a:lnTo>
                        <a:pt x="2" y="82"/>
                      </a:lnTo>
                      <a:lnTo>
                        <a:pt x="7" y="67"/>
                      </a:lnTo>
                      <a:lnTo>
                        <a:pt x="14" y="53"/>
                      </a:lnTo>
                      <a:lnTo>
                        <a:pt x="24" y="40"/>
                      </a:lnTo>
                      <a:lnTo>
                        <a:pt x="36" y="29"/>
                      </a:lnTo>
                      <a:lnTo>
                        <a:pt x="51" y="17"/>
                      </a:lnTo>
                      <a:lnTo>
                        <a:pt x="67" y="9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9468" name="Line 34"/>
              <p:cNvSpPr>
                <a:spLocks noChangeShapeType="1"/>
              </p:cNvSpPr>
              <p:nvPr/>
            </p:nvSpPr>
            <p:spPr bwMode="auto">
              <a:xfrm>
                <a:off x="2747950" y="2643182"/>
                <a:ext cx="1588" cy="7683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9" name="Line 35"/>
              <p:cNvSpPr>
                <a:spLocks noChangeShapeType="1"/>
              </p:cNvSpPr>
              <p:nvPr/>
            </p:nvSpPr>
            <p:spPr bwMode="auto">
              <a:xfrm>
                <a:off x="2786050" y="2643182"/>
                <a:ext cx="1588" cy="7683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0" name="Line 37"/>
              <p:cNvSpPr>
                <a:spLocks noChangeShapeType="1"/>
              </p:cNvSpPr>
              <p:nvPr/>
            </p:nvSpPr>
            <p:spPr bwMode="auto">
              <a:xfrm>
                <a:off x="2928926" y="3357562"/>
                <a:ext cx="1588" cy="4556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1" name="Text Box 85"/>
              <p:cNvSpPr txBox="1">
                <a:spLocks noChangeArrowheads="1"/>
              </p:cNvSpPr>
              <p:nvPr/>
            </p:nvSpPr>
            <p:spPr bwMode="auto">
              <a:xfrm>
                <a:off x="1571604" y="2857495"/>
                <a:ext cx="602187" cy="46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200"/>
                  <a:t>e</a:t>
                </a:r>
                <a:r>
                  <a:rPr lang="pt-BR" altLang="pt-BR" sz="1200" baseline="-25000"/>
                  <a:t>0</a:t>
                </a:r>
                <a:r>
                  <a:rPr lang="pt-BR" altLang="pt-BR" sz="1200"/>
                  <a:t>(t)</a:t>
                </a:r>
              </a:p>
            </p:txBody>
          </p:sp>
          <p:cxnSp>
            <p:nvCxnSpPr>
              <p:cNvPr id="89" name="Conector reto 88"/>
              <p:cNvCxnSpPr/>
              <p:nvPr/>
            </p:nvCxnSpPr>
            <p:spPr>
              <a:xfrm>
                <a:off x="2909385" y="2682573"/>
                <a:ext cx="590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ector reto 91"/>
              <p:cNvCxnSpPr/>
              <p:nvPr/>
            </p:nvCxnSpPr>
            <p:spPr>
              <a:xfrm rot="5400000">
                <a:off x="3348756" y="2707153"/>
                <a:ext cx="286762" cy="1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92"/>
              <p:cNvCxnSpPr/>
              <p:nvPr/>
            </p:nvCxnSpPr>
            <p:spPr>
              <a:xfrm rot="5400000">
                <a:off x="3430960" y="2713854"/>
                <a:ext cx="284083" cy="1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75" name="Group 10"/>
              <p:cNvGrpSpPr>
                <a:grpSpLocks/>
              </p:cNvGrpSpPr>
              <p:nvPr/>
            </p:nvGrpSpPr>
            <p:grpSpPr bwMode="auto">
              <a:xfrm>
                <a:off x="2589950" y="3790215"/>
                <a:ext cx="152400" cy="692150"/>
                <a:chOff x="3716" y="1357"/>
                <a:chExt cx="86" cy="405"/>
              </a:xfrm>
            </p:grpSpPr>
            <p:sp>
              <p:nvSpPr>
                <p:cNvPr id="59495" name="Freeform 11"/>
                <p:cNvSpPr>
                  <a:spLocks/>
                </p:cNvSpPr>
                <p:nvPr/>
              </p:nvSpPr>
              <p:spPr bwMode="auto">
                <a:xfrm>
                  <a:off x="3716" y="1664"/>
                  <a:ext cx="17" cy="28"/>
                </a:xfrm>
                <a:custGeom>
                  <a:avLst/>
                  <a:gdLst>
                    <a:gd name="T0" fmla="*/ 2 w 33"/>
                    <a:gd name="T1" fmla="*/ 0 h 54"/>
                    <a:gd name="T2" fmla="*/ 1 w 33"/>
                    <a:gd name="T3" fmla="*/ 1 h 54"/>
                    <a:gd name="T4" fmla="*/ 1 w 33"/>
                    <a:gd name="T5" fmla="*/ 1 h 54"/>
                    <a:gd name="T6" fmla="*/ 1 w 33"/>
                    <a:gd name="T7" fmla="*/ 1 h 54"/>
                    <a:gd name="T8" fmla="*/ 1 w 33"/>
                    <a:gd name="T9" fmla="*/ 1 h 54"/>
                    <a:gd name="T10" fmla="*/ 0 w 33"/>
                    <a:gd name="T11" fmla="*/ 1 h 54"/>
                    <a:gd name="T12" fmla="*/ 1 w 33"/>
                    <a:gd name="T13" fmla="*/ 1 h 54"/>
                    <a:gd name="T14" fmla="*/ 1 w 33"/>
                    <a:gd name="T15" fmla="*/ 2 h 54"/>
                    <a:gd name="T16" fmla="*/ 1 w 33"/>
                    <a:gd name="T17" fmla="*/ 2 h 54"/>
                    <a:gd name="T18" fmla="*/ 1 w 33"/>
                    <a:gd name="T19" fmla="*/ 2 h 54"/>
                    <a:gd name="T20" fmla="*/ 2 w 33"/>
                    <a:gd name="T21" fmla="*/ 2 h 54"/>
                    <a:gd name="T22" fmla="*/ 2 w 33"/>
                    <a:gd name="T23" fmla="*/ 2 h 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54"/>
                    <a:gd name="T38" fmla="*/ 33 w 33"/>
                    <a:gd name="T39" fmla="*/ 54 h 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54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2" y="35"/>
                      </a:lnTo>
                      <a:lnTo>
                        <a:pt x="10" y="45"/>
                      </a:lnTo>
                      <a:lnTo>
                        <a:pt x="20" y="52"/>
                      </a:lnTo>
                      <a:lnTo>
                        <a:pt x="33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6" name="Freeform 12"/>
                <p:cNvSpPr>
                  <a:spLocks/>
                </p:cNvSpPr>
                <p:nvPr/>
              </p:nvSpPr>
              <p:spPr bwMode="auto">
                <a:xfrm>
                  <a:off x="3728" y="1587"/>
                  <a:ext cx="74" cy="105"/>
                </a:xfrm>
                <a:custGeom>
                  <a:avLst/>
                  <a:gdLst>
                    <a:gd name="T0" fmla="*/ 1 w 148"/>
                    <a:gd name="T1" fmla="*/ 7 h 209"/>
                    <a:gd name="T2" fmla="*/ 1 w 148"/>
                    <a:gd name="T3" fmla="*/ 7 h 209"/>
                    <a:gd name="T4" fmla="*/ 1 w 148"/>
                    <a:gd name="T5" fmla="*/ 7 h 209"/>
                    <a:gd name="T6" fmla="*/ 1 w 148"/>
                    <a:gd name="T7" fmla="*/ 7 h 209"/>
                    <a:gd name="T8" fmla="*/ 1 w 148"/>
                    <a:gd name="T9" fmla="*/ 7 h 209"/>
                    <a:gd name="T10" fmla="*/ 1 w 148"/>
                    <a:gd name="T11" fmla="*/ 7 h 209"/>
                    <a:gd name="T12" fmla="*/ 1 w 148"/>
                    <a:gd name="T13" fmla="*/ 7 h 209"/>
                    <a:gd name="T14" fmla="*/ 1 w 148"/>
                    <a:gd name="T15" fmla="*/ 7 h 209"/>
                    <a:gd name="T16" fmla="*/ 2 w 148"/>
                    <a:gd name="T17" fmla="*/ 6 h 209"/>
                    <a:gd name="T18" fmla="*/ 3 w 148"/>
                    <a:gd name="T19" fmla="*/ 6 h 209"/>
                    <a:gd name="T20" fmla="*/ 3 w 148"/>
                    <a:gd name="T21" fmla="*/ 5 h 209"/>
                    <a:gd name="T22" fmla="*/ 5 w 148"/>
                    <a:gd name="T23" fmla="*/ 5 h 209"/>
                    <a:gd name="T24" fmla="*/ 5 w 148"/>
                    <a:gd name="T25" fmla="*/ 5 h 209"/>
                    <a:gd name="T26" fmla="*/ 5 w 148"/>
                    <a:gd name="T27" fmla="*/ 4 h 209"/>
                    <a:gd name="T28" fmla="*/ 5 w 148"/>
                    <a:gd name="T29" fmla="*/ 4 h 209"/>
                    <a:gd name="T30" fmla="*/ 5 w 148"/>
                    <a:gd name="T31" fmla="*/ 4 h 209"/>
                    <a:gd name="T32" fmla="*/ 5 w 148"/>
                    <a:gd name="T33" fmla="*/ 3 h 209"/>
                    <a:gd name="T34" fmla="*/ 5 w 148"/>
                    <a:gd name="T35" fmla="*/ 3 h 209"/>
                    <a:gd name="T36" fmla="*/ 5 w 148"/>
                    <a:gd name="T37" fmla="*/ 3 h 209"/>
                    <a:gd name="T38" fmla="*/ 5 w 148"/>
                    <a:gd name="T39" fmla="*/ 2 h 209"/>
                    <a:gd name="T40" fmla="*/ 3 w 148"/>
                    <a:gd name="T41" fmla="*/ 2 h 209"/>
                    <a:gd name="T42" fmla="*/ 3 w 148"/>
                    <a:gd name="T43" fmla="*/ 1 h 209"/>
                    <a:gd name="T44" fmla="*/ 2 w 148"/>
                    <a:gd name="T45" fmla="*/ 1 h 209"/>
                    <a:gd name="T46" fmla="*/ 1 w 148"/>
                    <a:gd name="T47" fmla="*/ 1 h 209"/>
                    <a:gd name="T48" fmla="*/ 1 w 148"/>
                    <a:gd name="T49" fmla="*/ 1 h 209"/>
                    <a:gd name="T50" fmla="*/ 1 w 148"/>
                    <a:gd name="T51" fmla="*/ 0 h 209"/>
                    <a:gd name="T52" fmla="*/ 1 w 148"/>
                    <a:gd name="T53" fmla="*/ 0 h 209"/>
                    <a:gd name="T54" fmla="*/ 1 w 148"/>
                    <a:gd name="T55" fmla="*/ 0 h 209"/>
                    <a:gd name="T56" fmla="*/ 0 w 148"/>
                    <a:gd name="T57" fmla="*/ 0 h 2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09"/>
                    <a:gd name="T89" fmla="*/ 148 w 148"/>
                    <a:gd name="T90" fmla="*/ 209 h 2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09">
                      <a:moveTo>
                        <a:pt x="5" y="209"/>
                      </a:moveTo>
                      <a:lnTo>
                        <a:pt x="6" y="209"/>
                      </a:lnTo>
                      <a:lnTo>
                        <a:pt x="9" y="209"/>
                      </a:lnTo>
                      <a:lnTo>
                        <a:pt x="10" y="209"/>
                      </a:lnTo>
                      <a:lnTo>
                        <a:pt x="11" y="209"/>
                      </a:lnTo>
                      <a:lnTo>
                        <a:pt x="25" y="209"/>
                      </a:lnTo>
                      <a:lnTo>
                        <a:pt x="38" y="207"/>
                      </a:lnTo>
                      <a:lnTo>
                        <a:pt x="63" y="200"/>
                      </a:lnTo>
                      <a:lnTo>
                        <a:pt x="87" y="189"/>
                      </a:lnTo>
                      <a:lnTo>
                        <a:pt x="107" y="175"/>
                      </a:lnTo>
                      <a:lnTo>
                        <a:pt x="124" y="159"/>
                      </a:lnTo>
                      <a:lnTo>
                        <a:pt x="136" y="140"/>
                      </a:lnTo>
                      <a:lnTo>
                        <a:pt x="142" y="129"/>
                      </a:lnTo>
                      <a:lnTo>
                        <a:pt x="145" y="119"/>
                      </a:lnTo>
                      <a:lnTo>
                        <a:pt x="147" y="109"/>
                      </a:lnTo>
                      <a:lnTo>
                        <a:pt x="148" y="99"/>
                      </a:lnTo>
                      <a:lnTo>
                        <a:pt x="147" y="89"/>
                      </a:lnTo>
                      <a:lnTo>
                        <a:pt x="145" y="79"/>
                      </a:lnTo>
                      <a:lnTo>
                        <a:pt x="142" y="70"/>
                      </a:lnTo>
                      <a:lnTo>
                        <a:pt x="136" y="61"/>
                      </a:lnTo>
                      <a:lnTo>
                        <a:pt x="124" y="43"/>
                      </a:lnTo>
                      <a:lnTo>
                        <a:pt x="107" y="29"/>
                      </a:lnTo>
                      <a:lnTo>
                        <a:pt x="87" y="17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7" name="Freeform 13"/>
                <p:cNvSpPr>
                  <a:spLocks/>
                </p:cNvSpPr>
                <p:nvPr/>
              </p:nvSpPr>
              <p:spPr bwMode="auto">
                <a:xfrm>
                  <a:off x="3728" y="1664"/>
                  <a:ext cx="74" cy="98"/>
                </a:xfrm>
                <a:custGeom>
                  <a:avLst/>
                  <a:gdLst>
                    <a:gd name="T0" fmla="*/ 1 w 148"/>
                    <a:gd name="T1" fmla="*/ 7 h 195"/>
                    <a:gd name="T2" fmla="*/ 2 w 148"/>
                    <a:gd name="T3" fmla="*/ 6 h 195"/>
                    <a:gd name="T4" fmla="*/ 2 w 148"/>
                    <a:gd name="T5" fmla="*/ 6 h 195"/>
                    <a:gd name="T6" fmla="*/ 3 w 148"/>
                    <a:gd name="T7" fmla="*/ 6 h 195"/>
                    <a:gd name="T8" fmla="*/ 3 w 148"/>
                    <a:gd name="T9" fmla="*/ 5 h 195"/>
                    <a:gd name="T10" fmla="*/ 5 w 148"/>
                    <a:gd name="T11" fmla="*/ 5 h 195"/>
                    <a:gd name="T12" fmla="*/ 5 w 148"/>
                    <a:gd name="T13" fmla="*/ 5 h 195"/>
                    <a:gd name="T14" fmla="*/ 5 w 148"/>
                    <a:gd name="T15" fmla="*/ 4 h 195"/>
                    <a:gd name="T16" fmla="*/ 5 w 148"/>
                    <a:gd name="T17" fmla="*/ 4 h 195"/>
                    <a:gd name="T18" fmla="*/ 5 w 148"/>
                    <a:gd name="T19" fmla="*/ 3 h 195"/>
                    <a:gd name="T20" fmla="*/ 5 w 148"/>
                    <a:gd name="T21" fmla="*/ 3 h 195"/>
                    <a:gd name="T22" fmla="*/ 5 w 148"/>
                    <a:gd name="T23" fmla="*/ 3 h 195"/>
                    <a:gd name="T24" fmla="*/ 5 w 148"/>
                    <a:gd name="T25" fmla="*/ 2 h 195"/>
                    <a:gd name="T26" fmla="*/ 3 w 148"/>
                    <a:gd name="T27" fmla="*/ 2 h 195"/>
                    <a:gd name="T28" fmla="*/ 3 w 148"/>
                    <a:gd name="T29" fmla="*/ 1 h 195"/>
                    <a:gd name="T30" fmla="*/ 2 w 148"/>
                    <a:gd name="T31" fmla="*/ 1 h 195"/>
                    <a:gd name="T32" fmla="*/ 1 w 148"/>
                    <a:gd name="T33" fmla="*/ 1 h 195"/>
                    <a:gd name="T34" fmla="*/ 1 w 148"/>
                    <a:gd name="T35" fmla="*/ 1 h 195"/>
                    <a:gd name="T36" fmla="*/ 1 w 148"/>
                    <a:gd name="T37" fmla="*/ 0 h 195"/>
                    <a:gd name="T38" fmla="*/ 1 w 148"/>
                    <a:gd name="T39" fmla="*/ 0 h 195"/>
                    <a:gd name="T40" fmla="*/ 1 w 148"/>
                    <a:gd name="T41" fmla="*/ 0 h 195"/>
                    <a:gd name="T42" fmla="*/ 1 w 148"/>
                    <a:gd name="T43" fmla="*/ 0 h 195"/>
                    <a:gd name="T44" fmla="*/ 0 w 148"/>
                    <a:gd name="T45" fmla="*/ 0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195"/>
                    <a:gd name="T71" fmla="*/ 148 w 148"/>
                    <a:gd name="T72" fmla="*/ 195 h 19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195">
                      <a:moveTo>
                        <a:pt x="57" y="195"/>
                      </a:moveTo>
                      <a:lnTo>
                        <a:pt x="76" y="190"/>
                      </a:lnTo>
                      <a:lnTo>
                        <a:pt x="92" y="181"/>
                      </a:lnTo>
                      <a:lnTo>
                        <a:pt x="107" y="171"/>
                      </a:lnTo>
                      <a:lnTo>
                        <a:pt x="121" y="158"/>
                      </a:lnTo>
                      <a:lnTo>
                        <a:pt x="133" y="144"/>
                      </a:lnTo>
                      <a:lnTo>
                        <a:pt x="140" y="129"/>
                      </a:lnTo>
                      <a:lnTo>
                        <a:pt x="147" y="114"/>
                      </a:lnTo>
                      <a:lnTo>
                        <a:pt x="148" y="97"/>
                      </a:lnTo>
                      <a:lnTo>
                        <a:pt x="147" y="87"/>
                      </a:lnTo>
                      <a:lnTo>
                        <a:pt x="145" y="77"/>
                      </a:lnTo>
                      <a:lnTo>
                        <a:pt x="142" y="68"/>
                      </a:lnTo>
                      <a:lnTo>
                        <a:pt x="136" y="59"/>
                      </a:lnTo>
                      <a:lnTo>
                        <a:pt x="124" y="43"/>
                      </a:lnTo>
                      <a:lnTo>
                        <a:pt x="107" y="28"/>
                      </a:lnTo>
                      <a:lnTo>
                        <a:pt x="87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8" name="Freeform 14"/>
                <p:cNvSpPr>
                  <a:spLocks/>
                </p:cNvSpPr>
                <p:nvPr/>
              </p:nvSpPr>
              <p:spPr bwMode="auto">
                <a:xfrm>
                  <a:off x="3716" y="1587"/>
                  <a:ext cx="17" cy="20"/>
                </a:xfrm>
                <a:custGeom>
                  <a:avLst/>
                  <a:gdLst>
                    <a:gd name="T0" fmla="*/ 2 w 33"/>
                    <a:gd name="T1" fmla="*/ 0 h 41"/>
                    <a:gd name="T2" fmla="*/ 1 w 33"/>
                    <a:gd name="T3" fmla="*/ 0 h 41"/>
                    <a:gd name="T4" fmla="*/ 1 w 33"/>
                    <a:gd name="T5" fmla="*/ 0 h 41"/>
                    <a:gd name="T6" fmla="*/ 1 w 33"/>
                    <a:gd name="T7" fmla="*/ 0 h 41"/>
                    <a:gd name="T8" fmla="*/ 1 w 33"/>
                    <a:gd name="T9" fmla="*/ 0 h 41"/>
                    <a:gd name="T10" fmla="*/ 0 w 33"/>
                    <a:gd name="T11" fmla="*/ 0 h 41"/>
                    <a:gd name="T12" fmla="*/ 1 w 33"/>
                    <a:gd name="T13" fmla="*/ 0 h 41"/>
                    <a:gd name="T14" fmla="*/ 1 w 33"/>
                    <a:gd name="T15" fmla="*/ 0 h 41"/>
                    <a:gd name="T16" fmla="*/ 1 w 33"/>
                    <a:gd name="T17" fmla="*/ 1 h 41"/>
                    <a:gd name="T18" fmla="*/ 1 w 33"/>
                    <a:gd name="T19" fmla="*/ 1 h 41"/>
                    <a:gd name="T20" fmla="*/ 2 w 33"/>
                    <a:gd name="T21" fmla="*/ 1 h 41"/>
                    <a:gd name="T22" fmla="*/ 2 w 33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1"/>
                    <a:gd name="T38" fmla="*/ 33 w 33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1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2" y="28"/>
                      </a:lnTo>
                      <a:lnTo>
                        <a:pt x="10" y="35"/>
                      </a:lnTo>
                      <a:lnTo>
                        <a:pt x="20" y="40"/>
                      </a:lnTo>
                      <a:lnTo>
                        <a:pt x="33" y="4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9" name="Freeform 15"/>
                <p:cNvSpPr>
                  <a:spLocks/>
                </p:cNvSpPr>
                <p:nvPr/>
              </p:nvSpPr>
              <p:spPr bwMode="auto">
                <a:xfrm>
                  <a:off x="3728" y="1510"/>
                  <a:ext cx="74" cy="97"/>
                </a:xfrm>
                <a:custGeom>
                  <a:avLst/>
                  <a:gdLst>
                    <a:gd name="T0" fmla="*/ 1 w 148"/>
                    <a:gd name="T1" fmla="*/ 6 h 195"/>
                    <a:gd name="T2" fmla="*/ 1 w 148"/>
                    <a:gd name="T3" fmla="*/ 6 h 195"/>
                    <a:gd name="T4" fmla="*/ 1 w 148"/>
                    <a:gd name="T5" fmla="*/ 6 h 195"/>
                    <a:gd name="T6" fmla="*/ 1 w 148"/>
                    <a:gd name="T7" fmla="*/ 6 h 195"/>
                    <a:gd name="T8" fmla="*/ 1 w 148"/>
                    <a:gd name="T9" fmla="*/ 6 h 195"/>
                    <a:gd name="T10" fmla="*/ 1 w 148"/>
                    <a:gd name="T11" fmla="*/ 6 h 195"/>
                    <a:gd name="T12" fmla="*/ 1 w 148"/>
                    <a:gd name="T13" fmla="*/ 5 h 195"/>
                    <a:gd name="T14" fmla="*/ 2 w 148"/>
                    <a:gd name="T15" fmla="*/ 5 h 195"/>
                    <a:gd name="T16" fmla="*/ 3 w 148"/>
                    <a:gd name="T17" fmla="*/ 5 h 195"/>
                    <a:gd name="T18" fmla="*/ 3 w 148"/>
                    <a:gd name="T19" fmla="*/ 4 h 195"/>
                    <a:gd name="T20" fmla="*/ 5 w 148"/>
                    <a:gd name="T21" fmla="*/ 4 h 195"/>
                    <a:gd name="T22" fmla="*/ 5 w 148"/>
                    <a:gd name="T23" fmla="*/ 3 h 195"/>
                    <a:gd name="T24" fmla="*/ 5 w 148"/>
                    <a:gd name="T25" fmla="*/ 3 h 195"/>
                    <a:gd name="T26" fmla="*/ 5 w 148"/>
                    <a:gd name="T27" fmla="*/ 3 h 195"/>
                    <a:gd name="T28" fmla="*/ 5 w 148"/>
                    <a:gd name="T29" fmla="*/ 3 h 195"/>
                    <a:gd name="T30" fmla="*/ 5 w 148"/>
                    <a:gd name="T31" fmla="*/ 2 h 195"/>
                    <a:gd name="T32" fmla="*/ 5 w 148"/>
                    <a:gd name="T33" fmla="*/ 2 h 195"/>
                    <a:gd name="T34" fmla="*/ 5 w 148"/>
                    <a:gd name="T35" fmla="*/ 2 h 195"/>
                    <a:gd name="T36" fmla="*/ 5 w 148"/>
                    <a:gd name="T37" fmla="*/ 1 h 195"/>
                    <a:gd name="T38" fmla="*/ 3 w 148"/>
                    <a:gd name="T39" fmla="*/ 1 h 195"/>
                    <a:gd name="T40" fmla="*/ 3 w 148"/>
                    <a:gd name="T41" fmla="*/ 0 h 195"/>
                    <a:gd name="T42" fmla="*/ 2 w 148"/>
                    <a:gd name="T43" fmla="*/ 0 h 195"/>
                    <a:gd name="T44" fmla="*/ 1 w 148"/>
                    <a:gd name="T45" fmla="*/ 0 h 195"/>
                    <a:gd name="T46" fmla="*/ 1 w 148"/>
                    <a:gd name="T47" fmla="*/ 0 h 195"/>
                    <a:gd name="T48" fmla="*/ 1 w 148"/>
                    <a:gd name="T49" fmla="*/ 0 h 195"/>
                    <a:gd name="T50" fmla="*/ 1 w 148"/>
                    <a:gd name="T51" fmla="*/ 0 h 195"/>
                    <a:gd name="T52" fmla="*/ 1 w 148"/>
                    <a:gd name="T53" fmla="*/ 0 h 195"/>
                    <a:gd name="T54" fmla="*/ 0 w 148"/>
                    <a:gd name="T55" fmla="*/ 0 h 1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195"/>
                    <a:gd name="T86" fmla="*/ 148 w 148"/>
                    <a:gd name="T87" fmla="*/ 195 h 1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195">
                      <a:moveTo>
                        <a:pt x="5" y="195"/>
                      </a:moveTo>
                      <a:lnTo>
                        <a:pt x="6" y="195"/>
                      </a:lnTo>
                      <a:lnTo>
                        <a:pt x="9" y="195"/>
                      </a:lnTo>
                      <a:lnTo>
                        <a:pt x="10" y="195"/>
                      </a:lnTo>
                      <a:lnTo>
                        <a:pt x="11" y="195"/>
                      </a:lnTo>
                      <a:lnTo>
                        <a:pt x="38" y="192"/>
                      </a:lnTo>
                      <a:lnTo>
                        <a:pt x="63" y="187"/>
                      </a:lnTo>
                      <a:lnTo>
                        <a:pt x="87" y="178"/>
                      </a:lnTo>
                      <a:lnTo>
                        <a:pt x="107" y="167"/>
                      </a:lnTo>
                      <a:lnTo>
                        <a:pt x="124" y="152"/>
                      </a:lnTo>
                      <a:lnTo>
                        <a:pt x="136" y="135"/>
                      </a:lnTo>
                      <a:lnTo>
                        <a:pt x="142" y="126"/>
                      </a:lnTo>
                      <a:lnTo>
                        <a:pt x="145" y="118"/>
                      </a:lnTo>
                      <a:lnTo>
                        <a:pt x="147" y="108"/>
                      </a:lnTo>
                      <a:lnTo>
                        <a:pt x="148" y="97"/>
                      </a:lnTo>
                      <a:lnTo>
                        <a:pt x="147" y="87"/>
                      </a:lnTo>
                      <a:lnTo>
                        <a:pt x="145" y="77"/>
                      </a:lnTo>
                      <a:lnTo>
                        <a:pt x="142" y="68"/>
                      </a:lnTo>
                      <a:lnTo>
                        <a:pt x="136" y="59"/>
                      </a:lnTo>
                      <a:lnTo>
                        <a:pt x="124" y="43"/>
                      </a:lnTo>
                      <a:lnTo>
                        <a:pt x="107" y="28"/>
                      </a:lnTo>
                      <a:lnTo>
                        <a:pt x="87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0" name="Freeform 16"/>
                <p:cNvSpPr>
                  <a:spLocks/>
                </p:cNvSpPr>
                <p:nvPr/>
              </p:nvSpPr>
              <p:spPr bwMode="auto">
                <a:xfrm>
                  <a:off x="3716" y="1510"/>
                  <a:ext cx="17" cy="22"/>
                </a:xfrm>
                <a:custGeom>
                  <a:avLst/>
                  <a:gdLst>
                    <a:gd name="T0" fmla="*/ 2 w 33"/>
                    <a:gd name="T1" fmla="*/ 0 h 44"/>
                    <a:gd name="T2" fmla="*/ 1 w 33"/>
                    <a:gd name="T3" fmla="*/ 1 h 44"/>
                    <a:gd name="T4" fmla="*/ 1 w 33"/>
                    <a:gd name="T5" fmla="*/ 1 h 44"/>
                    <a:gd name="T6" fmla="*/ 1 w 33"/>
                    <a:gd name="T7" fmla="*/ 1 h 44"/>
                    <a:gd name="T8" fmla="*/ 1 w 33"/>
                    <a:gd name="T9" fmla="*/ 1 h 44"/>
                    <a:gd name="T10" fmla="*/ 0 w 33"/>
                    <a:gd name="T11" fmla="*/ 1 h 44"/>
                    <a:gd name="T12" fmla="*/ 1 w 33"/>
                    <a:gd name="T13" fmla="*/ 1 h 44"/>
                    <a:gd name="T14" fmla="*/ 1 w 33"/>
                    <a:gd name="T15" fmla="*/ 1 h 44"/>
                    <a:gd name="T16" fmla="*/ 1 w 33"/>
                    <a:gd name="T17" fmla="*/ 1 h 44"/>
                    <a:gd name="T18" fmla="*/ 1 w 33"/>
                    <a:gd name="T19" fmla="*/ 1 h 44"/>
                    <a:gd name="T20" fmla="*/ 2 w 33"/>
                    <a:gd name="T21" fmla="*/ 1 h 44"/>
                    <a:gd name="T22" fmla="*/ 2 w 33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4"/>
                    <a:gd name="T38" fmla="*/ 33 w 33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4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2" y="30"/>
                      </a:lnTo>
                      <a:lnTo>
                        <a:pt x="10" y="37"/>
                      </a:lnTo>
                      <a:lnTo>
                        <a:pt x="20" y="42"/>
                      </a:lnTo>
                      <a:lnTo>
                        <a:pt x="33" y="4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1" name="Freeform 17"/>
                <p:cNvSpPr>
                  <a:spLocks/>
                </p:cNvSpPr>
                <p:nvPr/>
              </p:nvSpPr>
              <p:spPr bwMode="auto">
                <a:xfrm>
                  <a:off x="3728" y="1432"/>
                  <a:ext cx="74" cy="102"/>
                </a:xfrm>
                <a:custGeom>
                  <a:avLst/>
                  <a:gdLst>
                    <a:gd name="T0" fmla="*/ 1 w 148"/>
                    <a:gd name="T1" fmla="*/ 6 h 204"/>
                    <a:gd name="T2" fmla="*/ 1 w 148"/>
                    <a:gd name="T3" fmla="*/ 6 h 204"/>
                    <a:gd name="T4" fmla="*/ 1 w 148"/>
                    <a:gd name="T5" fmla="*/ 6 h 204"/>
                    <a:gd name="T6" fmla="*/ 1 w 148"/>
                    <a:gd name="T7" fmla="*/ 6 h 204"/>
                    <a:gd name="T8" fmla="*/ 1 w 148"/>
                    <a:gd name="T9" fmla="*/ 6 h 204"/>
                    <a:gd name="T10" fmla="*/ 1 w 148"/>
                    <a:gd name="T11" fmla="*/ 6 h 204"/>
                    <a:gd name="T12" fmla="*/ 1 w 148"/>
                    <a:gd name="T13" fmla="*/ 6 h 204"/>
                    <a:gd name="T14" fmla="*/ 1 w 148"/>
                    <a:gd name="T15" fmla="*/ 6 h 204"/>
                    <a:gd name="T16" fmla="*/ 1 w 148"/>
                    <a:gd name="T17" fmla="*/ 6 h 204"/>
                    <a:gd name="T18" fmla="*/ 2 w 148"/>
                    <a:gd name="T19" fmla="*/ 6 h 204"/>
                    <a:gd name="T20" fmla="*/ 3 w 148"/>
                    <a:gd name="T21" fmla="*/ 6 h 204"/>
                    <a:gd name="T22" fmla="*/ 3 w 148"/>
                    <a:gd name="T23" fmla="*/ 5 h 204"/>
                    <a:gd name="T24" fmla="*/ 5 w 148"/>
                    <a:gd name="T25" fmla="*/ 5 h 204"/>
                    <a:gd name="T26" fmla="*/ 5 w 148"/>
                    <a:gd name="T27" fmla="*/ 5 h 204"/>
                    <a:gd name="T28" fmla="*/ 5 w 148"/>
                    <a:gd name="T29" fmla="*/ 3 h 204"/>
                    <a:gd name="T30" fmla="*/ 5 w 148"/>
                    <a:gd name="T31" fmla="*/ 3 h 204"/>
                    <a:gd name="T32" fmla="*/ 5 w 148"/>
                    <a:gd name="T33" fmla="*/ 3 h 204"/>
                    <a:gd name="T34" fmla="*/ 5 w 148"/>
                    <a:gd name="T35" fmla="*/ 3 h 204"/>
                    <a:gd name="T36" fmla="*/ 5 w 148"/>
                    <a:gd name="T37" fmla="*/ 3 h 204"/>
                    <a:gd name="T38" fmla="*/ 5 w 148"/>
                    <a:gd name="T39" fmla="*/ 3 h 204"/>
                    <a:gd name="T40" fmla="*/ 5 w 148"/>
                    <a:gd name="T41" fmla="*/ 2 h 204"/>
                    <a:gd name="T42" fmla="*/ 3 w 148"/>
                    <a:gd name="T43" fmla="*/ 2 h 204"/>
                    <a:gd name="T44" fmla="*/ 3 w 148"/>
                    <a:gd name="T45" fmla="*/ 1 h 204"/>
                    <a:gd name="T46" fmla="*/ 2 w 148"/>
                    <a:gd name="T47" fmla="*/ 1 h 204"/>
                    <a:gd name="T48" fmla="*/ 1 w 148"/>
                    <a:gd name="T49" fmla="*/ 1 h 204"/>
                    <a:gd name="T50" fmla="*/ 1 w 148"/>
                    <a:gd name="T51" fmla="*/ 1 h 204"/>
                    <a:gd name="T52" fmla="*/ 1 w 148"/>
                    <a:gd name="T53" fmla="*/ 0 h 204"/>
                    <a:gd name="T54" fmla="*/ 1 w 148"/>
                    <a:gd name="T55" fmla="*/ 0 h 204"/>
                    <a:gd name="T56" fmla="*/ 1 w 148"/>
                    <a:gd name="T57" fmla="*/ 0 h 204"/>
                    <a:gd name="T58" fmla="*/ 0 w 148"/>
                    <a:gd name="T59" fmla="*/ 0 h 20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4"/>
                    <a:gd name="T92" fmla="*/ 148 w 148"/>
                    <a:gd name="T93" fmla="*/ 204 h 20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4">
                      <a:moveTo>
                        <a:pt x="5" y="199"/>
                      </a:moveTo>
                      <a:lnTo>
                        <a:pt x="6" y="200"/>
                      </a:lnTo>
                      <a:lnTo>
                        <a:pt x="9" y="203"/>
                      </a:lnTo>
                      <a:lnTo>
                        <a:pt x="9" y="204"/>
                      </a:lnTo>
                      <a:lnTo>
                        <a:pt x="10" y="204"/>
                      </a:lnTo>
                      <a:lnTo>
                        <a:pt x="11" y="203"/>
                      </a:lnTo>
                      <a:lnTo>
                        <a:pt x="11" y="199"/>
                      </a:lnTo>
                      <a:lnTo>
                        <a:pt x="38" y="196"/>
                      </a:lnTo>
                      <a:lnTo>
                        <a:pt x="63" y="191"/>
                      </a:lnTo>
                      <a:lnTo>
                        <a:pt x="87" y="182"/>
                      </a:lnTo>
                      <a:lnTo>
                        <a:pt x="107" y="170"/>
                      </a:lnTo>
                      <a:lnTo>
                        <a:pt x="124" y="156"/>
                      </a:lnTo>
                      <a:lnTo>
                        <a:pt x="136" y="138"/>
                      </a:lnTo>
                      <a:lnTo>
                        <a:pt x="142" y="129"/>
                      </a:lnTo>
                      <a:lnTo>
                        <a:pt x="145" y="120"/>
                      </a:lnTo>
                      <a:lnTo>
                        <a:pt x="147" y="110"/>
                      </a:lnTo>
                      <a:lnTo>
                        <a:pt x="148" y="100"/>
                      </a:lnTo>
                      <a:lnTo>
                        <a:pt x="147" y="90"/>
                      </a:lnTo>
                      <a:lnTo>
                        <a:pt x="145" y="80"/>
                      </a:lnTo>
                      <a:lnTo>
                        <a:pt x="142" y="70"/>
                      </a:lnTo>
                      <a:lnTo>
                        <a:pt x="136" y="61"/>
                      </a:lnTo>
                      <a:lnTo>
                        <a:pt x="124" y="45"/>
                      </a:lnTo>
                      <a:lnTo>
                        <a:pt x="107" y="29"/>
                      </a:lnTo>
                      <a:lnTo>
                        <a:pt x="87" y="17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2" name="Freeform 18"/>
                <p:cNvSpPr>
                  <a:spLocks/>
                </p:cNvSpPr>
                <p:nvPr/>
              </p:nvSpPr>
              <p:spPr bwMode="auto">
                <a:xfrm>
                  <a:off x="3716" y="1432"/>
                  <a:ext cx="17" cy="28"/>
                </a:xfrm>
                <a:custGeom>
                  <a:avLst/>
                  <a:gdLst>
                    <a:gd name="T0" fmla="*/ 2 w 33"/>
                    <a:gd name="T1" fmla="*/ 0 h 56"/>
                    <a:gd name="T2" fmla="*/ 1 w 33"/>
                    <a:gd name="T3" fmla="*/ 1 h 56"/>
                    <a:gd name="T4" fmla="*/ 1 w 33"/>
                    <a:gd name="T5" fmla="*/ 1 h 56"/>
                    <a:gd name="T6" fmla="*/ 1 w 33"/>
                    <a:gd name="T7" fmla="*/ 1 h 56"/>
                    <a:gd name="T8" fmla="*/ 1 w 33"/>
                    <a:gd name="T9" fmla="*/ 1 h 56"/>
                    <a:gd name="T10" fmla="*/ 0 w 33"/>
                    <a:gd name="T11" fmla="*/ 1 h 56"/>
                    <a:gd name="T12" fmla="*/ 1 w 33"/>
                    <a:gd name="T13" fmla="*/ 1 h 56"/>
                    <a:gd name="T14" fmla="*/ 1 w 33"/>
                    <a:gd name="T15" fmla="*/ 1 h 56"/>
                    <a:gd name="T16" fmla="*/ 1 w 33"/>
                    <a:gd name="T17" fmla="*/ 2 h 56"/>
                    <a:gd name="T18" fmla="*/ 1 w 33"/>
                    <a:gd name="T19" fmla="*/ 2 h 56"/>
                    <a:gd name="T20" fmla="*/ 1 w 33"/>
                    <a:gd name="T21" fmla="*/ 2 h 56"/>
                    <a:gd name="T22" fmla="*/ 1 w 33"/>
                    <a:gd name="T23" fmla="*/ 2 h 56"/>
                    <a:gd name="T24" fmla="*/ 2 w 33"/>
                    <a:gd name="T25" fmla="*/ 2 h 56"/>
                    <a:gd name="T26" fmla="*/ 2 w 33"/>
                    <a:gd name="T27" fmla="*/ 2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6"/>
                    <a:gd name="T44" fmla="*/ 33 w 33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6">
                      <a:moveTo>
                        <a:pt x="33" y="0"/>
                      </a:moveTo>
                      <a:lnTo>
                        <a:pt x="20" y="3"/>
                      </a:lnTo>
                      <a:lnTo>
                        <a:pt x="10" y="8"/>
                      </a:ln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2"/>
                      </a:lnTo>
                      <a:lnTo>
                        <a:pt x="10" y="43"/>
                      </a:lnTo>
                      <a:lnTo>
                        <a:pt x="15" y="48"/>
                      </a:lnTo>
                      <a:lnTo>
                        <a:pt x="20" y="52"/>
                      </a:lnTo>
                      <a:lnTo>
                        <a:pt x="26" y="55"/>
                      </a:lnTo>
                      <a:lnTo>
                        <a:pt x="33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03" name="Freeform 19"/>
                <p:cNvSpPr>
                  <a:spLocks/>
                </p:cNvSpPr>
                <p:nvPr/>
              </p:nvSpPr>
              <p:spPr bwMode="auto">
                <a:xfrm>
                  <a:off x="3731" y="1357"/>
                  <a:ext cx="71" cy="103"/>
                </a:xfrm>
                <a:custGeom>
                  <a:avLst/>
                  <a:gdLst>
                    <a:gd name="T0" fmla="*/ 0 w 143"/>
                    <a:gd name="T1" fmla="*/ 7 h 205"/>
                    <a:gd name="T2" fmla="*/ 0 w 143"/>
                    <a:gd name="T3" fmla="*/ 7 h 205"/>
                    <a:gd name="T4" fmla="*/ 0 w 143"/>
                    <a:gd name="T5" fmla="*/ 7 h 205"/>
                    <a:gd name="T6" fmla="*/ 0 w 143"/>
                    <a:gd name="T7" fmla="*/ 7 h 205"/>
                    <a:gd name="T8" fmla="*/ 0 w 143"/>
                    <a:gd name="T9" fmla="*/ 7 h 205"/>
                    <a:gd name="T10" fmla="*/ 0 w 143"/>
                    <a:gd name="T11" fmla="*/ 7 h 205"/>
                    <a:gd name="T12" fmla="*/ 1 w 143"/>
                    <a:gd name="T13" fmla="*/ 7 h 205"/>
                    <a:gd name="T14" fmla="*/ 1 w 143"/>
                    <a:gd name="T15" fmla="*/ 7 h 205"/>
                    <a:gd name="T16" fmla="*/ 2 w 143"/>
                    <a:gd name="T17" fmla="*/ 6 h 205"/>
                    <a:gd name="T18" fmla="*/ 3 w 143"/>
                    <a:gd name="T19" fmla="*/ 6 h 205"/>
                    <a:gd name="T20" fmla="*/ 3 w 143"/>
                    <a:gd name="T21" fmla="*/ 5 h 205"/>
                    <a:gd name="T22" fmla="*/ 4 w 143"/>
                    <a:gd name="T23" fmla="*/ 5 h 205"/>
                    <a:gd name="T24" fmla="*/ 4 w 143"/>
                    <a:gd name="T25" fmla="*/ 4 h 205"/>
                    <a:gd name="T26" fmla="*/ 4 w 143"/>
                    <a:gd name="T27" fmla="*/ 4 h 205"/>
                    <a:gd name="T28" fmla="*/ 4 w 143"/>
                    <a:gd name="T29" fmla="*/ 4 h 205"/>
                    <a:gd name="T30" fmla="*/ 4 w 143"/>
                    <a:gd name="T31" fmla="*/ 4 h 205"/>
                    <a:gd name="T32" fmla="*/ 4 w 143"/>
                    <a:gd name="T33" fmla="*/ 3 h 205"/>
                    <a:gd name="T34" fmla="*/ 4 w 143"/>
                    <a:gd name="T35" fmla="*/ 3 h 205"/>
                    <a:gd name="T36" fmla="*/ 4 w 143"/>
                    <a:gd name="T37" fmla="*/ 2 h 205"/>
                    <a:gd name="T38" fmla="*/ 3 w 143"/>
                    <a:gd name="T39" fmla="*/ 2 h 205"/>
                    <a:gd name="T40" fmla="*/ 3 w 143"/>
                    <a:gd name="T41" fmla="*/ 1 h 205"/>
                    <a:gd name="T42" fmla="*/ 2 w 143"/>
                    <a:gd name="T43" fmla="*/ 1 h 205"/>
                    <a:gd name="T44" fmla="*/ 2 w 143"/>
                    <a:gd name="T45" fmla="*/ 1 h 205"/>
                    <a:gd name="T46" fmla="*/ 1 w 143"/>
                    <a:gd name="T47" fmla="*/ 0 h 2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05"/>
                    <a:gd name="T74" fmla="*/ 143 w 143"/>
                    <a:gd name="T75" fmla="*/ 205 h 2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05">
                      <a:moveTo>
                        <a:pt x="0" y="205"/>
                      </a:moveTo>
                      <a:lnTo>
                        <a:pt x="1" y="205"/>
                      </a:lnTo>
                      <a:lnTo>
                        <a:pt x="4" y="205"/>
                      </a:lnTo>
                      <a:lnTo>
                        <a:pt x="5" y="205"/>
                      </a:lnTo>
                      <a:lnTo>
                        <a:pt x="6" y="205"/>
                      </a:lnTo>
                      <a:lnTo>
                        <a:pt x="20" y="205"/>
                      </a:lnTo>
                      <a:lnTo>
                        <a:pt x="33" y="202"/>
                      </a:lnTo>
                      <a:lnTo>
                        <a:pt x="58" y="196"/>
                      </a:lnTo>
                      <a:lnTo>
                        <a:pt x="82" y="185"/>
                      </a:lnTo>
                      <a:lnTo>
                        <a:pt x="102" y="171"/>
                      </a:lnTo>
                      <a:lnTo>
                        <a:pt x="119" y="154"/>
                      </a:lnTo>
                      <a:lnTo>
                        <a:pt x="131" y="137"/>
                      </a:lnTo>
                      <a:lnTo>
                        <a:pt x="137" y="126"/>
                      </a:lnTo>
                      <a:lnTo>
                        <a:pt x="140" y="118"/>
                      </a:lnTo>
                      <a:lnTo>
                        <a:pt x="142" y="107"/>
                      </a:lnTo>
                      <a:lnTo>
                        <a:pt x="143" y="97"/>
                      </a:lnTo>
                      <a:lnTo>
                        <a:pt x="142" y="82"/>
                      </a:lnTo>
                      <a:lnTo>
                        <a:pt x="137" y="67"/>
                      </a:lnTo>
                      <a:lnTo>
                        <a:pt x="129" y="53"/>
                      </a:lnTo>
                      <a:lnTo>
                        <a:pt x="119" y="40"/>
                      </a:lnTo>
                      <a:lnTo>
                        <a:pt x="107" y="29"/>
                      </a:lnTo>
                      <a:lnTo>
                        <a:pt x="92" y="18"/>
                      </a:lnTo>
                      <a:lnTo>
                        <a:pt x="76" y="9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9476" name="Line 20"/>
              <p:cNvSpPr>
                <a:spLocks noChangeShapeType="1"/>
              </p:cNvSpPr>
              <p:nvPr/>
            </p:nvSpPr>
            <p:spPr bwMode="auto">
              <a:xfrm flipH="1">
                <a:off x="1764450" y="3791802"/>
                <a:ext cx="898525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7" name="Line 21"/>
              <p:cNvSpPr>
                <a:spLocks noChangeShapeType="1"/>
              </p:cNvSpPr>
              <p:nvPr/>
            </p:nvSpPr>
            <p:spPr bwMode="auto">
              <a:xfrm flipH="1">
                <a:off x="1750162" y="4483952"/>
                <a:ext cx="91281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8" name="Oval 22"/>
              <p:cNvSpPr>
                <a:spLocks noChangeArrowheads="1"/>
              </p:cNvSpPr>
              <p:nvPr/>
            </p:nvSpPr>
            <p:spPr bwMode="auto">
              <a:xfrm>
                <a:off x="1721587" y="4447440"/>
                <a:ext cx="55563" cy="53975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59479" name="Oval 23"/>
              <p:cNvSpPr>
                <a:spLocks noChangeArrowheads="1"/>
              </p:cNvSpPr>
              <p:nvPr/>
            </p:nvSpPr>
            <p:spPr bwMode="auto">
              <a:xfrm>
                <a:off x="1742225" y="3763227"/>
                <a:ext cx="55563" cy="508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grpSp>
            <p:nvGrpSpPr>
              <p:cNvPr id="59480" name="Group 24"/>
              <p:cNvGrpSpPr>
                <a:grpSpLocks/>
              </p:cNvGrpSpPr>
              <p:nvPr/>
            </p:nvGrpSpPr>
            <p:grpSpPr bwMode="auto">
              <a:xfrm>
                <a:off x="2869348" y="3804495"/>
                <a:ext cx="153988" cy="690563"/>
                <a:chOff x="3858" y="1362"/>
                <a:chExt cx="86" cy="404"/>
              </a:xfrm>
            </p:grpSpPr>
            <p:sp>
              <p:nvSpPr>
                <p:cNvPr id="59486" name="Freeform 25"/>
                <p:cNvSpPr>
                  <a:spLocks/>
                </p:cNvSpPr>
                <p:nvPr/>
              </p:nvSpPr>
              <p:spPr bwMode="auto">
                <a:xfrm>
                  <a:off x="3928" y="1669"/>
                  <a:ext cx="16" cy="27"/>
                </a:xfrm>
                <a:custGeom>
                  <a:avLst/>
                  <a:gdLst>
                    <a:gd name="T0" fmla="*/ 0 w 32"/>
                    <a:gd name="T1" fmla="*/ 0 h 54"/>
                    <a:gd name="T2" fmla="*/ 1 w 32"/>
                    <a:gd name="T3" fmla="*/ 1 h 54"/>
                    <a:gd name="T4" fmla="*/ 1 w 32"/>
                    <a:gd name="T5" fmla="*/ 1 h 54"/>
                    <a:gd name="T6" fmla="*/ 1 w 32"/>
                    <a:gd name="T7" fmla="*/ 1 h 54"/>
                    <a:gd name="T8" fmla="*/ 1 w 32"/>
                    <a:gd name="T9" fmla="*/ 1 h 54"/>
                    <a:gd name="T10" fmla="*/ 1 w 32"/>
                    <a:gd name="T11" fmla="*/ 1 h 54"/>
                    <a:gd name="T12" fmla="*/ 1 w 32"/>
                    <a:gd name="T13" fmla="*/ 1 h 54"/>
                    <a:gd name="T14" fmla="*/ 1 w 32"/>
                    <a:gd name="T15" fmla="*/ 2 h 54"/>
                    <a:gd name="T16" fmla="*/ 1 w 32"/>
                    <a:gd name="T17" fmla="*/ 2 h 54"/>
                    <a:gd name="T18" fmla="*/ 1 w 32"/>
                    <a:gd name="T19" fmla="*/ 2 h 54"/>
                    <a:gd name="T20" fmla="*/ 0 w 32"/>
                    <a:gd name="T21" fmla="*/ 2 h 54"/>
                    <a:gd name="T22" fmla="*/ 0 w 32"/>
                    <a:gd name="T23" fmla="*/ 2 h 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54"/>
                    <a:gd name="T38" fmla="*/ 32 w 32"/>
                    <a:gd name="T39" fmla="*/ 54 h 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5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22" y="7"/>
                      </a:lnTo>
                      <a:lnTo>
                        <a:pt x="30" y="14"/>
                      </a:lnTo>
                      <a:lnTo>
                        <a:pt x="31" y="17"/>
                      </a:lnTo>
                      <a:lnTo>
                        <a:pt x="32" y="21"/>
                      </a:lnTo>
                      <a:lnTo>
                        <a:pt x="31" y="29"/>
                      </a:lnTo>
                      <a:lnTo>
                        <a:pt x="30" y="35"/>
                      </a:lnTo>
                      <a:lnTo>
                        <a:pt x="22" y="45"/>
                      </a:lnTo>
                      <a:lnTo>
                        <a:pt x="12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87" name="Freeform 26"/>
                <p:cNvSpPr>
                  <a:spLocks/>
                </p:cNvSpPr>
                <p:nvPr/>
              </p:nvSpPr>
              <p:spPr bwMode="auto">
                <a:xfrm>
                  <a:off x="3858" y="1592"/>
                  <a:ext cx="74" cy="104"/>
                </a:xfrm>
                <a:custGeom>
                  <a:avLst/>
                  <a:gdLst>
                    <a:gd name="T0" fmla="*/ 5 w 148"/>
                    <a:gd name="T1" fmla="*/ 6 h 209"/>
                    <a:gd name="T2" fmla="*/ 5 w 148"/>
                    <a:gd name="T3" fmla="*/ 6 h 209"/>
                    <a:gd name="T4" fmla="*/ 5 w 148"/>
                    <a:gd name="T5" fmla="*/ 6 h 209"/>
                    <a:gd name="T6" fmla="*/ 5 w 148"/>
                    <a:gd name="T7" fmla="*/ 6 h 209"/>
                    <a:gd name="T8" fmla="*/ 5 w 148"/>
                    <a:gd name="T9" fmla="*/ 6 h 209"/>
                    <a:gd name="T10" fmla="*/ 3 w 148"/>
                    <a:gd name="T11" fmla="*/ 6 h 209"/>
                    <a:gd name="T12" fmla="*/ 3 w 148"/>
                    <a:gd name="T13" fmla="*/ 6 h 209"/>
                    <a:gd name="T14" fmla="*/ 2 w 148"/>
                    <a:gd name="T15" fmla="*/ 6 h 209"/>
                    <a:gd name="T16" fmla="*/ 1 w 148"/>
                    <a:gd name="T17" fmla="*/ 5 h 209"/>
                    <a:gd name="T18" fmla="*/ 1 w 148"/>
                    <a:gd name="T19" fmla="*/ 5 h 209"/>
                    <a:gd name="T20" fmla="*/ 1 w 148"/>
                    <a:gd name="T21" fmla="*/ 4 h 209"/>
                    <a:gd name="T22" fmla="*/ 1 w 148"/>
                    <a:gd name="T23" fmla="*/ 4 h 209"/>
                    <a:gd name="T24" fmla="*/ 1 w 148"/>
                    <a:gd name="T25" fmla="*/ 4 h 209"/>
                    <a:gd name="T26" fmla="*/ 1 w 148"/>
                    <a:gd name="T27" fmla="*/ 3 h 209"/>
                    <a:gd name="T28" fmla="*/ 1 w 148"/>
                    <a:gd name="T29" fmla="*/ 3 h 209"/>
                    <a:gd name="T30" fmla="*/ 0 w 148"/>
                    <a:gd name="T31" fmla="*/ 3 h 209"/>
                    <a:gd name="T32" fmla="*/ 1 w 148"/>
                    <a:gd name="T33" fmla="*/ 2 h 209"/>
                    <a:gd name="T34" fmla="*/ 1 w 148"/>
                    <a:gd name="T35" fmla="*/ 2 h 209"/>
                    <a:gd name="T36" fmla="*/ 1 w 148"/>
                    <a:gd name="T37" fmla="*/ 2 h 209"/>
                    <a:gd name="T38" fmla="*/ 1 w 148"/>
                    <a:gd name="T39" fmla="*/ 1 h 209"/>
                    <a:gd name="T40" fmla="*/ 1 w 148"/>
                    <a:gd name="T41" fmla="*/ 1 h 209"/>
                    <a:gd name="T42" fmla="*/ 1 w 148"/>
                    <a:gd name="T43" fmla="*/ 0 h 209"/>
                    <a:gd name="T44" fmla="*/ 1 w 148"/>
                    <a:gd name="T45" fmla="*/ 0 h 209"/>
                    <a:gd name="T46" fmla="*/ 2 w 148"/>
                    <a:gd name="T47" fmla="*/ 0 h 209"/>
                    <a:gd name="T48" fmla="*/ 3 w 148"/>
                    <a:gd name="T49" fmla="*/ 0 h 209"/>
                    <a:gd name="T50" fmla="*/ 5 w 148"/>
                    <a:gd name="T51" fmla="*/ 0 h 209"/>
                    <a:gd name="T52" fmla="*/ 5 w 148"/>
                    <a:gd name="T53" fmla="*/ 0 h 209"/>
                    <a:gd name="T54" fmla="*/ 5 w 148"/>
                    <a:gd name="T55" fmla="*/ 0 h 209"/>
                    <a:gd name="T56" fmla="*/ 5 w 148"/>
                    <a:gd name="T57" fmla="*/ 0 h 2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09"/>
                    <a:gd name="T89" fmla="*/ 148 w 148"/>
                    <a:gd name="T90" fmla="*/ 209 h 2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09">
                      <a:moveTo>
                        <a:pt x="142" y="209"/>
                      </a:moveTo>
                      <a:lnTo>
                        <a:pt x="141" y="209"/>
                      </a:lnTo>
                      <a:lnTo>
                        <a:pt x="140" y="209"/>
                      </a:lnTo>
                      <a:lnTo>
                        <a:pt x="138" y="209"/>
                      </a:lnTo>
                      <a:lnTo>
                        <a:pt x="137" y="209"/>
                      </a:lnTo>
                      <a:lnTo>
                        <a:pt x="123" y="209"/>
                      </a:lnTo>
                      <a:lnTo>
                        <a:pt x="109" y="207"/>
                      </a:lnTo>
                      <a:lnTo>
                        <a:pt x="84" y="200"/>
                      </a:lnTo>
                      <a:lnTo>
                        <a:pt x="61" y="189"/>
                      </a:lnTo>
                      <a:lnTo>
                        <a:pt x="41" y="175"/>
                      </a:lnTo>
                      <a:lnTo>
                        <a:pt x="24" y="158"/>
                      </a:lnTo>
                      <a:lnTo>
                        <a:pt x="12" y="139"/>
                      </a:lnTo>
                      <a:lnTo>
                        <a:pt x="7" y="129"/>
                      </a:lnTo>
                      <a:lnTo>
                        <a:pt x="3" y="119"/>
                      </a:lnTo>
                      <a:lnTo>
                        <a:pt x="2" y="109"/>
                      </a:lnTo>
                      <a:lnTo>
                        <a:pt x="0" y="99"/>
                      </a:lnTo>
                      <a:lnTo>
                        <a:pt x="2" y="89"/>
                      </a:lnTo>
                      <a:lnTo>
                        <a:pt x="3" y="79"/>
                      </a:lnTo>
                      <a:lnTo>
                        <a:pt x="7" y="70"/>
                      </a:lnTo>
                      <a:lnTo>
                        <a:pt x="12" y="61"/>
                      </a:lnTo>
                      <a:lnTo>
                        <a:pt x="24" y="43"/>
                      </a:lnTo>
                      <a:lnTo>
                        <a:pt x="41" y="29"/>
                      </a:lnTo>
                      <a:lnTo>
                        <a:pt x="61" y="17"/>
                      </a:lnTo>
                      <a:lnTo>
                        <a:pt x="84" y="8"/>
                      </a:lnTo>
                      <a:lnTo>
                        <a:pt x="109" y="3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88" name="Freeform 27"/>
                <p:cNvSpPr>
                  <a:spLocks/>
                </p:cNvSpPr>
                <p:nvPr/>
              </p:nvSpPr>
              <p:spPr bwMode="auto">
                <a:xfrm>
                  <a:off x="3858" y="1669"/>
                  <a:ext cx="74" cy="97"/>
                </a:xfrm>
                <a:custGeom>
                  <a:avLst/>
                  <a:gdLst>
                    <a:gd name="T0" fmla="*/ 2 w 148"/>
                    <a:gd name="T1" fmla="*/ 6 h 195"/>
                    <a:gd name="T2" fmla="*/ 2 w 148"/>
                    <a:gd name="T3" fmla="*/ 5 h 195"/>
                    <a:gd name="T4" fmla="*/ 1 w 148"/>
                    <a:gd name="T5" fmla="*/ 5 h 195"/>
                    <a:gd name="T6" fmla="*/ 1 w 148"/>
                    <a:gd name="T7" fmla="*/ 5 h 195"/>
                    <a:gd name="T8" fmla="*/ 1 w 148"/>
                    <a:gd name="T9" fmla="*/ 4 h 195"/>
                    <a:gd name="T10" fmla="*/ 1 w 148"/>
                    <a:gd name="T11" fmla="*/ 4 h 195"/>
                    <a:gd name="T12" fmla="*/ 1 w 148"/>
                    <a:gd name="T13" fmla="*/ 4 h 195"/>
                    <a:gd name="T14" fmla="*/ 1 w 148"/>
                    <a:gd name="T15" fmla="*/ 3 h 195"/>
                    <a:gd name="T16" fmla="*/ 0 w 148"/>
                    <a:gd name="T17" fmla="*/ 3 h 195"/>
                    <a:gd name="T18" fmla="*/ 1 w 148"/>
                    <a:gd name="T19" fmla="*/ 2 h 195"/>
                    <a:gd name="T20" fmla="*/ 1 w 148"/>
                    <a:gd name="T21" fmla="*/ 2 h 195"/>
                    <a:gd name="T22" fmla="*/ 1 w 148"/>
                    <a:gd name="T23" fmla="*/ 2 h 195"/>
                    <a:gd name="T24" fmla="*/ 1 w 148"/>
                    <a:gd name="T25" fmla="*/ 1 h 195"/>
                    <a:gd name="T26" fmla="*/ 1 w 148"/>
                    <a:gd name="T27" fmla="*/ 1 h 195"/>
                    <a:gd name="T28" fmla="*/ 1 w 148"/>
                    <a:gd name="T29" fmla="*/ 0 h 195"/>
                    <a:gd name="T30" fmla="*/ 1 w 148"/>
                    <a:gd name="T31" fmla="*/ 0 h 195"/>
                    <a:gd name="T32" fmla="*/ 2 w 148"/>
                    <a:gd name="T33" fmla="*/ 0 h 195"/>
                    <a:gd name="T34" fmla="*/ 3 w 148"/>
                    <a:gd name="T35" fmla="*/ 0 h 195"/>
                    <a:gd name="T36" fmla="*/ 5 w 148"/>
                    <a:gd name="T37" fmla="*/ 0 h 195"/>
                    <a:gd name="T38" fmla="*/ 5 w 148"/>
                    <a:gd name="T39" fmla="*/ 0 h 195"/>
                    <a:gd name="T40" fmla="*/ 5 w 148"/>
                    <a:gd name="T41" fmla="*/ 0 h 195"/>
                    <a:gd name="T42" fmla="*/ 5 w 148"/>
                    <a:gd name="T43" fmla="*/ 0 h 195"/>
                    <a:gd name="T44" fmla="*/ 5 w 148"/>
                    <a:gd name="T45" fmla="*/ 0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195"/>
                    <a:gd name="T71" fmla="*/ 148 w 148"/>
                    <a:gd name="T72" fmla="*/ 195 h 19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195">
                      <a:moveTo>
                        <a:pt x="91" y="195"/>
                      </a:moveTo>
                      <a:lnTo>
                        <a:pt x="72" y="190"/>
                      </a:lnTo>
                      <a:lnTo>
                        <a:pt x="55" y="181"/>
                      </a:lnTo>
                      <a:lnTo>
                        <a:pt x="40" y="171"/>
                      </a:lnTo>
                      <a:lnTo>
                        <a:pt x="27" y="158"/>
                      </a:lnTo>
                      <a:lnTo>
                        <a:pt x="15" y="144"/>
                      </a:lnTo>
                      <a:lnTo>
                        <a:pt x="8" y="129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3" y="77"/>
                      </a:lnTo>
                      <a:lnTo>
                        <a:pt x="7" y="68"/>
                      </a:lnTo>
                      <a:lnTo>
                        <a:pt x="12" y="59"/>
                      </a:lnTo>
                      <a:lnTo>
                        <a:pt x="24" y="43"/>
                      </a:lnTo>
                      <a:lnTo>
                        <a:pt x="41" y="27"/>
                      </a:lnTo>
                      <a:lnTo>
                        <a:pt x="61" y="16"/>
                      </a:lnTo>
                      <a:lnTo>
                        <a:pt x="84" y="7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40" y="0"/>
                      </a:lnTo>
                      <a:lnTo>
                        <a:pt x="142" y="0"/>
                      </a:lnTo>
                      <a:lnTo>
                        <a:pt x="145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89" name="Freeform 28"/>
                <p:cNvSpPr>
                  <a:spLocks/>
                </p:cNvSpPr>
                <p:nvPr/>
              </p:nvSpPr>
              <p:spPr bwMode="auto">
                <a:xfrm>
                  <a:off x="3928" y="1592"/>
                  <a:ext cx="16" cy="20"/>
                </a:xfrm>
                <a:custGeom>
                  <a:avLst/>
                  <a:gdLst>
                    <a:gd name="T0" fmla="*/ 0 w 32"/>
                    <a:gd name="T1" fmla="*/ 0 h 41"/>
                    <a:gd name="T2" fmla="*/ 1 w 32"/>
                    <a:gd name="T3" fmla="*/ 0 h 41"/>
                    <a:gd name="T4" fmla="*/ 1 w 32"/>
                    <a:gd name="T5" fmla="*/ 0 h 41"/>
                    <a:gd name="T6" fmla="*/ 1 w 32"/>
                    <a:gd name="T7" fmla="*/ 0 h 41"/>
                    <a:gd name="T8" fmla="*/ 1 w 32"/>
                    <a:gd name="T9" fmla="*/ 0 h 41"/>
                    <a:gd name="T10" fmla="*/ 1 w 32"/>
                    <a:gd name="T11" fmla="*/ 0 h 41"/>
                    <a:gd name="T12" fmla="*/ 1 w 32"/>
                    <a:gd name="T13" fmla="*/ 0 h 41"/>
                    <a:gd name="T14" fmla="*/ 1 w 32"/>
                    <a:gd name="T15" fmla="*/ 0 h 41"/>
                    <a:gd name="T16" fmla="*/ 1 w 32"/>
                    <a:gd name="T17" fmla="*/ 1 h 41"/>
                    <a:gd name="T18" fmla="*/ 1 w 32"/>
                    <a:gd name="T19" fmla="*/ 1 h 41"/>
                    <a:gd name="T20" fmla="*/ 0 w 32"/>
                    <a:gd name="T21" fmla="*/ 1 h 41"/>
                    <a:gd name="T22" fmla="*/ 0 w 32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41"/>
                    <a:gd name="T38" fmla="*/ 32 w 32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41">
                      <a:moveTo>
                        <a:pt x="0" y="0"/>
                      </a:moveTo>
                      <a:lnTo>
                        <a:pt x="12" y="1"/>
                      </a:lnTo>
                      <a:lnTo>
                        <a:pt x="22" y="7"/>
                      </a:lnTo>
                      <a:lnTo>
                        <a:pt x="30" y="13"/>
                      </a:lnTo>
                      <a:lnTo>
                        <a:pt x="31" y="17"/>
                      </a:lnTo>
                      <a:lnTo>
                        <a:pt x="32" y="20"/>
                      </a:lnTo>
                      <a:lnTo>
                        <a:pt x="31" y="24"/>
                      </a:lnTo>
                      <a:lnTo>
                        <a:pt x="30" y="28"/>
                      </a:lnTo>
                      <a:lnTo>
                        <a:pt x="22" y="34"/>
                      </a:lnTo>
                      <a:lnTo>
                        <a:pt x="12" y="39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0" name="Freeform 29"/>
                <p:cNvSpPr>
                  <a:spLocks/>
                </p:cNvSpPr>
                <p:nvPr/>
              </p:nvSpPr>
              <p:spPr bwMode="auto">
                <a:xfrm>
                  <a:off x="3858" y="1514"/>
                  <a:ext cx="74" cy="98"/>
                </a:xfrm>
                <a:custGeom>
                  <a:avLst/>
                  <a:gdLst>
                    <a:gd name="T0" fmla="*/ 5 w 148"/>
                    <a:gd name="T1" fmla="*/ 7 h 195"/>
                    <a:gd name="T2" fmla="*/ 5 w 148"/>
                    <a:gd name="T3" fmla="*/ 7 h 195"/>
                    <a:gd name="T4" fmla="*/ 5 w 148"/>
                    <a:gd name="T5" fmla="*/ 7 h 195"/>
                    <a:gd name="T6" fmla="*/ 5 w 148"/>
                    <a:gd name="T7" fmla="*/ 7 h 195"/>
                    <a:gd name="T8" fmla="*/ 5 w 148"/>
                    <a:gd name="T9" fmla="*/ 7 h 195"/>
                    <a:gd name="T10" fmla="*/ 3 w 148"/>
                    <a:gd name="T11" fmla="*/ 6 h 195"/>
                    <a:gd name="T12" fmla="*/ 2 w 148"/>
                    <a:gd name="T13" fmla="*/ 6 h 195"/>
                    <a:gd name="T14" fmla="*/ 1 w 148"/>
                    <a:gd name="T15" fmla="*/ 6 h 195"/>
                    <a:gd name="T16" fmla="*/ 1 w 148"/>
                    <a:gd name="T17" fmla="*/ 6 h 195"/>
                    <a:gd name="T18" fmla="*/ 1 w 148"/>
                    <a:gd name="T19" fmla="*/ 5 h 195"/>
                    <a:gd name="T20" fmla="*/ 1 w 148"/>
                    <a:gd name="T21" fmla="*/ 5 h 195"/>
                    <a:gd name="T22" fmla="*/ 1 w 148"/>
                    <a:gd name="T23" fmla="*/ 4 h 195"/>
                    <a:gd name="T24" fmla="*/ 1 w 148"/>
                    <a:gd name="T25" fmla="*/ 4 h 195"/>
                    <a:gd name="T26" fmla="*/ 1 w 148"/>
                    <a:gd name="T27" fmla="*/ 4 h 195"/>
                    <a:gd name="T28" fmla="*/ 0 w 148"/>
                    <a:gd name="T29" fmla="*/ 4 h 195"/>
                    <a:gd name="T30" fmla="*/ 1 w 148"/>
                    <a:gd name="T31" fmla="*/ 3 h 195"/>
                    <a:gd name="T32" fmla="*/ 1 w 148"/>
                    <a:gd name="T33" fmla="*/ 3 h 195"/>
                    <a:gd name="T34" fmla="*/ 1 w 148"/>
                    <a:gd name="T35" fmla="*/ 3 h 195"/>
                    <a:gd name="T36" fmla="*/ 1 w 148"/>
                    <a:gd name="T37" fmla="*/ 2 h 195"/>
                    <a:gd name="T38" fmla="*/ 1 w 148"/>
                    <a:gd name="T39" fmla="*/ 2 h 195"/>
                    <a:gd name="T40" fmla="*/ 1 w 148"/>
                    <a:gd name="T41" fmla="*/ 1 h 195"/>
                    <a:gd name="T42" fmla="*/ 1 w 148"/>
                    <a:gd name="T43" fmla="*/ 1 h 195"/>
                    <a:gd name="T44" fmla="*/ 2 w 148"/>
                    <a:gd name="T45" fmla="*/ 1 h 195"/>
                    <a:gd name="T46" fmla="*/ 3 w 148"/>
                    <a:gd name="T47" fmla="*/ 1 h 195"/>
                    <a:gd name="T48" fmla="*/ 5 w 148"/>
                    <a:gd name="T49" fmla="*/ 0 h 195"/>
                    <a:gd name="T50" fmla="*/ 5 w 148"/>
                    <a:gd name="T51" fmla="*/ 0 h 195"/>
                    <a:gd name="T52" fmla="*/ 5 w 148"/>
                    <a:gd name="T53" fmla="*/ 0 h 195"/>
                    <a:gd name="T54" fmla="*/ 5 w 148"/>
                    <a:gd name="T55" fmla="*/ 0 h 1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195"/>
                    <a:gd name="T86" fmla="*/ 148 w 148"/>
                    <a:gd name="T87" fmla="*/ 195 h 1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195">
                      <a:moveTo>
                        <a:pt x="142" y="195"/>
                      </a:moveTo>
                      <a:lnTo>
                        <a:pt x="141" y="195"/>
                      </a:lnTo>
                      <a:lnTo>
                        <a:pt x="140" y="195"/>
                      </a:lnTo>
                      <a:lnTo>
                        <a:pt x="138" y="195"/>
                      </a:lnTo>
                      <a:lnTo>
                        <a:pt x="137" y="195"/>
                      </a:lnTo>
                      <a:lnTo>
                        <a:pt x="109" y="192"/>
                      </a:lnTo>
                      <a:lnTo>
                        <a:pt x="84" y="187"/>
                      </a:lnTo>
                      <a:lnTo>
                        <a:pt x="61" y="178"/>
                      </a:lnTo>
                      <a:lnTo>
                        <a:pt x="41" y="167"/>
                      </a:lnTo>
                      <a:lnTo>
                        <a:pt x="24" y="152"/>
                      </a:lnTo>
                      <a:lnTo>
                        <a:pt x="12" y="135"/>
                      </a:lnTo>
                      <a:lnTo>
                        <a:pt x="7" y="126"/>
                      </a:lnTo>
                      <a:lnTo>
                        <a:pt x="3" y="117"/>
                      </a:lnTo>
                      <a:lnTo>
                        <a:pt x="2" y="107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3" y="77"/>
                      </a:lnTo>
                      <a:lnTo>
                        <a:pt x="7" y="68"/>
                      </a:lnTo>
                      <a:lnTo>
                        <a:pt x="12" y="59"/>
                      </a:lnTo>
                      <a:lnTo>
                        <a:pt x="24" y="43"/>
                      </a:lnTo>
                      <a:lnTo>
                        <a:pt x="41" y="28"/>
                      </a:lnTo>
                      <a:lnTo>
                        <a:pt x="61" y="16"/>
                      </a:lnTo>
                      <a:lnTo>
                        <a:pt x="84" y="7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1" name="Freeform 30"/>
                <p:cNvSpPr>
                  <a:spLocks/>
                </p:cNvSpPr>
                <p:nvPr/>
              </p:nvSpPr>
              <p:spPr bwMode="auto">
                <a:xfrm>
                  <a:off x="3928" y="1514"/>
                  <a:ext cx="16" cy="23"/>
                </a:xfrm>
                <a:custGeom>
                  <a:avLst/>
                  <a:gdLst>
                    <a:gd name="T0" fmla="*/ 0 w 32"/>
                    <a:gd name="T1" fmla="*/ 0 h 44"/>
                    <a:gd name="T2" fmla="*/ 1 w 32"/>
                    <a:gd name="T3" fmla="*/ 1 h 44"/>
                    <a:gd name="T4" fmla="*/ 1 w 32"/>
                    <a:gd name="T5" fmla="*/ 1 h 44"/>
                    <a:gd name="T6" fmla="*/ 1 w 32"/>
                    <a:gd name="T7" fmla="*/ 1 h 44"/>
                    <a:gd name="T8" fmla="*/ 1 w 32"/>
                    <a:gd name="T9" fmla="*/ 1 h 44"/>
                    <a:gd name="T10" fmla="*/ 1 w 32"/>
                    <a:gd name="T11" fmla="*/ 1 h 44"/>
                    <a:gd name="T12" fmla="*/ 1 w 32"/>
                    <a:gd name="T13" fmla="*/ 1 h 44"/>
                    <a:gd name="T14" fmla="*/ 1 w 32"/>
                    <a:gd name="T15" fmla="*/ 1 h 44"/>
                    <a:gd name="T16" fmla="*/ 1 w 32"/>
                    <a:gd name="T17" fmla="*/ 2 h 44"/>
                    <a:gd name="T18" fmla="*/ 1 w 32"/>
                    <a:gd name="T19" fmla="*/ 2 h 44"/>
                    <a:gd name="T20" fmla="*/ 0 w 32"/>
                    <a:gd name="T21" fmla="*/ 2 h 44"/>
                    <a:gd name="T22" fmla="*/ 0 w 32"/>
                    <a:gd name="T23" fmla="*/ 2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44"/>
                    <a:gd name="T38" fmla="*/ 32 w 32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4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22" y="7"/>
                      </a:lnTo>
                      <a:lnTo>
                        <a:pt x="30" y="14"/>
                      </a:lnTo>
                      <a:lnTo>
                        <a:pt x="31" y="17"/>
                      </a:lnTo>
                      <a:lnTo>
                        <a:pt x="32" y="21"/>
                      </a:lnTo>
                      <a:lnTo>
                        <a:pt x="31" y="25"/>
                      </a:lnTo>
                      <a:lnTo>
                        <a:pt x="30" y="30"/>
                      </a:lnTo>
                      <a:lnTo>
                        <a:pt x="22" y="36"/>
                      </a:lnTo>
                      <a:lnTo>
                        <a:pt x="12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2" name="Freeform 31"/>
                <p:cNvSpPr>
                  <a:spLocks/>
                </p:cNvSpPr>
                <p:nvPr/>
              </p:nvSpPr>
              <p:spPr bwMode="auto">
                <a:xfrm>
                  <a:off x="3858" y="1437"/>
                  <a:ext cx="74" cy="101"/>
                </a:xfrm>
                <a:custGeom>
                  <a:avLst/>
                  <a:gdLst>
                    <a:gd name="T0" fmla="*/ 5 w 148"/>
                    <a:gd name="T1" fmla="*/ 6 h 204"/>
                    <a:gd name="T2" fmla="*/ 5 w 148"/>
                    <a:gd name="T3" fmla="*/ 6 h 204"/>
                    <a:gd name="T4" fmla="*/ 5 w 148"/>
                    <a:gd name="T5" fmla="*/ 6 h 204"/>
                    <a:gd name="T6" fmla="*/ 5 w 148"/>
                    <a:gd name="T7" fmla="*/ 6 h 204"/>
                    <a:gd name="T8" fmla="*/ 5 w 148"/>
                    <a:gd name="T9" fmla="*/ 6 h 204"/>
                    <a:gd name="T10" fmla="*/ 5 w 148"/>
                    <a:gd name="T11" fmla="*/ 6 h 204"/>
                    <a:gd name="T12" fmla="*/ 5 w 148"/>
                    <a:gd name="T13" fmla="*/ 6 h 204"/>
                    <a:gd name="T14" fmla="*/ 3 w 148"/>
                    <a:gd name="T15" fmla="*/ 6 h 204"/>
                    <a:gd name="T16" fmla="*/ 2 w 148"/>
                    <a:gd name="T17" fmla="*/ 5 h 204"/>
                    <a:gd name="T18" fmla="*/ 1 w 148"/>
                    <a:gd name="T19" fmla="*/ 5 h 204"/>
                    <a:gd name="T20" fmla="*/ 1 w 148"/>
                    <a:gd name="T21" fmla="*/ 5 h 204"/>
                    <a:gd name="T22" fmla="*/ 1 w 148"/>
                    <a:gd name="T23" fmla="*/ 4 h 204"/>
                    <a:gd name="T24" fmla="*/ 1 w 148"/>
                    <a:gd name="T25" fmla="*/ 4 h 204"/>
                    <a:gd name="T26" fmla="*/ 1 w 148"/>
                    <a:gd name="T27" fmla="*/ 4 h 204"/>
                    <a:gd name="T28" fmla="*/ 1 w 148"/>
                    <a:gd name="T29" fmla="*/ 3 h 204"/>
                    <a:gd name="T30" fmla="*/ 1 w 148"/>
                    <a:gd name="T31" fmla="*/ 3 h 204"/>
                    <a:gd name="T32" fmla="*/ 0 w 148"/>
                    <a:gd name="T33" fmla="*/ 3 h 204"/>
                    <a:gd name="T34" fmla="*/ 1 w 148"/>
                    <a:gd name="T35" fmla="*/ 2 h 204"/>
                    <a:gd name="T36" fmla="*/ 1 w 148"/>
                    <a:gd name="T37" fmla="*/ 2 h 204"/>
                    <a:gd name="T38" fmla="*/ 1 w 148"/>
                    <a:gd name="T39" fmla="*/ 2 h 204"/>
                    <a:gd name="T40" fmla="*/ 1 w 148"/>
                    <a:gd name="T41" fmla="*/ 1 h 204"/>
                    <a:gd name="T42" fmla="*/ 1 w 148"/>
                    <a:gd name="T43" fmla="*/ 1 h 204"/>
                    <a:gd name="T44" fmla="*/ 1 w 148"/>
                    <a:gd name="T45" fmla="*/ 0 h 204"/>
                    <a:gd name="T46" fmla="*/ 1 w 148"/>
                    <a:gd name="T47" fmla="*/ 0 h 204"/>
                    <a:gd name="T48" fmla="*/ 2 w 148"/>
                    <a:gd name="T49" fmla="*/ 0 h 204"/>
                    <a:gd name="T50" fmla="*/ 3 w 148"/>
                    <a:gd name="T51" fmla="*/ 0 h 204"/>
                    <a:gd name="T52" fmla="*/ 5 w 148"/>
                    <a:gd name="T53" fmla="*/ 0 h 204"/>
                    <a:gd name="T54" fmla="*/ 5 w 148"/>
                    <a:gd name="T55" fmla="*/ 0 h 204"/>
                    <a:gd name="T56" fmla="*/ 5 w 148"/>
                    <a:gd name="T57" fmla="*/ 0 h 204"/>
                    <a:gd name="T58" fmla="*/ 5 w 148"/>
                    <a:gd name="T59" fmla="*/ 0 h 20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4"/>
                    <a:gd name="T92" fmla="*/ 148 w 148"/>
                    <a:gd name="T93" fmla="*/ 204 h 20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4">
                      <a:moveTo>
                        <a:pt x="142" y="199"/>
                      </a:moveTo>
                      <a:lnTo>
                        <a:pt x="141" y="200"/>
                      </a:lnTo>
                      <a:lnTo>
                        <a:pt x="140" y="203"/>
                      </a:lnTo>
                      <a:lnTo>
                        <a:pt x="138" y="204"/>
                      </a:lnTo>
                      <a:lnTo>
                        <a:pt x="137" y="203"/>
                      </a:lnTo>
                      <a:lnTo>
                        <a:pt x="137" y="199"/>
                      </a:lnTo>
                      <a:lnTo>
                        <a:pt x="109" y="196"/>
                      </a:lnTo>
                      <a:lnTo>
                        <a:pt x="84" y="191"/>
                      </a:lnTo>
                      <a:lnTo>
                        <a:pt x="61" y="182"/>
                      </a:lnTo>
                      <a:lnTo>
                        <a:pt x="41" y="170"/>
                      </a:lnTo>
                      <a:lnTo>
                        <a:pt x="24" y="156"/>
                      </a:lnTo>
                      <a:lnTo>
                        <a:pt x="12" y="138"/>
                      </a:lnTo>
                      <a:lnTo>
                        <a:pt x="7" y="129"/>
                      </a:lnTo>
                      <a:lnTo>
                        <a:pt x="3" y="120"/>
                      </a:lnTo>
                      <a:lnTo>
                        <a:pt x="2" y="110"/>
                      </a:lnTo>
                      <a:lnTo>
                        <a:pt x="0" y="100"/>
                      </a:lnTo>
                      <a:lnTo>
                        <a:pt x="2" y="90"/>
                      </a:lnTo>
                      <a:lnTo>
                        <a:pt x="3" y="80"/>
                      </a:lnTo>
                      <a:lnTo>
                        <a:pt x="7" y="70"/>
                      </a:lnTo>
                      <a:lnTo>
                        <a:pt x="12" y="61"/>
                      </a:lnTo>
                      <a:lnTo>
                        <a:pt x="24" y="44"/>
                      </a:lnTo>
                      <a:lnTo>
                        <a:pt x="41" y="29"/>
                      </a:lnTo>
                      <a:lnTo>
                        <a:pt x="61" y="17"/>
                      </a:lnTo>
                      <a:lnTo>
                        <a:pt x="84" y="8"/>
                      </a:lnTo>
                      <a:lnTo>
                        <a:pt x="109" y="3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3" name="Freeform 32"/>
                <p:cNvSpPr>
                  <a:spLocks/>
                </p:cNvSpPr>
                <p:nvPr/>
              </p:nvSpPr>
              <p:spPr bwMode="auto">
                <a:xfrm>
                  <a:off x="3928" y="1437"/>
                  <a:ext cx="16" cy="27"/>
                </a:xfrm>
                <a:custGeom>
                  <a:avLst/>
                  <a:gdLst>
                    <a:gd name="T0" fmla="*/ 0 w 32"/>
                    <a:gd name="T1" fmla="*/ 0 h 56"/>
                    <a:gd name="T2" fmla="*/ 1 w 32"/>
                    <a:gd name="T3" fmla="*/ 0 h 56"/>
                    <a:gd name="T4" fmla="*/ 1 w 32"/>
                    <a:gd name="T5" fmla="*/ 0 h 56"/>
                    <a:gd name="T6" fmla="*/ 1 w 32"/>
                    <a:gd name="T7" fmla="*/ 0 h 56"/>
                    <a:gd name="T8" fmla="*/ 1 w 32"/>
                    <a:gd name="T9" fmla="*/ 0 h 56"/>
                    <a:gd name="T10" fmla="*/ 1 w 32"/>
                    <a:gd name="T11" fmla="*/ 0 h 56"/>
                    <a:gd name="T12" fmla="*/ 1 w 32"/>
                    <a:gd name="T13" fmla="*/ 0 h 56"/>
                    <a:gd name="T14" fmla="*/ 1 w 32"/>
                    <a:gd name="T15" fmla="*/ 0 h 56"/>
                    <a:gd name="T16" fmla="*/ 1 w 32"/>
                    <a:gd name="T17" fmla="*/ 1 h 56"/>
                    <a:gd name="T18" fmla="*/ 1 w 32"/>
                    <a:gd name="T19" fmla="*/ 1 h 56"/>
                    <a:gd name="T20" fmla="*/ 1 w 32"/>
                    <a:gd name="T21" fmla="*/ 1 h 56"/>
                    <a:gd name="T22" fmla="*/ 1 w 32"/>
                    <a:gd name="T23" fmla="*/ 1 h 56"/>
                    <a:gd name="T24" fmla="*/ 0 w 32"/>
                    <a:gd name="T25" fmla="*/ 1 h 56"/>
                    <a:gd name="T26" fmla="*/ 0 w 32"/>
                    <a:gd name="T27" fmla="*/ 1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"/>
                    <a:gd name="T43" fmla="*/ 0 h 56"/>
                    <a:gd name="T44" fmla="*/ 32 w 32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" h="56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22" y="8"/>
                      </a:lnTo>
                      <a:lnTo>
                        <a:pt x="30" y="14"/>
                      </a:lnTo>
                      <a:lnTo>
                        <a:pt x="31" y="19"/>
                      </a:lnTo>
                      <a:lnTo>
                        <a:pt x="32" y="23"/>
                      </a:lnTo>
                      <a:lnTo>
                        <a:pt x="31" y="27"/>
                      </a:lnTo>
                      <a:lnTo>
                        <a:pt x="30" y="32"/>
                      </a:lnTo>
                      <a:lnTo>
                        <a:pt x="22" y="43"/>
                      </a:lnTo>
                      <a:lnTo>
                        <a:pt x="17" y="48"/>
                      </a:lnTo>
                      <a:lnTo>
                        <a:pt x="12" y="52"/>
                      </a:lnTo>
                      <a:lnTo>
                        <a:pt x="6" y="54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94" name="Freeform 33"/>
                <p:cNvSpPr>
                  <a:spLocks/>
                </p:cNvSpPr>
                <p:nvPr/>
              </p:nvSpPr>
              <p:spPr bwMode="auto">
                <a:xfrm>
                  <a:off x="3858" y="1362"/>
                  <a:ext cx="72" cy="102"/>
                </a:xfrm>
                <a:custGeom>
                  <a:avLst/>
                  <a:gdLst>
                    <a:gd name="T0" fmla="*/ 5 w 143"/>
                    <a:gd name="T1" fmla="*/ 6 h 205"/>
                    <a:gd name="T2" fmla="*/ 5 w 143"/>
                    <a:gd name="T3" fmla="*/ 6 h 205"/>
                    <a:gd name="T4" fmla="*/ 5 w 143"/>
                    <a:gd name="T5" fmla="*/ 6 h 205"/>
                    <a:gd name="T6" fmla="*/ 5 w 143"/>
                    <a:gd name="T7" fmla="*/ 6 h 205"/>
                    <a:gd name="T8" fmla="*/ 5 w 143"/>
                    <a:gd name="T9" fmla="*/ 6 h 205"/>
                    <a:gd name="T10" fmla="*/ 4 w 143"/>
                    <a:gd name="T11" fmla="*/ 6 h 205"/>
                    <a:gd name="T12" fmla="*/ 4 w 143"/>
                    <a:gd name="T13" fmla="*/ 6 h 205"/>
                    <a:gd name="T14" fmla="*/ 3 w 143"/>
                    <a:gd name="T15" fmla="*/ 6 h 205"/>
                    <a:gd name="T16" fmla="*/ 2 w 143"/>
                    <a:gd name="T17" fmla="*/ 5 h 205"/>
                    <a:gd name="T18" fmla="*/ 2 w 143"/>
                    <a:gd name="T19" fmla="*/ 5 h 205"/>
                    <a:gd name="T20" fmla="*/ 1 w 143"/>
                    <a:gd name="T21" fmla="*/ 4 h 205"/>
                    <a:gd name="T22" fmla="*/ 1 w 143"/>
                    <a:gd name="T23" fmla="*/ 4 h 205"/>
                    <a:gd name="T24" fmla="*/ 1 w 143"/>
                    <a:gd name="T25" fmla="*/ 3 h 205"/>
                    <a:gd name="T26" fmla="*/ 1 w 143"/>
                    <a:gd name="T27" fmla="*/ 3 h 205"/>
                    <a:gd name="T28" fmla="*/ 1 w 143"/>
                    <a:gd name="T29" fmla="*/ 3 h 205"/>
                    <a:gd name="T30" fmla="*/ 0 w 143"/>
                    <a:gd name="T31" fmla="*/ 3 h 205"/>
                    <a:gd name="T32" fmla="*/ 1 w 143"/>
                    <a:gd name="T33" fmla="*/ 2 h 205"/>
                    <a:gd name="T34" fmla="*/ 1 w 143"/>
                    <a:gd name="T35" fmla="*/ 2 h 205"/>
                    <a:gd name="T36" fmla="*/ 1 w 143"/>
                    <a:gd name="T37" fmla="*/ 1 h 205"/>
                    <a:gd name="T38" fmla="*/ 1 w 143"/>
                    <a:gd name="T39" fmla="*/ 1 h 205"/>
                    <a:gd name="T40" fmla="*/ 2 w 143"/>
                    <a:gd name="T41" fmla="*/ 0 h 205"/>
                    <a:gd name="T42" fmla="*/ 2 w 143"/>
                    <a:gd name="T43" fmla="*/ 0 h 205"/>
                    <a:gd name="T44" fmla="*/ 3 w 143"/>
                    <a:gd name="T45" fmla="*/ 0 h 205"/>
                    <a:gd name="T46" fmla="*/ 3 w 143"/>
                    <a:gd name="T47" fmla="*/ 0 h 2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05"/>
                    <a:gd name="T74" fmla="*/ 143 w 143"/>
                    <a:gd name="T75" fmla="*/ 205 h 2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05">
                      <a:moveTo>
                        <a:pt x="143" y="205"/>
                      </a:moveTo>
                      <a:lnTo>
                        <a:pt x="142" y="205"/>
                      </a:lnTo>
                      <a:lnTo>
                        <a:pt x="141" y="205"/>
                      </a:lnTo>
                      <a:lnTo>
                        <a:pt x="138" y="205"/>
                      </a:lnTo>
                      <a:lnTo>
                        <a:pt x="137" y="205"/>
                      </a:lnTo>
                      <a:lnTo>
                        <a:pt x="123" y="205"/>
                      </a:lnTo>
                      <a:lnTo>
                        <a:pt x="110" y="202"/>
                      </a:lnTo>
                      <a:lnTo>
                        <a:pt x="85" y="196"/>
                      </a:lnTo>
                      <a:lnTo>
                        <a:pt x="61" y="185"/>
                      </a:lnTo>
                      <a:lnTo>
                        <a:pt x="41" y="171"/>
                      </a:lnTo>
                      <a:lnTo>
                        <a:pt x="24" y="154"/>
                      </a:lnTo>
                      <a:lnTo>
                        <a:pt x="12" y="136"/>
                      </a:lnTo>
                      <a:lnTo>
                        <a:pt x="7" y="126"/>
                      </a:lnTo>
                      <a:lnTo>
                        <a:pt x="3" y="117"/>
                      </a:lnTo>
                      <a:lnTo>
                        <a:pt x="2" y="107"/>
                      </a:lnTo>
                      <a:lnTo>
                        <a:pt x="0" y="97"/>
                      </a:lnTo>
                      <a:lnTo>
                        <a:pt x="2" y="82"/>
                      </a:lnTo>
                      <a:lnTo>
                        <a:pt x="7" y="67"/>
                      </a:lnTo>
                      <a:lnTo>
                        <a:pt x="14" y="53"/>
                      </a:lnTo>
                      <a:lnTo>
                        <a:pt x="24" y="40"/>
                      </a:lnTo>
                      <a:lnTo>
                        <a:pt x="36" y="29"/>
                      </a:lnTo>
                      <a:lnTo>
                        <a:pt x="51" y="17"/>
                      </a:lnTo>
                      <a:lnTo>
                        <a:pt x="67" y="9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9481" name="Line 34"/>
              <p:cNvSpPr>
                <a:spLocks noChangeShapeType="1"/>
              </p:cNvSpPr>
              <p:nvPr/>
            </p:nvSpPr>
            <p:spPr bwMode="auto">
              <a:xfrm>
                <a:off x="2783632" y="3769572"/>
                <a:ext cx="1588" cy="7683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2" name="Line 35"/>
              <p:cNvSpPr>
                <a:spLocks noChangeShapeType="1"/>
              </p:cNvSpPr>
              <p:nvPr/>
            </p:nvSpPr>
            <p:spPr bwMode="auto">
              <a:xfrm>
                <a:off x="2821732" y="3769572"/>
                <a:ext cx="1588" cy="7683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3" name="Text Box 85"/>
              <p:cNvSpPr txBox="1">
                <a:spLocks noChangeArrowheads="1"/>
              </p:cNvSpPr>
              <p:nvPr/>
            </p:nvSpPr>
            <p:spPr bwMode="auto">
              <a:xfrm>
                <a:off x="1607286" y="3983886"/>
                <a:ext cx="639469" cy="46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 sz="1200"/>
                  <a:t>e</a:t>
                </a:r>
                <a:r>
                  <a:rPr lang="pt-BR" altLang="pt-BR" sz="1200" baseline="-25000"/>
                  <a:t>m</a:t>
                </a:r>
                <a:r>
                  <a:rPr lang="pt-BR" altLang="pt-BR" sz="1200"/>
                  <a:t>(t)</a:t>
                </a:r>
              </a:p>
            </p:txBody>
          </p:sp>
          <p:cxnSp>
            <p:nvCxnSpPr>
              <p:cNvPr id="125" name="Conector reto 124"/>
              <p:cNvCxnSpPr/>
              <p:nvPr/>
            </p:nvCxnSpPr>
            <p:spPr>
              <a:xfrm>
                <a:off x="3589702" y="2695972"/>
                <a:ext cx="346312" cy="26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tângulo 126"/>
              <p:cNvSpPr/>
              <p:nvPr/>
            </p:nvSpPr>
            <p:spPr>
              <a:xfrm>
                <a:off x="3874486" y="3416900"/>
                <a:ext cx="121297" cy="4288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200"/>
              </a:p>
            </p:txBody>
          </p:sp>
        </p:grpSp>
        <p:sp>
          <p:nvSpPr>
            <p:cNvPr id="59410" name="Rectangle 6"/>
            <p:cNvSpPr>
              <a:spLocks noChangeArrowheads="1"/>
            </p:cNvSpPr>
            <p:nvPr/>
          </p:nvSpPr>
          <p:spPr bwMode="auto">
            <a:xfrm>
              <a:off x="6101989" y="2251818"/>
              <a:ext cx="118947" cy="20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>
                  <a:solidFill>
                    <a:srgbClr val="000000"/>
                  </a:solidFill>
                </a:rPr>
                <a:t>R</a:t>
              </a:r>
              <a:endParaRPr lang="pt-BR" altLang="pt-BR" sz="1200"/>
            </a:p>
          </p:txBody>
        </p:sp>
        <p:sp>
          <p:nvSpPr>
            <p:cNvPr id="59411" name="Rectangle 7"/>
            <p:cNvSpPr>
              <a:spLocks noChangeArrowheads="1"/>
            </p:cNvSpPr>
            <p:nvPr/>
          </p:nvSpPr>
          <p:spPr bwMode="auto">
            <a:xfrm>
              <a:off x="5310232" y="2259221"/>
              <a:ext cx="94093" cy="20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>
                  <a:solidFill>
                    <a:srgbClr val="000000"/>
                  </a:solidFill>
                </a:rPr>
                <a:t>L</a:t>
              </a:r>
              <a:endParaRPr lang="pt-BR" altLang="pt-BR" sz="1200"/>
            </a:p>
          </p:txBody>
        </p:sp>
        <p:sp>
          <p:nvSpPr>
            <p:cNvPr id="59412" name="Rectangle 8"/>
            <p:cNvSpPr>
              <a:spLocks noChangeArrowheads="1"/>
            </p:cNvSpPr>
            <p:nvPr/>
          </p:nvSpPr>
          <p:spPr bwMode="auto">
            <a:xfrm>
              <a:off x="4643437" y="2265538"/>
              <a:ext cx="118947" cy="20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>
                  <a:solidFill>
                    <a:srgbClr val="000000"/>
                  </a:solidFill>
                </a:rPr>
                <a:t>C</a:t>
              </a:r>
              <a:endParaRPr lang="pt-BR" altLang="pt-BR" sz="1200"/>
            </a:p>
          </p:txBody>
        </p:sp>
        <p:grpSp>
          <p:nvGrpSpPr>
            <p:cNvPr id="59413" name="Group 38"/>
            <p:cNvGrpSpPr>
              <a:grpSpLocks/>
            </p:cNvGrpSpPr>
            <p:nvPr/>
          </p:nvGrpSpPr>
          <p:grpSpPr bwMode="auto">
            <a:xfrm>
              <a:off x="5406344" y="2096323"/>
              <a:ext cx="109841" cy="473888"/>
              <a:chOff x="4060" y="2154"/>
              <a:chExt cx="86" cy="417"/>
            </a:xfrm>
          </p:grpSpPr>
          <p:sp>
            <p:nvSpPr>
              <p:cNvPr id="59452" name="Freeform 39"/>
              <p:cNvSpPr>
                <a:spLocks/>
              </p:cNvSpPr>
              <p:nvPr/>
            </p:nvSpPr>
            <p:spPr bwMode="auto">
              <a:xfrm>
                <a:off x="4060" y="2471"/>
                <a:ext cx="17" cy="28"/>
              </a:xfrm>
              <a:custGeom>
                <a:avLst/>
                <a:gdLst>
                  <a:gd name="T0" fmla="*/ 2 w 33"/>
                  <a:gd name="T1" fmla="*/ 0 h 55"/>
                  <a:gd name="T2" fmla="*/ 1 w 33"/>
                  <a:gd name="T3" fmla="*/ 1 h 55"/>
                  <a:gd name="T4" fmla="*/ 1 w 33"/>
                  <a:gd name="T5" fmla="*/ 1 h 55"/>
                  <a:gd name="T6" fmla="*/ 1 w 33"/>
                  <a:gd name="T7" fmla="*/ 1 h 55"/>
                  <a:gd name="T8" fmla="*/ 1 w 33"/>
                  <a:gd name="T9" fmla="*/ 1 h 55"/>
                  <a:gd name="T10" fmla="*/ 0 w 33"/>
                  <a:gd name="T11" fmla="*/ 1 h 55"/>
                  <a:gd name="T12" fmla="*/ 1 w 33"/>
                  <a:gd name="T13" fmla="*/ 1 h 55"/>
                  <a:gd name="T14" fmla="*/ 1 w 33"/>
                  <a:gd name="T15" fmla="*/ 2 h 55"/>
                  <a:gd name="T16" fmla="*/ 1 w 33"/>
                  <a:gd name="T17" fmla="*/ 2 h 55"/>
                  <a:gd name="T18" fmla="*/ 1 w 33"/>
                  <a:gd name="T19" fmla="*/ 2 h 55"/>
                  <a:gd name="T20" fmla="*/ 2 w 33"/>
                  <a:gd name="T21" fmla="*/ 2 h 55"/>
                  <a:gd name="T22" fmla="*/ 2 w 33"/>
                  <a:gd name="T23" fmla="*/ 2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55"/>
                  <a:gd name="T38" fmla="*/ 33 w 33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55">
                    <a:moveTo>
                      <a:pt x="33" y="0"/>
                    </a:moveTo>
                    <a:lnTo>
                      <a:pt x="20" y="2"/>
                    </a:lnTo>
                    <a:lnTo>
                      <a:pt x="10" y="7"/>
                    </a:lnTo>
                    <a:lnTo>
                      <a:pt x="3" y="13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10" y="46"/>
                    </a:lnTo>
                    <a:lnTo>
                      <a:pt x="20" y="53"/>
                    </a:lnTo>
                    <a:lnTo>
                      <a:pt x="33" y="5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3" name="Freeform 40"/>
              <p:cNvSpPr>
                <a:spLocks/>
              </p:cNvSpPr>
              <p:nvPr/>
            </p:nvSpPr>
            <p:spPr bwMode="auto">
              <a:xfrm>
                <a:off x="4072" y="2391"/>
                <a:ext cx="74" cy="108"/>
              </a:xfrm>
              <a:custGeom>
                <a:avLst/>
                <a:gdLst>
                  <a:gd name="T0" fmla="*/ 1 w 148"/>
                  <a:gd name="T1" fmla="*/ 7 h 215"/>
                  <a:gd name="T2" fmla="*/ 1 w 148"/>
                  <a:gd name="T3" fmla="*/ 7 h 215"/>
                  <a:gd name="T4" fmla="*/ 1 w 148"/>
                  <a:gd name="T5" fmla="*/ 7 h 215"/>
                  <a:gd name="T6" fmla="*/ 1 w 148"/>
                  <a:gd name="T7" fmla="*/ 7 h 215"/>
                  <a:gd name="T8" fmla="*/ 1 w 148"/>
                  <a:gd name="T9" fmla="*/ 7 h 215"/>
                  <a:gd name="T10" fmla="*/ 1 w 148"/>
                  <a:gd name="T11" fmla="*/ 7 h 215"/>
                  <a:gd name="T12" fmla="*/ 1 w 148"/>
                  <a:gd name="T13" fmla="*/ 7 h 215"/>
                  <a:gd name="T14" fmla="*/ 1 w 148"/>
                  <a:gd name="T15" fmla="*/ 7 h 215"/>
                  <a:gd name="T16" fmla="*/ 2 w 148"/>
                  <a:gd name="T17" fmla="*/ 7 h 215"/>
                  <a:gd name="T18" fmla="*/ 3 w 148"/>
                  <a:gd name="T19" fmla="*/ 6 h 215"/>
                  <a:gd name="T20" fmla="*/ 3 w 148"/>
                  <a:gd name="T21" fmla="*/ 6 h 215"/>
                  <a:gd name="T22" fmla="*/ 5 w 148"/>
                  <a:gd name="T23" fmla="*/ 5 h 215"/>
                  <a:gd name="T24" fmla="*/ 5 w 148"/>
                  <a:gd name="T25" fmla="*/ 5 h 215"/>
                  <a:gd name="T26" fmla="*/ 5 w 148"/>
                  <a:gd name="T27" fmla="*/ 4 h 215"/>
                  <a:gd name="T28" fmla="*/ 5 w 148"/>
                  <a:gd name="T29" fmla="*/ 4 h 215"/>
                  <a:gd name="T30" fmla="*/ 5 w 148"/>
                  <a:gd name="T31" fmla="*/ 4 h 215"/>
                  <a:gd name="T32" fmla="*/ 5 w 148"/>
                  <a:gd name="T33" fmla="*/ 3 h 215"/>
                  <a:gd name="T34" fmla="*/ 5 w 148"/>
                  <a:gd name="T35" fmla="*/ 3 h 215"/>
                  <a:gd name="T36" fmla="*/ 5 w 148"/>
                  <a:gd name="T37" fmla="*/ 3 h 215"/>
                  <a:gd name="T38" fmla="*/ 5 w 148"/>
                  <a:gd name="T39" fmla="*/ 2 h 215"/>
                  <a:gd name="T40" fmla="*/ 3 w 148"/>
                  <a:gd name="T41" fmla="*/ 2 h 215"/>
                  <a:gd name="T42" fmla="*/ 3 w 148"/>
                  <a:gd name="T43" fmla="*/ 1 h 215"/>
                  <a:gd name="T44" fmla="*/ 2 w 148"/>
                  <a:gd name="T45" fmla="*/ 1 h 215"/>
                  <a:gd name="T46" fmla="*/ 1 w 148"/>
                  <a:gd name="T47" fmla="*/ 1 h 215"/>
                  <a:gd name="T48" fmla="*/ 1 w 148"/>
                  <a:gd name="T49" fmla="*/ 1 h 215"/>
                  <a:gd name="T50" fmla="*/ 1 w 148"/>
                  <a:gd name="T51" fmla="*/ 0 h 215"/>
                  <a:gd name="T52" fmla="*/ 1 w 148"/>
                  <a:gd name="T53" fmla="*/ 0 h 215"/>
                  <a:gd name="T54" fmla="*/ 1 w 148"/>
                  <a:gd name="T55" fmla="*/ 0 h 215"/>
                  <a:gd name="T56" fmla="*/ 0 w 148"/>
                  <a:gd name="T57" fmla="*/ 0 h 2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8"/>
                  <a:gd name="T88" fmla="*/ 0 h 215"/>
                  <a:gd name="T89" fmla="*/ 148 w 148"/>
                  <a:gd name="T90" fmla="*/ 215 h 2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8" h="215">
                    <a:moveTo>
                      <a:pt x="5" y="215"/>
                    </a:moveTo>
                    <a:lnTo>
                      <a:pt x="6" y="215"/>
                    </a:lnTo>
                    <a:lnTo>
                      <a:pt x="9" y="215"/>
                    </a:lnTo>
                    <a:lnTo>
                      <a:pt x="10" y="215"/>
                    </a:lnTo>
                    <a:lnTo>
                      <a:pt x="12" y="215"/>
                    </a:lnTo>
                    <a:lnTo>
                      <a:pt x="25" y="215"/>
                    </a:lnTo>
                    <a:lnTo>
                      <a:pt x="38" y="213"/>
                    </a:lnTo>
                    <a:lnTo>
                      <a:pt x="63" y="205"/>
                    </a:lnTo>
                    <a:lnTo>
                      <a:pt x="88" y="194"/>
                    </a:lnTo>
                    <a:lnTo>
                      <a:pt x="108" y="180"/>
                    </a:lnTo>
                    <a:lnTo>
                      <a:pt x="124" y="163"/>
                    </a:lnTo>
                    <a:lnTo>
                      <a:pt x="137" y="144"/>
                    </a:lnTo>
                    <a:lnTo>
                      <a:pt x="142" y="134"/>
                    </a:lnTo>
                    <a:lnTo>
                      <a:pt x="146" y="123"/>
                    </a:lnTo>
                    <a:lnTo>
                      <a:pt x="147" y="113"/>
                    </a:lnTo>
                    <a:lnTo>
                      <a:pt x="148" y="103"/>
                    </a:lnTo>
                    <a:lnTo>
                      <a:pt x="147" y="92"/>
                    </a:lnTo>
                    <a:lnTo>
                      <a:pt x="146" y="82"/>
                    </a:lnTo>
                    <a:lnTo>
                      <a:pt x="142" y="72"/>
                    </a:lnTo>
                    <a:lnTo>
                      <a:pt x="137" y="62"/>
                    </a:lnTo>
                    <a:lnTo>
                      <a:pt x="124" y="46"/>
                    </a:lnTo>
                    <a:lnTo>
                      <a:pt x="108" y="30"/>
                    </a:lnTo>
                    <a:lnTo>
                      <a:pt x="88" y="18"/>
                    </a:lnTo>
                    <a:lnTo>
                      <a:pt x="63" y="8"/>
                    </a:lnTo>
                    <a:lnTo>
                      <a:pt x="38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4" name="Freeform 41"/>
              <p:cNvSpPr>
                <a:spLocks/>
              </p:cNvSpPr>
              <p:nvPr/>
            </p:nvSpPr>
            <p:spPr bwMode="auto">
              <a:xfrm>
                <a:off x="4072" y="2471"/>
                <a:ext cx="74" cy="100"/>
              </a:xfrm>
              <a:custGeom>
                <a:avLst/>
                <a:gdLst>
                  <a:gd name="T0" fmla="*/ 1 w 148"/>
                  <a:gd name="T1" fmla="*/ 6 h 201"/>
                  <a:gd name="T2" fmla="*/ 2 w 148"/>
                  <a:gd name="T3" fmla="*/ 6 h 201"/>
                  <a:gd name="T4" fmla="*/ 2 w 148"/>
                  <a:gd name="T5" fmla="*/ 5 h 201"/>
                  <a:gd name="T6" fmla="*/ 3 w 148"/>
                  <a:gd name="T7" fmla="*/ 5 h 201"/>
                  <a:gd name="T8" fmla="*/ 3 w 148"/>
                  <a:gd name="T9" fmla="*/ 5 h 201"/>
                  <a:gd name="T10" fmla="*/ 5 w 148"/>
                  <a:gd name="T11" fmla="*/ 4 h 201"/>
                  <a:gd name="T12" fmla="*/ 5 w 148"/>
                  <a:gd name="T13" fmla="*/ 4 h 201"/>
                  <a:gd name="T14" fmla="*/ 5 w 148"/>
                  <a:gd name="T15" fmla="*/ 3 h 201"/>
                  <a:gd name="T16" fmla="*/ 5 w 148"/>
                  <a:gd name="T17" fmla="*/ 3 h 201"/>
                  <a:gd name="T18" fmla="*/ 5 w 148"/>
                  <a:gd name="T19" fmla="*/ 2 h 201"/>
                  <a:gd name="T20" fmla="*/ 5 w 148"/>
                  <a:gd name="T21" fmla="*/ 2 h 201"/>
                  <a:gd name="T22" fmla="*/ 5 w 148"/>
                  <a:gd name="T23" fmla="*/ 2 h 201"/>
                  <a:gd name="T24" fmla="*/ 5 w 148"/>
                  <a:gd name="T25" fmla="*/ 1 h 201"/>
                  <a:gd name="T26" fmla="*/ 3 w 148"/>
                  <a:gd name="T27" fmla="*/ 1 h 201"/>
                  <a:gd name="T28" fmla="*/ 3 w 148"/>
                  <a:gd name="T29" fmla="*/ 0 h 201"/>
                  <a:gd name="T30" fmla="*/ 2 w 148"/>
                  <a:gd name="T31" fmla="*/ 0 h 201"/>
                  <a:gd name="T32" fmla="*/ 1 w 148"/>
                  <a:gd name="T33" fmla="*/ 0 h 201"/>
                  <a:gd name="T34" fmla="*/ 1 w 148"/>
                  <a:gd name="T35" fmla="*/ 0 h 201"/>
                  <a:gd name="T36" fmla="*/ 1 w 148"/>
                  <a:gd name="T37" fmla="*/ 0 h 201"/>
                  <a:gd name="T38" fmla="*/ 1 w 148"/>
                  <a:gd name="T39" fmla="*/ 0 h 201"/>
                  <a:gd name="T40" fmla="*/ 1 w 148"/>
                  <a:gd name="T41" fmla="*/ 0 h 201"/>
                  <a:gd name="T42" fmla="*/ 1 w 148"/>
                  <a:gd name="T43" fmla="*/ 0 h 201"/>
                  <a:gd name="T44" fmla="*/ 0 w 148"/>
                  <a:gd name="T45" fmla="*/ 0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8"/>
                  <a:gd name="T70" fmla="*/ 0 h 201"/>
                  <a:gd name="T71" fmla="*/ 148 w 148"/>
                  <a:gd name="T72" fmla="*/ 201 h 2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8" h="201">
                    <a:moveTo>
                      <a:pt x="57" y="201"/>
                    </a:moveTo>
                    <a:lnTo>
                      <a:pt x="76" y="195"/>
                    </a:lnTo>
                    <a:lnTo>
                      <a:pt x="93" y="187"/>
                    </a:lnTo>
                    <a:lnTo>
                      <a:pt x="108" y="176"/>
                    </a:lnTo>
                    <a:lnTo>
                      <a:pt x="122" y="163"/>
                    </a:lnTo>
                    <a:lnTo>
                      <a:pt x="133" y="149"/>
                    </a:lnTo>
                    <a:lnTo>
                      <a:pt x="141" y="132"/>
                    </a:lnTo>
                    <a:lnTo>
                      <a:pt x="147" y="116"/>
                    </a:lnTo>
                    <a:lnTo>
                      <a:pt x="148" y="100"/>
                    </a:lnTo>
                    <a:lnTo>
                      <a:pt x="147" y="89"/>
                    </a:lnTo>
                    <a:lnTo>
                      <a:pt x="146" y="79"/>
                    </a:lnTo>
                    <a:lnTo>
                      <a:pt x="142" y="69"/>
                    </a:lnTo>
                    <a:lnTo>
                      <a:pt x="137" y="60"/>
                    </a:lnTo>
                    <a:lnTo>
                      <a:pt x="124" y="44"/>
                    </a:lnTo>
                    <a:lnTo>
                      <a:pt x="108" y="29"/>
                    </a:lnTo>
                    <a:lnTo>
                      <a:pt x="88" y="16"/>
                    </a:lnTo>
                    <a:lnTo>
                      <a:pt x="63" y="7"/>
                    </a:lnTo>
                    <a:lnTo>
                      <a:pt x="3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5" name="Freeform 42"/>
              <p:cNvSpPr>
                <a:spLocks/>
              </p:cNvSpPr>
              <p:nvPr/>
            </p:nvSpPr>
            <p:spPr bwMode="auto">
              <a:xfrm>
                <a:off x="4060" y="2391"/>
                <a:ext cx="17" cy="21"/>
              </a:xfrm>
              <a:custGeom>
                <a:avLst/>
                <a:gdLst>
                  <a:gd name="T0" fmla="*/ 2 w 33"/>
                  <a:gd name="T1" fmla="*/ 0 h 42"/>
                  <a:gd name="T2" fmla="*/ 1 w 33"/>
                  <a:gd name="T3" fmla="*/ 1 h 42"/>
                  <a:gd name="T4" fmla="*/ 1 w 33"/>
                  <a:gd name="T5" fmla="*/ 1 h 42"/>
                  <a:gd name="T6" fmla="*/ 1 w 33"/>
                  <a:gd name="T7" fmla="*/ 1 h 42"/>
                  <a:gd name="T8" fmla="*/ 1 w 33"/>
                  <a:gd name="T9" fmla="*/ 1 h 42"/>
                  <a:gd name="T10" fmla="*/ 0 w 33"/>
                  <a:gd name="T11" fmla="*/ 1 h 42"/>
                  <a:gd name="T12" fmla="*/ 1 w 33"/>
                  <a:gd name="T13" fmla="*/ 1 h 42"/>
                  <a:gd name="T14" fmla="*/ 1 w 33"/>
                  <a:gd name="T15" fmla="*/ 1 h 42"/>
                  <a:gd name="T16" fmla="*/ 1 w 33"/>
                  <a:gd name="T17" fmla="*/ 1 h 42"/>
                  <a:gd name="T18" fmla="*/ 1 w 33"/>
                  <a:gd name="T19" fmla="*/ 1 h 42"/>
                  <a:gd name="T20" fmla="*/ 2 w 33"/>
                  <a:gd name="T21" fmla="*/ 1 h 42"/>
                  <a:gd name="T22" fmla="*/ 2 w 33"/>
                  <a:gd name="T23" fmla="*/ 1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42"/>
                  <a:gd name="T38" fmla="*/ 33 w 33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42">
                    <a:moveTo>
                      <a:pt x="33" y="0"/>
                    </a:moveTo>
                    <a:lnTo>
                      <a:pt x="20" y="1"/>
                    </a:lnTo>
                    <a:lnTo>
                      <a:pt x="10" y="6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3" y="28"/>
                    </a:lnTo>
                    <a:lnTo>
                      <a:pt x="10" y="36"/>
                    </a:lnTo>
                    <a:lnTo>
                      <a:pt x="20" y="41"/>
                    </a:lnTo>
                    <a:lnTo>
                      <a:pt x="33" y="4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6" name="Freeform 43"/>
              <p:cNvSpPr>
                <a:spLocks/>
              </p:cNvSpPr>
              <p:nvPr/>
            </p:nvSpPr>
            <p:spPr bwMode="auto">
              <a:xfrm>
                <a:off x="4072" y="2311"/>
                <a:ext cx="74" cy="101"/>
              </a:xfrm>
              <a:custGeom>
                <a:avLst/>
                <a:gdLst>
                  <a:gd name="T0" fmla="*/ 1 w 148"/>
                  <a:gd name="T1" fmla="*/ 7 h 201"/>
                  <a:gd name="T2" fmla="*/ 1 w 148"/>
                  <a:gd name="T3" fmla="*/ 7 h 201"/>
                  <a:gd name="T4" fmla="*/ 1 w 148"/>
                  <a:gd name="T5" fmla="*/ 7 h 201"/>
                  <a:gd name="T6" fmla="*/ 1 w 148"/>
                  <a:gd name="T7" fmla="*/ 7 h 201"/>
                  <a:gd name="T8" fmla="*/ 1 w 148"/>
                  <a:gd name="T9" fmla="*/ 7 h 201"/>
                  <a:gd name="T10" fmla="*/ 1 w 148"/>
                  <a:gd name="T11" fmla="*/ 7 h 201"/>
                  <a:gd name="T12" fmla="*/ 1 w 148"/>
                  <a:gd name="T13" fmla="*/ 7 h 201"/>
                  <a:gd name="T14" fmla="*/ 2 w 148"/>
                  <a:gd name="T15" fmla="*/ 6 h 201"/>
                  <a:gd name="T16" fmla="*/ 3 w 148"/>
                  <a:gd name="T17" fmla="*/ 6 h 201"/>
                  <a:gd name="T18" fmla="*/ 3 w 148"/>
                  <a:gd name="T19" fmla="*/ 5 h 201"/>
                  <a:gd name="T20" fmla="*/ 5 w 148"/>
                  <a:gd name="T21" fmla="*/ 5 h 201"/>
                  <a:gd name="T22" fmla="*/ 5 w 148"/>
                  <a:gd name="T23" fmla="*/ 5 h 201"/>
                  <a:gd name="T24" fmla="*/ 5 w 148"/>
                  <a:gd name="T25" fmla="*/ 4 h 201"/>
                  <a:gd name="T26" fmla="*/ 5 w 148"/>
                  <a:gd name="T27" fmla="*/ 4 h 201"/>
                  <a:gd name="T28" fmla="*/ 5 w 148"/>
                  <a:gd name="T29" fmla="*/ 4 h 201"/>
                  <a:gd name="T30" fmla="*/ 5 w 148"/>
                  <a:gd name="T31" fmla="*/ 3 h 201"/>
                  <a:gd name="T32" fmla="*/ 5 w 148"/>
                  <a:gd name="T33" fmla="*/ 3 h 201"/>
                  <a:gd name="T34" fmla="*/ 5 w 148"/>
                  <a:gd name="T35" fmla="*/ 3 h 201"/>
                  <a:gd name="T36" fmla="*/ 5 w 148"/>
                  <a:gd name="T37" fmla="*/ 2 h 201"/>
                  <a:gd name="T38" fmla="*/ 3 w 148"/>
                  <a:gd name="T39" fmla="*/ 2 h 201"/>
                  <a:gd name="T40" fmla="*/ 3 w 148"/>
                  <a:gd name="T41" fmla="*/ 1 h 201"/>
                  <a:gd name="T42" fmla="*/ 2 w 148"/>
                  <a:gd name="T43" fmla="*/ 1 h 201"/>
                  <a:gd name="T44" fmla="*/ 1 w 148"/>
                  <a:gd name="T45" fmla="*/ 1 h 201"/>
                  <a:gd name="T46" fmla="*/ 1 w 148"/>
                  <a:gd name="T47" fmla="*/ 1 h 201"/>
                  <a:gd name="T48" fmla="*/ 1 w 148"/>
                  <a:gd name="T49" fmla="*/ 0 h 201"/>
                  <a:gd name="T50" fmla="*/ 1 w 148"/>
                  <a:gd name="T51" fmla="*/ 0 h 201"/>
                  <a:gd name="T52" fmla="*/ 1 w 148"/>
                  <a:gd name="T53" fmla="*/ 0 h 201"/>
                  <a:gd name="T54" fmla="*/ 0 w 148"/>
                  <a:gd name="T55" fmla="*/ 0 h 2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8"/>
                  <a:gd name="T85" fmla="*/ 0 h 201"/>
                  <a:gd name="T86" fmla="*/ 148 w 148"/>
                  <a:gd name="T87" fmla="*/ 201 h 2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8" h="201">
                    <a:moveTo>
                      <a:pt x="5" y="201"/>
                    </a:moveTo>
                    <a:lnTo>
                      <a:pt x="6" y="201"/>
                    </a:lnTo>
                    <a:lnTo>
                      <a:pt x="9" y="201"/>
                    </a:lnTo>
                    <a:lnTo>
                      <a:pt x="10" y="201"/>
                    </a:lnTo>
                    <a:lnTo>
                      <a:pt x="12" y="201"/>
                    </a:lnTo>
                    <a:lnTo>
                      <a:pt x="38" y="198"/>
                    </a:lnTo>
                    <a:lnTo>
                      <a:pt x="63" y="193"/>
                    </a:lnTo>
                    <a:lnTo>
                      <a:pt x="88" y="184"/>
                    </a:lnTo>
                    <a:lnTo>
                      <a:pt x="108" y="172"/>
                    </a:lnTo>
                    <a:lnTo>
                      <a:pt x="124" y="157"/>
                    </a:lnTo>
                    <a:lnTo>
                      <a:pt x="137" y="140"/>
                    </a:lnTo>
                    <a:lnTo>
                      <a:pt x="142" y="130"/>
                    </a:lnTo>
                    <a:lnTo>
                      <a:pt x="146" y="120"/>
                    </a:lnTo>
                    <a:lnTo>
                      <a:pt x="147" y="110"/>
                    </a:lnTo>
                    <a:lnTo>
                      <a:pt x="148" y="100"/>
                    </a:lnTo>
                    <a:lnTo>
                      <a:pt x="147" y="89"/>
                    </a:lnTo>
                    <a:lnTo>
                      <a:pt x="146" y="79"/>
                    </a:lnTo>
                    <a:lnTo>
                      <a:pt x="142" y="69"/>
                    </a:lnTo>
                    <a:lnTo>
                      <a:pt x="137" y="60"/>
                    </a:lnTo>
                    <a:lnTo>
                      <a:pt x="124" y="44"/>
                    </a:lnTo>
                    <a:lnTo>
                      <a:pt x="108" y="29"/>
                    </a:lnTo>
                    <a:lnTo>
                      <a:pt x="88" y="16"/>
                    </a:lnTo>
                    <a:lnTo>
                      <a:pt x="63" y="7"/>
                    </a:lnTo>
                    <a:lnTo>
                      <a:pt x="38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7" name="Freeform 44"/>
              <p:cNvSpPr>
                <a:spLocks/>
              </p:cNvSpPr>
              <p:nvPr/>
            </p:nvSpPr>
            <p:spPr bwMode="auto">
              <a:xfrm>
                <a:off x="4060" y="2311"/>
                <a:ext cx="17" cy="24"/>
              </a:xfrm>
              <a:custGeom>
                <a:avLst/>
                <a:gdLst>
                  <a:gd name="T0" fmla="*/ 2 w 33"/>
                  <a:gd name="T1" fmla="*/ 0 h 46"/>
                  <a:gd name="T2" fmla="*/ 1 w 33"/>
                  <a:gd name="T3" fmla="*/ 1 h 46"/>
                  <a:gd name="T4" fmla="*/ 1 w 33"/>
                  <a:gd name="T5" fmla="*/ 1 h 46"/>
                  <a:gd name="T6" fmla="*/ 1 w 33"/>
                  <a:gd name="T7" fmla="*/ 1 h 46"/>
                  <a:gd name="T8" fmla="*/ 1 w 33"/>
                  <a:gd name="T9" fmla="*/ 1 h 46"/>
                  <a:gd name="T10" fmla="*/ 0 w 33"/>
                  <a:gd name="T11" fmla="*/ 1 h 46"/>
                  <a:gd name="T12" fmla="*/ 1 w 33"/>
                  <a:gd name="T13" fmla="*/ 1 h 46"/>
                  <a:gd name="T14" fmla="*/ 1 w 33"/>
                  <a:gd name="T15" fmla="*/ 1 h 46"/>
                  <a:gd name="T16" fmla="*/ 1 w 33"/>
                  <a:gd name="T17" fmla="*/ 2 h 46"/>
                  <a:gd name="T18" fmla="*/ 1 w 33"/>
                  <a:gd name="T19" fmla="*/ 2 h 46"/>
                  <a:gd name="T20" fmla="*/ 2 w 33"/>
                  <a:gd name="T21" fmla="*/ 2 h 46"/>
                  <a:gd name="T22" fmla="*/ 2 w 33"/>
                  <a:gd name="T23" fmla="*/ 2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46"/>
                  <a:gd name="T38" fmla="*/ 33 w 33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46">
                    <a:moveTo>
                      <a:pt x="33" y="0"/>
                    </a:moveTo>
                    <a:lnTo>
                      <a:pt x="20" y="2"/>
                    </a:lnTo>
                    <a:lnTo>
                      <a:pt x="10" y="7"/>
                    </a:lnTo>
                    <a:lnTo>
                      <a:pt x="3" y="13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10" y="39"/>
                    </a:lnTo>
                    <a:lnTo>
                      <a:pt x="20" y="44"/>
                    </a:lnTo>
                    <a:lnTo>
                      <a:pt x="33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8" name="Freeform 45"/>
              <p:cNvSpPr>
                <a:spLocks/>
              </p:cNvSpPr>
              <p:nvPr/>
            </p:nvSpPr>
            <p:spPr bwMode="auto">
              <a:xfrm>
                <a:off x="4072" y="2232"/>
                <a:ext cx="74" cy="104"/>
              </a:xfrm>
              <a:custGeom>
                <a:avLst/>
                <a:gdLst>
                  <a:gd name="T0" fmla="*/ 1 w 148"/>
                  <a:gd name="T1" fmla="*/ 6 h 209"/>
                  <a:gd name="T2" fmla="*/ 1 w 148"/>
                  <a:gd name="T3" fmla="*/ 6 h 209"/>
                  <a:gd name="T4" fmla="*/ 1 w 148"/>
                  <a:gd name="T5" fmla="*/ 6 h 209"/>
                  <a:gd name="T6" fmla="*/ 1 w 148"/>
                  <a:gd name="T7" fmla="*/ 6 h 209"/>
                  <a:gd name="T8" fmla="*/ 1 w 148"/>
                  <a:gd name="T9" fmla="*/ 6 h 209"/>
                  <a:gd name="T10" fmla="*/ 1 w 148"/>
                  <a:gd name="T11" fmla="*/ 6 h 209"/>
                  <a:gd name="T12" fmla="*/ 1 w 148"/>
                  <a:gd name="T13" fmla="*/ 6 h 209"/>
                  <a:gd name="T14" fmla="*/ 1 w 148"/>
                  <a:gd name="T15" fmla="*/ 6 h 209"/>
                  <a:gd name="T16" fmla="*/ 1 w 148"/>
                  <a:gd name="T17" fmla="*/ 6 h 209"/>
                  <a:gd name="T18" fmla="*/ 2 w 148"/>
                  <a:gd name="T19" fmla="*/ 5 h 209"/>
                  <a:gd name="T20" fmla="*/ 3 w 148"/>
                  <a:gd name="T21" fmla="*/ 5 h 209"/>
                  <a:gd name="T22" fmla="*/ 3 w 148"/>
                  <a:gd name="T23" fmla="*/ 5 h 209"/>
                  <a:gd name="T24" fmla="*/ 5 w 148"/>
                  <a:gd name="T25" fmla="*/ 4 h 209"/>
                  <a:gd name="T26" fmla="*/ 5 w 148"/>
                  <a:gd name="T27" fmla="*/ 4 h 209"/>
                  <a:gd name="T28" fmla="*/ 5 w 148"/>
                  <a:gd name="T29" fmla="*/ 3 h 209"/>
                  <a:gd name="T30" fmla="*/ 5 w 148"/>
                  <a:gd name="T31" fmla="*/ 3 h 209"/>
                  <a:gd name="T32" fmla="*/ 5 w 148"/>
                  <a:gd name="T33" fmla="*/ 3 h 209"/>
                  <a:gd name="T34" fmla="*/ 5 w 148"/>
                  <a:gd name="T35" fmla="*/ 2 h 209"/>
                  <a:gd name="T36" fmla="*/ 5 w 148"/>
                  <a:gd name="T37" fmla="*/ 2 h 209"/>
                  <a:gd name="T38" fmla="*/ 5 w 148"/>
                  <a:gd name="T39" fmla="*/ 2 h 209"/>
                  <a:gd name="T40" fmla="*/ 5 w 148"/>
                  <a:gd name="T41" fmla="*/ 1 h 209"/>
                  <a:gd name="T42" fmla="*/ 3 w 148"/>
                  <a:gd name="T43" fmla="*/ 1 h 209"/>
                  <a:gd name="T44" fmla="*/ 3 w 148"/>
                  <a:gd name="T45" fmla="*/ 0 h 209"/>
                  <a:gd name="T46" fmla="*/ 2 w 148"/>
                  <a:gd name="T47" fmla="*/ 0 h 209"/>
                  <a:gd name="T48" fmla="*/ 1 w 148"/>
                  <a:gd name="T49" fmla="*/ 0 h 209"/>
                  <a:gd name="T50" fmla="*/ 1 w 148"/>
                  <a:gd name="T51" fmla="*/ 0 h 209"/>
                  <a:gd name="T52" fmla="*/ 1 w 148"/>
                  <a:gd name="T53" fmla="*/ 0 h 209"/>
                  <a:gd name="T54" fmla="*/ 1 w 148"/>
                  <a:gd name="T55" fmla="*/ 0 h 209"/>
                  <a:gd name="T56" fmla="*/ 1 w 148"/>
                  <a:gd name="T57" fmla="*/ 0 h 209"/>
                  <a:gd name="T58" fmla="*/ 0 w 148"/>
                  <a:gd name="T59" fmla="*/ 0 h 20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8"/>
                  <a:gd name="T91" fmla="*/ 0 h 209"/>
                  <a:gd name="T92" fmla="*/ 148 w 148"/>
                  <a:gd name="T93" fmla="*/ 209 h 20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8" h="209">
                    <a:moveTo>
                      <a:pt x="5" y="204"/>
                    </a:moveTo>
                    <a:lnTo>
                      <a:pt x="6" y="205"/>
                    </a:lnTo>
                    <a:lnTo>
                      <a:pt x="9" y="208"/>
                    </a:lnTo>
                    <a:lnTo>
                      <a:pt x="9" y="209"/>
                    </a:lnTo>
                    <a:lnTo>
                      <a:pt x="10" y="209"/>
                    </a:lnTo>
                    <a:lnTo>
                      <a:pt x="12" y="208"/>
                    </a:lnTo>
                    <a:lnTo>
                      <a:pt x="12" y="204"/>
                    </a:lnTo>
                    <a:lnTo>
                      <a:pt x="38" y="201"/>
                    </a:lnTo>
                    <a:lnTo>
                      <a:pt x="63" y="196"/>
                    </a:lnTo>
                    <a:lnTo>
                      <a:pt x="88" y="186"/>
                    </a:lnTo>
                    <a:lnTo>
                      <a:pt x="108" y="175"/>
                    </a:lnTo>
                    <a:lnTo>
                      <a:pt x="124" y="160"/>
                    </a:lnTo>
                    <a:lnTo>
                      <a:pt x="137" y="142"/>
                    </a:lnTo>
                    <a:lnTo>
                      <a:pt x="142" y="133"/>
                    </a:lnTo>
                    <a:lnTo>
                      <a:pt x="146" y="123"/>
                    </a:lnTo>
                    <a:lnTo>
                      <a:pt x="147" y="113"/>
                    </a:lnTo>
                    <a:lnTo>
                      <a:pt x="148" y="103"/>
                    </a:lnTo>
                    <a:lnTo>
                      <a:pt x="147" y="92"/>
                    </a:lnTo>
                    <a:lnTo>
                      <a:pt x="146" y="82"/>
                    </a:lnTo>
                    <a:lnTo>
                      <a:pt x="142" y="72"/>
                    </a:lnTo>
                    <a:lnTo>
                      <a:pt x="137" y="62"/>
                    </a:lnTo>
                    <a:lnTo>
                      <a:pt x="124" y="46"/>
                    </a:lnTo>
                    <a:lnTo>
                      <a:pt x="108" y="30"/>
                    </a:lnTo>
                    <a:lnTo>
                      <a:pt x="88" y="18"/>
                    </a:lnTo>
                    <a:lnTo>
                      <a:pt x="63" y="8"/>
                    </a:lnTo>
                    <a:lnTo>
                      <a:pt x="38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9" name="Freeform 46"/>
              <p:cNvSpPr>
                <a:spLocks/>
              </p:cNvSpPr>
              <p:nvPr/>
            </p:nvSpPr>
            <p:spPr bwMode="auto">
              <a:xfrm>
                <a:off x="4060" y="2232"/>
                <a:ext cx="17" cy="28"/>
              </a:xfrm>
              <a:custGeom>
                <a:avLst/>
                <a:gdLst>
                  <a:gd name="T0" fmla="*/ 2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0 w 33"/>
                  <a:gd name="T11" fmla="*/ 0 h 57"/>
                  <a:gd name="T12" fmla="*/ 1 w 33"/>
                  <a:gd name="T13" fmla="*/ 0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1 w 33"/>
                  <a:gd name="T23" fmla="*/ 1 h 57"/>
                  <a:gd name="T24" fmla="*/ 2 w 33"/>
                  <a:gd name="T25" fmla="*/ 1 h 57"/>
                  <a:gd name="T26" fmla="*/ 2 w 33"/>
                  <a:gd name="T27" fmla="*/ 1 h 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57"/>
                  <a:gd name="T44" fmla="*/ 33 w 33"/>
                  <a:gd name="T45" fmla="*/ 57 h 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57">
                    <a:moveTo>
                      <a:pt x="33" y="0"/>
                    </a:moveTo>
                    <a:lnTo>
                      <a:pt x="20" y="3"/>
                    </a:lnTo>
                    <a:lnTo>
                      <a:pt x="10" y="8"/>
                    </a:lnTo>
                    <a:lnTo>
                      <a:pt x="3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10" y="44"/>
                    </a:lnTo>
                    <a:lnTo>
                      <a:pt x="15" y="49"/>
                    </a:lnTo>
                    <a:lnTo>
                      <a:pt x="20" y="53"/>
                    </a:lnTo>
                    <a:lnTo>
                      <a:pt x="27" y="56"/>
                    </a:lnTo>
                    <a:lnTo>
                      <a:pt x="33" y="5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0" name="Freeform 47"/>
              <p:cNvSpPr>
                <a:spLocks/>
              </p:cNvSpPr>
              <p:nvPr/>
            </p:nvSpPr>
            <p:spPr bwMode="auto">
              <a:xfrm>
                <a:off x="4075" y="2154"/>
                <a:ext cx="71" cy="106"/>
              </a:xfrm>
              <a:custGeom>
                <a:avLst/>
                <a:gdLst>
                  <a:gd name="T0" fmla="*/ 0 w 143"/>
                  <a:gd name="T1" fmla="*/ 7 h 211"/>
                  <a:gd name="T2" fmla="*/ 0 w 143"/>
                  <a:gd name="T3" fmla="*/ 7 h 211"/>
                  <a:gd name="T4" fmla="*/ 0 w 143"/>
                  <a:gd name="T5" fmla="*/ 7 h 211"/>
                  <a:gd name="T6" fmla="*/ 0 w 143"/>
                  <a:gd name="T7" fmla="*/ 7 h 211"/>
                  <a:gd name="T8" fmla="*/ 0 w 143"/>
                  <a:gd name="T9" fmla="*/ 7 h 211"/>
                  <a:gd name="T10" fmla="*/ 0 w 143"/>
                  <a:gd name="T11" fmla="*/ 7 h 211"/>
                  <a:gd name="T12" fmla="*/ 1 w 143"/>
                  <a:gd name="T13" fmla="*/ 7 h 211"/>
                  <a:gd name="T14" fmla="*/ 1 w 143"/>
                  <a:gd name="T15" fmla="*/ 7 h 211"/>
                  <a:gd name="T16" fmla="*/ 2 w 143"/>
                  <a:gd name="T17" fmla="*/ 6 h 211"/>
                  <a:gd name="T18" fmla="*/ 3 w 143"/>
                  <a:gd name="T19" fmla="*/ 6 h 211"/>
                  <a:gd name="T20" fmla="*/ 3 w 143"/>
                  <a:gd name="T21" fmla="*/ 5 h 211"/>
                  <a:gd name="T22" fmla="*/ 4 w 143"/>
                  <a:gd name="T23" fmla="*/ 5 h 211"/>
                  <a:gd name="T24" fmla="*/ 4 w 143"/>
                  <a:gd name="T25" fmla="*/ 5 h 211"/>
                  <a:gd name="T26" fmla="*/ 4 w 143"/>
                  <a:gd name="T27" fmla="*/ 4 h 211"/>
                  <a:gd name="T28" fmla="*/ 4 w 143"/>
                  <a:gd name="T29" fmla="*/ 4 h 211"/>
                  <a:gd name="T30" fmla="*/ 4 w 143"/>
                  <a:gd name="T31" fmla="*/ 4 h 211"/>
                  <a:gd name="T32" fmla="*/ 4 w 143"/>
                  <a:gd name="T33" fmla="*/ 3 h 211"/>
                  <a:gd name="T34" fmla="*/ 4 w 143"/>
                  <a:gd name="T35" fmla="*/ 3 h 211"/>
                  <a:gd name="T36" fmla="*/ 4 w 143"/>
                  <a:gd name="T37" fmla="*/ 2 h 211"/>
                  <a:gd name="T38" fmla="*/ 3 w 143"/>
                  <a:gd name="T39" fmla="*/ 2 h 211"/>
                  <a:gd name="T40" fmla="*/ 3 w 143"/>
                  <a:gd name="T41" fmla="*/ 1 h 211"/>
                  <a:gd name="T42" fmla="*/ 2 w 143"/>
                  <a:gd name="T43" fmla="*/ 1 h 211"/>
                  <a:gd name="T44" fmla="*/ 2 w 143"/>
                  <a:gd name="T45" fmla="*/ 1 h 211"/>
                  <a:gd name="T46" fmla="*/ 1 w 143"/>
                  <a:gd name="T47" fmla="*/ 0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"/>
                  <a:gd name="T73" fmla="*/ 0 h 211"/>
                  <a:gd name="T74" fmla="*/ 143 w 143"/>
                  <a:gd name="T75" fmla="*/ 211 h 2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" h="211">
                    <a:moveTo>
                      <a:pt x="0" y="211"/>
                    </a:moveTo>
                    <a:lnTo>
                      <a:pt x="1" y="211"/>
                    </a:lnTo>
                    <a:lnTo>
                      <a:pt x="4" y="211"/>
                    </a:lnTo>
                    <a:lnTo>
                      <a:pt x="5" y="211"/>
                    </a:lnTo>
                    <a:lnTo>
                      <a:pt x="7" y="211"/>
                    </a:lnTo>
                    <a:lnTo>
                      <a:pt x="20" y="211"/>
                    </a:lnTo>
                    <a:lnTo>
                      <a:pt x="33" y="208"/>
                    </a:lnTo>
                    <a:lnTo>
                      <a:pt x="58" y="201"/>
                    </a:lnTo>
                    <a:lnTo>
                      <a:pt x="83" y="191"/>
                    </a:lnTo>
                    <a:lnTo>
                      <a:pt x="103" y="177"/>
                    </a:lnTo>
                    <a:lnTo>
                      <a:pt x="119" y="159"/>
                    </a:lnTo>
                    <a:lnTo>
                      <a:pt x="132" y="140"/>
                    </a:lnTo>
                    <a:lnTo>
                      <a:pt x="137" y="130"/>
                    </a:lnTo>
                    <a:lnTo>
                      <a:pt x="141" y="120"/>
                    </a:lnTo>
                    <a:lnTo>
                      <a:pt x="142" y="110"/>
                    </a:lnTo>
                    <a:lnTo>
                      <a:pt x="143" y="100"/>
                    </a:lnTo>
                    <a:lnTo>
                      <a:pt x="142" y="83"/>
                    </a:lnTo>
                    <a:lnTo>
                      <a:pt x="137" y="68"/>
                    </a:lnTo>
                    <a:lnTo>
                      <a:pt x="129" y="54"/>
                    </a:lnTo>
                    <a:lnTo>
                      <a:pt x="119" y="41"/>
                    </a:lnTo>
                    <a:lnTo>
                      <a:pt x="108" y="30"/>
                    </a:lnTo>
                    <a:lnTo>
                      <a:pt x="93" y="19"/>
                    </a:lnTo>
                    <a:lnTo>
                      <a:pt x="76" y="8"/>
                    </a:lnTo>
                    <a:lnTo>
                      <a:pt x="5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9414" name="Group 48"/>
            <p:cNvGrpSpPr>
              <a:grpSpLocks/>
            </p:cNvGrpSpPr>
            <p:nvPr/>
          </p:nvGrpSpPr>
          <p:grpSpPr bwMode="auto">
            <a:xfrm>
              <a:off x="4820495" y="2322174"/>
              <a:ext cx="237988" cy="79334"/>
              <a:chOff x="3592" y="2356"/>
              <a:chExt cx="186" cy="75"/>
            </a:xfrm>
          </p:grpSpPr>
          <p:sp>
            <p:nvSpPr>
              <p:cNvPr id="59450" name="Line 49"/>
              <p:cNvSpPr>
                <a:spLocks noChangeShapeType="1"/>
              </p:cNvSpPr>
              <p:nvPr/>
            </p:nvSpPr>
            <p:spPr bwMode="auto">
              <a:xfrm>
                <a:off x="3595" y="2430"/>
                <a:ext cx="18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1" name="Line 50"/>
              <p:cNvSpPr>
                <a:spLocks noChangeShapeType="1"/>
              </p:cNvSpPr>
              <p:nvPr/>
            </p:nvSpPr>
            <p:spPr bwMode="auto">
              <a:xfrm flipV="1">
                <a:off x="3592" y="2356"/>
                <a:ext cx="182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415" name="Freeform 51"/>
            <p:cNvSpPr>
              <a:spLocks/>
            </p:cNvSpPr>
            <p:nvPr/>
          </p:nvSpPr>
          <p:spPr bwMode="auto">
            <a:xfrm>
              <a:off x="4925791" y="1956695"/>
              <a:ext cx="527464" cy="370225"/>
            </a:xfrm>
            <a:custGeom>
              <a:avLst/>
              <a:gdLst>
                <a:gd name="T0" fmla="*/ 0 w 827"/>
                <a:gd name="T1" fmla="*/ 2147483647 h 652"/>
                <a:gd name="T2" fmla="*/ 0 w 827"/>
                <a:gd name="T3" fmla="*/ 0 h 652"/>
                <a:gd name="T4" fmla="*/ 2147483647 w 827"/>
                <a:gd name="T5" fmla="*/ 0 h 652"/>
                <a:gd name="T6" fmla="*/ 2147483647 w 827"/>
                <a:gd name="T7" fmla="*/ 2147483647 h 6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7"/>
                <a:gd name="T13" fmla="*/ 0 h 652"/>
                <a:gd name="T14" fmla="*/ 827 w 827"/>
                <a:gd name="T15" fmla="*/ 652 h 6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7" h="652">
                  <a:moveTo>
                    <a:pt x="0" y="652"/>
                  </a:moveTo>
                  <a:lnTo>
                    <a:pt x="0" y="0"/>
                  </a:lnTo>
                  <a:lnTo>
                    <a:pt x="827" y="0"/>
                  </a:lnTo>
                  <a:lnTo>
                    <a:pt x="827" y="24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6" name="Freeform 52"/>
            <p:cNvSpPr>
              <a:spLocks/>
            </p:cNvSpPr>
            <p:nvPr/>
          </p:nvSpPr>
          <p:spPr bwMode="auto">
            <a:xfrm>
              <a:off x="4925791" y="2408369"/>
              <a:ext cx="534329" cy="303585"/>
            </a:xfrm>
            <a:custGeom>
              <a:avLst/>
              <a:gdLst>
                <a:gd name="T0" fmla="*/ 0 w 836"/>
                <a:gd name="T1" fmla="*/ 0 h 534"/>
                <a:gd name="T2" fmla="*/ 0 w 836"/>
                <a:gd name="T3" fmla="*/ 2147483647 h 534"/>
                <a:gd name="T4" fmla="*/ 2147483647 w 836"/>
                <a:gd name="T5" fmla="*/ 2147483647 h 534"/>
                <a:gd name="T6" fmla="*/ 2147483647 w 836"/>
                <a:gd name="T7" fmla="*/ 2147483647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6"/>
                <a:gd name="T13" fmla="*/ 0 h 534"/>
                <a:gd name="T14" fmla="*/ 836 w 836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6" h="534">
                  <a:moveTo>
                    <a:pt x="0" y="0"/>
                  </a:moveTo>
                  <a:lnTo>
                    <a:pt x="0" y="534"/>
                  </a:lnTo>
                  <a:lnTo>
                    <a:pt x="836" y="534"/>
                  </a:lnTo>
                  <a:lnTo>
                    <a:pt x="836" y="29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59417" name="Group 114"/>
            <p:cNvGrpSpPr>
              <a:grpSpLocks/>
            </p:cNvGrpSpPr>
            <p:nvPr/>
          </p:nvGrpSpPr>
          <p:grpSpPr bwMode="auto">
            <a:xfrm>
              <a:off x="5636323" y="2099496"/>
              <a:ext cx="965682" cy="466483"/>
              <a:chOff x="3167" y="1545"/>
              <a:chExt cx="844" cy="441"/>
            </a:xfrm>
          </p:grpSpPr>
          <p:grpSp>
            <p:nvGrpSpPr>
              <p:cNvPr id="59435" name="Group 54"/>
              <p:cNvGrpSpPr>
                <a:grpSpLocks/>
              </p:cNvGrpSpPr>
              <p:nvPr/>
            </p:nvGrpSpPr>
            <p:grpSpPr bwMode="auto">
              <a:xfrm>
                <a:off x="3167" y="1545"/>
                <a:ext cx="97" cy="436"/>
                <a:chOff x="4173" y="2159"/>
                <a:chExt cx="86" cy="405"/>
              </a:xfrm>
            </p:grpSpPr>
            <p:sp>
              <p:nvSpPr>
                <p:cNvPr id="59441" name="Freeform 55"/>
                <p:cNvSpPr>
                  <a:spLocks/>
                </p:cNvSpPr>
                <p:nvPr/>
              </p:nvSpPr>
              <p:spPr bwMode="auto">
                <a:xfrm>
                  <a:off x="4243" y="2466"/>
                  <a:ext cx="16" cy="28"/>
                </a:xfrm>
                <a:custGeom>
                  <a:avLst/>
                  <a:gdLst>
                    <a:gd name="T0" fmla="*/ 0 w 33"/>
                    <a:gd name="T1" fmla="*/ 0 h 54"/>
                    <a:gd name="T2" fmla="*/ 0 w 33"/>
                    <a:gd name="T3" fmla="*/ 1 h 54"/>
                    <a:gd name="T4" fmla="*/ 0 w 33"/>
                    <a:gd name="T5" fmla="*/ 1 h 54"/>
                    <a:gd name="T6" fmla="*/ 0 w 33"/>
                    <a:gd name="T7" fmla="*/ 1 h 54"/>
                    <a:gd name="T8" fmla="*/ 1 w 33"/>
                    <a:gd name="T9" fmla="*/ 1 h 54"/>
                    <a:gd name="T10" fmla="*/ 1 w 33"/>
                    <a:gd name="T11" fmla="*/ 1 h 54"/>
                    <a:gd name="T12" fmla="*/ 1 w 33"/>
                    <a:gd name="T13" fmla="*/ 1 h 54"/>
                    <a:gd name="T14" fmla="*/ 0 w 33"/>
                    <a:gd name="T15" fmla="*/ 2 h 54"/>
                    <a:gd name="T16" fmla="*/ 0 w 33"/>
                    <a:gd name="T17" fmla="*/ 2 h 54"/>
                    <a:gd name="T18" fmla="*/ 0 w 33"/>
                    <a:gd name="T19" fmla="*/ 2 h 54"/>
                    <a:gd name="T20" fmla="*/ 0 w 33"/>
                    <a:gd name="T21" fmla="*/ 2 h 54"/>
                    <a:gd name="T22" fmla="*/ 0 w 33"/>
                    <a:gd name="T23" fmla="*/ 2 h 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54"/>
                    <a:gd name="T38" fmla="*/ 33 w 33"/>
                    <a:gd name="T39" fmla="*/ 54 h 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54">
                      <a:moveTo>
                        <a:pt x="0" y="0"/>
                      </a:moveTo>
                      <a:lnTo>
                        <a:pt x="13" y="2"/>
                      </a:lnTo>
                      <a:lnTo>
                        <a:pt x="23" y="7"/>
                      </a:lnTo>
                      <a:lnTo>
                        <a:pt x="30" y="14"/>
                      </a:lnTo>
                      <a:lnTo>
                        <a:pt x="32" y="17"/>
                      </a:lnTo>
                      <a:lnTo>
                        <a:pt x="33" y="21"/>
                      </a:lnTo>
                      <a:lnTo>
                        <a:pt x="32" y="29"/>
                      </a:lnTo>
                      <a:lnTo>
                        <a:pt x="30" y="35"/>
                      </a:lnTo>
                      <a:lnTo>
                        <a:pt x="23" y="45"/>
                      </a:lnTo>
                      <a:lnTo>
                        <a:pt x="13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2" name="Freeform 56"/>
                <p:cNvSpPr>
                  <a:spLocks/>
                </p:cNvSpPr>
                <p:nvPr/>
              </p:nvSpPr>
              <p:spPr bwMode="auto">
                <a:xfrm>
                  <a:off x="4173" y="2389"/>
                  <a:ext cx="74" cy="105"/>
                </a:xfrm>
                <a:custGeom>
                  <a:avLst/>
                  <a:gdLst>
                    <a:gd name="T0" fmla="*/ 5 w 148"/>
                    <a:gd name="T1" fmla="*/ 7 h 209"/>
                    <a:gd name="T2" fmla="*/ 5 w 148"/>
                    <a:gd name="T3" fmla="*/ 7 h 209"/>
                    <a:gd name="T4" fmla="*/ 5 w 148"/>
                    <a:gd name="T5" fmla="*/ 7 h 209"/>
                    <a:gd name="T6" fmla="*/ 5 w 148"/>
                    <a:gd name="T7" fmla="*/ 7 h 209"/>
                    <a:gd name="T8" fmla="*/ 5 w 148"/>
                    <a:gd name="T9" fmla="*/ 7 h 209"/>
                    <a:gd name="T10" fmla="*/ 3 w 148"/>
                    <a:gd name="T11" fmla="*/ 7 h 209"/>
                    <a:gd name="T12" fmla="*/ 3 w 148"/>
                    <a:gd name="T13" fmla="*/ 7 h 209"/>
                    <a:gd name="T14" fmla="*/ 2 w 148"/>
                    <a:gd name="T15" fmla="*/ 7 h 209"/>
                    <a:gd name="T16" fmla="*/ 1 w 148"/>
                    <a:gd name="T17" fmla="*/ 6 h 209"/>
                    <a:gd name="T18" fmla="*/ 1 w 148"/>
                    <a:gd name="T19" fmla="*/ 6 h 209"/>
                    <a:gd name="T20" fmla="*/ 1 w 148"/>
                    <a:gd name="T21" fmla="*/ 5 h 209"/>
                    <a:gd name="T22" fmla="*/ 1 w 148"/>
                    <a:gd name="T23" fmla="*/ 5 h 209"/>
                    <a:gd name="T24" fmla="*/ 1 w 148"/>
                    <a:gd name="T25" fmla="*/ 5 h 209"/>
                    <a:gd name="T26" fmla="*/ 1 w 148"/>
                    <a:gd name="T27" fmla="*/ 4 h 209"/>
                    <a:gd name="T28" fmla="*/ 1 w 148"/>
                    <a:gd name="T29" fmla="*/ 4 h 209"/>
                    <a:gd name="T30" fmla="*/ 0 w 148"/>
                    <a:gd name="T31" fmla="*/ 4 h 209"/>
                    <a:gd name="T32" fmla="*/ 1 w 148"/>
                    <a:gd name="T33" fmla="*/ 3 h 209"/>
                    <a:gd name="T34" fmla="*/ 1 w 148"/>
                    <a:gd name="T35" fmla="*/ 3 h 209"/>
                    <a:gd name="T36" fmla="*/ 1 w 148"/>
                    <a:gd name="T37" fmla="*/ 3 h 209"/>
                    <a:gd name="T38" fmla="*/ 1 w 148"/>
                    <a:gd name="T39" fmla="*/ 2 h 209"/>
                    <a:gd name="T40" fmla="*/ 1 w 148"/>
                    <a:gd name="T41" fmla="*/ 2 h 209"/>
                    <a:gd name="T42" fmla="*/ 1 w 148"/>
                    <a:gd name="T43" fmla="*/ 1 h 209"/>
                    <a:gd name="T44" fmla="*/ 1 w 148"/>
                    <a:gd name="T45" fmla="*/ 1 h 209"/>
                    <a:gd name="T46" fmla="*/ 2 w 148"/>
                    <a:gd name="T47" fmla="*/ 1 h 209"/>
                    <a:gd name="T48" fmla="*/ 3 w 148"/>
                    <a:gd name="T49" fmla="*/ 1 h 209"/>
                    <a:gd name="T50" fmla="*/ 5 w 148"/>
                    <a:gd name="T51" fmla="*/ 0 h 209"/>
                    <a:gd name="T52" fmla="*/ 5 w 148"/>
                    <a:gd name="T53" fmla="*/ 0 h 209"/>
                    <a:gd name="T54" fmla="*/ 5 w 148"/>
                    <a:gd name="T55" fmla="*/ 0 h 209"/>
                    <a:gd name="T56" fmla="*/ 5 w 148"/>
                    <a:gd name="T57" fmla="*/ 0 h 2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09"/>
                    <a:gd name="T89" fmla="*/ 148 w 148"/>
                    <a:gd name="T90" fmla="*/ 209 h 2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09">
                      <a:moveTo>
                        <a:pt x="142" y="209"/>
                      </a:moveTo>
                      <a:lnTo>
                        <a:pt x="140" y="209"/>
                      </a:lnTo>
                      <a:lnTo>
                        <a:pt x="139" y="209"/>
                      </a:lnTo>
                      <a:lnTo>
                        <a:pt x="138" y="209"/>
                      </a:lnTo>
                      <a:lnTo>
                        <a:pt x="136" y="209"/>
                      </a:lnTo>
                      <a:lnTo>
                        <a:pt x="123" y="209"/>
                      </a:lnTo>
                      <a:lnTo>
                        <a:pt x="109" y="207"/>
                      </a:lnTo>
                      <a:lnTo>
                        <a:pt x="83" y="200"/>
                      </a:lnTo>
                      <a:lnTo>
                        <a:pt x="60" y="189"/>
                      </a:lnTo>
                      <a:lnTo>
                        <a:pt x="40" y="175"/>
                      </a:lnTo>
                      <a:lnTo>
                        <a:pt x="24" y="159"/>
                      </a:lnTo>
                      <a:lnTo>
                        <a:pt x="11" y="140"/>
                      </a:lnTo>
                      <a:lnTo>
                        <a:pt x="6" y="129"/>
                      </a:lnTo>
                      <a:lnTo>
                        <a:pt x="2" y="119"/>
                      </a:lnTo>
                      <a:lnTo>
                        <a:pt x="1" y="109"/>
                      </a:lnTo>
                      <a:lnTo>
                        <a:pt x="0" y="99"/>
                      </a:lnTo>
                      <a:lnTo>
                        <a:pt x="1" y="89"/>
                      </a:lnTo>
                      <a:lnTo>
                        <a:pt x="2" y="79"/>
                      </a:lnTo>
                      <a:lnTo>
                        <a:pt x="6" y="70"/>
                      </a:lnTo>
                      <a:lnTo>
                        <a:pt x="11" y="61"/>
                      </a:lnTo>
                      <a:lnTo>
                        <a:pt x="24" y="43"/>
                      </a:lnTo>
                      <a:lnTo>
                        <a:pt x="40" y="29"/>
                      </a:lnTo>
                      <a:lnTo>
                        <a:pt x="60" y="17"/>
                      </a:lnTo>
                      <a:lnTo>
                        <a:pt x="83" y="8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3" name="Freeform 57"/>
                <p:cNvSpPr>
                  <a:spLocks/>
                </p:cNvSpPr>
                <p:nvPr/>
              </p:nvSpPr>
              <p:spPr bwMode="auto">
                <a:xfrm>
                  <a:off x="4173" y="2466"/>
                  <a:ext cx="74" cy="98"/>
                </a:xfrm>
                <a:custGeom>
                  <a:avLst/>
                  <a:gdLst>
                    <a:gd name="T0" fmla="*/ 2 w 148"/>
                    <a:gd name="T1" fmla="*/ 7 h 195"/>
                    <a:gd name="T2" fmla="*/ 2 w 148"/>
                    <a:gd name="T3" fmla="*/ 6 h 195"/>
                    <a:gd name="T4" fmla="*/ 1 w 148"/>
                    <a:gd name="T5" fmla="*/ 6 h 195"/>
                    <a:gd name="T6" fmla="*/ 1 w 148"/>
                    <a:gd name="T7" fmla="*/ 6 h 195"/>
                    <a:gd name="T8" fmla="*/ 1 w 148"/>
                    <a:gd name="T9" fmla="*/ 5 h 195"/>
                    <a:gd name="T10" fmla="*/ 1 w 148"/>
                    <a:gd name="T11" fmla="*/ 5 h 195"/>
                    <a:gd name="T12" fmla="*/ 1 w 148"/>
                    <a:gd name="T13" fmla="*/ 5 h 195"/>
                    <a:gd name="T14" fmla="*/ 1 w 148"/>
                    <a:gd name="T15" fmla="*/ 4 h 195"/>
                    <a:gd name="T16" fmla="*/ 0 w 148"/>
                    <a:gd name="T17" fmla="*/ 4 h 195"/>
                    <a:gd name="T18" fmla="*/ 1 w 148"/>
                    <a:gd name="T19" fmla="*/ 3 h 195"/>
                    <a:gd name="T20" fmla="*/ 1 w 148"/>
                    <a:gd name="T21" fmla="*/ 3 h 195"/>
                    <a:gd name="T22" fmla="*/ 1 w 148"/>
                    <a:gd name="T23" fmla="*/ 3 h 195"/>
                    <a:gd name="T24" fmla="*/ 1 w 148"/>
                    <a:gd name="T25" fmla="*/ 2 h 195"/>
                    <a:gd name="T26" fmla="*/ 1 w 148"/>
                    <a:gd name="T27" fmla="*/ 2 h 195"/>
                    <a:gd name="T28" fmla="*/ 1 w 148"/>
                    <a:gd name="T29" fmla="*/ 1 h 195"/>
                    <a:gd name="T30" fmla="*/ 1 w 148"/>
                    <a:gd name="T31" fmla="*/ 1 h 195"/>
                    <a:gd name="T32" fmla="*/ 2 w 148"/>
                    <a:gd name="T33" fmla="*/ 1 h 195"/>
                    <a:gd name="T34" fmla="*/ 3 w 148"/>
                    <a:gd name="T35" fmla="*/ 1 h 195"/>
                    <a:gd name="T36" fmla="*/ 5 w 148"/>
                    <a:gd name="T37" fmla="*/ 0 h 195"/>
                    <a:gd name="T38" fmla="*/ 5 w 148"/>
                    <a:gd name="T39" fmla="*/ 0 h 195"/>
                    <a:gd name="T40" fmla="*/ 5 w 148"/>
                    <a:gd name="T41" fmla="*/ 0 h 195"/>
                    <a:gd name="T42" fmla="*/ 5 w 148"/>
                    <a:gd name="T43" fmla="*/ 0 h 195"/>
                    <a:gd name="T44" fmla="*/ 5 w 148"/>
                    <a:gd name="T45" fmla="*/ 0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195"/>
                    <a:gd name="T71" fmla="*/ 148 w 148"/>
                    <a:gd name="T72" fmla="*/ 195 h 19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195">
                      <a:moveTo>
                        <a:pt x="91" y="195"/>
                      </a:moveTo>
                      <a:lnTo>
                        <a:pt x="72" y="190"/>
                      </a:lnTo>
                      <a:lnTo>
                        <a:pt x="54" y="181"/>
                      </a:lnTo>
                      <a:lnTo>
                        <a:pt x="39" y="171"/>
                      </a:lnTo>
                      <a:lnTo>
                        <a:pt x="26" y="158"/>
                      </a:lnTo>
                      <a:lnTo>
                        <a:pt x="15" y="144"/>
                      </a:lnTo>
                      <a:lnTo>
                        <a:pt x="7" y="129"/>
                      </a:lnTo>
                      <a:lnTo>
                        <a:pt x="1" y="114"/>
                      </a:lnTo>
                      <a:lnTo>
                        <a:pt x="0" y="97"/>
                      </a:lnTo>
                      <a:lnTo>
                        <a:pt x="1" y="87"/>
                      </a:lnTo>
                      <a:lnTo>
                        <a:pt x="2" y="77"/>
                      </a:lnTo>
                      <a:lnTo>
                        <a:pt x="6" y="68"/>
                      </a:lnTo>
                      <a:lnTo>
                        <a:pt x="11" y="59"/>
                      </a:lnTo>
                      <a:lnTo>
                        <a:pt x="24" y="43"/>
                      </a:lnTo>
                      <a:lnTo>
                        <a:pt x="40" y="28"/>
                      </a:lnTo>
                      <a:lnTo>
                        <a:pt x="60" y="16"/>
                      </a:lnTo>
                      <a:lnTo>
                        <a:pt x="83" y="7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39" y="0"/>
                      </a:lnTo>
                      <a:lnTo>
                        <a:pt x="142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4" name="Freeform 58"/>
                <p:cNvSpPr>
                  <a:spLocks/>
                </p:cNvSpPr>
                <p:nvPr/>
              </p:nvSpPr>
              <p:spPr bwMode="auto">
                <a:xfrm>
                  <a:off x="4243" y="2389"/>
                  <a:ext cx="16" cy="20"/>
                </a:xfrm>
                <a:custGeom>
                  <a:avLst/>
                  <a:gdLst>
                    <a:gd name="T0" fmla="*/ 0 w 33"/>
                    <a:gd name="T1" fmla="*/ 0 h 41"/>
                    <a:gd name="T2" fmla="*/ 0 w 33"/>
                    <a:gd name="T3" fmla="*/ 0 h 41"/>
                    <a:gd name="T4" fmla="*/ 0 w 33"/>
                    <a:gd name="T5" fmla="*/ 0 h 41"/>
                    <a:gd name="T6" fmla="*/ 0 w 33"/>
                    <a:gd name="T7" fmla="*/ 0 h 41"/>
                    <a:gd name="T8" fmla="*/ 1 w 33"/>
                    <a:gd name="T9" fmla="*/ 0 h 41"/>
                    <a:gd name="T10" fmla="*/ 1 w 33"/>
                    <a:gd name="T11" fmla="*/ 0 h 41"/>
                    <a:gd name="T12" fmla="*/ 1 w 33"/>
                    <a:gd name="T13" fmla="*/ 0 h 41"/>
                    <a:gd name="T14" fmla="*/ 0 w 33"/>
                    <a:gd name="T15" fmla="*/ 0 h 41"/>
                    <a:gd name="T16" fmla="*/ 0 w 33"/>
                    <a:gd name="T17" fmla="*/ 1 h 41"/>
                    <a:gd name="T18" fmla="*/ 0 w 33"/>
                    <a:gd name="T19" fmla="*/ 1 h 41"/>
                    <a:gd name="T20" fmla="*/ 0 w 33"/>
                    <a:gd name="T21" fmla="*/ 1 h 41"/>
                    <a:gd name="T22" fmla="*/ 0 w 33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1"/>
                    <a:gd name="T38" fmla="*/ 33 w 33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1">
                      <a:moveTo>
                        <a:pt x="0" y="0"/>
                      </a:moveTo>
                      <a:lnTo>
                        <a:pt x="13" y="2"/>
                      </a:lnTo>
                      <a:lnTo>
                        <a:pt x="23" y="7"/>
                      </a:lnTo>
                      <a:lnTo>
                        <a:pt x="30" y="13"/>
                      </a:lnTo>
                      <a:lnTo>
                        <a:pt x="32" y="17"/>
                      </a:lnTo>
                      <a:lnTo>
                        <a:pt x="33" y="21"/>
                      </a:lnTo>
                      <a:lnTo>
                        <a:pt x="32" y="24"/>
                      </a:lnTo>
                      <a:lnTo>
                        <a:pt x="30" y="28"/>
                      </a:lnTo>
                      <a:lnTo>
                        <a:pt x="23" y="34"/>
                      </a:lnTo>
                      <a:lnTo>
                        <a:pt x="13" y="40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5" name="Freeform 59"/>
                <p:cNvSpPr>
                  <a:spLocks/>
                </p:cNvSpPr>
                <p:nvPr/>
              </p:nvSpPr>
              <p:spPr bwMode="auto">
                <a:xfrm>
                  <a:off x="4173" y="2312"/>
                  <a:ext cx="74" cy="97"/>
                </a:xfrm>
                <a:custGeom>
                  <a:avLst/>
                  <a:gdLst>
                    <a:gd name="T0" fmla="*/ 5 w 148"/>
                    <a:gd name="T1" fmla="*/ 6 h 195"/>
                    <a:gd name="T2" fmla="*/ 5 w 148"/>
                    <a:gd name="T3" fmla="*/ 6 h 195"/>
                    <a:gd name="T4" fmla="*/ 5 w 148"/>
                    <a:gd name="T5" fmla="*/ 6 h 195"/>
                    <a:gd name="T6" fmla="*/ 5 w 148"/>
                    <a:gd name="T7" fmla="*/ 6 h 195"/>
                    <a:gd name="T8" fmla="*/ 5 w 148"/>
                    <a:gd name="T9" fmla="*/ 6 h 195"/>
                    <a:gd name="T10" fmla="*/ 3 w 148"/>
                    <a:gd name="T11" fmla="*/ 6 h 195"/>
                    <a:gd name="T12" fmla="*/ 2 w 148"/>
                    <a:gd name="T13" fmla="*/ 5 h 195"/>
                    <a:gd name="T14" fmla="*/ 1 w 148"/>
                    <a:gd name="T15" fmla="*/ 5 h 195"/>
                    <a:gd name="T16" fmla="*/ 1 w 148"/>
                    <a:gd name="T17" fmla="*/ 5 h 195"/>
                    <a:gd name="T18" fmla="*/ 1 w 148"/>
                    <a:gd name="T19" fmla="*/ 4 h 195"/>
                    <a:gd name="T20" fmla="*/ 1 w 148"/>
                    <a:gd name="T21" fmla="*/ 4 h 195"/>
                    <a:gd name="T22" fmla="*/ 1 w 148"/>
                    <a:gd name="T23" fmla="*/ 3 h 195"/>
                    <a:gd name="T24" fmla="*/ 1 w 148"/>
                    <a:gd name="T25" fmla="*/ 3 h 195"/>
                    <a:gd name="T26" fmla="*/ 1 w 148"/>
                    <a:gd name="T27" fmla="*/ 3 h 195"/>
                    <a:gd name="T28" fmla="*/ 0 w 148"/>
                    <a:gd name="T29" fmla="*/ 3 h 195"/>
                    <a:gd name="T30" fmla="*/ 1 w 148"/>
                    <a:gd name="T31" fmla="*/ 2 h 195"/>
                    <a:gd name="T32" fmla="*/ 1 w 148"/>
                    <a:gd name="T33" fmla="*/ 2 h 195"/>
                    <a:gd name="T34" fmla="*/ 1 w 148"/>
                    <a:gd name="T35" fmla="*/ 2 h 195"/>
                    <a:gd name="T36" fmla="*/ 1 w 148"/>
                    <a:gd name="T37" fmla="*/ 1 h 195"/>
                    <a:gd name="T38" fmla="*/ 1 w 148"/>
                    <a:gd name="T39" fmla="*/ 1 h 195"/>
                    <a:gd name="T40" fmla="*/ 1 w 148"/>
                    <a:gd name="T41" fmla="*/ 0 h 195"/>
                    <a:gd name="T42" fmla="*/ 1 w 148"/>
                    <a:gd name="T43" fmla="*/ 0 h 195"/>
                    <a:gd name="T44" fmla="*/ 2 w 148"/>
                    <a:gd name="T45" fmla="*/ 0 h 195"/>
                    <a:gd name="T46" fmla="*/ 3 w 148"/>
                    <a:gd name="T47" fmla="*/ 0 h 195"/>
                    <a:gd name="T48" fmla="*/ 5 w 148"/>
                    <a:gd name="T49" fmla="*/ 0 h 195"/>
                    <a:gd name="T50" fmla="*/ 5 w 148"/>
                    <a:gd name="T51" fmla="*/ 0 h 195"/>
                    <a:gd name="T52" fmla="*/ 5 w 148"/>
                    <a:gd name="T53" fmla="*/ 0 h 195"/>
                    <a:gd name="T54" fmla="*/ 5 w 148"/>
                    <a:gd name="T55" fmla="*/ 0 h 1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195"/>
                    <a:gd name="T86" fmla="*/ 148 w 148"/>
                    <a:gd name="T87" fmla="*/ 195 h 1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195">
                      <a:moveTo>
                        <a:pt x="142" y="195"/>
                      </a:moveTo>
                      <a:lnTo>
                        <a:pt x="140" y="195"/>
                      </a:lnTo>
                      <a:lnTo>
                        <a:pt x="139" y="195"/>
                      </a:lnTo>
                      <a:lnTo>
                        <a:pt x="138" y="195"/>
                      </a:lnTo>
                      <a:lnTo>
                        <a:pt x="136" y="195"/>
                      </a:lnTo>
                      <a:lnTo>
                        <a:pt x="109" y="192"/>
                      </a:lnTo>
                      <a:lnTo>
                        <a:pt x="83" y="187"/>
                      </a:lnTo>
                      <a:lnTo>
                        <a:pt x="60" y="178"/>
                      </a:lnTo>
                      <a:lnTo>
                        <a:pt x="40" y="167"/>
                      </a:lnTo>
                      <a:lnTo>
                        <a:pt x="24" y="152"/>
                      </a:lnTo>
                      <a:lnTo>
                        <a:pt x="11" y="135"/>
                      </a:lnTo>
                      <a:lnTo>
                        <a:pt x="6" y="126"/>
                      </a:lnTo>
                      <a:lnTo>
                        <a:pt x="2" y="118"/>
                      </a:lnTo>
                      <a:lnTo>
                        <a:pt x="1" y="107"/>
                      </a:lnTo>
                      <a:lnTo>
                        <a:pt x="0" y="97"/>
                      </a:lnTo>
                      <a:lnTo>
                        <a:pt x="1" y="87"/>
                      </a:lnTo>
                      <a:lnTo>
                        <a:pt x="2" y="77"/>
                      </a:lnTo>
                      <a:lnTo>
                        <a:pt x="6" y="68"/>
                      </a:lnTo>
                      <a:lnTo>
                        <a:pt x="11" y="59"/>
                      </a:lnTo>
                      <a:lnTo>
                        <a:pt x="24" y="43"/>
                      </a:lnTo>
                      <a:lnTo>
                        <a:pt x="40" y="28"/>
                      </a:lnTo>
                      <a:lnTo>
                        <a:pt x="60" y="16"/>
                      </a:lnTo>
                      <a:lnTo>
                        <a:pt x="83" y="7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6" name="Freeform 60"/>
                <p:cNvSpPr>
                  <a:spLocks/>
                </p:cNvSpPr>
                <p:nvPr/>
              </p:nvSpPr>
              <p:spPr bwMode="auto">
                <a:xfrm>
                  <a:off x="4243" y="2312"/>
                  <a:ext cx="16" cy="22"/>
                </a:xfrm>
                <a:custGeom>
                  <a:avLst/>
                  <a:gdLst>
                    <a:gd name="T0" fmla="*/ 0 w 33"/>
                    <a:gd name="T1" fmla="*/ 0 h 44"/>
                    <a:gd name="T2" fmla="*/ 0 w 33"/>
                    <a:gd name="T3" fmla="*/ 1 h 44"/>
                    <a:gd name="T4" fmla="*/ 0 w 33"/>
                    <a:gd name="T5" fmla="*/ 1 h 44"/>
                    <a:gd name="T6" fmla="*/ 0 w 33"/>
                    <a:gd name="T7" fmla="*/ 1 h 44"/>
                    <a:gd name="T8" fmla="*/ 1 w 33"/>
                    <a:gd name="T9" fmla="*/ 1 h 44"/>
                    <a:gd name="T10" fmla="*/ 1 w 33"/>
                    <a:gd name="T11" fmla="*/ 1 h 44"/>
                    <a:gd name="T12" fmla="*/ 1 w 33"/>
                    <a:gd name="T13" fmla="*/ 1 h 44"/>
                    <a:gd name="T14" fmla="*/ 0 w 33"/>
                    <a:gd name="T15" fmla="*/ 1 h 44"/>
                    <a:gd name="T16" fmla="*/ 0 w 33"/>
                    <a:gd name="T17" fmla="*/ 1 h 44"/>
                    <a:gd name="T18" fmla="*/ 0 w 33"/>
                    <a:gd name="T19" fmla="*/ 1 h 44"/>
                    <a:gd name="T20" fmla="*/ 0 w 33"/>
                    <a:gd name="T21" fmla="*/ 1 h 44"/>
                    <a:gd name="T22" fmla="*/ 0 w 33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4"/>
                    <a:gd name="T38" fmla="*/ 33 w 33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4">
                      <a:moveTo>
                        <a:pt x="0" y="0"/>
                      </a:moveTo>
                      <a:lnTo>
                        <a:pt x="13" y="2"/>
                      </a:lnTo>
                      <a:lnTo>
                        <a:pt x="23" y="7"/>
                      </a:lnTo>
                      <a:lnTo>
                        <a:pt x="30" y="14"/>
                      </a:lnTo>
                      <a:lnTo>
                        <a:pt x="32" y="18"/>
                      </a:lnTo>
                      <a:lnTo>
                        <a:pt x="33" y="21"/>
                      </a:lnTo>
                      <a:lnTo>
                        <a:pt x="32" y="25"/>
                      </a:lnTo>
                      <a:lnTo>
                        <a:pt x="30" y="30"/>
                      </a:lnTo>
                      <a:lnTo>
                        <a:pt x="23" y="37"/>
                      </a:lnTo>
                      <a:lnTo>
                        <a:pt x="13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7" name="Freeform 61"/>
                <p:cNvSpPr>
                  <a:spLocks/>
                </p:cNvSpPr>
                <p:nvPr/>
              </p:nvSpPr>
              <p:spPr bwMode="auto">
                <a:xfrm>
                  <a:off x="4173" y="2234"/>
                  <a:ext cx="74" cy="102"/>
                </a:xfrm>
                <a:custGeom>
                  <a:avLst/>
                  <a:gdLst>
                    <a:gd name="T0" fmla="*/ 5 w 148"/>
                    <a:gd name="T1" fmla="*/ 6 h 204"/>
                    <a:gd name="T2" fmla="*/ 5 w 148"/>
                    <a:gd name="T3" fmla="*/ 6 h 204"/>
                    <a:gd name="T4" fmla="*/ 5 w 148"/>
                    <a:gd name="T5" fmla="*/ 6 h 204"/>
                    <a:gd name="T6" fmla="*/ 5 w 148"/>
                    <a:gd name="T7" fmla="*/ 6 h 204"/>
                    <a:gd name="T8" fmla="*/ 5 w 148"/>
                    <a:gd name="T9" fmla="*/ 6 h 204"/>
                    <a:gd name="T10" fmla="*/ 5 w 148"/>
                    <a:gd name="T11" fmla="*/ 6 h 204"/>
                    <a:gd name="T12" fmla="*/ 5 w 148"/>
                    <a:gd name="T13" fmla="*/ 6 h 204"/>
                    <a:gd name="T14" fmla="*/ 3 w 148"/>
                    <a:gd name="T15" fmla="*/ 6 h 204"/>
                    <a:gd name="T16" fmla="*/ 2 w 148"/>
                    <a:gd name="T17" fmla="*/ 6 h 204"/>
                    <a:gd name="T18" fmla="*/ 1 w 148"/>
                    <a:gd name="T19" fmla="*/ 6 h 204"/>
                    <a:gd name="T20" fmla="*/ 1 w 148"/>
                    <a:gd name="T21" fmla="*/ 6 h 204"/>
                    <a:gd name="T22" fmla="*/ 1 w 148"/>
                    <a:gd name="T23" fmla="*/ 5 h 204"/>
                    <a:gd name="T24" fmla="*/ 1 w 148"/>
                    <a:gd name="T25" fmla="*/ 5 h 204"/>
                    <a:gd name="T26" fmla="*/ 1 w 148"/>
                    <a:gd name="T27" fmla="*/ 5 h 204"/>
                    <a:gd name="T28" fmla="*/ 1 w 148"/>
                    <a:gd name="T29" fmla="*/ 3 h 204"/>
                    <a:gd name="T30" fmla="*/ 1 w 148"/>
                    <a:gd name="T31" fmla="*/ 3 h 204"/>
                    <a:gd name="T32" fmla="*/ 0 w 148"/>
                    <a:gd name="T33" fmla="*/ 3 h 204"/>
                    <a:gd name="T34" fmla="*/ 1 w 148"/>
                    <a:gd name="T35" fmla="*/ 3 h 204"/>
                    <a:gd name="T36" fmla="*/ 1 w 148"/>
                    <a:gd name="T37" fmla="*/ 3 h 204"/>
                    <a:gd name="T38" fmla="*/ 1 w 148"/>
                    <a:gd name="T39" fmla="*/ 3 h 204"/>
                    <a:gd name="T40" fmla="*/ 1 w 148"/>
                    <a:gd name="T41" fmla="*/ 2 h 204"/>
                    <a:gd name="T42" fmla="*/ 1 w 148"/>
                    <a:gd name="T43" fmla="*/ 2 h 204"/>
                    <a:gd name="T44" fmla="*/ 1 w 148"/>
                    <a:gd name="T45" fmla="*/ 1 h 204"/>
                    <a:gd name="T46" fmla="*/ 1 w 148"/>
                    <a:gd name="T47" fmla="*/ 1 h 204"/>
                    <a:gd name="T48" fmla="*/ 2 w 148"/>
                    <a:gd name="T49" fmla="*/ 1 h 204"/>
                    <a:gd name="T50" fmla="*/ 3 w 148"/>
                    <a:gd name="T51" fmla="*/ 1 h 204"/>
                    <a:gd name="T52" fmla="*/ 5 w 148"/>
                    <a:gd name="T53" fmla="*/ 0 h 204"/>
                    <a:gd name="T54" fmla="*/ 5 w 148"/>
                    <a:gd name="T55" fmla="*/ 0 h 204"/>
                    <a:gd name="T56" fmla="*/ 5 w 148"/>
                    <a:gd name="T57" fmla="*/ 0 h 204"/>
                    <a:gd name="T58" fmla="*/ 5 w 148"/>
                    <a:gd name="T59" fmla="*/ 0 h 20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4"/>
                    <a:gd name="T92" fmla="*/ 148 w 148"/>
                    <a:gd name="T93" fmla="*/ 204 h 20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4">
                      <a:moveTo>
                        <a:pt x="142" y="199"/>
                      </a:moveTo>
                      <a:lnTo>
                        <a:pt x="140" y="200"/>
                      </a:lnTo>
                      <a:lnTo>
                        <a:pt x="139" y="203"/>
                      </a:lnTo>
                      <a:lnTo>
                        <a:pt x="138" y="204"/>
                      </a:lnTo>
                      <a:lnTo>
                        <a:pt x="136" y="203"/>
                      </a:lnTo>
                      <a:lnTo>
                        <a:pt x="136" y="199"/>
                      </a:lnTo>
                      <a:lnTo>
                        <a:pt x="109" y="196"/>
                      </a:lnTo>
                      <a:lnTo>
                        <a:pt x="83" y="191"/>
                      </a:lnTo>
                      <a:lnTo>
                        <a:pt x="60" y="182"/>
                      </a:lnTo>
                      <a:lnTo>
                        <a:pt x="40" y="170"/>
                      </a:lnTo>
                      <a:lnTo>
                        <a:pt x="24" y="156"/>
                      </a:lnTo>
                      <a:lnTo>
                        <a:pt x="11" y="138"/>
                      </a:lnTo>
                      <a:lnTo>
                        <a:pt x="6" y="129"/>
                      </a:lnTo>
                      <a:lnTo>
                        <a:pt x="2" y="120"/>
                      </a:lnTo>
                      <a:lnTo>
                        <a:pt x="1" y="110"/>
                      </a:lnTo>
                      <a:lnTo>
                        <a:pt x="0" y="100"/>
                      </a:lnTo>
                      <a:lnTo>
                        <a:pt x="1" y="90"/>
                      </a:lnTo>
                      <a:lnTo>
                        <a:pt x="2" y="80"/>
                      </a:lnTo>
                      <a:lnTo>
                        <a:pt x="6" y="70"/>
                      </a:lnTo>
                      <a:lnTo>
                        <a:pt x="11" y="61"/>
                      </a:lnTo>
                      <a:lnTo>
                        <a:pt x="24" y="44"/>
                      </a:lnTo>
                      <a:lnTo>
                        <a:pt x="40" y="29"/>
                      </a:lnTo>
                      <a:lnTo>
                        <a:pt x="60" y="17"/>
                      </a:lnTo>
                      <a:lnTo>
                        <a:pt x="83" y="8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38" y="0"/>
                      </a:lnTo>
                      <a:lnTo>
                        <a:pt x="140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8" name="Freeform 62"/>
                <p:cNvSpPr>
                  <a:spLocks/>
                </p:cNvSpPr>
                <p:nvPr/>
              </p:nvSpPr>
              <p:spPr bwMode="auto">
                <a:xfrm>
                  <a:off x="4243" y="2234"/>
                  <a:ext cx="16" cy="28"/>
                </a:xfrm>
                <a:custGeom>
                  <a:avLst/>
                  <a:gdLst>
                    <a:gd name="T0" fmla="*/ 0 w 33"/>
                    <a:gd name="T1" fmla="*/ 0 h 56"/>
                    <a:gd name="T2" fmla="*/ 0 w 33"/>
                    <a:gd name="T3" fmla="*/ 1 h 56"/>
                    <a:gd name="T4" fmla="*/ 0 w 33"/>
                    <a:gd name="T5" fmla="*/ 1 h 56"/>
                    <a:gd name="T6" fmla="*/ 0 w 33"/>
                    <a:gd name="T7" fmla="*/ 1 h 56"/>
                    <a:gd name="T8" fmla="*/ 1 w 33"/>
                    <a:gd name="T9" fmla="*/ 1 h 56"/>
                    <a:gd name="T10" fmla="*/ 1 w 33"/>
                    <a:gd name="T11" fmla="*/ 1 h 56"/>
                    <a:gd name="T12" fmla="*/ 1 w 33"/>
                    <a:gd name="T13" fmla="*/ 1 h 56"/>
                    <a:gd name="T14" fmla="*/ 0 w 33"/>
                    <a:gd name="T15" fmla="*/ 1 h 56"/>
                    <a:gd name="T16" fmla="*/ 0 w 33"/>
                    <a:gd name="T17" fmla="*/ 2 h 56"/>
                    <a:gd name="T18" fmla="*/ 0 w 33"/>
                    <a:gd name="T19" fmla="*/ 2 h 56"/>
                    <a:gd name="T20" fmla="*/ 0 w 33"/>
                    <a:gd name="T21" fmla="*/ 2 h 56"/>
                    <a:gd name="T22" fmla="*/ 0 w 33"/>
                    <a:gd name="T23" fmla="*/ 2 h 56"/>
                    <a:gd name="T24" fmla="*/ 0 w 33"/>
                    <a:gd name="T25" fmla="*/ 2 h 56"/>
                    <a:gd name="T26" fmla="*/ 0 w 33"/>
                    <a:gd name="T27" fmla="*/ 2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6"/>
                    <a:gd name="T44" fmla="*/ 33 w 33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6">
                      <a:moveTo>
                        <a:pt x="0" y="0"/>
                      </a:moveTo>
                      <a:lnTo>
                        <a:pt x="13" y="3"/>
                      </a:lnTo>
                      <a:lnTo>
                        <a:pt x="23" y="8"/>
                      </a:lnTo>
                      <a:lnTo>
                        <a:pt x="30" y="14"/>
                      </a:lnTo>
                      <a:lnTo>
                        <a:pt x="32" y="19"/>
                      </a:lnTo>
                      <a:lnTo>
                        <a:pt x="33" y="23"/>
                      </a:lnTo>
                      <a:lnTo>
                        <a:pt x="32" y="27"/>
                      </a:lnTo>
                      <a:lnTo>
                        <a:pt x="30" y="32"/>
                      </a:lnTo>
                      <a:lnTo>
                        <a:pt x="23" y="43"/>
                      </a:lnTo>
                      <a:lnTo>
                        <a:pt x="18" y="48"/>
                      </a:lnTo>
                      <a:lnTo>
                        <a:pt x="13" y="52"/>
                      </a:lnTo>
                      <a:lnTo>
                        <a:pt x="6" y="55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449" name="Freeform 63"/>
                <p:cNvSpPr>
                  <a:spLocks/>
                </p:cNvSpPr>
                <p:nvPr/>
              </p:nvSpPr>
              <p:spPr bwMode="auto">
                <a:xfrm>
                  <a:off x="4173" y="2159"/>
                  <a:ext cx="72" cy="103"/>
                </a:xfrm>
                <a:custGeom>
                  <a:avLst/>
                  <a:gdLst>
                    <a:gd name="T0" fmla="*/ 5 w 143"/>
                    <a:gd name="T1" fmla="*/ 7 h 205"/>
                    <a:gd name="T2" fmla="*/ 5 w 143"/>
                    <a:gd name="T3" fmla="*/ 7 h 205"/>
                    <a:gd name="T4" fmla="*/ 5 w 143"/>
                    <a:gd name="T5" fmla="*/ 7 h 205"/>
                    <a:gd name="T6" fmla="*/ 5 w 143"/>
                    <a:gd name="T7" fmla="*/ 7 h 205"/>
                    <a:gd name="T8" fmla="*/ 5 w 143"/>
                    <a:gd name="T9" fmla="*/ 7 h 205"/>
                    <a:gd name="T10" fmla="*/ 4 w 143"/>
                    <a:gd name="T11" fmla="*/ 7 h 205"/>
                    <a:gd name="T12" fmla="*/ 4 w 143"/>
                    <a:gd name="T13" fmla="*/ 7 h 205"/>
                    <a:gd name="T14" fmla="*/ 3 w 143"/>
                    <a:gd name="T15" fmla="*/ 7 h 205"/>
                    <a:gd name="T16" fmla="*/ 2 w 143"/>
                    <a:gd name="T17" fmla="*/ 6 h 205"/>
                    <a:gd name="T18" fmla="*/ 2 w 143"/>
                    <a:gd name="T19" fmla="*/ 6 h 205"/>
                    <a:gd name="T20" fmla="*/ 1 w 143"/>
                    <a:gd name="T21" fmla="*/ 5 h 205"/>
                    <a:gd name="T22" fmla="*/ 1 w 143"/>
                    <a:gd name="T23" fmla="*/ 5 h 205"/>
                    <a:gd name="T24" fmla="*/ 1 w 143"/>
                    <a:gd name="T25" fmla="*/ 4 h 205"/>
                    <a:gd name="T26" fmla="*/ 1 w 143"/>
                    <a:gd name="T27" fmla="*/ 4 h 205"/>
                    <a:gd name="T28" fmla="*/ 1 w 143"/>
                    <a:gd name="T29" fmla="*/ 4 h 205"/>
                    <a:gd name="T30" fmla="*/ 0 w 143"/>
                    <a:gd name="T31" fmla="*/ 4 h 205"/>
                    <a:gd name="T32" fmla="*/ 1 w 143"/>
                    <a:gd name="T33" fmla="*/ 3 h 205"/>
                    <a:gd name="T34" fmla="*/ 1 w 143"/>
                    <a:gd name="T35" fmla="*/ 3 h 205"/>
                    <a:gd name="T36" fmla="*/ 1 w 143"/>
                    <a:gd name="T37" fmla="*/ 2 h 205"/>
                    <a:gd name="T38" fmla="*/ 1 w 143"/>
                    <a:gd name="T39" fmla="*/ 2 h 205"/>
                    <a:gd name="T40" fmla="*/ 2 w 143"/>
                    <a:gd name="T41" fmla="*/ 1 h 205"/>
                    <a:gd name="T42" fmla="*/ 2 w 143"/>
                    <a:gd name="T43" fmla="*/ 1 h 205"/>
                    <a:gd name="T44" fmla="*/ 3 w 143"/>
                    <a:gd name="T45" fmla="*/ 1 h 205"/>
                    <a:gd name="T46" fmla="*/ 3 w 143"/>
                    <a:gd name="T47" fmla="*/ 0 h 2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05"/>
                    <a:gd name="T74" fmla="*/ 143 w 143"/>
                    <a:gd name="T75" fmla="*/ 205 h 2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05">
                      <a:moveTo>
                        <a:pt x="143" y="205"/>
                      </a:moveTo>
                      <a:lnTo>
                        <a:pt x="142" y="205"/>
                      </a:lnTo>
                      <a:lnTo>
                        <a:pt x="140" y="205"/>
                      </a:lnTo>
                      <a:lnTo>
                        <a:pt x="138" y="205"/>
                      </a:lnTo>
                      <a:lnTo>
                        <a:pt x="136" y="205"/>
                      </a:lnTo>
                      <a:lnTo>
                        <a:pt x="123" y="205"/>
                      </a:lnTo>
                      <a:lnTo>
                        <a:pt x="110" y="202"/>
                      </a:lnTo>
                      <a:lnTo>
                        <a:pt x="85" y="196"/>
                      </a:lnTo>
                      <a:lnTo>
                        <a:pt x="60" y="185"/>
                      </a:lnTo>
                      <a:lnTo>
                        <a:pt x="40" y="171"/>
                      </a:lnTo>
                      <a:lnTo>
                        <a:pt x="24" y="154"/>
                      </a:lnTo>
                      <a:lnTo>
                        <a:pt x="11" y="136"/>
                      </a:lnTo>
                      <a:lnTo>
                        <a:pt x="6" y="126"/>
                      </a:lnTo>
                      <a:lnTo>
                        <a:pt x="2" y="117"/>
                      </a:lnTo>
                      <a:lnTo>
                        <a:pt x="1" y="107"/>
                      </a:lnTo>
                      <a:lnTo>
                        <a:pt x="0" y="97"/>
                      </a:lnTo>
                      <a:lnTo>
                        <a:pt x="1" y="82"/>
                      </a:lnTo>
                      <a:lnTo>
                        <a:pt x="6" y="67"/>
                      </a:lnTo>
                      <a:lnTo>
                        <a:pt x="14" y="53"/>
                      </a:lnTo>
                      <a:lnTo>
                        <a:pt x="24" y="40"/>
                      </a:lnTo>
                      <a:lnTo>
                        <a:pt x="35" y="29"/>
                      </a:lnTo>
                      <a:lnTo>
                        <a:pt x="50" y="17"/>
                      </a:lnTo>
                      <a:lnTo>
                        <a:pt x="67" y="9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9436" name="Line 64"/>
              <p:cNvSpPr>
                <a:spLocks noChangeShapeType="1"/>
              </p:cNvSpPr>
              <p:nvPr/>
            </p:nvSpPr>
            <p:spPr bwMode="auto">
              <a:xfrm>
                <a:off x="3170" y="1549"/>
                <a:ext cx="80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7" name="Line 65"/>
              <p:cNvSpPr>
                <a:spLocks noChangeShapeType="1"/>
              </p:cNvSpPr>
              <p:nvPr/>
            </p:nvSpPr>
            <p:spPr bwMode="auto">
              <a:xfrm>
                <a:off x="3221" y="1985"/>
                <a:ext cx="79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8" name="Freeform 66"/>
              <p:cNvSpPr>
                <a:spLocks/>
              </p:cNvSpPr>
              <p:nvPr/>
            </p:nvSpPr>
            <p:spPr bwMode="auto">
              <a:xfrm>
                <a:off x="3704" y="1689"/>
                <a:ext cx="68" cy="188"/>
              </a:xfrm>
              <a:custGeom>
                <a:avLst/>
                <a:gdLst>
                  <a:gd name="T0" fmla="*/ 3 w 123"/>
                  <a:gd name="T1" fmla="*/ 0 h 351"/>
                  <a:gd name="T2" fmla="*/ 6 w 123"/>
                  <a:gd name="T3" fmla="*/ 2 h 351"/>
                  <a:gd name="T4" fmla="*/ 0 w 123"/>
                  <a:gd name="T5" fmla="*/ 4 h 351"/>
                  <a:gd name="T6" fmla="*/ 7 w 123"/>
                  <a:gd name="T7" fmla="*/ 6 h 351"/>
                  <a:gd name="T8" fmla="*/ 0 w 123"/>
                  <a:gd name="T9" fmla="*/ 9 h 351"/>
                  <a:gd name="T10" fmla="*/ 6 w 123"/>
                  <a:gd name="T11" fmla="*/ 11 h 351"/>
                  <a:gd name="T12" fmla="*/ 0 w 123"/>
                  <a:gd name="T13" fmla="*/ 14 h 351"/>
                  <a:gd name="T14" fmla="*/ 3 w 123"/>
                  <a:gd name="T15" fmla="*/ 16 h 3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"/>
                  <a:gd name="T25" fmla="*/ 0 h 351"/>
                  <a:gd name="T26" fmla="*/ 123 w 123"/>
                  <a:gd name="T27" fmla="*/ 351 h 3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" h="351">
                    <a:moveTo>
                      <a:pt x="62" y="0"/>
                    </a:moveTo>
                    <a:lnTo>
                      <a:pt x="110" y="29"/>
                    </a:lnTo>
                    <a:lnTo>
                      <a:pt x="0" y="86"/>
                    </a:lnTo>
                    <a:lnTo>
                      <a:pt x="123" y="144"/>
                    </a:lnTo>
                    <a:lnTo>
                      <a:pt x="0" y="207"/>
                    </a:lnTo>
                    <a:lnTo>
                      <a:pt x="110" y="256"/>
                    </a:lnTo>
                    <a:lnTo>
                      <a:pt x="0" y="323"/>
                    </a:lnTo>
                    <a:lnTo>
                      <a:pt x="62" y="35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9" name="Line 67"/>
              <p:cNvSpPr>
                <a:spLocks noChangeShapeType="1"/>
              </p:cNvSpPr>
              <p:nvPr/>
            </p:nvSpPr>
            <p:spPr bwMode="auto">
              <a:xfrm flipV="1">
                <a:off x="3735" y="1876"/>
                <a:ext cx="1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0" name="Line 68"/>
              <p:cNvSpPr>
                <a:spLocks noChangeShapeType="1"/>
              </p:cNvSpPr>
              <p:nvPr/>
            </p:nvSpPr>
            <p:spPr bwMode="auto">
              <a:xfrm>
                <a:off x="3731" y="1549"/>
                <a:ext cx="1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418" name="Text Box 85"/>
            <p:cNvSpPr txBox="1">
              <a:spLocks noChangeArrowheads="1"/>
            </p:cNvSpPr>
            <p:nvPr/>
          </p:nvSpPr>
          <p:spPr bwMode="auto">
            <a:xfrm>
              <a:off x="6621459" y="2204216"/>
              <a:ext cx="570232" cy="31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e</a:t>
              </a:r>
              <a:r>
                <a:rPr lang="pt-BR" altLang="pt-BR" sz="1200" baseline="-25000"/>
                <a:t> </a:t>
              </a:r>
              <a:r>
                <a:rPr lang="pt-BR" altLang="pt-BR" sz="1200"/>
                <a:t>(t)</a:t>
              </a:r>
            </a:p>
          </p:txBody>
        </p:sp>
        <p:sp>
          <p:nvSpPr>
            <p:cNvPr id="59419" name="Line 34"/>
            <p:cNvSpPr>
              <a:spLocks noChangeShapeType="1"/>
            </p:cNvSpPr>
            <p:nvPr/>
          </p:nvSpPr>
          <p:spPr bwMode="auto">
            <a:xfrm>
              <a:off x="5564236" y="2156615"/>
              <a:ext cx="1145" cy="3433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0" name="Line 35"/>
            <p:cNvSpPr>
              <a:spLocks noChangeShapeType="1"/>
            </p:cNvSpPr>
            <p:nvPr/>
          </p:nvSpPr>
          <p:spPr bwMode="auto">
            <a:xfrm>
              <a:off x="5591696" y="2156615"/>
              <a:ext cx="1145" cy="3433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Retângulo 125"/>
            <p:cNvSpPr/>
            <p:nvPr/>
          </p:nvSpPr>
          <p:spPr>
            <a:xfrm>
              <a:off x="3856907" y="2500772"/>
              <a:ext cx="144150" cy="285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/>
            </a:p>
          </p:txBody>
        </p:sp>
        <p:cxnSp>
          <p:nvCxnSpPr>
            <p:cNvPr id="137" name="Conector reto 136"/>
            <p:cNvCxnSpPr>
              <a:endCxn id="59415" idx="1"/>
            </p:cNvCxnSpPr>
            <p:nvPr/>
          </p:nvCxnSpPr>
          <p:spPr>
            <a:xfrm>
              <a:off x="3909644" y="1950720"/>
              <a:ext cx="1016081" cy="53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>
              <a:off x="4510855" y="3144297"/>
              <a:ext cx="704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 rot="16200000" flipH="1">
              <a:off x="4992886" y="2937579"/>
              <a:ext cx="4457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/>
            <p:cNvCxnSpPr>
              <a:stCxn id="59531" idx="1"/>
              <a:endCxn id="59406" idx="0"/>
            </p:cNvCxnSpPr>
            <p:nvPr/>
          </p:nvCxnSpPr>
          <p:spPr>
            <a:xfrm>
              <a:off x="4491518" y="3424716"/>
              <a:ext cx="10548" cy="1103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tângulo 144"/>
            <p:cNvSpPr/>
            <p:nvPr/>
          </p:nvSpPr>
          <p:spPr>
            <a:xfrm>
              <a:off x="4440538" y="3771645"/>
              <a:ext cx="121297" cy="2876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/>
            </a:p>
          </p:txBody>
        </p:sp>
        <p:cxnSp>
          <p:nvCxnSpPr>
            <p:cNvPr id="149" name="Conector reto 148"/>
            <p:cNvCxnSpPr/>
            <p:nvPr/>
          </p:nvCxnSpPr>
          <p:spPr>
            <a:xfrm>
              <a:off x="4500307" y="3572116"/>
              <a:ext cx="571326" cy="1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 rot="5400000">
              <a:off x="4920816" y="3724928"/>
              <a:ext cx="285812" cy="1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29" name="Grupo 159"/>
            <p:cNvGrpSpPr>
              <a:grpSpLocks/>
            </p:cNvGrpSpPr>
            <p:nvPr/>
          </p:nvGrpSpPr>
          <p:grpSpPr bwMode="auto">
            <a:xfrm>
              <a:off x="4958023" y="3849597"/>
              <a:ext cx="200297" cy="87084"/>
              <a:chOff x="6069874" y="3353594"/>
              <a:chExt cx="471057" cy="155960"/>
            </a:xfrm>
          </p:grpSpPr>
          <p:cxnSp>
            <p:nvCxnSpPr>
              <p:cNvPr id="153" name="Conector reto 152"/>
              <p:cNvCxnSpPr/>
              <p:nvPr/>
            </p:nvCxnSpPr>
            <p:spPr>
              <a:xfrm rot="5400000">
                <a:off x="5997966" y="3426002"/>
                <a:ext cx="144865" cy="41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ector reto 154"/>
              <p:cNvCxnSpPr/>
              <p:nvPr/>
            </p:nvCxnSpPr>
            <p:spPr>
              <a:xfrm>
                <a:off x="6072468" y="3500502"/>
                <a:ext cx="467171" cy="96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ector reto 156"/>
              <p:cNvCxnSpPr/>
              <p:nvPr/>
            </p:nvCxnSpPr>
            <p:spPr>
              <a:xfrm rot="5400000" flipH="1" flipV="1">
                <a:off x="6463985" y="3428070"/>
                <a:ext cx="15130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ector reto 158"/>
              <p:cNvCxnSpPr/>
              <p:nvPr/>
            </p:nvCxnSpPr>
            <p:spPr>
              <a:xfrm>
                <a:off x="6138616" y="3413583"/>
                <a:ext cx="339010" cy="965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Conector reto 161"/>
            <p:cNvCxnSpPr/>
            <p:nvPr/>
          </p:nvCxnSpPr>
          <p:spPr>
            <a:xfrm rot="16200000" flipH="1">
              <a:off x="4776312" y="4218437"/>
              <a:ext cx="557242" cy="87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97" name="CaixaDeTexto 164"/>
          <p:cNvSpPr txBox="1">
            <a:spLocks noChangeArrowheads="1"/>
          </p:cNvSpPr>
          <p:nvPr/>
        </p:nvSpPr>
        <p:spPr bwMode="auto">
          <a:xfrm>
            <a:off x="5715000" y="2857500"/>
            <a:ext cx="2928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O circuito mostra o esquema básico de um modulador quadrático. Seu funcionamento está ligado à polarização correta do transistor (como indicado na curva abaixo), que mostra a característica tensão x corrente de entrado para o transistor do modulador.</a:t>
            </a:r>
          </a:p>
        </p:txBody>
      </p:sp>
      <p:grpSp>
        <p:nvGrpSpPr>
          <p:cNvPr id="59398" name="Group 31"/>
          <p:cNvGrpSpPr>
            <a:grpSpLocks/>
          </p:cNvGrpSpPr>
          <p:nvPr/>
        </p:nvGrpSpPr>
        <p:grpSpPr bwMode="auto">
          <a:xfrm>
            <a:off x="6286500" y="5143500"/>
            <a:ext cx="1428750" cy="1179513"/>
            <a:chOff x="378" y="1008"/>
            <a:chExt cx="1132" cy="1129"/>
          </a:xfrm>
        </p:grpSpPr>
        <p:sp>
          <p:nvSpPr>
            <p:cNvPr id="59400" name="Line 17"/>
            <p:cNvSpPr>
              <a:spLocks noChangeShapeType="1"/>
            </p:cNvSpPr>
            <p:nvPr/>
          </p:nvSpPr>
          <p:spPr bwMode="auto">
            <a:xfrm flipV="1">
              <a:off x="457" y="1203"/>
              <a:ext cx="0" cy="8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1" name="Line 20"/>
            <p:cNvSpPr>
              <a:spLocks noChangeShapeType="1"/>
            </p:cNvSpPr>
            <p:nvPr/>
          </p:nvSpPr>
          <p:spPr bwMode="auto">
            <a:xfrm>
              <a:off x="378" y="2004"/>
              <a:ext cx="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2" name="Freeform 23"/>
            <p:cNvSpPr>
              <a:spLocks/>
            </p:cNvSpPr>
            <p:nvPr/>
          </p:nvSpPr>
          <p:spPr bwMode="auto">
            <a:xfrm>
              <a:off x="468" y="1280"/>
              <a:ext cx="492" cy="724"/>
            </a:xfrm>
            <a:custGeom>
              <a:avLst/>
              <a:gdLst>
                <a:gd name="T0" fmla="*/ 0 w 632"/>
                <a:gd name="T1" fmla="*/ 724 h 724"/>
                <a:gd name="T2" fmla="*/ 19 w 632"/>
                <a:gd name="T3" fmla="*/ 720 h 724"/>
                <a:gd name="T4" fmla="*/ 37 w 632"/>
                <a:gd name="T5" fmla="*/ 708 h 724"/>
                <a:gd name="T6" fmla="*/ 54 w 632"/>
                <a:gd name="T7" fmla="*/ 691 h 724"/>
                <a:gd name="T8" fmla="*/ 70 w 632"/>
                <a:gd name="T9" fmla="*/ 666 h 724"/>
                <a:gd name="T10" fmla="*/ 86 w 632"/>
                <a:gd name="T11" fmla="*/ 636 h 724"/>
                <a:gd name="T12" fmla="*/ 101 w 632"/>
                <a:gd name="T13" fmla="*/ 601 h 724"/>
                <a:gd name="T14" fmla="*/ 115 w 632"/>
                <a:gd name="T15" fmla="*/ 559 h 724"/>
                <a:gd name="T16" fmla="*/ 128 w 632"/>
                <a:gd name="T17" fmla="*/ 513 h 724"/>
                <a:gd name="T18" fmla="*/ 139 w 632"/>
                <a:gd name="T19" fmla="*/ 461 h 724"/>
                <a:gd name="T20" fmla="*/ 150 w 632"/>
                <a:gd name="T21" fmla="*/ 405 h 724"/>
                <a:gd name="T22" fmla="*/ 159 w 632"/>
                <a:gd name="T23" fmla="*/ 346 h 724"/>
                <a:gd name="T24" fmla="*/ 167 w 632"/>
                <a:gd name="T25" fmla="*/ 283 h 724"/>
                <a:gd name="T26" fmla="*/ 172 w 632"/>
                <a:gd name="T27" fmla="*/ 215 h 724"/>
                <a:gd name="T28" fmla="*/ 177 w 632"/>
                <a:gd name="T29" fmla="*/ 146 h 724"/>
                <a:gd name="T30" fmla="*/ 180 w 632"/>
                <a:gd name="T31" fmla="*/ 75 h 724"/>
                <a:gd name="T32" fmla="*/ 181 w 632"/>
                <a:gd name="T33" fmla="*/ 0 h 7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2"/>
                <a:gd name="T52" fmla="*/ 0 h 724"/>
                <a:gd name="T53" fmla="*/ 632 w 632"/>
                <a:gd name="T54" fmla="*/ 724 h 7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2" h="724">
                  <a:moveTo>
                    <a:pt x="0" y="724"/>
                  </a:moveTo>
                  <a:lnTo>
                    <a:pt x="66" y="720"/>
                  </a:lnTo>
                  <a:lnTo>
                    <a:pt x="127" y="708"/>
                  </a:lnTo>
                  <a:lnTo>
                    <a:pt x="189" y="691"/>
                  </a:lnTo>
                  <a:lnTo>
                    <a:pt x="246" y="666"/>
                  </a:lnTo>
                  <a:lnTo>
                    <a:pt x="302" y="636"/>
                  </a:lnTo>
                  <a:lnTo>
                    <a:pt x="354" y="601"/>
                  </a:lnTo>
                  <a:lnTo>
                    <a:pt x="402" y="559"/>
                  </a:lnTo>
                  <a:lnTo>
                    <a:pt x="448" y="513"/>
                  </a:lnTo>
                  <a:lnTo>
                    <a:pt x="488" y="461"/>
                  </a:lnTo>
                  <a:lnTo>
                    <a:pt x="525" y="405"/>
                  </a:lnTo>
                  <a:lnTo>
                    <a:pt x="555" y="346"/>
                  </a:lnTo>
                  <a:lnTo>
                    <a:pt x="582" y="283"/>
                  </a:lnTo>
                  <a:lnTo>
                    <a:pt x="603" y="215"/>
                  </a:lnTo>
                  <a:lnTo>
                    <a:pt x="619" y="146"/>
                  </a:lnTo>
                  <a:lnTo>
                    <a:pt x="628" y="75"/>
                  </a:lnTo>
                  <a:lnTo>
                    <a:pt x="632" y="0"/>
                  </a:lnTo>
                </a:path>
              </a:pathLst>
            </a:custGeom>
            <a:noFill/>
            <a:ln w="2857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3" name="Text Box 29"/>
            <p:cNvSpPr txBox="1">
              <a:spLocks noChangeArrowheads="1"/>
            </p:cNvSpPr>
            <p:nvPr/>
          </p:nvSpPr>
          <p:spPr bwMode="auto">
            <a:xfrm>
              <a:off x="480" y="1008"/>
              <a:ext cx="166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 i="1">
                  <a:latin typeface="Times New Roman" pitchFamily="18" charset="0"/>
                </a:rPr>
                <a:t>I</a:t>
              </a:r>
              <a:r>
                <a:rPr lang="pt-BR" altLang="pt-BR" sz="1200" i="1" baseline="-25000">
                  <a:latin typeface="Times New Roman" pitchFamily="18" charset="0"/>
                </a:rPr>
                <a:t>B</a:t>
              </a:r>
              <a:endParaRPr lang="pt-BR" altLang="pt-BR" sz="1200" baseline="-25000">
                <a:latin typeface="Times New Roman" pitchFamily="18" charset="0"/>
              </a:endParaRPr>
            </a:p>
          </p:txBody>
        </p:sp>
        <p:sp>
          <p:nvSpPr>
            <p:cNvPr id="59404" name="Text Box 30"/>
            <p:cNvSpPr txBox="1">
              <a:spLocks noChangeArrowheads="1"/>
            </p:cNvSpPr>
            <p:nvPr/>
          </p:nvSpPr>
          <p:spPr bwMode="auto">
            <a:xfrm>
              <a:off x="1286" y="1872"/>
              <a:ext cx="22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 i="1">
                  <a:latin typeface="Times New Roman" pitchFamily="18" charset="0"/>
                </a:rPr>
                <a:t>V</a:t>
              </a:r>
              <a:r>
                <a:rPr lang="pt-BR" altLang="pt-BR" sz="1200" i="1" baseline="-25000">
                  <a:latin typeface="Times New Roman" pitchFamily="18" charset="0"/>
                </a:rPr>
                <a:t>BE</a:t>
              </a:r>
            </a:p>
          </p:txBody>
        </p:sp>
      </p:grpSp>
      <p:sp>
        <p:nvSpPr>
          <p:cNvPr id="59399" name="CaixaDeTexto 138"/>
          <p:cNvSpPr txBox="1">
            <a:spLocks noChangeArrowheads="1"/>
          </p:cNvSpPr>
          <p:nvPr/>
        </p:nvSpPr>
        <p:spPr bwMode="auto">
          <a:xfrm>
            <a:off x="571500" y="5929313"/>
            <a:ext cx="485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/>
              <a:t>Se a polarização for feita de maneira que possamos aproximar o trecho exponencial para uma parábola, estaremos criando um modulador quadrático</a:t>
            </a:r>
          </a:p>
        </p:txBody>
      </p:sp>
    </p:spTree>
    <p:extLst>
      <p:ext uri="{BB962C8B-B14F-4D97-AF65-F5344CB8AC3E}">
        <p14:creationId xmlns:p14="http://schemas.microsoft.com/office/powerpoint/2010/main" val="25034053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-108520" y="1556792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pt-BR" altLang="pt-BR" dirty="0"/>
              <a:t>Um dispositivo cuja característica entre entrada e saída é quadrática pode ser utilizado para produzir a modulação AM.</a:t>
            </a:r>
          </a:p>
        </p:txBody>
      </p:sp>
      <p:graphicFrame>
        <p:nvGraphicFramePr>
          <p:cNvPr id="276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92332"/>
              </p:ext>
            </p:extLst>
          </p:nvPr>
        </p:nvGraphicFramePr>
        <p:xfrm>
          <a:off x="4214813" y="3668092"/>
          <a:ext cx="30067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5" name="Equation" r:id="rId3" imgW="1473120" imgH="228600" progId="Equation.3">
                  <p:embed/>
                </p:oleObj>
              </mc:Choice>
              <mc:Fallback>
                <p:oleObj name="Equation" r:id="rId3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668092"/>
                        <a:ext cx="30067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3643313" y="2610817"/>
            <a:ext cx="5500687" cy="5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altLang="pt-BR" sz="1400" dirty="0"/>
              <a:t>Admitindo que a tensão de entrada seja a soma de uma portadora senoidal com o sinal </a:t>
            </a:r>
            <a:r>
              <a:rPr lang="pt-BR" altLang="pt-BR" sz="1400" dirty="0" err="1"/>
              <a:t>modulante</a:t>
            </a:r>
            <a:r>
              <a:rPr lang="pt-BR" altLang="pt-BR" sz="1400" dirty="0"/>
              <a:t> tem-se:</a:t>
            </a:r>
          </a:p>
        </p:txBody>
      </p:sp>
      <p:graphicFrame>
        <p:nvGraphicFramePr>
          <p:cNvPr id="276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21330"/>
              </p:ext>
            </p:extLst>
          </p:nvPr>
        </p:nvGraphicFramePr>
        <p:xfrm>
          <a:off x="1500188" y="4437112"/>
          <a:ext cx="61420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6" name="Equation" r:id="rId5" imgW="3225600" imgH="253800" progId="Equation.3">
                  <p:embed/>
                </p:oleObj>
              </mc:Choice>
              <mc:Fallback>
                <p:oleObj name="Equation" r:id="rId5" imgW="3225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437112"/>
                        <a:ext cx="614203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20490"/>
              </p:ext>
            </p:extLst>
          </p:nvPr>
        </p:nvGraphicFramePr>
        <p:xfrm>
          <a:off x="785813" y="5222924"/>
          <a:ext cx="68738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7" name="Equation" r:id="rId7" imgW="4394160" imgH="253800" progId="Equation.3">
                  <p:embed/>
                </p:oleObj>
              </mc:Choice>
              <mc:Fallback>
                <p:oleObj name="Equation" r:id="rId7" imgW="4394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222924"/>
                        <a:ext cx="68738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9" name="Group 31"/>
          <p:cNvGrpSpPr>
            <a:grpSpLocks/>
          </p:cNvGrpSpPr>
          <p:nvPr/>
        </p:nvGrpSpPr>
        <p:grpSpPr bwMode="auto">
          <a:xfrm>
            <a:off x="495300" y="2401267"/>
            <a:ext cx="2871788" cy="2093912"/>
            <a:chOff x="378" y="1008"/>
            <a:chExt cx="1550" cy="1047"/>
          </a:xfrm>
        </p:grpSpPr>
        <p:graphicFrame>
          <p:nvGraphicFramePr>
            <p:cNvPr id="27654" name="Object 5"/>
            <p:cNvGraphicFramePr>
              <a:graphicFrameLocks/>
            </p:cNvGraphicFramePr>
            <p:nvPr/>
          </p:nvGraphicFramePr>
          <p:xfrm>
            <a:off x="1190" y="1463"/>
            <a:ext cx="73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008" name="Equação" r:id="rId9" imgW="825480" imgH="228600" progId="Equation.3">
                    <p:embed/>
                  </p:oleObj>
                </mc:Choice>
                <mc:Fallback>
                  <p:oleObj name="Equação" r:id="rId9" imgW="82548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" y="1463"/>
                          <a:ext cx="73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8F8F8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flipV="1">
              <a:off x="457" y="1203"/>
              <a:ext cx="0" cy="8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1" name="Line 20"/>
            <p:cNvSpPr>
              <a:spLocks noChangeShapeType="1"/>
            </p:cNvSpPr>
            <p:nvPr/>
          </p:nvSpPr>
          <p:spPr bwMode="auto">
            <a:xfrm>
              <a:off x="378" y="2004"/>
              <a:ext cx="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2" name="Freeform 23"/>
            <p:cNvSpPr>
              <a:spLocks/>
            </p:cNvSpPr>
            <p:nvPr/>
          </p:nvSpPr>
          <p:spPr bwMode="auto">
            <a:xfrm>
              <a:off x="468" y="1280"/>
              <a:ext cx="492" cy="724"/>
            </a:xfrm>
            <a:custGeom>
              <a:avLst/>
              <a:gdLst>
                <a:gd name="T0" fmla="*/ 0 w 632"/>
                <a:gd name="T1" fmla="*/ 724 h 724"/>
                <a:gd name="T2" fmla="*/ 19 w 632"/>
                <a:gd name="T3" fmla="*/ 720 h 724"/>
                <a:gd name="T4" fmla="*/ 37 w 632"/>
                <a:gd name="T5" fmla="*/ 708 h 724"/>
                <a:gd name="T6" fmla="*/ 54 w 632"/>
                <a:gd name="T7" fmla="*/ 691 h 724"/>
                <a:gd name="T8" fmla="*/ 70 w 632"/>
                <a:gd name="T9" fmla="*/ 666 h 724"/>
                <a:gd name="T10" fmla="*/ 86 w 632"/>
                <a:gd name="T11" fmla="*/ 636 h 724"/>
                <a:gd name="T12" fmla="*/ 101 w 632"/>
                <a:gd name="T13" fmla="*/ 601 h 724"/>
                <a:gd name="T14" fmla="*/ 115 w 632"/>
                <a:gd name="T15" fmla="*/ 559 h 724"/>
                <a:gd name="T16" fmla="*/ 128 w 632"/>
                <a:gd name="T17" fmla="*/ 513 h 724"/>
                <a:gd name="T18" fmla="*/ 139 w 632"/>
                <a:gd name="T19" fmla="*/ 461 h 724"/>
                <a:gd name="T20" fmla="*/ 150 w 632"/>
                <a:gd name="T21" fmla="*/ 405 h 724"/>
                <a:gd name="T22" fmla="*/ 159 w 632"/>
                <a:gd name="T23" fmla="*/ 346 h 724"/>
                <a:gd name="T24" fmla="*/ 167 w 632"/>
                <a:gd name="T25" fmla="*/ 283 h 724"/>
                <a:gd name="T26" fmla="*/ 172 w 632"/>
                <a:gd name="T27" fmla="*/ 215 h 724"/>
                <a:gd name="T28" fmla="*/ 177 w 632"/>
                <a:gd name="T29" fmla="*/ 146 h 724"/>
                <a:gd name="T30" fmla="*/ 180 w 632"/>
                <a:gd name="T31" fmla="*/ 75 h 724"/>
                <a:gd name="T32" fmla="*/ 181 w 632"/>
                <a:gd name="T33" fmla="*/ 0 h 7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2"/>
                <a:gd name="T52" fmla="*/ 0 h 724"/>
                <a:gd name="T53" fmla="*/ 632 w 632"/>
                <a:gd name="T54" fmla="*/ 724 h 7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2" h="724">
                  <a:moveTo>
                    <a:pt x="0" y="724"/>
                  </a:moveTo>
                  <a:lnTo>
                    <a:pt x="66" y="720"/>
                  </a:lnTo>
                  <a:lnTo>
                    <a:pt x="127" y="708"/>
                  </a:lnTo>
                  <a:lnTo>
                    <a:pt x="189" y="691"/>
                  </a:lnTo>
                  <a:lnTo>
                    <a:pt x="246" y="666"/>
                  </a:lnTo>
                  <a:lnTo>
                    <a:pt x="302" y="636"/>
                  </a:lnTo>
                  <a:lnTo>
                    <a:pt x="354" y="601"/>
                  </a:lnTo>
                  <a:lnTo>
                    <a:pt x="402" y="559"/>
                  </a:lnTo>
                  <a:lnTo>
                    <a:pt x="448" y="513"/>
                  </a:lnTo>
                  <a:lnTo>
                    <a:pt x="488" y="461"/>
                  </a:lnTo>
                  <a:lnTo>
                    <a:pt x="525" y="405"/>
                  </a:lnTo>
                  <a:lnTo>
                    <a:pt x="555" y="346"/>
                  </a:lnTo>
                  <a:lnTo>
                    <a:pt x="582" y="283"/>
                  </a:lnTo>
                  <a:lnTo>
                    <a:pt x="603" y="215"/>
                  </a:lnTo>
                  <a:lnTo>
                    <a:pt x="619" y="146"/>
                  </a:lnTo>
                  <a:lnTo>
                    <a:pt x="628" y="75"/>
                  </a:lnTo>
                  <a:lnTo>
                    <a:pt x="632" y="0"/>
                  </a:lnTo>
                </a:path>
              </a:pathLst>
            </a:custGeom>
            <a:noFill/>
            <a:ln w="2857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663" name="Text Box 29"/>
            <p:cNvSpPr txBox="1">
              <a:spLocks noChangeArrowheads="1"/>
            </p:cNvSpPr>
            <p:nvPr/>
          </p:nvSpPr>
          <p:spPr bwMode="auto">
            <a:xfrm>
              <a:off x="480" y="1008"/>
              <a:ext cx="15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>
                  <a:latin typeface="Times New Roman" pitchFamily="18" charset="0"/>
                </a:rPr>
                <a:t>y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27664" name="Text Box 30"/>
            <p:cNvSpPr txBox="1">
              <a:spLocks noChangeArrowheads="1"/>
            </p:cNvSpPr>
            <p:nvPr/>
          </p:nvSpPr>
          <p:spPr bwMode="auto">
            <a:xfrm>
              <a:off x="1286" y="1872"/>
              <a:ext cx="16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>
                  <a:latin typeface="Times New Roman" pitchFamily="18" charset="0"/>
                </a:rPr>
                <a:t>x</a:t>
              </a:r>
            </a:p>
          </p:txBody>
        </p:sp>
      </p:grpSp>
      <p:graphicFrame>
        <p:nvGraphicFramePr>
          <p:cNvPr id="2765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99612"/>
              </p:ext>
            </p:extLst>
          </p:nvPr>
        </p:nvGraphicFramePr>
        <p:xfrm>
          <a:off x="1500188" y="5722987"/>
          <a:ext cx="63960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9" name="Equation" r:id="rId11" imgW="3873240" imgH="609480" progId="Equation.3">
                  <p:embed/>
                </p:oleObj>
              </mc:Choice>
              <mc:Fallback>
                <p:oleObj name="Equation" r:id="rId11" imgW="38732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722987"/>
                        <a:ext cx="6396037" cy="10033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8F8F8"/>
                          </a:gs>
                          <a:gs pos="50000">
                            <a:srgbClr val="F8F8F8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F8F8F8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Modulador Quadrático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25947"/>
              </p:ext>
            </p:extLst>
          </p:nvPr>
        </p:nvGraphicFramePr>
        <p:xfrm>
          <a:off x="1000125" y="741189"/>
          <a:ext cx="658018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1" name="Equation" r:id="rId3" imgW="3873240" imgH="609480" progId="Equation.3">
                  <p:embed/>
                </p:oleObj>
              </mc:Choice>
              <mc:Fallback>
                <p:oleObj name="Equation" r:id="rId3" imgW="38732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741189"/>
                        <a:ext cx="658018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8F8F8"/>
                                </a:gs>
                                <a:gs pos="50000">
                                  <a:srgbClr val="F8F8F8">
                                    <a:gamma/>
                                    <a:tint val="10196"/>
                                    <a:invGamma/>
                                  </a:srgbClr>
                                </a:gs>
                                <a:gs pos="100000">
                                  <a:srgbClr val="F8F8F8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29"/>
          <p:cNvSpPr txBox="1">
            <a:spLocks noChangeArrowheads="1"/>
          </p:cNvSpPr>
          <p:nvPr/>
        </p:nvSpPr>
        <p:spPr bwMode="auto">
          <a:xfrm>
            <a:off x="0" y="4220989"/>
            <a:ext cx="9144000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altLang="pt-BR" sz="1600"/>
              <a:t>Um filtro passa-banda, com freqüência central em f</a:t>
            </a:r>
            <a:r>
              <a:rPr lang="pt-BR" altLang="pt-BR" sz="1600" baseline="-25000"/>
              <a:t>0</a:t>
            </a:r>
            <a:r>
              <a:rPr lang="pt-BR" altLang="pt-BR" sz="1600"/>
              <a:t> e largura de faixa 2W,</a:t>
            </a:r>
            <a:endParaRPr lang="pt-BR" altLang="pt-BR" sz="1600" baseline="-25000"/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altLang="pt-BR" sz="1600"/>
              <a:t>seleciona a parte do sinal correspondente à modulação AMDSB.</a:t>
            </a:r>
          </a:p>
        </p:txBody>
      </p:sp>
      <p:grpSp>
        <p:nvGrpSpPr>
          <p:cNvPr id="28678" name="Group 37"/>
          <p:cNvGrpSpPr>
            <a:grpSpLocks/>
          </p:cNvGrpSpPr>
          <p:nvPr/>
        </p:nvGrpSpPr>
        <p:grpSpPr bwMode="auto">
          <a:xfrm>
            <a:off x="1039813" y="5400501"/>
            <a:ext cx="6757987" cy="1057275"/>
            <a:chOff x="48" y="2688"/>
            <a:chExt cx="3873" cy="480"/>
          </a:xfrm>
        </p:grpSpPr>
        <p:sp>
          <p:nvSpPr>
            <p:cNvPr id="28703" name="Rectangle 30"/>
            <p:cNvSpPr>
              <a:spLocks noChangeArrowheads="1"/>
            </p:cNvSpPr>
            <p:nvPr/>
          </p:nvSpPr>
          <p:spPr bwMode="auto">
            <a:xfrm>
              <a:off x="1152" y="2688"/>
              <a:ext cx="720" cy="48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t-BR" altLang="pt-BR"/>
                <a:t>Elemento</a:t>
              </a:r>
            </a:p>
            <a:p>
              <a:pPr algn="ctr" eaLnBrk="1" hangingPunct="1"/>
              <a:r>
                <a:rPr lang="pt-BR" altLang="pt-BR"/>
                <a:t> não linear</a:t>
              </a:r>
            </a:p>
          </p:txBody>
        </p:sp>
        <p:sp>
          <p:nvSpPr>
            <p:cNvPr id="28704" name="Rectangle 31"/>
            <p:cNvSpPr>
              <a:spLocks noChangeArrowheads="1"/>
            </p:cNvSpPr>
            <p:nvPr/>
          </p:nvSpPr>
          <p:spPr bwMode="auto">
            <a:xfrm>
              <a:off x="2208" y="2688"/>
              <a:ext cx="720" cy="48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t-BR" altLang="pt-BR"/>
                <a:t>Filtro</a:t>
              </a:r>
            </a:p>
            <a:p>
              <a:pPr algn="ctr" eaLnBrk="1" hangingPunct="1"/>
              <a:r>
                <a:rPr lang="pt-BR" altLang="pt-BR"/>
                <a:t> FPBn</a:t>
              </a:r>
            </a:p>
          </p:txBody>
        </p:sp>
        <p:sp>
          <p:nvSpPr>
            <p:cNvPr id="28705" name="Line 32"/>
            <p:cNvSpPr>
              <a:spLocks noChangeShapeType="1"/>
            </p:cNvSpPr>
            <p:nvPr/>
          </p:nvSpPr>
          <p:spPr bwMode="auto">
            <a:xfrm>
              <a:off x="816" y="292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6" name="Line 33"/>
            <p:cNvSpPr>
              <a:spLocks noChangeShapeType="1"/>
            </p:cNvSpPr>
            <p:nvPr/>
          </p:nvSpPr>
          <p:spPr bwMode="auto">
            <a:xfrm>
              <a:off x="1872" y="292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7" name="Line 34"/>
            <p:cNvSpPr>
              <a:spLocks noChangeShapeType="1"/>
            </p:cNvSpPr>
            <p:nvPr/>
          </p:nvSpPr>
          <p:spPr bwMode="auto">
            <a:xfrm>
              <a:off x="2928" y="292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3280" y="2784"/>
              <a:ext cx="64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AMDSB</a:t>
              </a:r>
            </a:p>
          </p:txBody>
        </p:sp>
        <p:sp>
          <p:nvSpPr>
            <p:cNvPr id="28709" name="Text Box 36"/>
            <p:cNvSpPr txBox="1">
              <a:spLocks noChangeArrowheads="1"/>
            </p:cNvSpPr>
            <p:nvPr/>
          </p:nvSpPr>
          <p:spPr bwMode="auto">
            <a:xfrm>
              <a:off x="48" y="2726"/>
              <a:ext cx="82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t-BR" altLang="pt-BR" sz="2000"/>
                <a:t>sinal  +</a:t>
              </a:r>
            </a:p>
            <a:p>
              <a:pPr algn="ctr" eaLnBrk="1" hangingPunct="1"/>
              <a:r>
                <a:rPr lang="pt-BR" altLang="pt-BR" sz="2000"/>
                <a:t>portadora</a:t>
              </a:r>
            </a:p>
          </p:txBody>
        </p:sp>
      </p:grpSp>
      <p:sp>
        <p:nvSpPr>
          <p:cNvPr id="28679" name="AutoShape 42"/>
          <p:cNvSpPr>
            <a:spLocks/>
          </p:cNvSpPr>
          <p:nvPr/>
        </p:nvSpPr>
        <p:spPr bwMode="auto">
          <a:xfrm rot="16200000">
            <a:off x="2046287" y="337964"/>
            <a:ext cx="188913" cy="2281238"/>
          </a:xfrm>
          <a:prstGeom prst="leftBrace">
            <a:avLst>
              <a:gd name="adj1" fmla="val 100630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0" name="Text Box 44"/>
          <p:cNvSpPr txBox="1">
            <a:spLocks noChangeArrowheads="1"/>
          </p:cNvSpPr>
          <p:nvPr/>
        </p:nvSpPr>
        <p:spPr bwMode="auto">
          <a:xfrm>
            <a:off x="0" y="6475239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pt-BR" altLang="pt-BR" sz="1600"/>
              <a:t>Desvantagem: sinais de baixa amplitude =&gt;</a:t>
            </a:r>
            <a:r>
              <a:rPr lang="pt-BR" altLang="pt-BR" sz="1600">
                <a:sym typeface="Monotype Sorts" pitchFamily="2" charset="2"/>
              </a:rPr>
              <a:t> </a:t>
            </a:r>
            <a:r>
              <a:rPr lang="pt-BR" altLang="pt-BR" sz="1600"/>
              <a:t>distorções e ruído</a:t>
            </a:r>
          </a:p>
        </p:txBody>
      </p:sp>
      <p:sp>
        <p:nvSpPr>
          <p:cNvPr id="28681" name="Freeform 46"/>
          <p:cNvSpPr>
            <a:spLocks/>
          </p:cNvSpPr>
          <p:nvPr/>
        </p:nvSpPr>
        <p:spPr bwMode="auto">
          <a:xfrm>
            <a:off x="2143125" y="1598439"/>
            <a:ext cx="187325" cy="1368425"/>
          </a:xfrm>
          <a:custGeom>
            <a:avLst/>
            <a:gdLst>
              <a:gd name="T0" fmla="*/ 0 w 291"/>
              <a:gd name="T1" fmla="*/ 0 h 912"/>
              <a:gd name="T2" fmla="*/ 2147483647 w 291"/>
              <a:gd name="T3" fmla="*/ 2147483647 h 912"/>
              <a:gd name="T4" fmla="*/ 2147483647 w 291"/>
              <a:gd name="T5" fmla="*/ 2147483647 h 912"/>
              <a:gd name="T6" fmla="*/ 0 60000 65536"/>
              <a:gd name="T7" fmla="*/ 0 60000 65536"/>
              <a:gd name="T8" fmla="*/ 0 60000 65536"/>
              <a:gd name="T9" fmla="*/ 0 w 291"/>
              <a:gd name="T10" fmla="*/ 0 h 912"/>
              <a:gd name="T11" fmla="*/ 291 w 291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912">
                <a:moveTo>
                  <a:pt x="0" y="0"/>
                </a:moveTo>
                <a:cubicBezTo>
                  <a:pt x="120" y="126"/>
                  <a:pt x="241" y="252"/>
                  <a:pt x="266" y="404"/>
                </a:cubicBezTo>
                <a:cubicBezTo>
                  <a:pt x="291" y="556"/>
                  <a:pt x="220" y="734"/>
                  <a:pt x="150" y="912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82" name="Freeform 48"/>
          <p:cNvSpPr>
            <a:spLocks/>
          </p:cNvSpPr>
          <p:nvPr/>
        </p:nvSpPr>
        <p:spPr bwMode="auto">
          <a:xfrm>
            <a:off x="4762500" y="2179464"/>
            <a:ext cx="385763" cy="746125"/>
          </a:xfrm>
          <a:custGeom>
            <a:avLst/>
            <a:gdLst>
              <a:gd name="T0" fmla="*/ 0 w 117"/>
              <a:gd name="T1" fmla="*/ 0 h 600"/>
              <a:gd name="T2" fmla="*/ 2147483647 w 117"/>
              <a:gd name="T3" fmla="*/ 2147483647 h 600"/>
              <a:gd name="T4" fmla="*/ 2147483647 w 117"/>
              <a:gd name="T5" fmla="*/ 2147483647 h 600"/>
              <a:gd name="T6" fmla="*/ 0 60000 65536"/>
              <a:gd name="T7" fmla="*/ 0 60000 65536"/>
              <a:gd name="T8" fmla="*/ 0 60000 65536"/>
              <a:gd name="T9" fmla="*/ 0 w 117"/>
              <a:gd name="T10" fmla="*/ 0 h 600"/>
              <a:gd name="T11" fmla="*/ 117 w 117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600">
                <a:moveTo>
                  <a:pt x="0" y="0"/>
                </a:moveTo>
                <a:cubicBezTo>
                  <a:pt x="45" y="111"/>
                  <a:pt x="91" y="223"/>
                  <a:pt x="104" y="323"/>
                </a:cubicBezTo>
                <a:cubicBezTo>
                  <a:pt x="117" y="423"/>
                  <a:pt x="99" y="511"/>
                  <a:pt x="81" y="60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83" name="AutoShape 50"/>
          <p:cNvSpPr>
            <a:spLocks/>
          </p:cNvSpPr>
          <p:nvPr/>
        </p:nvSpPr>
        <p:spPr bwMode="auto">
          <a:xfrm rot="16200000">
            <a:off x="6772275" y="398289"/>
            <a:ext cx="188913" cy="2160587"/>
          </a:xfrm>
          <a:prstGeom prst="leftBrace">
            <a:avLst>
              <a:gd name="adj1" fmla="val 95308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4" name="Freeform 51"/>
          <p:cNvSpPr>
            <a:spLocks/>
          </p:cNvSpPr>
          <p:nvPr/>
        </p:nvSpPr>
        <p:spPr bwMode="auto">
          <a:xfrm flipH="1">
            <a:off x="6858000" y="1598439"/>
            <a:ext cx="146050" cy="1093787"/>
          </a:xfrm>
          <a:custGeom>
            <a:avLst/>
            <a:gdLst>
              <a:gd name="T0" fmla="*/ 2147483647 w 889"/>
              <a:gd name="T1" fmla="*/ 0 h 693"/>
              <a:gd name="T2" fmla="*/ 2147483647 w 889"/>
              <a:gd name="T3" fmla="*/ 2147483647 h 693"/>
              <a:gd name="T4" fmla="*/ 0 w 889"/>
              <a:gd name="T5" fmla="*/ 2147483647 h 693"/>
              <a:gd name="T6" fmla="*/ 0 60000 65536"/>
              <a:gd name="T7" fmla="*/ 0 60000 65536"/>
              <a:gd name="T8" fmla="*/ 0 60000 65536"/>
              <a:gd name="T9" fmla="*/ 0 w 889"/>
              <a:gd name="T10" fmla="*/ 0 h 693"/>
              <a:gd name="T11" fmla="*/ 889 w 889"/>
              <a:gd name="T12" fmla="*/ 693 h 6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9" h="693">
                <a:moveTo>
                  <a:pt x="889" y="0"/>
                </a:moveTo>
                <a:cubicBezTo>
                  <a:pt x="634" y="167"/>
                  <a:pt x="379" y="335"/>
                  <a:pt x="231" y="450"/>
                </a:cubicBezTo>
                <a:cubicBezTo>
                  <a:pt x="83" y="565"/>
                  <a:pt x="41" y="629"/>
                  <a:pt x="0" y="693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685" name="Group 57"/>
          <p:cNvGrpSpPr>
            <a:grpSpLocks/>
          </p:cNvGrpSpPr>
          <p:nvPr/>
        </p:nvGrpSpPr>
        <p:grpSpPr bwMode="auto">
          <a:xfrm>
            <a:off x="1262063" y="2323926"/>
            <a:ext cx="7196138" cy="1685925"/>
            <a:chOff x="795" y="1222"/>
            <a:chExt cx="4533" cy="1062"/>
          </a:xfrm>
        </p:grpSpPr>
        <p:grpSp>
          <p:nvGrpSpPr>
            <p:cNvPr id="28686" name="Group 56"/>
            <p:cNvGrpSpPr>
              <a:grpSpLocks/>
            </p:cNvGrpSpPr>
            <p:nvPr/>
          </p:nvGrpSpPr>
          <p:grpSpPr bwMode="auto">
            <a:xfrm>
              <a:off x="795" y="1222"/>
              <a:ext cx="4533" cy="1062"/>
              <a:chOff x="795" y="1222"/>
              <a:chExt cx="4533" cy="1062"/>
            </a:xfrm>
          </p:grpSpPr>
          <p:grpSp>
            <p:nvGrpSpPr>
              <p:cNvPr id="28688" name="Group 55"/>
              <p:cNvGrpSpPr>
                <a:grpSpLocks/>
              </p:cNvGrpSpPr>
              <p:nvPr/>
            </p:nvGrpSpPr>
            <p:grpSpPr bwMode="auto">
              <a:xfrm>
                <a:off x="795" y="1222"/>
                <a:ext cx="4533" cy="1032"/>
                <a:chOff x="795" y="1222"/>
                <a:chExt cx="4533" cy="1032"/>
              </a:xfrm>
            </p:grpSpPr>
            <p:grpSp>
              <p:nvGrpSpPr>
                <p:cNvPr id="28690" name="Group 11"/>
                <p:cNvGrpSpPr>
                  <a:grpSpLocks/>
                </p:cNvGrpSpPr>
                <p:nvPr/>
              </p:nvGrpSpPr>
              <p:grpSpPr bwMode="auto">
                <a:xfrm>
                  <a:off x="2418" y="1601"/>
                  <a:ext cx="1247" cy="411"/>
                  <a:chOff x="960" y="2912"/>
                  <a:chExt cx="960" cy="400"/>
                </a:xfrm>
              </p:grpSpPr>
              <p:sp>
                <p:nvSpPr>
                  <p:cNvPr id="7198" name="Freeform 12"/>
                  <p:cNvSpPr>
                    <a:spLocks/>
                  </p:cNvSpPr>
                  <p:nvPr/>
                </p:nvSpPr>
                <p:spPr bwMode="auto">
                  <a:xfrm>
                    <a:off x="960" y="2912"/>
                    <a:ext cx="480" cy="400"/>
                  </a:xfrm>
                  <a:custGeom>
                    <a:avLst/>
                    <a:gdLst>
                      <a:gd name="T0" fmla="*/ 0 w 624"/>
                      <a:gd name="T1" fmla="*/ 400 h 400"/>
                      <a:gd name="T2" fmla="*/ 96 w 624"/>
                      <a:gd name="T3" fmla="*/ 352 h 400"/>
                      <a:gd name="T4" fmla="*/ 192 w 624"/>
                      <a:gd name="T5" fmla="*/ 160 h 400"/>
                      <a:gd name="T6" fmla="*/ 240 w 624"/>
                      <a:gd name="T7" fmla="*/ 64 h 400"/>
                      <a:gd name="T8" fmla="*/ 288 w 624"/>
                      <a:gd name="T9" fmla="*/ 16 h 400"/>
                      <a:gd name="T10" fmla="*/ 384 w 624"/>
                      <a:gd name="T11" fmla="*/ 16 h 400"/>
                      <a:gd name="T12" fmla="*/ 432 w 624"/>
                      <a:gd name="T13" fmla="*/ 112 h 400"/>
                      <a:gd name="T14" fmla="*/ 480 w 624"/>
                      <a:gd name="T15" fmla="*/ 256 h 400"/>
                      <a:gd name="T16" fmla="*/ 528 w 624"/>
                      <a:gd name="T17" fmla="*/ 352 h 400"/>
                      <a:gd name="T18" fmla="*/ 624 w 624"/>
                      <a:gd name="T19" fmla="*/ 40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24"/>
                      <a:gd name="T31" fmla="*/ 0 h 400"/>
                      <a:gd name="T32" fmla="*/ 624 w 624"/>
                      <a:gd name="T33" fmla="*/ 400 h 4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7199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440" y="2912"/>
                    <a:ext cx="480" cy="400"/>
                  </a:xfrm>
                  <a:custGeom>
                    <a:avLst/>
                    <a:gdLst>
                      <a:gd name="T0" fmla="*/ 0 w 624"/>
                      <a:gd name="T1" fmla="*/ 400 h 400"/>
                      <a:gd name="T2" fmla="*/ 96 w 624"/>
                      <a:gd name="T3" fmla="*/ 352 h 400"/>
                      <a:gd name="T4" fmla="*/ 192 w 624"/>
                      <a:gd name="T5" fmla="*/ 160 h 400"/>
                      <a:gd name="T6" fmla="*/ 240 w 624"/>
                      <a:gd name="T7" fmla="*/ 64 h 400"/>
                      <a:gd name="T8" fmla="*/ 288 w 624"/>
                      <a:gd name="T9" fmla="*/ 16 h 400"/>
                      <a:gd name="T10" fmla="*/ 384 w 624"/>
                      <a:gd name="T11" fmla="*/ 16 h 400"/>
                      <a:gd name="T12" fmla="*/ 432 w 624"/>
                      <a:gd name="T13" fmla="*/ 112 h 400"/>
                      <a:gd name="T14" fmla="*/ 480 w 624"/>
                      <a:gd name="T15" fmla="*/ 256 h 400"/>
                      <a:gd name="T16" fmla="*/ 528 w 624"/>
                      <a:gd name="T17" fmla="*/ 352 h 400"/>
                      <a:gd name="T18" fmla="*/ 624 w 624"/>
                      <a:gd name="T19" fmla="*/ 400 h 4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24"/>
                      <a:gd name="T31" fmla="*/ 0 h 400"/>
                      <a:gd name="T32" fmla="*/ 624 w 624"/>
                      <a:gd name="T33" fmla="*/ 400 h 4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24" h="400">
                        <a:moveTo>
                          <a:pt x="0" y="400"/>
                        </a:moveTo>
                        <a:cubicBezTo>
                          <a:pt x="32" y="396"/>
                          <a:pt x="64" y="392"/>
                          <a:pt x="96" y="352"/>
                        </a:cubicBezTo>
                        <a:cubicBezTo>
                          <a:pt x="128" y="312"/>
                          <a:pt x="168" y="208"/>
                          <a:pt x="192" y="160"/>
                        </a:cubicBezTo>
                        <a:cubicBezTo>
                          <a:pt x="216" y="112"/>
                          <a:pt x="224" y="88"/>
                          <a:pt x="240" y="64"/>
                        </a:cubicBezTo>
                        <a:cubicBezTo>
                          <a:pt x="256" y="40"/>
                          <a:pt x="264" y="24"/>
                          <a:pt x="288" y="16"/>
                        </a:cubicBezTo>
                        <a:cubicBezTo>
                          <a:pt x="312" y="8"/>
                          <a:pt x="360" y="0"/>
                          <a:pt x="384" y="16"/>
                        </a:cubicBezTo>
                        <a:cubicBezTo>
                          <a:pt x="408" y="32"/>
                          <a:pt x="416" y="72"/>
                          <a:pt x="432" y="112"/>
                        </a:cubicBezTo>
                        <a:cubicBezTo>
                          <a:pt x="448" y="152"/>
                          <a:pt x="464" y="216"/>
                          <a:pt x="480" y="256"/>
                        </a:cubicBezTo>
                        <a:cubicBezTo>
                          <a:pt x="496" y="296"/>
                          <a:pt x="504" y="328"/>
                          <a:pt x="528" y="352"/>
                        </a:cubicBezTo>
                        <a:cubicBezTo>
                          <a:pt x="552" y="376"/>
                          <a:pt x="588" y="388"/>
                          <a:pt x="624" y="4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 type="none" w="lg" len="lg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  <p:sp>
              <p:nvSpPr>
                <p:cNvPr id="28691" name="Line 17"/>
                <p:cNvSpPr>
                  <a:spLocks noChangeShapeType="1"/>
                </p:cNvSpPr>
                <p:nvPr/>
              </p:nvSpPr>
              <p:spPr bwMode="auto">
                <a:xfrm>
                  <a:off x="795" y="2012"/>
                  <a:ext cx="43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69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920" y="1370"/>
                  <a:ext cx="0" cy="7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69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412" y="1469"/>
                  <a:ext cx="0" cy="543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69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041" y="1469"/>
                  <a:ext cx="0" cy="543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69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82" y="1222"/>
                  <a:ext cx="39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Y(f)</a:t>
                  </a:r>
                </a:p>
              </p:txBody>
            </p:sp>
            <p:sp>
              <p:nvSpPr>
                <p:cNvPr id="2869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16" y="2012"/>
                  <a:ext cx="22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f</a:t>
                  </a:r>
                  <a:r>
                    <a:rPr lang="pt-BR" altLang="pt-BR" baseline="-25000"/>
                    <a:t>0</a:t>
                  </a:r>
                  <a:endParaRPr lang="pt-BR" altLang="pt-BR"/>
                </a:p>
              </p:txBody>
            </p:sp>
            <p:sp>
              <p:nvSpPr>
                <p:cNvPr id="2869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160" y="1913"/>
                  <a:ext cx="16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f</a:t>
                  </a:r>
                </a:p>
              </p:txBody>
            </p:sp>
            <p:sp>
              <p:nvSpPr>
                <p:cNvPr id="2869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43" y="2012"/>
                  <a:ext cx="59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i="1"/>
                    <a:t>f</a:t>
                  </a:r>
                  <a:r>
                    <a:rPr lang="pt-BR" altLang="pt-BR" i="1" baseline="-25000"/>
                    <a:t>0</a:t>
                  </a:r>
                  <a:r>
                    <a:rPr lang="pt-BR" altLang="pt-BR" i="1"/>
                    <a:t> + W</a:t>
                  </a:r>
                </a:p>
              </p:txBody>
            </p:sp>
            <p:sp>
              <p:nvSpPr>
                <p:cNvPr id="2869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167" y="2021"/>
                  <a:ext cx="54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i="1"/>
                    <a:t>f</a:t>
                  </a:r>
                  <a:r>
                    <a:rPr lang="pt-BR" altLang="pt-BR" i="1" baseline="-25000"/>
                    <a:t>0</a:t>
                  </a:r>
                  <a:r>
                    <a:rPr lang="pt-BR" altLang="pt-BR" i="1"/>
                    <a:t> - W</a:t>
                  </a:r>
                </a:p>
              </p:txBody>
            </p:sp>
            <p:sp>
              <p:nvSpPr>
                <p:cNvPr id="2870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213" y="2012"/>
                  <a:ext cx="32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lg" len="lg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/>
                    <a:t>2f</a:t>
                  </a:r>
                  <a:r>
                    <a:rPr lang="pt-BR" altLang="pt-BR" baseline="-25000"/>
                    <a:t>0</a:t>
                  </a:r>
                  <a:endParaRPr lang="pt-BR" altLang="pt-BR"/>
                </a:p>
              </p:txBody>
            </p:sp>
          </p:grpSp>
          <p:sp>
            <p:nvSpPr>
              <p:cNvPr id="28689" name="Rectangle 43"/>
              <p:cNvSpPr>
                <a:spLocks noChangeArrowheads="1"/>
              </p:cNvSpPr>
              <p:nvPr/>
            </p:nvSpPr>
            <p:spPr bwMode="auto">
              <a:xfrm>
                <a:off x="2105" y="1395"/>
                <a:ext cx="1855" cy="88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28687" name="Freeform 54"/>
            <p:cNvSpPr>
              <a:spLocks/>
            </p:cNvSpPr>
            <p:nvPr/>
          </p:nvSpPr>
          <p:spPr bwMode="auto">
            <a:xfrm>
              <a:off x="915" y="1624"/>
              <a:ext cx="734" cy="386"/>
            </a:xfrm>
            <a:custGeom>
              <a:avLst/>
              <a:gdLst>
                <a:gd name="T0" fmla="*/ 0 w 734"/>
                <a:gd name="T1" fmla="*/ 375 h 386"/>
                <a:gd name="T2" fmla="*/ 158 w 734"/>
                <a:gd name="T3" fmla="*/ 296 h 386"/>
                <a:gd name="T4" fmla="*/ 271 w 734"/>
                <a:gd name="T5" fmla="*/ 115 h 386"/>
                <a:gd name="T6" fmla="*/ 373 w 734"/>
                <a:gd name="T7" fmla="*/ 127 h 386"/>
                <a:gd name="T8" fmla="*/ 452 w 734"/>
                <a:gd name="T9" fmla="*/ 59 h 386"/>
                <a:gd name="T10" fmla="*/ 508 w 734"/>
                <a:gd name="T11" fmla="*/ 2 h 386"/>
                <a:gd name="T12" fmla="*/ 576 w 734"/>
                <a:gd name="T13" fmla="*/ 70 h 386"/>
                <a:gd name="T14" fmla="*/ 644 w 734"/>
                <a:gd name="T15" fmla="*/ 262 h 386"/>
                <a:gd name="T16" fmla="*/ 666 w 734"/>
                <a:gd name="T17" fmla="*/ 341 h 386"/>
                <a:gd name="T18" fmla="*/ 734 w 734"/>
                <a:gd name="T19" fmla="*/ 386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4"/>
                <a:gd name="T31" fmla="*/ 0 h 386"/>
                <a:gd name="T32" fmla="*/ 734 w 734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4" h="386">
                  <a:moveTo>
                    <a:pt x="0" y="375"/>
                  </a:moveTo>
                  <a:cubicBezTo>
                    <a:pt x="56" y="357"/>
                    <a:pt x="113" y="339"/>
                    <a:pt x="158" y="296"/>
                  </a:cubicBezTo>
                  <a:cubicBezTo>
                    <a:pt x="203" y="253"/>
                    <a:pt x="235" y="143"/>
                    <a:pt x="271" y="115"/>
                  </a:cubicBezTo>
                  <a:cubicBezTo>
                    <a:pt x="307" y="87"/>
                    <a:pt x="343" y="136"/>
                    <a:pt x="373" y="127"/>
                  </a:cubicBezTo>
                  <a:cubicBezTo>
                    <a:pt x="403" y="118"/>
                    <a:pt x="430" y="80"/>
                    <a:pt x="452" y="59"/>
                  </a:cubicBezTo>
                  <a:cubicBezTo>
                    <a:pt x="474" y="38"/>
                    <a:pt x="487" y="0"/>
                    <a:pt x="508" y="2"/>
                  </a:cubicBezTo>
                  <a:cubicBezTo>
                    <a:pt x="529" y="4"/>
                    <a:pt x="553" y="27"/>
                    <a:pt x="576" y="70"/>
                  </a:cubicBezTo>
                  <a:cubicBezTo>
                    <a:pt x="599" y="113"/>
                    <a:pt x="629" y="217"/>
                    <a:pt x="644" y="262"/>
                  </a:cubicBezTo>
                  <a:cubicBezTo>
                    <a:pt x="659" y="307"/>
                    <a:pt x="651" y="320"/>
                    <a:pt x="666" y="341"/>
                  </a:cubicBezTo>
                  <a:cubicBezTo>
                    <a:pt x="681" y="362"/>
                    <a:pt x="707" y="374"/>
                    <a:pt x="734" y="386"/>
                  </a:cubicBez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Espectro de </a:t>
            </a:r>
            <a:r>
              <a:rPr lang="pt-BR" altLang="pt-BR" dirty="0" smtClean="0"/>
              <a:t>Amplitude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Modulador Síncrono a Diodo</a:t>
            </a:r>
          </a:p>
        </p:txBody>
      </p:sp>
      <p:sp>
        <p:nvSpPr>
          <p:cNvPr id="604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1600" smtClean="0"/>
              <a:t>Seu princípio de funcionamento é baseado no fato de que um sinal amostrado por uma função do tipo “chave síncrono”, gera uma série de harmônicos, que podem ser convenientemente recuperados por uma filtragem passa-faixas. </a:t>
            </a:r>
          </a:p>
          <a:p>
            <a:r>
              <a:rPr lang="pt-BR" altLang="pt-BR" sz="1600" smtClean="0"/>
              <a:t>A figura mostra um circuito típico que executa a modulação, onde o diodo executa o papel de chave síncrona.</a:t>
            </a:r>
          </a:p>
        </p:txBody>
      </p:sp>
      <p:grpSp>
        <p:nvGrpSpPr>
          <p:cNvPr id="60420" name="Group 107"/>
          <p:cNvGrpSpPr>
            <a:grpSpLocks/>
          </p:cNvGrpSpPr>
          <p:nvPr/>
        </p:nvGrpSpPr>
        <p:grpSpPr bwMode="auto">
          <a:xfrm>
            <a:off x="1928813" y="3717032"/>
            <a:ext cx="5148262" cy="1524000"/>
            <a:chOff x="51" y="345"/>
            <a:chExt cx="3243" cy="960"/>
          </a:xfrm>
        </p:grpSpPr>
        <p:grpSp>
          <p:nvGrpSpPr>
            <p:cNvPr id="60421" name="Group 16"/>
            <p:cNvGrpSpPr>
              <a:grpSpLocks/>
            </p:cNvGrpSpPr>
            <p:nvPr/>
          </p:nvGrpSpPr>
          <p:grpSpPr bwMode="auto">
            <a:xfrm>
              <a:off x="699" y="441"/>
              <a:ext cx="2304" cy="864"/>
              <a:chOff x="1632" y="1152"/>
              <a:chExt cx="2304" cy="864"/>
            </a:xfrm>
          </p:grpSpPr>
          <p:sp>
            <p:nvSpPr>
              <p:cNvPr id="60428" name="AutoShape 2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240" cy="240"/>
              </a:xfrm>
              <a:prstGeom prst="flowChartConnector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4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60429" name="Freeform 4"/>
              <p:cNvSpPr>
                <a:spLocks/>
              </p:cNvSpPr>
              <p:nvPr/>
            </p:nvSpPr>
            <p:spPr bwMode="auto">
              <a:xfrm>
                <a:off x="1728" y="1296"/>
                <a:ext cx="336" cy="192"/>
              </a:xfrm>
              <a:custGeom>
                <a:avLst/>
                <a:gdLst>
                  <a:gd name="T0" fmla="*/ 0 w 1200"/>
                  <a:gd name="T1" fmla="*/ 78 h 240"/>
                  <a:gd name="T2" fmla="*/ 0 w 1200"/>
                  <a:gd name="T3" fmla="*/ 0 h 240"/>
                  <a:gd name="T4" fmla="*/ 2 w 1200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240"/>
                  <a:gd name="T11" fmla="*/ 1200 w 12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30" name="Freeform 6"/>
              <p:cNvSpPr>
                <a:spLocks/>
              </p:cNvSpPr>
              <p:nvPr/>
            </p:nvSpPr>
            <p:spPr bwMode="auto">
              <a:xfrm flipV="1">
                <a:off x="1728" y="1728"/>
                <a:ext cx="1440" cy="192"/>
              </a:xfrm>
              <a:custGeom>
                <a:avLst/>
                <a:gdLst>
                  <a:gd name="T0" fmla="*/ 0 w 1200"/>
                  <a:gd name="T1" fmla="*/ 78 h 240"/>
                  <a:gd name="T2" fmla="*/ 0 w 1200"/>
                  <a:gd name="T3" fmla="*/ 0 h 240"/>
                  <a:gd name="T4" fmla="*/ 2987 w 1200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240"/>
                  <a:gd name="T11" fmla="*/ 1200 w 12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31" name="Line 7"/>
              <p:cNvSpPr>
                <a:spLocks noChangeShapeType="1"/>
              </p:cNvSpPr>
              <p:nvPr/>
            </p:nvSpPr>
            <p:spPr bwMode="auto">
              <a:xfrm>
                <a:off x="2544" y="129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32" name="Rectangle 8"/>
              <p:cNvSpPr>
                <a:spLocks noChangeArrowheads="1"/>
              </p:cNvSpPr>
              <p:nvPr/>
            </p:nvSpPr>
            <p:spPr bwMode="auto">
              <a:xfrm>
                <a:off x="2064" y="1248"/>
                <a:ext cx="240" cy="9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400"/>
              </a:p>
            </p:txBody>
          </p:sp>
          <p:sp>
            <p:nvSpPr>
              <p:cNvPr id="60433" name="Line 10"/>
              <p:cNvSpPr>
                <a:spLocks noChangeShapeType="1"/>
              </p:cNvSpPr>
              <p:nvPr/>
            </p:nvSpPr>
            <p:spPr bwMode="auto">
              <a:xfrm>
                <a:off x="2544" y="1680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34" name="Line 11"/>
              <p:cNvSpPr>
                <a:spLocks noChangeShapeType="1"/>
              </p:cNvSpPr>
              <p:nvPr/>
            </p:nvSpPr>
            <p:spPr bwMode="auto">
              <a:xfrm flipV="1">
                <a:off x="2544" y="1536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35" name="Line 12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0436" name="Rectangle 1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480" cy="8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400"/>
                  <a:t>FPB</a:t>
                </a:r>
                <a:r>
                  <a:rPr lang="pt-BR" altLang="pt-BR" sz="1400" baseline="-25000"/>
                  <a:t>N</a:t>
                </a:r>
                <a:endParaRPr lang="pt-BR" altLang="pt-BR" sz="1400"/>
              </a:p>
            </p:txBody>
          </p:sp>
          <p:sp>
            <p:nvSpPr>
              <p:cNvPr id="60437" name="Line 14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0422" name="Text Box 17"/>
            <p:cNvSpPr txBox="1">
              <a:spLocks noChangeArrowheads="1"/>
            </p:cNvSpPr>
            <p:nvPr/>
          </p:nvSpPr>
          <p:spPr bwMode="auto">
            <a:xfrm>
              <a:off x="51" y="786"/>
              <a:ext cx="7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</a:t>
              </a:r>
              <a:r>
                <a:rPr lang="pt-BR" altLang="pt-BR" sz="1400" baseline="-25000"/>
                <a:t>m</a:t>
              </a:r>
              <a:r>
                <a:rPr lang="pt-BR" altLang="pt-BR" sz="1400"/>
                <a:t>(t) + E</a:t>
              </a:r>
            </a:p>
          </p:txBody>
        </p:sp>
        <p:sp>
          <p:nvSpPr>
            <p:cNvPr id="60423" name="Text Box 18"/>
            <p:cNvSpPr txBox="1">
              <a:spLocks noChangeArrowheads="1"/>
            </p:cNvSpPr>
            <p:nvPr/>
          </p:nvSpPr>
          <p:spPr bwMode="auto">
            <a:xfrm>
              <a:off x="1762" y="738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latin typeface="Symbol" pitchFamily="18" charset="2"/>
                </a:rPr>
                <a:t>w</a:t>
              </a:r>
              <a:r>
                <a:rPr lang="pt-BR" altLang="pt-BR" sz="1400" baseline="-25000"/>
                <a:t>c</a:t>
              </a:r>
              <a:endParaRPr lang="pt-BR" altLang="pt-BR" sz="1400"/>
            </a:p>
          </p:txBody>
        </p:sp>
        <p:sp>
          <p:nvSpPr>
            <p:cNvPr id="60424" name="Text Box 19"/>
            <p:cNvSpPr txBox="1">
              <a:spLocks noChangeArrowheads="1"/>
            </p:cNvSpPr>
            <p:nvPr/>
          </p:nvSpPr>
          <p:spPr bwMode="auto">
            <a:xfrm>
              <a:off x="2963" y="751"/>
              <a:ext cx="3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e(t)</a:t>
              </a:r>
            </a:p>
          </p:txBody>
        </p:sp>
        <p:sp>
          <p:nvSpPr>
            <p:cNvPr id="60425" name="Text Box 20"/>
            <p:cNvSpPr txBox="1">
              <a:spLocks noChangeArrowheads="1"/>
            </p:cNvSpPr>
            <p:nvPr/>
          </p:nvSpPr>
          <p:spPr bwMode="auto">
            <a:xfrm>
              <a:off x="1151" y="345"/>
              <a:ext cx="1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R</a:t>
              </a:r>
            </a:p>
          </p:txBody>
        </p:sp>
        <p:sp>
          <p:nvSpPr>
            <p:cNvPr id="60426" name="Text Box 21"/>
            <p:cNvSpPr txBox="1">
              <a:spLocks noChangeArrowheads="1"/>
            </p:cNvSpPr>
            <p:nvPr/>
          </p:nvSpPr>
          <p:spPr bwMode="auto">
            <a:xfrm>
              <a:off x="1515" y="393"/>
              <a:ext cx="1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A</a:t>
              </a:r>
            </a:p>
          </p:txBody>
        </p:sp>
        <p:sp>
          <p:nvSpPr>
            <p:cNvPr id="60427" name="Text Box 22"/>
            <p:cNvSpPr txBox="1">
              <a:spLocks noChangeArrowheads="1"/>
            </p:cNvSpPr>
            <p:nvPr/>
          </p:nvSpPr>
          <p:spPr bwMode="auto">
            <a:xfrm>
              <a:off x="1947" y="345"/>
              <a:ext cx="2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</a:t>
              </a:r>
              <a:r>
                <a:rPr lang="pt-BR" altLang="pt-BR" sz="1400" baseline="-25000"/>
                <a:t>A</a:t>
              </a:r>
              <a:endParaRPr lang="pt-BR" altLang="pt-BR" sz="1400"/>
            </a:p>
          </p:txBody>
        </p:sp>
      </p:grpSp>
    </p:spTree>
    <p:extLst>
      <p:ext uri="{BB962C8B-B14F-4D97-AF65-F5344CB8AC3E}">
        <p14:creationId xmlns:p14="http://schemas.microsoft.com/office/powerpoint/2010/main" val="26685483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1" name="Group 107"/>
          <p:cNvGrpSpPr>
            <a:grpSpLocks/>
          </p:cNvGrpSpPr>
          <p:nvPr/>
        </p:nvGrpSpPr>
        <p:grpSpPr bwMode="auto">
          <a:xfrm>
            <a:off x="80963" y="1025351"/>
            <a:ext cx="5148262" cy="1524000"/>
            <a:chOff x="51" y="345"/>
            <a:chExt cx="3243" cy="960"/>
          </a:xfrm>
        </p:grpSpPr>
        <p:grpSp>
          <p:nvGrpSpPr>
            <p:cNvPr id="29755" name="Group 16"/>
            <p:cNvGrpSpPr>
              <a:grpSpLocks/>
            </p:cNvGrpSpPr>
            <p:nvPr/>
          </p:nvGrpSpPr>
          <p:grpSpPr bwMode="auto">
            <a:xfrm>
              <a:off x="699" y="441"/>
              <a:ext cx="2304" cy="864"/>
              <a:chOff x="1632" y="1152"/>
              <a:chExt cx="2304" cy="864"/>
            </a:xfrm>
          </p:grpSpPr>
          <p:sp>
            <p:nvSpPr>
              <p:cNvPr id="29762" name="AutoShape 2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240" cy="240"/>
              </a:xfrm>
              <a:prstGeom prst="flowChartConnector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400">
                    <a:latin typeface="Times New Roman" pitchFamily="18" charset="0"/>
                  </a:rPr>
                  <a:t>~</a:t>
                </a:r>
              </a:p>
            </p:txBody>
          </p:sp>
          <p:sp>
            <p:nvSpPr>
              <p:cNvPr id="29763" name="Freeform 4"/>
              <p:cNvSpPr>
                <a:spLocks/>
              </p:cNvSpPr>
              <p:nvPr/>
            </p:nvSpPr>
            <p:spPr bwMode="auto">
              <a:xfrm>
                <a:off x="1728" y="1296"/>
                <a:ext cx="336" cy="192"/>
              </a:xfrm>
              <a:custGeom>
                <a:avLst/>
                <a:gdLst>
                  <a:gd name="T0" fmla="*/ 0 w 1200"/>
                  <a:gd name="T1" fmla="*/ 78 h 240"/>
                  <a:gd name="T2" fmla="*/ 0 w 1200"/>
                  <a:gd name="T3" fmla="*/ 0 h 240"/>
                  <a:gd name="T4" fmla="*/ 2 w 1200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240"/>
                  <a:gd name="T11" fmla="*/ 1200 w 12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64" name="Freeform 6"/>
              <p:cNvSpPr>
                <a:spLocks/>
              </p:cNvSpPr>
              <p:nvPr/>
            </p:nvSpPr>
            <p:spPr bwMode="auto">
              <a:xfrm flipV="1">
                <a:off x="1728" y="1728"/>
                <a:ext cx="1440" cy="192"/>
              </a:xfrm>
              <a:custGeom>
                <a:avLst/>
                <a:gdLst>
                  <a:gd name="T0" fmla="*/ 0 w 1200"/>
                  <a:gd name="T1" fmla="*/ 78 h 240"/>
                  <a:gd name="T2" fmla="*/ 0 w 1200"/>
                  <a:gd name="T3" fmla="*/ 0 h 240"/>
                  <a:gd name="T4" fmla="*/ 2987 w 1200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1200"/>
                  <a:gd name="T10" fmla="*/ 0 h 240"/>
                  <a:gd name="T11" fmla="*/ 1200 w 1200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20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65" name="Line 7"/>
              <p:cNvSpPr>
                <a:spLocks noChangeShapeType="1"/>
              </p:cNvSpPr>
              <p:nvPr/>
            </p:nvSpPr>
            <p:spPr bwMode="auto">
              <a:xfrm>
                <a:off x="2544" y="129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66" name="Rectangle 8"/>
              <p:cNvSpPr>
                <a:spLocks noChangeArrowheads="1"/>
              </p:cNvSpPr>
              <p:nvPr/>
            </p:nvSpPr>
            <p:spPr bwMode="auto">
              <a:xfrm>
                <a:off x="2064" y="1248"/>
                <a:ext cx="240" cy="9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400"/>
              </a:p>
            </p:txBody>
          </p:sp>
          <p:sp>
            <p:nvSpPr>
              <p:cNvPr id="29767" name="Line 10"/>
              <p:cNvSpPr>
                <a:spLocks noChangeShapeType="1"/>
              </p:cNvSpPr>
              <p:nvPr/>
            </p:nvSpPr>
            <p:spPr bwMode="auto">
              <a:xfrm>
                <a:off x="2544" y="1680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68" name="Line 11"/>
              <p:cNvSpPr>
                <a:spLocks noChangeShapeType="1"/>
              </p:cNvSpPr>
              <p:nvPr/>
            </p:nvSpPr>
            <p:spPr bwMode="auto">
              <a:xfrm flipV="1">
                <a:off x="2544" y="1536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69" name="Line 12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70" name="Rectangle 1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480" cy="8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400"/>
                  <a:t>FPB</a:t>
                </a:r>
                <a:r>
                  <a:rPr lang="pt-BR" altLang="pt-BR" sz="1400" baseline="-25000"/>
                  <a:t>N</a:t>
                </a:r>
                <a:endParaRPr lang="pt-BR" altLang="pt-BR" sz="1400"/>
              </a:p>
            </p:txBody>
          </p:sp>
          <p:sp>
            <p:nvSpPr>
              <p:cNvPr id="29771" name="Line 14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9756" name="Text Box 17"/>
            <p:cNvSpPr txBox="1">
              <a:spLocks noChangeArrowheads="1"/>
            </p:cNvSpPr>
            <p:nvPr/>
          </p:nvSpPr>
          <p:spPr bwMode="auto">
            <a:xfrm>
              <a:off x="51" y="786"/>
              <a:ext cx="7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</a:t>
              </a:r>
              <a:r>
                <a:rPr lang="pt-BR" altLang="pt-BR" sz="1400" baseline="-25000"/>
                <a:t>m</a:t>
              </a:r>
              <a:r>
                <a:rPr lang="pt-BR" altLang="pt-BR" sz="1400"/>
                <a:t>(t) + E</a:t>
              </a:r>
            </a:p>
          </p:txBody>
        </p:sp>
        <p:sp>
          <p:nvSpPr>
            <p:cNvPr id="29757" name="Text Box 18"/>
            <p:cNvSpPr txBox="1">
              <a:spLocks noChangeArrowheads="1"/>
            </p:cNvSpPr>
            <p:nvPr/>
          </p:nvSpPr>
          <p:spPr bwMode="auto">
            <a:xfrm>
              <a:off x="1762" y="738"/>
              <a:ext cx="23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latin typeface="Symbol" pitchFamily="18" charset="2"/>
                </a:rPr>
                <a:t>w</a:t>
              </a:r>
              <a:r>
                <a:rPr lang="pt-BR" altLang="pt-BR" sz="1400" baseline="-25000"/>
                <a:t>c</a:t>
              </a:r>
              <a:endParaRPr lang="pt-BR" altLang="pt-BR" sz="1400"/>
            </a:p>
          </p:txBody>
        </p:sp>
        <p:sp>
          <p:nvSpPr>
            <p:cNvPr id="29758" name="Text Box 19"/>
            <p:cNvSpPr txBox="1">
              <a:spLocks noChangeArrowheads="1"/>
            </p:cNvSpPr>
            <p:nvPr/>
          </p:nvSpPr>
          <p:spPr bwMode="auto">
            <a:xfrm>
              <a:off x="2963" y="751"/>
              <a:ext cx="3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e(t)</a:t>
              </a:r>
            </a:p>
          </p:txBody>
        </p:sp>
        <p:sp>
          <p:nvSpPr>
            <p:cNvPr id="29759" name="Text Box 20"/>
            <p:cNvSpPr txBox="1">
              <a:spLocks noChangeArrowheads="1"/>
            </p:cNvSpPr>
            <p:nvPr/>
          </p:nvSpPr>
          <p:spPr bwMode="auto">
            <a:xfrm>
              <a:off x="1151" y="345"/>
              <a:ext cx="1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R</a:t>
              </a:r>
            </a:p>
          </p:txBody>
        </p:sp>
        <p:sp>
          <p:nvSpPr>
            <p:cNvPr id="29760" name="Text Box 21"/>
            <p:cNvSpPr txBox="1">
              <a:spLocks noChangeArrowheads="1"/>
            </p:cNvSpPr>
            <p:nvPr/>
          </p:nvSpPr>
          <p:spPr bwMode="auto">
            <a:xfrm>
              <a:off x="1515" y="393"/>
              <a:ext cx="1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A</a:t>
              </a:r>
            </a:p>
          </p:txBody>
        </p:sp>
        <p:sp>
          <p:nvSpPr>
            <p:cNvPr id="29761" name="Text Box 22"/>
            <p:cNvSpPr txBox="1">
              <a:spLocks noChangeArrowheads="1"/>
            </p:cNvSpPr>
            <p:nvPr/>
          </p:nvSpPr>
          <p:spPr bwMode="auto">
            <a:xfrm>
              <a:off x="1947" y="345"/>
              <a:ext cx="2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</a:t>
              </a:r>
              <a:r>
                <a:rPr lang="pt-BR" altLang="pt-BR" sz="1400" baseline="-25000"/>
                <a:t>A</a:t>
              </a:r>
              <a:endParaRPr lang="pt-BR" altLang="pt-BR" sz="1400"/>
            </a:p>
          </p:txBody>
        </p:sp>
      </p:grpSp>
      <p:sp>
        <p:nvSpPr>
          <p:cNvPr id="29702" name="Text Box 24"/>
          <p:cNvSpPr txBox="1">
            <a:spLocks noChangeArrowheads="1"/>
          </p:cNvSpPr>
          <p:nvPr/>
        </p:nvSpPr>
        <p:spPr bwMode="auto">
          <a:xfrm>
            <a:off x="5302250" y="1296813"/>
            <a:ext cx="3803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sz="1400"/>
              <a:t>Ch fechada: e</a:t>
            </a:r>
            <a:r>
              <a:rPr lang="pt-BR" altLang="pt-BR" sz="1400" baseline="-25000"/>
              <a:t>A</a:t>
            </a:r>
            <a:r>
              <a:rPr lang="pt-BR" altLang="pt-BR" sz="1400"/>
              <a:t> = 0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sz="1400"/>
              <a:t>Ch aberta: e</a:t>
            </a:r>
            <a:r>
              <a:rPr lang="pt-BR" altLang="pt-BR" sz="1400" baseline="-25000"/>
              <a:t>A</a:t>
            </a:r>
            <a:r>
              <a:rPr lang="pt-BR" altLang="pt-BR" sz="1400"/>
              <a:t> = k[m(t) + E]</a:t>
            </a:r>
          </a:p>
        </p:txBody>
      </p:sp>
      <p:grpSp>
        <p:nvGrpSpPr>
          <p:cNvPr id="29703" name="Group 106"/>
          <p:cNvGrpSpPr>
            <a:grpSpLocks/>
          </p:cNvGrpSpPr>
          <p:nvPr/>
        </p:nvGrpSpPr>
        <p:grpSpPr bwMode="auto">
          <a:xfrm>
            <a:off x="309563" y="2949400"/>
            <a:ext cx="8529637" cy="1852613"/>
            <a:chOff x="195" y="1513"/>
            <a:chExt cx="5373" cy="1167"/>
          </a:xfrm>
        </p:grpSpPr>
        <p:grpSp>
          <p:nvGrpSpPr>
            <p:cNvPr id="29708" name="Group 101"/>
            <p:cNvGrpSpPr>
              <a:grpSpLocks/>
            </p:cNvGrpSpPr>
            <p:nvPr/>
          </p:nvGrpSpPr>
          <p:grpSpPr bwMode="auto">
            <a:xfrm>
              <a:off x="195" y="1513"/>
              <a:ext cx="1652" cy="945"/>
              <a:chOff x="336" y="1646"/>
              <a:chExt cx="1547" cy="843"/>
            </a:xfrm>
          </p:grpSpPr>
          <p:sp>
            <p:nvSpPr>
              <p:cNvPr id="29751" name="Line 61"/>
              <p:cNvSpPr>
                <a:spLocks noChangeShapeType="1"/>
              </p:cNvSpPr>
              <p:nvPr/>
            </p:nvSpPr>
            <p:spPr bwMode="auto">
              <a:xfrm>
                <a:off x="336" y="2456"/>
                <a:ext cx="15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9" name="Freeform 62"/>
              <p:cNvSpPr>
                <a:spLocks/>
              </p:cNvSpPr>
              <p:nvPr/>
            </p:nvSpPr>
            <p:spPr bwMode="auto">
              <a:xfrm>
                <a:off x="353" y="1858"/>
                <a:ext cx="1445" cy="557"/>
              </a:xfrm>
              <a:custGeom>
                <a:avLst/>
                <a:gdLst>
                  <a:gd name="T0" fmla="*/ 0 w 3248"/>
                  <a:gd name="T1" fmla="*/ 543 h 794"/>
                  <a:gd name="T2" fmla="*/ 372 w 3248"/>
                  <a:gd name="T3" fmla="*/ 130 h 794"/>
                  <a:gd name="T4" fmla="*/ 714 w 3248"/>
                  <a:gd name="T5" fmla="*/ 130 h 794"/>
                  <a:gd name="T6" fmla="*/ 983 w 3248"/>
                  <a:gd name="T7" fmla="*/ 326 h 794"/>
                  <a:gd name="T8" fmla="*/ 1386 w 3248"/>
                  <a:gd name="T9" fmla="*/ 657 h 794"/>
                  <a:gd name="T10" fmla="*/ 1810 w 3248"/>
                  <a:gd name="T11" fmla="*/ 792 h 794"/>
                  <a:gd name="T12" fmla="*/ 2131 w 3248"/>
                  <a:gd name="T13" fmla="*/ 668 h 794"/>
                  <a:gd name="T14" fmla="*/ 2441 w 3248"/>
                  <a:gd name="T15" fmla="*/ 368 h 794"/>
                  <a:gd name="T16" fmla="*/ 2710 w 3248"/>
                  <a:gd name="T17" fmla="*/ 16 h 794"/>
                  <a:gd name="T18" fmla="*/ 2989 w 3248"/>
                  <a:gd name="T19" fmla="*/ 461 h 794"/>
                  <a:gd name="T20" fmla="*/ 3248 w 3248"/>
                  <a:gd name="T21" fmla="*/ 585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753" name="Line 63"/>
              <p:cNvSpPr>
                <a:spLocks noChangeShapeType="1"/>
              </p:cNvSpPr>
              <p:nvPr/>
            </p:nvSpPr>
            <p:spPr bwMode="auto">
              <a:xfrm flipV="1">
                <a:off x="858" y="1788"/>
                <a:ext cx="0" cy="7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54" name="Text Box 76"/>
              <p:cNvSpPr txBox="1">
                <a:spLocks noChangeArrowheads="1"/>
              </p:cNvSpPr>
              <p:nvPr/>
            </p:nvSpPr>
            <p:spPr bwMode="auto">
              <a:xfrm>
                <a:off x="803" y="1646"/>
                <a:ext cx="818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/>
                  <a:t>e</a:t>
                </a:r>
                <a:r>
                  <a:rPr lang="pt-BR" altLang="pt-BR" sz="2000" baseline="-25000"/>
                  <a:t>m</a:t>
                </a:r>
                <a:r>
                  <a:rPr lang="pt-BR" altLang="pt-BR" sz="2000"/>
                  <a:t>(t) + E</a:t>
                </a:r>
              </a:p>
            </p:txBody>
          </p:sp>
        </p:grpSp>
        <p:grpSp>
          <p:nvGrpSpPr>
            <p:cNvPr id="29709" name="Group 100"/>
            <p:cNvGrpSpPr>
              <a:grpSpLocks/>
            </p:cNvGrpSpPr>
            <p:nvPr/>
          </p:nvGrpSpPr>
          <p:grpSpPr bwMode="auto">
            <a:xfrm>
              <a:off x="2098" y="1637"/>
              <a:ext cx="1651" cy="1043"/>
              <a:chOff x="2118" y="1757"/>
              <a:chExt cx="1547" cy="931"/>
            </a:xfrm>
          </p:grpSpPr>
          <p:sp>
            <p:nvSpPr>
              <p:cNvPr id="29738" name="Line 71"/>
              <p:cNvSpPr>
                <a:spLocks noChangeShapeType="1"/>
              </p:cNvSpPr>
              <p:nvPr/>
            </p:nvSpPr>
            <p:spPr bwMode="auto">
              <a:xfrm>
                <a:off x="3058" y="2122"/>
                <a:ext cx="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9739" name="Line 72"/>
              <p:cNvSpPr>
                <a:spLocks noChangeShapeType="1"/>
              </p:cNvSpPr>
              <p:nvPr/>
            </p:nvSpPr>
            <p:spPr bwMode="auto">
              <a:xfrm flipH="1">
                <a:off x="3264" y="2136"/>
                <a:ext cx="1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9740" name="Line 73"/>
              <p:cNvSpPr>
                <a:spLocks noChangeShapeType="1"/>
              </p:cNvSpPr>
              <p:nvPr/>
            </p:nvSpPr>
            <p:spPr bwMode="auto">
              <a:xfrm>
                <a:off x="2594" y="2567"/>
                <a:ext cx="1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29741" name="Text Box 74"/>
              <p:cNvSpPr txBox="1">
                <a:spLocks noChangeArrowheads="1"/>
              </p:cNvSpPr>
              <p:nvPr/>
            </p:nvSpPr>
            <p:spPr bwMode="auto">
              <a:xfrm>
                <a:off x="3116" y="1919"/>
                <a:ext cx="167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>
                    <a:latin typeface="Times New Roman" pitchFamily="18" charset="0"/>
                    <a:sym typeface="Symbol" pitchFamily="18" charset="2"/>
                  </a:rPr>
                  <a:t></a:t>
                </a:r>
                <a:endParaRPr lang="pt-BR" altLang="pt-BR">
                  <a:latin typeface="Times New Roman" pitchFamily="18" charset="0"/>
                </a:endParaRPr>
              </a:p>
            </p:txBody>
          </p:sp>
          <p:sp>
            <p:nvSpPr>
              <p:cNvPr id="29742" name="Line 64"/>
              <p:cNvSpPr>
                <a:spLocks noChangeShapeType="1"/>
              </p:cNvSpPr>
              <p:nvPr/>
            </p:nvSpPr>
            <p:spPr bwMode="auto">
              <a:xfrm>
                <a:off x="2118" y="2474"/>
                <a:ext cx="15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43" name="Line 65"/>
              <p:cNvSpPr>
                <a:spLocks noChangeShapeType="1"/>
              </p:cNvSpPr>
              <p:nvPr/>
            </p:nvSpPr>
            <p:spPr bwMode="auto">
              <a:xfrm flipV="1">
                <a:off x="2582" y="1923"/>
                <a:ext cx="0" cy="7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44" name="Freeform 66"/>
              <p:cNvSpPr>
                <a:spLocks/>
              </p:cNvSpPr>
              <p:nvPr/>
            </p:nvSpPr>
            <p:spPr bwMode="auto">
              <a:xfrm>
                <a:off x="2584" y="2180"/>
                <a:ext cx="55" cy="297"/>
              </a:xfrm>
              <a:custGeom>
                <a:avLst/>
                <a:gdLst>
                  <a:gd name="T0" fmla="*/ 0 w 145"/>
                  <a:gd name="T1" fmla="*/ 71 h 425"/>
                  <a:gd name="T2" fmla="*/ 0 w 145"/>
                  <a:gd name="T3" fmla="*/ 0 h 425"/>
                  <a:gd name="T4" fmla="*/ 1 w 145"/>
                  <a:gd name="T5" fmla="*/ 0 h 425"/>
                  <a:gd name="T6" fmla="*/ 1 w 145"/>
                  <a:gd name="T7" fmla="*/ 71 h 4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25"/>
                  <a:gd name="T14" fmla="*/ 145 w 145"/>
                  <a:gd name="T15" fmla="*/ 425 h 4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25">
                    <a:moveTo>
                      <a:pt x="0" y="425"/>
                    </a:moveTo>
                    <a:lnTo>
                      <a:pt x="0" y="0"/>
                    </a:lnTo>
                    <a:lnTo>
                      <a:pt x="145" y="0"/>
                    </a:lnTo>
                    <a:lnTo>
                      <a:pt x="145" y="425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242" name="Freeform 67"/>
              <p:cNvSpPr>
                <a:spLocks/>
              </p:cNvSpPr>
              <p:nvPr/>
            </p:nvSpPr>
            <p:spPr bwMode="auto">
              <a:xfrm>
                <a:off x="2788" y="2182"/>
                <a:ext cx="55" cy="297"/>
              </a:xfrm>
              <a:custGeom>
                <a:avLst/>
                <a:gdLst>
                  <a:gd name="T0" fmla="*/ 0 w 145"/>
                  <a:gd name="T1" fmla="*/ 425 h 425"/>
                  <a:gd name="T2" fmla="*/ 0 w 145"/>
                  <a:gd name="T3" fmla="*/ 0 h 425"/>
                  <a:gd name="T4" fmla="*/ 145 w 145"/>
                  <a:gd name="T5" fmla="*/ 0 h 425"/>
                  <a:gd name="T6" fmla="*/ 145 w 145"/>
                  <a:gd name="T7" fmla="*/ 425 h 4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25"/>
                  <a:gd name="T14" fmla="*/ 145 w 145"/>
                  <a:gd name="T15" fmla="*/ 425 h 4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25">
                    <a:moveTo>
                      <a:pt x="0" y="425"/>
                    </a:moveTo>
                    <a:lnTo>
                      <a:pt x="0" y="0"/>
                    </a:lnTo>
                    <a:lnTo>
                      <a:pt x="145" y="0"/>
                    </a:lnTo>
                    <a:lnTo>
                      <a:pt x="145" y="425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43" name="Freeform 68"/>
              <p:cNvSpPr>
                <a:spLocks/>
              </p:cNvSpPr>
              <p:nvPr/>
            </p:nvSpPr>
            <p:spPr bwMode="auto">
              <a:xfrm>
                <a:off x="2984" y="2184"/>
                <a:ext cx="55" cy="298"/>
              </a:xfrm>
              <a:custGeom>
                <a:avLst/>
                <a:gdLst>
                  <a:gd name="T0" fmla="*/ 0 w 145"/>
                  <a:gd name="T1" fmla="*/ 425 h 425"/>
                  <a:gd name="T2" fmla="*/ 0 w 145"/>
                  <a:gd name="T3" fmla="*/ 0 h 425"/>
                  <a:gd name="T4" fmla="*/ 145 w 145"/>
                  <a:gd name="T5" fmla="*/ 0 h 425"/>
                  <a:gd name="T6" fmla="*/ 145 w 145"/>
                  <a:gd name="T7" fmla="*/ 425 h 4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25"/>
                  <a:gd name="T14" fmla="*/ 145 w 145"/>
                  <a:gd name="T15" fmla="*/ 425 h 4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25">
                    <a:moveTo>
                      <a:pt x="0" y="425"/>
                    </a:moveTo>
                    <a:lnTo>
                      <a:pt x="0" y="0"/>
                    </a:lnTo>
                    <a:lnTo>
                      <a:pt x="145" y="0"/>
                    </a:lnTo>
                    <a:lnTo>
                      <a:pt x="145" y="425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44" name="Freeform 69"/>
              <p:cNvSpPr>
                <a:spLocks/>
              </p:cNvSpPr>
              <p:nvPr/>
            </p:nvSpPr>
            <p:spPr bwMode="auto">
              <a:xfrm>
                <a:off x="3185" y="2180"/>
                <a:ext cx="52" cy="297"/>
              </a:xfrm>
              <a:custGeom>
                <a:avLst/>
                <a:gdLst>
                  <a:gd name="T0" fmla="*/ 0 w 145"/>
                  <a:gd name="T1" fmla="*/ 425 h 425"/>
                  <a:gd name="T2" fmla="*/ 0 w 145"/>
                  <a:gd name="T3" fmla="*/ 0 h 425"/>
                  <a:gd name="T4" fmla="*/ 145 w 145"/>
                  <a:gd name="T5" fmla="*/ 0 h 425"/>
                  <a:gd name="T6" fmla="*/ 145 w 145"/>
                  <a:gd name="T7" fmla="*/ 425 h 4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25"/>
                  <a:gd name="T14" fmla="*/ 145 w 145"/>
                  <a:gd name="T15" fmla="*/ 425 h 4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25">
                    <a:moveTo>
                      <a:pt x="0" y="425"/>
                    </a:moveTo>
                    <a:lnTo>
                      <a:pt x="0" y="0"/>
                    </a:lnTo>
                    <a:lnTo>
                      <a:pt x="145" y="0"/>
                    </a:lnTo>
                    <a:lnTo>
                      <a:pt x="145" y="425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45" name="Freeform 70"/>
              <p:cNvSpPr>
                <a:spLocks/>
              </p:cNvSpPr>
              <p:nvPr/>
            </p:nvSpPr>
            <p:spPr bwMode="auto">
              <a:xfrm>
                <a:off x="2383" y="2182"/>
                <a:ext cx="55" cy="297"/>
              </a:xfrm>
              <a:custGeom>
                <a:avLst/>
                <a:gdLst>
                  <a:gd name="T0" fmla="*/ 0 w 145"/>
                  <a:gd name="T1" fmla="*/ 425 h 425"/>
                  <a:gd name="T2" fmla="*/ 0 w 145"/>
                  <a:gd name="T3" fmla="*/ 0 h 425"/>
                  <a:gd name="T4" fmla="*/ 145 w 145"/>
                  <a:gd name="T5" fmla="*/ 0 h 425"/>
                  <a:gd name="T6" fmla="*/ 145 w 145"/>
                  <a:gd name="T7" fmla="*/ 425 h 4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"/>
                  <a:gd name="T13" fmla="*/ 0 h 425"/>
                  <a:gd name="T14" fmla="*/ 145 w 145"/>
                  <a:gd name="T15" fmla="*/ 425 h 4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5" h="425">
                    <a:moveTo>
                      <a:pt x="0" y="425"/>
                    </a:moveTo>
                    <a:lnTo>
                      <a:pt x="0" y="0"/>
                    </a:lnTo>
                    <a:lnTo>
                      <a:pt x="145" y="0"/>
                    </a:lnTo>
                    <a:lnTo>
                      <a:pt x="145" y="425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9749" name="Text Box 75"/>
              <p:cNvSpPr txBox="1">
                <a:spLocks noChangeArrowheads="1"/>
              </p:cNvSpPr>
              <p:nvPr/>
            </p:nvSpPr>
            <p:spPr bwMode="auto">
              <a:xfrm>
                <a:off x="2562" y="1757"/>
                <a:ext cx="400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/>
                  <a:t>p(t)</a:t>
                </a:r>
              </a:p>
            </p:txBody>
          </p:sp>
          <p:sp>
            <p:nvSpPr>
              <p:cNvPr id="29750" name="Text Box 78"/>
              <p:cNvSpPr txBox="1">
                <a:spLocks noChangeArrowheads="1"/>
              </p:cNvSpPr>
              <p:nvPr/>
            </p:nvSpPr>
            <p:spPr bwMode="auto">
              <a:xfrm>
                <a:off x="2760" y="2462"/>
                <a:ext cx="26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/>
                  <a:t>T</a:t>
                </a:r>
                <a:r>
                  <a:rPr lang="pt-BR" altLang="pt-BR" sz="2000" baseline="-25000"/>
                  <a:t>0</a:t>
                </a:r>
                <a:endParaRPr lang="pt-BR" altLang="pt-BR" sz="2000"/>
              </a:p>
            </p:txBody>
          </p:sp>
        </p:grpSp>
        <p:grpSp>
          <p:nvGrpSpPr>
            <p:cNvPr id="29710" name="Group 99"/>
            <p:cNvGrpSpPr>
              <a:grpSpLocks/>
            </p:cNvGrpSpPr>
            <p:nvPr/>
          </p:nvGrpSpPr>
          <p:grpSpPr bwMode="auto">
            <a:xfrm>
              <a:off x="3917" y="1515"/>
              <a:ext cx="1651" cy="925"/>
              <a:chOff x="3822" y="1647"/>
              <a:chExt cx="1547" cy="825"/>
            </a:xfrm>
          </p:grpSpPr>
          <p:sp>
            <p:nvSpPr>
              <p:cNvPr id="29711" name="Freeform 28"/>
              <p:cNvSpPr>
                <a:spLocks/>
              </p:cNvSpPr>
              <p:nvPr/>
            </p:nvSpPr>
            <p:spPr bwMode="auto">
              <a:xfrm>
                <a:off x="4097" y="1893"/>
                <a:ext cx="55" cy="29"/>
              </a:xfrm>
              <a:custGeom>
                <a:avLst/>
                <a:gdLst>
                  <a:gd name="T0" fmla="*/ 0 w 124"/>
                  <a:gd name="T1" fmla="*/ 0 h 41"/>
                  <a:gd name="T2" fmla="*/ 2 w 124"/>
                  <a:gd name="T3" fmla="*/ 8 h 41"/>
                  <a:gd name="T4" fmla="*/ 0 60000 65536"/>
                  <a:gd name="T5" fmla="*/ 0 60000 65536"/>
                  <a:gd name="T6" fmla="*/ 0 w 124"/>
                  <a:gd name="T7" fmla="*/ 0 h 41"/>
                  <a:gd name="T8" fmla="*/ 124 w 124"/>
                  <a:gd name="T9" fmla="*/ 41 h 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" h="41">
                    <a:moveTo>
                      <a:pt x="0" y="0"/>
                    </a:moveTo>
                    <a:cubicBezTo>
                      <a:pt x="52" y="17"/>
                      <a:pt x="105" y="34"/>
                      <a:pt x="124" y="41"/>
                    </a:cubicBez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2" name="Freeform 29"/>
              <p:cNvSpPr>
                <a:spLocks/>
              </p:cNvSpPr>
              <p:nvPr/>
            </p:nvSpPr>
            <p:spPr bwMode="auto">
              <a:xfrm>
                <a:off x="4285" y="2028"/>
                <a:ext cx="83" cy="106"/>
              </a:xfrm>
              <a:custGeom>
                <a:avLst/>
                <a:gdLst>
                  <a:gd name="T0" fmla="*/ 0 w 114"/>
                  <a:gd name="T1" fmla="*/ 0 h 83"/>
                  <a:gd name="T2" fmla="*/ 23 w 114"/>
                  <a:gd name="T3" fmla="*/ 281 h 83"/>
                  <a:gd name="T4" fmla="*/ 0 60000 65536"/>
                  <a:gd name="T5" fmla="*/ 0 60000 65536"/>
                  <a:gd name="T6" fmla="*/ 0 w 114"/>
                  <a:gd name="T7" fmla="*/ 0 h 83"/>
                  <a:gd name="T8" fmla="*/ 114 w 11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" h="83">
                    <a:moveTo>
                      <a:pt x="0" y="0"/>
                    </a:moveTo>
                    <a:cubicBezTo>
                      <a:pt x="0" y="0"/>
                      <a:pt x="57" y="41"/>
                      <a:pt x="114" y="83"/>
                    </a:cubicBez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3" name="Line 31"/>
              <p:cNvSpPr>
                <a:spLocks noChangeShapeType="1"/>
              </p:cNvSpPr>
              <p:nvPr/>
            </p:nvSpPr>
            <p:spPr bwMode="auto">
              <a:xfrm>
                <a:off x="3822" y="2460"/>
                <a:ext cx="15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4" name="Freeform 32"/>
              <p:cNvSpPr>
                <a:spLocks/>
              </p:cNvSpPr>
              <p:nvPr/>
            </p:nvSpPr>
            <p:spPr bwMode="auto">
              <a:xfrm>
                <a:off x="3888" y="1824"/>
                <a:ext cx="1445" cy="555"/>
              </a:xfrm>
              <a:custGeom>
                <a:avLst/>
                <a:gdLst>
                  <a:gd name="T0" fmla="*/ 0 w 3248"/>
                  <a:gd name="T1" fmla="*/ 91 h 794"/>
                  <a:gd name="T2" fmla="*/ 6 w 3248"/>
                  <a:gd name="T3" fmla="*/ 22 h 794"/>
                  <a:gd name="T4" fmla="*/ 12 w 3248"/>
                  <a:gd name="T5" fmla="*/ 22 h 794"/>
                  <a:gd name="T6" fmla="*/ 17 w 3248"/>
                  <a:gd name="T7" fmla="*/ 55 h 794"/>
                  <a:gd name="T8" fmla="*/ 24 w 3248"/>
                  <a:gd name="T9" fmla="*/ 110 h 794"/>
                  <a:gd name="T10" fmla="*/ 32 w 3248"/>
                  <a:gd name="T11" fmla="*/ 132 h 794"/>
                  <a:gd name="T12" fmla="*/ 37 w 3248"/>
                  <a:gd name="T13" fmla="*/ 111 h 794"/>
                  <a:gd name="T14" fmla="*/ 43 w 3248"/>
                  <a:gd name="T15" fmla="*/ 62 h 794"/>
                  <a:gd name="T16" fmla="*/ 47 w 3248"/>
                  <a:gd name="T17" fmla="*/ 3 h 794"/>
                  <a:gd name="T18" fmla="*/ 52 w 3248"/>
                  <a:gd name="T19" fmla="*/ 77 h 794"/>
                  <a:gd name="T20" fmla="*/ 57 w 3248"/>
                  <a:gd name="T21" fmla="*/ 98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prstDash val="dash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9715" name="Group 33"/>
              <p:cNvGrpSpPr>
                <a:grpSpLocks/>
              </p:cNvGrpSpPr>
              <p:nvPr/>
            </p:nvGrpSpPr>
            <p:grpSpPr bwMode="auto">
              <a:xfrm>
                <a:off x="4101" y="1932"/>
                <a:ext cx="75" cy="528"/>
                <a:chOff x="1552" y="2417"/>
                <a:chExt cx="114" cy="444"/>
              </a:xfrm>
            </p:grpSpPr>
            <p:sp>
              <p:nvSpPr>
                <p:cNvPr id="2973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552" y="2417"/>
                  <a:ext cx="0" cy="444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3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666" y="2437"/>
                  <a:ext cx="0" cy="424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9716" name="Line 37"/>
              <p:cNvSpPr>
                <a:spLocks noChangeShapeType="1"/>
              </p:cNvSpPr>
              <p:nvPr/>
            </p:nvSpPr>
            <p:spPr bwMode="auto">
              <a:xfrm flipV="1">
                <a:off x="4291" y="2038"/>
                <a:ext cx="0" cy="422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7" name="Line 38"/>
              <p:cNvSpPr>
                <a:spLocks noChangeShapeType="1"/>
              </p:cNvSpPr>
              <p:nvPr/>
            </p:nvSpPr>
            <p:spPr bwMode="auto">
              <a:xfrm flipV="1">
                <a:off x="4368" y="2121"/>
                <a:ext cx="1" cy="336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8" name="Line 40"/>
              <p:cNvSpPr>
                <a:spLocks noChangeShapeType="1"/>
              </p:cNvSpPr>
              <p:nvPr/>
            </p:nvSpPr>
            <p:spPr bwMode="auto">
              <a:xfrm flipV="1">
                <a:off x="3899" y="2168"/>
                <a:ext cx="0" cy="289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19" name="Line 41"/>
              <p:cNvSpPr>
                <a:spLocks noChangeShapeType="1"/>
              </p:cNvSpPr>
              <p:nvPr/>
            </p:nvSpPr>
            <p:spPr bwMode="auto">
              <a:xfrm flipV="1">
                <a:off x="3967" y="2028"/>
                <a:ext cx="0" cy="429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0" name="Freeform 42"/>
              <p:cNvSpPr>
                <a:spLocks/>
              </p:cNvSpPr>
              <p:nvPr/>
            </p:nvSpPr>
            <p:spPr bwMode="auto">
              <a:xfrm>
                <a:off x="3899" y="2028"/>
                <a:ext cx="56" cy="140"/>
              </a:xfrm>
              <a:custGeom>
                <a:avLst/>
                <a:gdLst>
                  <a:gd name="T0" fmla="*/ 0 w 114"/>
                  <a:gd name="T1" fmla="*/ 162 h 135"/>
                  <a:gd name="T2" fmla="*/ 3 w 114"/>
                  <a:gd name="T3" fmla="*/ 0 h 135"/>
                  <a:gd name="T4" fmla="*/ 0 60000 65536"/>
                  <a:gd name="T5" fmla="*/ 0 60000 65536"/>
                  <a:gd name="T6" fmla="*/ 0 w 114"/>
                  <a:gd name="T7" fmla="*/ 0 h 135"/>
                  <a:gd name="T8" fmla="*/ 114 w 114"/>
                  <a:gd name="T9" fmla="*/ 135 h 1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" h="135">
                    <a:moveTo>
                      <a:pt x="0" y="135"/>
                    </a:moveTo>
                    <a:cubicBezTo>
                      <a:pt x="47" y="78"/>
                      <a:pt x="95" y="22"/>
                      <a:pt x="114" y="0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1" name="Line 44"/>
              <p:cNvSpPr>
                <a:spLocks noChangeShapeType="1"/>
              </p:cNvSpPr>
              <p:nvPr/>
            </p:nvSpPr>
            <p:spPr bwMode="auto">
              <a:xfrm>
                <a:off x="4552" y="2342"/>
                <a:ext cx="0" cy="115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2" name="Line 45"/>
              <p:cNvSpPr>
                <a:spLocks noChangeShapeType="1"/>
              </p:cNvSpPr>
              <p:nvPr/>
            </p:nvSpPr>
            <p:spPr bwMode="auto">
              <a:xfrm>
                <a:off x="4482" y="2270"/>
                <a:ext cx="0" cy="202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9723" name="Group 82"/>
              <p:cNvGrpSpPr>
                <a:grpSpLocks/>
              </p:cNvGrpSpPr>
              <p:nvPr/>
            </p:nvGrpSpPr>
            <p:grpSpPr bwMode="auto">
              <a:xfrm>
                <a:off x="4656" y="2342"/>
                <a:ext cx="98" cy="125"/>
                <a:chOff x="2952" y="2290"/>
                <a:chExt cx="74" cy="165"/>
              </a:xfrm>
            </p:grpSpPr>
            <p:sp>
              <p:nvSpPr>
                <p:cNvPr id="29734" name="Line 48"/>
                <p:cNvSpPr>
                  <a:spLocks noChangeShapeType="1"/>
                </p:cNvSpPr>
                <p:nvPr/>
              </p:nvSpPr>
              <p:spPr bwMode="auto">
                <a:xfrm>
                  <a:off x="2952" y="2290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35" name="Line 49"/>
                <p:cNvSpPr>
                  <a:spLocks noChangeShapeType="1"/>
                </p:cNvSpPr>
                <p:nvPr/>
              </p:nvSpPr>
              <p:spPr bwMode="auto">
                <a:xfrm>
                  <a:off x="3026" y="2321"/>
                  <a:ext cx="0" cy="131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9724" name="Line 52"/>
              <p:cNvSpPr>
                <a:spLocks noChangeShapeType="1"/>
              </p:cNvSpPr>
              <p:nvPr/>
            </p:nvSpPr>
            <p:spPr bwMode="auto">
              <a:xfrm flipV="1">
                <a:off x="4905" y="2232"/>
                <a:ext cx="0" cy="224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5" name="Line 53"/>
              <p:cNvSpPr>
                <a:spLocks noChangeShapeType="1"/>
              </p:cNvSpPr>
              <p:nvPr/>
            </p:nvSpPr>
            <p:spPr bwMode="auto">
              <a:xfrm flipV="1">
                <a:off x="4968" y="2040"/>
                <a:ext cx="0" cy="422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6" name="Freeform 54"/>
              <p:cNvSpPr>
                <a:spLocks/>
              </p:cNvSpPr>
              <p:nvPr/>
            </p:nvSpPr>
            <p:spPr bwMode="auto">
              <a:xfrm>
                <a:off x="4907" y="2079"/>
                <a:ext cx="49" cy="204"/>
              </a:xfrm>
              <a:custGeom>
                <a:avLst/>
                <a:gdLst>
                  <a:gd name="T0" fmla="*/ 0 w 114"/>
                  <a:gd name="T1" fmla="*/ 799 h 145"/>
                  <a:gd name="T2" fmla="*/ 2 w 114"/>
                  <a:gd name="T3" fmla="*/ 0 h 145"/>
                  <a:gd name="T4" fmla="*/ 0 60000 65536"/>
                  <a:gd name="T5" fmla="*/ 0 60000 65536"/>
                  <a:gd name="T6" fmla="*/ 0 w 114"/>
                  <a:gd name="T7" fmla="*/ 0 h 145"/>
                  <a:gd name="T8" fmla="*/ 114 w 114"/>
                  <a:gd name="T9" fmla="*/ 145 h 1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" h="145">
                    <a:moveTo>
                      <a:pt x="0" y="145"/>
                    </a:moveTo>
                    <a:cubicBezTo>
                      <a:pt x="47" y="84"/>
                      <a:pt x="95" y="24"/>
                      <a:pt x="114" y="0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7" name="Line 56"/>
              <p:cNvSpPr>
                <a:spLocks noChangeShapeType="1"/>
              </p:cNvSpPr>
              <p:nvPr/>
            </p:nvSpPr>
            <p:spPr bwMode="auto">
              <a:xfrm flipV="1">
                <a:off x="5097" y="1839"/>
                <a:ext cx="0" cy="619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8" name="Line 57"/>
              <p:cNvSpPr>
                <a:spLocks noChangeShapeType="1"/>
              </p:cNvSpPr>
              <p:nvPr/>
            </p:nvSpPr>
            <p:spPr bwMode="auto">
              <a:xfrm flipH="1" flipV="1">
                <a:off x="5176" y="2079"/>
                <a:ext cx="0" cy="374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29" name="Freeform 58"/>
              <p:cNvSpPr>
                <a:spLocks/>
              </p:cNvSpPr>
              <p:nvPr/>
            </p:nvSpPr>
            <p:spPr bwMode="auto">
              <a:xfrm>
                <a:off x="5108" y="1875"/>
                <a:ext cx="68" cy="204"/>
              </a:xfrm>
              <a:custGeom>
                <a:avLst/>
                <a:gdLst>
                  <a:gd name="T0" fmla="*/ 0 w 114"/>
                  <a:gd name="T1" fmla="*/ 0 h 238"/>
                  <a:gd name="T2" fmla="*/ 8 w 114"/>
                  <a:gd name="T3" fmla="*/ 111 h 238"/>
                  <a:gd name="T4" fmla="*/ 0 60000 65536"/>
                  <a:gd name="T5" fmla="*/ 0 60000 65536"/>
                  <a:gd name="T6" fmla="*/ 0 w 114"/>
                  <a:gd name="T7" fmla="*/ 0 h 238"/>
                  <a:gd name="T8" fmla="*/ 114 w 114"/>
                  <a:gd name="T9" fmla="*/ 238 h 2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" h="238">
                    <a:moveTo>
                      <a:pt x="0" y="0"/>
                    </a:moveTo>
                    <a:cubicBezTo>
                      <a:pt x="47" y="99"/>
                      <a:pt x="95" y="198"/>
                      <a:pt x="114" y="238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30" name="Line 59"/>
              <p:cNvSpPr>
                <a:spLocks noChangeShapeType="1"/>
              </p:cNvSpPr>
              <p:nvPr/>
            </p:nvSpPr>
            <p:spPr bwMode="auto">
              <a:xfrm flipV="1">
                <a:off x="4176" y="1759"/>
                <a:ext cx="0" cy="7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31" name="Text Box 77"/>
              <p:cNvSpPr txBox="1">
                <a:spLocks noChangeArrowheads="1"/>
              </p:cNvSpPr>
              <p:nvPr/>
            </p:nvSpPr>
            <p:spPr bwMode="auto">
              <a:xfrm>
                <a:off x="4194" y="1647"/>
                <a:ext cx="39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/>
                  <a:t>x(t)</a:t>
                </a:r>
              </a:p>
            </p:txBody>
          </p:sp>
          <p:sp>
            <p:nvSpPr>
              <p:cNvPr id="29732" name="Freeform 83"/>
              <p:cNvSpPr>
                <a:spLocks/>
              </p:cNvSpPr>
              <p:nvPr/>
            </p:nvSpPr>
            <p:spPr bwMode="auto">
              <a:xfrm>
                <a:off x="4659" y="2366"/>
                <a:ext cx="81" cy="1"/>
              </a:xfrm>
              <a:custGeom>
                <a:avLst/>
                <a:gdLst>
                  <a:gd name="T0" fmla="*/ 0 w 81"/>
                  <a:gd name="T1" fmla="*/ 0 h 1"/>
                  <a:gd name="T2" fmla="*/ 81 w 81"/>
                  <a:gd name="T3" fmla="*/ 0 h 1"/>
                  <a:gd name="T4" fmla="*/ 0 60000 65536"/>
                  <a:gd name="T5" fmla="*/ 0 60000 65536"/>
                  <a:gd name="T6" fmla="*/ 0 w 81"/>
                  <a:gd name="T7" fmla="*/ 0 h 1"/>
                  <a:gd name="T8" fmla="*/ 81 w 8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" h="1">
                    <a:moveTo>
                      <a:pt x="0" y="0"/>
                    </a:moveTo>
                    <a:cubicBezTo>
                      <a:pt x="27" y="0"/>
                      <a:pt x="54" y="0"/>
                      <a:pt x="81" y="0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33" name="Freeform 84"/>
              <p:cNvSpPr>
                <a:spLocks/>
              </p:cNvSpPr>
              <p:nvPr/>
            </p:nvSpPr>
            <p:spPr bwMode="auto">
              <a:xfrm>
                <a:off x="4486" y="2274"/>
                <a:ext cx="81" cy="69"/>
              </a:xfrm>
              <a:custGeom>
                <a:avLst/>
                <a:gdLst>
                  <a:gd name="T0" fmla="*/ 0 w 81"/>
                  <a:gd name="T1" fmla="*/ 0 h 69"/>
                  <a:gd name="T2" fmla="*/ 81 w 81"/>
                  <a:gd name="T3" fmla="*/ 69 h 69"/>
                  <a:gd name="T4" fmla="*/ 0 60000 65536"/>
                  <a:gd name="T5" fmla="*/ 0 60000 65536"/>
                  <a:gd name="T6" fmla="*/ 0 w 81"/>
                  <a:gd name="T7" fmla="*/ 0 h 69"/>
                  <a:gd name="T8" fmla="*/ 81 w 81"/>
                  <a:gd name="T9" fmla="*/ 69 h 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" h="69">
                    <a:moveTo>
                      <a:pt x="0" y="0"/>
                    </a:moveTo>
                    <a:cubicBezTo>
                      <a:pt x="31" y="21"/>
                      <a:pt x="55" y="43"/>
                      <a:pt x="81" y="69"/>
                    </a:cubicBezTo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9704" name="Text Box 86"/>
          <p:cNvSpPr txBox="1">
            <a:spLocks noChangeArrowheads="1"/>
          </p:cNvSpPr>
          <p:nvPr/>
        </p:nvSpPr>
        <p:spPr bwMode="auto">
          <a:xfrm>
            <a:off x="0" y="4794076"/>
            <a:ext cx="9105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sz="2000"/>
              <a:t>e</a:t>
            </a:r>
            <a:r>
              <a:rPr lang="pt-BR" altLang="pt-BR" sz="2000" baseline="-25000"/>
              <a:t>A</a:t>
            </a:r>
            <a:r>
              <a:rPr lang="pt-BR" altLang="pt-BR" sz="2000"/>
              <a:t>(t) = [E + e</a:t>
            </a:r>
            <a:r>
              <a:rPr lang="pt-BR" altLang="pt-BR" sz="2000" baseline="-25000"/>
              <a:t>m</a:t>
            </a:r>
            <a:r>
              <a:rPr lang="pt-BR" altLang="pt-BR" sz="2000"/>
              <a:t>(t)]p(t)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altLang="pt-BR" sz="2000"/>
              <a:t>             onde: p(t) é uma onda quadrada com freqüência w</a:t>
            </a:r>
            <a:r>
              <a:rPr lang="pt-BR" altLang="pt-BR" sz="2000" baseline="-25000"/>
              <a:t>c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sz="2000">
                <a:sym typeface="Monotype Sorts" pitchFamily="2" charset="2"/>
              </a:rPr>
              <a:t>desenvolvendo p(t) em série de Fourier tem-se:</a:t>
            </a:r>
          </a:p>
        </p:txBody>
      </p:sp>
      <p:graphicFrame>
        <p:nvGraphicFramePr>
          <p:cNvPr id="2969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24826"/>
              </p:ext>
            </p:extLst>
          </p:nvPr>
        </p:nvGraphicFramePr>
        <p:xfrm>
          <a:off x="1000125" y="6335538"/>
          <a:ext cx="64389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5" name="Equation" r:id="rId3" imgW="3085920" imgH="228600" progId="Equation.3">
                  <p:embed/>
                </p:oleObj>
              </mc:Choice>
              <mc:Fallback>
                <p:oleObj name="Equation" r:id="rId3" imgW="308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6335538"/>
                        <a:ext cx="6438900" cy="4778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5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EAEAEA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Freeform 103"/>
          <p:cNvSpPr>
            <a:spLocks/>
          </p:cNvSpPr>
          <p:nvPr/>
        </p:nvSpPr>
        <p:spPr bwMode="auto">
          <a:xfrm>
            <a:off x="3330575" y="1457151"/>
            <a:ext cx="3133725" cy="2044700"/>
          </a:xfrm>
          <a:custGeom>
            <a:avLst/>
            <a:gdLst>
              <a:gd name="T0" fmla="*/ 0 w 543"/>
              <a:gd name="T1" fmla="*/ 0 h 820"/>
              <a:gd name="T2" fmla="*/ 2147483647 w 543"/>
              <a:gd name="T3" fmla="*/ 2147483647 h 820"/>
              <a:gd name="T4" fmla="*/ 2147483647 w 543"/>
              <a:gd name="T5" fmla="*/ 2147483647 h 820"/>
              <a:gd name="T6" fmla="*/ 0 60000 65536"/>
              <a:gd name="T7" fmla="*/ 0 60000 65536"/>
              <a:gd name="T8" fmla="*/ 0 60000 65536"/>
              <a:gd name="T9" fmla="*/ 0 w 543"/>
              <a:gd name="T10" fmla="*/ 0 h 820"/>
              <a:gd name="T11" fmla="*/ 543 w 543"/>
              <a:gd name="T12" fmla="*/ 820 h 8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3" h="820">
                <a:moveTo>
                  <a:pt x="0" y="0"/>
                </a:moveTo>
                <a:cubicBezTo>
                  <a:pt x="58" y="220"/>
                  <a:pt x="117" y="440"/>
                  <a:pt x="208" y="577"/>
                </a:cubicBezTo>
                <a:cubicBezTo>
                  <a:pt x="299" y="714"/>
                  <a:pt x="421" y="767"/>
                  <a:pt x="543" y="82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lg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Freeform 104"/>
          <p:cNvSpPr>
            <a:spLocks/>
          </p:cNvSpPr>
          <p:nvPr/>
        </p:nvSpPr>
        <p:spPr bwMode="auto">
          <a:xfrm>
            <a:off x="2557463" y="2015951"/>
            <a:ext cx="1558925" cy="1808162"/>
          </a:xfrm>
          <a:custGeom>
            <a:avLst/>
            <a:gdLst>
              <a:gd name="T0" fmla="*/ 2147483647 w 427"/>
              <a:gd name="T1" fmla="*/ 2147483647 h 854"/>
              <a:gd name="T2" fmla="*/ 0 w 427"/>
              <a:gd name="T3" fmla="*/ 0 h 854"/>
              <a:gd name="T4" fmla="*/ 0 60000 65536"/>
              <a:gd name="T5" fmla="*/ 0 60000 65536"/>
              <a:gd name="T6" fmla="*/ 0 w 427"/>
              <a:gd name="T7" fmla="*/ 0 h 854"/>
              <a:gd name="T8" fmla="*/ 427 w 427"/>
              <a:gd name="T9" fmla="*/ 854 h 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7" h="854">
                <a:moveTo>
                  <a:pt x="427" y="854"/>
                </a:moveTo>
                <a:cubicBezTo>
                  <a:pt x="427" y="854"/>
                  <a:pt x="213" y="427"/>
                  <a:pt x="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lg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7" name="Freeform 105"/>
          <p:cNvSpPr>
            <a:spLocks/>
          </p:cNvSpPr>
          <p:nvPr/>
        </p:nvSpPr>
        <p:spPr bwMode="auto">
          <a:xfrm>
            <a:off x="614363" y="2092151"/>
            <a:ext cx="474662" cy="1296987"/>
          </a:xfrm>
          <a:custGeom>
            <a:avLst/>
            <a:gdLst>
              <a:gd name="T0" fmla="*/ 2147483647 w 189"/>
              <a:gd name="T1" fmla="*/ 2147483647 h 634"/>
              <a:gd name="T2" fmla="*/ 2147483647 w 189"/>
              <a:gd name="T3" fmla="*/ 2147483647 h 634"/>
              <a:gd name="T4" fmla="*/ 2147483647 w 189"/>
              <a:gd name="T5" fmla="*/ 0 h 634"/>
              <a:gd name="T6" fmla="*/ 0 60000 65536"/>
              <a:gd name="T7" fmla="*/ 0 60000 65536"/>
              <a:gd name="T8" fmla="*/ 0 60000 65536"/>
              <a:gd name="T9" fmla="*/ 0 w 189"/>
              <a:gd name="T10" fmla="*/ 0 h 634"/>
              <a:gd name="T11" fmla="*/ 189 w 189"/>
              <a:gd name="T12" fmla="*/ 634 h 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" h="634">
                <a:moveTo>
                  <a:pt x="27" y="634"/>
                </a:moveTo>
                <a:cubicBezTo>
                  <a:pt x="13" y="468"/>
                  <a:pt x="0" y="302"/>
                  <a:pt x="27" y="196"/>
                </a:cubicBezTo>
                <a:cubicBezTo>
                  <a:pt x="54" y="90"/>
                  <a:pt x="121" y="45"/>
                  <a:pt x="189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lg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altLang="pt-BR" dirty="0"/>
              <a:t>Modulador </a:t>
            </a:r>
            <a:r>
              <a:rPr lang="pt-BR" altLang="pt-BR" dirty="0" smtClean="0"/>
              <a:t>Síncrono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3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286"/>
          <p:cNvSpPr txBox="1">
            <a:spLocks noChangeArrowheads="1"/>
          </p:cNvSpPr>
          <p:nvPr/>
        </p:nvSpPr>
        <p:spPr bwMode="auto">
          <a:xfrm>
            <a:off x="-71438" y="4926037"/>
            <a:ext cx="91440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pt-BR" altLang="pt-BR" sz="2000">
                <a:sym typeface="Monotype Sorts" pitchFamily="2" charset="2"/>
              </a:rPr>
              <a:t>Na saída do filtro passa-banda tem-se o sinal AMDSB.</a:t>
            </a:r>
            <a:endParaRPr lang="pt-BR" altLang="pt-BR" sz="2000"/>
          </a:p>
        </p:txBody>
      </p:sp>
      <p:graphicFrame>
        <p:nvGraphicFramePr>
          <p:cNvPr id="3072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384613"/>
              </p:ext>
            </p:extLst>
          </p:nvPr>
        </p:nvGraphicFramePr>
        <p:xfrm>
          <a:off x="711200" y="873150"/>
          <a:ext cx="7975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Equação" r:id="rId3" imgW="4076640" imgH="380880" progId="Equation.3">
                  <p:embed/>
                </p:oleObj>
              </mc:Choice>
              <mc:Fallback>
                <p:oleObj name="Equação" r:id="rId3" imgW="40766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873150"/>
                        <a:ext cx="7975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EAEAEA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289"/>
          <p:cNvSpPr txBox="1">
            <a:spLocks noChangeArrowheads="1"/>
          </p:cNvSpPr>
          <p:nvPr/>
        </p:nvSpPr>
        <p:spPr bwMode="auto">
          <a:xfrm>
            <a:off x="3333750" y="2979762"/>
            <a:ext cx="1762125" cy="5238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/>
              <a:t>Filtro</a:t>
            </a:r>
          </a:p>
          <a:p>
            <a:pPr algn="ctr">
              <a:defRPr/>
            </a:pPr>
            <a:r>
              <a:rPr lang="pt-BR" sz="1400" dirty="0"/>
              <a:t>Passa-banda</a:t>
            </a:r>
          </a:p>
        </p:txBody>
      </p:sp>
      <p:sp>
        <p:nvSpPr>
          <p:cNvPr id="30727" name="AutoShape 290"/>
          <p:cNvSpPr>
            <a:spLocks noChangeArrowheads="1"/>
          </p:cNvSpPr>
          <p:nvPr/>
        </p:nvSpPr>
        <p:spPr bwMode="auto">
          <a:xfrm>
            <a:off x="4087813" y="1938362"/>
            <a:ext cx="287337" cy="830263"/>
          </a:xfrm>
          <a:prstGeom prst="downArrow">
            <a:avLst>
              <a:gd name="adj1" fmla="val 50000"/>
              <a:gd name="adj2" fmla="val 7223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8" name="AutoShape 291"/>
          <p:cNvSpPr>
            <a:spLocks noChangeArrowheads="1"/>
          </p:cNvSpPr>
          <p:nvPr/>
        </p:nvSpPr>
        <p:spPr bwMode="auto">
          <a:xfrm>
            <a:off x="4094163" y="3900512"/>
            <a:ext cx="287337" cy="830263"/>
          </a:xfrm>
          <a:prstGeom prst="downArrow">
            <a:avLst>
              <a:gd name="adj1" fmla="val 50000"/>
              <a:gd name="adj2" fmla="val 7223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29" name="CaixaDeTexto 8"/>
          <p:cNvSpPr txBox="1">
            <a:spLocks noChangeArrowheads="1"/>
          </p:cNvSpPr>
          <p:nvPr/>
        </p:nvSpPr>
        <p:spPr bwMode="auto">
          <a:xfrm>
            <a:off x="785813" y="5407050"/>
            <a:ext cx="8143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O FPB é um circuito LC, sintonizado em 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0</a:t>
            </a:r>
            <a:r>
              <a:rPr lang="pt-BR" altLang="pt-BR" sz="1600"/>
              <a:t>, retirando de todo o espectro disponível no sinal chaveado, as raias necessárias para a formação do AM-DSB.</a:t>
            </a:r>
          </a:p>
        </p:txBody>
      </p:sp>
    </p:spTree>
    <p:extLst>
      <p:ext uri="{BB962C8B-B14F-4D97-AF65-F5344CB8AC3E}">
        <p14:creationId xmlns:p14="http://schemas.microsoft.com/office/powerpoint/2010/main" val="22307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1613"/>
          <p:cNvSpPr txBox="1">
            <a:spLocks noChangeArrowheads="1"/>
          </p:cNvSpPr>
          <p:nvPr/>
        </p:nvSpPr>
        <p:spPr bwMode="auto">
          <a:xfrm>
            <a:off x="17462" y="2057221"/>
            <a:ext cx="912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pt-BR" altLang="pt-BR" sz="2000"/>
              <a:t>Modulador com diodo</a:t>
            </a:r>
          </a:p>
        </p:txBody>
      </p:sp>
      <p:grpSp>
        <p:nvGrpSpPr>
          <p:cNvPr id="61445" name="Grupo 85"/>
          <p:cNvGrpSpPr>
            <a:grpSpLocks/>
          </p:cNvGrpSpPr>
          <p:nvPr/>
        </p:nvGrpSpPr>
        <p:grpSpPr bwMode="auto">
          <a:xfrm>
            <a:off x="1874837" y="2668409"/>
            <a:ext cx="5000625" cy="1792287"/>
            <a:chOff x="92075" y="1493838"/>
            <a:chExt cx="9051925" cy="4119562"/>
          </a:xfrm>
        </p:grpSpPr>
        <p:grpSp>
          <p:nvGrpSpPr>
            <p:cNvPr id="61447" name="Group 1607"/>
            <p:cNvGrpSpPr>
              <a:grpSpLocks/>
            </p:cNvGrpSpPr>
            <p:nvPr/>
          </p:nvGrpSpPr>
          <p:grpSpPr bwMode="auto">
            <a:xfrm>
              <a:off x="2239963" y="1493838"/>
              <a:ext cx="4637087" cy="1778000"/>
              <a:chOff x="1411" y="240"/>
              <a:chExt cx="2921" cy="1120"/>
            </a:xfrm>
          </p:grpSpPr>
          <p:grpSp>
            <p:nvGrpSpPr>
              <p:cNvPr id="61478" name="Group 1606"/>
              <p:cNvGrpSpPr>
                <a:grpSpLocks/>
              </p:cNvGrpSpPr>
              <p:nvPr/>
            </p:nvGrpSpPr>
            <p:grpSpPr bwMode="auto">
              <a:xfrm>
                <a:off x="1411" y="240"/>
                <a:ext cx="2706" cy="1120"/>
                <a:chOff x="1411" y="240"/>
                <a:chExt cx="2706" cy="1120"/>
              </a:xfrm>
            </p:grpSpPr>
            <p:sp>
              <p:nvSpPr>
                <p:cNvPr id="61481" name="Rectangle 1555"/>
                <p:cNvSpPr>
                  <a:spLocks noChangeArrowheads="1"/>
                </p:cNvSpPr>
                <p:nvPr/>
              </p:nvSpPr>
              <p:spPr bwMode="auto">
                <a:xfrm>
                  <a:off x="3995" y="633"/>
                  <a:ext cx="122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/>
                    <a:t>R</a:t>
                  </a:r>
                </a:p>
              </p:txBody>
            </p:sp>
            <p:sp>
              <p:nvSpPr>
                <p:cNvPr id="61482" name="Rectangle 1556"/>
                <p:cNvSpPr>
                  <a:spLocks noChangeArrowheads="1"/>
                </p:cNvSpPr>
                <p:nvPr/>
              </p:nvSpPr>
              <p:spPr bwMode="auto">
                <a:xfrm>
                  <a:off x="2977" y="638"/>
                  <a:ext cx="97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/>
                    <a:t>L</a:t>
                  </a:r>
                </a:p>
              </p:txBody>
            </p:sp>
            <p:grpSp>
              <p:nvGrpSpPr>
                <p:cNvPr id="61483" name="Group 1605"/>
                <p:cNvGrpSpPr>
                  <a:grpSpLocks/>
                </p:cNvGrpSpPr>
                <p:nvPr/>
              </p:nvGrpSpPr>
              <p:grpSpPr bwMode="auto">
                <a:xfrm>
                  <a:off x="1411" y="240"/>
                  <a:ext cx="2518" cy="1120"/>
                  <a:chOff x="1411" y="240"/>
                  <a:chExt cx="2518" cy="1120"/>
                </a:xfrm>
              </p:grpSpPr>
              <p:sp>
                <p:nvSpPr>
                  <p:cNvPr id="61487" name="Oval 1558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552"/>
                    <a:ext cx="158" cy="186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/>
                    <a:endParaRPr lang="pt-BR" altLang="pt-BR" sz="1200"/>
                  </a:p>
                </p:txBody>
              </p:sp>
              <p:sp>
                <p:nvSpPr>
                  <p:cNvPr id="61488" name="Oval 1559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1007"/>
                    <a:ext cx="158" cy="189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/>
                    <a:endParaRPr lang="pt-BR" altLang="pt-BR" sz="1200"/>
                  </a:p>
                </p:txBody>
              </p:sp>
              <p:sp>
                <p:nvSpPr>
                  <p:cNvPr id="61489" name="Freeform 1560"/>
                  <p:cNvSpPr>
                    <a:spLocks/>
                  </p:cNvSpPr>
                  <p:nvPr/>
                </p:nvSpPr>
                <p:spPr bwMode="auto">
                  <a:xfrm>
                    <a:off x="1484" y="1174"/>
                    <a:ext cx="1690" cy="186"/>
                  </a:xfrm>
                  <a:custGeom>
                    <a:avLst/>
                    <a:gdLst>
                      <a:gd name="T0" fmla="*/ 0 w 1422"/>
                      <a:gd name="T1" fmla="*/ 50 h 144"/>
                      <a:gd name="T2" fmla="*/ 0 w 1422"/>
                      <a:gd name="T3" fmla="*/ 517 h 144"/>
                      <a:gd name="T4" fmla="*/ 3373 w 1422"/>
                      <a:gd name="T5" fmla="*/ 517 h 144"/>
                      <a:gd name="T6" fmla="*/ 3373 w 1422"/>
                      <a:gd name="T7" fmla="*/ 0 h 1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2"/>
                      <a:gd name="T13" fmla="*/ 0 h 144"/>
                      <a:gd name="T14" fmla="*/ 1422 w 1422"/>
                      <a:gd name="T15" fmla="*/ 144 h 1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2" h="144">
                        <a:moveTo>
                          <a:pt x="0" y="14"/>
                        </a:moveTo>
                        <a:lnTo>
                          <a:pt x="0" y="144"/>
                        </a:lnTo>
                        <a:lnTo>
                          <a:pt x="1422" y="144"/>
                        </a:lnTo>
                        <a:lnTo>
                          <a:pt x="1422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0" name="Line 15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7" y="730"/>
                    <a:ext cx="2" cy="26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1" name="Freeform 1562"/>
                  <p:cNvSpPr>
                    <a:spLocks/>
                  </p:cNvSpPr>
                  <p:nvPr/>
                </p:nvSpPr>
                <p:spPr bwMode="auto">
                  <a:xfrm>
                    <a:off x="3129" y="872"/>
                    <a:ext cx="18" cy="38"/>
                  </a:xfrm>
                  <a:custGeom>
                    <a:avLst/>
                    <a:gdLst>
                      <a:gd name="T0" fmla="*/ 37 w 15"/>
                      <a:gd name="T1" fmla="*/ 0 h 29"/>
                      <a:gd name="T2" fmla="*/ 23 w 15"/>
                      <a:gd name="T3" fmla="*/ 12 h 29"/>
                      <a:gd name="T4" fmla="*/ 8 w 15"/>
                      <a:gd name="T5" fmla="*/ 22 h 29"/>
                      <a:gd name="T6" fmla="*/ 0 w 15"/>
                      <a:gd name="T7" fmla="*/ 37 h 29"/>
                      <a:gd name="T8" fmla="*/ 0 w 15"/>
                      <a:gd name="T9" fmla="*/ 41 h 29"/>
                      <a:gd name="T10" fmla="*/ 0 w 15"/>
                      <a:gd name="T11" fmla="*/ 41 h 29"/>
                      <a:gd name="T12" fmla="*/ 0 w 15"/>
                      <a:gd name="T13" fmla="*/ 54 h 29"/>
                      <a:gd name="T14" fmla="*/ 0 w 15"/>
                      <a:gd name="T15" fmla="*/ 66 h 29"/>
                      <a:gd name="T16" fmla="*/ 8 w 15"/>
                      <a:gd name="T17" fmla="*/ 88 h 29"/>
                      <a:gd name="T18" fmla="*/ 23 w 15"/>
                      <a:gd name="T19" fmla="*/ 101 h 29"/>
                      <a:gd name="T20" fmla="*/ 37 w 15"/>
                      <a:gd name="T21" fmla="*/ 113 h 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"/>
                      <a:gd name="T34" fmla="*/ 0 h 29"/>
                      <a:gd name="T35" fmla="*/ 15 w 15"/>
                      <a:gd name="T36" fmla="*/ 29 h 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" h="29">
                        <a:moveTo>
                          <a:pt x="15" y="0"/>
                        </a:moveTo>
                        <a:lnTo>
                          <a:pt x="9" y="3"/>
                        </a:lnTo>
                        <a:lnTo>
                          <a:pt x="3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0" y="17"/>
                        </a:lnTo>
                        <a:lnTo>
                          <a:pt x="3" y="23"/>
                        </a:lnTo>
                        <a:lnTo>
                          <a:pt x="9" y="26"/>
                        </a:lnTo>
                        <a:lnTo>
                          <a:pt x="15" y="29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2" name="Freeform 1563"/>
                  <p:cNvSpPr>
                    <a:spLocks/>
                  </p:cNvSpPr>
                  <p:nvPr/>
                </p:nvSpPr>
                <p:spPr bwMode="auto">
                  <a:xfrm>
                    <a:off x="3143" y="775"/>
                    <a:ext cx="82" cy="135"/>
                  </a:xfrm>
                  <a:custGeom>
                    <a:avLst/>
                    <a:gdLst>
                      <a:gd name="T0" fmla="*/ 8 w 69"/>
                      <a:gd name="T1" fmla="*/ 383 h 104"/>
                      <a:gd name="T2" fmla="*/ 8 w 69"/>
                      <a:gd name="T3" fmla="*/ 383 h 104"/>
                      <a:gd name="T4" fmla="*/ 8 w 69"/>
                      <a:gd name="T5" fmla="*/ 383 h 104"/>
                      <a:gd name="T6" fmla="*/ 8 w 69"/>
                      <a:gd name="T7" fmla="*/ 383 h 104"/>
                      <a:gd name="T8" fmla="*/ 12 w 69"/>
                      <a:gd name="T9" fmla="*/ 383 h 104"/>
                      <a:gd name="T10" fmla="*/ 25 w 69"/>
                      <a:gd name="T11" fmla="*/ 383 h 104"/>
                      <a:gd name="T12" fmla="*/ 40 w 69"/>
                      <a:gd name="T13" fmla="*/ 373 h 104"/>
                      <a:gd name="T14" fmla="*/ 65 w 69"/>
                      <a:gd name="T15" fmla="*/ 361 h 104"/>
                      <a:gd name="T16" fmla="*/ 96 w 69"/>
                      <a:gd name="T17" fmla="*/ 338 h 104"/>
                      <a:gd name="T18" fmla="*/ 115 w 69"/>
                      <a:gd name="T19" fmla="*/ 317 h 104"/>
                      <a:gd name="T20" fmla="*/ 135 w 69"/>
                      <a:gd name="T21" fmla="*/ 287 h 104"/>
                      <a:gd name="T22" fmla="*/ 150 w 69"/>
                      <a:gd name="T23" fmla="*/ 256 h 104"/>
                      <a:gd name="T24" fmla="*/ 157 w 69"/>
                      <a:gd name="T25" fmla="*/ 232 h 104"/>
                      <a:gd name="T26" fmla="*/ 163 w 69"/>
                      <a:gd name="T27" fmla="*/ 213 h 104"/>
                      <a:gd name="T28" fmla="*/ 163 w 69"/>
                      <a:gd name="T29" fmla="*/ 200 h 104"/>
                      <a:gd name="T30" fmla="*/ 163 w 69"/>
                      <a:gd name="T31" fmla="*/ 182 h 104"/>
                      <a:gd name="T32" fmla="*/ 163 w 69"/>
                      <a:gd name="T33" fmla="*/ 160 h 104"/>
                      <a:gd name="T34" fmla="*/ 163 w 69"/>
                      <a:gd name="T35" fmla="*/ 148 h 104"/>
                      <a:gd name="T36" fmla="*/ 157 w 69"/>
                      <a:gd name="T37" fmla="*/ 126 h 104"/>
                      <a:gd name="T38" fmla="*/ 150 w 69"/>
                      <a:gd name="T39" fmla="*/ 108 h 104"/>
                      <a:gd name="T40" fmla="*/ 135 w 69"/>
                      <a:gd name="T41" fmla="*/ 86 h 104"/>
                      <a:gd name="T42" fmla="*/ 115 w 69"/>
                      <a:gd name="T43" fmla="*/ 51 h 104"/>
                      <a:gd name="T44" fmla="*/ 96 w 69"/>
                      <a:gd name="T45" fmla="*/ 35 h 104"/>
                      <a:gd name="T46" fmla="*/ 65 w 69"/>
                      <a:gd name="T47" fmla="*/ 10 h 104"/>
                      <a:gd name="T48" fmla="*/ 40 w 69"/>
                      <a:gd name="T49" fmla="*/ 10 h 104"/>
                      <a:gd name="T50" fmla="*/ 12 w 69"/>
                      <a:gd name="T51" fmla="*/ 0 h 104"/>
                      <a:gd name="T52" fmla="*/ 8 w 69"/>
                      <a:gd name="T53" fmla="*/ 0 h 104"/>
                      <a:gd name="T54" fmla="*/ 8 w 69"/>
                      <a:gd name="T55" fmla="*/ 0 h 104"/>
                      <a:gd name="T56" fmla="*/ 0 w 69"/>
                      <a:gd name="T57" fmla="*/ 0 h 10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69"/>
                      <a:gd name="T88" fmla="*/ 0 h 104"/>
                      <a:gd name="T89" fmla="*/ 69 w 69"/>
                      <a:gd name="T90" fmla="*/ 104 h 10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69" h="104">
                        <a:moveTo>
                          <a:pt x="3" y="104"/>
                        </a:moveTo>
                        <a:lnTo>
                          <a:pt x="3" y="104"/>
                        </a:lnTo>
                        <a:lnTo>
                          <a:pt x="5" y="104"/>
                        </a:lnTo>
                        <a:lnTo>
                          <a:pt x="11" y="104"/>
                        </a:lnTo>
                        <a:lnTo>
                          <a:pt x="17" y="101"/>
                        </a:lnTo>
                        <a:lnTo>
                          <a:pt x="28" y="98"/>
                        </a:lnTo>
                        <a:lnTo>
                          <a:pt x="40" y="92"/>
                        </a:lnTo>
                        <a:lnTo>
                          <a:pt x="49" y="86"/>
                        </a:lnTo>
                        <a:lnTo>
                          <a:pt x="57" y="78"/>
                        </a:lnTo>
                        <a:lnTo>
                          <a:pt x="63" y="69"/>
                        </a:lnTo>
                        <a:lnTo>
                          <a:pt x="66" y="63"/>
                        </a:lnTo>
                        <a:lnTo>
                          <a:pt x="69" y="58"/>
                        </a:lnTo>
                        <a:lnTo>
                          <a:pt x="69" y="55"/>
                        </a:lnTo>
                        <a:lnTo>
                          <a:pt x="69" y="49"/>
                        </a:lnTo>
                        <a:lnTo>
                          <a:pt x="69" y="43"/>
                        </a:lnTo>
                        <a:lnTo>
                          <a:pt x="69" y="40"/>
                        </a:lnTo>
                        <a:lnTo>
                          <a:pt x="66" y="35"/>
                        </a:lnTo>
                        <a:lnTo>
                          <a:pt x="63" y="29"/>
                        </a:lnTo>
                        <a:lnTo>
                          <a:pt x="57" y="23"/>
                        </a:lnTo>
                        <a:lnTo>
                          <a:pt x="49" y="14"/>
                        </a:lnTo>
                        <a:lnTo>
                          <a:pt x="40" y="9"/>
                        </a:lnTo>
                        <a:lnTo>
                          <a:pt x="28" y="3"/>
                        </a:lnTo>
                        <a:lnTo>
                          <a:pt x="17" y="3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3" name="Freeform 1564"/>
                  <p:cNvSpPr>
                    <a:spLocks/>
                  </p:cNvSpPr>
                  <p:nvPr/>
                </p:nvSpPr>
                <p:spPr bwMode="auto">
                  <a:xfrm>
                    <a:off x="3143" y="872"/>
                    <a:ext cx="82" cy="123"/>
                  </a:xfrm>
                  <a:custGeom>
                    <a:avLst/>
                    <a:gdLst>
                      <a:gd name="T0" fmla="*/ 62 w 69"/>
                      <a:gd name="T1" fmla="*/ 346 h 95"/>
                      <a:gd name="T2" fmla="*/ 81 w 69"/>
                      <a:gd name="T3" fmla="*/ 334 h 95"/>
                      <a:gd name="T4" fmla="*/ 102 w 69"/>
                      <a:gd name="T5" fmla="*/ 324 h 95"/>
                      <a:gd name="T6" fmla="*/ 115 w 69"/>
                      <a:gd name="T7" fmla="*/ 302 h 95"/>
                      <a:gd name="T8" fmla="*/ 135 w 69"/>
                      <a:gd name="T9" fmla="*/ 285 h 95"/>
                      <a:gd name="T10" fmla="*/ 150 w 69"/>
                      <a:gd name="T11" fmla="*/ 260 h 95"/>
                      <a:gd name="T12" fmla="*/ 157 w 69"/>
                      <a:gd name="T13" fmla="*/ 229 h 95"/>
                      <a:gd name="T14" fmla="*/ 163 w 69"/>
                      <a:gd name="T15" fmla="*/ 199 h 95"/>
                      <a:gd name="T16" fmla="*/ 163 w 69"/>
                      <a:gd name="T17" fmla="*/ 177 h 95"/>
                      <a:gd name="T18" fmla="*/ 163 w 69"/>
                      <a:gd name="T19" fmla="*/ 159 h 95"/>
                      <a:gd name="T20" fmla="*/ 163 w 69"/>
                      <a:gd name="T21" fmla="*/ 135 h 95"/>
                      <a:gd name="T22" fmla="*/ 157 w 69"/>
                      <a:gd name="T23" fmla="*/ 124 h 95"/>
                      <a:gd name="T24" fmla="*/ 150 w 69"/>
                      <a:gd name="T25" fmla="*/ 106 h 95"/>
                      <a:gd name="T26" fmla="*/ 135 w 69"/>
                      <a:gd name="T27" fmla="*/ 84 h 95"/>
                      <a:gd name="T28" fmla="*/ 115 w 69"/>
                      <a:gd name="T29" fmla="*/ 50 h 95"/>
                      <a:gd name="T30" fmla="*/ 96 w 69"/>
                      <a:gd name="T31" fmla="*/ 35 h 95"/>
                      <a:gd name="T32" fmla="*/ 65 w 69"/>
                      <a:gd name="T33" fmla="*/ 22 h 95"/>
                      <a:gd name="T34" fmla="*/ 40 w 69"/>
                      <a:gd name="T35" fmla="*/ 10 h 95"/>
                      <a:gd name="T36" fmla="*/ 12 w 69"/>
                      <a:gd name="T37" fmla="*/ 0 h 95"/>
                      <a:gd name="T38" fmla="*/ 8 w 69"/>
                      <a:gd name="T39" fmla="*/ 0 h 95"/>
                      <a:gd name="T40" fmla="*/ 8 w 69"/>
                      <a:gd name="T41" fmla="*/ 0 h 95"/>
                      <a:gd name="T42" fmla="*/ 0 w 69"/>
                      <a:gd name="T43" fmla="*/ 0 h 95"/>
                      <a:gd name="T44" fmla="*/ 0 w 69"/>
                      <a:gd name="T45" fmla="*/ 0 h 9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9"/>
                      <a:gd name="T70" fmla="*/ 0 h 95"/>
                      <a:gd name="T71" fmla="*/ 69 w 69"/>
                      <a:gd name="T72" fmla="*/ 95 h 9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9" h="95">
                        <a:moveTo>
                          <a:pt x="26" y="95"/>
                        </a:moveTo>
                        <a:lnTo>
                          <a:pt x="34" y="92"/>
                        </a:lnTo>
                        <a:lnTo>
                          <a:pt x="43" y="89"/>
                        </a:lnTo>
                        <a:lnTo>
                          <a:pt x="49" y="83"/>
                        </a:lnTo>
                        <a:lnTo>
                          <a:pt x="57" y="78"/>
                        </a:lnTo>
                        <a:lnTo>
                          <a:pt x="63" y="72"/>
                        </a:lnTo>
                        <a:lnTo>
                          <a:pt x="66" y="63"/>
                        </a:lnTo>
                        <a:lnTo>
                          <a:pt x="69" y="55"/>
                        </a:lnTo>
                        <a:lnTo>
                          <a:pt x="69" y="49"/>
                        </a:lnTo>
                        <a:lnTo>
                          <a:pt x="69" y="43"/>
                        </a:lnTo>
                        <a:lnTo>
                          <a:pt x="69" y="37"/>
                        </a:lnTo>
                        <a:lnTo>
                          <a:pt x="66" y="34"/>
                        </a:lnTo>
                        <a:lnTo>
                          <a:pt x="63" y="29"/>
                        </a:lnTo>
                        <a:lnTo>
                          <a:pt x="57" y="23"/>
                        </a:lnTo>
                        <a:lnTo>
                          <a:pt x="49" y="14"/>
                        </a:lnTo>
                        <a:lnTo>
                          <a:pt x="40" y="9"/>
                        </a:lnTo>
                        <a:lnTo>
                          <a:pt x="28" y="6"/>
                        </a:lnTo>
                        <a:lnTo>
                          <a:pt x="17" y="3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4" name="Freeform 1565"/>
                  <p:cNvSpPr>
                    <a:spLocks/>
                  </p:cNvSpPr>
                  <p:nvPr/>
                </p:nvSpPr>
                <p:spPr bwMode="auto">
                  <a:xfrm>
                    <a:off x="3129" y="775"/>
                    <a:ext cx="18" cy="26"/>
                  </a:xfrm>
                  <a:custGeom>
                    <a:avLst/>
                    <a:gdLst>
                      <a:gd name="T0" fmla="*/ 37 w 15"/>
                      <a:gd name="T1" fmla="*/ 0 h 20"/>
                      <a:gd name="T2" fmla="*/ 23 w 15"/>
                      <a:gd name="T3" fmla="*/ 0 h 20"/>
                      <a:gd name="T4" fmla="*/ 8 w 15"/>
                      <a:gd name="T5" fmla="*/ 12 h 20"/>
                      <a:gd name="T6" fmla="*/ 0 w 15"/>
                      <a:gd name="T7" fmla="*/ 22 h 20"/>
                      <a:gd name="T8" fmla="*/ 0 w 15"/>
                      <a:gd name="T9" fmla="*/ 35 h 20"/>
                      <a:gd name="T10" fmla="*/ 0 w 15"/>
                      <a:gd name="T11" fmla="*/ 35 h 20"/>
                      <a:gd name="T12" fmla="*/ 0 w 15"/>
                      <a:gd name="T13" fmla="*/ 46 h 20"/>
                      <a:gd name="T14" fmla="*/ 0 w 15"/>
                      <a:gd name="T15" fmla="*/ 51 h 20"/>
                      <a:gd name="T16" fmla="*/ 8 w 15"/>
                      <a:gd name="T17" fmla="*/ 64 h 20"/>
                      <a:gd name="T18" fmla="*/ 23 w 15"/>
                      <a:gd name="T19" fmla="*/ 74 h 20"/>
                      <a:gd name="T20" fmla="*/ 37 w 15"/>
                      <a:gd name="T21" fmla="*/ 74 h 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"/>
                      <a:gd name="T34" fmla="*/ 0 h 20"/>
                      <a:gd name="T35" fmla="*/ 15 w 15"/>
                      <a:gd name="T36" fmla="*/ 20 h 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" h="20">
                        <a:moveTo>
                          <a:pt x="15" y="0"/>
                        </a:moveTo>
                        <a:lnTo>
                          <a:pt x="9" y="0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3" y="17"/>
                        </a:lnTo>
                        <a:lnTo>
                          <a:pt x="9" y="20"/>
                        </a:lnTo>
                        <a:lnTo>
                          <a:pt x="15" y="2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5" name="Freeform 1566"/>
                  <p:cNvSpPr>
                    <a:spLocks/>
                  </p:cNvSpPr>
                  <p:nvPr/>
                </p:nvSpPr>
                <p:spPr bwMode="auto">
                  <a:xfrm>
                    <a:off x="3143" y="678"/>
                    <a:ext cx="82" cy="123"/>
                  </a:xfrm>
                  <a:custGeom>
                    <a:avLst/>
                    <a:gdLst>
                      <a:gd name="T0" fmla="*/ 8 w 69"/>
                      <a:gd name="T1" fmla="*/ 346 h 95"/>
                      <a:gd name="T2" fmla="*/ 8 w 69"/>
                      <a:gd name="T3" fmla="*/ 346 h 95"/>
                      <a:gd name="T4" fmla="*/ 8 w 69"/>
                      <a:gd name="T5" fmla="*/ 346 h 95"/>
                      <a:gd name="T6" fmla="*/ 8 w 69"/>
                      <a:gd name="T7" fmla="*/ 346 h 95"/>
                      <a:gd name="T8" fmla="*/ 12 w 69"/>
                      <a:gd name="T9" fmla="*/ 346 h 95"/>
                      <a:gd name="T10" fmla="*/ 40 w 69"/>
                      <a:gd name="T11" fmla="*/ 346 h 95"/>
                      <a:gd name="T12" fmla="*/ 65 w 69"/>
                      <a:gd name="T13" fmla="*/ 334 h 95"/>
                      <a:gd name="T14" fmla="*/ 96 w 69"/>
                      <a:gd name="T15" fmla="*/ 317 h 95"/>
                      <a:gd name="T16" fmla="*/ 115 w 69"/>
                      <a:gd name="T17" fmla="*/ 295 h 95"/>
                      <a:gd name="T18" fmla="*/ 135 w 69"/>
                      <a:gd name="T19" fmla="*/ 273 h 95"/>
                      <a:gd name="T20" fmla="*/ 150 w 69"/>
                      <a:gd name="T21" fmla="*/ 238 h 95"/>
                      <a:gd name="T22" fmla="*/ 157 w 69"/>
                      <a:gd name="T23" fmla="*/ 221 h 95"/>
                      <a:gd name="T24" fmla="*/ 163 w 69"/>
                      <a:gd name="T25" fmla="*/ 211 h 95"/>
                      <a:gd name="T26" fmla="*/ 163 w 69"/>
                      <a:gd name="T27" fmla="*/ 189 h 95"/>
                      <a:gd name="T28" fmla="*/ 163 w 69"/>
                      <a:gd name="T29" fmla="*/ 170 h 95"/>
                      <a:gd name="T30" fmla="*/ 163 w 69"/>
                      <a:gd name="T31" fmla="*/ 159 h 95"/>
                      <a:gd name="T32" fmla="*/ 163 w 69"/>
                      <a:gd name="T33" fmla="*/ 137 h 95"/>
                      <a:gd name="T34" fmla="*/ 157 w 69"/>
                      <a:gd name="T35" fmla="*/ 126 h 95"/>
                      <a:gd name="T36" fmla="*/ 150 w 69"/>
                      <a:gd name="T37" fmla="*/ 106 h 95"/>
                      <a:gd name="T38" fmla="*/ 135 w 69"/>
                      <a:gd name="T39" fmla="*/ 74 h 95"/>
                      <a:gd name="T40" fmla="*/ 115 w 69"/>
                      <a:gd name="T41" fmla="*/ 53 h 95"/>
                      <a:gd name="T42" fmla="*/ 96 w 69"/>
                      <a:gd name="T43" fmla="*/ 35 h 95"/>
                      <a:gd name="T44" fmla="*/ 65 w 69"/>
                      <a:gd name="T45" fmla="*/ 10 h 95"/>
                      <a:gd name="T46" fmla="*/ 40 w 69"/>
                      <a:gd name="T47" fmla="*/ 0 h 95"/>
                      <a:gd name="T48" fmla="*/ 12 w 69"/>
                      <a:gd name="T49" fmla="*/ 0 h 95"/>
                      <a:gd name="T50" fmla="*/ 8 w 69"/>
                      <a:gd name="T51" fmla="*/ 0 h 95"/>
                      <a:gd name="T52" fmla="*/ 8 w 69"/>
                      <a:gd name="T53" fmla="*/ 0 h 95"/>
                      <a:gd name="T54" fmla="*/ 0 w 69"/>
                      <a:gd name="T55" fmla="*/ 0 h 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9"/>
                      <a:gd name="T85" fmla="*/ 0 h 95"/>
                      <a:gd name="T86" fmla="*/ 69 w 69"/>
                      <a:gd name="T87" fmla="*/ 95 h 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9" h="95">
                        <a:moveTo>
                          <a:pt x="3" y="95"/>
                        </a:moveTo>
                        <a:lnTo>
                          <a:pt x="3" y="95"/>
                        </a:lnTo>
                        <a:lnTo>
                          <a:pt x="5" y="95"/>
                        </a:lnTo>
                        <a:lnTo>
                          <a:pt x="17" y="95"/>
                        </a:lnTo>
                        <a:lnTo>
                          <a:pt x="28" y="92"/>
                        </a:lnTo>
                        <a:lnTo>
                          <a:pt x="40" y="87"/>
                        </a:lnTo>
                        <a:lnTo>
                          <a:pt x="49" y="81"/>
                        </a:lnTo>
                        <a:lnTo>
                          <a:pt x="57" y="75"/>
                        </a:lnTo>
                        <a:lnTo>
                          <a:pt x="63" y="66"/>
                        </a:lnTo>
                        <a:lnTo>
                          <a:pt x="66" y="61"/>
                        </a:lnTo>
                        <a:lnTo>
                          <a:pt x="69" y="58"/>
                        </a:lnTo>
                        <a:lnTo>
                          <a:pt x="69" y="52"/>
                        </a:lnTo>
                        <a:lnTo>
                          <a:pt x="69" y="46"/>
                        </a:lnTo>
                        <a:lnTo>
                          <a:pt x="69" y="43"/>
                        </a:lnTo>
                        <a:lnTo>
                          <a:pt x="69" y="38"/>
                        </a:lnTo>
                        <a:lnTo>
                          <a:pt x="66" y="35"/>
                        </a:lnTo>
                        <a:lnTo>
                          <a:pt x="63" y="29"/>
                        </a:lnTo>
                        <a:lnTo>
                          <a:pt x="57" y="20"/>
                        </a:lnTo>
                        <a:lnTo>
                          <a:pt x="49" y="15"/>
                        </a:lnTo>
                        <a:lnTo>
                          <a:pt x="40" y="9"/>
                        </a:lnTo>
                        <a:lnTo>
                          <a:pt x="28" y="3"/>
                        </a:lnTo>
                        <a:lnTo>
                          <a:pt x="1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6" name="Freeform 1567"/>
                  <p:cNvSpPr>
                    <a:spLocks/>
                  </p:cNvSpPr>
                  <p:nvPr/>
                </p:nvSpPr>
                <p:spPr bwMode="auto">
                  <a:xfrm>
                    <a:off x="3129" y="678"/>
                    <a:ext cx="18" cy="30"/>
                  </a:xfrm>
                  <a:custGeom>
                    <a:avLst/>
                    <a:gdLst>
                      <a:gd name="T0" fmla="*/ 37 w 15"/>
                      <a:gd name="T1" fmla="*/ 0 h 23"/>
                      <a:gd name="T2" fmla="*/ 23 w 15"/>
                      <a:gd name="T3" fmla="*/ 0 h 23"/>
                      <a:gd name="T4" fmla="*/ 8 w 15"/>
                      <a:gd name="T5" fmla="*/ 12 h 23"/>
                      <a:gd name="T6" fmla="*/ 0 w 15"/>
                      <a:gd name="T7" fmla="*/ 22 h 23"/>
                      <a:gd name="T8" fmla="*/ 0 w 15"/>
                      <a:gd name="T9" fmla="*/ 35 h 23"/>
                      <a:gd name="T10" fmla="*/ 0 w 15"/>
                      <a:gd name="T11" fmla="*/ 46 h 23"/>
                      <a:gd name="T12" fmla="*/ 0 w 15"/>
                      <a:gd name="T13" fmla="*/ 57 h 23"/>
                      <a:gd name="T14" fmla="*/ 0 w 15"/>
                      <a:gd name="T15" fmla="*/ 57 h 23"/>
                      <a:gd name="T16" fmla="*/ 8 w 15"/>
                      <a:gd name="T17" fmla="*/ 65 h 23"/>
                      <a:gd name="T18" fmla="*/ 23 w 15"/>
                      <a:gd name="T19" fmla="*/ 74 h 23"/>
                      <a:gd name="T20" fmla="*/ 37 w 15"/>
                      <a:gd name="T21" fmla="*/ 87 h 2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"/>
                      <a:gd name="T34" fmla="*/ 0 h 23"/>
                      <a:gd name="T35" fmla="*/ 15 w 15"/>
                      <a:gd name="T36" fmla="*/ 23 h 2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" h="23">
                        <a:moveTo>
                          <a:pt x="15" y="0"/>
                        </a:moveTo>
                        <a:lnTo>
                          <a:pt x="9" y="0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3" y="17"/>
                        </a:lnTo>
                        <a:lnTo>
                          <a:pt x="9" y="20"/>
                        </a:lnTo>
                        <a:lnTo>
                          <a:pt x="15" y="23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7" name="Freeform 1568"/>
                  <p:cNvSpPr>
                    <a:spLocks/>
                  </p:cNvSpPr>
                  <p:nvPr/>
                </p:nvSpPr>
                <p:spPr bwMode="auto">
                  <a:xfrm>
                    <a:off x="3143" y="581"/>
                    <a:ext cx="82" cy="127"/>
                  </a:xfrm>
                  <a:custGeom>
                    <a:avLst/>
                    <a:gdLst>
                      <a:gd name="T0" fmla="*/ 8 w 69"/>
                      <a:gd name="T1" fmla="*/ 346 h 98"/>
                      <a:gd name="T2" fmla="*/ 8 w 69"/>
                      <a:gd name="T3" fmla="*/ 346 h 98"/>
                      <a:gd name="T4" fmla="*/ 8 w 69"/>
                      <a:gd name="T5" fmla="*/ 359 h 98"/>
                      <a:gd name="T6" fmla="*/ 8 w 69"/>
                      <a:gd name="T7" fmla="*/ 359 h 98"/>
                      <a:gd name="T8" fmla="*/ 8 w 69"/>
                      <a:gd name="T9" fmla="*/ 359 h 98"/>
                      <a:gd name="T10" fmla="*/ 12 w 69"/>
                      <a:gd name="T11" fmla="*/ 359 h 98"/>
                      <a:gd name="T12" fmla="*/ 12 w 69"/>
                      <a:gd name="T13" fmla="*/ 346 h 98"/>
                      <a:gd name="T14" fmla="*/ 40 w 69"/>
                      <a:gd name="T15" fmla="*/ 346 h 98"/>
                      <a:gd name="T16" fmla="*/ 65 w 69"/>
                      <a:gd name="T17" fmla="*/ 336 h 98"/>
                      <a:gd name="T18" fmla="*/ 96 w 69"/>
                      <a:gd name="T19" fmla="*/ 317 h 98"/>
                      <a:gd name="T20" fmla="*/ 115 w 69"/>
                      <a:gd name="T21" fmla="*/ 295 h 98"/>
                      <a:gd name="T22" fmla="*/ 135 w 69"/>
                      <a:gd name="T23" fmla="*/ 273 h 98"/>
                      <a:gd name="T24" fmla="*/ 150 w 69"/>
                      <a:gd name="T25" fmla="*/ 245 h 98"/>
                      <a:gd name="T26" fmla="*/ 157 w 69"/>
                      <a:gd name="T27" fmla="*/ 235 h 98"/>
                      <a:gd name="T28" fmla="*/ 163 w 69"/>
                      <a:gd name="T29" fmla="*/ 211 h 98"/>
                      <a:gd name="T30" fmla="*/ 163 w 69"/>
                      <a:gd name="T31" fmla="*/ 189 h 98"/>
                      <a:gd name="T32" fmla="*/ 163 w 69"/>
                      <a:gd name="T33" fmla="*/ 181 h 98"/>
                      <a:gd name="T34" fmla="*/ 163 w 69"/>
                      <a:gd name="T35" fmla="*/ 161 h 98"/>
                      <a:gd name="T36" fmla="*/ 163 w 69"/>
                      <a:gd name="T37" fmla="*/ 140 h 98"/>
                      <a:gd name="T38" fmla="*/ 157 w 69"/>
                      <a:gd name="T39" fmla="*/ 126 h 98"/>
                      <a:gd name="T40" fmla="*/ 150 w 69"/>
                      <a:gd name="T41" fmla="*/ 108 h 98"/>
                      <a:gd name="T42" fmla="*/ 135 w 69"/>
                      <a:gd name="T43" fmla="*/ 74 h 98"/>
                      <a:gd name="T44" fmla="*/ 115 w 69"/>
                      <a:gd name="T45" fmla="*/ 53 h 98"/>
                      <a:gd name="T46" fmla="*/ 96 w 69"/>
                      <a:gd name="T47" fmla="*/ 35 h 98"/>
                      <a:gd name="T48" fmla="*/ 65 w 69"/>
                      <a:gd name="T49" fmla="*/ 10 h 98"/>
                      <a:gd name="T50" fmla="*/ 40 w 69"/>
                      <a:gd name="T51" fmla="*/ 0 h 98"/>
                      <a:gd name="T52" fmla="*/ 12 w 69"/>
                      <a:gd name="T53" fmla="*/ 0 h 98"/>
                      <a:gd name="T54" fmla="*/ 8 w 69"/>
                      <a:gd name="T55" fmla="*/ 0 h 98"/>
                      <a:gd name="T56" fmla="*/ 8 w 69"/>
                      <a:gd name="T57" fmla="*/ 0 h 98"/>
                      <a:gd name="T58" fmla="*/ 0 w 69"/>
                      <a:gd name="T59" fmla="*/ 0 h 9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9"/>
                      <a:gd name="T91" fmla="*/ 0 h 98"/>
                      <a:gd name="T92" fmla="*/ 69 w 69"/>
                      <a:gd name="T93" fmla="*/ 98 h 9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9" h="98">
                        <a:moveTo>
                          <a:pt x="3" y="95"/>
                        </a:moveTo>
                        <a:lnTo>
                          <a:pt x="3" y="95"/>
                        </a:lnTo>
                        <a:lnTo>
                          <a:pt x="3" y="98"/>
                        </a:lnTo>
                        <a:lnTo>
                          <a:pt x="5" y="98"/>
                        </a:lnTo>
                        <a:lnTo>
                          <a:pt x="5" y="95"/>
                        </a:lnTo>
                        <a:lnTo>
                          <a:pt x="17" y="95"/>
                        </a:lnTo>
                        <a:lnTo>
                          <a:pt x="28" y="92"/>
                        </a:lnTo>
                        <a:lnTo>
                          <a:pt x="40" y="87"/>
                        </a:lnTo>
                        <a:lnTo>
                          <a:pt x="49" y="81"/>
                        </a:lnTo>
                        <a:lnTo>
                          <a:pt x="57" y="75"/>
                        </a:lnTo>
                        <a:lnTo>
                          <a:pt x="63" y="67"/>
                        </a:lnTo>
                        <a:lnTo>
                          <a:pt x="66" y="64"/>
                        </a:lnTo>
                        <a:lnTo>
                          <a:pt x="69" y="58"/>
                        </a:lnTo>
                        <a:lnTo>
                          <a:pt x="69" y="52"/>
                        </a:lnTo>
                        <a:lnTo>
                          <a:pt x="69" y="49"/>
                        </a:lnTo>
                        <a:lnTo>
                          <a:pt x="69" y="44"/>
                        </a:lnTo>
                        <a:lnTo>
                          <a:pt x="69" y="38"/>
                        </a:lnTo>
                        <a:lnTo>
                          <a:pt x="66" y="35"/>
                        </a:lnTo>
                        <a:lnTo>
                          <a:pt x="63" y="29"/>
                        </a:lnTo>
                        <a:lnTo>
                          <a:pt x="57" y="20"/>
                        </a:lnTo>
                        <a:lnTo>
                          <a:pt x="49" y="15"/>
                        </a:lnTo>
                        <a:lnTo>
                          <a:pt x="40" y="9"/>
                        </a:lnTo>
                        <a:lnTo>
                          <a:pt x="28" y="3"/>
                        </a:lnTo>
                        <a:lnTo>
                          <a:pt x="1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8" name="Freeform 1569"/>
                  <p:cNvSpPr>
                    <a:spLocks/>
                  </p:cNvSpPr>
                  <p:nvPr/>
                </p:nvSpPr>
                <p:spPr bwMode="auto">
                  <a:xfrm>
                    <a:off x="3129" y="581"/>
                    <a:ext cx="18" cy="34"/>
                  </a:xfrm>
                  <a:custGeom>
                    <a:avLst/>
                    <a:gdLst>
                      <a:gd name="T0" fmla="*/ 37 w 15"/>
                      <a:gd name="T1" fmla="*/ 0 h 26"/>
                      <a:gd name="T2" fmla="*/ 23 w 15"/>
                      <a:gd name="T3" fmla="*/ 0 h 26"/>
                      <a:gd name="T4" fmla="*/ 8 w 15"/>
                      <a:gd name="T5" fmla="*/ 12 h 26"/>
                      <a:gd name="T6" fmla="*/ 0 w 15"/>
                      <a:gd name="T7" fmla="*/ 22 h 26"/>
                      <a:gd name="T8" fmla="*/ 0 w 15"/>
                      <a:gd name="T9" fmla="*/ 35 h 26"/>
                      <a:gd name="T10" fmla="*/ 0 w 15"/>
                      <a:gd name="T11" fmla="*/ 46 h 26"/>
                      <a:gd name="T12" fmla="*/ 0 w 15"/>
                      <a:gd name="T13" fmla="*/ 46 h 26"/>
                      <a:gd name="T14" fmla="*/ 0 w 15"/>
                      <a:gd name="T15" fmla="*/ 58 h 26"/>
                      <a:gd name="T16" fmla="*/ 8 w 15"/>
                      <a:gd name="T17" fmla="*/ 76 h 26"/>
                      <a:gd name="T18" fmla="*/ 14 w 15"/>
                      <a:gd name="T19" fmla="*/ 88 h 26"/>
                      <a:gd name="T20" fmla="*/ 23 w 15"/>
                      <a:gd name="T21" fmla="*/ 99 h 26"/>
                      <a:gd name="T22" fmla="*/ 29 w 15"/>
                      <a:gd name="T23" fmla="*/ 99 h 26"/>
                      <a:gd name="T24" fmla="*/ 37 w 15"/>
                      <a:gd name="T25" fmla="*/ 99 h 2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"/>
                      <a:gd name="T40" fmla="*/ 0 h 26"/>
                      <a:gd name="T41" fmla="*/ 15 w 15"/>
                      <a:gd name="T42" fmla="*/ 26 h 2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" h="26">
                        <a:moveTo>
                          <a:pt x="15" y="0"/>
                        </a:moveTo>
                        <a:lnTo>
                          <a:pt x="9" y="0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3" y="20"/>
                        </a:lnTo>
                        <a:lnTo>
                          <a:pt x="6" y="23"/>
                        </a:lnTo>
                        <a:lnTo>
                          <a:pt x="9" y="26"/>
                        </a:lnTo>
                        <a:lnTo>
                          <a:pt x="12" y="26"/>
                        </a:lnTo>
                        <a:lnTo>
                          <a:pt x="15" y="26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9" name="Freeform 1570"/>
                  <p:cNvSpPr>
                    <a:spLocks/>
                  </p:cNvSpPr>
                  <p:nvPr/>
                </p:nvSpPr>
                <p:spPr bwMode="auto">
                  <a:xfrm>
                    <a:off x="3147" y="486"/>
                    <a:ext cx="78" cy="129"/>
                  </a:xfrm>
                  <a:custGeom>
                    <a:avLst/>
                    <a:gdLst>
                      <a:gd name="T0" fmla="*/ 0 w 66"/>
                      <a:gd name="T1" fmla="*/ 356 h 100"/>
                      <a:gd name="T2" fmla="*/ 0 w 66"/>
                      <a:gd name="T3" fmla="*/ 356 h 100"/>
                      <a:gd name="T4" fmla="*/ 0 w 66"/>
                      <a:gd name="T5" fmla="*/ 356 h 100"/>
                      <a:gd name="T6" fmla="*/ 0 w 66"/>
                      <a:gd name="T7" fmla="*/ 356 h 100"/>
                      <a:gd name="T8" fmla="*/ 2 w 66"/>
                      <a:gd name="T9" fmla="*/ 356 h 100"/>
                      <a:gd name="T10" fmla="*/ 18 w 66"/>
                      <a:gd name="T11" fmla="*/ 356 h 100"/>
                      <a:gd name="T12" fmla="*/ 33 w 66"/>
                      <a:gd name="T13" fmla="*/ 356 h 100"/>
                      <a:gd name="T14" fmla="*/ 57 w 66"/>
                      <a:gd name="T15" fmla="*/ 346 h 100"/>
                      <a:gd name="T16" fmla="*/ 85 w 66"/>
                      <a:gd name="T17" fmla="*/ 332 h 100"/>
                      <a:gd name="T18" fmla="*/ 106 w 66"/>
                      <a:gd name="T19" fmla="*/ 306 h 100"/>
                      <a:gd name="T20" fmla="*/ 125 w 66"/>
                      <a:gd name="T21" fmla="*/ 275 h 100"/>
                      <a:gd name="T22" fmla="*/ 138 w 66"/>
                      <a:gd name="T23" fmla="*/ 246 h 100"/>
                      <a:gd name="T24" fmla="*/ 144 w 66"/>
                      <a:gd name="T25" fmla="*/ 223 h 100"/>
                      <a:gd name="T26" fmla="*/ 152 w 66"/>
                      <a:gd name="T27" fmla="*/ 205 h 100"/>
                      <a:gd name="T28" fmla="*/ 152 w 66"/>
                      <a:gd name="T29" fmla="*/ 183 h 100"/>
                      <a:gd name="T30" fmla="*/ 152 w 66"/>
                      <a:gd name="T31" fmla="*/ 172 h 100"/>
                      <a:gd name="T32" fmla="*/ 152 w 66"/>
                      <a:gd name="T33" fmla="*/ 143 h 100"/>
                      <a:gd name="T34" fmla="*/ 144 w 66"/>
                      <a:gd name="T35" fmla="*/ 123 h 100"/>
                      <a:gd name="T36" fmla="*/ 138 w 66"/>
                      <a:gd name="T37" fmla="*/ 88 h 100"/>
                      <a:gd name="T38" fmla="*/ 125 w 66"/>
                      <a:gd name="T39" fmla="*/ 74 h 100"/>
                      <a:gd name="T40" fmla="*/ 115 w 66"/>
                      <a:gd name="T41" fmla="*/ 50 h 100"/>
                      <a:gd name="T42" fmla="*/ 99 w 66"/>
                      <a:gd name="T43" fmla="*/ 39 h 100"/>
                      <a:gd name="T44" fmla="*/ 78 w 66"/>
                      <a:gd name="T45" fmla="*/ 17 h 100"/>
                      <a:gd name="T46" fmla="*/ 57 w 66"/>
                      <a:gd name="T47" fmla="*/ 0 h 10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6"/>
                      <a:gd name="T73" fmla="*/ 0 h 100"/>
                      <a:gd name="T74" fmla="*/ 66 w 66"/>
                      <a:gd name="T75" fmla="*/ 100 h 10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6" h="100">
                        <a:moveTo>
                          <a:pt x="0" y="100"/>
                        </a:moveTo>
                        <a:lnTo>
                          <a:pt x="0" y="100"/>
                        </a:lnTo>
                        <a:lnTo>
                          <a:pt x="2" y="100"/>
                        </a:lnTo>
                        <a:lnTo>
                          <a:pt x="8" y="100"/>
                        </a:lnTo>
                        <a:lnTo>
                          <a:pt x="14" y="100"/>
                        </a:lnTo>
                        <a:lnTo>
                          <a:pt x="25" y="97"/>
                        </a:lnTo>
                        <a:lnTo>
                          <a:pt x="37" y="92"/>
                        </a:lnTo>
                        <a:lnTo>
                          <a:pt x="46" y="86"/>
                        </a:lnTo>
                        <a:lnTo>
                          <a:pt x="54" y="77"/>
                        </a:lnTo>
                        <a:lnTo>
                          <a:pt x="60" y="69"/>
                        </a:lnTo>
                        <a:lnTo>
                          <a:pt x="63" y="63"/>
                        </a:lnTo>
                        <a:lnTo>
                          <a:pt x="66" y="57"/>
                        </a:lnTo>
                        <a:lnTo>
                          <a:pt x="66" y="51"/>
                        </a:lnTo>
                        <a:lnTo>
                          <a:pt x="66" y="48"/>
                        </a:lnTo>
                        <a:lnTo>
                          <a:pt x="66" y="40"/>
                        </a:lnTo>
                        <a:lnTo>
                          <a:pt x="63" y="34"/>
                        </a:lnTo>
                        <a:lnTo>
                          <a:pt x="60" y="25"/>
                        </a:lnTo>
                        <a:lnTo>
                          <a:pt x="54" y="20"/>
                        </a:lnTo>
                        <a:lnTo>
                          <a:pt x="49" y="14"/>
                        </a:lnTo>
                        <a:lnTo>
                          <a:pt x="43" y="11"/>
                        </a:lnTo>
                        <a:lnTo>
                          <a:pt x="34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61500" name="Group 1571"/>
                  <p:cNvGrpSpPr>
                    <a:grpSpLocks/>
                  </p:cNvGrpSpPr>
                  <p:nvPr/>
                </p:nvGrpSpPr>
                <p:grpSpPr bwMode="auto">
                  <a:xfrm>
                    <a:off x="3270" y="492"/>
                    <a:ext cx="97" cy="496"/>
                    <a:chOff x="3467" y="2067"/>
                    <a:chExt cx="81" cy="383"/>
                  </a:xfrm>
                </p:grpSpPr>
                <p:sp>
                  <p:nvSpPr>
                    <p:cNvPr id="61518" name="Freeform 1572"/>
                    <p:cNvSpPr>
                      <a:spLocks/>
                    </p:cNvSpPr>
                    <p:nvPr/>
                  </p:nvSpPr>
                  <p:spPr bwMode="auto">
                    <a:xfrm>
                      <a:off x="3533" y="2358"/>
                      <a:ext cx="15" cy="26"/>
                    </a:xfrm>
                    <a:custGeom>
                      <a:avLst/>
                      <a:gdLst>
                        <a:gd name="T0" fmla="*/ 0 w 15"/>
                        <a:gd name="T1" fmla="*/ 0 h 26"/>
                        <a:gd name="T2" fmla="*/ 6 w 15"/>
                        <a:gd name="T3" fmla="*/ 0 h 26"/>
                        <a:gd name="T4" fmla="*/ 9 w 15"/>
                        <a:gd name="T5" fmla="*/ 3 h 26"/>
                        <a:gd name="T6" fmla="*/ 15 w 15"/>
                        <a:gd name="T7" fmla="*/ 6 h 26"/>
                        <a:gd name="T8" fmla="*/ 15 w 15"/>
                        <a:gd name="T9" fmla="*/ 9 h 26"/>
                        <a:gd name="T10" fmla="*/ 15 w 15"/>
                        <a:gd name="T11" fmla="*/ 9 h 26"/>
                        <a:gd name="T12" fmla="*/ 15 w 15"/>
                        <a:gd name="T13" fmla="*/ 14 h 26"/>
                        <a:gd name="T14" fmla="*/ 15 w 15"/>
                        <a:gd name="T15" fmla="*/ 17 h 26"/>
                        <a:gd name="T16" fmla="*/ 9 w 15"/>
                        <a:gd name="T17" fmla="*/ 20 h 26"/>
                        <a:gd name="T18" fmla="*/ 6 w 15"/>
                        <a:gd name="T19" fmla="*/ 23 h 26"/>
                        <a:gd name="T20" fmla="*/ 0 w 15"/>
                        <a:gd name="T21" fmla="*/ 26 h 2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5"/>
                        <a:gd name="T34" fmla="*/ 0 h 26"/>
                        <a:gd name="T35" fmla="*/ 15 w 15"/>
                        <a:gd name="T36" fmla="*/ 26 h 2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5" h="26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9" y="3"/>
                          </a:lnTo>
                          <a:lnTo>
                            <a:pt x="15" y="6"/>
                          </a:lnTo>
                          <a:lnTo>
                            <a:pt x="15" y="9"/>
                          </a:lnTo>
                          <a:lnTo>
                            <a:pt x="15" y="14"/>
                          </a:lnTo>
                          <a:lnTo>
                            <a:pt x="15" y="17"/>
                          </a:lnTo>
                          <a:lnTo>
                            <a:pt x="9" y="20"/>
                          </a:lnTo>
                          <a:lnTo>
                            <a:pt x="6" y="23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19" name="Freeform 1573"/>
                    <p:cNvSpPr>
                      <a:spLocks/>
                    </p:cNvSpPr>
                    <p:nvPr/>
                  </p:nvSpPr>
                  <p:spPr bwMode="auto">
                    <a:xfrm>
                      <a:off x="3467" y="2283"/>
                      <a:ext cx="69" cy="101"/>
                    </a:xfrm>
                    <a:custGeom>
                      <a:avLst/>
                      <a:gdLst>
                        <a:gd name="T0" fmla="*/ 66 w 69"/>
                        <a:gd name="T1" fmla="*/ 101 h 101"/>
                        <a:gd name="T2" fmla="*/ 66 w 69"/>
                        <a:gd name="T3" fmla="*/ 101 h 101"/>
                        <a:gd name="T4" fmla="*/ 66 w 69"/>
                        <a:gd name="T5" fmla="*/ 101 h 101"/>
                        <a:gd name="T6" fmla="*/ 66 w 69"/>
                        <a:gd name="T7" fmla="*/ 101 h 101"/>
                        <a:gd name="T8" fmla="*/ 63 w 69"/>
                        <a:gd name="T9" fmla="*/ 101 h 101"/>
                        <a:gd name="T10" fmla="*/ 58 w 69"/>
                        <a:gd name="T11" fmla="*/ 101 h 101"/>
                        <a:gd name="T12" fmla="*/ 52 w 69"/>
                        <a:gd name="T13" fmla="*/ 98 h 101"/>
                        <a:gd name="T14" fmla="*/ 40 w 69"/>
                        <a:gd name="T15" fmla="*/ 95 h 101"/>
                        <a:gd name="T16" fmla="*/ 29 w 69"/>
                        <a:gd name="T17" fmla="*/ 92 h 101"/>
                        <a:gd name="T18" fmla="*/ 20 w 69"/>
                        <a:gd name="T19" fmla="*/ 84 h 101"/>
                        <a:gd name="T20" fmla="*/ 11 w 69"/>
                        <a:gd name="T21" fmla="*/ 78 h 101"/>
                        <a:gd name="T22" fmla="*/ 6 w 69"/>
                        <a:gd name="T23" fmla="*/ 66 h 101"/>
                        <a:gd name="T24" fmla="*/ 3 w 69"/>
                        <a:gd name="T25" fmla="*/ 63 h 101"/>
                        <a:gd name="T26" fmla="*/ 0 w 69"/>
                        <a:gd name="T27" fmla="*/ 58 h 101"/>
                        <a:gd name="T28" fmla="*/ 0 w 69"/>
                        <a:gd name="T29" fmla="*/ 52 h 101"/>
                        <a:gd name="T30" fmla="*/ 0 w 69"/>
                        <a:gd name="T31" fmla="*/ 49 h 101"/>
                        <a:gd name="T32" fmla="*/ 0 w 69"/>
                        <a:gd name="T33" fmla="*/ 43 h 101"/>
                        <a:gd name="T34" fmla="*/ 0 w 69"/>
                        <a:gd name="T35" fmla="*/ 38 h 101"/>
                        <a:gd name="T36" fmla="*/ 3 w 69"/>
                        <a:gd name="T37" fmla="*/ 35 h 101"/>
                        <a:gd name="T38" fmla="*/ 6 w 69"/>
                        <a:gd name="T39" fmla="*/ 32 h 101"/>
                        <a:gd name="T40" fmla="*/ 11 w 69"/>
                        <a:gd name="T41" fmla="*/ 23 h 101"/>
                        <a:gd name="T42" fmla="*/ 20 w 69"/>
                        <a:gd name="T43" fmla="*/ 15 h 101"/>
                        <a:gd name="T44" fmla="*/ 29 w 69"/>
                        <a:gd name="T45" fmla="*/ 9 h 101"/>
                        <a:gd name="T46" fmla="*/ 40 w 69"/>
                        <a:gd name="T47" fmla="*/ 6 h 101"/>
                        <a:gd name="T48" fmla="*/ 52 w 69"/>
                        <a:gd name="T49" fmla="*/ 3 h 101"/>
                        <a:gd name="T50" fmla="*/ 63 w 69"/>
                        <a:gd name="T51" fmla="*/ 0 h 101"/>
                        <a:gd name="T52" fmla="*/ 66 w 69"/>
                        <a:gd name="T53" fmla="*/ 0 h 101"/>
                        <a:gd name="T54" fmla="*/ 66 w 69"/>
                        <a:gd name="T55" fmla="*/ 0 h 101"/>
                        <a:gd name="T56" fmla="*/ 69 w 69"/>
                        <a:gd name="T57" fmla="*/ 0 h 10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69"/>
                        <a:gd name="T88" fmla="*/ 0 h 101"/>
                        <a:gd name="T89" fmla="*/ 69 w 69"/>
                        <a:gd name="T90" fmla="*/ 101 h 10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69" h="101">
                          <a:moveTo>
                            <a:pt x="66" y="101"/>
                          </a:moveTo>
                          <a:lnTo>
                            <a:pt x="66" y="101"/>
                          </a:lnTo>
                          <a:lnTo>
                            <a:pt x="63" y="101"/>
                          </a:lnTo>
                          <a:lnTo>
                            <a:pt x="58" y="101"/>
                          </a:lnTo>
                          <a:lnTo>
                            <a:pt x="52" y="98"/>
                          </a:lnTo>
                          <a:lnTo>
                            <a:pt x="40" y="95"/>
                          </a:lnTo>
                          <a:lnTo>
                            <a:pt x="29" y="92"/>
                          </a:lnTo>
                          <a:lnTo>
                            <a:pt x="20" y="84"/>
                          </a:lnTo>
                          <a:lnTo>
                            <a:pt x="11" y="78"/>
                          </a:lnTo>
                          <a:lnTo>
                            <a:pt x="6" y="66"/>
                          </a:lnTo>
                          <a:lnTo>
                            <a:pt x="3" y="63"/>
                          </a:lnTo>
                          <a:lnTo>
                            <a:pt x="0" y="58"/>
                          </a:lnTo>
                          <a:lnTo>
                            <a:pt x="0" y="52"/>
                          </a:lnTo>
                          <a:lnTo>
                            <a:pt x="0" y="49"/>
                          </a:lnTo>
                          <a:lnTo>
                            <a:pt x="0" y="43"/>
                          </a:lnTo>
                          <a:lnTo>
                            <a:pt x="0" y="38"/>
                          </a:lnTo>
                          <a:lnTo>
                            <a:pt x="3" y="35"/>
                          </a:lnTo>
                          <a:lnTo>
                            <a:pt x="6" y="32"/>
                          </a:lnTo>
                          <a:lnTo>
                            <a:pt x="11" y="23"/>
                          </a:lnTo>
                          <a:lnTo>
                            <a:pt x="20" y="15"/>
                          </a:lnTo>
                          <a:lnTo>
                            <a:pt x="29" y="9"/>
                          </a:lnTo>
                          <a:lnTo>
                            <a:pt x="40" y="6"/>
                          </a:lnTo>
                          <a:lnTo>
                            <a:pt x="52" y="3"/>
                          </a:lnTo>
                          <a:lnTo>
                            <a:pt x="63" y="0"/>
                          </a:lnTo>
                          <a:lnTo>
                            <a:pt x="66" y="0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20" name="Freeform 1574"/>
                    <p:cNvSpPr>
                      <a:spLocks/>
                    </p:cNvSpPr>
                    <p:nvPr/>
                  </p:nvSpPr>
                  <p:spPr bwMode="auto">
                    <a:xfrm>
                      <a:off x="3467" y="2358"/>
                      <a:ext cx="69" cy="92"/>
                    </a:xfrm>
                    <a:custGeom>
                      <a:avLst/>
                      <a:gdLst>
                        <a:gd name="T0" fmla="*/ 43 w 69"/>
                        <a:gd name="T1" fmla="*/ 92 h 92"/>
                        <a:gd name="T2" fmla="*/ 34 w 69"/>
                        <a:gd name="T3" fmla="*/ 89 h 92"/>
                        <a:gd name="T4" fmla="*/ 26 w 69"/>
                        <a:gd name="T5" fmla="*/ 86 h 92"/>
                        <a:gd name="T6" fmla="*/ 17 w 69"/>
                        <a:gd name="T7" fmla="*/ 81 h 92"/>
                        <a:gd name="T8" fmla="*/ 11 w 69"/>
                        <a:gd name="T9" fmla="*/ 75 h 92"/>
                        <a:gd name="T10" fmla="*/ 8 w 69"/>
                        <a:gd name="T11" fmla="*/ 66 h 92"/>
                        <a:gd name="T12" fmla="*/ 3 w 69"/>
                        <a:gd name="T13" fmla="*/ 60 h 92"/>
                        <a:gd name="T14" fmla="*/ 0 w 69"/>
                        <a:gd name="T15" fmla="*/ 55 h 92"/>
                        <a:gd name="T16" fmla="*/ 0 w 69"/>
                        <a:gd name="T17" fmla="*/ 46 h 92"/>
                        <a:gd name="T18" fmla="*/ 0 w 69"/>
                        <a:gd name="T19" fmla="*/ 40 h 92"/>
                        <a:gd name="T20" fmla="*/ 0 w 69"/>
                        <a:gd name="T21" fmla="*/ 35 h 92"/>
                        <a:gd name="T22" fmla="*/ 3 w 69"/>
                        <a:gd name="T23" fmla="*/ 32 h 92"/>
                        <a:gd name="T24" fmla="*/ 6 w 69"/>
                        <a:gd name="T25" fmla="*/ 29 h 92"/>
                        <a:gd name="T26" fmla="*/ 11 w 69"/>
                        <a:gd name="T27" fmla="*/ 20 h 92"/>
                        <a:gd name="T28" fmla="*/ 20 w 69"/>
                        <a:gd name="T29" fmla="*/ 12 h 92"/>
                        <a:gd name="T30" fmla="*/ 29 w 69"/>
                        <a:gd name="T31" fmla="*/ 9 h 92"/>
                        <a:gd name="T32" fmla="*/ 40 w 69"/>
                        <a:gd name="T33" fmla="*/ 3 h 92"/>
                        <a:gd name="T34" fmla="*/ 52 w 69"/>
                        <a:gd name="T35" fmla="*/ 0 h 92"/>
                        <a:gd name="T36" fmla="*/ 63 w 69"/>
                        <a:gd name="T37" fmla="*/ 0 h 92"/>
                        <a:gd name="T38" fmla="*/ 66 w 69"/>
                        <a:gd name="T39" fmla="*/ 0 h 92"/>
                        <a:gd name="T40" fmla="*/ 66 w 69"/>
                        <a:gd name="T41" fmla="*/ 0 h 92"/>
                        <a:gd name="T42" fmla="*/ 69 w 69"/>
                        <a:gd name="T43" fmla="*/ 0 h 92"/>
                        <a:gd name="T44" fmla="*/ 69 w 69"/>
                        <a:gd name="T45" fmla="*/ 0 h 9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69"/>
                        <a:gd name="T70" fmla="*/ 0 h 92"/>
                        <a:gd name="T71" fmla="*/ 69 w 69"/>
                        <a:gd name="T72" fmla="*/ 92 h 9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69" h="92">
                          <a:moveTo>
                            <a:pt x="43" y="92"/>
                          </a:moveTo>
                          <a:lnTo>
                            <a:pt x="34" y="89"/>
                          </a:lnTo>
                          <a:lnTo>
                            <a:pt x="26" y="86"/>
                          </a:lnTo>
                          <a:lnTo>
                            <a:pt x="17" y="81"/>
                          </a:lnTo>
                          <a:lnTo>
                            <a:pt x="11" y="75"/>
                          </a:lnTo>
                          <a:lnTo>
                            <a:pt x="8" y="66"/>
                          </a:lnTo>
                          <a:lnTo>
                            <a:pt x="3" y="60"/>
                          </a:lnTo>
                          <a:lnTo>
                            <a:pt x="0" y="55"/>
                          </a:lnTo>
                          <a:lnTo>
                            <a:pt x="0" y="46"/>
                          </a:lnTo>
                          <a:lnTo>
                            <a:pt x="0" y="40"/>
                          </a:lnTo>
                          <a:lnTo>
                            <a:pt x="0" y="35"/>
                          </a:lnTo>
                          <a:lnTo>
                            <a:pt x="3" y="32"/>
                          </a:lnTo>
                          <a:lnTo>
                            <a:pt x="6" y="29"/>
                          </a:lnTo>
                          <a:lnTo>
                            <a:pt x="11" y="20"/>
                          </a:lnTo>
                          <a:lnTo>
                            <a:pt x="20" y="12"/>
                          </a:lnTo>
                          <a:lnTo>
                            <a:pt x="29" y="9"/>
                          </a:lnTo>
                          <a:lnTo>
                            <a:pt x="40" y="3"/>
                          </a:lnTo>
                          <a:lnTo>
                            <a:pt x="52" y="0"/>
                          </a:lnTo>
                          <a:lnTo>
                            <a:pt x="63" y="0"/>
                          </a:lnTo>
                          <a:lnTo>
                            <a:pt x="66" y="0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21" name="Freeform 1575"/>
                    <p:cNvSpPr>
                      <a:spLocks/>
                    </p:cNvSpPr>
                    <p:nvPr/>
                  </p:nvSpPr>
                  <p:spPr bwMode="auto">
                    <a:xfrm>
                      <a:off x="3533" y="2283"/>
                      <a:ext cx="15" cy="20"/>
                    </a:xfrm>
                    <a:custGeom>
                      <a:avLst/>
                      <a:gdLst>
                        <a:gd name="T0" fmla="*/ 0 w 15"/>
                        <a:gd name="T1" fmla="*/ 0 h 20"/>
                        <a:gd name="T2" fmla="*/ 6 w 15"/>
                        <a:gd name="T3" fmla="*/ 3 h 20"/>
                        <a:gd name="T4" fmla="*/ 9 w 15"/>
                        <a:gd name="T5" fmla="*/ 6 h 20"/>
                        <a:gd name="T6" fmla="*/ 15 w 15"/>
                        <a:gd name="T7" fmla="*/ 9 h 20"/>
                        <a:gd name="T8" fmla="*/ 15 w 15"/>
                        <a:gd name="T9" fmla="*/ 9 h 20"/>
                        <a:gd name="T10" fmla="*/ 15 w 15"/>
                        <a:gd name="T11" fmla="*/ 12 h 20"/>
                        <a:gd name="T12" fmla="*/ 15 w 15"/>
                        <a:gd name="T13" fmla="*/ 12 h 20"/>
                        <a:gd name="T14" fmla="*/ 15 w 15"/>
                        <a:gd name="T15" fmla="*/ 15 h 20"/>
                        <a:gd name="T16" fmla="*/ 9 w 15"/>
                        <a:gd name="T17" fmla="*/ 17 h 20"/>
                        <a:gd name="T18" fmla="*/ 6 w 15"/>
                        <a:gd name="T19" fmla="*/ 20 h 20"/>
                        <a:gd name="T20" fmla="*/ 0 w 15"/>
                        <a:gd name="T21" fmla="*/ 20 h 2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5"/>
                        <a:gd name="T34" fmla="*/ 0 h 20"/>
                        <a:gd name="T35" fmla="*/ 15 w 15"/>
                        <a:gd name="T36" fmla="*/ 20 h 2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5" h="20">
                          <a:moveTo>
                            <a:pt x="0" y="0"/>
                          </a:moveTo>
                          <a:lnTo>
                            <a:pt x="6" y="3"/>
                          </a:lnTo>
                          <a:lnTo>
                            <a:pt x="9" y="6"/>
                          </a:lnTo>
                          <a:lnTo>
                            <a:pt x="15" y="9"/>
                          </a:lnTo>
                          <a:lnTo>
                            <a:pt x="15" y="12"/>
                          </a:lnTo>
                          <a:lnTo>
                            <a:pt x="15" y="15"/>
                          </a:lnTo>
                          <a:lnTo>
                            <a:pt x="9" y="17"/>
                          </a:lnTo>
                          <a:lnTo>
                            <a:pt x="6" y="2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22" name="Freeform 1576"/>
                    <p:cNvSpPr>
                      <a:spLocks/>
                    </p:cNvSpPr>
                    <p:nvPr/>
                  </p:nvSpPr>
                  <p:spPr bwMode="auto">
                    <a:xfrm>
                      <a:off x="3467" y="2211"/>
                      <a:ext cx="69" cy="92"/>
                    </a:xfrm>
                    <a:custGeom>
                      <a:avLst/>
                      <a:gdLst>
                        <a:gd name="T0" fmla="*/ 66 w 69"/>
                        <a:gd name="T1" fmla="*/ 92 h 92"/>
                        <a:gd name="T2" fmla="*/ 66 w 69"/>
                        <a:gd name="T3" fmla="*/ 92 h 92"/>
                        <a:gd name="T4" fmla="*/ 66 w 69"/>
                        <a:gd name="T5" fmla="*/ 92 h 92"/>
                        <a:gd name="T6" fmla="*/ 66 w 69"/>
                        <a:gd name="T7" fmla="*/ 92 h 92"/>
                        <a:gd name="T8" fmla="*/ 63 w 69"/>
                        <a:gd name="T9" fmla="*/ 92 h 92"/>
                        <a:gd name="T10" fmla="*/ 52 w 69"/>
                        <a:gd name="T11" fmla="*/ 92 h 92"/>
                        <a:gd name="T12" fmla="*/ 40 w 69"/>
                        <a:gd name="T13" fmla="*/ 89 h 92"/>
                        <a:gd name="T14" fmla="*/ 29 w 69"/>
                        <a:gd name="T15" fmla="*/ 84 h 92"/>
                        <a:gd name="T16" fmla="*/ 20 w 69"/>
                        <a:gd name="T17" fmla="*/ 81 h 92"/>
                        <a:gd name="T18" fmla="*/ 11 w 69"/>
                        <a:gd name="T19" fmla="*/ 72 h 92"/>
                        <a:gd name="T20" fmla="*/ 6 w 69"/>
                        <a:gd name="T21" fmla="*/ 66 h 92"/>
                        <a:gd name="T22" fmla="*/ 3 w 69"/>
                        <a:gd name="T23" fmla="*/ 61 h 92"/>
                        <a:gd name="T24" fmla="*/ 0 w 69"/>
                        <a:gd name="T25" fmla="*/ 58 h 92"/>
                        <a:gd name="T26" fmla="*/ 0 w 69"/>
                        <a:gd name="T27" fmla="*/ 52 h 92"/>
                        <a:gd name="T28" fmla="*/ 0 w 69"/>
                        <a:gd name="T29" fmla="*/ 46 h 92"/>
                        <a:gd name="T30" fmla="*/ 0 w 69"/>
                        <a:gd name="T31" fmla="*/ 43 h 92"/>
                        <a:gd name="T32" fmla="*/ 0 w 69"/>
                        <a:gd name="T33" fmla="*/ 38 h 92"/>
                        <a:gd name="T34" fmla="*/ 3 w 69"/>
                        <a:gd name="T35" fmla="*/ 35 h 92"/>
                        <a:gd name="T36" fmla="*/ 6 w 69"/>
                        <a:gd name="T37" fmla="*/ 29 h 92"/>
                        <a:gd name="T38" fmla="*/ 11 w 69"/>
                        <a:gd name="T39" fmla="*/ 20 h 92"/>
                        <a:gd name="T40" fmla="*/ 20 w 69"/>
                        <a:gd name="T41" fmla="*/ 15 h 92"/>
                        <a:gd name="T42" fmla="*/ 29 w 69"/>
                        <a:gd name="T43" fmla="*/ 9 h 92"/>
                        <a:gd name="T44" fmla="*/ 40 w 69"/>
                        <a:gd name="T45" fmla="*/ 6 h 92"/>
                        <a:gd name="T46" fmla="*/ 52 w 69"/>
                        <a:gd name="T47" fmla="*/ 3 h 92"/>
                        <a:gd name="T48" fmla="*/ 63 w 69"/>
                        <a:gd name="T49" fmla="*/ 0 h 92"/>
                        <a:gd name="T50" fmla="*/ 66 w 69"/>
                        <a:gd name="T51" fmla="*/ 0 h 92"/>
                        <a:gd name="T52" fmla="*/ 66 w 69"/>
                        <a:gd name="T53" fmla="*/ 0 h 92"/>
                        <a:gd name="T54" fmla="*/ 69 w 69"/>
                        <a:gd name="T55" fmla="*/ 0 h 92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9"/>
                        <a:gd name="T85" fmla="*/ 0 h 92"/>
                        <a:gd name="T86" fmla="*/ 69 w 69"/>
                        <a:gd name="T87" fmla="*/ 92 h 92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9" h="92">
                          <a:moveTo>
                            <a:pt x="66" y="92"/>
                          </a:moveTo>
                          <a:lnTo>
                            <a:pt x="66" y="92"/>
                          </a:lnTo>
                          <a:lnTo>
                            <a:pt x="63" y="92"/>
                          </a:lnTo>
                          <a:lnTo>
                            <a:pt x="52" y="92"/>
                          </a:lnTo>
                          <a:lnTo>
                            <a:pt x="40" y="89"/>
                          </a:lnTo>
                          <a:lnTo>
                            <a:pt x="29" y="84"/>
                          </a:lnTo>
                          <a:lnTo>
                            <a:pt x="20" y="81"/>
                          </a:lnTo>
                          <a:lnTo>
                            <a:pt x="11" y="72"/>
                          </a:lnTo>
                          <a:lnTo>
                            <a:pt x="6" y="66"/>
                          </a:lnTo>
                          <a:lnTo>
                            <a:pt x="3" y="61"/>
                          </a:lnTo>
                          <a:lnTo>
                            <a:pt x="0" y="58"/>
                          </a:lnTo>
                          <a:lnTo>
                            <a:pt x="0" y="52"/>
                          </a:lnTo>
                          <a:lnTo>
                            <a:pt x="0" y="46"/>
                          </a:lnTo>
                          <a:lnTo>
                            <a:pt x="0" y="43"/>
                          </a:lnTo>
                          <a:lnTo>
                            <a:pt x="0" y="38"/>
                          </a:lnTo>
                          <a:lnTo>
                            <a:pt x="3" y="35"/>
                          </a:lnTo>
                          <a:lnTo>
                            <a:pt x="6" y="29"/>
                          </a:lnTo>
                          <a:lnTo>
                            <a:pt x="11" y="20"/>
                          </a:lnTo>
                          <a:lnTo>
                            <a:pt x="20" y="15"/>
                          </a:lnTo>
                          <a:lnTo>
                            <a:pt x="29" y="9"/>
                          </a:lnTo>
                          <a:lnTo>
                            <a:pt x="40" y="6"/>
                          </a:lnTo>
                          <a:lnTo>
                            <a:pt x="52" y="3"/>
                          </a:lnTo>
                          <a:lnTo>
                            <a:pt x="63" y="0"/>
                          </a:lnTo>
                          <a:lnTo>
                            <a:pt x="66" y="0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23" name="Freeform 1577"/>
                    <p:cNvSpPr>
                      <a:spLocks/>
                    </p:cNvSpPr>
                    <p:nvPr/>
                  </p:nvSpPr>
                  <p:spPr bwMode="auto">
                    <a:xfrm>
                      <a:off x="3533" y="2211"/>
                      <a:ext cx="15" cy="20"/>
                    </a:xfrm>
                    <a:custGeom>
                      <a:avLst/>
                      <a:gdLst>
                        <a:gd name="T0" fmla="*/ 0 w 15"/>
                        <a:gd name="T1" fmla="*/ 0 h 20"/>
                        <a:gd name="T2" fmla="*/ 6 w 15"/>
                        <a:gd name="T3" fmla="*/ 3 h 20"/>
                        <a:gd name="T4" fmla="*/ 9 w 15"/>
                        <a:gd name="T5" fmla="*/ 6 h 20"/>
                        <a:gd name="T6" fmla="*/ 15 w 15"/>
                        <a:gd name="T7" fmla="*/ 9 h 20"/>
                        <a:gd name="T8" fmla="*/ 15 w 15"/>
                        <a:gd name="T9" fmla="*/ 9 h 20"/>
                        <a:gd name="T10" fmla="*/ 15 w 15"/>
                        <a:gd name="T11" fmla="*/ 12 h 20"/>
                        <a:gd name="T12" fmla="*/ 15 w 15"/>
                        <a:gd name="T13" fmla="*/ 12 h 20"/>
                        <a:gd name="T14" fmla="*/ 15 w 15"/>
                        <a:gd name="T15" fmla="*/ 15 h 20"/>
                        <a:gd name="T16" fmla="*/ 9 w 15"/>
                        <a:gd name="T17" fmla="*/ 17 h 20"/>
                        <a:gd name="T18" fmla="*/ 6 w 15"/>
                        <a:gd name="T19" fmla="*/ 20 h 20"/>
                        <a:gd name="T20" fmla="*/ 0 w 15"/>
                        <a:gd name="T21" fmla="*/ 20 h 2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5"/>
                        <a:gd name="T34" fmla="*/ 0 h 20"/>
                        <a:gd name="T35" fmla="*/ 15 w 15"/>
                        <a:gd name="T36" fmla="*/ 20 h 2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5" h="20">
                          <a:moveTo>
                            <a:pt x="0" y="0"/>
                          </a:moveTo>
                          <a:lnTo>
                            <a:pt x="6" y="3"/>
                          </a:lnTo>
                          <a:lnTo>
                            <a:pt x="9" y="6"/>
                          </a:lnTo>
                          <a:lnTo>
                            <a:pt x="15" y="9"/>
                          </a:lnTo>
                          <a:lnTo>
                            <a:pt x="15" y="12"/>
                          </a:lnTo>
                          <a:lnTo>
                            <a:pt x="15" y="15"/>
                          </a:lnTo>
                          <a:lnTo>
                            <a:pt x="9" y="17"/>
                          </a:lnTo>
                          <a:lnTo>
                            <a:pt x="6" y="2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24" name="Freeform 1578"/>
                    <p:cNvSpPr>
                      <a:spLocks/>
                    </p:cNvSpPr>
                    <p:nvPr/>
                  </p:nvSpPr>
                  <p:spPr bwMode="auto">
                    <a:xfrm>
                      <a:off x="3467" y="2139"/>
                      <a:ext cx="69" cy="95"/>
                    </a:xfrm>
                    <a:custGeom>
                      <a:avLst/>
                      <a:gdLst>
                        <a:gd name="T0" fmla="*/ 66 w 69"/>
                        <a:gd name="T1" fmla="*/ 92 h 95"/>
                        <a:gd name="T2" fmla="*/ 66 w 69"/>
                        <a:gd name="T3" fmla="*/ 92 h 95"/>
                        <a:gd name="T4" fmla="*/ 66 w 69"/>
                        <a:gd name="T5" fmla="*/ 95 h 95"/>
                        <a:gd name="T6" fmla="*/ 66 w 69"/>
                        <a:gd name="T7" fmla="*/ 95 h 95"/>
                        <a:gd name="T8" fmla="*/ 63 w 69"/>
                        <a:gd name="T9" fmla="*/ 95 h 95"/>
                        <a:gd name="T10" fmla="*/ 63 w 69"/>
                        <a:gd name="T11" fmla="*/ 92 h 95"/>
                        <a:gd name="T12" fmla="*/ 52 w 69"/>
                        <a:gd name="T13" fmla="*/ 92 h 95"/>
                        <a:gd name="T14" fmla="*/ 40 w 69"/>
                        <a:gd name="T15" fmla="*/ 89 h 95"/>
                        <a:gd name="T16" fmla="*/ 29 w 69"/>
                        <a:gd name="T17" fmla="*/ 84 h 95"/>
                        <a:gd name="T18" fmla="*/ 20 w 69"/>
                        <a:gd name="T19" fmla="*/ 78 h 95"/>
                        <a:gd name="T20" fmla="*/ 11 w 69"/>
                        <a:gd name="T21" fmla="*/ 72 h 95"/>
                        <a:gd name="T22" fmla="*/ 6 w 69"/>
                        <a:gd name="T23" fmla="*/ 64 h 95"/>
                        <a:gd name="T24" fmla="*/ 3 w 69"/>
                        <a:gd name="T25" fmla="*/ 61 h 95"/>
                        <a:gd name="T26" fmla="*/ 0 w 69"/>
                        <a:gd name="T27" fmla="*/ 55 h 95"/>
                        <a:gd name="T28" fmla="*/ 0 w 69"/>
                        <a:gd name="T29" fmla="*/ 52 h 95"/>
                        <a:gd name="T30" fmla="*/ 0 w 69"/>
                        <a:gd name="T31" fmla="*/ 46 h 95"/>
                        <a:gd name="T32" fmla="*/ 0 w 69"/>
                        <a:gd name="T33" fmla="*/ 41 h 95"/>
                        <a:gd name="T34" fmla="*/ 0 w 69"/>
                        <a:gd name="T35" fmla="*/ 38 h 95"/>
                        <a:gd name="T36" fmla="*/ 3 w 69"/>
                        <a:gd name="T37" fmla="*/ 32 h 95"/>
                        <a:gd name="T38" fmla="*/ 6 w 69"/>
                        <a:gd name="T39" fmla="*/ 29 h 95"/>
                        <a:gd name="T40" fmla="*/ 11 w 69"/>
                        <a:gd name="T41" fmla="*/ 20 h 95"/>
                        <a:gd name="T42" fmla="*/ 20 w 69"/>
                        <a:gd name="T43" fmla="*/ 12 h 95"/>
                        <a:gd name="T44" fmla="*/ 29 w 69"/>
                        <a:gd name="T45" fmla="*/ 6 h 95"/>
                        <a:gd name="T46" fmla="*/ 40 w 69"/>
                        <a:gd name="T47" fmla="*/ 3 h 95"/>
                        <a:gd name="T48" fmla="*/ 52 w 69"/>
                        <a:gd name="T49" fmla="*/ 0 h 95"/>
                        <a:gd name="T50" fmla="*/ 63 w 69"/>
                        <a:gd name="T51" fmla="*/ 0 h 95"/>
                        <a:gd name="T52" fmla="*/ 66 w 69"/>
                        <a:gd name="T53" fmla="*/ 0 h 95"/>
                        <a:gd name="T54" fmla="*/ 66 w 69"/>
                        <a:gd name="T55" fmla="*/ 0 h 95"/>
                        <a:gd name="T56" fmla="*/ 69 w 69"/>
                        <a:gd name="T57" fmla="*/ 0 h 9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69"/>
                        <a:gd name="T88" fmla="*/ 0 h 95"/>
                        <a:gd name="T89" fmla="*/ 69 w 69"/>
                        <a:gd name="T90" fmla="*/ 95 h 9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69" h="95">
                          <a:moveTo>
                            <a:pt x="66" y="92"/>
                          </a:moveTo>
                          <a:lnTo>
                            <a:pt x="66" y="92"/>
                          </a:lnTo>
                          <a:lnTo>
                            <a:pt x="66" y="95"/>
                          </a:lnTo>
                          <a:lnTo>
                            <a:pt x="63" y="95"/>
                          </a:lnTo>
                          <a:lnTo>
                            <a:pt x="63" y="92"/>
                          </a:lnTo>
                          <a:lnTo>
                            <a:pt x="52" y="92"/>
                          </a:lnTo>
                          <a:lnTo>
                            <a:pt x="40" y="89"/>
                          </a:lnTo>
                          <a:lnTo>
                            <a:pt x="29" y="84"/>
                          </a:lnTo>
                          <a:lnTo>
                            <a:pt x="20" y="78"/>
                          </a:lnTo>
                          <a:lnTo>
                            <a:pt x="11" y="72"/>
                          </a:lnTo>
                          <a:lnTo>
                            <a:pt x="6" y="64"/>
                          </a:lnTo>
                          <a:lnTo>
                            <a:pt x="3" y="61"/>
                          </a:lnTo>
                          <a:lnTo>
                            <a:pt x="0" y="55"/>
                          </a:lnTo>
                          <a:lnTo>
                            <a:pt x="0" y="52"/>
                          </a:lnTo>
                          <a:lnTo>
                            <a:pt x="0" y="46"/>
                          </a:lnTo>
                          <a:lnTo>
                            <a:pt x="0" y="41"/>
                          </a:lnTo>
                          <a:lnTo>
                            <a:pt x="0" y="38"/>
                          </a:lnTo>
                          <a:lnTo>
                            <a:pt x="3" y="32"/>
                          </a:lnTo>
                          <a:lnTo>
                            <a:pt x="6" y="29"/>
                          </a:lnTo>
                          <a:lnTo>
                            <a:pt x="11" y="20"/>
                          </a:lnTo>
                          <a:lnTo>
                            <a:pt x="20" y="12"/>
                          </a:lnTo>
                          <a:lnTo>
                            <a:pt x="29" y="6"/>
                          </a:lnTo>
                          <a:lnTo>
                            <a:pt x="40" y="3"/>
                          </a:lnTo>
                          <a:lnTo>
                            <a:pt x="52" y="0"/>
                          </a:lnTo>
                          <a:lnTo>
                            <a:pt x="63" y="0"/>
                          </a:lnTo>
                          <a:lnTo>
                            <a:pt x="66" y="0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25" name="Freeform 1579"/>
                    <p:cNvSpPr>
                      <a:spLocks/>
                    </p:cNvSpPr>
                    <p:nvPr/>
                  </p:nvSpPr>
                  <p:spPr bwMode="auto">
                    <a:xfrm>
                      <a:off x="3533" y="2139"/>
                      <a:ext cx="15" cy="26"/>
                    </a:xfrm>
                    <a:custGeom>
                      <a:avLst/>
                      <a:gdLst>
                        <a:gd name="T0" fmla="*/ 0 w 15"/>
                        <a:gd name="T1" fmla="*/ 0 h 26"/>
                        <a:gd name="T2" fmla="*/ 6 w 15"/>
                        <a:gd name="T3" fmla="*/ 0 h 26"/>
                        <a:gd name="T4" fmla="*/ 9 w 15"/>
                        <a:gd name="T5" fmla="*/ 3 h 26"/>
                        <a:gd name="T6" fmla="*/ 15 w 15"/>
                        <a:gd name="T7" fmla="*/ 6 h 26"/>
                        <a:gd name="T8" fmla="*/ 15 w 15"/>
                        <a:gd name="T9" fmla="*/ 9 h 26"/>
                        <a:gd name="T10" fmla="*/ 15 w 15"/>
                        <a:gd name="T11" fmla="*/ 9 h 26"/>
                        <a:gd name="T12" fmla="*/ 15 w 15"/>
                        <a:gd name="T13" fmla="*/ 12 h 26"/>
                        <a:gd name="T14" fmla="*/ 15 w 15"/>
                        <a:gd name="T15" fmla="*/ 15 h 26"/>
                        <a:gd name="T16" fmla="*/ 9 w 15"/>
                        <a:gd name="T17" fmla="*/ 20 h 26"/>
                        <a:gd name="T18" fmla="*/ 9 w 15"/>
                        <a:gd name="T19" fmla="*/ 23 h 26"/>
                        <a:gd name="T20" fmla="*/ 6 w 15"/>
                        <a:gd name="T21" fmla="*/ 23 h 26"/>
                        <a:gd name="T22" fmla="*/ 3 w 15"/>
                        <a:gd name="T23" fmla="*/ 26 h 26"/>
                        <a:gd name="T24" fmla="*/ 0 w 15"/>
                        <a:gd name="T25" fmla="*/ 26 h 2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5"/>
                        <a:gd name="T40" fmla="*/ 0 h 26"/>
                        <a:gd name="T41" fmla="*/ 15 w 15"/>
                        <a:gd name="T42" fmla="*/ 26 h 2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5" h="26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9" y="3"/>
                          </a:lnTo>
                          <a:lnTo>
                            <a:pt x="15" y="6"/>
                          </a:lnTo>
                          <a:lnTo>
                            <a:pt x="15" y="9"/>
                          </a:lnTo>
                          <a:lnTo>
                            <a:pt x="15" y="12"/>
                          </a:lnTo>
                          <a:lnTo>
                            <a:pt x="15" y="15"/>
                          </a:lnTo>
                          <a:lnTo>
                            <a:pt x="9" y="20"/>
                          </a:lnTo>
                          <a:lnTo>
                            <a:pt x="9" y="23"/>
                          </a:lnTo>
                          <a:lnTo>
                            <a:pt x="6" y="23"/>
                          </a:lnTo>
                          <a:lnTo>
                            <a:pt x="3" y="26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26" name="Freeform 1580"/>
                    <p:cNvSpPr>
                      <a:spLocks/>
                    </p:cNvSpPr>
                    <p:nvPr/>
                  </p:nvSpPr>
                  <p:spPr bwMode="auto">
                    <a:xfrm>
                      <a:off x="3467" y="2067"/>
                      <a:ext cx="66" cy="98"/>
                    </a:xfrm>
                    <a:custGeom>
                      <a:avLst/>
                      <a:gdLst>
                        <a:gd name="T0" fmla="*/ 66 w 66"/>
                        <a:gd name="T1" fmla="*/ 98 h 98"/>
                        <a:gd name="T2" fmla="*/ 66 w 66"/>
                        <a:gd name="T3" fmla="*/ 98 h 98"/>
                        <a:gd name="T4" fmla="*/ 66 w 66"/>
                        <a:gd name="T5" fmla="*/ 98 h 98"/>
                        <a:gd name="T6" fmla="*/ 66 w 66"/>
                        <a:gd name="T7" fmla="*/ 98 h 98"/>
                        <a:gd name="T8" fmla="*/ 63 w 66"/>
                        <a:gd name="T9" fmla="*/ 98 h 98"/>
                        <a:gd name="T10" fmla="*/ 58 w 66"/>
                        <a:gd name="T11" fmla="*/ 98 h 98"/>
                        <a:gd name="T12" fmla="*/ 52 w 66"/>
                        <a:gd name="T13" fmla="*/ 95 h 98"/>
                        <a:gd name="T14" fmla="*/ 40 w 66"/>
                        <a:gd name="T15" fmla="*/ 92 h 98"/>
                        <a:gd name="T16" fmla="*/ 29 w 66"/>
                        <a:gd name="T17" fmla="*/ 87 h 98"/>
                        <a:gd name="T18" fmla="*/ 20 w 66"/>
                        <a:gd name="T19" fmla="*/ 81 h 98"/>
                        <a:gd name="T20" fmla="*/ 11 w 66"/>
                        <a:gd name="T21" fmla="*/ 72 h 98"/>
                        <a:gd name="T22" fmla="*/ 6 w 66"/>
                        <a:gd name="T23" fmla="*/ 66 h 98"/>
                        <a:gd name="T24" fmla="*/ 3 w 66"/>
                        <a:gd name="T25" fmla="*/ 61 h 98"/>
                        <a:gd name="T26" fmla="*/ 0 w 66"/>
                        <a:gd name="T27" fmla="*/ 55 h 98"/>
                        <a:gd name="T28" fmla="*/ 0 w 66"/>
                        <a:gd name="T29" fmla="*/ 52 h 98"/>
                        <a:gd name="T30" fmla="*/ 0 w 66"/>
                        <a:gd name="T31" fmla="*/ 46 h 98"/>
                        <a:gd name="T32" fmla="*/ 0 w 66"/>
                        <a:gd name="T33" fmla="*/ 41 h 98"/>
                        <a:gd name="T34" fmla="*/ 3 w 66"/>
                        <a:gd name="T35" fmla="*/ 32 h 98"/>
                        <a:gd name="T36" fmla="*/ 6 w 66"/>
                        <a:gd name="T37" fmla="*/ 26 h 98"/>
                        <a:gd name="T38" fmla="*/ 11 w 66"/>
                        <a:gd name="T39" fmla="*/ 20 h 98"/>
                        <a:gd name="T40" fmla="*/ 17 w 66"/>
                        <a:gd name="T41" fmla="*/ 15 h 98"/>
                        <a:gd name="T42" fmla="*/ 23 w 66"/>
                        <a:gd name="T43" fmla="*/ 9 h 98"/>
                        <a:gd name="T44" fmla="*/ 32 w 66"/>
                        <a:gd name="T45" fmla="*/ 6 h 98"/>
                        <a:gd name="T46" fmla="*/ 40 w 66"/>
                        <a:gd name="T47" fmla="*/ 0 h 98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66"/>
                        <a:gd name="T73" fmla="*/ 0 h 98"/>
                        <a:gd name="T74" fmla="*/ 66 w 66"/>
                        <a:gd name="T75" fmla="*/ 98 h 98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66" h="98">
                          <a:moveTo>
                            <a:pt x="66" y="98"/>
                          </a:moveTo>
                          <a:lnTo>
                            <a:pt x="66" y="98"/>
                          </a:lnTo>
                          <a:lnTo>
                            <a:pt x="63" y="98"/>
                          </a:lnTo>
                          <a:lnTo>
                            <a:pt x="58" y="98"/>
                          </a:lnTo>
                          <a:lnTo>
                            <a:pt x="52" y="95"/>
                          </a:lnTo>
                          <a:lnTo>
                            <a:pt x="40" y="92"/>
                          </a:lnTo>
                          <a:lnTo>
                            <a:pt x="29" y="87"/>
                          </a:lnTo>
                          <a:lnTo>
                            <a:pt x="20" y="81"/>
                          </a:lnTo>
                          <a:lnTo>
                            <a:pt x="11" y="72"/>
                          </a:lnTo>
                          <a:lnTo>
                            <a:pt x="6" y="66"/>
                          </a:lnTo>
                          <a:lnTo>
                            <a:pt x="3" y="61"/>
                          </a:lnTo>
                          <a:lnTo>
                            <a:pt x="0" y="55"/>
                          </a:lnTo>
                          <a:lnTo>
                            <a:pt x="0" y="52"/>
                          </a:lnTo>
                          <a:lnTo>
                            <a:pt x="0" y="46"/>
                          </a:lnTo>
                          <a:lnTo>
                            <a:pt x="0" y="41"/>
                          </a:lnTo>
                          <a:lnTo>
                            <a:pt x="3" y="32"/>
                          </a:lnTo>
                          <a:lnTo>
                            <a:pt x="6" y="26"/>
                          </a:lnTo>
                          <a:lnTo>
                            <a:pt x="11" y="20"/>
                          </a:lnTo>
                          <a:lnTo>
                            <a:pt x="17" y="15"/>
                          </a:lnTo>
                          <a:lnTo>
                            <a:pt x="23" y="9"/>
                          </a:lnTo>
                          <a:lnTo>
                            <a:pt x="32" y="6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61501" name="Freeform 1583"/>
                  <p:cNvSpPr>
                    <a:spLocks/>
                  </p:cNvSpPr>
                  <p:nvPr/>
                </p:nvSpPr>
                <p:spPr bwMode="auto">
                  <a:xfrm>
                    <a:off x="3856" y="625"/>
                    <a:ext cx="73" cy="216"/>
                  </a:xfrm>
                  <a:custGeom>
                    <a:avLst/>
                    <a:gdLst>
                      <a:gd name="T0" fmla="*/ 78 w 61"/>
                      <a:gd name="T1" fmla="*/ 0 h 167"/>
                      <a:gd name="T2" fmla="*/ 136 w 61"/>
                      <a:gd name="T3" fmla="*/ 50 h 167"/>
                      <a:gd name="T4" fmla="*/ 0 w 61"/>
                      <a:gd name="T5" fmla="*/ 146 h 167"/>
                      <a:gd name="T6" fmla="*/ 148 w 61"/>
                      <a:gd name="T7" fmla="*/ 250 h 167"/>
                      <a:gd name="T8" fmla="*/ 0 w 61"/>
                      <a:gd name="T9" fmla="*/ 354 h 167"/>
                      <a:gd name="T10" fmla="*/ 136 w 61"/>
                      <a:gd name="T11" fmla="*/ 440 h 167"/>
                      <a:gd name="T12" fmla="*/ 0 w 61"/>
                      <a:gd name="T13" fmla="*/ 552 h 167"/>
                      <a:gd name="T14" fmla="*/ 78 w 61"/>
                      <a:gd name="T15" fmla="*/ 604 h 16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1"/>
                      <a:gd name="T25" fmla="*/ 0 h 167"/>
                      <a:gd name="T26" fmla="*/ 61 w 61"/>
                      <a:gd name="T27" fmla="*/ 167 h 16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1" h="167">
                        <a:moveTo>
                          <a:pt x="32" y="0"/>
                        </a:moveTo>
                        <a:lnTo>
                          <a:pt x="55" y="14"/>
                        </a:lnTo>
                        <a:lnTo>
                          <a:pt x="0" y="40"/>
                        </a:lnTo>
                        <a:lnTo>
                          <a:pt x="61" y="69"/>
                        </a:lnTo>
                        <a:lnTo>
                          <a:pt x="0" y="98"/>
                        </a:lnTo>
                        <a:lnTo>
                          <a:pt x="55" y="121"/>
                        </a:lnTo>
                        <a:lnTo>
                          <a:pt x="0" y="152"/>
                        </a:lnTo>
                        <a:lnTo>
                          <a:pt x="32" y="167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02" name="Line 15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91" y="853"/>
                    <a:ext cx="1" cy="12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03" name="Line 1585"/>
                  <p:cNvSpPr>
                    <a:spLocks noChangeShapeType="1"/>
                  </p:cNvSpPr>
                  <p:nvPr/>
                </p:nvSpPr>
                <p:spPr bwMode="auto">
                  <a:xfrm>
                    <a:off x="3884" y="512"/>
                    <a:ext cx="3" cy="16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04" name="Freeform 1586"/>
                  <p:cNvSpPr>
                    <a:spLocks/>
                  </p:cNvSpPr>
                  <p:nvPr/>
                </p:nvSpPr>
                <p:spPr bwMode="auto">
                  <a:xfrm>
                    <a:off x="1484" y="318"/>
                    <a:ext cx="544" cy="234"/>
                  </a:xfrm>
                  <a:custGeom>
                    <a:avLst/>
                    <a:gdLst>
                      <a:gd name="T0" fmla="*/ 0 w 458"/>
                      <a:gd name="T1" fmla="*/ 655 h 181"/>
                      <a:gd name="T2" fmla="*/ 0 w 458"/>
                      <a:gd name="T3" fmla="*/ 0 h 181"/>
                      <a:gd name="T4" fmla="*/ 1082 w 458"/>
                      <a:gd name="T5" fmla="*/ 0 h 181"/>
                      <a:gd name="T6" fmla="*/ 0 60000 65536"/>
                      <a:gd name="T7" fmla="*/ 0 60000 65536"/>
                      <a:gd name="T8" fmla="*/ 0 60000 65536"/>
                      <a:gd name="T9" fmla="*/ 0 w 458"/>
                      <a:gd name="T10" fmla="*/ 0 h 181"/>
                      <a:gd name="T11" fmla="*/ 458 w 458"/>
                      <a:gd name="T12" fmla="*/ 181 h 1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58" h="181">
                        <a:moveTo>
                          <a:pt x="0" y="181"/>
                        </a:moveTo>
                        <a:lnTo>
                          <a:pt x="0" y="0"/>
                        </a:lnTo>
                        <a:lnTo>
                          <a:pt x="458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61505" name="Group 1587"/>
                  <p:cNvGrpSpPr>
                    <a:grpSpLocks/>
                  </p:cNvGrpSpPr>
                  <p:nvPr/>
                </p:nvGrpSpPr>
                <p:grpSpPr bwMode="auto">
                  <a:xfrm>
                    <a:off x="2032" y="240"/>
                    <a:ext cx="199" cy="167"/>
                    <a:chOff x="2437" y="1872"/>
                    <a:chExt cx="168" cy="129"/>
                  </a:xfrm>
                </p:grpSpPr>
                <p:sp>
                  <p:nvSpPr>
                    <p:cNvPr id="61516" name="Freeform 1588"/>
                    <p:cNvSpPr>
                      <a:spLocks/>
                    </p:cNvSpPr>
                    <p:nvPr/>
                  </p:nvSpPr>
                  <p:spPr bwMode="auto">
                    <a:xfrm>
                      <a:off x="2437" y="1877"/>
                      <a:ext cx="167" cy="115"/>
                    </a:xfrm>
                    <a:custGeom>
                      <a:avLst/>
                      <a:gdLst>
                        <a:gd name="T0" fmla="*/ 167 w 167"/>
                        <a:gd name="T1" fmla="*/ 58 h 115"/>
                        <a:gd name="T2" fmla="*/ 0 w 167"/>
                        <a:gd name="T3" fmla="*/ 115 h 115"/>
                        <a:gd name="T4" fmla="*/ 0 w 167"/>
                        <a:gd name="T5" fmla="*/ 0 h 115"/>
                        <a:gd name="T6" fmla="*/ 167 w 167"/>
                        <a:gd name="T7" fmla="*/ 58 h 11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7"/>
                        <a:gd name="T13" fmla="*/ 0 h 115"/>
                        <a:gd name="T14" fmla="*/ 167 w 167"/>
                        <a:gd name="T15" fmla="*/ 115 h 11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7" h="115">
                          <a:moveTo>
                            <a:pt x="167" y="58"/>
                          </a:moveTo>
                          <a:lnTo>
                            <a:pt x="0" y="115"/>
                          </a:lnTo>
                          <a:lnTo>
                            <a:pt x="0" y="0"/>
                          </a:lnTo>
                          <a:lnTo>
                            <a:pt x="167" y="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517" name="Line 15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4" y="1872"/>
                      <a:ext cx="1" cy="12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61506" name="Freeform 1590"/>
                  <p:cNvSpPr>
                    <a:spLocks/>
                  </p:cNvSpPr>
                  <p:nvPr/>
                </p:nvSpPr>
                <p:spPr bwMode="auto">
                  <a:xfrm>
                    <a:off x="2230" y="321"/>
                    <a:ext cx="964" cy="194"/>
                  </a:xfrm>
                  <a:custGeom>
                    <a:avLst/>
                    <a:gdLst>
                      <a:gd name="T0" fmla="*/ 0 w 811"/>
                      <a:gd name="T1" fmla="*/ 0 h 150"/>
                      <a:gd name="T2" fmla="*/ 1924 w 811"/>
                      <a:gd name="T3" fmla="*/ 0 h 150"/>
                      <a:gd name="T4" fmla="*/ 1924 w 811"/>
                      <a:gd name="T5" fmla="*/ 543 h 150"/>
                      <a:gd name="T6" fmla="*/ 0 60000 65536"/>
                      <a:gd name="T7" fmla="*/ 0 60000 65536"/>
                      <a:gd name="T8" fmla="*/ 0 60000 65536"/>
                      <a:gd name="T9" fmla="*/ 0 w 811"/>
                      <a:gd name="T10" fmla="*/ 0 h 150"/>
                      <a:gd name="T11" fmla="*/ 811 w 811"/>
                      <a:gd name="T12" fmla="*/ 150 h 1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1" h="150">
                        <a:moveTo>
                          <a:pt x="0" y="0"/>
                        </a:moveTo>
                        <a:lnTo>
                          <a:pt x="811" y="0"/>
                        </a:lnTo>
                        <a:lnTo>
                          <a:pt x="811" y="15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07" name="Freeform 1591"/>
                  <p:cNvSpPr>
                    <a:spLocks/>
                  </p:cNvSpPr>
                  <p:nvPr/>
                </p:nvSpPr>
                <p:spPr bwMode="auto">
                  <a:xfrm>
                    <a:off x="1484" y="627"/>
                    <a:ext cx="61" cy="55"/>
                  </a:xfrm>
                  <a:custGeom>
                    <a:avLst/>
                    <a:gdLst>
                      <a:gd name="T0" fmla="*/ 116 w 52"/>
                      <a:gd name="T1" fmla="*/ 31 h 43"/>
                      <a:gd name="T2" fmla="*/ 116 w 52"/>
                      <a:gd name="T3" fmla="*/ 47 h 43"/>
                      <a:gd name="T4" fmla="*/ 109 w 52"/>
                      <a:gd name="T5" fmla="*/ 77 h 43"/>
                      <a:gd name="T6" fmla="*/ 102 w 52"/>
                      <a:gd name="T7" fmla="*/ 98 h 43"/>
                      <a:gd name="T8" fmla="*/ 95 w 52"/>
                      <a:gd name="T9" fmla="*/ 115 h 43"/>
                      <a:gd name="T10" fmla="*/ 89 w 52"/>
                      <a:gd name="T11" fmla="*/ 125 h 43"/>
                      <a:gd name="T12" fmla="*/ 81 w 52"/>
                      <a:gd name="T13" fmla="*/ 136 h 43"/>
                      <a:gd name="T14" fmla="*/ 67 w 52"/>
                      <a:gd name="T15" fmla="*/ 147 h 43"/>
                      <a:gd name="T16" fmla="*/ 57 w 52"/>
                      <a:gd name="T17" fmla="*/ 147 h 43"/>
                      <a:gd name="T18" fmla="*/ 53 w 52"/>
                      <a:gd name="T19" fmla="*/ 147 h 43"/>
                      <a:gd name="T20" fmla="*/ 38 w 52"/>
                      <a:gd name="T21" fmla="*/ 136 h 43"/>
                      <a:gd name="T22" fmla="*/ 25 w 52"/>
                      <a:gd name="T23" fmla="*/ 125 h 43"/>
                      <a:gd name="T24" fmla="*/ 18 w 52"/>
                      <a:gd name="T25" fmla="*/ 115 h 43"/>
                      <a:gd name="T26" fmla="*/ 11 w 52"/>
                      <a:gd name="T27" fmla="*/ 98 h 43"/>
                      <a:gd name="T28" fmla="*/ 8 w 52"/>
                      <a:gd name="T29" fmla="*/ 77 h 43"/>
                      <a:gd name="T30" fmla="*/ 8 w 52"/>
                      <a:gd name="T31" fmla="*/ 47 h 43"/>
                      <a:gd name="T32" fmla="*/ 0 w 52"/>
                      <a:gd name="T33" fmla="*/ 31 h 43"/>
                      <a:gd name="T34" fmla="*/ 0 w 52"/>
                      <a:gd name="T35" fmla="*/ 10 h 43"/>
                      <a:gd name="T36" fmla="*/ 8 w 52"/>
                      <a:gd name="T37" fmla="*/ 0 h 4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2"/>
                      <a:gd name="T58" fmla="*/ 0 h 43"/>
                      <a:gd name="T59" fmla="*/ 52 w 52"/>
                      <a:gd name="T60" fmla="*/ 43 h 4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2" h="43">
                        <a:moveTo>
                          <a:pt x="52" y="9"/>
                        </a:moveTo>
                        <a:lnTo>
                          <a:pt x="52" y="14"/>
                        </a:lnTo>
                        <a:lnTo>
                          <a:pt x="49" y="23"/>
                        </a:lnTo>
                        <a:lnTo>
                          <a:pt x="46" y="29"/>
                        </a:lnTo>
                        <a:lnTo>
                          <a:pt x="43" y="34"/>
                        </a:lnTo>
                        <a:lnTo>
                          <a:pt x="40" y="37"/>
                        </a:lnTo>
                        <a:lnTo>
                          <a:pt x="37" y="40"/>
                        </a:lnTo>
                        <a:lnTo>
                          <a:pt x="31" y="43"/>
                        </a:lnTo>
                        <a:lnTo>
                          <a:pt x="26" y="43"/>
                        </a:lnTo>
                        <a:lnTo>
                          <a:pt x="23" y="43"/>
                        </a:lnTo>
                        <a:lnTo>
                          <a:pt x="17" y="40"/>
                        </a:lnTo>
                        <a:lnTo>
                          <a:pt x="11" y="37"/>
                        </a:lnTo>
                        <a:lnTo>
                          <a:pt x="8" y="34"/>
                        </a:lnTo>
                        <a:lnTo>
                          <a:pt x="5" y="29"/>
                        </a:lnTo>
                        <a:lnTo>
                          <a:pt x="3" y="23"/>
                        </a:lnTo>
                        <a:lnTo>
                          <a:pt x="3" y="14"/>
                        </a:lnTo>
                        <a:lnTo>
                          <a:pt x="0" y="9"/>
                        </a:lnTo>
                        <a:lnTo>
                          <a:pt x="0" y="3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08" name="Freeform 1592"/>
                  <p:cNvSpPr>
                    <a:spLocks/>
                  </p:cNvSpPr>
                  <p:nvPr/>
                </p:nvSpPr>
                <p:spPr bwMode="auto">
                  <a:xfrm>
                    <a:off x="1425" y="589"/>
                    <a:ext cx="62" cy="56"/>
                  </a:xfrm>
                  <a:custGeom>
                    <a:avLst/>
                    <a:gdLst>
                      <a:gd name="T0" fmla="*/ 125 w 52"/>
                      <a:gd name="T1" fmla="*/ 141 h 43"/>
                      <a:gd name="T2" fmla="*/ 117 w 52"/>
                      <a:gd name="T3" fmla="*/ 108 h 43"/>
                      <a:gd name="T4" fmla="*/ 117 w 52"/>
                      <a:gd name="T5" fmla="*/ 86 h 43"/>
                      <a:gd name="T6" fmla="*/ 112 w 52"/>
                      <a:gd name="T7" fmla="*/ 64 h 43"/>
                      <a:gd name="T8" fmla="*/ 104 w 52"/>
                      <a:gd name="T9" fmla="*/ 46 h 43"/>
                      <a:gd name="T10" fmla="*/ 97 w 52"/>
                      <a:gd name="T11" fmla="*/ 22 h 43"/>
                      <a:gd name="T12" fmla="*/ 82 w 52"/>
                      <a:gd name="T13" fmla="*/ 12 h 43"/>
                      <a:gd name="T14" fmla="*/ 72 w 52"/>
                      <a:gd name="T15" fmla="*/ 0 h 43"/>
                      <a:gd name="T16" fmla="*/ 62 w 52"/>
                      <a:gd name="T17" fmla="*/ 0 h 43"/>
                      <a:gd name="T18" fmla="*/ 50 w 52"/>
                      <a:gd name="T19" fmla="*/ 0 h 43"/>
                      <a:gd name="T20" fmla="*/ 42 w 52"/>
                      <a:gd name="T21" fmla="*/ 12 h 43"/>
                      <a:gd name="T22" fmla="*/ 27 w 52"/>
                      <a:gd name="T23" fmla="*/ 22 h 43"/>
                      <a:gd name="T24" fmla="*/ 20 w 52"/>
                      <a:gd name="T25" fmla="*/ 46 h 43"/>
                      <a:gd name="T26" fmla="*/ 12 w 52"/>
                      <a:gd name="T27" fmla="*/ 64 h 43"/>
                      <a:gd name="T28" fmla="*/ 8 w 52"/>
                      <a:gd name="T29" fmla="*/ 86 h 43"/>
                      <a:gd name="T30" fmla="*/ 0 w 52"/>
                      <a:gd name="T31" fmla="*/ 108 h 43"/>
                      <a:gd name="T32" fmla="*/ 0 w 52"/>
                      <a:gd name="T33" fmla="*/ 141 h 43"/>
                      <a:gd name="T34" fmla="*/ 0 w 52"/>
                      <a:gd name="T35" fmla="*/ 151 h 43"/>
                      <a:gd name="T36" fmla="*/ 0 w 52"/>
                      <a:gd name="T37" fmla="*/ 161 h 4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2"/>
                      <a:gd name="T58" fmla="*/ 0 h 43"/>
                      <a:gd name="T59" fmla="*/ 52 w 52"/>
                      <a:gd name="T60" fmla="*/ 43 h 4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2" h="43">
                        <a:moveTo>
                          <a:pt x="52" y="38"/>
                        </a:moveTo>
                        <a:lnTo>
                          <a:pt x="49" y="29"/>
                        </a:lnTo>
                        <a:lnTo>
                          <a:pt x="49" y="23"/>
                        </a:lnTo>
                        <a:lnTo>
                          <a:pt x="46" y="17"/>
                        </a:lnTo>
                        <a:lnTo>
                          <a:pt x="43" y="12"/>
                        </a:lnTo>
                        <a:lnTo>
                          <a:pt x="40" y="6"/>
                        </a:lnTo>
                        <a:lnTo>
                          <a:pt x="34" y="3"/>
                        </a:lnTo>
                        <a:lnTo>
                          <a:pt x="29" y="0"/>
                        </a:lnTo>
                        <a:lnTo>
                          <a:pt x="26" y="0"/>
                        </a:lnTo>
                        <a:lnTo>
                          <a:pt x="20" y="0"/>
                        </a:lnTo>
                        <a:lnTo>
                          <a:pt x="17" y="3"/>
                        </a:lnTo>
                        <a:lnTo>
                          <a:pt x="11" y="6"/>
                        </a:lnTo>
                        <a:lnTo>
                          <a:pt x="8" y="12"/>
                        </a:lnTo>
                        <a:lnTo>
                          <a:pt x="5" y="17"/>
                        </a:lnTo>
                        <a:lnTo>
                          <a:pt x="3" y="23"/>
                        </a:lnTo>
                        <a:lnTo>
                          <a:pt x="0" y="29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09" name="Freeform 1593"/>
                  <p:cNvSpPr>
                    <a:spLocks/>
                  </p:cNvSpPr>
                  <p:nvPr/>
                </p:nvSpPr>
                <p:spPr bwMode="auto">
                  <a:xfrm>
                    <a:off x="1487" y="1096"/>
                    <a:ext cx="58" cy="60"/>
                  </a:xfrm>
                  <a:custGeom>
                    <a:avLst/>
                    <a:gdLst>
                      <a:gd name="T0" fmla="*/ 115 w 49"/>
                      <a:gd name="T1" fmla="*/ 29 h 46"/>
                      <a:gd name="T2" fmla="*/ 115 w 49"/>
                      <a:gd name="T3" fmla="*/ 51 h 46"/>
                      <a:gd name="T4" fmla="*/ 107 w 49"/>
                      <a:gd name="T5" fmla="*/ 87 h 46"/>
                      <a:gd name="T6" fmla="*/ 107 w 49"/>
                      <a:gd name="T7" fmla="*/ 107 h 46"/>
                      <a:gd name="T8" fmla="*/ 99 w 49"/>
                      <a:gd name="T9" fmla="*/ 127 h 46"/>
                      <a:gd name="T10" fmla="*/ 86 w 49"/>
                      <a:gd name="T11" fmla="*/ 151 h 46"/>
                      <a:gd name="T12" fmla="*/ 78 w 49"/>
                      <a:gd name="T13" fmla="*/ 162 h 46"/>
                      <a:gd name="T14" fmla="*/ 64 w 49"/>
                      <a:gd name="T15" fmla="*/ 162 h 46"/>
                      <a:gd name="T16" fmla="*/ 53 w 49"/>
                      <a:gd name="T17" fmla="*/ 173 h 46"/>
                      <a:gd name="T18" fmla="*/ 46 w 49"/>
                      <a:gd name="T19" fmla="*/ 162 h 46"/>
                      <a:gd name="T20" fmla="*/ 33 w 49"/>
                      <a:gd name="T21" fmla="*/ 162 h 46"/>
                      <a:gd name="T22" fmla="*/ 25 w 49"/>
                      <a:gd name="T23" fmla="*/ 151 h 46"/>
                      <a:gd name="T24" fmla="*/ 11 w 49"/>
                      <a:gd name="T25" fmla="*/ 127 h 46"/>
                      <a:gd name="T26" fmla="*/ 2 w 49"/>
                      <a:gd name="T27" fmla="*/ 107 h 46"/>
                      <a:gd name="T28" fmla="*/ 0 w 49"/>
                      <a:gd name="T29" fmla="*/ 87 h 46"/>
                      <a:gd name="T30" fmla="*/ 0 w 49"/>
                      <a:gd name="T31" fmla="*/ 51 h 46"/>
                      <a:gd name="T32" fmla="*/ 0 w 49"/>
                      <a:gd name="T33" fmla="*/ 29 h 46"/>
                      <a:gd name="T34" fmla="*/ 0 w 49"/>
                      <a:gd name="T35" fmla="*/ 9 h 46"/>
                      <a:gd name="T36" fmla="*/ 0 w 49"/>
                      <a:gd name="T37" fmla="*/ 0 h 4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9"/>
                      <a:gd name="T58" fmla="*/ 0 h 46"/>
                      <a:gd name="T59" fmla="*/ 49 w 49"/>
                      <a:gd name="T60" fmla="*/ 46 h 4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9" h="46">
                        <a:moveTo>
                          <a:pt x="49" y="8"/>
                        </a:moveTo>
                        <a:lnTo>
                          <a:pt x="49" y="14"/>
                        </a:lnTo>
                        <a:lnTo>
                          <a:pt x="46" y="23"/>
                        </a:lnTo>
                        <a:lnTo>
                          <a:pt x="46" y="28"/>
                        </a:lnTo>
                        <a:lnTo>
                          <a:pt x="43" y="34"/>
                        </a:lnTo>
                        <a:lnTo>
                          <a:pt x="37" y="40"/>
                        </a:lnTo>
                        <a:lnTo>
                          <a:pt x="34" y="43"/>
                        </a:lnTo>
                        <a:lnTo>
                          <a:pt x="28" y="43"/>
                        </a:lnTo>
                        <a:lnTo>
                          <a:pt x="23" y="46"/>
                        </a:lnTo>
                        <a:lnTo>
                          <a:pt x="20" y="43"/>
                        </a:lnTo>
                        <a:lnTo>
                          <a:pt x="14" y="43"/>
                        </a:lnTo>
                        <a:lnTo>
                          <a:pt x="11" y="40"/>
                        </a:lnTo>
                        <a:lnTo>
                          <a:pt x="5" y="34"/>
                        </a:lnTo>
                        <a:lnTo>
                          <a:pt x="2" y="28"/>
                        </a:lnTo>
                        <a:lnTo>
                          <a:pt x="0" y="23"/>
                        </a:lnTo>
                        <a:lnTo>
                          <a:pt x="0" y="14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10" name="Freeform 1594"/>
                  <p:cNvSpPr>
                    <a:spLocks/>
                  </p:cNvSpPr>
                  <p:nvPr/>
                </p:nvSpPr>
                <p:spPr bwMode="auto">
                  <a:xfrm>
                    <a:off x="1425" y="1059"/>
                    <a:ext cx="62" cy="59"/>
                  </a:xfrm>
                  <a:custGeom>
                    <a:avLst/>
                    <a:gdLst>
                      <a:gd name="T0" fmla="*/ 125 w 52"/>
                      <a:gd name="T1" fmla="*/ 127 h 46"/>
                      <a:gd name="T2" fmla="*/ 125 w 52"/>
                      <a:gd name="T3" fmla="*/ 99 h 46"/>
                      <a:gd name="T4" fmla="*/ 117 w 52"/>
                      <a:gd name="T5" fmla="*/ 81 h 46"/>
                      <a:gd name="T6" fmla="*/ 112 w 52"/>
                      <a:gd name="T7" fmla="*/ 59 h 46"/>
                      <a:gd name="T8" fmla="*/ 104 w 52"/>
                      <a:gd name="T9" fmla="*/ 38 h 46"/>
                      <a:gd name="T10" fmla="*/ 97 w 52"/>
                      <a:gd name="T11" fmla="*/ 22 h 46"/>
                      <a:gd name="T12" fmla="*/ 82 w 52"/>
                      <a:gd name="T13" fmla="*/ 10 h 46"/>
                      <a:gd name="T14" fmla="*/ 74 w 52"/>
                      <a:gd name="T15" fmla="*/ 0 h 46"/>
                      <a:gd name="T16" fmla="*/ 62 w 52"/>
                      <a:gd name="T17" fmla="*/ 0 h 46"/>
                      <a:gd name="T18" fmla="*/ 50 w 52"/>
                      <a:gd name="T19" fmla="*/ 0 h 46"/>
                      <a:gd name="T20" fmla="*/ 42 w 52"/>
                      <a:gd name="T21" fmla="*/ 10 h 46"/>
                      <a:gd name="T22" fmla="*/ 27 w 52"/>
                      <a:gd name="T23" fmla="*/ 22 h 46"/>
                      <a:gd name="T24" fmla="*/ 20 w 52"/>
                      <a:gd name="T25" fmla="*/ 38 h 46"/>
                      <a:gd name="T26" fmla="*/ 12 w 52"/>
                      <a:gd name="T27" fmla="*/ 59 h 46"/>
                      <a:gd name="T28" fmla="*/ 8 w 52"/>
                      <a:gd name="T29" fmla="*/ 81 h 46"/>
                      <a:gd name="T30" fmla="*/ 8 w 52"/>
                      <a:gd name="T31" fmla="*/ 99 h 46"/>
                      <a:gd name="T32" fmla="*/ 0 w 52"/>
                      <a:gd name="T33" fmla="*/ 127 h 46"/>
                      <a:gd name="T34" fmla="*/ 0 w 52"/>
                      <a:gd name="T35" fmla="*/ 136 h 46"/>
                      <a:gd name="T36" fmla="*/ 8 w 52"/>
                      <a:gd name="T37" fmla="*/ 159 h 4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2"/>
                      <a:gd name="T58" fmla="*/ 0 h 46"/>
                      <a:gd name="T59" fmla="*/ 52 w 52"/>
                      <a:gd name="T60" fmla="*/ 46 h 4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2" h="46">
                        <a:moveTo>
                          <a:pt x="52" y="37"/>
                        </a:moveTo>
                        <a:lnTo>
                          <a:pt x="52" y="29"/>
                        </a:lnTo>
                        <a:lnTo>
                          <a:pt x="49" y="23"/>
                        </a:lnTo>
                        <a:lnTo>
                          <a:pt x="46" y="17"/>
                        </a:lnTo>
                        <a:lnTo>
                          <a:pt x="43" y="11"/>
                        </a:lnTo>
                        <a:lnTo>
                          <a:pt x="40" y="6"/>
                        </a:lnTo>
                        <a:lnTo>
                          <a:pt x="34" y="3"/>
                        </a:lnTo>
                        <a:lnTo>
                          <a:pt x="31" y="0"/>
                        </a:lnTo>
                        <a:lnTo>
                          <a:pt x="26" y="0"/>
                        </a:lnTo>
                        <a:lnTo>
                          <a:pt x="20" y="0"/>
                        </a:lnTo>
                        <a:lnTo>
                          <a:pt x="17" y="3"/>
                        </a:lnTo>
                        <a:lnTo>
                          <a:pt x="11" y="6"/>
                        </a:lnTo>
                        <a:lnTo>
                          <a:pt x="8" y="11"/>
                        </a:lnTo>
                        <a:lnTo>
                          <a:pt x="5" y="17"/>
                        </a:lnTo>
                        <a:lnTo>
                          <a:pt x="3" y="23"/>
                        </a:lnTo>
                        <a:lnTo>
                          <a:pt x="3" y="29"/>
                        </a:lnTo>
                        <a:lnTo>
                          <a:pt x="0" y="37"/>
                        </a:lnTo>
                        <a:lnTo>
                          <a:pt x="0" y="40"/>
                        </a:lnTo>
                        <a:lnTo>
                          <a:pt x="3" y="46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11" name="Line 15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7" y="995"/>
                    <a:ext cx="1" cy="19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12" name="Line 1596"/>
                  <p:cNvSpPr>
                    <a:spLocks noChangeShapeType="1"/>
                  </p:cNvSpPr>
                  <p:nvPr/>
                </p:nvSpPr>
                <p:spPr bwMode="auto">
                  <a:xfrm>
                    <a:off x="3518" y="712"/>
                    <a:ext cx="151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13" name="Line 1597"/>
                  <p:cNvSpPr>
                    <a:spLocks noChangeShapeType="1"/>
                  </p:cNvSpPr>
                  <p:nvPr/>
                </p:nvSpPr>
                <p:spPr bwMode="auto">
                  <a:xfrm>
                    <a:off x="3518" y="757"/>
                    <a:ext cx="151" cy="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14" name="Line 15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6" y="492"/>
                    <a:ext cx="1" cy="2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515" name="Line 1599"/>
                  <p:cNvSpPr>
                    <a:spLocks noChangeShapeType="1"/>
                  </p:cNvSpPr>
                  <p:nvPr/>
                </p:nvSpPr>
                <p:spPr bwMode="auto">
                  <a:xfrm>
                    <a:off x="3596" y="757"/>
                    <a:ext cx="1" cy="23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1484" name="Rectangle 1600"/>
                <p:cNvSpPr>
                  <a:spLocks noChangeArrowheads="1"/>
                </p:cNvSpPr>
                <p:nvPr/>
              </p:nvSpPr>
              <p:spPr bwMode="auto">
                <a:xfrm>
                  <a:off x="3708" y="633"/>
                  <a:ext cx="122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/>
                    <a:t>C</a:t>
                  </a:r>
                </a:p>
              </p:txBody>
            </p:sp>
            <p:sp>
              <p:nvSpPr>
                <p:cNvPr id="61485" name="Rectangle 1601"/>
                <p:cNvSpPr>
                  <a:spLocks noChangeArrowheads="1"/>
                </p:cNvSpPr>
                <p:nvPr/>
              </p:nvSpPr>
              <p:spPr bwMode="auto">
                <a:xfrm>
                  <a:off x="1650" y="565"/>
                  <a:ext cx="1153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/>
                    <a:t>s. modulante</a:t>
                  </a:r>
                </a:p>
              </p:txBody>
            </p:sp>
            <p:sp>
              <p:nvSpPr>
                <p:cNvPr id="61486" name="Rectangle 1602"/>
                <p:cNvSpPr>
                  <a:spLocks noChangeArrowheads="1"/>
                </p:cNvSpPr>
                <p:nvPr/>
              </p:nvSpPr>
              <p:spPr bwMode="auto">
                <a:xfrm>
                  <a:off x="1645" y="1003"/>
                  <a:ext cx="860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200"/>
                    <a:t>portadora</a:t>
                  </a:r>
                </a:p>
              </p:txBody>
            </p:sp>
          </p:grpSp>
          <p:sp>
            <p:nvSpPr>
              <p:cNvPr id="61479" name="Line 1603"/>
              <p:cNvSpPr>
                <a:spLocks noChangeShapeType="1"/>
              </p:cNvSpPr>
              <p:nvPr/>
            </p:nvSpPr>
            <p:spPr bwMode="auto">
              <a:xfrm>
                <a:off x="3321" y="497"/>
                <a:ext cx="10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80" name="Line 1604"/>
              <p:cNvSpPr>
                <a:spLocks noChangeShapeType="1"/>
              </p:cNvSpPr>
              <p:nvPr/>
            </p:nvSpPr>
            <p:spPr bwMode="auto">
              <a:xfrm>
                <a:off x="3327" y="986"/>
                <a:ext cx="100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1448" name="Group 1611"/>
            <p:cNvGrpSpPr>
              <a:grpSpLocks/>
            </p:cNvGrpSpPr>
            <p:nvPr/>
          </p:nvGrpSpPr>
          <p:grpSpPr bwMode="auto">
            <a:xfrm>
              <a:off x="92075" y="3933825"/>
              <a:ext cx="9051925" cy="1679575"/>
              <a:chOff x="25" y="1971"/>
              <a:chExt cx="5702" cy="1058"/>
            </a:xfrm>
          </p:grpSpPr>
          <p:grpSp>
            <p:nvGrpSpPr>
              <p:cNvPr id="61452" name="Group 1553"/>
              <p:cNvGrpSpPr>
                <a:grpSpLocks/>
              </p:cNvGrpSpPr>
              <p:nvPr/>
            </p:nvGrpSpPr>
            <p:grpSpPr bwMode="auto">
              <a:xfrm>
                <a:off x="25" y="1971"/>
                <a:ext cx="5691" cy="1058"/>
                <a:chOff x="25" y="1971"/>
                <a:chExt cx="5691" cy="1058"/>
              </a:xfrm>
            </p:grpSpPr>
            <p:grpSp>
              <p:nvGrpSpPr>
                <p:cNvPr id="61456" name="Group 1382"/>
                <p:cNvGrpSpPr>
                  <a:grpSpLocks/>
                </p:cNvGrpSpPr>
                <p:nvPr/>
              </p:nvGrpSpPr>
              <p:grpSpPr bwMode="auto">
                <a:xfrm>
                  <a:off x="25" y="1971"/>
                  <a:ext cx="1748" cy="317"/>
                  <a:chOff x="2080" y="156"/>
                  <a:chExt cx="2147" cy="1702"/>
                </a:xfrm>
              </p:grpSpPr>
              <p:sp>
                <p:nvSpPr>
                  <p:cNvPr id="61476" name="Freeform 1380"/>
                  <p:cNvSpPr>
                    <a:spLocks/>
                  </p:cNvSpPr>
                  <p:nvPr/>
                </p:nvSpPr>
                <p:spPr bwMode="auto">
                  <a:xfrm>
                    <a:off x="2080" y="156"/>
                    <a:ext cx="1828" cy="1702"/>
                  </a:xfrm>
                  <a:custGeom>
                    <a:avLst/>
                    <a:gdLst>
                      <a:gd name="T0" fmla="*/ 29 w 1828"/>
                      <a:gd name="T1" fmla="*/ 639 h 1702"/>
                      <a:gd name="T2" fmla="*/ 72 w 1828"/>
                      <a:gd name="T3" fmla="*/ 348 h 1702"/>
                      <a:gd name="T4" fmla="*/ 116 w 1828"/>
                      <a:gd name="T5" fmla="*/ 131 h 1702"/>
                      <a:gd name="T6" fmla="*/ 159 w 1828"/>
                      <a:gd name="T7" fmla="*/ 15 h 1702"/>
                      <a:gd name="T8" fmla="*/ 203 w 1828"/>
                      <a:gd name="T9" fmla="*/ 15 h 1702"/>
                      <a:gd name="T10" fmla="*/ 246 w 1828"/>
                      <a:gd name="T11" fmla="*/ 131 h 1702"/>
                      <a:gd name="T12" fmla="*/ 290 w 1828"/>
                      <a:gd name="T13" fmla="*/ 348 h 1702"/>
                      <a:gd name="T14" fmla="*/ 333 w 1828"/>
                      <a:gd name="T15" fmla="*/ 639 h 1702"/>
                      <a:gd name="T16" fmla="*/ 377 w 1828"/>
                      <a:gd name="T17" fmla="*/ 958 h 1702"/>
                      <a:gd name="T18" fmla="*/ 420 w 1828"/>
                      <a:gd name="T19" fmla="*/ 1263 h 1702"/>
                      <a:gd name="T20" fmla="*/ 460 w 1828"/>
                      <a:gd name="T21" fmla="*/ 1509 h 1702"/>
                      <a:gd name="T22" fmla="*/ 504 w 1828"/>
                      <a:gd name="T23" fmla="*/ 1662 h 1702"/>
                      <a:gd name="T24" fmla="*/ 547 w 1828"/>
                      <a:gd name="T25" fmla="*/ 1702 h 1702"/>
                      <a:gd name="T26" fmla="*/ 591 w 1828"/>
                      <a:gd name="T27" fmla="*/ 1622 h 1702"/>
                      <a:gd name="T28" fmla="*/ 634 w 1828"/>
                      <a:gd name="T29" fmla="*/ 1433 h 1702"/>
                      <a:gd name="T30" fmla="*/ 678 w 1828"/>
                      <a:gd name="T31" fmla="*/ 1165 h 1702"/>
                      <a:gd name="T32" fmla="*/ 722 w 1828"/>
                      <a:gd name="T33" fmla="*/ 849 h 1702"/>
                      <a:gd name="T34" fmla="*/ 765 w 1828"/>
                      <a:gd name="T35" fmla="*/ 537 h 1702"/>
                      <a:gd name="T36" fmla="*/ 809 w 1828"/>
                      <a:gd name="T37" fmla="*/ 269 h 1702"/>
                      <a:gd name="T38" fmla="*/ 852 w 1828"/>
                      <a:gd name="T39" fmla="*/ 80 h 1702"/>
                      <a:gd name="T40" fmla="*/ 892 w 1828"/>
                      <a:gd name="T41" fmla="*/ 0 h 1702"/>
                      <a:gd name="T42" fmla="*/ 936 w 1828"/>
                      <a:gd name="T43" fmla="*/ 40 h 1702"/>
                      <a:gd name="T44" fmla="*/ 979 w 1828"/>
                      <a:gd name="T45" fmla="*/ 192 h 1702"/>
                      <a:gd name="T46" fmla="*/ 1023 w 1828"/>
                      <a:gd name="T47" fmla="*/ 439 h 1702"/>
                      <a:gd name="T48" fmla="*/ 1066 w 1828"/>
                      <a:gd name="T49" fmla="*/ 744 h 1702"/>
                      <a:gd name="T50" fmla="*/ 1110 w 1828"/>
                      <a:gd name="T51" fmla="*/ 1063 h 1702"/>
                      <a:gd name="T52" fmla="*/ 1153 w 1828"/>
                      <a:gd name="T53" fmla="*/ 1353 h 1702"/>
                      <a:gd name="T54" fmla="*/ 1197 w 1828"/>
                      <a:gd name="T55" fmla="*/ 1571 h 1702"/>
                      <a:gd name="T56" fmla="*/ 1240 w 1828"/>
                      <a:gd name="T57" fmla="*/ 1687 h 1702"/>
                      <a:gd name="T58" fmla="*/ 1284 w 1828"/>
                      <a:gd name="T59" fmla="*/ 1687 h 1702"/>
                      <a:gd name="T60" fmla="*/ 1324 w 1828"/>
                      <a:gd name="T61" fmla="*/ 1571 h 1702"/>
                      <a:gd name="T62" fmla="*/ 1367 w 1828"/>
                      <a:gd name="T63" fmla="*/ 1353 h 1702"/>
                      <a:gd name="T64" fmla="*/ 1411 w 1828"/>
                      <a:gd name="T65" fmla="*/ 1063 h 1702"/>
                      <a:gd name="T66" fmla="*/ 1454 w 1828"/>
                      <a:gd name="T67" fmla="*/ 744 h 1702"/>
                      <a:gd name="T68" fmla="*/ 1498 w 1828"/>
                      <a:gd name="T69" fmla="*/ 439 h 1702"/>
                      <a:gd name="T70" fmla="*/ 1541 w 1828"/>
                      <a:gd name="T71" fmla="*/ 192 h 1702"/>
                      <a:gd name="T72" fmla="*/ 1585 w 1828"/>
                      <a:gd name="T73" fmla="*/ 40 h 1702"/>
                      <a:gd name="T74" fmla="*/ 1628 w 1828"/>
                      <a:gd name="T75" fmla="*/ 0 h 1702"/>
                      <a:gd name="T76" fmla="*/ 1672 w 1828"/>
                      <a:gd name="T77" fmla="*/ 80 h 1702"/>
                      <a:gd name="T78" fmla="*/ 1716 w 1828"/>
                      <a:gd name="T79" fmla="*/ 269 h 1702"/>
                      <a:gd name="T80" fmla="*/ 1755 w 1828"/>
                      <a:gd name="T81" fmla="*/ 537 h 1702"/>
                      <a:gd name="T82" fmla="*/ 1799 w 1828"/>
                      <a:gd name="T83" fmla="*/ 853 h 170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828"/>
                      <a:gd name="T127" fmla="*/ 0 h 1702"/>
                      <a:gd name="T128" fmla="*/ 1828 w 1828"/>
                      <a:gd name="T129" fmla="*/ 1702 h 170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828" h="1702">
                        <a:moveTo>
                          <a:pt x="0" y="853"/>
                        </a:moveTo>
                        <a:lnTo>
                          <a:pt x="14" y="744"/>
                        </a:lnTo>
                        <a:lnTo>
                          <a:pt x="29" y="639"/>
                        </a:lnTo>
                        <a:lnTo>
                          <a:pt x="43" y="537"/>
                        </a:lnTo>
                        <a:lnTo>
                          <a:pt x="58" y="439"/>
                        </a:lnTo>
                        <a:lnTo>
                          <a:pt x="72" y="348"/>
                        </a:lnTo>
                        <a:lnTo>
                          <a:pt x="87" y="269"/>
                        </a:lnTo>
                        <a:lnTo>
                          <a:pt x="101" y="192"/>
                        </a:lnTo>
                        <a:lnTo>
                          <a:pt x="116" y="131"/>
                        </a:lnTo>
                        <a:lnTo>
                          <a:pt x="130" y="80"/>
                        </a:lnTo>
                        <a:lnTo>
                          <a:pt x="145" y="40"/>
                        </a:lnTo>
                        <a:lnTo>
                          <a:pt x="159" y="15"/>
                        </a:lnTo>
                        <a:lnTo>
                          <a:pt x="174" y="0"/>
                        </a:lnTo>
                        <a:lnTo>
                          <a:pt x="188" y="0"/>
                        </a:lnTo>
                        <a:lnTo>
                          <a:pt x="203" y="15"/>
                        </a:lnTo>
                        <a:lnTo>
                          <a:pt x="217" y="40"/>
                        </a:lnTo>
                        <a:lnTo>
                          <a:pt x="232" y="80"/>
                        </a:lnTo>
                        <a:lnTo>
                          <a:pt x="246" y="131"/>
                        </a:lnTo>
                        <a:lnTo>
                          <a:pt x="261" y="192"/>
                        </a:lnTo>
                        <a:lnTo>
                          <a:pt x="275" y="269"/>
                        </a:lnTo>
                        <a:lnTo>
                          <a:pt x="290" y="348"/>
                        </a:lnTo>
                        <a:lnTo>
                          <a:pt x="304" y="439"/>
                        </a:lnTo>
                        <a:lnTo>
                          <a:pt x="319" y="537"/>
                        </a:lnTo>
                        <a:lnTo>
                          <a:pt x="333" y="639"/>
                        </a:lnTo>
                        <a:lnTo>
                          <a:pt x="348" y="744"/>
                        </a:lnTo>
                        <a:lnTo>
                          <a:pt x="362" y="853"/>
                        </a:lnTo>
                        <a:lnTo>
                          <a:pt x="377" y="958"/>
                        </a:lnTo>
                        <a:lnTo>
                          <a:pt x="391" y="1063"/>
                        </a:lnTo>
                        <a:lnTo>
                          <a:pt x="406" y="1165"/>
                        </a:lnTo>
                        <a:lnTo>
                          <a:pt x="420" y="1263"/>
                        </a:lnTo>
                        <a:lnTo>
                          <a:pt x="431" y="1353"/>
                        </a:lnTo>
                        <a:lnTo>
                          <a:pt x="446" y="1433"/>
                        </a:lnTo>
                        <a:lnTo>
                          <a:pt x="460" y="1509"/>
                        </a:lnTo>
                        <a:lnTo>
                          <a:pt x="475" y="1571"/>
                        </a:lnTo>
                        <a:lnTo>
                          <a:pt x="489" y="1622"/>
                        </a:lnTo>
                        <a:lnTo>
                          <a:pt x="504" y="1662"/>
                        </a:lnTo>
                        <a:lnTo>
                          <a:pt x="518" y="1687"/>
                        </a:lnTo>
                        <a:lnTo>
                          <a:pt x="533" y="1702"/>
                        </a:lnTo>
                        <a:lnTo>
                          <a:pt x="547" y="1702"/>
                        </a:lnTo>
                        <a:lnTo>
                          <a:pt x="562" y="1687"/>
                        </a:lnTo>
                        <a:lnTo>
                          <a:pt x="576" y="1662"/>
                        </a:lnTo>
                        <a:lnTo>
                          <a:pt x="591" y="1622"/>
                        </a:lnTo>
                        <a:lnTo>
                          <a:pt x="605" y="1571"/>
                        </a:lnTo>
                        <a:lnTo>
                          <a:pt x="620" y="1509"/>
                        </a:lnTo>
                        <a:lnTo>
                          <a:pt x="634" y="1433"/>
                        </a:lnTo>
                        <a:lnTo>
                          <a:pt x="649" y="1353"/>
                        </a:lnTo>
                        <a:lnTo>
                          <a:pt x="663" y="1263"/>
                        </a:lnTo>
                        <a:lnTo>
                          <a:pt x="678" y="1165"/>
                        </a:lnTo>
                        <a:lnTo>
                          <a:pt x="693" y="1063"/>
                        </a:lnTo>
                        <a:lnTo>
                          <a:pt x="707" y="958"/>
                        </a:lnTo>
                        <a:lnTo>
                          <a:pt x="722" y="849"/>
                        </a:lnTo>
                        <a:lnTo>
                          <a:pt x="736" y="744"/>
                        </a:lnTo>
                        <a:lnTo>
                          <a:pt x="751" y="639"/>
                        </a:lnTo>
                        <a:lnTo>
                          <a:pt x="765" y="537"/>
                        </a:lnTo>
                        <a:lnTo>
                          <a:pt x="780" y="439"/>
                        </a:lnTo>
                        <a:lnTo>
                          <a:pt x="794" y="348"/>
                        </a:lnTo>
                        <a:lnTo>
                          <a:pt x="809" y="269"/>
                        </a:lnTo>
                        <a:lnTo>
                          <a:pt x="823" y="192"/>
                        </a:lnTo>
                        <a:lnTo>
                          <a:pt x="838" y="131"/>
                        </a:lnTo>
                        <a:lnTo>
                          <a:pt x="852" y="80"/>
                        </a:lnTo>
                        <a:lnTo>
                          <a:pt x="863" y="40"/>
                        </a:lnTo>
                        <a:lnTo>
                          <a:pt x="878" y="15"/>
                        </a:lnTo>
                        <a:lnTo>
                          <a:pt x="892" y="0"/>
                        </a:lnTo>
                        <a:lnTo>
                          <a:pt x="907" y="0"/>
                        </a:lnTo>
                        <a:lnTo>
                          <a:pt x="921" y="15"/>
                        </a:lnTo>
                        <a:lnTo>
                          <a:pt x="936" y="40"/>
                        </a:lnTo>
                        <a:lnTo>
                          <a:pt x="950" y="80"/>
                        </a:lnTo>
                        <a:lnTo>
                          <a:pt x="965" y="131"/>
                        </a:lnTo>
                        <a:lnTo>
                          <a:pt x="979" y="192"/>
                        </a:lnTo>
                        <a:lnTo>
                          <a:pt x="994" y="269"/>
                        </a:lnTo>
                        <a:lnTo>
                          <a:pt x="1008" y="348"/>
                        </a:lnTo>
                        <a:lnTo>
                          <a:pt x="1023" y="439"/>
                        </a:lnTo>
                        <a:lnTo>
                          <a:pt x="1037" y="537"/>
                        </a:lnTo>
                        <a:lnTo>
                          <a:pt x="1052" y="639"/>
                        </a:lnTo>
                        <a:lnTo>
                          <a:pt x="1066" y="744"/>
                        </a:lnTo>
                        <a:lnTo>
                          <a:pt x="1081" y="849"/>
                        </a:lnTo>
                        <a:lnTo>
                          <a:pt x="1095" y="958"/>
                        </a:lnTo>
                        <a:lnTo>
                          <a:pt x="1110" y="1063"/>
                        </a:lnTo>
                        <a:lnTo>
                          <a:pt x="1124" y="1165"/>
                        </a:lnTo>
                        <a:lnTo>
                          <a:pt x="1139" y="1263"/>
                        </a:lnTo>
                        <a:lnTo>
                          <a:pt x="1153" y="1353"/>
                        </a:lnTo>
                        <a:lnTo>
                          <a:pt x="1168" y="1433"/>
                        </a:lnTo>
                        <a:lnTo>
                          <a:pt x="1182" y="1509"/>
                        </a:lnTo>
                        <a:lnTo>
                          <a:pt x="1197" y="1571"/>
                        </a:lnTo>
                        <a:lnTo>
                          <a:pt x="1211" y="1622"/>
                        </a:lnTo>
                        <a:lnTo>
                          <a:pt x="1226" y="1662"/>
                        </a:lnTo>
                        <a:lnTo>
                          <a:pt x="1240" y="1687"/>
                        </a:lnTo>
                        <a:lnTo>
                          <a:pt x="1255" y="1702"/>
                        </a:lnTo>
                        <a:lnTo>
                          <a:pt x="1269" y="1702"/>
                        </a:lnTo>
                        <a:lnTo>
                          <a:pt x="1284" y="1687"/>
                        </a:lnTo>
                        <a:lnTo>
                          <a:pt x="1295" y="1662"/>
                        </a:lnTo>
                        <a:lnTo>
                          <a:pt x="1309" y="1622"/>
                        </a:lnTo>
                        <a:lnTo>
                          <a:pt x="1324" y="1571"/>
                        </a:lnTo>
                        <a:lnTo>
                          <a:pt x="1338" y="1509"/>
                        </a:lnTo>
                        <a:lnTo>
                          <a:pt x="1353" y="1433"/>
                        </a:lnTo>
                        <a:lnTo>
                          <a:pt x="1367" y="1353"/>
                        </a:lnTo>
                        <a:lnTo>
                          <a:pt x="1382" y="1263"/>
                        </a:lnTo>
                        <a:lnTo>
                          <a:pt x="1396" y="1165"/>
                        </a:lnTo>
                        <a:lnTo>
                          <a:pt x="1411" y="1063"/>
                        </a:lnTo>
                        <a:lnTo>
                          <a:pt x="1425" y="958"/>
                        </a:lnTo>
                        <a:lnTo>
                          <a:pt x="1440" y="849"/>
                        </a:lnTo>
                        <a:lnTo>
                          <a:pt x="1454" y="744"/>
                        </a:lnTo>
                        <a:lnTo>
                          <a:pt x="1469" y="639"/>
                        </a:lnTo>
                        <a:lnTo>
                          <a:pt x="1483" y="537"/>
                        </a:lnTo>
                        <a:lnTo>
                          <a:pt x="1498" y="439"/>
                        </a:lnTo>
                        <a:lnTo>
                          <a:pt x="1512" y="348"/>
                        </a:lnTo>
                        <a:lnTo>
                          <a:pt x="1527" y="269"/>
                        </a:lnTo>
                        <a:lnTo>
                          <a:pt x="1541" y="192"/>
                        </a:lnTo>
                        <a:lnTo>
                          <a:pt x="1556" y="131"/>
                        </a:lnTo>
                        <a:lnTo>
                          <a:pt x="1570" y="80"/>
                        </a:lnTo>
                        <a:lnTo>
                          <a:pt x="1585" y="40"/>
                        </a:lnTo>
                        <a:lnTo>
                          <a:pt x="1599" y="15"/>
                        </a:lnTo>
                        <a:lnTo>
                          <a:pt x="1614" y="0"/>
                        </a:lnTo>
                        <a:lnTo>
                          <a:pt x="1628" y="0"/>
                        </a:lnTo>
                        <a:lnTo>
                          <a:pt x="1643" y="15"/>
                        </a:lnTo>
                        <a:lnTo>
                          <a:pt x="1657" y="40"/>
                        </a:lnTo>
                        <a:lnTo>
                          <a:pt x="1672" y="80"/>
                        </a:lnTo>
                        <a:lnTo>
                          <a:pt x="1686" y="131"/>
                        </a:lnTo>
                        <a:lnTo>
                          <a:pt x="1701" y="192"/>
                        </a:lnTo>
                        <a:lnTo>
                          <a:pt x="1716" y="269"/>
                        </a:lnTo>
                        <a:lnTo>
                          <a:pt x="1726" y="348"/>
                        </a:lnTo>
                        <a:lnTo>
                          <a:pt x="1741" y="439"/>
                        </a:lnTo>
                        <a:lnTo>
                          <a:pt x="1755" y="537"/>
                        </a:lnTo>
                        <a:lnTo>
                          <a:pt x="1770" y="639"/>
                        </a:lnTo>
                        <a:lnTo>
                          <a:pt x="1784" y="744"/>
                        </a:lnTo>
                        <a:lnTo>
                          <a:pt x="1799" y="853"/>
                        </a:lnTo>
                        <a:lnTo>
                          <a:pt x="1813" y="958"/>
                        </a:lnTo>
                        <a:lnTo>
                          <a:pt x="1828" y="1063"/>
                        </a:lnTo>
                      </a:path>
                    </a:pathLst>
                  </a:custGeom>
                  <a:noFill/>
                  <a:ln w="0">
                    <a:solidFill>
                      <a:srgbClr val="99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7" name="Freeform 1381"/>
                  <p:cNvSpPr>
                    <a:spLocks/>
                  </p:cNvSpPr>
                  <p:nvPr/>
                </p:nvSpPr>
                <p:spPr bwMode="auto">
                  <a:xfrm>
                    <a:off x="3908" y="1114"/>
                    <a:ext cx="319" cy="744"/>
                  </a:xfrm>
                  <a:custGeom>
                    <a:avLst/>
                    <a:gdLst>
                      <a:gd name="T0" fmla="*/ 0 w 319"/>
                      <a:gd name="T1" fmla="*/ 105 h 744"/>
                      <a:gd name="T2" fmla="*/ 14 w 319"/>
                      <a:gd name="T3" fmla="*/ 207 h 744"/>
                      <a:gd name="T4" fmla="*/ 29 w 319"/>
                      <a:gd name="T5" fmla="*/ 305 h 744"/>
                      <a:gd name="T6" fmla="*/ 43 w 319"/>
                      <a:gd name="T7" fmla="*/ 395 h 744"/>
                      <a:gd name="T8" fmla="*/ 58 w 319"/>
                      <a:gd name="T9" fmla="*/ 475 h 744"/>
                      <a:gd name="T10" fmla="*/ 73 w 319"/>
                      <a:gd name="T11" fmla="*/ 551 h 744"/>
                      <a:gd name="T12" fmla="*/ 87 w 319"/>
                      <a:gd name="T13" fmla="*/ 613 h 744"/>
                      <a:gd name="T14" fmla="*/ 102 w 319"/>
                      <a:gd name="T15" fmla="*/ 664 h 744"/>
                      <a:gd name="T16" fmla="*/ 116 w 319"/>
                      <a:gd name="T17" fmla="*/ 704 h 744"/>
                      <a:gd name="T18" fmla="*/ 131 w 319"/>
                      <a:gd name="T19" fmla="*/ 729 h 744"/>
                      <a:gd name="T20" fmla="*/ 145 w 319"/>
                      <a:gd name="T21" fmla="*/ 744 h 744"/>
                      <a:gd name="T22" fmla="*/ 160 w 319"/>
                      <a:gd name="T23" fmla="*/ 744 h 744"/>
                      <a:gd name="T24" fmla="*/ 174 w 319"/>
                      <a:gd name="T25" fmla="*/ 729 h 744"/>
                      <a:gd name="T26" fmla="*/ 189 w 319"/>
                      <a:gd name="T27" fmla="*/ 704 h 744"/>
                      <a:gd name="T28" fmla="*/ 203 w 319"/>
                      <a:gd name="T29" fmla="*/ 664 h 744"/>
                      <a:gd name="T30" fmla="*/ 218 w 319"/>
                      <a:gd name="T31" fmla="*/ 613 h 744"/>
                      <a:gd name="T32" fmla="*/ 232 w 319"/>
                      <a:gd name="T33" fmla="*/ 551 h 744"/>
                      <a:gd name="T34" fmla="*/ 247 w 319"/>
                      <a:gd name="T35" fmla="*/ 475 h 744"/>
                      <a:gd name="T36" fmla="*/ 261 w 319"/>
                      <a:gd name="T37" fmla="*/ 395 h 744"/>
                      <a:gd name="T38" fmla="*/ 276 w 319"/>
                      <a:gd name="T39" fmla="*/ 305 h 744"/>
                      <a:gd name="T40" fmla="*/ 290 w 319"/>
                      <a:gd name="T41" fmla="*/ 207 h 744"/>
                      <a:gd name="T42" fmla="*/ 305 w 319"/>
                      <a:gd name="T43" fmla="*/ 105 h 744"/>
                      <a:gd name="T44" fmla="*/ 319 w 319"/>
                      <a:gd name="T45" fmla="*/ 0 h 7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19"/>
                      <a:gd name="T70" fmla="*/ 0 h 744"/>
                      <a:gd name="T71" fmla="*/ 319 w 319"/>
                      <a:gd name="T72" fmla="*/ 744 h 7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19" h="744">
                        <a:moveTo>
                          <a:pt x="0" y="105"/>
                        </a:moveTo>
                        <a:lnTo>
                          <a:pt x="14" y="207"/>
                        </a:lnTo>
                        <a:lnTo>
                          <a:pt x="29" y="305"/>
                        </a:lnTo>
                        <a:lnTo>
                          <a:pt x="43" y="395"/>
                        </a:lnTo>
                        <a:lnTo>
                          <a:pt x="58" y="475"/>
                        </a:lnTo>
                        <a:lnTo>
                          <a:pt x="73" y="551"/>
                        </a:lnTo>
                        <a:lnTo>
                          <a:pt x="87" y="613"/>
                        </a:lnTo>
                        <a:lnTo>
                          <a:pt x="102" y="664"/>
                        </a:lnTo>
                        <a:lnTo>
                          <a:pt x="116" y="704"/>
                        </a:lnTo>
                        <a:lnTo>
                          <a:pt x="131" y="729"/>
                        </a:lnTo>
                        <a:lnTo>
                          <a:pt x="145" y="744"/>
                        </a:lnTo>
                        <a:lnTo>
                          <a:pt x="160" y="744"/>
                        </a:lnTo>
                        <a:lnTo>
                          <a:pt x="174" y="729"/>
                        </a:lnTo>
                        <a:lnTo>
                          <a:pt x="189" y="704"/>
                        </a:lnTo>
                        <a:lnTo>
                          <a:pt x="203" y="664"/>
                        </a:lnTo>
                        <a:lnTo>
                          <a:pt x="218" y="613"/>
                        </a:lnTo>
                        <a:lnTo>
                          <a:pt x="232" y="551"/>
                        </a:lnTo>
                        <a:lnTo>
                          <a:pt x="247" y="475"/>
                        </a:lnTo>
                        <a:lnTo>
                          <a:pt x="261" y="395"/>
                        </a:lnTo>
                        <a:lnTo>
                          <a:pt x="276" y="305"/>
                        </a:lnTo>
                        <a:lnTo>
                          <a:pt x="290" y="207"/>
                        </a:lnTo>
                        <a:lnTo>
                          <a:pt x="305" y="105"/>
                        </a:lnTo>
                        <a:lnTo>
                          <a:pt x="319" y="0"/>
                        </a:lnTo>
                      </a:path>
                    </a:pathLst>
                  </a:custGeom>
                  <a:noFill/>
                  <a:ln w="0">
                    <a:solidFill>
                      <a:srgbClr val="99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457" name="Group 1543"/>
                <p:cNvGrpSpPr>
                  <a:grpSpLocks/>
                </p:cNvGrpSpPr>
                <p:nvPr/>
              </p:nvGrpSpPr>
              <p:grpSpPr bwMode="auto">
                <a:xfrm>
                  <a:off x="44" y="1971"/>
                  <a:ext cx="5672" cy="1052"/>
                  <a:chOff x="513" y="1971"/>
                  <a:chExt cx="4667" cy="1052"/>
                </a:xfrm>
              </p:grpSpPr>
              <p:grpSp>
                <p:nvGrpSpPr>
                  <p:cNvPr id="61467" name="Group 1537"/>
                  <p:cNvGrpSpPr>
                    <a:grpSpLocks/>
                  </p:cNvGrpSpPr>
                  <p:nvPr/>
                </p:nvGrpSpPr>
                <p:grpSpPr bwMode="auto">
                  <a:xfrm>
                    <a:off x="513" y="1971"/>
                    <a:ext cx="1432" cy="1052"/>
                    <a:chOff x="238" y="2171"/>
                    <a:chExt cx="1432" cy="1052"/>
                  </a:xfrm>
                </p:grpSpPr>
                <p:sp>
                  <p:nvSpPr>
                    <p:cNvPr id="24609" name="Freeform 1438"/>
                    <p:cNvSpPr>
                      <a:spLocks/>
                    </p:cNvSpPr>
                    <p:nvPr/>
                  </p:nvSpPr>
                  <p:spPr bwMode="auto">
                    <a:xfrm>
                      <a:off x="236" y="2172"/>
                      <a:ext cx="1221" cy="1050"/>
                    </a:xfrm>
                    <a:custGeom>
                      <a:avLst/>
                      <a:gdLst>
                        <a:gd name="T0" fmla="*/ 17 w 1219"/>
                        <a:gd name="T1" fmla="*/ 113 h 1052"/>
                        <a:gd name="T2" fmla="*/ 44 w 1219"/>
                        <a:gd name="T3" fmla="*/ 636 h 1052"/>
                        <a:gd name="T4" fmla="*/ 70 w 1219"/>
                        <a:gd name="T5" fmla="*/ 462 h 1052"/>
                        <a:gd name="T6" fmla="*/ 106 w 1219"/>
                        <a:gd name="T7" fmla="*/ 12 h 1052"/>
                        <a:gd name="T8" fmla="*/ 132 w 1219"/>
                        <a:gd name="T9" fmla="*/ 678 h 1052"/>
                        <a:gd name="T10" fmla="*/ 159 w 1219"/>
                        <a:gd name="T11" fmla="*/ 278 h 1052"/>
                        <a:gd name="T12" fmla="*/ 185 w 1219"/>
                        <a:gd name="T13" fmla="*/ 200 h 1052"/>
                        <a:gd name="T14" fmla="*/ 221 w 1219"/>
                        <a:gd name="T15" fmla="*/ 848 h 1052"/>
                        <a:gd name="T16" fmla="*/ 247 w 1219"/>
                        <a:gd name="T17" fmla="*/ 297 h 1052"/>
                        <a:gd name="T18" fmla="*/ 274 w 1219"/>
                        <a:gd name="T19" fmla="*/ 570 h 1052"/>
                        <a:gd name="T20" fmla="*/ 300 w 1219"/>
                        <a:gd name="T21" fmla="*/ 979 h 1052"/>
                        <a:gd name="T22" fmla="*/ 336 w 1219"/>
                        <a:gd name="T23" fmla="*/ 351 h 1052"/>
                        <a:gd name="T24" fmla="*/ 362 w 1219"/>
                        <a:gd name="T25" fmla="*/ 845 h 1052"/>
                        <a:gd name="T26" fmla="*/ 389 w 1219"/>
                        <a:gd name="T27" fmla="*/ 871 h 1052"/>
                        <a:gd name="T28" fmla="*/ 415 w 1219"/>
                        <a:gd name="T29" fmla="*/ 290 h 1052"/>
                        <a:gd name="T30" fmla="*/ 450 w 1219"/>
                        <a:gd name="T31" fmla="*/ 878 h 1052"/>
                        <a:gd name="T32" fmla="*/ 477 w 1219"/>
                        <a:gd name="T33" fmla="*/ 527 h 1052"/>
                        <a:gd name="T34" fmla="*/ 503 w 1219"/>
                        <a:gd name="T35" fmla="*/ 174 h 1052"/>
                        <a:gd name="T36" fmla="*/ 530 w 1219"/>
                        <a:gd name="T37" fmla="*/ 763 h 1052"/>
                        <a:gd name="T38" fmla="*/ 565 w 1219"/>
                        <a:gd name="T39" fmla="*/ 181 h 1052"/>
                        <a:gd name="T40" fmla="*/ 592 w 1219"/>
                        <a:gd name="T41" fmla="*/ 207 h 1052"/>
                        <a:gd name="T42" fmla="*/ 618 w 1219"/>
                        <a:gd name="T43" fmla="*/ 702 h 1052"/>
                        <a:gd name="T44" fmla="*/ 645 w 1219"/>
                        <a:gd name="T45" fmla="*/ 73 h 1052"/>
                        <a:gd name="T46" fmla="*/ 680 w 1219"/>
                        <a:gd name="T47" fmla="*/ 483 h 1052"/>
                        <a:gd name="T48" fmla="*/ 707 w 1219"/>
                        <a:gd name="T49" fmla="*/ 756 h 1052"/>
                        <a:gd name="T50" fmla="*/ 733 w 1219"/>
                        <a:gd name="T51" fmla="*/ 205 h 1052"/>
                        <a:gd name="T52" fmla="*/ 769 w 1219"/>
                        <a:gd name="T53" fmla="*/ 852 h 1052"/>
                        <a:gd name="T54" fmla="*/ 795 w 1219"/>
                        <a:gd name="T55" fmla="*/ 775 h 1052"/>
                        <a:gd name="T56" fmla="*/ 822 w 1219"/>
                        <a:gd name="T57" fmla="*/ 374 h 1052"/>
                        <a:gd name="T58" fmla="*/ 848 w 1219"/>
                        <a:gd name="T59" fmla="*/ 1041 h 1052"/>
                        <a:gd name="T60" fmla="*/ 884 w 1219"/>
                        <a:gd name="T61" fmla="*/ 591 h 1052"/>
                        <a:gd name="T62" fmla="*/ 910 w 1219"/>
                        <a:gd name="T63" fmla="*/ 417 h 1052"/>
                        <a:gd name="T64" fmla="*/ 937 w 1219"/>
                        <a:gd name="T65" fmla="*/ 939 h 1052"/>
                        <a:gd name="T66" fmla="*/ 963 w 1219"/>
                        <a:gd name="T67" fmla="*/ 250 h 1052"/>
                        <a:gd name="T68" fmla="*/ 998 w 1219"/>
                        <a:gd name="T69" fmla="*/ 391 h 1052"/>
                        <a:gd name="T70" fmla="*/ 1025 w 1219"/>
                        <a:gd name="T71" fmla="*/ 695 h 1052"/>
                        <a:gd name="T72" fmla="*/ 1051 w 1219"/>
                        <a:gd name="T73" fmla="*/ 0 h 1052"/>
                        <a:gd name="T74" fmla="*/ 1078 w 1219"/>
                        <a:gd name="T75" fmla="*/ 478 h 1052"/>
                        <a:gd name="T76" fmla="*/ 1113 w 1219"/>
                        <a:gd name="T77" fmla="*/ 537 h 1052"/>
                        <a:gd name="T78" fmla="*/ 1140 w 1219"/>
                        <a:gd name="T79" fmla="*/ 38 h 1052"/>
                        <a:gd name="T80" fmla="*/ 1166 w 1219"/>
                        <a:gd name="T81" fmla="*/ 742 h 1052"/>
                        <a:gd name="T82" fmla="*/ 1193 w 1219"/>
                        <a:gd name="T83" fmla="*/ 527 h 1052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219"/>
                        <a:gd name="T127" fmla="*/ 0 h 1052"/>
                        <a:gd name="T128" fmla="*/ 1219 w 1219"/>
                        <a:gd name="T129" fmla="*/ 1052 h 1052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219" h="1052">
                          <a:moveTo>
                            <a:pt x="0" y="527"/>
                          </a:moveTo>
                          <a:lnTo>
                            <a:pt x="9" y="250"/>
                          </a:lnTo>
                          <a:lnTo>
                            <a:pt x="17" y="113"/>
                          </a:lnTo>
                          <a:lnTo>
                            <a:pt x="26" y="174"/>
                          </a:lnTo>
                          <a:lnTo>
                            <a:pt x="35" y="391"/>
                          </a:lnTo>
                          <a:lnTo>
                            <a:pt x="44" y="636"/>
                          </a:lnTo>
                          <a:lnTo>
                            <a:pt x="53" y="763"/>
                          </a:lnTo>
                          <a:lnTo>
                            <a:pt x="62" y="695"/>
                          </a:lnTo>
                          <a:lnTo>
                            <a:pt x="70" y="462"/>
                          </a:lnTo>
                          <a:lnTo>
                            <a:pt x="79" y="181"/>
                          </a:lnTo>
                          <a:lnTo>
                            <a:pt x="88" y="0"/>
                          </a:lnTo>
                          <a:lnTo>
                            <a:pt x="106" y="12"/>
                          </a:lnTo>
                          <a:lnTo>
                            <a:pt x="115" y="207"/>
                          </a:lnTo>
                          <a:lnTo>
                            <a:pt x="123" y="478"/>
                          </a:lnTo>
                          <a:lnTo>
                            <a:pt x="132" y="678"/>
                          </a:lnTo>
                          <a:lnTo>
                            <a:pt x="141" y="702"/>
                          </a:lnTo>
                          <a:lnTo>
                            <a:pt x="150" y="537"/>
                          </a:lnTo>
                          <a:lnTo>
                            <a:pt x="159" y="278"/>
                          </a:lnTo>
                          <a:lnTo>
                            <a:pt x="168" y="73"/>
                          </a:lnTo>
                          <a:lnTo>
                            <a:pt x="176" y="38"/>
                          </a:lnTo>
                          <a:lnTo>
                            <a:pt x="185" y="200"/>
                          </a:lnTo>
                          <a:lnTo>
                            <a:pt x="194" y="483"/>
                          </a:lnTo>
                          <a:lnTo>
                            <a:pt x="203" y="742"/>
                          </a:lnTo>
                          <a:lnTo>
                            <a:pt x="221" y="848"/>
                          </a:lnTo>
                          <a:lnTo>
                            <a:pt x="229" y="756"/>
                          </a:lnTo>
                          <a:lnTo>
                            <a:pt x="238" y="527"/>
                          </a:lnTo>
                          <a:lnTo>
                            <a:pt x="247" y="297"/>
                          </a:lnTo>
                          <a:lnTo>
                            <a:pt x="256" y="205"/>
                          </a:lnTo>
                          <a:lnTo>
                            <a:pt x="265" y="311"/>
                          </a:lnTo>
                          <a:lnTo>
                            <a:pt x="274" y="570"/>
                          </a:lnTo>
                          <a:lnTo>
                            <a:pt x="283" y="852"/>
                          </a:lnTo>
                          <a:lnTo>
                            <a:pt x="291" y="1015"/>
                          </a:lnTo>
                          <a:lnTo>
                            <a:pt x="300" y="979"/>
                          </a:lnTo>
                          <a:lnTo>
                            <a:pt x="309" y="775"/>
                          </a:lnTo>
                          <a:lnTo>
                            <a:pt x="327" y="516"/>
                          </a:lnTo>
                          <a:lnTo>
                            <a:pt x="336" y="351"/>
                          </a:lnTo>
                          <a:lnTo>
                            <a:pt x="344" y="374"/>
                          </a:lnTo>
                          <a:lnTo>
                            <a:pt x="353" y="575"/>
                          </a:lnTo>
                          <a:lnTo>
                            <a:pt x="362" y="845"/>
                          </a:lnTo>
                          <a:lnTo>
                            <a:pt x="371" y="1041"/>
                          </a:lnTo>
                          <a:lnTo>
                            <a:pt x="380" y="1052"/>
                          </a:lnTo>
                          <a:lnTo>
                            <a:pt x="389" y="871"/>
                          </a:lnTo>
                          <a:lnTo>
                            <a:pt x="397" y="591"/>
                          </a:lnTo>
                          <a:lnTo>
                            <a:pt x="406" y="358"/>
                          </a:lnTo>
                          <a:lnTo>
                            <a:pt x="415" y="290"/>
                          </a:lnTo>
                          <a:lnTo>
                            <a:pt x="424" y="417"/>
                          </a:lnTo>
                          <a:lnTo>
                            <a:pt x="442" y="662"/>
                          </a:lnTo>
                          <a:lnTo>
                            <a:pt x="450" y="878"/>
                          </a:lnTo>
                          <a:lnTo>
                            <a:pt x="459" y="939"/>
                          </a:lnTo>
                          <a:lnTo>
                            <a:pt x="468" y="803"/>
                          </a:lnTo>
                          <a:lnTo>
                            <a:pt x="477" y="527"/>
                          </a:lnTo>
                          <a:lnTo>
                            <a:pt x="486" y="250"/>
                          </a:lnTo>
                          <a:lnTo>
                            <a:pt x="495" y="113"/>
                          </a:lnTo>
                          <a:lnTo>
                            <a:pt x="503" y="174"/>
                          </a:lnTo>
                          <a:lnTo>
                            <a:pt x="512" y="391"/>
                          </a:lnTo>
                          <a:lnTo>
                            <a:pt x="521" y="636"/>
                          </a:lnTo>
                          <a:lnTo>
                            <a:pt x="530" y="763"/>
                          </a:lnTo>
                          <a:lnTo>
                            <a:pt x="548" y="695"/>
                          </a:lnTo>
                          <a:lnTo>
                            <a:pt x="557" y="462"/>
                          </a:lnTo>
                          <a:lnTo>
                            <a:pt x="565" y="181"/>
                          </a:lnTo>
                          <a:lnTo>
                            <a:pt x="574" y="0"/>
                          </a:lnTo>
                          <a:lnTo>
                            <a:pt x="583" y="12"/>
                          </a:lnTo>
                          <a:lnTo>
                            <a:pt x="592" y="207"/>
                          </a:lnTo>
                          <a:lnTo>
                            <a:pt x="601" y="478"/>
                          </a:lnTo>
                          <a:lnTo>
                            <a:pt x="610" y="678"/>
                          </a:lnTo>
                          <a:lnTo>
                            <a:pt x="618" y="702"/>
                          </a:lnTo>
                          <a:lnTo>
                            <a:pt x="627" y="537"/>
                          </a:lnTo>
                          <a:lnTo>
                            <a:pt x="636" y="278"/>
                          </a:lnTo>
                          <a:lnTo>
                            <a:pt x="645" y="73"/>
                          </a:lnTo>
                          <a:lnTo>
                            <a:pt x="663" y="38"/>
                          </a:lnTo>
                          <a:lnTo>
                            <a:pt x="671" y="200"/>
                          </a:lnTo>
                          <a:lnTo>
                            <a:pt x="680" y="483"/>
                          </a:lnTo>
                          <a:lnTo>
                            <a:pt x="689" y="742"/>
                          </a:lnTo>
                          <a:lnTo>
                            <a:pt x="698" y="848"/>
                          </a:lnTo>
                          <a:lnTo>
                            <a:pt x="707" y="756"/>
                          </a:lnTo>
                          <a:lnTo>
                            <a:pt x="716" y="527"/>
                          </a:lnTo>
                          <a:lnTo>
                            <a:pt x="724" y="297"/>
                          </a:lnTo>
                          <a:lnTo>
                            <a:pt x="733" y="205"/>
                          </a:lnTo>
                          <a:lnTo>
                            <a:pt x="742" y="311"/>
                          </a:lnTo>
                          <a:lnTo>
                            <a:pt x="751" y="570"/>
                          </a:lnTo>
                          <a:lnTo>
                            <a:pt x="769" y="852"/>
                          </a:lnTo>
                          <a:lnTo>
                            <a:pt x="777" y="1015"/>
                          </a:lnTo>
                          <a:lnTo>
                            <a:pt x="786" y="979"/>
                          </a:lnTo>
                          <a:lnTo>
                            <a:pt x="795" y="775"/>
                          </a:lnTo>
                          <a:lnTo>
                            <a:pt x="804" y="516"/>
                          </a:lnTo>
                          <a:lnTo>
                            <a:pt x="813" y="351"/>
                          </a:lnTo>
                          <a:lnTo>
                            <a:pt x="822" y="374"/>
                          </a:lnTo>
                          <a:lnTo>
                            <a:pt x="831" y="575"/>
                          </a:lnTo>
                          <a:lnTo>
                            <a:pt x="839" y="845"/>
                          </a:lnTo>
                          <a:lnTo>
                            <a:pt x="848" y="1041"/>
                          </a:lnTo>
                          <a:lnTo>
                            <a:pt x="857" y="1052"/>
                          </a:lnTo>
                          <a:lnTo>
                            <a:pt x="866" y="871"/>
                          </a:lnTo>
                          <a:lnTo>
                            <a:pt x="884" y="591"/>
                          </a:lnTo>
                          <a:lnTo>
                            <a:pt x="892" y="358"/>
                          </a:lnTo>
                          <a:lnTo>
                            <a:pt x="901" y="290"/>
                          </a:lnTo>
                          <a:lnTo>
                            <a:pt x="910" y="417"/>
                          </a:lnTo>
                          <a:lnTo>
                            <a:pt x="919" y="662"/>
                          </a:lnTo>
                          <a:lnTo>
                            <a:pt x="928" y="878"/>
                          </a:lnTo>
                          <a:lnTo>
                            <a:pt x="937" y="939"/>
                          </a:lnTo>
                          <a:lnTo>
                            <a:pt x="945" y="803"/>
                          </a:lnTo>
                          <a:lnTo>
                            <a:pt x="954" y="527"/>
                          </a:lnTo>
                          <a:lnTo>
                            <a:pt x="963" y="250"/>
                          </a:lnTo>
                          <a:lnTo>
                            <a:pt x="972" y="113"/>
                          </a:lnTo>
                          <a:lnTo>
                            <a:pt x="990" y="174"/>
                          </a:lnTo>
                          <a:lnTo>
                            <a:pt x="998" y="391"/>
                          </a:lnTo>
                          <a:lnTo>
                            <a:pt x="1007" y="636"/>
                          </a:lnTo>
                          <a:lnTo>
                            <a:pt x="1016" y="763"/>
                          </a:lnTo>
                          <a:lnTo>
                            <a:pt x="1025" y="695"/>
                          </a:lnTo>
                          <a:lnTo>
                            <a:pt x="1034" y="462"/>
                          </a:lnTo>
                          <a:lnTo>
                            <a:pt x="1043" y="181"/>
                          </a:lnTo>
                          <a:lnTo>
                            <a:pt x="1051" y="0"/>
                          </a:lnTo>
                          <a:lnTo>
                            <a:pt x="1060" y="12"/>
                          </a:lnTo>
                          <a:lnTo>
                            <a:pt x="1069" y="207"/>
                          </a:lnTo>
                          <a:lnTo>
                            <a:pt x="1078" y="478"/>
                          </a:lnTo>
                          <a:lnTo>
                            <a:pt x="1087" y="678"/>
                          </a:lnTo>
                          <a:lnTo>
                            <a:pt x="1105" y="702"/>
                          </a:lnTo>
                          <a:lnTo>
                            <a:pt x="1113" y="537"/>
                          </a:lnTo>
                          <a:lnTo>
                            <a:pt x="1122" y="278"/>
                          </a:lnTo>
                          <a:lnTo>
                            <a:pt x="1131" y="73"/>
                          </a:lnTo>
                          <a:lnTo>
                            <a:pt x="1140" y="38"/>
                          </a:lnTo>
                          <a:lnTo>
                            <a:pt x="1149" y="200"/>
                          </a:lnTo>
                          <a:lnTo>
                            <a:pt x="1158" y="483"/>
                          </a:lnTo>
                          <a:lnTo>
                            <a:pt x="1166" y="742"/>
                          </a:lnTo>
                          <a:lnTo>
                            <a:pt x="1175" y="848"/>
                          </a:lnTo>
                          <a:lnTo>
                            <a:pt x="1184" y="756"/>
                          </a:lnTo>
                          <a:lnTo>
                            <a:pt x="1193" y="527"/>
                          </a:lnTo>
                          <a:lnTo>
                            <a:pt x="1211" y="297"/>
                          </a:lnTo>
                          <a:lnTo>
                            <a:pt x="1219" y="205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pt-BR" sz="1200"/>
                    </a:p>
                  </p:txBody>
                </p:sp>
                <p:sp>
                  <p:nvSpPr>
                    <p:cNvPr id="24610" name="Freeform 1439"/>
                    <p:cNvSpPr>
                      <a:spLocks/>
                    </p:cNvSpPr>
                    <p:nvPr/>
                  </p:nvSpPr>
                  <p:spPr bwMode="auto">
                    <a:xfrm>
                      <a:off x="1457" y="2376"/>
                      <a:ext cx="213" cy="846"/>
                    </a:xfrm>
                    <a:custGeom>
                      <a:avLst/>
                      <a:gdLst>
                        <a:gd name="T0" fmla="*/ 0 w 213"/>
                        <a:gd name="T1" fmla="*/ 0 h 847"/>
                        <a:gd name="T2" fmla="*/ 9 w 213"/>
                        <a:gd name="T3" fmla="*/ 106 h 847"/>
                        <a:gd name="T4" fmla="*/ 18 w 213"/>
                        <a:gd name="T5" fmla="*/ 365 h 847"/>
                        <a:gd name="T6" fmla="*/ 27 w 213"/>
                        <a:gd name="T7" fmla="*/ 647 h 847"/>
                        <a:gd name="T8" fmla="*/ 36 w 213"/>
                        <a:gd name="T9" fmla="*/ 810 h 847"/>
                        <a:gd name="T10" fmla="*/ 45 w 213"/>
                        <a:gd name="T11" fmla="*/ 774 h 847"/>
                        <a:gd name="T12" fmla="*/ 53 w 213"/>
                        <a:gd name="T13" fmla="*/ 570 h 847"/>
                        <a:gd name="T14" fmla="*/ 62 w 213"/>
                        <a:gd name="T15" fmla="*/ 311 h 847"/>
                        <a:gd name="T16" fmla="*/ 71 w 213"/>
                        <a:gd name="T17" fmla="*/ 146 h 847"/>
                        <a:gd name="T18" fmla="*/ 80 w 213"/>
                        <a:gd name="T19" fmla="*/ 169 h 847"/>
                        <a:gd name="T20" fmla="*/ 89 w 213"/>
                        <a:gd name="T21" fmla="*/ 370 h 847"/>
                        <a:gd name="T22" fmla="*/ 106 w 213"/>
                        <a:gd name="T23" fmla="*/ 640 h 847"/>
                        <a:gd name="T24" fmla="*/ 115 w 213"/>
                        <a:gd name="T25" fmla="*/ 836 h 847"/>
                        <a:gd name="T26" fmla="*/ 124 w 213"/>
                        <a:gd name="T27" fmla="*/ 847 h 847"/>
                        <a:gd name="T28" fmla="*/ 133 w 213"/>
                        <a:gd name="T29" fmla="*/ 666 h 847"/>
                        <a:gd name="T30" fmla="*/ 142 w 213"/>
                        <a:gd name="T31" fmla="*/ 386 h 847"/>
                        <a:gd name="T32" fmla="*/ 151 w 213"/>
                        <a:gd name="T33" fmla="*/ 153 h 847"/>
                        <a:gd name="T34" fmla="*/ 160 w 213"/>
                        <a:gd name="T35" fmla="*/ 85 h 847"/>
                        <a:gd name="T36" fmla="*/ 168 w 213"/>
                        <a:gd name="T37" fmla="*/ 212 h 847"/>
                        <a:gd name="T38" fmla="*/ 177 w 213"/>
                        <a:gd name="T39" fmla="*/ 457 h 847"/>
                        <a:gd name="T40" fmla="*/ 186 w 213"/>
                        <a:gd name="T41" fmla="*/ 673 h 847"/>
                        <a:gd name="T42" fmla="*/ 195 w 213"/>
                        <a:gd name="T43" fmla="*/ 734 h 847"/>
                        <a:gd name="T44" fmla="*/ 213 w 213"/>
                        <a:gd name="T45" fmla="*/ 598 h 8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3"/>
                        <a:gd name="T70" fmla="*/ 0 h 847"/>
                        <a:gd name="T71" fmla="*/ 213 w 213"/>
                        <a:gd name="T72" fmla="*/ 847 h 8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3" h="847">
                          <a:moveTo>
                            <a:pt x="0" y="0"/>
                          </a:moveTo>
                          <a:lnTo>
                            <a:pt x="9" y="106"/>
                          </a:lnTo>
                          <a:lnTo>
                            <a:pt x="18" y="365"/>
                          </a:lnTo>
                          <a:lnTo>
                            <a:pt x="27" y="647"/>
                          </a:lnTo>
                          <a:lnTo>
                            <a:pt x="36" y="810"/>
                          </a:lnTo>
                          <a:lnTo>
                            <a:pt x="45" y="774"/>
                          </a:lnTo>
                          <a:lnTo>
                            <a:pt x="53" y="570"/>
                          </a:lnTo>
                          <a:lnTo>
                            <a:pt x="62" y="311"/>
                          </a:lnTo>
                          <a:lnTo>
                            <a:pt x="71" y="146"/>
                          </a:lnTo>
                          <a:lnTo>
                            <a:pt x="80" y="169"/>
                          </a:lnTo>
                          <a:lnTo>
                            <a:pt x="89" y="370"/>
                          </a:lnTo>
                          <a:lnTo>
                            <a:pt x="106" y="640"/>
                          </a:lnTo>
                          <a:lnTo>
                            <a:pt x="115" y="836"/>
                          </a:lnTo>
                          <a:lnTo>
                            <a:pt x="124" y="847"/>
                          </a:lnTo>
                          <a:lnTo>
                            <a:pt x="133" y="666"/>
                          </a:lnTo>
                          <a:lnTo>
                            <a:pt x="142" y="386"/>
                          </a:lnTo>
                          <a:lnTo>
                            <a:pt x="151" y="153"/>
                          </a:lnTo>
                          <a:lnTo>
                            <a:pt x="160" y="85"/>
                          </a:lnTo>
                          <a:lnTo>
                            <a:pt x="168" y="212"/>
                          </a:lnTo>
                          <a:lnTo>
                            <a:pt x="177" y="457"/>
                          </a:lnTo>
                          <a:lnTo>
                            <a:pt x="186" y="673"/>
                          </a:lnTo>
                          <a:lnTo>
                            <a:pt x="195" y="734"/>
                          </a:lnTo>
                          <a:lnTo>
                            <a:pt x="213" y="598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accent6">
                          <a:lumMod val="50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pt-BR" sz="1200"/>
                    </a:p>
                  </p:txBody>
                </p:sp>
              </p:grpSp>
              <p:grpSp>
                <p:nvGrpSpPr>
                  <p:cNvPr id="61468" name="Group 1541"/>
                  <p:cNvGrpSpPr>
                    <a:grpSpLocks/>
                  </p:cNvGrpSpPr>
                  <p:nvPr/>
                </p:nvGrpSpPr>
                <p:grpSpPr bwMode="auto">
                  <a:xfrm>
                    <a:off x="2147" y="1999"/>
                    <a:ext cx="1432" cy="501"/>
                    <a:chOff x="2147" y="1999"/>
                    <a:chExt cx="1432" cy="1053"/>
                  </a:xfrm>
                </p:grpSpPr>
                <p:sp>
                  <p:nvSpPr>
                    <p:cNvPr id="61472" name="Freeform 1483"/>
                    <p:cNvSpPr>
                      <a:spLocks/>
                    </p:cNvSpPr>
                    <p:nvPr/>
                  </p:nvSpPr>
                  <p:spPr bwMode="auto">
                    <a:xfrm>
                      <a:off x="2147" y="1999"/>
                      <a:ext cx="1220" cy="1053"/>
                    </a:xfrm>
                    <a:custGeom>
                      <a:avLst/>
                      <a:gdLst>
                        <a:gd name="T0" fmla="*/ 17 w 1220"/>
                        <a:gd name="T1" fmla="*/ 224 h 1053"/>
                        <a:gd name="T2" fmla="*/ 44 w 1220"/>
                        <a:gd name="T3" fmla="*/ 1053 h 1053"/>
                        <a:gd name="T4" fmla="*/ 71 w 1220"/>
                        <a:gd name="T5" fmla="*/ 923 h 1053"/>
                        <a:gd name="T6" fmla="*/ 106 w 1220"/>
                        <a:gd name="T7" fmla="*/ 22 h 1053"/>
                        <a:gd name="T8" fmla="*/ 132 w 1220"/>
                        <a:gd name="T9" fmla="*/ 1053 h 1053"/>
                        <a:gd name="T10" fmla="*/ 159 w 1220"/>
                        <a:gd name="T11" fmla="*/ 556 h 1053"/>
                        <a:gd name="T12" fmla="*/ 185 w 1220"/>
                        <a:gd name="T13" fmla="*/ 401 h 1053"/>
                        <a:gd name="T14" fmla="*/ 221 w 1220"/>
                        <a:gd name="T15" fmla="*/ 1053 h 1053"/>
                        <a:gd name="T16" fmla="*/ 247 w 1220"/>
                        <a:gd name="T17" fmla="*/ 594 h 1053"/>
                        <a:gd name="T18" fmla="*/ 274 w 1220"/>
                        <a:gd name="T19" fmla="*/ 1053 h 1053"/>
                        <a:gd name="T20" fmla="*/ 300 w 1220"/>
                        <a:gd name="T21" fmla="*/ 1053 h 1053"/>
                        <a:gd name="T22" fmla="*/ 336 w 1220"/>
                        <a:gd name="T23" fmla="*/ 702 h 1053"/>
                        <a:gd name="T24" fmla="*/ 362 w 1220"/>
                        <a:gd name="T25" fmla="*/ 1053 h 1053"/>
                        <a:gd name="T26" fmla="*/ 389 w 1220"/>
                        <a:gd name="T27" fmla="*/ 1053 h 1053"/>
                        <a:gd name="T28" fmla="*/ 415 w 1220"/>
                        <a:gd name="T29" fmla="*/ 580 h 1053"/>
                        <a:gd name="T30" fmla="*/ 451 w 1220"/>
                        <a:gd name="T31" fmla="*/ 1053 h 1053"/>
                        <a:gd name="T32" fmla="*/ 477 w 1220"/>
                        <a:gd name="T33" fmla="*/ 1053 h 1053"/>
                        <a:gd name="T34" fmla="*/ 504 w 1220"/>
                        <a:gd name="T35" fmla="*/ 346 h 1053"/>
                        <a:gd name="T36" fmla="*/ 530 w 1220"/>
                        <a:gd name="T37" fmla="*/ 1053 h 1053"/>
                        <a:gd name="T38" fmla="*/ 565 w 1220"/>
                        <a:gd name="T39" fmla="*/ 363 h 1053"/>
                        <a:gd name="T40" fmla="*/ 592 w 1220"/>
                        <a:gd name="T41" fmla="*/ 412 h 1053"/>
                        <a:gd name="T42" fmla="*/ 619 w 1220"/>
                        <a:gd name="T43" fmla="*/ 1053 h 1053"/>
                        <a:gd name="T44" fmla="*/ 645 w 1220"/>
                        <a:gd name="T45" fmla="*/ 144 h 1053"/>
                        <a:gd name="T46" fmla="*/ 680 w 1220"/>
                        <a:gd name="T47" fmla="*/ 966 h 1053"/>
                        <a:gd name="T48" fmla="*/ 707 w 1220"/>
                        <a:gd name="T49" fmla="*/ 1053 h 1053"/>
                        <a:gd name="T50" fmla="*/ 733 w 1220"/>
                        <a:gd name="T51" fmla="*/ 408 h 1053"/>
                        <a:gd name="T52" fmla="*/ 769 w 1220"/>
                        <a:gd name="T53" fmla="*/ 1053 h 1053"/>
                        <a:gd name="T54" fmla="*/ 795 w 1220"/>
                        <a:gd name="T55" fmla="*/ 1053 h 1053"/>
                        <a:gd name="T56" fmla="*/ 822 w 1220"/>
                        <a:gd name="T57" fmla="*/ 747 h 1053"/>
                        <a:gd name="T58" fmla="*/ 848 w 1220"/>
                        <a:gd name="T59" fmla="*/ 1053 h 1053"/>
                        <a:gd name="T60" fmla="*/ 884 w 1220"/>
                        <a:gd name="T61" fmla="*/ 1053 h 1053"/>
                        <a:gd name="T62" fmla="*/ 910 w 1220"/>
                        <a:gd name="T63" fmla="*/ 834 h 1053"/>
                        <a:gd name="T64" fmla="*/ 937 w 1220"/>
                        <a:gd name="T65" fmla="*/ 1053 h 1053"/>
                        <a:gd name="T66" fmla="*/ 963 w 1220"/>
                        <a:gd name="T67" fmla="*/ 499 h 1053"/>
                        <a:gd name="T68" fmla="*/ 999 w 1220"/>
                        <a:gd name="T69" fmla="*/ 782 h 1053"/>
                        <a:gd name="T70" fmla="*/ 1025 w 1220"/>
                        <a:gd name="T71" fmla="*/ 1053 h 1053"/>
                        <a:gd name="T72" fmla="*/ 1052 w 1220"/>
                        <a:gd name="T73" fmla="*/ 0 h 1053"/>
                        <a:gd name="T74" fmla="*/ 1078 w 1220"/>
                        <a:gd name="T75" fmla="*/ 954 h 1053"/>
                        <a:gd name="T76" fmla="*/ 1113 w 1220"/>
                        <a:gd name="T77" fmla="*/ 1053 h 1053"/>
                        <a:gd name="T78" fmla="*/ 1140 w 1220"/>
                        <a:gd name="T79" fmla="*/ 73 h 1053"/>
                        <a:gd name="T80" fmla="*/ 1167 w 1220"/>
                        <a:gd name="T81" fmla="*/ 1053 h 1053"/>
                        <a:gd name="T82" fmla="*/ 1193 w 1220"/>
                        <a:gd name="T83" fmla="*/ 1053 h 1053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220"/>
                        <a:gd name="T127" fmla="*/ 0 h 1053"/>
                        <a:gd name="T128" fmla="*/ 1220 w 1220"/>
                        <a:gd name="T129" fmla="*/ 1053 h 1053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220" h="1053">
                          <a:moveTo>
                            <a:pt x="0" y="1053"/>
                          </a:moveTo>
                          <a:lnTo>
                            <a:pt x="9" y="499"/>
                          </a:lnTo>
                          <a:lnTo>
                            <a:pt x="17" y="224"/>
                          </a:lnTo>
                          <a:lnTo>
                            <a:pt x="26" y="346"/>
                          </a:lnTo>
                          <a:lnTo>
                            <a:pt x="35" y="782"/>
                          </a:lnTo>
                          <a:lnTo>
                            <a:pt x="44" y="1053"/>
                          </a:lnTo>
                          <a:lnTo>
                            <a:pt x="53" y="1053"/>
                          </a:lnTo>
                          <a:lnTo>
                            <a:pt x="62" y="1053"/>
                          </a:lnTo>
                          <a:lnTo>
                            <a:pt x="71" y="923"/>
                          </a:lnTo>
                          <a:lnTo>
                            <a:pt x="79" y="363"/>
                          </a:lnTo>
                          <a:lnTo>
                            <a:pt x="88" y="0"/>
                          </a:lnTo>
                          <a:lnTo>
                            <a:pt x="106" y="22"/>
                          </a:lnTo>
                          <a:lnTo>
                            <a:pt x="115" y="412"/>
                          </a:lnTo>
                          <a:lnTo>
                            <a:pt x="124" y="954"/>
                          </a:lnTo>
                          <a:lnTo>
                            <a:pt x="132" y="1053"/>
                          </a:lnTo>
                          <a:lnTo>
                            <a:pt x="141" y="1053"/>
                          </a:lnTo>
                          <a:lnTo>
                            <a:pt x="150" y="1053"/>
                          </a:lnTo>
                          <a:lnTo>
                            <a:pt x="159" y="556"/>
                          </a:lnTo>
                          <a:lnTo>
                            <a:pt x="168" y="144"/>
                          </a:lnTo>
                          <a:lnTo>
                            <a:pt x="177" y="73"/>
                          </a:lnTo>
                          <a:lnTo>
                            <a:pt x="185" y="401"/>
                          </a:lnTo>
                          <a:lnTo>
                            <a:pt x="194" y="966"/>
                          </a:lnTo>
                          <a:lnTo>
                            <a:pt x="203" y="1053"/>
                          </a:lnTo>
                          <a:lnTo>
                            <a:pt x="221" y="1053"/>
                          </a:lnTo>
                          <a:lnTo>
                            <a:pt x="230" y="1053"/>
                          </a:lnTo>
                          <a:lnTo>
                            <a:pt x="238" y="1053"/>
                          </a:lnTo>
                          <a:lnTo>
                            <a:pt x="247" y="594"/>
                          </a:lnTo>
                          <a:lnTo>
                            <a:pt x="256" y="408"/>
                          </a:lnTo>
                          <a:lnTo>
                            <a:pt x="265" y="620"/>
                          </a:lnTo>
                          <a:lnTo>
                            <a:pt x="274" y="1053"/>
                          </a:lnTo>
                          <a:lnTo>
                            <a:pt x="283" y="1053"/>
                          </a:lnTo>
                          <a:lnTo>
                            <a:pt x="291" y="1053"/>
                          </a:lnTo>
                          <a:lnTo>
                            <a:pt x="300" y="1053"/>
                          </a:lnTo>
                          <a:lnTo>
                            <a:pt x="309" y="1053"/>
                          </a:lnTo>
                          <a:lnTo>
                            <a:pt x="327" y="1029"/>
                          </a:lnTo>
                          <a:lnTo>
                            <a:pt x="336" y="702"/>
                          </a:lnTo>
                          <a:lnTo>
                            <a:pt x="345" y="747"/>
                          </a:lnTo>
                          <a:lnTo>
                            <a:pt x="353" y="1053"/>
                          </a:lnTo>
                          <a:lnTo>
                            <a:pt x="362" y="1053"/>
                          </a:lnTo>
                          <a:lnTo>
                            <a:pt x="371" y="1053"/>
                          </a:lnTo>
                          <a:lnTo>
                            <a:pt x="380" y="1053"/>
                          </a:lnTo>
                          <a:lnTo>
                            <a:pt x="389" y="1053"/>
                          </a:lnTo>
                          <a:lnTo>
                            <a:pt x="398" y="1053"/>
                          </a:lnTo>
                          <a:lnTo>
                            <a:pt x="406" y="714"/>
                          </a:lnTo>
                          <a:lnTo>
                            <a:pt x="415" y="580"/>
                          </a:lnTo>
                          <a:lnTo>
                            <a:pt x="424" y="834"/>
                          </a:lnTo>
                          <a:lnTo>
                            <a:pt x="442" y="1053"/>
                          </a:lnTo>
                          <a:lnTo>
                            <a:pt x="451" y="1053"/>
                          </a:lnTo>
                          <a:lnTo>
                            <a:pt x="459" y="1053"/>
                          </a:lnTo>
                          <a:lnTo>
                            <a:pt x="468" y="1053"/>
                          </a:lnTo>
                          <a:lnTo>
                            <a:pt x="477" y="1053"/>
                          </a:lnTo>
                          <a:lnTo>
                            <a:pt x="486" y="499"/>
                          </a:lnTo>
                          <a:lnTo>
                            <a:pt x="495" y="224"/>
                          </a:lnTo>
                          <a:lnTo>
                            <a:pt x="504" y="346"/>
                          </a:lnTo>
                          <a:lnTo>
                            <a:pt x="512" y="782"/>
                          </a:lnTo>
                          <a:lnTo>
                            <a:pt x="521" y="1053"/>
                          </a:lnTo>
                          <a:lnTo>
                            <a:pt x="530" y="1053"/>
                          </a:lnTo>
                          <a:lnTo>
                            <a:pt x="548" y="1053"/>
                          </a:lnTo>
                          <a:lnTo>
                            <a:pt x="557" y="923"/>
                          </a:lnTo>
                          <a:lnTo>
                            <a:pt x="565" y="363"/>
                          </a:lnTo>
                          <a:lnTo>
                            <a:pt x="574" y="0"/>
                          </a:lnTo>
                          <a:lnTo>
                            <a:pt x="583" y="22"/>
                          </a:lnTo>
                          <a:lnTo>
                            <a:pt x="592" y="412"/>
                          </a:lnTo>
                          <a:lnTo>
                            <a:pt x="601" y="954"/>
                          </a:lnTo>
                          <a:lnTo>
                            <a:pt x="610" y="1053"/>
                          </a:lnTo>
                          <a:lnTo>
                            <a:pt x="619" y="1053"/>
                          </a:lnTo>
                          <a:lnTo>
                            <a:pt x="627" y="1053"/>
                          </a:lnTo>
                          <a:lnTo>
                            <a:pt x="636" y="556"/>
                          </a:lnTo>
                          <a:lnTo>
                            <a:pt x="645" y="144"/>
                          </a:lnTo>
                          <a:lnTo>
                            <a:pt x="663" y="73"/>
                          </a:lnTo>
                          <a:lnTo>
                            <a:pt x="672" y="401"/>
                          </a:lnTo>
                          <a:lnTo>
                            <a:pt x="680" y="966"/>
                          </a:lnTo>
                          <a:lnTo>
                            <a:pt x="689" y="1053"/>
                          </a:lnTo>
                          <a:lnTo>
                            <a:pt x="698" y="1053"/>
                          </a:lnTo>
                          <a:lnTo>
                            <a:pt x="707" y="1053"/>
                          </a:lnTo>
                          <a:lnTo>
                            <a:pt x="716" y="1053"/>
                          </a:lnTo>
                          <a:lnTo>
                            <a:pt x="725" y="594"/>
                          </a:lnTo>
                          <a:lnTo>
                            <a:pt x="733" y="408"/>
                          </a:lnTo>
                          <a:lnTo>
                            <a:pt x="742" y="620"/>
                          </a:lnTo>
                          <a:lnTo>
                            <a:pt x="751" y="1053"/>
                          </a:lnTo>
                          <a:lnTo>
                            <a:pt x="769" y="1053"/>
                          </a:lnTo>
                          <a:lnTo>
                            <a:pt x="778" y="1053"/>
                          </a:lnTo>
                          <a:lnTo>
                            <a:pt x="786" y="1053"/>
                          </a:lnTo>
                          <a:lnTo>
                            <a:pt x="795" y="1053"/>
                          </a:lnTo>
                          <a:lnTo>
                            <a:pt x="804" y="1029"/>
                          </a:lnTo>
                          <a:lnTo>
                            <a:pt x="813" y="702"/>
                          </a:lnTo>
                          <a:lnTo>
                            <a:pt x="822" y="747"/>
                          </a:lnTo>
                          <a:lnTo>
                            <a:pt x="831" y="1053"/>
                          </a:lnTo>
                          <a:lnTo>
                            <a:pt x="839" y="1053"/>
                          </a:lnTo>
                          <a:lnTo>
                            <a:pt x="848" y="1053"/>
                          </a:lnTo>
                          <a:lnTo>
                            <a:pt x="857" y="1053"/>
                          </a:lnTo>
                          <a:lnTo>
                            <a:pt x="866" y="1053"/>
                          </a:lnTo>
                          <a:lnTo>
                            <a:pt x="884" y="1053"/>
                          </a:lnTo>
                          <a:lnTo>
                            <a:pt x="893" y="714"/>
                          </a:lnTo>
                          <a:lnTo>
                            <a:pt x="901" y="580"/>
                          </a:lnTo>
                          <a:lnTo>
                            <a:pt x="910" y="834"/>
                          </a:lnTo>
                          <a:lnTo>
                            <a:pt x="919" y="1053"/>
                          </a:lnTo>
                          <a:lnTo>
                            <a:pt x="928" y="1053"/>
                          </a:lnTo>
                          <a:lnTo>
                            <a:pt x="937" y="1053"/>
                          </a:lnTo>
                          <a:lnTo>
                            <a:pt x="946" y="1053"/>
                          </a:lnTo>
                          <a:lnTo>
                            <a:pt x="954" y="1053"/>
                          </a:lnTo>
                          <a:lnTo>
                            <a:pt x="963" y="499"/>
                          </a:lnTo>
                          <a:lnTo>
                            <a:pt x="972" y="224"/>
                          </a:lnTo>
                          <a:lnTo>
                            <a:pt x="990" y="346"/>
                          </a:lnTo>
                          <a:lnTo>
                            <a:pt x="999" y="782"/>
                          </a:lnTo>
                          <a:lnTo>
                            <a:pt x="1007" y="1053"/>
                          </a:lnTo>
                          <a:lnTo>
                            <a:pt x="1016" y="1053"/>
                          </a:lnTo>
                          <a:lnTo>
                            <a:pt x="1025" y="1053"/>
                          </a:lnTo>
                          <a:lnTo>
                            <a:pt x="1034" y="923"/>
                          </a:lnTo>
                          <a:lnTo>
                            <a:pt x="1043" y="363"/>
                          </a:lnTo>
                          <a:lnTo>
                            <a:pt x="1052" y="0"/>
                          </a:lnTo>
                          <a:lnTo>
                            <a:pt x="1060" y="22"/>
                          </a:lnTo>
                          <a:lnTo>
                            <a:pt x="1069" y="412"/>
                          </a:lnTo>
                          <a:lnTo>
                            <a:pt x="1078" y="954"/>
                          </a:lnTo>
                          <a:lnTo>
                            <a:pt x="1087" y="1053"/>
                          </a:lnTo>
                          <a:lnTo>
                            <a:pt x="1105" y="1053"/>
                          </a:lnTo>
                          <a:lnTo>
                            <a:pt x="1113" y="1053"/>
                          </a:lnTo>
                          <a:lnTo>
                            <a:pt x="1122" y="556"/>
                          </a:lnTo>
                          <a:lnTo>
                            <a:pt x="1131" y="144"/>
                          </a:lnTo>
                          <a:lnTo>
                            <a:pt x="1140" y="73"/>
                          </a:lnTo>
                          <a:lnTo>
                            <a:pt x="1149" y="401"/>
                          </a:lnTo>
                          <a:lnTo>
                            <a:pt x="1158" y="966"/>
                          </a:lnTo>
                          <a:lnTo>
                            <a:pt x="1167" y="1053"/>
                          </a:lnTo>
                          <a:lnTo>
                            <a:pt x="1175" y="1053"/>
                          </a:lnTo>
                          <a:lnTo>
                            <a:pt x="1184" y="1053"/>
                          </a:lnTo>
                          <a:lnTo>
                            <a:pt x="1193" y="1053"/>
                          </a:lnTo>
                          <a:lnTo>
                            <a:pt x="1211" y="594"/>
                          </a:lnTo>
                          <a:lnTo>
                            <a:pt x="1220" y="408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473" name="Freeform 1484"/>
                    <p:cNvSpPr>
                      <a:spLocks/>
                    </p:cNvSpPr>
                    <p:nvPr/>
                  </p:nvSpPr>
                  <p:spPr bwMode="auto">
                    <a:xfrm>
                      <a:off x="3367" y="2407"/>
                      <a:ext cx="212" cy="645"/>
                    </a:xfrm>
                    <a:custGeom>
                      <a:avLst/>
                      <a:gdLst>
                        <a:gd name="T0" fmla="*/ 0 w 212"/>
                        <a:gd name="T1" fmla="*/ 0 h 645"/>
                        <a:gd name="T2" fmla="*/ 8 w 212"/>
                        <a:gd name="T3" fmla="*/ 212 h 645"/>
                        <a:gd name="T4" fmla="*/ 17 w 212"/>
                        <a:gd name="T5" fmla="*/ 645 h 645"/>
                        <a:gd name="T6" fmla="*/ 26 w 212"/>
                        <a:gd name="T7" fmla="*/ 645 h 645"/>
                        <a:gd name="T8" fmla="*/ 35 w 212"/>
                        <a:gd name="T9" fmla="*/ 645 h 645"/>
                        <a:gd name="T10" fmla="*/ 44 w 212"/>
                        <a:gd name="T11" fmla="*/ 645 h 645"/>
                        <a:gd name="T12" fmla="*/ 53 w 212"/>
                        <a:gd name="T13" fmla="*/ 645 h 645"/>
                        <a:gd name="T14" fmla="*/ 61 w 212"/>
                        <a:gd name="T15" fmla="*/ 621 h 645"/>
                        <a:gd name="T16" fmla="*/ 70 w 212"/>
                        <a:gd name="T17" fmla="*/ 294 h 645"/>
                        <a:gd name="T18" fmla="*/ 79 w 212"/>
                        <a:gd name="T19" fmla="*/ 339 h 645"/>
                        <a:gd name="T20" fmla="*/ 88 w 212"/>
                        <a:gd name="T21" fmla="*/ 645 h 645"/>
                        <a:gd name="T22" fmla="*/ 106 w 212"/>
                        <a:gd name="T23" fmla="*/ 645 h 645"/>
                        <a:gd name="T24" fmla="*/ 114 w 212"/>
                        <a:gd name="T25" fmla="*/ 645 h 645"/>
                        <a:gd name="T26" fmla="*/ 123 w 212"/>
                        <a:gd name="T27" fmla="*/ 645 h 645"/>
                        <a:gd name="T28" fmla="*/ 132 w 212"/>
                        <a:gd name="T29" fmla="*/ 645 h 645"/>
                        <a:gd name="T30" fmla="*/ 141 w 212"/>
                        <a:gd name="T31" fmla="*/ 645 h 645"/>
                        <a:gd name="T32" fmla="*/ 150 w 212"/>
                        <a:gd name="T33" fmla="*/ 306 h 645"/>
                        <a:gd name="T34" fmla="*/ 159 w 212"/>
                        <a:gd name="T35" fmla="*/ 172 h 645"/>
                        <a:gd name="T36" fmla="*/ 167 w 212"/>
                        <a:gd name="T37" fmla="*/ 426 h 645"/>
                        <a:gd name="T38" fmla="*/ 176 w 212"/>
                        <a:gd name="T39" fmla="*/ 645 h 645"/>
                        <a:gd name="T40" fmla="*/ 185 w 212"/>
                        <a:gd name="T41" fmla="*/ 645 h 645"/>
                        <a:gd name="T42" fmla="*/ 194 w 212"/>
                        <a:gd name="T43" fmla="*/ 645 h 645"/>
                        <a:gd name="T44" fmla="*/ 212 w 212"/>
                        <a:gd name="T45" fmla="*/ 645 h 6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2"/>
                        <a:gd name="T70" fmla="*/ 0 h 645"/>
                        <a:gd name="T71" fmla="*/ 212 w 212"/>
                        <a:gd name="T72" fmla="*/ 645 h 6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2" h="645">
                          <a:moveTo>
                            <a:pt x="0" y="0"/>
                          </a:moveTo>
                          <a:lnTo>
                            <a:pt x="8" y="212"/>
                          </a:lnTo>
                          <a:lnTo>
                            <a:pt x="17" y="645"/>
                          </a:lnTo>
                          <a:lnTo>
                            <a:pt x="26" y="645"/>
                          </a:lnTo>
                          <a:lnTo>
                            <a:pt x="35" y="645"/>
                          </a:lnTo>
                          <a:lnTo>
                            <a:pt x="44" y="645"/>
                          </a:lnTo>
                          <a:lnTo>
                            <a:pt x="53" y="645"/>
                          </a:lnTo>
                          <a:lnTo>
                            <a:pt x="61" y="621"/>
                          </a:lnTo>
                          <a:lnTo>
                            <a:pt x="70" y="294"/>
                          </a:lnTo>
                          <a:lnTo>
                            <a:pt x="79" y="339"/>
                          </a:lnTo>
                          <a:lnTo>
                            <a:pt x="88" y="645"/>
                          </a:lnTo>
                          <a:lnTo>
                            <a:pt x="106" y="645"/>
                          </a:lnTo>
                          <a:lnTo>
                            <a:pt x="114" y="645"/>
                          </a:lnTo>
                          <a:lnTo>
                            <a:pt x="123" y="645"/>
                          </a:lnTo>
                          <a:lnTo>
                            <a:pt x="132" y="645"/>
                          </a:lnTo>
                          <a:lnTo>
                            <a:pt x="141" y="645"/>
                          </a:lnTo>
                          <a:lnTo>
                            <a:pt x="150" y="306"/>
                          </a:lnTo>
                          <a:lnTo>
                            <a:pt x="159" y="172"/>
                          </a:lnTo>
                          <a:lnTo>
                            <a:pt x="167" y="426"/>
                          </a:lnTo>
                          <a:lnTo>
                            <a:pt x="176" y="645"/>
                          </a:lnTo>
                          <a:lnTo>
                            <a:pt x="185" y="645"/>
                          </a:lnTo>
                          <a:lnTo>
                            <a:pt x="194" y="645"/>
                          </a:lnTo>
                          <a:lnTo>
                            <a:pt x="212" y="645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61469" name="Group 1542"/>
                  <p:cNvGrpSpPr>
                    <a:grpSpLocks/>
                  </p:cNvGrpSpPr>
                  <p:nvPr/>
                </p:nvGrpSpPr>
                <p:grpSpPr bwMode="auto">
                  <a:xfrm>
                    <a:off x="3748" y="2035"/>
                    <a:ext cx="1432" cy="925"/>
                    <a:chOff x="4056" y="2035"/>
                    <a:chExt cx="1432" cy="925"/>
                  </a:xfrm>
                </p:grpSpPr>
                <p:sp>
                  <p:nvSpPr>
                    <p:cNvPr id="61470" name="Freeform 1534"/>
                    <p:cNvSpPr>
                      <a:spLocks/>
                    </p:cNvSpPr>
                    <p:nvPr/>
                  </p:nvSpPr>
                  <p:spPr bwMode="auto">
                    <a:xfrm>
                      <a:off x="4056" y="2035"/>
                      <a:ext cx="1220" cy="925"/>
                    </a:xfrm>
                    <a:custGeom>
                      <a:avLst/>
                      <a:gdLst>
                        <a:gd name="T0" fmla="*/ 18 w 1220"/>
                        <a:gd name="T1" fmla="*/ 132 h 925"/>
                        <a:gd name="T2" fmla="*/ 44 w 1220"/>
                        <a:gd name="T3" fmla="*/ 701 h 925"/>
                        <a:gd name="T4" fmla="*/ 71 w 1220"/>
                        <a:gd name="T5" fmla="*/ 576 h 925"/>
                        <a:gd name="T6" fmla="*/ 106 w 1220"/>
                        <a:gd name="T7" fmla="*/ 16 h 925"/>
                        <a:gd name="T8" fmla="*/ 133 w 1220"/>
                        <a:gd name="T9" fmla="*/ 908 h 925"/>
                        <a:gd name="T10" fmla="*/ 159 w 1220"/>
                        <a:gd name="T11" fmla="*/ 348 h 925"/>
                        <a:gd name="T12" fmla="*/ 186 w 1220"/>
                        <a:gd name="T13" fmla="*/ 223 h 925"/>
                        <a:gd name="T14" fmla="*/ 221 w 1220"/>
                        <a:gd name="T15" fmla="*/ 793 h 925"/>
                        <a:gd name="T16" fmla="*/ 247 w 1220"/>
                        <a:gd name="T17" fmla="*/ 292 h 925"/>
                        <a:gd name="T18" fmla="*/ 274 w 1220"/>
                        <a:gd name="T19" fmla="*/ 440 h 925"/>
                        <a:gd name="T20" fmla="*/ 300 w 1220"/>
                        <a:gd name="T21" fmla="*/ 553 h 925"/>
                        <a:gd name="T22" fmla="*/ 336 w 1220"/>
                        <a:gd name="T23" fmla="*/ 400 h 925"/>
                        <a:gd name="T24" fmla="*/ 362 w 1220"/>
                        <a:gd name="T25" fmla="*/ 482 h 925"/>
                        <a:gd name="T26" fmla="*/ 389 w 1220"/>
                        <a:gd name="T27" fmla="*/ 499 h 925"/>
                        <a:gd name="T28" fmla="*/ 415 w 1220"/>
                        <a:gd name="T29" fmla="*/ 339 h 925"/>
                        <a:gd name="T30" fmla="*/ 451 w 1220"/>
                        <a:gd name="T31" fmla="*/ 612 h 925"/>
                        <a:gd name="T32" fmla="*/ 477 w 1220"/>
                        <a:gd name="T33" fmla="*/ 463 h 925"/>
                        <a:gd name="T34" fmla="*/ 504 w 1220"/>
                        <a:gd name="T35" fmla="*/ 186 h 925"/>
                        <a:gd name="T36" fmla="*/ 530 w 1220"/>
                        <a:gd name="T37" fmla="*/ 883 h 925"/>
                        <a:gd name="T38" fmla="*/ 566 w 1220"/>
                        <a:gd name="T39" fmla="*/ 233 h 925"/>
                        <a:gd name="T40" fmla="*/ 592 w 1220"/>
                        <a:gd name="T41" fmla="*/ 280 h 925"/>
                        <a:gd name="T42" fmla="*/ 619 w 1220"/>
                        <a:gd name="T43" fmla="*/ 925 h 925"/>
                        <a:gd name="T44" fmla="*/ 645 w 1220"/>
                        <a:gd name="T45" fmla="*/ 84 h 925"/>
                        <a:gd name="T46" fmla="*/ 681 w 1220"/>
                        <a:gd name="T47" fmla="*/ 511 h 925"/>
                        <a:gd name="T48" fmla="*/ 707 w 1220"/>
                        <a:gd name="T49" fmla="*/ 671 h 925"/>
                        <a:gd name="T50" fmla="*/ 734 w 1220"/>
                        <a:gd name="T51" fmla="*/ 242 h 925"/>
                        <a:gd name="T52" fmla="*/ 769 w 1220"/>
                        <a:gd name="T53" fmla="*/ 548 h 925"/>
                        <a:gd name="T54" fmla="*/ 795 w 1220"/>
                        <a:gd name="T55" fmla="*/ 485 h 925"/>
                        <a:gd name="T56" fmla="*/ 822 w 1220"/>
                        <a:gd name="T57" fmla="*/ 409 h 925"/>
                        <a:gd name="T58" fmla="*/ 848 w 1220"/>
                        <a:gd name="T59" fmla="*/ 515 h 925"/>
                        <a:gd name="T60" fmla="*/ 884 w 1220"/>
                        <a:gd name="T61" fmla="*/ 440 h 925"/>
                        <a:gd name="T62" fmla="*/ 910 w 1220"/>
                        <a:gd name="T63" fmla="*/ 376 h 925"/>
                        <a:gd name="T64" fmla="*/ 937 w 1220"/>
                        <a:gd name="T65" fmla="*/ 682 h 925"/>
                        <a:gd name="T66" fmla="*/ 963 w 1220"/>
                        <a:gd name="T67" fmla="*/ 254 h 925"/>
                        <a:gd name="T68" fmla="*/ 999 w 1220"/>
                        <a:gd name="T69" fmla="*/ 414 h 925"/>
                        <a:gd name="T70" fmla="*/ 1025 w 1220"/>
                        <a:gd name="T71" fmla="*/ 840 h 925"/>
                        <a:gd name="T72" fmla="*/ 1052 w 1220"/>
                        <a:gd name="T73" fmla="*/ 0 h 925"/>
                        <a:gd name="T74" fmla="*/ 1078 w 1220"/>
                        <a:gd name="T75" fmla="*/ 645 h 925"/>
                        <a:gd name="T76" fmla="*/ 1114 w 1220"/>
                        <a:gd name="T77" fmla="*/ 692 h 925"/>
                        <a:gd name="T78" fmla="*/ 1140 w 1220"/>
                        <a:gd name="T79" fmla="*/ 42 h 925"/>
                        <a:gd name="T80" fmla="*/ 1167 w 1220"/>
                        <a:gd name="T81" fmla="*/ 739 h 925"/>
                        <a:gd name="T82" fmla="*/ 1193 w 1220"/>
                        <a:gd name="T83" fmla="*/ 463 h 925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220"/>
                        <a:gd name="T127" fmla="*/ 0 h 925"/>
                        <a:gd name="T128" fmla="*/ 1220 w 1220"/>
                        <a:gd name="T129" fmla="*/ 925 h 925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220" h="925">
                          <a:moveTo>
                            <a:pt x="0" y="463"/>
                          </a:moveTo>
                          <a:lnTo>
                            <a:pt x="9" y="254"/>
                          </a:lnTo>
                          <a:lnTo>
                            <a:pt x="18" y="132"/>
                          </a:lnTo>
                          <a:lnTo>
                            <a:pt x="26" y="186"/>
                          </a:lnTo>
                          <a:lnTo>
                            <a:pt x="35" y="414"/>
                          </a:lnTo>
                          <a:lnTo>
                            <a:pt x="44" y="701"/>
                          </a:lnTo>
                          <a:lnTo>
                            <a:pt x="53" y="883"/>
                          </a:lnTo>
                          <a:lnTo>
                            <a:pt x="62" y="840"/>
                          </a:lnTo>
                          <a:lnTo>
                            <a:pt x="71" y="576"/>
                          </a:lnTo>
                          <a:lnTo>
                            <a:pt x="79" y="233"/>
                          </a:lnTo>
                          <a:lnTo>
                            <a:pt x="88" y="0"/>
                          </a:lnTo>
                          <a:lnTo>
                            <a:pt x="106" y="16"/>
                          </a:lnTo>
                          <a:lnTo>
                            <a:pt x="115" y="280"/>
                          </a:lnTo>
                          <a:lnTo>
                            <a:pt x="124" y="645"/>
                          </a:lnTo>
                          <a:lnTo>
                            <a:pt x="133" y="908"/>
                          </a:lnTo>
                          <a:lnTo>
                            <a:pt x="141" y="925"/>
                          </a:lnTo>
                          <a:lnTo>
                            <a:pt x="150" y="692"/>
                          </a:lnTo>
                          <a:lnTo>
                            <a:pt x="159" y="348"/>
                          </a:lnTo>
                          <a:lnTo>
                            <a:pt x="168" y="84"/>
                          </a:lnTo>
                          <a:lnTo>
                            <a:pt x="177" y="42"/>
                          </a:lnTo>
                          <a:lnTo>
                            <a:pt x="186" y="223"/>
                          </a:lnTo>
                          <a:lnTo>
                            <a:pt x="194" y="511"/>
                          </a:lnTo>
                          <a:lnTo>
                            <a:pt x="203" y="739"/>
                          </a:lnTo>
                          <a:lnTo>
                            <a:pt x="221" y="793"/>
                          </a:lnTo>
                          <a:lnTo>
                            <a:pt x="230" y="671"/>
                          </a:lnTo>
                          <a:lnTo>
                            <a:pt x="239" y="463"/>
                          </a:lnTo>
                          <a:lnTo>
                            <a:pt x="247" y="292"/>
                          </a:lnTo>
                          <a:lnTo>
                            <a:pt x="256" y="242"/>
                          </a:lnTo>
                          <a:lnTo>
                            <a:pt x="265" y="313"/>
                          </a:lnTo>
                          <a:lnTo>
                            <a:pt x="274" y="440"/>
                          </a:lnTo>
                          <a:lnTo>
                            <a:pt x="283" y="548"/>
                          </a:lnTo>
                          <a:lnTo>
                            <a:pt x="292" y="586"/>
                          </a:lnTo>
                          <a:lnTo>
                            <a:pt x="300" y="553"/>
                          </a:lnTo>
                          <a:lnTo>
                            <a:pt x="309" y="485"/>
                          </a:lnTo>
                          <a:lnTo>
                            <a:pt x="327" y="426"/>
                          </a:lnTo>
                          <a:lnTo>
                            <a:pt x="336" y="400"/>
                          </a:lnTo>
                          <a:lnTo>
                            <a:pt x="345" y="409"/>
                          </a:lnTo>
                          <a:lnTo>
                            <a:pt x="353" y="442"/>
                          </a:lnTo>
                          <a:lnTo>
                            <a:pt x="362" y="482"/>
                          </a:lnTo>
                          <a:lnTo>
                            <a:pt x="371" y="515"/>
                          </a:lnTo>
                          <a:lnTo>
                            <a:pt x="380" y="525"/>
                          </a:lnTo>
                          <a:lnTo>
                            <a:pt x="389" y="499"/>
                          </a:lnTo>
                          <a:lnTo>
                            <a:pt x="398" y="440"/>
                          </a:lnTo>
                          <a:lnTo>
                            <a:pt x="407" y="372"/>
                          </a:lnTo>
                          <a:lnTo>
                            <a:pt x="415" y="339"/>
                          </a:lnTo>
                          <a:lnTo>
                            <a:pt x="424" y="376"/>
                          </a:lnTo>
                          <a:lnTo>
                            <a:pt x="442" y="485"/>
                          </a:lnTo>
                          <a:lnTo>
                            <a:pt x="451" y="612"/>
                          </a:lnTo>
                          <a:lnTo>
                            <a:pt x="460" y="682"/>
                          </a:lnTo>
                          <a:lnTo>
                            <a:pt x="468" y="633"/>
                          </a:lnTo>
                          <a:lnTo>
                            <a:pt x="477" y="463"/>
                          </a:lnTo>
                          <a:lnTo>
                            <a:pt x="486" y="254"/>
                          </a:lnTo>
                          <a:lnTo>
                            <a:pt x="495" y="132"/>
                          </a:lnTo>
                          <a:lnTo>
                            <a:pt x="504" y="186"/>
                          </a:lnTo>
                          <a:lnTo>
                            <a:pt x="513" y="414"/>
                          </a:lnTo>
                          <a:lnTo>
                            <a:pt x="521" y="701"/>
                          </a:lnTo>
                          <a:lnTo>
                            <a:pt x="530" y="883"/>
                          </a:lnTo>
                          <a:lnTo>
                            <a:pt x="548" y="840"/>
                          </a:lnTo>
                          <a:lnTo>
                            <a:pt x="557" y="576"/>
                          </a:lnTo>
                          <a:lnTo>
                            <a:pt x="566" y="233"/>
                          </a:lnTo>
                          <a:lnTo>
                            <a:pt x="574" y="0"/>
                          </a:lnTo>
                          <a:lnTo>
                            <a:pt x="583" y="16"/>
                          </a:lnTo>
                          <a:lnTo>
                            <a:pt x="592" y="280"/>
                          </a:lnTo>
                          <a:lnTo>
                            <a:pt x="601" y="645"/>
                          </a:lnTo>
                          <a:lnTo>
                            <a:pt x="610" y="908"/>
                          </a:lnTo>
                          <a:lnTo>
                            <a:pt x="619" y="925"/>
                          </a:lnTo>
                          <a:lnTo>
                            <a:pt x="627" y="692"/>
                          </a:lnTo>
                          <a:lnTo>
                            <a:pt x="636" y="348"/>
                          </a:lnTo>
                          <a:lnTo>
                            <a:pt x="645" y="84"/>
                          </a:lnTo>
                          <a:lnTo>
                            <a:pt x="663" y="42"/>
                          </a:lnTo>
                          <a:lnTo>
                            <a:pt x="672" y="223"/>
                          </a:lnTo>
                          <a:lnTo>
                            <a:pt x="681" y="511"/>
                          </a:lnTo>
                          <a:lnTo>
                            <a:pt x="689" y="739"/>
                          </a:lnTo>
                          <a:lnTo>
                            <a:pt x="698" y="793"/>
                          </a:lnTo>
                          <a:lnTo>
                            <a:pt x="707" y="671"/>
                          </a:lnTo>
                          <a:lnTo>
                            <a:pt x="716" y="463"/>
                          </a:lnTo>
                          <a:lnTo>
                            <a:pt x="725" y="292"/>
                          </a:lnTo>
                          <a:lnTo>
                            <a:pt x="734" y="242"/>
                          </a:lnTo>
                          <a:lnTo>
                            <a:pt x="742" y="313"/>
                          </a:lnTo>
                          <a:lnTo>
                            <a:pt x="751" y="440"/>
                          </a:lnTo>
                          <a:lnTo>
                            <a:pt x="769" y="548"/>
                          </a:lnTo>
                          <a:lnTo>
                            <a:pt x="778" y="586"/>
                          </a:lnTo>
                          <a:lnTo>
                            <a:pt x="787" y="553"/>
                          </a:lnTo>
                          <a:lnTo>
                            <a:pt x="795" y="485"/>
                          </a:lnTo>
                          <a:lnTo>
                            <a:pt x="804" y="426"/>
                          </a:lnTo>
                          <a:lnTo>
                            <a:pt x="813" y="400"/>
                          </a:lnTo>
                          <a:lnTo>
                            <a:pt x="822" y="409"/>
                          </a:lnTo>
                          <a:lnTo>
                            <a:pt x="831" y="442"/>
                          </a:lnTo>
                          <a:lnTo>
                            <a:pt x="840" y="482"/>
                          </a:lnTo>
                          <a:lnTo>
                            <a:pt x="848" y="515"/>
                          </a:lnTo>
                          <a:lnTo>
                            <a:pt x="857" y="525"/>
                          </a:lnTo>
                          <a:lnTo>
                            <a:pt x="866" y="499"/>
                          </a:lnTo>
                          <a:lnTo>
                            <a:pt x="884" y="440"/>
                          </a:lnTo>
                          <a:lnTo>
                            <a:pt x="893" y="372"/>
                          </a:lnTo>
                          <a:lnTo>
                            <a:pt x="901" y="339"/>
                          </a:lnTo>
                          <a:lnTo>
                            <a:pt x="910" y="376"/>
                          </a:lnTo>
                          <a:lnTo>
                            <a:pt x="919" y="485"/>
                          </a:lnTo>
                          <a:lnTo>
                            <a:pt x="928" y="612"/>
                          </a:lnTo>
                          <a:lnTo>
                            <a:pt x="937" y="682"/>
                          </a:lnTo>
                          <a:lnTo>
                            <a:pt x="946" y="633"/>
                          </a:lnTo>
                          <a:lnTo>
                            <a:pt x="955" y="463"/>
                          </a:lnTo>
                          <a:lnTo>
                            <a:pt x="963" y="254"/>
                          </a:lnTo>
                          <a:lnTo>
                            <a:pt x="972" y="132"/>
                          </a:lnTo>
                          <a:lnTo>
                            <a:pt x="990" y="186"/>
                          </a:lnTo>
                          <a:lnTo>
                            <a:pt x="999" y="414"/>
                          </a:lnTo>
                          <a:lnTo>
                            <a:pt x="1008" y="701"/>
                          </a:lnTo>
                          <a:lnTo>
                            <a:pt x="1016" y="883"/>
                          </a:lnTo>
                          <a:lnTo>
                            <a:pt x="1025" y="840"/>
                          </a:lnTo>
                          <a:lnTo>
                            <a:pt x="1034" y="576"/>
                          </a:lnTo>
                          <a:lnTo>
                            <a:pt x="1043" y="233"/>
                          </a:lnTo>
                          <a:lnTo>
                            <a:pt x="1052" y="0"/>
                          </a:lnTo>
                          <a:lnTo>
                            <a:pt x="1061" y="16"/>
                          </a:lnTo>
                          <a:lnTo>
                            <a:pt x="1069" y="280"/>
                          </a:lnTo>
                          <a:lnTo>
                            <a:pt x="1078" y="645"/>
                          </a:lnTo>
                          <a:lnTo>
                            <a:pt x="1087" y="908"/>
                          </a:lnTo>
                          <a:lnTo>
                            <a:pt x="1105" y="925"/>
                          </a:lnTo>
                          <a:lnTo>
                            <a:pt x="1114" y="692"/>
                          </a:lnTo>
                          <a:lnTo>
                            <a:pt x="1122" y="348"/>
                          </a:lnTo>
                          <a:lnTo>
                            <a:pt x="1131" y="84"/>
                          </a:lnTo>
                          <a:lnTo>
                            <a:pt x="1140" y="42"/>
                          </a:lnTo>
                          <a:lnTo>
                            <a:pt x="1149" y="223"/>
                          </a:lnTo>
                          <a:lnTo>
                            <a:pt x="1158" y="511"/>
                          </a:lnTo>
                          <a:lnTo>
                            <a:pt x="1167" y="739"/>
                          </a:lnTo>
                          <a:lnTo>
                            <a:pt x="1175" y="793"/>
                          </a:lnTo>
                          <a:lnTo>
                            <a:pt x="1184" y="671"/>
                          </a:lnTo>
                          <a:lnTo>
                            <a:pt x="1193" y="463"/>
                          </a:lnTo>
                          <a:lnTo>
                            <a:pt x="1211" y="292"/>
                          </a:lnTo>
                          <a:lnTo>
                            <a:pt x="1220" y="242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1471" name="Freeform 1535"/>
                    <p:cNvSpPr>
                      <a:spLocks/>
                    </p:cNvSpPr>
                    <p:nvPr/>
                  </p:nvSpPr>
                  <p:spPr bwMode="auto">
                    <a:xfrm>
                      <a:off x="5276" y="2277"/>
                      <a:ext cx="212" cy="440"/>
                    </a:xfrm>
                    <a:custGeom>
                      <a:avLst/>
                      <a:gdLst>
                        <a:gd name="T0" fmla="*/ 0 w 212"/>
                        <a:gd name="T1" fmla="*/ 0 h 440"/>
                        <a:gd name="T2" fmla="*/ 9 w 212"/>
                        <a:gd name="T3" fmla="*/ 71 h 440"/>
                        <a:gd name="T4" fmla="*/ 17 w 212"/>
                        <a:gd name="T5" fmla="*/ 198 h 440"/>
                        <a:gd name="T6" fmla="*/ 26 w 212"/>
                        <a:gd name="T7" fmla="*/ 306 h 440"/>
                        <a:gd name="T8" fmla="*/ 35 w 212"/>
                        <a:gd name="T9" fmla="*/ 344 h 440"/>
                        <a:gd name="T10" fmla="*/ 44 w 212"/>
                        <a:gd name="T11" fmla="*/ 311 h 440"/>
                        <a:gd name="T12" fmla="*/ 53 w 212"/>
                        <a:gd name="T13" fmla="*/ 243 h 440"/>
                        <a:gd name="T14" fmla="*/ 62 w 212"/>
                        <a:gd name="T15" fmla="*/ 184 h 440"/>
                        <a:gd name="T16" fmla="*/ 70 w 212"/>
                        <a:gd name="T17" fmla="*/ 158 h 440"/>
                        <a:gd name="T18" fmla="*/ 79 w 212"/>
                        <a:gd name="T19" fmla="*/ 167 h 440"/>
                        <a:gd name="T20" fmla="*/ 88 w 212"/>
                        <a:gd name="T21" fmla="*/ 200 h 440"/>
                        <a:gd name="T22" fmla="*/ 106 w 212"/>
                        <a:gd name="T23" fmla="*/ 240 h 440"/>
                        <a:gd name="T24" fmla="*/ 115 w 212"/>
                        <a:gd name="T25" fmla="*/ 273 h 440"/>
                        <a:gd name="T26" fmla="*/ 123 w 212"/>
                        <a:gd name="T27" fmla="*/ 283 h 440"/>
                        <a:gd name="T28" fmla="*/ 132 w 212"/>
                        <a:gd name="T29" fmla="*/ 257 h 440"/>
                        <a:gd name="T30" fmla="*/ 141 w 212"/>
                        <a:gd name="T31" fmla="*/ 198 h 440"/>
                        <a:gd name="T32" fmla="*/ 150 w 212"/>
                        <a:gd name="T33" fmla="*/ 130 h 440"/>
                        <a:gd name="T34" fmla="*/ 159 w 212"/>
                        <a:gd name="T35" fmla="*/ 97 h 440"/>
                        <a:gd name="T36" fmla="*/ 168 w 212"/>
                        <a:gd name="T37" fmla="*/ 134 h 440"/>
                        <a:gd name="T38" fmla="*/ 176 w 212"/>
                        <a:gd name="T39" fmla="*/ 243 h 440"/>
                        <a:gd name="T40" fmla="*/ 185 w 212"/>
                        <a:gd name="T41" fmla="*/ 370 h 440"/>
                        <a:gd name="T42" fmla="*/ 194 w 212"/>
                        <a:gd name="T43" fmla="*/ 440 h 440"/>
                        <a:gd name="T44" fmla="*/ 212 w 212"/>
                        <a:gd name="T45" fmla="*/ 391 h 4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2"/>
                        <a:gd name="T70" fmla="*/ 0 h 440"/>
                        <a:gd name="T71" fmla="*/ 212 w 212"/>
                        <a:gd name="T72" fmla="*/ 440 h 4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2" h="440">
                          <a:moveTo>
                            <a:pt x="0" y="0"/>
                          </a:moveTo>
                          <a:lnTo>
                            <a:pt x="9" y="71"/>
                          </a:lnTo>
                          <a:lnTo>
                            <a:pt x="17" y="198"/>
                          </a:lnTo>
                          <a:lnTo>
                            <a:pt x="26" y="306"/>
                          </a:lnTo>
                          <a:lnTo>
                            <a:pt x="35" y="344"/>
                          </a:lnTo>
                          <a:lnTo>
                            <a:pt x="44" y="311"/>
                          </a:lnTo>
                          <a:lnTo>
                            <a:pt x="53" y="243"/>
                          </a:lnTo>
                          <a:lnTo>
                            <a:pt x="62" y="184"/>
                          </a:lnTo>
                          <a:lnTo>
                            <a:pt x="70" y="158"/>
                          </a:lnTo>
                          <a:lnTo>
                            <a:pt x="79" y="167"/>
                          </a:lnTo>
                          <a:lnTo>
                            <a:pt x="88" y="200"/>
                          </a:lnTo>
                          <a:lnTo>
                            <a:pt x="106" y="240"/>
                          </a:lnTo>
                          <a:lnTo>
                            <a:pt x="115" y="273"/>
                          </a:lnTo>
                          <a:lnTo>
                            <a:pt x="123" y="283"/>
                          </a:lnTo>
                          <a:lnTo>
                            <a:pt x="132" y="257"/>
                          </a:lnTo>
                          <a:lnTo>
                            <a:pt x="141" y="198"/>
                          </a:lnTo>
                          <a:lnTo>
                            <a:pt x="150" y="130"/>
                          </a:lnTo>
                          <a:lnTo>
                            <a:pt x="159" y="97"/>
                          </a:lnTo>
                          <a:lnTo>
                            <a:pt x="168" y="134"/>
                          </a:lnTo>
                          <a:lnTo>
                            <a:pt x="176" y="243"/>
                          </a:lnTo>
                          <a:lnTo>
                            <a:pt x="185" y="370"/>
                          </a:lnTo>
                          <a:lnTo>
                            <a:pt x="194" y="440"/>
                          </a:lnTo>
                          <a:lnTo>
                            <a:pt x="212" y="391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61458" name="Group 1544"/>
                <p:cNvGrpSpPr>
                  <a:grpSpLocks/>
                </p:cNvGrpSpPr>
                <p:nvPr/>
              </p:nvGrpSpPr>
              <p:grpSpPr bwMode="auto">
                <a:xfrm>
                  <a:off x="29" y="2712"/>
                  <a:ext cx="1748" cy="317"/>
                  <a:chOff x="2080" y="156"/>
                  <a:chExt cx="2147" cy="1702"/>
                </a:xfrm>
              </p:grpSpPr>
              <p:sp>
                <p:nvSpPr>
                  <p:cNvPr id="61465" name="Freeform 1545"/>
                  <p:cNvSpPr>
                    <a:spLocks/>
                  </p:cNvSpPr>
                  <p:nvPr/>
                </p:nvSpPr>
                <p:spPr bwMode="auto">
                  <a:xfrm>
                    <a:off x="2080" y="156"/>
                    <a:ext cx="1828" cy="1702"/>
                  </a:xfrm>
                  <a:custGeom>
                    <a:avLst/>
                    <a:gdLst>
                      <a:gd name="T0" fmla="*/ 29 w 1828"/>
                      <a:gd name="T1" fmla="*/ 639 h 1702"/>
                      <a:gd name="T2" fmla="*/ 72 w 1828"/>
                      <a:gd name="T3" fmla="*/ 348 h 1702"/>
                      <a:gd name="T4" fmla="*/ 116 w 1828"/>
                      <a:gd name="T5" fmla="*/ 131 h 1702"/>
                      <a:gd name="T6" fmla="*/ 159 w 1828"/>
                      <a:gd name="T7" fmla="*/ 15 h 1702"/>
                      <a:gd name="T8" fmla="*/ 203 w 1828"/>
                      <a:gd name="T9" fmla="*/ 15 h 1702"/>
                      <a:gd name="T10" fmla="*/ 246 w 1828"/>
                      <a:gd name="T11" fmla="*/ 131 h 1702"/>
                      <a:gd name="T12" fmla="*/ 290 w 1828"/>
                      <a:gd name="T13" fmla="*/ 348 h 1702"/>
                      <a:gd name="T14" fmla="*/ 333 w 1828"/>
                      <a:gd name="T15" fmla="*/ 639 h 1702"/>
                      <a:gd name="T16" fmla="*/ 377 w 1828"/>
                      <a:gd name="T17" fmla="*/ 958 h 1702"/>
                      <a:gd name="T18" fmla="*/ 420 w 1828"/>
                      <a:gd name="T19" fmla="*/ 1263 h 1702"/>
                      <a:gd name="T20" fmla="*/ 460 w 1828"/>
                      <a:gd name="T21" fmla="*/ 1509 h 1702"/>
                      <a:gd name="T22" fmla="*/ 504 w 1828"/>
                      <a:gd name="T23" fmla="*/ 1662 h 1702"/>
                      <a:gd name="T24" fmla="*/ 547 w 1828"/>
                      <a:gd name="T25" fmla="*/ 1702 h 1702"/>
                      <a:gd name="T26" fmla="*/ 591 w 1828"/>
                      <a:gd name="T27" fmla="*/ 1622 h 1702"/>
                      <a:gd name="T28" fmla="*/ 634 w 1828"/>
                      <a:gd name="T29" fmla="*/ 1433 h 1702"/>
                      <a:gd name="T30" fmla="*/ 678 w 1828"/>
                      <a:gd name="T31" fmla="*/ 1165 h 1702"/>
                      <a:gd name="T32" fmla="*/ 722 w 1828"/>
                      <a:gd name="T33" fmla="*/ 849 h 1702"/>
                      <a:gd name="T34" fmla="*/ 765 w 1828"/>
                      <a:gd name="T35" fmla="*/ 537 h 1702"/>
                      <a:gd name="T36" fmla="*/ 809 w 1828"/>
                      <a:gd name="T37" fmla="*/ 269 h 1702"/>
                      <a:gd name="T38" fmla="*/ 852 w 1828"/>
                      <a:gd name="T39" fmla="*/ 80 h 1702"/>
                      <a:gd name="T40" fmla="*/ 892 w 1828"/>
                      <a:gd name="T41" fmla="*/ 0 h 1702"/>
                      <a:gd name="T42" fmla="*/ 936 w 1828"/>
                      <a:gd name="T43" fmla="*/ 40 h 1702"/>
                      <a:gd name="T44" fmla="*/ 979 w 1828"/>
                      <a:gd name="T45" fmla="*/ 192 h 1702"/>
                      <a:gd name="T46" fmla="*/ 1023 w 1828"/>
                      <a:gd name="T47" fmla="*/ 439 h 1702"/>
                      <a:gd name="T48" fmla="*/ 1066 w 1828"/>
                      <a:gd name="T49" fmla="*/ 744 h 1702"/>
                      <a:gd name="T50" fmla="*/ 1110 w 1828"/>
                      <a:gd name="T51" fmla="*/ 1063 h 1702"/>
                      <a:gd name="T52" fmla="*/ 1153 w 1828"/>
                      <a:gd name="T53" fmla="*/ 1353 h 1702"/>
                      <a:gd name="T54" fmla="*/ 1197 w 1828"/>
                      <a:gd name="T55" fmla="*/ 1571 h 1702"/>
                      <a:gd name="T56" fmla="*/ 1240 w 1828"/>
                      <a:gd name="T57" fmla="*/ 1687 h 1702"/>
                      <a:gd name="T58" fmla="*/ 1284 w 1828"/>
                      <a:gd name="T59" fmla="*/ 1687 h 1702"/>
                      <a:gd name="T60" fmla="*/ 1324 w 1828"/>
                      <a:gd name="T61" fmla="*/ 1571 h 1702"/>
                      <a:gd name="T62" fmla="*/ 1367 w 1828"/>
                      <a:gd name="T63" fmla="*/ 1353 h 1702"/>
                      <a:gd name="T64" fmla="*/ 1411 w 1828"/>
                      <a:gd name="T65" fmla="*/ 1063 h 1702"/>
                      <a:gd name="T66" fmla="*/ 1454 w 1828"/>
                      <a:gd name="T67" fmla="*/ 744 h 1702"/>
                      <a:gd name="T68" fmla="*/ 1498 w 1828"/>
                      <a:gd name="T69" fmla="*/ 439 h 1702"/>
                      <a:gd name="T70" fmla="*/ 1541 w 1828"/>
                      <a:gd name="T71" fmla="*/ 192 h 1702"/>
                      <a:gd name="T72" fmla="*/ 1585 w 1828"/>
                      <a:gd name="T73" fmla="*/ 40 h 1702"/>
                      <a:gd name="T74" fmla="*/ 1628 w 1828"/>
                      <a:gd name="T75" fmla="*/ 0 h 1702"/>
                      <a:gd name="T76" fmla="*/ 1672 w 1828"/>
                      <a:gd name="T77" fmla="*/ 80 h 1702"/>
                      <a:gd name="T78" fmla="*/ 1716 w 1828"/>
                      <a:gd name="T79" fmla="*/ 269 h 1702"/>
                      <a:gd name="T80" fmla="*/ 1755 w 1828"/>
                      <a:gd name="T81" fmla="*/ 537 h 1702"/>
                      <a:gd name="T82" fmla="*/ 1799 w 1828"/>
                      <a:gd name="T83" fmla="*/ 853 h 170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828"/>
                      <a:gd name="T127" fmla="*/ 0 h 1702"/>
                      <a:gd name="T128" fmla="*/ 1828 w 1828"/>
                      <a:gd name="T129" fmla="*/ 1702 h 170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828" h="1702">
                        <a:moveTo>
                          <a:pt x="0" y="853"/>
                        </a:moveTo>
                        <a:lnTo>
                          <a:pt x="14" y="744"/>
                        </a:lnTo>
                        <a:lnTo>
                          <a:pt x="29" y="639"/>
                        </a:lnTo>
                        <a:lnTo>
                          <a:pt x="43" y="537"/>
                        </a:lnTo>
                        <a:lnTo>
                          <a:pt x="58" y="439"/>
                        </a:lnTo>
                        <a:lnTo>
                          <a:pt x="72" y="348"/>
                        </a:lnTo>
                        <a:lnTo>
                          <a:pt x="87" y="269"/>
                        </a:lnTo>
                        <a:lnTo>
                          <a:pt x="101" y="192"/>
                        </a:lnTo>
                        <a:lnTo>
                          <a:pt x="116" y="131"/>
                        </a:lnTo>
                        <a:lnTo>
                          <a:pt x="130" y="80"/>
                        </a:lnTo>
                        <a:lnTo>
                          <a:pt x="145" y="40"/>
                        </a:lnTo>
                        <a:lnTo>
                          <a:pt x="159" y="15"/>
                        </a:lnTo>
                        <a:lnTo>
                          <a:pt x="174" y="0"/>
                        </a:lnTo>
                        <a:lnTo>
                          <a:pt x="188" y="0"/>
                        </a:lnTo>
                        <a:lnTo>
                          <a:pt x="203" y="15"/>
                        </a:lnTo>
                        <a:lnTo>
                          <a:pt x="217" y="40"/>
                        </a:lnTo>
                        <a:lnTo>
                          <a:pt x="232" y="80"/>
                        </a:lnTo>
                        <a:lnTo>
                          <a:pt x="246" y="131"/>
                        </a:lnTo>
                        <a:lnTo>
                          <a:pt x="261" y="192"/>
                        </a:lnTo>
                        <a:lnTo>
                          <a:pt x="275" y="269"/>
                        </a:lnTo>
                        <a:lnTo>
                          <a:pt x="290" y="348"/>
                        </a:lnTo>
                        <a:lnTo>
                          <a:pt x="304" y="439"/>
                        </a:lnTo>
                        <a:lnTo>
                          <a:pt x="319" y="537"/>
                        </a:lnTo>
                        <a:lnTo>
                          <a:pt x="333" y="639"/>
                        </a:lnTo>
                        <a:lnTo>
                          <a:pt x="348" y="744"/>
                        </a:lnTo>
                        <a:lnTo>
                          <a:pt x="362" y="853"/>
                        </a:lnTo>
                        <a:lnTo>
                          <a:pt x="377" y="958"/>
                        </a:lnTo>
                        <a:lnTo>
                          <a:pt x="391" y="1063"/>
                        </a:lnTo>
                        <a:lnTo>
                          <a:pt x="406" y="1165"/>
                        </a:lnTo>
                        <a:lnTo>
                          <a:pt x="420" y="1263"/>
                        </a:lnTo>
                        <a:lnTo>
                          <a:pt x="431" y="1353"/>
                        </a:lnTo>
                        <a:lnTo>
                          <a:pt x="446" y="1433"/>
                        </a:lnTo>
                        <a:lnTo>
                          <a:pt x="460" y="1509"/>
                        </a:lnTo>
                        <a:lnTo>
                          <a:pt x="475" y="1571"/>
                        </a:lnTo>
                        <a:lnTo>
                          <a:pt x="489" y="1622"/>
                        </a:lnTo>
                        <a:lnTo>
                          <a:pt x="504" y="1662"/>
                        </a:lnTo>
                        <a:lnTo>
                          <a:pt x="518" y="1687"/>
                        </a:lnTo>
                        <a:lnTo>
                          <a:pt x="533" y="1702"/>
                        </a:lnTo>
                        <a:lnTo>
                          <a:pt x="547" y="1702"/>
                        </a:lnTo>
                        <a:lnTo>
                          <a:pt x="562" y="1687"/>
                        </a:lnTo>
                        <a:lnTo>
                          <a:pt x="576" y="1662"/>
                        </a:lnTo>
                        <a:lnTo>
                          <a:pt x="591" y="1622"/>
                        </a:lnTo>
                        <a:lnTo>
                          <a:pt x="605" y="1571"/>
                        </a:lnTo>
                        <a:lnTo>
                          <a:pt x="620" y="1509"/>
                        </a:lnTo>
                        <a:lnTo>
                          <a:pt x="634" y="1433"/>
                        </a:lnTo>
                        <a:lnTo>
                          <a:pt x="649" y="1353"/>
                        </a:lnTo>
                        <a:lnTo>
                          <a:pt x="663" y="1263"/>
                        </a:lnTo>
                        <a:lnTo>
                          <a:pt x="678" y="1165"/>
                        </a:lnTo>
                        <a:lnTo>
                          <a:pt x="693" y="1063"/>
                        </a:lnTo>
                        <a:lnTo>
                          <a:pt x="707" y="958"/>
                        </a:lnTo>
                        <a:lnTo>
                          <a:pt x="722" y="849"/>
                        </a:lnTo>
                        <a:lnTo>
                          <a:pt x="736" y="744"/>
                        </a:lnTo>
                        <a:lnTo>
                          <a:pt x="751" y="639"/>
                        </a:lnTo>
                        <a:lnTo>
                          <a:pt x="765" y="537"/>
                        </a:lnTo>
                        <a:lnTo>
                          <a:pt x="780" y="439"/>
                        </a:lnTo>
                        <a:lnTo>
                          <a:pt x="794" y="348"/>
                        </a:lnTo>
                        <a:lnTo>
                          <a:pt x="809" y="269"/>
                        </a:lnTo>
                        <a:lnTo>
                          <a:pt x="823" y="192"/>
                        </a:lnTo>
                        <a:lnTo>
                          <a:pt x="838" y="131"/>
                        </a:lnTo>
                        <a:lnTo>
                          <a:pt x="852" y="80"/>
                        </a:lnTo>
                        <a:lnTo>
                          <a:pt x="863" y="40"/>
                        </a:lnTo>
                        <a:lnTo>
                          <a:pt x="878" y="15"/>
                        </a:lnTo>
                        <a:lnTo>
                          <a:pt x="892" y="0"/>
                        </a:lnTo>
                        <a:lnTo>
                          <a:pt x="907" y="0"/>
                        </a:lnTo>
                        <a:lnTo>
                          <a:pt x="921" y="15"/>
                        </a:lnTo>
                        <a:lnTo>
                          <a:pt x="936" y="40"/>
                        </a:lnTo>
                        <a:lnTo>
                          <a:pt x="950" y="80"/>
                        </a:lnTo>
                        <a:lnTo>
                          <a:pt x="965" y="131"/>
                        </a:lnTo>
                        <a:lnTo>
                          <a:pt x="979" y="192"/>
                        </a:lnTo>
                        <a:lnTo>
                          <a:pt x="994" y="269"/>
                        </a:lnTo>
                        <a:lnTo>
                          <a:pt x="1008" y="348"/>
                        </a:lnTo>
                        <a:lnTo>
                          <a:pt x="1023" y="439"/>
                        </a:lnTo>
                        <a:lnTo>
                          <a:pt x="1037" y="537"/>
                        </a:lnTo>
                        <a:lnTo>
                          <a:pt x="1052" y="639"/>
                        </a:lnTo>
                        <a:lnTo>
                          <a:pt x="1066" y="744"/>
                        </a:lnTo>
                        <a:lnTo>
                          <a:pt x="1081" y="849"/>
                        </a:lnTo>
                        <a:lnTo>
                          <a:pt x="1095" y="958"/>
                        </a:lnTo>
                        <a:lnTo>
                          <a:pt x="1110" y="1063"/>
                        </a:lnTo>
                        <a:lnTo>
                          <a:pt x="1124" y="1165"/>
                        </a:lnTo>
                        <a:lnTo>
                          <a:pt x="1139" y="1263"/>
                        </a:lnTo>
                        <a:lnTo>
                          <a:pt x="1153" y="1353"/>
                        </a:lnTo>
                        <a:lnTo>
                          <a:pt x="1168" y="1433"/>
                        </a:lnTo>
                        <a:lnTo>
                          <a:pt x="1182" y="1509"/>
                        </a:lnTo>
                        <a:lnTo>
                          <a:pt x="1197" y="1571"/>
                        </a:lnTo>
                        <a:lnTo>
                          <a:pt x="1211" y="1622"/>
                        </a:lnTo>
                        <a:lnTo>
                          <a:pt x="1226" y="1662"/>
                        </a:lnTo>
                        <a:lnTo>
                          <a:pt x="1240" y="1687"/>
                        </a:lnTo>
                        <a:lnTo>
                          <a:pt x="1255" y="1702"/>
                        </a:lnTo>
                        <a:lnTo>
                          <a:pt x="1269" y="1702"/>
                        </a:lnTo>
                        <a:lnTo>
                          <a:pt x="1284" y="1687"/>
                        </a:lnTo>
                        <a:lnTo>
                          <a:pt x="1295" y="1662"/>
                        </a:lnTo>
                        <a:lnTo>
                          <a:pt x="1309" y="1622"/>
                        </a:lnTo>
                        <a:lnTo>
                          <a:pt x="1324" y="1571"/>
                        </a:lnTo>
                        <a:lnTo>
                          <a:pt x="1338" y="1509"/>
                        </a:lnTo>
                        <a:lnTo>
                          <a:pt x="1353" y="1433"/>
                        </a:lnTo>
                        <a:lnTo>
                          <a:pt x="1367" y="1353"/>
                        </a:lnTo>
                        <a:lnTo>
                          <a:pt x="1382" y="1263"/>
                        </a:lnTo>
                        <a:lnTo>
                          <a:pt x="1396" y="1165"/>
                        </a:lnTo>
                        <a:lnTo>
                          <a:pt x="1411" y="1063"/>
                        </a:lnTo>
                        <a:lnTo>
                          <a:pt x="1425" y="958"/>
                        </a:lnTo>
                        <a:lnTo>
                          <a:pt x="1440" y="849"/>
                        </a:lnTo>
                        <a:lnTo>
                          <a:pt x="1454" y="744"/>
                        </a:lnTo>
                        <a:lnTo>
                          <a:pt x="1469" y="639"/>
                        </a:lnTo>
                        <a:lnTo>
                          <a:pt x="1483" y="537"/>
                        </a:lnTo>
                        <a:lnTo>
                          <a:pt x="1498" y="439"/>
                        </a:lnTo>
                        <a:lnTo>
                          <a:pt x="1512" y="348"/>
                        </a:lnTo>
                        <a:lnTo>
                          <a:pt x="1527" y="269"/>
                        </a:lnTo>
                        <a:lnTo>
                          <a:pt x="1541" y="192"/>
                        </a:lnTo>
                        <a:lnTo>
                          <a:pt x="1556" y="131"/>
                        </a:lnTo>
                        <a:lnTo>
                          <a:pt x="1570" y="80"/>
                        </a:lnTo>
                        <a:lnTo>
                          <a:pt x="1585" y="40"/>
                        </a:lnTo>
                        <a:lnTo>
                          <a:pt x="1599" y="15"/>
                        </a:lnTo>
                        <a:lnTo>
                          <a:pt x="1614" y="0"/>
                        </a:lnTo>
                        <a:lnTo>
                          <a:pt x="1628" y="0"/>
                        </a:lnTo>
                        <a:lnTo>
                          <a:pt x="1643" y="15"/>
                        </a:lnTo>
                        <a:lnTo>
                          <a:pt x="1657" y="40"/>
                        </a:lnTo>
                        <a:lnTo>
                          <a:pt x="1672" y="80"/>
                        </a:lnTo>
                        <a:lnTo>
                          <a:pt x="1686" y="131"/>
                        </a:lnTo>
                        <a:lnTo>
                          <a:pt x="1701" y="192"/>
                        </a:lnTo>
                        <a:lnTo>
                          <a:pt x="1716" y="269"/>
                        </a:lnTo>
                        <a:lnTo>
                          <a:pt x="1726" y="348"/>
                        </a:lnTo>
                        <a:lnTo>
                          <a:pt x="1741" y="439"/>
                        </a:lnTo>
                        <a:lnTo>
                          <a:pt x="1755" y="537"/>
                        </a:lnTo>
                        <a:lnTo>
                          <a:pt x="1770" y="639"/>
                        </a:lnTo>
                        <a:lnTo>
                          <a:pt x="1784" y="744"/>
                        </a:lnTo>
                        <a:lnTo>
                          <a:pt x="1799" y="853"/>
                        </a:lnTo>
                        <a:lnTo>
                          <a:pt x="1813" y="958"/>
                        </a:lnTo>
                        <a:lnTo>
                          <a:pt x="1828" y="1063"/>
                        </a:lnTo>
                      </a:path>
                    </a:pathLst>
                  </a:custGeom>
                  <a:noFill/>
                  <a:ln w="0">
                    <a:solidFill>
                      <a:srgbClr val="99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66" name="Freeform 1546"/>
                  <p:cNvSpPr>
                    <a:spLocks/>
                  </p:cNvSpPr>
                  <p:nvPr/>
                </p:nvSpPr>
                <p:spPr bwMode="auto">
                  <a:xfrm>
                    <a:off x="3908" y="1114"/>
                    <a:ext cx="319" cy="744"/>
                  </a:xfrm>
                  <a:custGeom>
                    <a:avLst/>
                    <a:gdLst>
                      <a:gd name="T0" fmla="*/ 0 w 319"/>
                      <a:gd name="T1" fmla="*/ 105 h 744"/>
                      <a:gd name="T2" fmla="*/ 14 w 319"/>
                      <a:gd name="T3" fmla="*/ 207 h 744"/>
                      <a:gd name="T4" fmla="*/ 29 w 319"/>
                      <a:gd name="T5" fmla="*/ 305 h 744"/>
                      <a:gd name="T6" fmla="*/ 43 w 319"/>
                      <a:gd name="T7" fmla="*/ 395 h 744"/>
                      <a:gd name="T8" fmla="*/ 58 w 319"/>
                      <a:gd name="T9" fmla="*/ 475 h 744"/>
                      <a:gd name="T10" fmla="*/ 73 w 319"/>
                      <a:gd name="T11" fmla="*/ 551 h 744"/>
                      <a:gd name="T12" fmla="*/ 87 w 319"/>
                      <a:gd name="T13" fmla="*/ 613 h 744"/>
                      <a:gd name="T14" fmla="*/ 102 w 319"/>
                      <a:gd name="T15" fmla="*/ 664 h 744"/>
                      <a:gd name="T16" fmla="*/ 116 w 319"/>
                      <a:gd name="T17" fmla="*/ 704 h 744"/>
                      <a:gd name="T18" fmla="*/ 131 w 319"/>
                      <a:gd name="T19" fmla="*/ 729 h 744"/>
                      <a:gd name="T20" fmla="*/ 145 w 319"/>
                      <a:gd name="T21" fmla="*/ 744 h 744"/>
                      <a:gd name="T22" fmla="*/ 160 w 319"/>
                      <a:gd name="T23" fmla="*/ 744 h 744"/>
                      <a:gd name="T24" fmla="*/ 174 w 319"/>
                      <a:gd name="T25" fmla="*/ 729 h 744"/>
                      <a:gd name="T26" fmla="*/ 189 w 319"/>
                      <a:gd name="T27" fmla="*/ 704 h 744"/>
                      <a:gd name="T28" fmla="*/ 203 w 319"/>
                      <a:gd name="T29" fmla="*/ 664 h 744"/>
                      <a:gd name="T30" fmla="*/ 218 w 319"/>
                      <a:gd name="T31" fmla="*/ 613 h 744"/>
                      <a:gd name="T32" fmla="*/ 232 w 319"/>
                      <a:gd name="T33" fmla="*/ 551 h 744"/>
                      <a:gd name="T34" fmla="*/ 247 w 319"/>
                      <a:gd name="T35" fmla="*/ 475 h 744"/>
                      <a:gd name="T36" fmla="*/ 261 w 319"/>
                      <a:gd name="T37" fmla="*/ 395 h 744"/>
                      <a:gd name="T38" fmla="*/ 276 w 319"/>
                      <a:gd name="T39" fmla="*/ 305 h 744"/>
                      <a:gd name="T40" fmla="*/ 290 w 319"/>
                      <a:gd name="T41" fmla="*/ 207 h 744"/>
                      <a:gd name="T42" fmla="*/ 305 w 319"/>
                      <a:gd name="T43" fmla="*/ 105 h 744"/>
                      <a:gd name="T44" fmla="*/ 319 w 319"/>
                      <a:gd name="T45" fmla="*/ 0 h 7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19"/>
                      <a:gd name="T70" fmla="*/ 0 h 744"/>
                      <a:gd name="T71" fmla="*/ 319 w 319"/>
                      <a:gd name="T72" fmla="*/ 744 h 7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19" h="744">
                        <a:moveTo>
                          <a:pt x="0" y="105"/>
                        </a:moveTo>
                        <a:lnTo>
                          <a:pt x="14" y="207"/>
                        </a:lnTo>
                        <a:lnTo>
                          <a:pt x="29" y="305"/>
                        </a:lnTo>
                        <a:lnTo>
                          <a:pt x="43" y="395"/>
                        </a:lnTo>
                        <a:lnTo>
                          <a:pt x="58" y="475"/>
                        </a:lnTo>
                        <a:lnTo>
                          <a:pt x="73" y="551"/>
                        </a:lnTo>
                        <a:lnTo>
                          <a:pt x="87" y="613"/>
                        </a:lnTo>
                        <a:lnTo>
                          <a:pt x="102" y="664"/>
                        </a:lnTo>
                        <a:lnTo>
                          <a:pt x="116" y="704"/>
                        </a:lnTo>
                        <a:lnTo>
                          <a:pt x="131" y="729"/>
                        </a:lnTo>
                        <a:lnTo>
                          <a:pt x="145" y="744"/>
                        </a:lnTo>
                        <a:lnTo>
                          <a:pt x="160" y="744"/>
                        </a:lnTo>
                        <a:lnTo>
                          <a:pt x="174" y="729"/>
                        </a:lnTo>
                        <a:lnTo>
                          <a:pt x="189" y="704"/>
                        </a:lnTo>
                        <a:lnTo>
                          <a:pt x="203" y="664"/>
                        </a:lnTo>
                        <a:lnTo>
                          <a:pt x="218" y="613"/>
                        </a:lnTo>
                        <a:lnTo>
                          <a:pt x="232" y="551"/>
                        </a:lnTo>
                        <a:lnTo>
                          <a:pt x="247" y="475"/>
                        </a:lnTo>
                        <a:lnTo>
                          <a:pt x="261" y="395"/>
                        </a:lnTo>
                        <a:lnTo>
                          <a:pt x="276" y="305"/>
                        </a:lnTo>
                        <a:lnTo>
                          <a:pt x="290" y="207"/>
                        </a:lnTo>
                        <a:lnTo>
                          <a:pt x="305" y="105"/>
                        </a:lnTo>
                        <a:lnTo>
                          <a:pt x="319" y="0"/>
                        </a:lnTo>
                      </a:path>
                    </a:pathLst>
                  </a:custGeom>
                  <a:noFill/>
                  <a:ln w="0">
                    <a:solidFill>
                      <a:srgbClr val="99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459" name="Group 1547"/>
                <p:cNvGrpSpPr>
                  <a:grpSpLocks/>
                </p:cNvGrpSpPr>
                <p:nvPr/>
              </p:nvGrpSpPr>
              <p:grpSpPr bwMode="auto">
                <a:xfrm>
                  <a:off x="2020" y="1986"/>
                  <a:ext cx="1748" cy="317"/>
                  <a:chOff x="2080" y="156"/>
                  <a:chExt cx="2147" cy="1702"/>
                </a:xfrm>
              </p:grpSpPr>
              <p:sp>
                <p:nvSpPr>
                  <p:cNvPr id="61463" name="Freeform 1548"/>
                  <p:cNvSpPr>
                    <a:spLocks/>
                  </p:cNvSpPr>
                  <p:nvPr/>
                </p:nvSpPr>
                <p:spPr bwMode="auto">
                  <a:xfrm>
                    <a:off x="2080" y="156"/>
                    <a:ext cx="1828" cy="1702"/>
                  </a:xfrm>
                  <a:custGeom>
                    <a:avLst/>
                    <a:gdLst>
                      <a:gd name="T0" fmla="*/ 29 w 1828"/>
                      <a:gd name="T1" fmla="*/ 639 h 1702"/>
                      <a:gd name="T2" fmla="*/ 72 w 1828"/>
                      <a:gd name="T3" fmla="*/ 348 h 1702"/>
                      <a:gd name="T4" fmla="*/ 116 w 1828"/>
                      <a:gd name="T5" fmla="*/ 131 h 1702"/>
                      <a:gd name="T6" fmla="*/ 159 w 1828"/>
                      <a:gd name="T7" fmla="*/ 15 h 1702"/>
                      <a:gd name="T8" fmla="*/ 203 w 1828"/>
                      <a:gd name="T9" fmla="*/ 15 h 1702"/>
                      <a:gd name="T10" fmla="*/ 246 w 1828"/>
                      <a:gd name="T11" fmla="*/ 131 h 1702"/>
                      <a:gd name="T12" fmla="*/ 290 w 1828"/>
                      <a:gd name="T13" fmla="*/ 348 h 1702"/>
                      <a:gd name="T14" fmla="*/ 333 w 1828"/>
                      <a:gd name="T15" fmla="*/ 639 h 1702"/>
                      <a:gd name="T16" fmla="*/ 377 w 1828"/>
                      <a:gd name="T17" fmla="*/ 958 h 1702"/>
                      <a:gd name="T18" fmla="*/ 420 w 1828"/>
                      <a:gd name="T19" fmla="*/ 1263 h 1702"/>
                      <a:gd name="T20" fmla="*/ 460 w 1828"/>
                      <a:gd name="T21" fmla="*/ 1509 h 1702"/>
                      <a:gd name="T22" fmla="*/ 504 w 1828"/>
                      <a:gd name="T23" fmla="*/ 1662 h 1702"/>
                      <a:gd name="T24" fmla="*/ 547 w 1828"/>
                      <a:gd name="T25" fmla="*/ 1702 h 1702"/>
                      <a:gd name="T26" fmla="*/ 591 w 1828"/>
                      <a:gd name="T27" fmla="*/ 1622 h 1702"/>
                      <a:gd name="T28" fmla="*/ 634 w 1828"/>
                      <a:gd name="T29" fmla="*/ 1433 h 1702"/>
                      <a:gd name="T30" fmla="*/ 678 w 1828"/>
                      <a:gd name="T31" fmla="*/ 1165 h 1702"/>
                      <a:gd name="T32" fmla="*/ 722 w 1828"/>
                      <a:gd name="T33" fmla="*/ 849 h 1702"/>
                      <a:gd name="T34" fmla="*/ 765 w 1828"/>
                      <a:gd name="T35" fmla="*/ 537 h 1702"/>
                      <a:gd name="T36" fmla="*/ 809 w 1828"/>
                      <a:gd name="T37" fmla="*/ 269 h 1702"/>
                      <a:gd name="T38" fmla="*/ 852 w 1828"/>
                      <a:gd name="T39" fmla="*/ 80 h 1702"/>
                      <a:gd name="T40" fmla="*/ 892 w 1828"/>
                      <a:gd name="T41" fmla="*/ 0 h 1702"/>
                      <a:gd name="T42" fmla="*/ 936 w 1828"/>
                      <a:gd name="T43" fmla="*/ 40 h 1702"/>
                      <a:gd name="T44" fmla="*/ 979 w 1828"/>
                      <a:gd name="T45" fmla="*/ 192 h 1702"/>
                      <a:gd name="T46" fmla="*/ 1023 w 1828"/>
                      <a:gd name="T47" fmla="*/ 439 h 1702"/>
                      <a:gd name="T48" fmla="*/ 1066 w 1828"/>
                      <a:gd name="T49" fmla="*/ 744 h 1702"/>
                      <a:gd name="T50" fmla="*/ 1110 w 1828"/>
                      <a:gd name="T51" fmla="*/ 1063 h 1702"/>
                      <a:gd name="T52" fmla="*/ 1153 w 1828"/>
                      <a:gd name="T53" fmla="*/ 1353 h 1702"/>
                      <a:gd name="T54" fmla="*/ 1197 w 1828"/>
                      <a:gd name="T55" fmla="*/ 1571 h 1702"/>
                      <a:gd name="T56" fmla="*/ 1240 w 1828"/>
                      <a:gd name="T57" fmla="*/ 1687 h 1702"/>
                      <a:gd name="T58" fmla="*/ 1284 w 1828"/>
                      <a:gd name="T59" fmla="*/ 1687 h 1702"/>
                      <a:gd name="T60" fmla="*/ 1324 w 1828"/>
                      <a:gd name="T61" fmla="*/ 1571 h 1702"/>
                      <a:gd name="T62" fmla="*/ 1367 w 1828"/>
                      <a:gd name="T63" fmla="*/ 1353 h 1702"/>
                      <a:gd name="T64" fmla="*/ 1411 w 1828"/>
                      <a:gd name="T65" fmla="*/ 1063 h 1702"/>
                      <a:gd name="T66" fmla="*/ 1454 w 1828"/>
                      <a:gd name="T67" fmla="*/ 744 h 1702"/>
                      <a:gd name="T68" fmla="*/ 1498 w 1828"/>
                      <a:gd name="T69" fmla="*/ 439 h 1702"/>
                      <a:gd name="T70" fmla="*/ 1541 w 1828"/>
                      <a:gd name="T71" fmla="*/ 192 h 1702"/>
                      <a:gd name="T72" fmla="*/ 1585 w 1828"/>
                      <a:gd name="T73" fmla="*/ 40 h 1702"/>
                      <a:gd name="T74" fmla="*/ 1628 w 1828"/>
                      <a:gd name="T75" fmla="*/ 0 h 1702"/>
                      <a:gd name="T76" fmla="*/ 1672 w 1828"/>
                      <a:gd name="T77" fmla="*/ 80 h 1702"/>
                      <a:gd name="T78" fmla="*/ 1716 w 1828"/>
                      <a:gd name="T79" fmla="*/ 269 h 1702"/>
                      <a:gd name="T80" fmla="*/ 1755 w 1828"/>
                      <a:gd name="T81" fmla="*/ 537 h 1702"/>
                      <a:gd name="T82" fmla="*/ 1799 w 1828"/>
                      <a:gd name="T83" fmla="*/ 853 h 170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828"/>
                      <a:gd name="T127" fmla="*/ 0 h 1702"/>
                      <a:gd name="T128" fmla="*/ 1828 w 1828"/>
                      <a:gd name="T129" fmla="*/ 1702 h 170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828" h="1702">
                        <a:moveTo>
                          <a:pt x="0" y="853"/>
                        </a:moveTo>
                        <a:lnTo>
                          <a:pt x="14" y="744"/>
                        </a:lnTo>
                        <a:lnTo>
                          <a:pt x="29" y="639"/>
                        </a:lnTo>
                        <a:lnTo>
                          <a:pt x="43" y="537"/>
                        </a:lnTo>
                        <a:lnTo>
                          <a:pt x="58" y="439"/>
                        </a:lnTo>
                        <a:lnTo>
                          <a:pt x="72" y="348"/>
                        </a:lnTo>
                        <a:lnTo>
                          <a:pt x="87" y="269"/>
                        </a:lnTo>
                        <a:lnTo>
                          <a:pt x="101" y="192"/>
                        </a:lnTo>
                        <a:lnTo>
                          <a:pt x="116" y="131"/>
                        </a:lnTo>
                        <a:lnTo>
                          <a:pt x="130" y="80"/>
                        </a:lnTo>
                        <a:lnTo>
                          <a:pt x="145" y="40"/>
                        </a:lnTo>
                        <a:lnTo>
                          <a:pt x="159" y="15"/>
                        </a:lnTo>
                        <a:lnTo>
                          <a:pt x="174" y="0"/>
                        </a:lnTo>
                        <a:lnTo>
                          <a:pt x="188" y="0"/>
                        </a:lnTo>
                        <a:lnTo>
                          <a:pt x="203" y="15"/>
                        </a:lnTo>
                        <a:lnTo>
                          <a:pt x="217" y="40"/>
                        </a:lnTo>
                        <a:lnTo>
                          <a:pt x="232" y="80"/>
                        </a:lnTo>
                        <a:lnTo>
                          <a:pt x="246" y="131"/>
                        </a:lnTo>
                        <a:lnTo>
                          <a:pt x="261" y="192"/>
                        </a:lnTo>
                        <a:lnTo>
                          <a:pt x="275" y="269"/>
                        </a:lnTo>
                        <a:lnTo>
                          <a:pt x="290" y="348"/>
                        </a:lnTo>
                        <a:lnTo>
                          <a:pt x="304" y="439"/>
                        </a:lnTo>
                        <a:lnTo>
                          <a:pt x="319" y="537"/>
                        </a:lnTo>
                        <a:lnTo>
                          <a:pt x="333" y="639"/>
                        </a:lnTo>
                        <a:lnTo>
                          <a:pt x="348" y="744"/>
                        </a:lnTo>
                        <a:lnTo>
                          <a:pt x="362" y="853"/>
                        </a:lnTo>
                        <a:lnTo>
                          <a:pt x="377" y="958"/>
                        </a:lnTo>
                        <a:lnTo>
                          <a:pt x="391" y="1063"/>
                        </a:lnTo>
                        <a:lnTo>
                          <a:pt x="406" y="1165"/>
                        </a:lnTo>
                        <a:lnTo>
                          <a:pt x="420" y="1263"/>
                        </a:lnTo>
                        <a:lnTo>
                          <a:pt x="431" y="1353"/>
                        </a:lnTo>
                        <a:lnTo>
                          <a:pt x="446" y="1433"/>
                        </a:lnTo>
                        <a:lnTo>
                          <a:pt x="460" y="1509"/>
                        </a:lnTo>
                        <a:lnTo>
                          <a:pt x="475" y="1571"/>
                        </a:lnTo>
                        <a:lnTo>
                          <a:pt x="489" y="1622"/>
                        </a:lnTo>
                        <a:lnTo>
                          <a:pt x="504" y="1662"/>
                        </a:lnTo>
                        <a:lnTo>
                          <a:pt x="518" y="1687"/>
                        </a:lnTo>
                        <a:lnTo>
                          <a:pt x="533" y="1702"/>
                        </a:lnTo>
                        <a:lnTo>
                          <a:pt x="547" y="1702"/>
                        </a:lnTo>
                        <a:lnTo>
                          <a:pt x="562" y="1687"/>
                        </a:lnTo>
                        <a:lnTo>
                          <a:pt x="576" y="1662"/>
                        </a:lnTo>
                        <a:lnTo>
                          <a:pt x="591" y="1622"/>
                        </a:lnTo>
                        <a:lnTo>
                          <a:pt x="605" y="1571"/>
                        </a:lnTo>
                        <a:lnTo>
                          <a:pt x="620" y="1509"/>
                        </a:lnTo>
                        <a:lnTo>
                          <a:pt x="634" y="1433"/>
                        </a:lnTo>
                        <a:lnTo>
                          <a:pt x="649" y="1353"/>
                        </a:lnTo>
                        <a:lnTo>
                          <a:pt x="663" y="1263"/>
                        </a:lnTo>
                        <a:lnTo>
                          <a:pt x="678" y="1165"/>
                        </a:lnTo>
                        <a:lnTo>
                          <a:pt x="693" y="1063"/>
                        </a:lnTo>
                        <a:lnTo>
                          <a:pt x="707" y="958"/>
                        </a:lnTo>
                        <a:lnTo>
                          <a:pt x="722" y="849"/>
                        </a:lnTo>
                        <a:lnTo>
                          <a:pt x="736" y="744"/>
                        </a:lnTo>
                        <a:lnTo>
                          <a:pt x="751" y="639"/>
                        </a:lnTo>
                        <a:lnTo>
                          <a:pt x="765" y="537"/>
                        </a:lnTo>
                        <a:lnTo>
                          <a:pt x="780" y="439"/>
                        </a:lnTo>
                        <a:lnTo>
                          <a:pt x="794" y="348"/>
                        </a:lnTo>
                        <a:lnTo>
                          <a:pt x="809" y="269"/>
                        </a:lnTo>
                        <a:lnTo>
                          <a:pt x="823" y="192"/>
                        </a:lnTo>
                        <a:lnTo>
                          <a:pt x="838" y="131"/>
                        </a:lnTo>
                        <a:lnTo>
                          <a:pt x="852" y="80"/>
                        </a:lnTo>
                        <a:lnTo>
                          <a:pt x="863" y="40"/>
                        </a:lnTo>
                        <a:lnTo>
                          <a:pt x="878" y="15"/>
                        </a:lnTo>
                        <a:lnTo>
                          <a:pt x="892" y="0"/>
                        </a:lnTo>
                        <a:lnTo>
                          <a:pt x="907" y="0"/>
                        </a:lnTo>
                        <a:lnTo>
                          <a:pt x="921" y="15"/>
                        </a:lnTo>
                        <a:lnTo>
                          <a:pt x="936" y="40"/>
                        </a:lnTo>
                        <a:lnTo>
                          <a:pt x="950" y="80"/>
                        </a:lnTo>
                        <a:lnTo>
                          <a:pt x="965" y="131"/>
                        </a:lnTo>
                        <a:lnTo>
                          <a:pt x="979" y="192"/>
                        </a:lnTo>
                        <a:lnTo>
                          <a:pt x="994" y="269"/>
                        </a:lnTo>
                        <a:lnTo>
                          <a:pt x="1008" y="348"/>
                        </a:lnTo>
                        <a:lnTo>
                          <a:pt x="1023" y="439"/>
                        </a:lnTo>
                        <a:lnTo>
                          <a:pt x="1037" y="537"/>
                        </a:lnTo>
                        <a:lnTo>
                          <a:pt x="1052" y="639"/>
                        </a:lnTo>
                        <a:lnTo>
                          <a:pt x="1066" y="744"/>
                        </a:lnTo>
                        <a:lnTo>
                          <a:pt x="1081" y="849"/>
                        </a:lnTo>
                        <a:lnTo>
                          <a:pt x="1095" y="958"/>
                        </a:lnTo>
                        <a:lnTo>
                          <a:pt x="1110" y="1063"/>
                        </a:lnTo>
                        <a:lnTo>
                          <a:pt x="1124" y="1165"/>
                        </a:lnTo>
                        <a:lnTo>
                          <a:pt x="1139" y="1263"/>
                        </a:lnTo>
                        <a:lnTo>
                          <a:pt x="1153" y="1353"/>
                        </a:lnTo>
                        <a:lnTo>
                          <a:pt x="1168" y="1433"/>
                        </a:lnTo>
                        <a:lnTo>
                          <a:pt x="1182" y="1509"/>
                        </a:lnTo>
                        <a:lnTo>
                          <a:pt x="1197" y="1571"/>
                        </a:lnTo>
                        <a:lnTo>
                          <a:pt x="1211" y="1622"/>
                        </a:lnTo>
                        <a:lnTo>
                          <a:pt x="1226" y="1662"/>
                        </a:lnTo>
                        <a:lnTo>
                          <a:pt x="1240" y="1687"/>
                        </a:lnTo>
                        <a:lnTo>
                          <a:pt x="1255" y="1702"/>
                        </a:lnTo>
                        <a:lnTo>
                          <a:pt x="1269" y="1702"/>
                        </a:lnTo>
                        <a:lnTo>
                          <a:pt x="1284" y="1687"/>
                        </a:lnTo>
                        <a:lnTo>
                          <a:pt x="1295" y="1662"/>
                        </a:lnTo>
                        <a:lnTo>
                          <a:pt x="1309" y="1622"/>
                        </a:lnTo>
                        <a:lnTo>
                          <a:pt x="1324" y="1571"/>
                        </a:lnTo>
                        <a:lnTo>
                          <a:pt x="1338" y="1509"/>
                        </a:lnTo>
                        <a:lnTo>
                          <a:pt x="1353" y="1433"/>
                        </a:lnTo>
                        <a:lnTo>
                          <a:pt x="1367" y="1353"/>
                        </a:lnTo>
                        <a:lnTo>
                          <a:pt x="1382" y="1263"/>
                        </a:lnTo>
                        <a:lnTo>
                          <a:pt x="1396" y="1165"/>
                        </a:lnTo>
                        <a:lnTo>
                          <a:pt x="1411" y="1063"/>
                        </a:lnTo>
                        <a:lnTo>
                          <a:pt x="1425" y="958"/>
                        </a:lnTo>
                        <a:lnTo>
                          <a:pt x="1440" y="849"/>
                        </a:lnTo>
                        <a:lnTo>
                          <a:pt x="1454" y="744"/>
                        </a:lnTo>
                        <a:lnTo>
                          <a:pt x="1469" y="639"/>
                        </a:lnTo>
                        <a:lnTo>
                          <a:pt x="1483" y="537"/>
                        </a:lnTo>
                        <a:lnTo>
                          <a:pt x="1498" y="439"/>
                        </a:lnTo>
                        <a:lnTo>
                          <a:pt x="1512" y="348"/>
                        </a:lnTo>
                        <a:lnTo>
                          <a:pt x="1527" y="269"/>
                        </a:lnTo>
                        <a:lnTo>
                          <a:pt x="1541" y="192"/>
                        </a:lnTo>
                        <a:lnTo>
                          <a:pt x="1556" y="131"/>
                        </a:lnTo>
                        <a:lnTo>
                          <a:pt x="1570" y="80"/>
                        </a:lnTo>
                        <a:lnTo>
                          <a:pt x="1585" y="40"/>
                        </a:lnTo>
                        <a:lnTo>
                          <a:pt x="1599" y="15"/>
                        </a:lnTo>
                        <a:lnTo>
                          <a:pt x="1614" y="0"/>
                        </a:lnTo>
                        <a:lnTo>
                          <a:pt x="1628" y="0"/>
                        </a:lnTo>
                        <a:lnTo>
                          <a:pt x="1643" y="15"/>
                        </a:lnTo>
                        <a:lnTo>
                          <a:pt x="1657" y="40"/>
                        </a:lnTo>
                        <a:lnTo>
                          <a:pt x="1672" y="80"/>
                        </a:lnTo>
                        <a:lnTo>
                          <a:pt x="1686" y="131"/>
                        </a:lnTo>
                        <a:lnTo>
                          <a:pt x="1701" y="192"/>
                        </a:lnTo>
                        <a:lnTo>
                          <a:pt x="1716" y="269"/>
                        </a:lnTo>
                        <a:lnTo>
                          <a:pt x="1726" y="348"/>
                        </a:lnTo>
                        <a:lnTo>
                          <a:pt x="1741" y="439"/>
                        </a:lnTo>
                        <a:lnTo>
                          <a:pt x="1755" y="537"/>
                        </a:lnTo>
                        <a:lnTo>
                          <a:pt x="1770" y="639"/>
                        </a:lnTo>
                        <a:lnTo>
                          <a:pt x="1784" y="744"/>
                        </a:lnTo>
                        <a:lnTo>
                          <a:pt x="1799" y="853"/>
                        </a:lnTo>
                        <a:lnTo>
                          <a:pt x="1813" y="958"/>
                        </a:lnTo>
                        <a:lnTo>
                          <a:pt x="1828" y="1063"/>
                        </a:lnTo>
                      </a:path>
                    </a:pathLst>
                  </a:custGeom>
                  <a:noFill/>
                  <a:ln w="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64" name="Freeform 1549"/>
                  <p:cNvSpPr>
                    <a:spLocks/>
                  </p:cNvSpPr>
                  <p:nvPr/>
                </p:nvSpPr>
                <p:spPr bwMode="auto">
                  <a:xfrm>
                    <a:off x="3908" y="1114"/>
                    <a:ext cx="319" cy="744"/>
                  </a:xfrm>
                  <a:custGeom>
                    <a:avLst/>
                    <a:gdLst>
                      <a:gd name="T0" fmla="*/ 0 w 319"/>
                      <a:gd name="T1" fmla="*/ 105 h 744"/>
                      <a:gd name="T2" fmla="*/ 14 w 319"/>
                      <a:gd name="T3" fmla="*/ 207 h 744"/>
                      <a:gd name="T4" fmla="*/ 29 w 319"/>
                      <a:gd name="T5" fmla="*/ 305 h 744"/>
                      <a:gd name="T6" fmla="*/ 43 w 319"/>
                      <a:gd name="T7" fmla="*/ 395 h 744"/>
                      <a:gd name="T8" fmla="*/ 58 w 319"/>
                      <a:gd name="T9" fmla="*/ 475 h 744"/>
                      <a:gd name="T10" fmla="*/ 73 w 319"/>
                      <a:gd name="T11" fmla="*/ 551 h 744"/>
                      <a:gd name="T12" fmla="*/ 87 w 319"/>
                      <a:gd name="T13" fmla="*/ 613 h 744"/>
                      <a:gd name="T14" fmla="*/ 102 w 319"/>
                      <a:gd name="T15" fmla="*/ 664 h 744"/>
                      <a:gd name="T16" fmla="*/ 116 w 319"/>
                      <a:gd name="T17" fmla="*/ 704 h 744"/>
                      <a:gd name="T18" fmla="*/ 131 w 319"/>
                      <a:gd name="T19" fmla="*/ 729 h 744"/>
                      <a:gd name="T20" fmla="*/ 145 w 319"/>
                      <a:gd name="T21" fmla="*/ 744 h 744"/>
                      <a:gd name="T22" fmla="*/ 160 w 319"/>
                      <a:gd name="T23" fmla="*/ 744 h 744"/>
                      <a:gd name="T24" fmla="*/ 174 w 319"/>
                      <a:gd name="T25" fmla="*/ 729 h 744"/>
                      <a:gd name="T26" fmla="*/ 189 w 319"/>
                      <a:gd name="T27" fmla="*/ 704 h 744"/>
                      <a:gd name="T28" fmla="*/ 203 w 319"/>
                      <a:gd name="T29" fmla="*/ 664 h 744"/>
                      <a:gd name="T30" fmla="*/ 218 w 319"/>
                      <a:gd name="T31" fmla="*/ 613 h 744"/>
                      <a:gd name="T32" fmla="*/ 232 w 319"/>
                      <a:gd name="T33" fmla="*/ 551 h 744"/>
                      <a:gd name="T34" fmla="*/ 247 w 319"/>
                      <a:gd name="T35" fmla="*/ 475 h 744"/>
                      <a:gd name="T36" fmla="*/ 261 w 319"/>
                      <a:gd name="T37" fmla="*/ 395 h 744"/>
                      <a:gd name="T38" fmla="*/ 276 w 319"/>
                      <a:gd name="T39" fmla="*/ 305 h 744"/>
                      <a:gd name="T40" fmla="*/ 290 w 319"/>
                      <a:gd name="T41" fmla="*/ 207 h 744"/>
                      <a:gd name="T42" fmla="*/ 305 w 319"/>
                      <a:gd name="T43" fmla="*/ 105 h 744"/>
                      <a:gd name="T44" fmla="*/ 319 w 319"/>
                      <a:gd name="T45" fmla="*/ 0 h 7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19"/>
                      <a:gd name="T70" fmla="*/ 0 h 744"/>
                      <a:gd name="T71" fmla="*/ 319 w 319"/>
                      <a:gd name="T72" fmla="*/ 744 h 7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19" h="744">
                        <a:moveTo>
                          <a:pt x="0" y="105"/>
                        </a:moveTo>
                        <a:lnTo>
                          <a:pt x="14" y="207"/>
                        </a:lnTo>
                        <a:lnTo>
                          <a:pt x="29" y="305"/>
                        </a:lnTo>
                        <a:lnTo>
                          <a:pt x="43" y="395"/>
                        </a:lnTo>
                        <a:lnTo>
                          <a:pt x="58" y="475"/>
                        </a:lnTo>
                        <a:lnTo>
                          <a:pt x="73" y="551"/>
                        </a:lnTo>
                        <a:lnTo>
                          <a:pt x="87" y="613"/>
                        </a:lnTo>
                        <a:lnTo>
                          <a:pt x="102" y="664"/>
                        </a:lnTo>
                        <a:lnTo>
                          <a:pt x="116" y="704"/>
                        </a:lnTo>
                        <a:lnTo>
                          <a:pt x="131" y="729"/>
                        </a:lnTo>
                        <a:lnTo>
                          <a:pt x="145" y="744"/>
                        </a:lnTo>
                        <a:lnTo>
                          <a:pt x="160" y="744"/>
                        </a:lnTo>
                        <a:lnTo>
                          <a:pt x="174" y="729"/>
                        </a:lnTo>
                        <a:lnTo>
                          <a:pt x="189" y="704"/>
                        </a:lnTo>
                        <a:lnTo>
                          <a:pt x="203" y="664"/>
                        </a:lnTo>
                        <a:lnTo>
                          <a:pt x="218" y="613"/>
                        </a:lnTo>
                        <a:lnTo>
                          <a:pt x="232" y="551"/>
                        </a:lnTo>
                        <a:lnTo>
                          <a:pt x="247" y="475"/>
                        </a:lnTo>
                        <a:lnTo>
                          <a:pt x="261" y="395"/>
                        </a:lnTo>
                        <a:lnTo>
                          <a:pt x="276" y="305"/>
                        </a:lnTo>
                        <a:lnTo>
                          <a:pt x="290" y="207"/>
                        </a:lnTo>
                        <a:lnTo>
                          <a:pt x="305" y="105"/>
                        </a:lnTo>
                        <a:lnTo>
                          <a:pt x="319" y="0"/>
                        </a:lnTo>
                      </a:path>
                    </a:pathLst>
                  </a:custGeom>
                  <a:noFill/>
                  <a:ln w="0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460" name="Group 1550"/>
                <p:cNvGrpSpPr>
                  <a:grpSpLocks/>
                </p:cNvGrpSpPr>
                <p:nvPr/>
              </p:nvGrpSpPr>
              <p:grpSpPr bwMode="auto">
                <a:xfrm>
                  <a:off x="3968" y="2022"/>
                  <a:ext cx="1748" cy="399"/>
                  <a:chOff x="2080" y="156"/>
                  <a:chExt cx="2147" cy="1702"/>
                </a:xfrm>
              </p:grpSpPr>
              <p:sp>
                <p:nvSpPr>
                  <p:cNvPr id="61461" name="Freeform 1551"/>
                  <p:cNvSpPr>
                    <a:spLocks/>
                  </p:cNvSpPr>
                  <p:nvPr/>
                </p:nvSpPr>
                <p:spPr bwMode="auto">
                  <a:xfrm>
                    <a:off x="2080" y="156"/>
                    <a:ext cx="1828" cy="1702"/>
                  </a:xfrm>
                  <a:custGeom>
                    <a:avLst/>
                    <a:gdLst>
                      <a:gd name="T0" fmla="*/ 29 w 1828"/>
                      <a:gd name="T1" fmla="*/ 639 h 1702"/>
                      <a:gd name="T2" fmla="*/ 72 w 1828"/>
                      <a:gd name="T3" fmla="*/ 348 h 1702"/>
                      <a:gd name="T4" fmla="*/ 116 w 1828"/>
                      <a:gd name="T5" fmla="*/ 131 h 1702"/>
                      <a:gd name="T6" fmla="*/ 159 w 1828"/>
                      <a:gd name="T7" fmla="*/ 15 h 1702"/>
                      <a:gd name="T8" fmla="*/ 203 w 1828"/>
                      <a:gd name="T9" fmla="*/ 15 h 1702"/>
                      <a:gd name="T10" fmla="*/ 246 w 1828"/>
                      <a:gd name="T11" fmla="*/ 131 h 1702"/>
                      <a:gd name="T12" fmla="*/ 290 w 1828"/>
                      <a:gd name="T13" fmla="*/ 348 h 1702"/>
                      <a:gd name="T14" fmla="*/ 333 w 1828"/>
                      <a:gd name="T15" fmla="*/ 639 h 1702"/>
                      <a:gd name="T16" fmla="*/ 377 w 1828"/>
                      <a:gd name="T17" fmla="*/ 958 h 1702"/>
                      <a:gd name="T18" fmla="*/ 420 w 1828"/>
                      <a:gd name="T19" fmla="*/ 1263 h 1702"/>
                      <a:gd name="T20" fmla="*/ 460 w 1828"/>
                      <a:gd name="T21" fmla="*/ 1509 h 1702"/>
                      <a:gd name="T22" fmla="*/ 504 w 1828"/>
                      <a:gd name="T23" fmla="*/ 1662 h 1702"/>
                      <a:gd name="T24" fmla="*/ 547 w 1828"/>
                      <a:gd name="T25" fmla="*/ 1702 h 1702"/>
                      <a:gd name="T26" fmla="*/ 591 w 1828"/>
                      <a:gd name="T27" fmla="*/ 1622 h 1702"/>
                      <a:gd name="T28" fmla="*/ 634 w 1828"/>
                      <a:gd name="T29" fmla="*/ 1433 h 1702"/>
                      <a:gd name="T30" fmla="*/ 678 w 1828"/>
                      <a:gd name="T31" fmla="*/ 1165 h 1702"/>
                      <a:gd name="T32" fmla="*/ 722 w 1828"/>
                      <a:gd name="T33" fmla="*/ 849 h 1702"/>
                      <a:gd name="T34" fmla="*/ 765 w 1828"/>
                      <a:gd name="T35" fmla="*/ 537 h 1702"/>
                      <a:gd name="T36" fmla="*/ 809 w 1828"/>
                      <a:gd name="T37" fmla="*/ 269 h 1702"/>
                      <a:gd name="T38" fmla="*/ 852 w 1828"/>
                      <a:gd name="T39" fmla="*/ 80 h 1702"/>
                      <a:gd name="T40" fmla="*/ 892 w 1828"/>
                      <a:gd name="T41" fmla="*/ 0 h 1702"/>
                      <a:gd name="T42" fmla="*/ 936 w 1828"/>
                      <a:gd name="T43" fmla="*/ 40 h 1702"/>
                      <a:gd name="T44" fmla="*/ 979 w 1828"/>
                      <a:gd name="T45" fmla="*/ 192 h 1702"/>
                      <a:gd name="T46" fmla="*/ 1023 w 1828"/>
                      <a:gd name="T47" fmla="*/ 439 h 1702"/>
                      <a:gd name="T48" fmla="*/ 1066 w 1828"/>
                      <a:gd name="T49" fmla="*/ 744 h 1702"/>
                      <a:gd name="T50" fmla="*/ 1110 w 1828"/>
                      <a:gd name="T51" fmla="*/ 1063 h 1702"/>
                      <a:gd name="T52" fmla="*/ 1153 w 1828"/>
                      <a:gd name="T53" fmla="*/ 1353 h 1702"/>
                      <a:gd name="T54" fmla="*/ 1197 w 1828"/>
                      <a:gd name="T55" fmla="*/ 1571 h 1702"/>
                      <a:gd name="T56" fmla="*/ 1240 w 1828"/>
                      <a:gd name="T57" fmla="*/ 1687 h 1702"/>
                      <a:gd name="T58" fmla="*/ 1284 w 1828"/>
                      <a:gd name="T59" fmla="*/ 1687 h 1702"/>
                      <a:gd name="T60" fmla="*/ 1324 w 1828"/>
                      <a:gd name="T61" fmla="*/ 1571 h 1702"/>
                      <a:gd name="T62" fmla="*/ 1367 w 1828"/>
                      <a:gd name="T63" fmla="*/ 1353 h 1702"/>
                      <a:gd name="T64" fmla="*/ 1411 w 1828"/>
                      <a:gd name="T65" fmla="*/ 1063 h 1702"/>
                      <a:gd name="T66" fmla="*/ 1454 w 1828"/>
                      <a:gd name="T67" fmla="*/ 744 h 1702"/>
                      <a:gd name="T68" fmla="*/ 1498 w 1828"/>
                      <a:gd name="T69" fmla="*/ 439 h 1702"/>
                      <a:gd name="T70" fmla="*/ 1541 w 1828"/>
                      <a:gd name="T71" fmla="*/ 192 h 1702"/>
                      <a:gd name="T72" fmla="*/ 1585 w 1828"/>
                      <a:gd name="T73" fmla="*/ 40 h 1702"/>
                      <a:gd name="T74" fmla="*/ 1628 w 1828"/>
                      <a:gd name="T75" fmla="*/ 0 h 1702"/>
                      <a:gd name="T76" fmla="*/ 1672 w 1828"/>
                      <a:gd name="T77" fmla="*/ 80 h 1702"/>
                      <a:gd name="T78" fmla="*/ 1716 w 1828"/>
                      <a:gd name="T79" fmla="*/ 269 h 1702"/>
                      <a:gd name="T80" fmla="*/ 1755 w 1828"/>
                      <a:gd name="T81" fmla="*/ 537 h 1702"/>
                      <a:gd name="T82" fmla="*/ 1799 w 1828"/>
                      <a:gd name="T83" fmla="*/ 853 h 170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828"/>
                      <a:gd name="T127" fmla="*/ 0 h 1702"/>
                      <a:gd name="T128" fmla="*/ 1828 w 1828"/>
                      <a:gd name="T129" fmla="*/ 1702 h 170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828" h="1702">
                        <a:moveTo>
                          <a:pt x="0" y="853"/>
                        </a:moveTo>
                        <a:lnTo>
                          <a:pt x="14" y="744"/>
                        </a:lnTo>
                        <a:lnTo>
                          <a:pt x="29" y="639"/>
                        </a:lnTo>
                        <a:lnTo>
                          <a:pt x="43" y="537"/>
                        </a:lnTo>
                        <a:lnTo>
                          <a:pt x="58" y="439"/>
                        </a:lnTo>
                        <a:lnTo>
                          <a:pt x="72" y="348"/>
                        </a:lnTo>
                        <a:lnTo>
                          <a:pt x="87" y="269"/>
                        </a:lnTo>
                        <a:lnTo>
                          <a:pt x="101" y="192"/>
                        </a:lnTo>
                        <a:lnTo>
                          <a:pt x="116" y="131"/>
                        </a:lnTo>
                        <a:lnTo>
                          <a:pt x="130" y="80"/>
                        </a:lnTo>
                        <a:lnTo>
                          <a:pt x="145" y="40"/>
                        </a:lnTo>
                        <a:lnTo>
                          <a:pt x="159" y="15"/>
                        </a:lnTo>
                        <a:lnTo>
                          <a:pt x="174" y="0"/>
                        </a:lnTo>
                        <a:lnTo>
                          <a:pt x="188" y="0"/>
                        </a:lnTo>
                        <a:lnTo>
                          <a:pt x="203" y="15"/>
                        </a:lnTo>
                        <a:lnTo>
                          <a:pt x="217" y="40"/>
                        </a:lnTo>
                        <a:lnTo>
                          <a:pt x="232" y="80"/>
                        </a:lnTo>
                        <a:lnTo>
                          <a:pt x="246" y="131"/>
                        </a:lnTo>
                        <a:lnTo>
                          <a:pt x="261" y="192"/>
                        </a:lnTo>
                        <a:lnTo>
                          <a:pt x="275" y="269"/>
                        </a:lnTo>
                        <a:lnTo>
                          <a:pt x="290" y="348"/>
                        </a:lnTo>
                        <a:lnTo>
                          <a:pt x="304" y="439"/>
                        </a:lnTo>
                        <a:lnTo>
                          <a:pt x="319" y="537"/>
                        </a:lnTo>
                        <a:lnTo>
                          <a:pt x="333" y="639"/>
                        </a:lnTo>
                        <a:lnTo>
                          <a:pt x="348" y="744"/>
                        </a:lnTo>
                        <a:lnTo>
                          <a:pt x="362" y="853"/>
                        </a:lnTo>
                        <a:lnTo>
                          <a:pt x="377" y="958"/>
                        </a:lnTo>
                        <a:lnTo>
                          <a:pt x="391" y="1063"/>
                        </a:lnTo>
                        <a:lnTo>
                          <a:pt x="406" y="1165"/>
                        </a:lnTo>
                        <a:lnTo>
                          <a:pt x="420" y="1263"/>
                        </a:lnTo>
                        <a:lnTo>
                          <a:pt x="431" y="1353"/>
                        </a:lnTo>
                        <a:lnTo>
                          <a:pt x="446" y="1433"/>
                        </a:lnTo>
                        <a:lnTo>
                          <a:pt x="460" y="1509"/>
                        </a:lnTo>
                        <a:lnTo>
                          <a:pt x="475" y="1571"/>
                        </a:lnTo>
                        <a:lnTo>
                          <a:pt x="489" y="1622"/>
                        </a:lnTo>
                        <a:lnTo>
                          <a:pt x="504" y="1662"/>
                        </a:lnTo>
                        <a:lnTo>
                          <a:pt x="518" y="1687"/>
                        </a:lnTo>
                        <a:lnTo>
                          <a:pt x="533" y="1702"/>
                        </a:lnTo>
                        <a:lnTo>
                          <a:pt x="547" y="1702"/>
                        </a:lnTo>
                        <a:lnTo>
                          <a:pt x="562" y="1687"/>
                        </a:lnTo>
                        <a:lnTo>
                          <a:pt x="576" y="1662"/>
                        </a:lnTo>
                        <a:lnTo>
                          <a:pt x="591" y="1622"/>
                        </a:lnTo>
                        <a:lnTo>
                          <a:pt x="605" y="1571"/>
                        </a:lnTo>
                        <a:lnTo>
                          <a:pt x="620" y="1509"/>
                        </a:lnTo>
                        <a:lnTo>
                          <a:pt x="634" y="1433"/>
                        </a:lnTo>
                        <a:lnTo>
                          <a:pt x="649" y="1353"/>
                        </a:lnTo>
                        <a:lnTo>
                          <a:pt x="663" y="1263"/>
                        </a:lnTo>
                        <a:lnTo>
                          <a:pt x="678" y="1165"/>
                        </a:lnTo>
                        <a:lnTo>
                          <a:pt x="693" y="1063"/>
                        </a:lnTo>
                        <a:lnTo>
                          <a:pt x="707" y="958"/>
                        </a:lnTo>
                        <a:lnTo>
                          <a:pt x="722" y="849"/>
                        </a:lnTo>
                        <a:lnTo>
                          <a:pt x="736" y="744"/>
                        </a:lnTo>
                        <a:lnTo>
                          <a:pt x="751" y="639"/>
                        </a:lnTo>
                        <a:lnTo>
                          <a:pt x="765" y="537"/>
                        </a:lnTo>
                        <a:lnTo>
                          <a:pt x="780" y="439"/>
                        </a:lnTo>
                        <a:lnTo>
                          <a:pt x="794" y="348"/>
                        </a:lnTo>
                        <a:lnTo>
                          <a:pt x="809" y="269"/>
                        </a:lnTo>
                        <a:lnTo>
                          <a:pt x="823" y="192"/>
                        </a:lnTo>
                        <a:lnTo>
                          <a:pt x="838" y="131"/>
                        </a:lnTo>
                        <a:lnTo>
                          <a:pt x="852" y="80"/>
                        </a:lnTo>
                        <a:lnTo>
                          <a:pt x="863" y="40"/>
                        </a:lnTo>
                        <a:lnTo>
                          <a:pt x="878" y="15"/>
                        </a:lnTo>
                        <a:lnTo>
                          <a:pt x="892" y="0"/>
                        </a:lnTo>
                        <a:lnTo>
                          <a:pt x="907" y="0"/>
                        </a:lnTo>
                        <a:lnTo>
                          <a:pt x="921" y="15"/>
                        </a:lnTo>
                        <a:lnTo>
                          <a:pt x="936" y="40"/>
                        </a:lnTo>
                        <a:lnTo>
                          <a:pt x="950" y="80"/>
                        </a:lnTo>
                        <a:lnTo>
                          <a:pt x="965" y="131"/>
                        </a:lnTo>
                        <a:lnTo>
                          <a:pt x="979" y="192"/>
                        </a:lnTo>
                        <a:lnTo>
                          <a:pt x="994" y="269"/>
                        </a:lnTo>
                        <a:lnTo>
                          <a:pt x="1008" y="348"/>
                        </a:lnTo>
                        <a:lnTo>
                          <a:pt x="1023" y="439"/>
                        </a:lnTo>
                        <a:lnTo>
                          <a:pt x="1037" y="537"/>
                        </a:lnTo>
                        <a:lnTo>
                          <a:pt x="1052" y="639"/>
                        </a:lnTo>
                        <a:lnTo>
                          <a:pt x="1066" y="744"/>
                        </a:lnTo>
                        <a:lnTo>
                          <a:pt x="1081" y="849"/>
                        </a:lnTo>
                        <a:lnTo>
                          <a:pt x="1095" y="958"/>
                        </a:lnTo>
                        <a:lnTo>
                          <a:pt x="1110" y="1063"/>
                        </a:lnTo>
                        <a:lnTo>
                          <a:pt x="1124" y="1165"/>
                        </a:lnTo>
                        <a:lnTo>
                          <a:pt x="1139" y="1263"/>
                        </a:lnTo>
                        <a:lnTo>
                          <a:pt x="1153" y="1353"/>
                        </a:lnTo>
                        <a:lnTo>
                          <a:pt x="1168" y="1433"/>
                        </a:lnTo>
                        <a:lnTo>
                          <a:pt x="1182" y="1509"/>
                        </a:lnTo>
                        <a:lnTo>
                          <a:pt x="1197" y="1571"/>
                        </a:lnTo>
                        <a:lnTo>
                          <a:pt x="1211" y="1622"/>
                        </a:lnTo>
                        <a:lnTo>
                          <a:pt x="1226" y="1662"/>
                        </a:lnTo>
                        <a:lnTo>
                          <a:pt x="1240" y="1687"/>
                        </a:lnTo>
                        <a:lnTo>
                          <a:pt x="1255" y="1702"/>
                        </a:lnTo>
                        <a:lnTo>
                          <a:pt x="1269" y="1702"/>
                        </a:lnTo>
                        <a:lnTo>
                          <a:pt x="1284" y="1687"/>
                        </a:lnTo>
                        <a:lnTo>
                          <a:pt x="1295" y="1662"/>
                        </a:lnTo>
                        <a:lnTo>
                          <a:pt x="1309" y="1622"/>
                        </a:lnTo>
                        <a:lnTo>
                          <a:pt x="1324" y="1571"/>
                        </a:lnTo>
                        <a:lnTo>
                          <a:pt x="1338" y="1509"/>
                        </a:lnTo>
                        <a:lnTo>
                          <a:pt x="1353" y="1433"/>
                        </a:lnTo>
                        <a:lnTo>
                          <a:pt x="1367" y="1353"/>
                        </a:lnTo>
                        <a:lnTo>
                          <a:pt x="1382" y="1263"/>
                        </a:lnTo>
                        <a:lnTo>
                          <a:pt x="1396" y="1165"/>
                        </a:lnTo>
                        <a:lnTo>
                          <a:pt x="1411" y="1063"/>
                        </a:lnTo>
                        <a:lnTo>
                          <a:pt x="1425" y="958"/>
                        </a:lnTo>
                        <a:lnTo>
                          <a:pt x="1440" y="849"/>
                        </a:lnTo>
                        <a:lnTo>
                          <a:pt x="1454" y="744"/>
                        </a:lnTo>
                        <a:lnTo>
                          <a:pt x="1469" y="639"/>
                        </a:lnTo>
                        <a:lnTo>
                          <a:pt x="1483" y="537"/>
                        </a:lnTo>
                        <a:lnTo>
                          <a:pt x="1498" y="439"/>
                        </a:lnTo>
                        <a:lnTo>
                          <a:pt x="1512" y="348"/>
                        </a:lnTo>
                        <a:lnTo>
                          <a:pt x="1527" y="269"/>
                        </a:lnTo>
                        <a:lnTo>
                          <a:pt x="1541" y="192"/>
                        </a:lnTo>
                        <a:lnTo>
                          <a:pt x="1556" y="131"/>
                        </a:lnTo>
                        <a:lnTo>
                          <a:pt x="1570" y="80"/>
                        </a:lnTo>
                        <a:lnTo>
                          <a:pt x="1585" y="40"/>
                        </a:lnTo>
                        <a:lnTo>
                          <a:pt x="1599" y="15"/>
                        </a:lnTo>
                        <a:lnTo>
                          <a:pt x="1614" y="0"/>
                        </a:lnTo>
                        <a:lnTo>
                          <a:pt x="1628" y="0"/>
                        </a:lnTo>
                        <a:lnTo>
                          <a:pt x="1643" y="15"/>
                        </a:lnTo>
                        <a:lnTo>
                          <a:pt x="1657" y="40"/>
                        </a:lnTo>
                        <a:lnTo>
                          <a:pt x="1672" y="80"/>
                        </a:lnTo>
                        <a:lnTo>
                          <a:pt x="1686" y="131"/>
                        </a:lnTo>
                        <a:lnTo>
                          <a:pt x="1701" y="192"/>
                        </a:lnTo>
                        <a:lnTo>
                          <a:pt x="1716" y="269"/>
                        </a:lnTo>
                        <a:lnTo>
                          <a:pt x="1726" y="348"/>
                        </a:lnTo>
                        <a:lnTo>
                          <a:pt x="1741" y="439"/>
                        </a:lnTo>
                        <a:lnTo>
                          <a:pt x="1755" y="537"/>
                        </a:lnTo>
                        <a:lnTo>
                          <a:pt x="1770" y="639"/>
                        </a:lnTo>
                        <a:lnTo>
                          <a:pt x="1784" y="744"/>
                        </a:lnTo>
                        <a:lnTo>
                          <a:pt x="1799" y="853"/>
                        </a:lnTo>
                        <a:lnTo>
                          <a:pt x="1813" y="958"/>
                        </a:lnTo>
                        <a:lnTo>
                          <a:pt x="1828" y="1063"/>
                        </a:lnTo>
                      </a:path>
                    </a:pathLst>
                  </a:custGeom>
                  <a:noFill/>
                  <a:ln w="0">
                    <a:solidFill>
                      <a:srgbClr val="99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62" name="Freeform 1552"/>
                  <p:cNvSpPr>
                    <a:spLocks/>
                  </p:cNvSpPr>
                  <p:nvPr/>
                </p:nvSpPr>
                <p:spPr bwMode="auto">
                  <a:xfrm>
                    <a:off x="3908" y="1114"/>
                    <a:ext cx="319" cy="744"/>
                  </a:xfrm>
                  <a:custGeom>
                    <a:avLst/>
                    <a:gdLst>
                      <a:gd name="T0" fmla="*/ 0 w 319"/>
                      <a:gd name="T1" fmla="*/ 105 h 744"/>
                      <a:gd name="T2" fmla="*/ 14 w 319"/>
                      <a:gd name="T3" fmla="*/ 207 h 744"/>
                      <a:gd name="T4" fmla="*/ 29 w 319"/>
                      <a:gd name="T5" fmla="*/ 305 h 744"/>
                      <a:gd name="T6" fmla="*/ 43 w 319"/>
                      <a:gd name="T7" fmla="*/ 395 h 744"/>
                      <a:gd name="T8" fmla="*/ 58 w 319"/>
                      <a:gd name="T9" fmla="*/ 475 h 744"/>
                      <a:gd name="T10" fmla="*/ 73 w 319"/>
                      <a:gd name="T11" fmla="*/ 551 h 744"/>
                      <a:gd name="T12" fmla="*/ 87 w 319"/>
                      <a:gd name="T13" fmla="*/ 613 h 744"/>
                      <a:gd name="T14" fmla="*/ 102 w 319"/>
                      <a:gd name="T15" fmla="*/ 664 h 744"/>
                      <a:gd name="T16" fmla="*/ 116 w 319"/>
                      <a:gd name="T17" fmla="*/ 704 h 744"/>
                      <a:gd name="T18" fmla="*/ 131 w 319"/>
                      <a:gd name="T19" fmla="*/ 729 h 744"/>
                      <a:gd name="T20" fmla="*/ 145 w 319"/>
                      <a:gd name="T21" fmla="*/ 744 h 744"/>
                      <a:gd name="T22" fmla="*/ 160 w 319"/>
                      <a:gd name="T23" fmla="*/ 744 h 744"/>
                      <a:gd name="T24" fmla="*/ 174 w 319"/>
                      <a:gd name="T25" fmla="*/ 729 h 744"/>
                      <a:gd name="T26" fmla="*/ 189 w 319"/>
                      <a:gd name="T27" fmla="*/ 704 h 744"/>
                      <a:gd name="T28" fmla="*/ 203 w 319"/>
                      <a:gd name="T29" fmla="*/ 664 h 744"/>
                      <a:gd name="T30" fmla="*/ 218 w 319"/>
                      <a:gd name="T31" fmla="*/ 613 h 744"/>
                      <a:gd name="T32" fmla="*/ 232 w 319"/>
                      <a:gd name="T33" fmla="*/ 551 h 744"/>
                      <a:gd name="T34" fmla="*/ 247 w 319"/>
                      <a:gd name="T35" fmla="*/ 475 h 744"/>
                      <a:gd name="T36" fmla="*/ 261 w 319"/>
                      <a:gd name="T37" fmla="*/ 395 h 744"/>
                      <a:gd name="T38" fmla="*/ 276 w 319"/>
                      <a:gd name="T39" fmla="*/ 305 h 744"/>
                      <a:gd name="T40" fmla="*/ 290 w 319"/>
                      <a:gd name="T41" fmla="*/ 207 h 744"/>
                      <a:gd name="T42" fmla="*/ 305 w 319"/>
                      <a:gd name="T43" fmla="*/ 105 h 744"/>
                      <a:gd name="T44" fmla="*/ 319 w 319"/>
                      <a:gd name="T45" fmla="*/ 0 h 7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19"/>
                      <a:gd name="T70" fmla="*/ 0 h 744"/>
                      <a:gd name="T71" fmla="*/ 319 w 319"/>
                      <a:gd name="T72" fmla="*/ 744 h 7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19" h="744">
                        <a:moveTo>
                          <a:pt x="0" y="105"/>
                        </a:moveTo>
                        <a:lnTo>
                          <a:pt x="14" y="207"/>
                        </a:lnTo>
                        <a:lnTo>
                          <a:pt x="29" y="305"/>
                        </a:lnTo>
                        <a:lnTo>
                          <a:pt x="43" y="395"/>
                        </a:lnTo>
                        <a:lnTo>
                          <a:pt x="58" y="475"/>
                        </a:lnTo>
                        <a:lnTo>
                          <a:pt x="73" y="551"/>
                        </a:lnTo>
                        <a:lnTo>
                          <a:pt x="87" y="613"/>
                        </a:lnTo>
                        <a:lnTo>
                          <a:pt x="102" y="664"/>
                        </a:lnTo>
                        <a:lnTo>
                          <a:pt x="116" y="704"/>
                        </a:lnTo>
                        <a:lnTo>
                          <a:pt x="131" y="729"/>
                        </a:lnTo>
                        <a:lnTo>
                          <a:pt x="145" y="744"/>
                        </a:lnTo>
                        <a:lnTo>
                          <a:pt x="160" y="744"/>
                        </a:lnTo>
                        <a:lnTo>
                          <a:pt x="174" y="729"/>
                        </a:lnTo>
                        <a:lnTo>
                          <a:pt x="189" y="704"/>
                        </a:lnTo>
                        <a:lnTo>
                          <a:pt x="203" y="664"/>
                        </a:lnTo>
                        <a:lnTo>
                          <a:pt x="218" y="613"/>
                        </a:lnTo>
                        <a:lnTo>
                          <a:pt x="232" y="551"/>
                        </a:lnTo>
                        <a:lnTo>
                          <a:pt x="247" y="475"/>
                        </a:lnTo>
                        <a:lnTo>
                          <a:pt x="261" y="395"/>
                        </a:lnTo>
                        <a:lnTo>
                          <a:pt x="276" y="305"/>
                        </a:lnTo>
                        <a:lnTo>
                          <a:pt x="290" y="207"/>
                        </a:lnTo>
                        <a:lnTo>
                          <a:pt x="305" y="105"/>
                        </a:lnTo>
                        <a:lnTo>
                          <a:pt x="319" y="0"/>
                        </a:lnTo>
                      </a:path>
                    </a:pathLst>
                  </a:custGeom>
                  <a:noFill/>
                  <a:ln w="0">
                    <a:solidFill>
                      <a:srgbClr val="99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61453" name="Line 1608"/>
              <p:cNvSpPr>
                <a:spLocks noChangeShapeType="1"/>
              </p:cNvSpPr>
              <p:nvPr/>
            </p:nvSpPr>
            <p:spPr bwMode="auto">
              <a:xfrm>
                <a:off x="40" y="2500"/>
                <a:ext cx="17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4" name="Line 1609"/>
              <p:cNvSpPr>
                <a:spLocks noChangeShapeType="1"/>
              </p:cNvSpPr>
              <p:nvPr/>
            </p:nvSpPr>
            <p:spPr bwMode="auto">
              <a:xfrm>
                <a:off x="2036" y="2500"/>
                <a:ext cx="17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5" name="Line 1610"/>
              <p:cNvSpPr>
                <a:spLocks noChangeShapeType="1"/>
              </p:cNvSpPr>
              <p:nvPr/>
            </p:nvSpPr>
            <p:spPr bwMode="auto">
              <a:xfrm>
                <a:off x="3972" y="2500"/>
                <a:ext cx="17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449" name="Freeform 1614"/>
            <p:cNvSpPr>
              <a:spLocks/>
            </p:cNvSpPr>
            <p:nvPr/>
          </p:nvSpPr>
          <p:spPr bwMode="auto">
            <a:xfrm>
              <a:off x="358775" y="2259013"/>
              <a:ext cx="1774825" cy="1506537"/>
            </a:xfrm>
            <a:custGeom>
              <a:avLst/>
              <a:gdLst>
                <a:gd name="T0" fmla="*/ 0 w 1118"/>
                <a:gd name="T1" fmla="*/ 2147483647 h 949"/>
                <a:gd name="T2" fmla="*/ 2147483647 w 1118"/>
                <a:gd name="T3" fmla="*/ 2147483647 h 949"/>
                <a:gd name="T4" fmla="*/ 2147483647 w 1118"/>
                <a:gd name="T5" fmla="*/ 0 h 949"/>
                <a:gd name="T6" fmla="*/ 0 60000 65536"/>
                <a:gd name="T7" fmla="*/ 0 60000 65536"/>
                <a:gd name="T8" fmla="*/ 0 60000 65536"/>
                <a:gd name="T9" fmla="*/ 0 w 1118"/>
                <a:gd name="T10" fmla="*/ 0 h 949"/>
                <a:gd name="T11" fmla="*/ 1118 w 1118"/>
                <a:gd name="T12" fmla="*/ 949 h 9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8" h="949">
                  <a:moveTo>
                    <a:pt x="0" y="949"/>
                  </a:moveTo>
                  <a:cubicBezTo>
                    <a:pt x="189" y="683"/>
                    <a:pt x="379" y="418"/>
                    <a:pt x="565" y="260"/>
                  </a:cubicBezTo>
                  <a:cubicBezTo>
                    <a:pt x="751" y="102"/>
                    <a:pt x="934" y="51"/>
                    <a:pt x="1118" y="0"/>
                  </a:cubicBezTo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Freeform 1615"/>
            <p:cNvSpPr>
              <a:spLocks/>
            </p:cNvSpPr>
            <p:nvPr/>
          </p:nvSpPr>
          <p:spPr bwMode="auto">
            <a:xfrm>
              <a:off x="4033838" y="1649413"/>
              <a:ext cx="627062" cy="2509837"/>
            </a:xfrm>
            <a:custGeom>
              <a:avLst/>
              <a:gdLst>
                <a:gd name="T0" fmla="*/ 0 w 395"/>
                <a:gd name="T1" fmla="*/ 0 h 1581"/>
                <a:gd name="T2" fmla="*/ 2147483647 w 395"/>
                <a:gd name="T3" fmla="*/ 2147483647 h 1581"/>
                <a:gd name="T4" fmla="*/ 0 60000 65536"/>
                <a:gd name="T5" fmla="*/ 0 60000 65536"/>
                <a:gd name="T6" fmla="*/ 0 w 395"/>
                <a:gd name="T7" fmla="*/ 0 h 1581"/>
                <a:gd name="T8" fmla="*/ 395 w 395"/>
                <a:gd name="T9" fmla="*/ 1581 h 15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5" h="1581">
                  <a:moveTo>
                    <a:pt x="0" y="0"/>
                  </a:moveTo>
                  <a:cubicBezTo>
                    <a:pt x="164" y="658"/>
                    <a:pt x="329" y="1317"/>
                    <a:pt x="395" y="1581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1" name="Freeform 1617"/>
            <p:cNvSpPr>
              <a:spLocks/>
            </p:cNvSpPr>
            <p:nvPr/>
          </p:nvSpPr>
          <p:spPr bwMode="auto">
            <a:xfrm>
              <a:off x="6848475" y="2192338"/>
              <a:ext cx="1381125" cy="1931987"/>
            </a:xfrm>
            <a:custGeom>
              <a:avLst/>
              <a:gdLst>
                <a:gd name="T0" fmla="*/ 2147483647 w 870"/>
                <a:gd name="T1" fmla="*/ 2147483647 h 1217"/>
                <a:gd name="T2" fmla="*/ 2147483647 w 870"/>
                <a:gd name="T3" fmla="*/ 2147483647 h 1217"/>
                <a:gd name="T4" fmla="*/ 0 w 870"/>
                <a:gd name="T5" fmla="*/ 2147483647 h 1217"/>
                <a:gd name="T6" fmla="*/ 0 60000 65536"/>
                <a:gd name="T7" fmla="*/ 0 60000 65536"/>
                <a:gd name="T8" fmla="*/ 0 60000 65536"/>
                <a:gd name="T9" fmla="*/ 0 w 870"/>
                <a:gd name="T10" fmla="*/ 0 h 1217"/>
                <a:gd name="T11" fmla="*/ 870 w 870"/>
                <a:gd name="T12" fmla="*/ 1217 h 1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0" h="1217">
                  <a:moveTo>
                    <a:pt x="870" y="1217"/>
                  </a:moveTo>
                  <a:cubicBezTo>
                    <a:pt x="739" y="808"/>
                    <a:pt x="608" y="400"/>
                    <a:pt x="463" y="200"/>
                  </a:cubicBezTo>
                  <a:cubicBezTo>
                    <a:pt x="318" y="0"/>
                    <a:pt x="159" y="9"/>
                    <a:pt x="0" y="19"/>
                  </a:cubicBezTo>
                </a:path>
              </a:pathLst>
            </a:custGeom>
            <a:noFill/>
            <a:ln w="9525">
              <a:solidFill>
                <a:srgbClr val="66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446" name="CaixaDeTexto 86"/>
          <p:cNvSpPr txBox="1">
            <a:spLocks noChangeArrowheads="1"/>
          </p:cNvSpPr>
          <p:nvPr/>
        </p:nvSpPr>
        <p:spPr bwMode="auto">
          <a:xfrm>
            <a:off x="731837" y="4811534"/>
            <a:ext cx="6572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 análise do circuito pode ser feita a partir das formas de onda nos pontos indicados. </a:t>
            </a:r>
          </a:p>
          <a:p>
            <a:pPr eaLnBrk="1" hangingPunct="1"/>
            <a:r>
              <a:rPr lang="pt-BR" altLang="pt-BR" sz="1600"/>
              <a:t>No final, vemos a função chave síncrona executada pelo diodo, em conjunto com o efeito de oscilação sintonizada em </a:t>
            </a:r>
            <a:r>
              <a:rPr lang="pt-BR" altLang="pt-BR" sz="1600">
                <a:latin typeface="Symbol" pitchFamily="18" charset="2"/>
              </a:rPr>
              <a:t>w</a:t>
            </a:r>
            <a:r>
              <a:rPr lang="pt-BR" altLang="pt-BR" sz="1600" baseline="-25000"/>
              <a:t>o</a:t>
            </a:r>
            <a:r>
              <a:rPr lang="pt-BR" altLang="pt-BR" sz="1600"/>
              <a:t> feita pelo filtro passa-faixa, resultando no AM-DSB.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moduladores </a:t>
            </a:r>
            <a:r>
              <a:rPr lang="pt-BR" dirty="0" smtClean="0"/>
              <a:t>síncronos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95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Escalar</a:t>
            </a:r>
          </a:p>
        </p:txBody>
      </p:sp>
      <p:graphicFrame>
        <p:nvGraphicFramePr>
          <p:cNvPr id="3789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63938" y="1628775"/>
          <a:ext cx="3373437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0" name="Equation" r:id="rId3" imgW="1993680" imgH="927000" progId="Equation.3">
                  <p:embed/>
                </p:oleObj>
              </mc:Choice>
              <mc:Fallback>
                <p:oleObj name="Equation" r:id="rId3" imgW="199368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628775"/>
                        <a:ext cx="3373437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31913" y="3184525"/>
          <a:ext cx="6767512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1" name="Equation" r:id="rId5" imgW="4673520" imgH="2539800" progId="Equation.3">
                  <p:embed/>
                </p:oleObj>
              </mc:Choice>
              <mc:Fallback>
                <p:oleObj name="Equation" r:id="rId5" imgW="467352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184525"/>
                        <a:ext cx="6767512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16657"/>
              </p:ext>
            </p:extLst>
          </p:nvPr>
        </p:nvGraphicFramePr>
        <p:xfrm>
          <a:off x="3276600" y="1109687"/>
          <a:ext cx="1754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2" name="Equation" r:id="rId7" imgW="1422360" imgH="330120" progId="Equation.3">
                  <p:embed/>
                </p:oleObj>
              </mc:Choice>
              <mc:Fallback>
                <p:oleObj name="Equation" r:id="rId7" imgW="1422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09687"/>
                        <a:ext cx="17541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652839"/>
              </p:ext>
            </p:extLst>
          </p:nvPr>
        </p:nvGraphicFramePr>
        <p:xfrm>
          <a:off x="5437188" y="1038250"/>
          <a:ext cx="1908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3" name="Equation" r:id="rId9" imgW="1511280" imgH="469800" progId="Equation.3">
                  <p:embed/>
                </p:oleObj>
              </mc:Choice>
              <mc:Fallback>
                <p:oleObj name="Equation" r:id="rId9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038250"/>
                        <a:ext cx="19081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8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8" name="Group 116"/>
          <p:cNvGrpSpPr>
            <a:grpSpLocks/>
          </p:cNvGrpSpPr>
          <p:nvPr/>
        </p:nvGrpSpPr>
        <p:grpSpPr bwMode="auto">
          <a:xfrm>
            <a:off x="2944813" y="1530623"/>
            <a:ext cx="3362325" cy="3821112"/>
            <a:chOff x="1855" y="408"/>
            <a:chExt cx="2118" cy="2407"/>
          </a:xfrm>
        </p:grpSpPr>
        <p:sp>
          <p:nvSpPr>
            <p:cNvPr id="62494" name="Rectangle 6"/>
            <p:cNvSpPr>
              <a:spLocks noChangeArrowheads="1"/>
            </p:cNvSpPr>
            <p:nvPr/>
          </p:nvSpPr>
          <p:spPr bwMode="auto">
            <a:xfrm>
              <a:off x="3538" y="1703"/>
              <a:ext cx="1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R</a:t>
              </a:r>
            </a:p>
          </p:txBody>
        </p:sp>
        <p:sp>
          <p:nvSpPr>
            <p:cNvPr id="62495" name="Rectangle 7"/>
            <p:cNvSpPr>
              <a:spLocks noChangeArrowheads="1"/>
            </p:cNvSpPr>
            <p:nvPr/>
          </p:nvSpPr>
          <p:spPr bwMode="auto">
            <a:xfrm>
              <a:off x="2797" y="1710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L</a:t>
              </a:r>
            </a:p>
          </p:txBody>
        </p:sp>
        <p:sp>
          <p:nvSpPr>
            <p:cNvPr id="62496" name="Rectangle 8"/>
            <p:cNvSpPr>
              <a:spLocks noChangeArrowheads="1"/>
            </p:cNvSpPr>
            <p:nvPr/>
          </p:nvSpPr>
          <p:spPr bwMode="auto">
            <a:xfrm>
              <a:off x="2266" y="1720"/>
              <a:ext cx="1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C</a:t>
              </a:r>
            </a:p>
          </p:txBody>
        </p:sp>
        <p:grpSp>
          <p:nvGrpSpPr>
            <p:cNvPr id="62497" name="Group 115"/>
            <p:cNvGrpSpPr>
              <a:grpSpLocks/>
            </p:cNvGrpSpPr>
            <p:nvPr/>
          </p:nvGrpSpPr>
          <p:grpSpPr bwMode="auto">
            <a:xfrm>
              <a:off x="2008" y="439"/>
              <a:ext cx="1965" cy="2376"/>
              <a:chOff x="2008" y="439"/>
              <a:chExt cx="1965" cy="2376"/>
            </a:xfrm>
          </p:grpSpPr>
          <p:grpSp>
            <p:nvGrpSpPr>
              <p:cNvPr id="62502" name="Group 10"/>
              <p:cNvGrpSpPr>
                <a:grpSpLocks/>
              </p:cNvGrpSpPr>
              <p:nvPr/>
            </p:nvGrpSpPr>
            <p:grpSpPr bwMode="auto">
              <a:xfrm>
                <a:off x="2555" y="683"/>
                <a:ext cx="96" cy="435"/>
                <a:chOff x="3716" y="1357"/>
                <a:chExt cx="86" cy="405"/>
              </a:xfrm>
            </p:grpSpPr>
            <p:sp>
              <p:nvSpPr>
                <p:cNvPr id="62566" name="Freeform 11"/>
                <p:cNvSpPr>
                  <a:spLocks/>
                </p:cNvSpPr>
                <p:nvPr/>
              </p:nvSpPr>
              <p:spPr bwMode="auto">
                <a:xfrm>
                  <a:off x="3716" y="1664"/>
                  <a:ext cx="17" cy="28"/>
                </a:xfrm>
                <a:custGeom>
                  <a:avLst/>
                  <a:gdLst>
                    <a:gd name="T0" fmla="*/ 2 w 33"/>
                    <a:gd name="T1" fmla="*/ 0 h 54"/>
                    <a:gd name="T2" fmla="*/ 1 w 33"/>
                    <a:gd name="T3" fmla="*/ 1 h 54"/>
                    <a:gd name="T4" fmla="*/ 1 w 33"/>
                    <a:gd name="T5" fmla="*/ 1 h 54"/>
                    <a:gd name="T6" fmla="*/ 1 w 33"/>
                    <a:gd name="T7" fmla="*/ 1 h 54"/>
                    <a:gd name="T8" fmla="*/ 1 w 33"/>
                    <a:gd name="T9" fmla="*/ 1 h 54"/>
                    <a:gd name="T10" fmla="*/ 0 w 33"/>
                    <a:gd name="T11" fmla="*/ 1 h 54"/>
                    <a:gd name="T12" fmla="*/ 1 w 33"/>
                    <a:gd name="T13" fmla="*/ 1 h 54"/>
                    <a:gd name="T14" fmla="*/ 1 w 33"/>
                    <a:gd name="T15" fmla="*/ 2 h 54"/>
                    <a:gd name="T16" fmla="*/ 1 w 33"/>
                    <a:gd name="T17" fmla="*/ 2 h 54"/>
                    <a:gd name="T18" fmla="*/ 1 w 33"/>
                    <a:gd name="T19" fmla="*/ 2 h 54"/>
                    <a:gd name="T20" fmla="*/ 2 w 33"/>
                    <a:gd name="T21" fmla="*/ 2 h 54"/>
                    <a:gd name="T22" fmla="*/ 2 w 33"/>
                    <a:gd name="T23" fmla="*/ 2 h 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54"/>
                    <a:gd name="T38" fmla="*/ 33 w 33"/>
                    <a:gd name="T39" fmla="*/ 54 h 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54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2" y="35"/>
                      </a:lnTo>
                      <a:lnTo>
                        <a:pt x="10" y="45"/>
                      </a:lnTo>
                      <a:lnTo>
                        <a:pt x="20" y="52"/>
                      </a:lnTo>
                      <a:lnTo>
                        <a:pt x="33" y="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7" name="Freeform 12"/>
                <p:cNvSpPr>
                  <a:spLocks/>
                </p:cNvSpPr>
                <p:nvPr/>
              </p:nvSpPr>
              <p:spPr bwMode="auto">
                <a:xfrm>
                  <a:off x="3728" y="1587"/>
                  <a:ext cx="74" cy="105"/>
                </a:xfrm>
                <a:custGeom>
                  <a:avLst/>
                  <a:gdLst>
                    <a:gd name="T0" fmla="*/ 1 w 148"/>
                    <a:gd name="T1" fmla="*/ 7 h 209"/>
                    <a:gd name="T2" fmla="*/ 1 w 148"/>
                    <a:gd name="T3" fmla="*/ 7 h 209"/>
                    <a:gd name="T4" fmla="*/ 1 w 148"/>
                    <a:gd name="T5" fmla="*/ 7 h 209"/>
                    <a:gd name="T6" fmla="*/ 1 w 148"/>
                    <a:gd name="T7" fmla="*/ 7 h 209"/>
                    <a:gd name="T8" fmla="*/ 1 w 148"/>
                    <a:gd name="T9" fmla="*/ 7 h 209"/>
                    <a:gd name="T10" fmla="*/ 1 w 148"/>
                    <a:gd name="T11" fmla="*/ 7 h 209"/>
                    <a:gd name="T12" fmla="*/ 1 w 148"/>
                    <a:gd name="T13" fmla="*/ 7 h 209"/>
                    <a:gd name="T14" fmla="*/ 1 w 148"/>
                    <a:gd name="T15" fmla="*/ 7 h 209"/>
                    <a:gd name="T16" fmla="*/ 2 w 148"/>
                    <a:gd name="T17" fmla="*/ 6 h 209"/>
                    <a:gd name="T18" fmla="*/ 3 w 148"/>
                    <a:gd name="T19" fmla="*/ 6 h 209"/>
                    <a:gd name="T20" fmla="*/ 3 w 148"/>
                    <a:gd name="T21" fmla="*/ 5 h 209"/>
                    <a:gd name="T22" fmla="*/ 5 w 148"/>
                    <a:gd name="T23" fmla="*/ 5 h 209"/>
                    <a:gd name="T24" fmla="*/ 5 w 148"/>
                    <a:gd name="T25" fmla="*/ 5 h 209"/>
                    <a:gd name="T26" fmla="*/ 5 w 148"/>
                    <a:gd name="T27" fmla="*/ 4 h 209"/>
                    <a:gd name="T28" fmla="*/ 5 w 148"/>
                    <a:gd name="T29" fmla="*/ 4 h 209"/>
                    <a:gd name="T30" fmla="*/ 5 w 148"/>
                    <a:gd name="T31" fmla="*/ 4 h 209"/>
                    <a:gd name="T32" fmla="*/ 5 w 148"/>
                    <a:gd name="T33" fmla="*/ 3 h 209"/>
                    <a:gd name="T34" fmla="*/ 5 w 148"/>
                    <a:gd name="T35" fmla="*/ 3 h 209"/>
                    <a:gd name="T36" fmla="*/ 5 w 148"/>
                    <a:gd name="T37" fmla="*/ 3 h 209"/>
                    <a:gd name="T38" fmla="*/ 5 w 148"/>
                    <a:gd name="T39" fmla="*/ 2 h 209"/>
                    <a:gd name="T40" fmla="*/ 3 w 148"/>
                    <a:gd name="T41" fmla="*/ 2 h 209"/>
                    <a:gd name="T42" fmla="*/ 3 w 148"/>
                    <a:gd name="T43" fmla="*/ 1 h 209"/>
                    <a:gd name="T44" fmla="*/ 2 w 148"/>
                    <a:gd name="T45" fmla="*/ 1 h 209"/>
                    <a:gd name="T46" fmla="*/ 1 w 148"/>
                    <a:gd name="T47" fmla="*/ 1 h 209"/>
                    <a:gd name="T48" fmla="*/ 1 w 148"/>
                    <a:gd name="T49" fmla="*/ 1 h 209"/>
                    <a:gd name="T50" fmla="*/ 1 w 148"/>
                    <a:gd name="T51" fmla="*/ 0 h 209"/>
                    <a:gd name="T52" fmla="*/ 1 w 148"/>
                    <a:gd name="T53" fmla="*/ 0 h 209"/>
                    <a:gd name="T54" fmla="*/ 1 w 148"/>
                    <a:gd name="T55" fmla="*/ 0 h 209"/>
                    <a:gd name="T56" fmla="*/ 0 w 148"/>
                    <a:gd name="T57" fmla="*/ 0 h 2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09"/>
                    <a:gd name="T89" fmla="*/ 148 w 148"/>
                    <a:gd name="T90" fmla="*/ 209 h 2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09">
                      <a:moveTo>
                        <a:pt x="5" y="209"/>
                      </a:moveTo>
                      <a:lnTo>
                        <a:pt x="6" y="209"/>
                      </a:lnTo>
                      <a:lnTo>
                        <a:pt x="9" y="209"/>
                      </a:lnTo>
                      <a:lnTo>
                        <a:pt x="10" y="209"/>
                      </a:lnTo>
                      <a:lnTo>
                        <a:pt x="11" y="209"/>
                      </a:lnTo>
                      <a:lnTo>
                        <a:pt x="25" y="209"/>
                      </a:lnTo>
                      <a:lnTo>
                        <a:pt x="38" y="207"/>
                      </a:lnTo>
                      <a:lnTo>
                        <a:pt x="63" y="200"/>
                      </a:lnTo>
                      <a:lnTo>
                        <a:pt x="87" y="189"/>
                      </a:lnTo>
                      <a:lnTo>
                        <a:pt x="107" y="175"/>
                      </a:lnTo>
                      <a:lnTo>
                        <a:pt x="124" y="159"/>
                      </a:lnTo>
                      <a:lnTo>
                        <a:pt x="136" y="140"/>
                      </a:lnTo>
                      <a:lnTo>
                        <a:pt x="142" y="129"/>
                      </a:lnTo>
                      <a:lnTo>
                        <a:pt x="145" y="119"/>
                      </a:lnTo>
                      <a:lnTo>
                        <a:pt x="147" y="109"/>
                      </a:lnTo>
                      <a:lnTo>
                        <a:pt x="148" y="99"/>
                      </a:lnTo>
                      <a:lnTo>
                        <a:pt x="147" y="89"/>
                      </a:lnTo>
                      <a:lnTo>
                        <a:pt x="145" y="79"/>
                      </a:lnTo>
                      <a:lnTo>
                        <a:pt x="142" y="70"/>
                      </a:lnTo>
                      <a:lnTo>
                        <a:pt x="136" y="61"/>
                      </a:lnTo>
                      <a:lnTo>
                        <a:pt x="124" y="43"/>
                      </a:lnTo>
                      <a:lnTo>
                        <a:pt x="107" y="29"/>
                      </a:lnTo>
                      <a:lnTo>
                        <a:pt x="87" y="17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8" name="Freeform 13"/>
                <p:cNvSpPr>
                  <a:spLocks/>
                </p:cNvSpPr>
                <p:nvPr/>
              </p:nvSpPr>
              <p:spPr bwMode="auto">
                <a:xfrm>
                  <a:off x="3728" y="1664"/>
                  <a:ext cx="74" cy="98"/>
                </a:xfrm>
                <a:custGeom>
                  <a:avLst/>
                  <a:gdLst>
                    <a:gd name="T0" fmla="*/ 1 w 148"/>
                    <a:gd name="T1" fmla="*/ 7 h 195"/>
                    <a:gd name="T2" fmla="*/ 2 w 148"/>
                    <a:gd name="T3" fmla="*/ 6 h 195"/>
                    <a:gd name="T4" fmla="*/ 2 w 148"/>
                    <a:gd name="T5" fmla="*/ 6 h 195"/>
                    <a:gd name="T6" fmla="*/ 3 w 148"/>
                    <a:gd name="T7" fmla="*/ 6 h 195"/>
                    <a:gd name="T8" fmla="*/ 3 w 148"/>
                    <a:gd name="T9" fmla="*/ 5 h 195"/>
                    <a:gd name="T10" fmla="*/ 5 w 148"/>
                    <a:gd name="T11" fmla="*/ 5 h 195"/>
                    <a:gd name="T12" fmla="*/ 5 w 148"/>
                    <a:gd name="T13" fmla="*/ 5 h 195"/>
                    <a:gd name="T14" fmla="*/ 5 w 148"/>
                    <a:gd name="T15" fmla="*/ 4 h 195"/>
                    <a:gd name="T16" fmla="*/ 5 w 148"/>
                    <a:gd name="T17" fmla="*/ 4 h 195"/>
                    <a:gd name="T18" fmla="*/ 5 w 148"/>
                    <a:gd name="T19" fmla="*/ 3 h 195"/>
                    <a:gd name="T20" fmla="*/ 5 w 148"/>
                    <a:gd name="T21" fmla="*/ 3 h 195"/>
                    <a:gd name="T22" fmla="*/ 5 w 148"/>
                    <a:gd name="T23" fmla="*/ 3 h 195"/>
                    <a:gd name="T24" fmla="*/ 5 w 148"/>
                    <a:gd name="T25" fmla="*/ 2 h 195"/>
                    <a:gd name="T26" fmla="*/ 3 w 148"/>
                    <a:gd name="T27" fmla="*/ 2 h 195"/>
                    <a:gd name="T28" fmla="*/ 3 w 148"/>
                    <a:gd name="T29" fmla="*/ 1 h 195"/>
                    <a:gd name="T30" fmla="*/ 2 w 148"/>
                    <a:gd name="T31" fmla="*/ 1 h 195"/>
                    <a:gd name="T32" fmla="*/ 1 w 148"/>
                    <a:gd name="T33" fmla="*/ 1 h 195"/>
                    <a:gd name="T34" fmla="*/ 1 w 148"/>
                    <a:gd name="T35" fmla="*/ 1 h 195"/>
                    <a:gd name="T36" fmla="*/ 1 w 148"/>
                    <a:gd name="T37" fmla="*/ 0 h 195"/>
                    <a:gd name="T38" fmla="*/ 1 w 148"/>
                    <a:gd name="T39" fmla="*/ 0 h 195"/>
                    <a:gd name="T40" fmla="*/ 1 w 148"/>
                    <a:gd name="T41" fmla="*/ 0 h 195"/>
                    <a:gd name="T42" fmla="*/ 1 w 148"/>
                    <a:gd name="T43" fmla="*/ 0 h 195"/>
                    <a:gd name="T44" fmla="*/ 0 w 148"/>
                    <a:gd name="T45" fmla="*/ 0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195"/>
                    <a:gd name="T71" fmla="*/ 148 w 148"/>
                    <a:gd name="T72" fmla="*/ 195 h 19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195">
                      <a:moveTo>
                        <a:pt x="57" y="195"/>
                      </a:moveTo>
                      <a:lnTo>
                        <a:pt x="76" y="190"/>
                      </a:lnTo>
                      <a:lnTo>
                        <a:pt x="92" y="181"/>
                      </a:lnTo>
                      <a:lnTo>
                        <a:pt x="107" y="171"/>
                      </a:lnTo>
                      <a:lnTo>
                        <a:pt x="121" y="158"/>
                      </a:lnTo>
                      <a:lnTo>
                        <a:pt x="133" y="144"/>
                      </a:lnTo>
                      <a:lnTo>
                        <a:pt x="140" y="129"/>
                      </a:lnTo>
                      <a:lnTo>
                        <a:pt x="147" y="114"/>
                      </a:lnTo>
                      <a:lnTo>
                        <a:pt x="148" y="97"/>
                      </a:lnTo>
                      <a:lnTo>
                        <a:pt x="147" y="87"/>
                      </a:lnTo>
                      <a:lnTo>
                        <a:pt x="145" y="77"/>
                      </a:lnTo>
                      <a:lnTo>
                        <a:pt x="142" y="68"/>
                      </a:lnTo>
                      <a:lnTo>
                        <a:pt x="136" y="59"/>
                      </a:lnTo>
                      <a:lnTo>
                        <a:pt x="124" y="43"/>
                      </a:lnTo>
                      <a:lnTo>
                        <a:pt x="107" y="28"/>
                      </a:lnTo>
                      <a:lnTo>
                        <a:pt x="87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9" name="Freeform 14"/>
                <p:cNvSpPr>
                  <a:spLocks/>
                </p:cNvSpPr>
                <p:nvPr/>
              </p:nvSpPr>
              <p:spPr bwMode="auto">
                <a:xfrm>
                  <a:off x="3716" y="1587"/>
                  <a:ext cx="17" cy="20"/>
                </a:xfrm>
                <a:custGeom>
                  <a:avLst/>
                  <a:gdLst>
                    <a:gd name="T0" fmla="*/ 2 w 33"/>
                    <a:gd name="T1" fmla="*/ 0 h 41"/>
                    <a:gd name="T2" fmla="*/ 1 w 33"/>
                    <a:gd name="T3" fmla="*/ 0 h 41"/>
                    <a:gd name="T4" fmla="*/ 1 w 33"/>
                    <a:gd name="T5" fmla="*/ 0 h 41"/>
                    <a:gd name="T6" fmla="*/ 1 w 33"/>
                    <a:gd name="T7" fmla="*/ 0 h 41"/>
                    <a:gd name="T8" fmla="*/ 1 w 33"/>
                    <a:gd name="T9" fmla="*/ 0 h 41"/>
                    <a:gd name="T10" fmla="*/ 0 w 33"/>
                    <a:gd name="T11" fmla="*/ 0 h 41"/>
                    <a:gd name="T12" fmla="*/ 1 w 33"/>
                    <a:gd name="T13" fmla="*/ 0 h 41"/>
                    <a:gd name="T14" fmla="*/ 1 w 33"/>
                    <a:gd name="T15" fmla="*/ 0 h 41"/>
                    <a:gd name="T16" fmla="*/ 1 w 33"/>
                    <a:gd name="T17" fmla="*/ 1 h 41"/>
                    <a:gd name="T18" fmla="*/ 1 w 33"/>
                    <a:gd name="T19" fmla="*/ 1 h 41"/>
                    <a:gd name="T20" fmla="*/ 2 w 33"/>
                    <a:gd name="T21" fmla="*/ 1 h 41"/>
                    <a:gd name="T22" fmla="*/ 2 w 33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1"/>
                    <a:gd name="T38" fmla="*/ 33 w 33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1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2" y="28"/>
                      </a:lnTo>
                      <a:lnTo>
                        <a:pt x="10" y="35"/>
                      </a:lnTo>
                      <a:lnTo>
                        <a:pt x="20" y="40"/>
                      </a:lnTo>
                      <a:lnTo>
                        <a:pt x="33" y="41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70" name="Freeform 15"/>
                <p:cNvSpPr>
                  <a:spLocks/>
                </p:cNvSpPr>
                <p:nvPr/>
              </p:nvSpPr>
              <p:spPr bwMode="auto">
                <a:xfrm>
                  <a:off x="3728" y="1510"/>
                  <a:ext cx="74" cy="97"/>
                </a:xfrm>
                <a:custGeom>
                  <a:avLst/>
                  <a:gdLst>
                    <a:gd name="T0" fmla="*/ 1 w 148"/>
                    <a:gd name="T1" fmla="*/ 6 h 195"/>
                    <a:gd name="T2" fmla="*/ 1 w 148"/>
                    <a:gd name="T3" fmla="*/ 6 h 195"/>
                    <a:gd name="T4" fmla="*/ 1 w 148"/>
                    <a:gd name="T5" fmla="*/ 6 h 195"/>
                    <a:gd name="T6" fmla="*/ 1 w 148"/>
                    <a:gd name="T7" fmla="*/ 6 h 195"/>
                    <a:gd name="T8" fmla="*/ 1 w 148"/>
                    <a:gd name="T9" fmla="*/ 6 h 195"/>
                    <a:gd name="T10" fmla="*/ 1 w 148"/>
                    <a:gd name="T11" fmla="*/ 6 h 195"/>
                    <a:gd name="T12" fmla="*/ 1 w 148"/>
                    <a:gd name="T13" fmla="*/ 5 h 195"/>
                    <a:gd name="T14" fmla="*/ 2 w 148"/>
                    <a:gd name="T15" fmla="*/ 5 h 195"/>
                    <a:gd name="T16" fmla="*/ 3 w 148"/>
                    <a:gd name="T17" fmla="*/ 5 h 195"/>
                    <a:gd name="T18" fmla="*/ 3 w 148"/>
                    <a:gd name="T19" fmla="*/ 4 h 195"/>
                    <a:gd name="T20" fmla="*/ 5 w 148"/>
                    <a:gd name="T21" fmla="*/ 4 h 195"/>
                    <a:gd name="T22" fmla="*/ 5 w 148"/>
                    <a:gd name="T23" fmla="*/ 3 h 195"/>
                    <a:gd name="T24" fmla="*/ 5 w 148"/>
                    <a:gd name="T25" fmla="*/ 3 h 195"/>
                    <a:gd name="T26" fmla="*/ 5 w 148"/>
                    <a:gd name="T27" fmla="*/ 3 h 195"/>
                    <a:gd name="T28" fmla="*/ 5 w 148"/>
                    <a:gd name="T29" fmla="*/ 3 h 195"/>
                    <a:gd name="T30" fmla="*/ 5 w 148"/>
                    <a:gd name="T31" fmla="*/ 2 h 195"/>
                    <a:gd name="T32" fmla="*/ 5 w 148"/>
                    <a:gd name="T33" fmla="*/ 2 h 195"/>
                    <a:gd name="T34" fmla="*/ 5 w 148"/>
                    <a:gd name="T35" fmla="*/ 2 h 195"/>
                    <a:gd name="T36" fmla="*/ 5 w 148"/>
                    <a:gd name="T37" fmla="*/ 1 h 195"/>
                    <a:gd name="T38" fmla="*/ 3 w 148"/>
                    <a:gd name="T39" fmla="*/ 1 h 195"/>
                    <a:gd name="T40" fmla="*/ 3 w 148"/>
                    <a:gd name="T41" fmla="*/ 0 h 195"/>
                    <a:gd name="T42" fmla="*/ 2 w 148"/>
                    <a:gd name="T43" fmla="*/ 0 h 195"/>
                    <a:gd name="T44" fmla="*/ 1 w 148"/>
                    <a:gd name="T45" fmla="*/ 0 h 195"/>
                    <a:gd name="T46" fmla="*/ 1 w 148"/>
                    <a:gd name="T47" fmla="*/ 0 h 195"/>
                    <a:gd name="T48" fmla="*/ 1 w 148"/>
                    <a:gd name="T49" fmla="*/ 0 h 195"/>
                    <a:gd name="T50" fmla="*/ 1 w 148"/>
                    <a:gd name="T51" fmla="*/ 0 h 195"/>
                    <a:gd name="T52" fmla="*/ 1 w 148"/>
                    <a:gd name="T53" fmla="*/ 0 h 195"/>
                    <a:gd name="T54" fmla="*/ 0 w 148"/>
                    <a:gd name="T55" fmla="*/ 0 h 1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195"/>
                    <a:gd name="T86" fmla="*/ 148 w 148"/>
                    <a:gd name="T87" fmla="*/ 195 h 1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195">
                      <a:moveTo>
                        <a:pt x="5" y="195"/>
                      </a:moveTo>
                      <a:lnTo>
                        <a:pt x="6" y="195"/>
                      </a:lnTo>
                      <a:lnTo>
                        <a:pt x="9" y="195"/>
                      </a:lnTo>
                      <a:lnTo>
                        <a:pt x="10" y="195"/>
                      </a:lnTo>
                      <a:lnTo>
                        <a:pt x="11" y="195"/>
                      </a:lnTo>
                      <a:lnTo>
                        <a:pt x="38" y="192"/>
                      </a:lnTo>
                      <a:lnTo>
                        <a:pt x="63" y="187"/>
                      </a:lnTo>
                      <a:lnTo>
                        <a:pt x="87" y="178"/>
                      </a:lnTo>
                      <a:lnTo>
                        <a:pt x="107" y="167"/>
                      </a:lnTo>
                      <a:lnTo>
                        <a:pt x="124" y="152"/>
                      </a:lnTo>
                      <a:lnTo>
                        <a:pt x="136" y="135"/>
                      </a:lnTo>
                      <a:lnTo>
                        <a:pt x="142" y="126"/>
                      </a:lnTo>
                      <a:lnTo>
                        <a:pt x="145" y="118"/>
                      </a:lnTo>
                      <a:lnTo>
                        <a:pt x="147" y="108"/>
                      </a:lnTo>
                      <a:lnTo>
                        <a:pt x="148" y="97"/>
                      </a:lnTo>
                      <a:lnTo>
                        <a:pt x="147" y="87"/>
                      </a:lnTo>
                      <a:lnTo>
                        <a:pt x="145" y="77"/>
                      </a:lnTo>
                      <a:lnTo>
                        <a:pt x="142" y="68"/>
                      </a:lnTo>
                      <a:lnTo>
                        <a:pt x="136" y="59"/>
                      </a:lnTo>
                      <a:lnTo>
                        <a:pt x="124" y="43"/>
                      </a:lnTo>
                      <a:lnTo>
                        <a:pt x="107" y="28"/>
                      </a:lnTo>
                      <a:lnTo>
                        <a:pt x="87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71" name="Freeform 16"/>
                <p:cNvSpPr>
                  <a:spLocks/>
                </p:cNvSpPr>
                <p:nvPr/>
              </p:nvSpPr>
              <p:spPr bwMode="auto">
                <a:xfrm>
                  <a:off x="3716" y="1510"/>
                  <a:ext cx="17" cy="22"/>
                </a:xfrm>
                <a:custGeom>
                  <a:avLst/>
                  <a:gdLst>
                    <a:gd name="T0" fmla="*/ 2 w 33"/>
                    <a:gd name="T1" fmla="*/ 0 h 44"/>
                    <a:gd name="T2" fmla="*/ 1 w 33"/>
                    <a:gd name="T3" fmla="*/ 1 h 44"/>
                    <a:gd name="T4" fmla="*/ 1 w 33"/>
                    <a:gd name="T5" fmla="*/ 1 h 44"/>
                    <a:gd name="T6" fmla="*/ 1 w 33"/>
                    <a:gd name="T7" fmla="*/ 1 h 44"/>
                    <a:gd name="T8" fmla="*/ 1 w 33"/>
                    <a:gd name="T9" fmla="*/ 1 h 44"/>
                    <a:gd name="T10" fmla="*/ 0 w 33"/>
                    <a:gd name="T11" fmla="*/ 1 h 44"/>
                    <a:gd name="T12" fmla="*/ 1 w 33"/>
                    <a:gd name="T13" fmla="*/ 1 h 44"/>
                    <a:gd name="T14" fmla="*/ 1 w 33"/>
                    <a:gd name="T15" fmla="*/ 1 h 44"/>
                    <a:gd name="T16" fmla="*/ 1 w 33"/>
                    <a:gd name="T17" fmla="*/ 1 h 44"/>
                    <a:gd name="T18" fmla="*/ 1 w 33"/>
                    <a:gd name="T19" fmla="*/ 1 h 44"/>
                    <a:gd name="T20" fmla="*/ 2 w 33"/>
                    <a:gd name="T21" fmla="*/ 1 h 44"/>
                    <a:gd name="T22" fmla="*/ 2 w 33"/>
                    <a:gd name="T23" fmla="*/ 1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4"/>
                    <a:gd name="T38" fmla="*/ 33 w 33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4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2" y="30"/>
                      </a:lnTo>
                      <a:lnTo>
                        <a:pt x="10" y="37"/>
                      </a:lnTo>
                      <a:lnTo>
                        <a:pt x="20" y="42"/>
                      </a:lnTo>
                      <a:lnTo>
                        <a:pt x="33" y="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72" name="Freeform 17"/>
                <p:cNvSpPr>
                  <a:spLocks/>
                </p:cNvSpPr>
                <p:nvPr/>
              </p:nvSpPr>
              <p:spPr bwMode="auto">
                <a:xfrm>
                  <a:off x="3728" y="1432"/>
                  <a:ext cx="74" cy="102"/>
                </a:xfrm>
                <a:custGeom>
                  <a:avLst/>
                  <a:gdLst>
                    <a:gd name="T0" fmla="*/ 1 w 148"/>
                    <a:gd name="T1" fmla="*/ 6 h 204"/>
                    <a:gd name="T2" fmla="*/ 1 w 148"/>
                    <a:gd name="T3" fmla="*/ 6 h 204"/>
                    <a:gd name="T4" fmla="*/ 1 w 148"/>
                    <a:gd name="T5" fmla="*/ 6 h 204"/>
                    <a:gd name="T6" fmla="*/ 1 w 148"/>
                    <a:gd name="T7" fmla="*/ 6 h 204"/>
                    <a:gd name="T8" fmla="*/ 1 w 148"/>
                    <a:gd name="T9" fmla="*/ 6 h 204"/>
                    <a:gd name="T10" fmla="*/ 1 w 148"/>
                    <a:gd name="T11" fmla="*/ 6 h 204"/>
                    <a:gd name="T12" fmla="*/ 1 w 148"/>
                    <a:gd name="T13" fmla="*/ 6 h 204"/>
                    <a:gd name="T14" fmla="*/ 1 w 148"/>
                    <a:gd name="T15" fmla="*/ 6 h 204"/>
                    <a:gd name="T16" fmla="*/ 1 w 148"/>
                    <a:gd name="T17" fmla="*/ 6 h 204"/>
                    <a:gd name="T18" fmla="*/ 2 w 148"/>
                    <a:gd name="T19" fmla="*/ 6 h 204"/>
                    <a:gd name="T20" fmla="*/ 3 w 148"/>
                    <a:gd name="T21" fmla="*/ 6 h 204"/>
                    <a:gd name="T22" fmla="*/ 3 w 148"/>
                    <a:gd name="T23" fmla="*/ 5 h 204"/>
                    <a:gd name="T24" fmla="*/ 5 w 148"/>
                    <a:gd name="T25" fmla="*/ 5 h 204"/>
                    <a:gd name="T26" fmla="*/ 5 w 148"/>
                    <a:gd name="T27" fmla="*/ 5 h 204"/>
                    <a:gd name="T28" fmla="*/ 5 w 148"/>
                    <a:gd name="T29" fmla="*/ 3 h 204"/>
                    <a:gd name="T30" fmla="*/ 5 w 148"/>
                    <a:gd name="T31" fmla="*/ 3 h 204"/>
                    <a:gd name="T32" fmla="*/ 5 w 148"/>
                    <a:gd name="T33" fmla="*/ 3 h 204"/>
                    <a:gd name="T34" fmla="*/ 5 w 148"/>
                    <a:gd name="T35" fmla="*/ 3 h 204"/>
                    <a:gd name="T36" fmla="*/ 5 w 148"/>
                    <a:gd name="T37" fmla="*/ 3 h 204"/>
                    <a:gd name="T38" fmla="*/ 5 w 148"/>
                    <a:gd name="T39" fmla="*/ 3 h 204"/>
                    <a:gd name="T40" fmla="*/ 5 w 148"/>
                    <a:gd name="T41" fmla="*/ 2 h 204"/>
                    <a:gd name="T42" fmla="*/ 3 w 148"/>
                    <a:gd name="T43" fmla="*/ 2 h 204"/>
                    <a:gd name="T44" fmla="*/ 3 w 148"/>
                    <a:gd name="T45" fmla="*/ 1 h 204"/>
                    <a:gd name="T46" fmla="*/ 2 w 148"/>
                    <a:gd name="T47" fmla="*/ 1 h 204"/>
                    <a:gd name="T48" fmla="*/ 1 w 148"/>
                    <a:gd name="T49" fmla="*/ 1 h 204"/>
                    <a:gd name="T50" fmla="*/ 1 w 148"/>
                    <a:gd name="T51" fmla="*/ 1 h 204"/>
                    <a:gd name="T52" fmla="*/ 1 w 148"/>
                    <a:gd name="T53" fmla="*/ 0 h 204"/>
                    <a:gd name="T54" fmla="*/ 1 w 148"/>
                    <a:gd name="T55" fmla="*/ 0 h 204"/>
                    <a:gd name="T56" fmla="*/ 1 w 148"/>
                    <a:gd name="T57" fmla="*/ 0 h 204"/>
                    <a:gd name="T58" fmla="*/ 0 w 148"/>
                    <a:gd name="T59" fmla="*/ 0 h 20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4"/>
                    <a:gd name="T92" fmla="*/ 148 w 148"/>
                    <a:gd name="T93" fmla="*/ 204 h 20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4">
                      <a:moveTo>
                        <a:pt x="5" y="199"/>
                      </a:moveTo>
                      <a:lnTo>
                        <a:pt x="6" y="200"/>
                      </a:lnTo>
                      <a:lnTo>
                        <a:pt x="9" y="203"/>
                      </a:lnTo>
                      <a:lnTo>
                        <a:pt x="9" y="204"/>
                      </a:lnTo>
                      <a:lnTo>
                        <a:pt x="10" y="204"/>
                      </a:lnTo>
                      <a:lnTo>
                        <a:pt x="11" y="203"/>
                      </a:lnTo>
                      <a:lnTo>
                        <a:pt x="11" y="199"/>
                      </a:lnTo>
                      <a:lnTo>
                        <a:pt x="38" y="196"/>
                      </a:lnTo>
                      <a:lnTo>
                        <a:pt x="63" y="191"/>
                      </a:lnTo>
                      <a:lnTo>
                        <a:pt x="87" y="182"/>
                      </a:lnTo>
                      <a:lnTo>
                        <a:pt x="107" y="170"/>
                      </a:lnTo>
                      <a:lnTo>
                        <a:pt x="124" y="156"/>
                      </a:lnTo>
                      <a:lnTo>
                        <a:pt x="136" y="138"/>
                      </a:lnTo>
                      <a:lnTo>
                        <a:pt x="142" y="129"/>
                      </a:lnTo>
                      <a:lnTo>
                        <a:pt x="145" y="120"/>
                      </a:lnTo>
                      <a:lnTo>
                        <a:pt x="147" y="110"/>
                      </a:lnTo>
                      <a:lnTo>
                        <a:pt x="148" y="100"/>
                      </a:lnTo>
                      <a:lnTo>
                        <a:pt x="147" y="90"/>
                      </a:lnTo>
                      <a:lnTo>
                        <a:pt x="145" y="80"/>
                      </a:lnTo>
                      <a:lnTo>
                        <a:pt x="142" y="70"/>
                      </a:lnTo>
                      <a:lnTo>
                        <a:pt x="136" y="61"/>
                      </a:lnTo>
                      <a:lnTo>
                        <a:pt x="124" y="45"/>
                      </a:lnTo>
                      <a:lnTo>
                        <a:pt x="107" y="29"/>
                      </a:lnTo>
                      <a:lnTo>
                        <a:pt x="87" y="17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73" name="Freeform 18"/>
                <p:cNvSpPr>
                  <a:spLocks/>
                </p:cNvSpPr>
                <p:nvPr/>
              </p:nvSpPr>
              <p:spPr bwMode="auto">
                <a:xfrm>
                  <a:off x="3716" y="1432"/>
                  <a:ext cx="17" cy="28"/>
                </a:xfrm>
                <a:custGeom>
                  <a:avLst/>
                  <a:gdLst>
                    <a:gd name="T0" fmla="*/ 2 w 33"/>
                    <a:gd name="T1" fmla="*/ 0 h 56"/>
                    <a:gd name="T2" fmla="*/ 1 w 33"/>
                    <a:gd name="T3" fmla="*/ 1 h 56"/>
                    <a:gd name="T4" fmla="*/ 1 w 33"/>
                    <a:gd name="T5" fmla="*/ 1 h 56"/>
                    <a:gd name="T6" fmla="*/ 1 w 33"/>
                    <a:gd name="T7" fmla="*/ 1 h 56"/>
                    <a:gd name="T8" fmla="*/ 1 w 33"/>
                    <a:gd name="T9" fmla="*/ 1 h 56"/>
                    <a:gd name="T10" fmla="*/ 0 w 33"/>
                    <a:gd name="T11" fmla="*/ 1 h 56"/>
                    <a:gd name="T12" fmla="*/ 1 w 33"/>
                    <a:gd name="T13" fmla="*/ 1 h 56"/>
                    <a:gd name="T14" fmla="*/ 1 w 33"/>
                    <a:gd name="T15" fmla="*/ 1 h 56"/>
                    <a:gd name="T16" fmla="*/ 1 w 33"/>
                    <a:gd name="T17" fmla="*/ 2 h 56"/>
                    <a:gd name="T18" fmla="*/ 1 w 33"/>
                    <a:gd name="T19" fmla="*/ 2 h 56"/>
                    <a:gd name="T20" fmla="*/ 1 w 33"/>
                    <a:gd name="T21" fmla="*/ 2 h 56"/>
                    <a:gd name="T22" fmla="*/ 1 w 33"/>
                    <a:gd name="T23" fmla="*/ 2 h 56"/>
                    <a:gd name="T24" fmla="*/ 2 w 33"/>
                    <a:gd name="T25" fmla="*/ 2 h 56"/>
                    <a:gd name="T26" fmla="*/ 2 w 33"/>
                    <a:gd name="T27" fmla="*/ 2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6"/>
                    <a:gd name="T44" fmla="*/ 33 w 33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6">
                      <a:moveTo>
                        <a:pt x="33" y="0"/>
                      </a:moveTo>
                      <a:lnTo>
                        <a:pt x="20" y="3"/>
                      </a:lnTo>
                      <a:lnTo>
                        <a:pt x="10" y="8"/>
                      </a:ln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2"/>
                      </a:lnTo>
                      <a:lnTo>
                        <a:pt x="10" y="43"/>
                      </a:lnTo>
                      <a:lnTo>
                        <a:pt x="15" y="48"/>
                      </a:lnTo>
                      <a:lnTo>
                        <a:pt x="20" y="52"/>
                      </a:lnTo>
                      <a:lnTo>
                        <a:pt x="26" y="55"/>
                      </a:lnTo>
                      <a:lnTo>
                        <a:pt x="33" y="5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74" name="Freeform 19"/>
                <p:cNvSpPr>
                  <a:spLocks/>
                </p:cNvSpPr>
                <p:nvPr/>
              </p:nvSpPr>
              <p:spPr bwMode="auto">
                <a:xfrm>
                  <a:off x="3731" y="1357"/>
                  <a:ext cx="71" cy="103"/>
                </a:xfrm>
                <a:custGeom>
                  <a:avLst/>
                  <a:gdLst>
                    <a:gd name="T0" fmla="*/ 0 w 143"/>
                    <a:gd name="T1" fmla="*/ 7 h 205"/>
                    <a:gd name="T2" fmla="*/ 0 w 143"/>
                    <a:gd name="T3" fmla="*/ 7 h 205"/>
                    <a:gd name="T4" fmla="*/ 0 w 143"/>
                    <a:gd name="T5" fmla="*/ 7 h 205"/>
                    <a:gd name="T6" fmla="*/ 0 w 143"/>
                    <a:gd name="T7" fmla="*/ 7 h 205"/>
                    <a:gd name="T8" fmla="*/ 0 w 143"/>
                    <a:gd name="T9" fmla="*/ 7 h 205"/>
                    <a:gd name="T10" fmla="*/ 0 w 143"/>
                    <a:gd name="T11" fmla="*/ 7 h 205"/>
                    <a:gd name="T12" fmla="*/ 1 w 143"/>
                    <a:gd name="T13" fmla="*/ 7 h 205"/>
                    <a:gd name="T14" fmla="*/ 1 w 143"/>
                    <a:gd name="T15" fmla="*/ 7 h 205"/>
                    <a:gd name="T16" fmla="*/ 2 w 143"/>
                    <a:gd name="T17" fmla="*/ 6 h 205"/>
                    <a:gd name="T18" fmla="*/ 3 w 143"/>
                    <a:gd name="T19" fmla="*/ 6 h 205"/>
                    <a:gd name="T20" fmla="*/ 3 w 143"/>
                    <a:gd name="T21" fmla="*/ 5 h 205"/>
                    <a:gd name="T22" fmla="*/ 4 w 143"/>
                    <a:gd name="T23" fmla="*/ 5 h 205"/>
                    <a:gd name="T24" fmla="*/ 4 w 143"/>
                    <a:gd name="T25" fmla="*/ 4 h 205"/>
                    <a:gd name="T26" fmla="*/ 4 w 143"/>
                    <a:gd name="T27" fmla="*/ 4 h 205"/>
                    <a:gd name="T28" fmla="*/ 4 w 143"/>
                    <a:gd name="T29" fmla="*/ 4 h 205"/>
                    <a:gd name="T30" fmla="*/ 4 w 143"/>
                    <a:gd name="T31" fmla="*/ 4 h 205"/>
                    <a:gd name="T32" fmla="*/ 4 w 143"/>
                    <a:gd name="T33" fmla="*/ 3 h 205"/>
                    <a:gd name="T34" fmla="*/ 4 w 143"/>
                    <a:gd name="T35" fmla="*/ 3 h 205"/>
                    <a:gd name="T36" fmla="*/ 4 w 143"/>
                    <a:gd name="T37" fmla="*/ 2 h 205"/>
                    <a:gd name="T38" fmla="*/ 3 w 143"/>
                    <a:gd name="T39" fmla="*/ 2 h 205"/>
                    <a:gd name="T40" fmla="*/ 3 w 143"/>
                    <a:gd name="T41" fmla="*/ 1 h 205"/>
                    <a:gd name="T42" fmla="*/ 2 w 143"/>
                    <a:gd name="T43" fmla="*/ 1 h 205"/>
                    <a:gd name="T44" fmla="*/ 2 w 143"/>
                    <a:gd name="T45" fmla="*/ 1 h 205"/>
                    <a:gd name="T46" fmla="*/ 1 w 143"/>
                    <a:gd name="T47" fmla="*/ 0 h 2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05"/>
                    <a:gd name="T74" fmla="*/ 143 w 143"/>
                    <a:gd name="T75" fmla="*/ 205 h 2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05">
                      <a:moveTo>
                        <a:pt x="0" y="205"/>
                      </a:moveTo>
                      <a:lnTo>
                        <a:pt x="1" y="205"/>
                      </a:lnTo>
                      <a:lnTo>
                        <a:pt x="4" y="205"/>
                      </a:lnTo>
                      <a:lnTo>
                        <a:pt x="5" y="205"/>
                      </a:lnTo>
                      <a:lnTo>
                        <a:pt x="6" y="205"/>
                      </a:lnTo>
                      <a:lnTo>
                        <a:pt x="20" y="205"/>
                      </a:lnTo>
                      <a:lnTo>
                        <a:pt x="33" y="202"/>
                      </a:lnTo>
                      <a:lnTo>
                        <a:pt x="58" y="196"/>
                      </a:lnTo>
                      <a:lnTo>
                        <a:pt x="82" y="185"/>
                      </a:lnTo>
                      <a:lnTo>
                        <a:pt x="102" y="171"/>
                      </a:lnTo>
                      <a:lnTo>
                        <a:pt x="119" y="154"/>
                      </a:lnTo>
                      <a:lnTo>
                        <a:pt x="131" y="137"/>
                      </a:lnTo>
                      <a:lnTo>
                        <a:pt x="137" y="126"/>
                      </a:lnTo>
                      <a:lnTo>
                        <a:pt x="140" y="118"/>
                      </a:lnTo>
                      <a:lnTo>
                        <a:pt x="142" y="107"/>
                      </a:lnTo>
                      <a:lnTo>
                        <a:pt x="143" y="97"/>
                      </a:lnTo>
                      <a:lnTo>
                        <a:pt x="142" y="82"/>
                      </a:lnTo>
                      <a:lnTo>
                        <a:pt x="137" y="67"/>
                      </a:lnTo>
                      <a:lnTo>
                        <a:pt x="129" y="53"/>
                      </a:lnTo>
                      <a:lnTo>
                        <a:pt x="119" y="40"/>
                      </a:lnTo>
                      <a:lnTo>
                        <a:pt x="107" y="29"/>
                      </a:lnTo>
                      <a:lnTo>
                        <a:pt x="92" y="18"/>
                      </a:lnTo>
                      <a:lnTo>
                        <a:pt x="76" y="9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2503" name="Line 20"/>
              <p:cNvSpPr>
                <a:spLocks noChangeShapeType="1"/>
              </p:cNvSpPr>
              <p:nvPr/>
            </p:nvSpPr>
            <p:spPr bwMode="auto">
              <a:xfrm flipH="1">
                <a:off x="2035" y="687"/>
                <a:ext cx="56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4" name="Line 21"/>
              <p:cNvSpPr>
                <a:spLocks noChangeShapeType="1"/>
              </p:cNvSpPr>
              <p:nvPr/>
            </p:nvSpPr>
            <p:spPr bwMode="auto">
              <a:xfrm flipH="1">
                <a:off x="2026" y="1123"/>
                <a:ext cx="575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5" name="Oval 22"/>
              <p:cNvSpPr>
                <a:spLocks noChangeArrowheads="1"/>
              </p:cNvSpPr>
              <p:nvPr/>
            </p:nvSpPr>
            <p:spPr bwMode="auto">
              <a:xfrm>
                <a:off x="2008" y="1100"/>
                <a:ext cx="35" cy="34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62506" name="Oval 23"/>
              <p:cNvSpPr>
                <a:spLocks noChangeArrowheads="1"/>
              </p:cNvSpPr>
              <p:nvPr/>
            </p:nvSpPr>
            <p:spPr bwMode="auto">
              <a:xfrm>
                <a:off x="2021" y="669"/>
                <a:ext cx="35" cy="3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62507" name="Group 24"/>
              <p:cNvGrpSpPr>
                <a:grpSpLocks/>
              </p:cNvGrpSpPr>
              <p:nvPr/>
            </p:nvGrpSpPr>
            <p:grpSpPr bwMode="auto">
              <a:xfrm>
                <a:off x="2781" y="688"/>
                <a:ext cx="96" cy="435"/>
                <a:chOff x="3858" y="1362"/>
                <a:chExt cx="86" cy="404"/>
              </a:xfrm>
            </p:grpSpPr>
            <p:sp>
              <p:nvSpPr>
                <p:cNvPr id="62557" name="Freeform 25"/>
                <p:cNvSpPr>
                  <a:spLocks/>
                </p:cNvSpPr>
                <p:nvPr/>
              </p:nvSpPr>
              <p:spPr bwMode="auto">
                <a:xfrm>
                  <a:off x="3928" y="1669"/>
                  <a:ext cx="16" cy="27"/>
                </a:xfrm>
                <a:custGeom>
                  <a:avLst/>
                  <a:gdLst>
                    <a:gd name="T0" fmla="*/ 0 w 32"/>
                    <a:gd name="T1" fmla="*/ 0 h 54"/>
                    <a:gd name="T2" fmla="*/ 1 w 32"/>
                    <a:gd name="T3" fmla="*/ 1 h 54"/>
                    <a:gd name="T4" fmla="*/ 1 w 32"/>
                    <a:gd name="T5" fmla="*/ 1 h 54"/>
                    <a:gd name="T6" fmla="*/ 1 w 32"/>
                    <a:gd name="T7" fmla="*/ 1 h 54"/>
                    <a:gd name="T8" fmla="*/ 1 w 32"/>
                    <a:gd name="T9" fmla="*/ 1 h 54"/>
                    <a:gd name="T10" fmla="*/ 1 w 32"/>
                    <a:gd name="T11" fmla="*/ 1 h 54"/>
                    <a:gd name="T12" fmla="*/ 1 w 32"/>
                    <a:gd name="T13" fmla="*/ 1 h 54"/>
                    <a:gd name="T14" fmla="*/ 1 w 32"/>
                    <a:gd name="T15" fmla="*/ 2 h 54"/>
                    <a:gd name="T16" fmla="*/ 1 w 32"/>
                    <a:gd name="T17" fmla="*/ 2 h 54"/>
                    <a:gd name="T18" fmla="*/ 1 w 32"/>
                    <a:gd name="T19" fmla="*/ 2 h 54"/>
                    <a:gd name="T20" fmla="*/ 0 w 32"/>
                    <a:gd name="T21" fmla="*/ 2 h 54"/>
                    <a:gd name="T22" fmla="*/ 0 w 32"/>
                    <a:gd name="T23" fmla="*/ 2 h 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54"/>
                    <a:gd name="T38" fmla="*/ 32 w 32"/>
                    <a:gd name="T39" fmla="*/ 54 h 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5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22" y="7"/>
                      </a:lnTo>
                      <a:lnTo>
                        <a:pt x="30" y="14"/>
                      </a:lnTo>
                      <a:lnTo>
                        <a:pt x="31" y="17"/>
                      </a:lnTo>
                      <a:lnTo>
                        <a:pt x="32" y="21"/>
                      </a:lnTo>
                      <a:lnTo>
                        <a:pt x="31" y="29"/>
                      </a:lnTo>
                      <a:lnTo>
                        <a:pt x="30" y="35"/>
                      </a:lnTo>
                      <a:lnTo>
                        <a:pt x="22" y="45"/>
                      </a:lnTo>
                      <a:lnTo>
                        <a:pt x="12" y="52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8" name="Freeform 26"/>
                <p:cNvSpPr>
                  <a:spLocks/>
                </p:cNvSpPr>
                <p:nvPr/>
              </p:nvSpPr>
              <p:spPr bwMode="auto">
                <a:xfrm>
                  <a:off x="3858" y="1592"/>
                  <a:ext cx="74" cy="104"/>
                </a:xfrm>
                <a:custGeom>
                  <a:avLst/>
                  <a:gdLst>
                    <a:gd name="T0" fmla="*/ 5 w 148"/>
                    <a:gd name="T1" fmla="*/ 6 h 209"/>
                    <a:gd name="T2" fmla="*/ 5 w 148"/>
                    <a:gd name="T3" fmla="*/ 6 h 209"/>
                    <a:gd name="T4" fmla="*/ 5 w 148"/>
                    <a:gd name="T5" fmla="*/ 6 h 209"/>
                    <a:gd name="T6" fmla="*/ 5 w 148"/>
                    <a:gd name="T7" fmla="*/ 6 h 209"/>
                    <a:gd name="T8" fmla="*/ 5 w 148"/>
                    <a:gd name="T9" fmla="*/ 6 h 209"/>
                    <a:gd name="T10" fmla="*/ 3 w 148"/>
                    <a:gd name="T11" fmla="*/ 6 h 209"/>
                    <a:gd name="T12" fmla="*/ 3 w 148"/>
                    <a:gd name="T13" fmla="*/ 6 h 209"/>
                    <a:gd name="T14" fmla="*/ 2 w 148"/>
                    <a:gd name="T15" fmla="*/ 6 h 209"/>
                    <a:gd name="T16" fmla="*/ 1 w 148"/>
                    <a:gd name="T17" fmla="*/ 5 h 209"/>
                    <a:gd name="T18" fmla="*/ 1 w 148"/>
                    <a:gd name="T19" fmla="*/ 5 h 209"/>
                    <a:gd name="T20" fmla="*/ 1 w 148"/>
                    <a:gd name="T21" fmla="*/ 4 h 209"/>
                    <a:gd name="T22" fmla="*/ 1 w 148"/>
                    <a:gd name="T23" fmla="*/ 4 h 209"/>
                    <a:gd name="T24" fmla="*/ 1 w 148"/>
                    <a:gd name="T25" fmla="*/ 4 h 209"/>
                    <a:gd name="T26" fmla="*/ 1 w 148"/>
                    <a:gd name="T27" fmla="*/ 3 h 209"/>
                    <a:gd name="T28" fmla="*/ 1 w 148"/>
                    <a:gd name="T29" fmla="*/ 3 h 209"/>
                    <a:gd name="T30" fmla="*/ 0 w 148"/>
                    <a:gd name="T31" fmla="*/ 3 h 209"/>
                    <a:gd name="T32" fmla="*/ 1 w 148"/>
                    <a:gd name="T33" fmla="*/ 2 h 209"/>
                    <a:gd name="T34" fmla="*/ 1 w 148"/>
                    <a:gd name="T35" fmla="*/ 2 h 209"/>
                    <a:gd name="T36" fmla="*/ 1 w 148"/>
                    <a:gd name="T37" fmla="*/ 2 h 209"/>
                    <a:gd name="T38" fmla="*/ 1 w 148"/>
                    <a:gd name="T39" fmla="*/ 1 h 209"/>
                    <a:gd name="T40" fmla="*/ 1 w 148"/>
                    <a:gd name="T41" fmla="*/ 1 h 209"/>
                    <a:gd name="T42" fmla="*/ 1 w 148"/>
                    <a:gd name="T43" fmla="*/ 0 h 209"/>
                    <a:gd name="T44" fmla="*/ 1 w 148"/>
                    <a:gd name="T45" fmla="*/ 0 h 209"/>
                    <a:gd name="T46" fmla="*/ 2 w 148"/>
                    <a:gd name="T47" fmla="*/ 0 h 209"/>
                    <a:gd name="T48" fmla="*/ 3 w 148"/>
                    <a:gd name="T49" fmla="*/ 0 h 209"/>
                    <a:gd name="T50" fmla="*/ 5 w 148"/>
                    <a:gd name="T51" fmla="*/ 0 h 209"/>
                    <a:gd name="T52" fmla="*/ 5 w 148"/>
                    <a:gd name="T53" fmla="*/ 0 h 209"/>
                    <a:gd name="T54" fmla="*/ 5 w 148"/>
                    <a:gd name="T55" fmla="*/ 0 h 209"/>
                    <a:gd name="T56" fmla="*/ 5 w 148"/>
                    <a:gd name="T57" fmla="*/ 0 h 2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09"/>
                    <a:gd name="T89" fmla="*/ 148 w 148"/>
                    <a:gd name="T90" fmla="*/ 209 h 2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09">
                      <a:moveTo>
                        <a:pt x="142" y="209"/>
                      </a:moveTo>
                      <a:lnTo>
                        <a:pt x="141" y="209"/>
                      </a:lnTo>
                      <a:lnTo>
                        <a:pt x="140" y="209"/>
                      </a:lnTo>
                      <a:lnTo>
                        <a:pt x="138" y="209"/>
                      </a:lnTo>
                      <a:lnTo>
                        <a:pt x="137" y="209"/>
                      </a:lnTo>
                      <a:lnTo>
                        <a:pt x="123" y="209"/>
                      </a:lnTo>
                      <a:lnTo>
                        <a:pt x="109" y="207"/>
                      </a:lnTo>
                      <a:lnTo>
                        <a:pt x="84" y="200"/>
                      </a:lnTo>
                      <a:lnTo>
                        <a:pt x="61" y="189"/>
                      </a:lnTo>
                      <a:lnTo>
                        <a:pt x="41" y="175"/>
                      </a:lnTo>
                      <a:lnTo>
                        <a:pt x="24" y="158"/>
                      </a:lnTo>
                      <a:lnTo>
                        <a:pt x="12" y="139"/>
                      </a:lnTo>
                      <a:lnTo>
                        <a:pt x="7" y="129"/>
                      </a:lnTo>
                      <a:lnTo>
                        <a:pt x="3" y="119"/>
                      </a:lnTo>
                      <a:lnTo>
                        <a:pt x="2" y="109"/>
                      </a:lnTo>
                      <a:lnTo>
                        <a:pt x="0" y="99"/>
                      </a:lnTo>
                      <a:lnTo>
                        <a:pt x="2" y="89"/>
                      </a:lnTo>
                      <a:lnTo>
                        <a:pt x="3" y="79"/>
                      </a:lnTo>
                      <a:lnTo>
                        <a:pt x="7" y="70"/>
                      </a:lnTo>
                      <a:lnTo>
                        <a:pt x="12" y="61"/>
                      </a:lnTo>
                      <a:lnTo>
                        <a:pt x="24" y="43"/>
                      </a:lnTo>
                      <a:lnTo>
                        <a:pt x="41" y="29"/>
                      </a:lnTo>
                      <a:lnTo>
                        <a:pt x="61" y="17"/>
                      </a:lnTo>
                      <a:lnTo>
                        <a:pt x="84" y="8"/>
                      </a:lnTo>
                      <a:lnTo>
                        <a:pt x="109" y="3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9" name="Freeform 27"/>
                <p:cNvSpPr>
                  <a:spLocks/>
                </p:cNvSpPr>
                <p:nvPr/>
              </p:nvSpPr>
              <p:spPr bwMode="auto">
                <a:xfrm>
                  <a:off x="3858" y="1669"/>
                  <a:ext cx="74" cy="97"/>
                </a:xfrm>
                <a:custGeom>
                  <a:avLst/>
                  <a:gdLst>
                    <a:gd name="T0" fmla="*/ 2 w 148"/>
                    <a:gd name="T1" fmla="*/ 6 h 195"/>
                    <a:gd name="T2" fmla="*/ 2 w 148"/>
                    <a:gd name="T3" fmla="*/ 5 h 195"/>
                    <a:gd name="T4" fmla="*/ 1 w 148"/>
                    <a:gd name="T5" fmla="*/ 5 h 195"/>
                    <a:gd name="T6" fmla="*/ 1 w 148"/>
                    <a:gd name="T7" fmla="*/ 5 h 195"/>
                    <a:gd name="T8" fmla="*/ 1 w 148"/>
                    <a:gd name="T9" fmla="*/ 4 h 195"/>
                    <a:gd name="T10" fmla="*/ 1 w 148"/>
                    <a:gd name="T11" fmla="*/ 4 h 195"/>
                    <a:gd name="T12" fmla="*/ 1 w 148"/>
                    <a:gd name="T13" fmla="*/ 4 h 195"/>
                    <a:gd name="T14" fmla="*/ 1 w 148"/>
                    <a:gd name="T15" fmla="*/ 3 h 195"/>
                    <a:gd name="T16" fmla="*/ 0 w 148"/>
                    <a:gd name="T17" fmla="*/ 3 h 195"/>
                    <a:gd name="T18" fmla="*/ 1 w 148"/>
                    <a:gd name="T19" fmla="*/ 2 h 195"/>
                    <a:gd name="T20" fmla="*/ 1 w 148"/>
                    <a:gd name="T21" fmla="*/ 2 h 195"/>
                    <a:gd name="T22" fmla="*/ 1 w 148"/>
                    <a:gd name="T23" fmla="*/ 2 h 195"/>
                    <a:gd name="T24" fmla="*/ 1 w 148"/>
                    <a:gd name="T25" fmla="*/ 1 h 195"/>
                    <a:gd name="T26" fmla="*/ 1 w 148"/>
                    <a:gd name="T27" fmla="*/ 1 h 195"/>
                    <a:gd name="T28" fmla="*/ 1 w 148"/>
                    <a:gd name="T29" fmla="*/ 0 h 195"/>
                    <a:gd name="T30" fmla="*/ 1 w 148"/>
                    <a:gd name="T31" fmla="*/ 0 h 195"/>
                    <a:gd name="T32" fmla="*/ 2 w 148"/>
                    <a:gd name="T33" fmla="*/ 0 h 195"/>
                    <a:gd name="T34" fmla="*/ 3 w 148"/>
                    <a:gd name="T35" fmla="*/ 0 h 195"/>
                    <a:gd name="T36" fmla="*/ 5 w 148"/>
                    <a:gd name="T37" fmla="*/ 0 h 195"/>
                    <a:gd name="T38" fmla="*/ 5 w 148"/>
                    <a:gd name="T39" fmla="*/ 0 h 195"/>
                    <a:gd name="T40" fmla="*/ 5 w 148"/>
                    <a:gd name="T41" fmla="*/ 0 h 195"/>
                    <a:gd name="T42" fmla="*/ 5 w 148"/>
                    <a:gd name="T43" fmla="*/ 0 h 195"/>
                    <a:gd name="T44" fmla="*/ 5 w 148"/>
                    <a:gd name="T45" fmla="*/ 0 h 1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195"/>
                    <a:gd name="T71" fmla="*/ 148 w 148"/>
                    <a:gd name="T72" fmla="*/ 195 h 19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195">
                      <a:moveTo>
                        <a:pt x="91" y="195"/>
                      </a:moveTo>
                      <a:lnTo>
                        <a:pt x="72" y="190"/>
                      </a:lnTo>
                      <a:lnTo>
                        <a:pt x="55" y="181"/>
                      </a:lnTo>
                      <a:lnTo>
                        <a:pt x="40" y="171"/>
                      </a:lnTo>
                      <a:lnTo>
                        <a:pt x="27" y="158"/>
                      </a:lnTo>
                      <a:lnTo>
                        <a:pt x="15" y="144"/>
                      </a:lnTo>
                      <a:lnTo>
                        <a:pt x="8" y="129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3" y="77"/>
                      </a:lnTo>
                      <a:lnTo>
                        <a:pt x="7" y="68"/>
                      </a:lnTo>
                      <a:lnTo>
                        <a:pt x="12" y="59"/>
                      </a:lnTo>
                      <a:lnTo>
                        <a:pt x="24" y="43"/>
                      </a:lnTo>
                      <a:lnTo>
                        <a:pt x="41" y="27"/>
                      </a:lnTo>
                      <a:lnTo>
                        <a:pt x="61" y="16"/>
                      </a:lnTo>
                      <a:lnTo>
                        <a:pt x="84" y="7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40" y="0"/>
                      </a:lnTo>
                      <a:lnTo>
                        <a:pt x="142" y="0"/>
                      </a:lnTo>
                      <a:lnTo>
                        <a:pt x="145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0" name="Freeform 28"/>
                <p:cNvSpPr>
                  <a:spLocks/>
                </p:cNvSpPr>
                <p:nvPr/>
              </p:nvSpPr>
              <p:spPr bwMode="auto">
                <a:xfrm>
                  <a:off x="3928" y="1592"/>
                  <a:ext cx="16" cy="20"/>
                </a:xfrm>
                <a:custGeom>
                  <a:avLst/>
                  <a:gdLst>
                    <a:gd name="T0" fmla="*/ 0 w 32"/>
                    <a:gd name="T1" fmla="*/ 0 h 41"/>
                    <a:gd name="T2" fmla="*/ 1 w 32"/>
                    <a:gd name="T3" fmla="*/ 0 h 41"/>
                    <a:gd name="T4" fmla="*/ 1 w 32"/>
                    <a:gd name="T5" fmla="*/ 0 h 41"/>
                    <a:gd name="T6" fmla="*/ 1 w 32"/>
                    <a:gd name="T7" fmla="*/ 0 h 41"/>
                    <a:gd name="T8" fmla="*/ 1 w 32"/>
                    <a:gd name="T9" fmla="*/ 0 h 41"/>
                    <a:gd name="T10" fmla="*/ 1 w 32"/>
                    <a:gd name="T11" fmla="*/ 0 h 41"/>
                    <a:gd name="T12" fmla="*/ 1 w 32"/>
                    <a:gd name="T13" fmla="*/ 0 h 41"/>
                    <a:gd name="T14" fmla="*/ 1 w 32"/>
                    <a:gd name="T15" fmla="*/ 0 h 41"/>
                    <a:gd name="T16" fmla="*/ 1 w 32"/>
                    <a:gd name="T17" fmla="*/ 1 h 41"/>
                    <a:gd name="T18" fmla="*/ 1 w 32"/>
                    <a:gd name="T19" fmla="*/ 1 h 41"/>
                    <a:gd name="T20" fmla="*/ 0 w 32"/>
                    <a:gd name="T21" fmla="*/ 1 h 41"/>
                    <a:gd name="T22" fmla="*/ 0 w 32"/>
                    <a:gd name="T23" fmla="*/ 1 h 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41"/>
                    <a:gd name="T38" fmla="*/ 32 w 32"/>
                    <a:gd name="T39" fmla="*/ 41 h 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41">
                      <a:moveTo>
                        <a:pt x="0" y="0"/>
                      </a:moveTo>
                      <a:lnTo>
                        <a:pt x="12" y="1"/>
                      </a:lnTo>
                      <a:lnTo>
                        <a:pt x="22" y="7"/>
                      </a:lnTo>
                      <a:lnTo>
                        <a:pt x="30" y="13"/>
                      </a:lnTo>
                      <a:lnTo>
                        <a:pt x="31" y="17"/>
                      </a:lnTo>
                      <a:lnTo>
                        <a:pt x="32" y="20"/>
                      </a:lnTo>
                      <a:lnTo>
                        <a:pt x="31" y="24"/>
                      </a:lnTo>
                      <a:lnTo>
                        <a:pt x="30" y="28"/>
                      </a:lnTo>
                      <a:lnTo>
                        <a:pt x="22" y="34"/>
                      </a:lnTo>
                      <a:lnTo>
                        <a:pt x="12" y="39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1" name="Freeform 29"/>
                <p:cNvSpPr>
                  <a:spLocks/>
                </p:cNvSpPr>
                <p:nvPr/>
              </p:nvSpPr>
              <p:spPr bwMode="auto">
                <a:xfrm>
                  <a:off x="3858" y="1514"/>
                  <a:ext cx="74" cy="98"/>
                </a:xfrm>
                <a:custGeom>
                  <a:avLst/>
                  <a:gdLst>
                    <a:gd name="T0" fmla="*/ 5 w 148"/>
                    <a:gd name="T1" fmla="*/ 7 h 195"/>
                    <a:gd name="T2" fmla="*/ 5 w 148"/>
                    <a:gd name="T3" fmla="*/ 7 h 195"/>
                    <a:gd name="T4" fmla="*/ 5 w 148"/>
                    <a:gd name="T5" fmla="*/ 7 h 195"/>
                    <a:gd name="T6" fmla="*/ 5 w 148"/>
                    <a:gd name="T7" fmla="*/ 7 h 195"/>
                    <a:gd name="T8" fmla="*/ 5 w 148"/>
                    <a:gd name="T9" fmla="*/ 7 h 195"/>
                    <a:gd name="T10" fmla="*/ 3 w 148"/>
                    <a:gd name="T11" fmla="*/ 6 h 195"/>
                    <a:gd name="T12" fmla="*/ 2 w 148"/>
                    <a:gd name="T13" fmla="*/ 6 h 195"/>
                    <a:gd name="T14" fmla="*/ 1 w 148"/>
                    <a:gd name="T15" fmla="*/ 6 h 195"/>
                    <a:gd name="T16" fmla="*/ 1 w 148"/>
                    <a:gd name="T17" fmla="*/ 6 h 195"/>
                    <a:gd name="T18" fmla="*/ 1 w 148"/>
                    <a:gd name="T19" fmla="*/ 5 h 195"/>
                    <a:gd name="T20" fmla="*/ 1 w 148"/>
                    <a:gd name="T21" fmla="*/ 5 h 195"/>
                    <a:gd name="T22" fmla="*/ 1 w 148"/>
                    <a:gd name="T23" fmla="*/ 4 h 195"/>
                    <a:gd name="T24" fmla="*/ 1 w 148"/>
                    <a:gd name="T25" fmla="*/ 4 h 195"/>
                    <a:gd name="T26" fmla="*/ 1 w 148"/>
                    <a:gd name="T27" fmla="*/ 4 h 195"/>
                    <a:gd name="T28" fmla="*/ 0 w 148"/>
                    <a:gd name="T29" fmla="*/ 4 h 195"/>
                    <a:gd name="T30" fmla="*/ 1 w 148"/>
                    <a:gd name="T31" fmla="*/ 3 h 195"/>
                    <a:gd name="T32" fmla="*/ 1 w 148"/>
                    <a:gd name="T33" fmla="*/ 3 h 195"/>
                    <a:gd name="T34" fmla="*/ 1 w 148"/>
                    <a:gd name="T35" fmla="*/ 3 h 195"/>
                    <a:gd name="T36" fmla="*/ 1 w 148"/>
                    <a:gd name="T37" fmla="*/ 2 h 195"/>
                    <a:gd name="T38" fmla="*/ 1 w 148"/>
                    <a:gd name="T39" fmla="*/ 2 h 195"/>
                    <a:gd name="T40" fmla="*/ 1 w 148"/>
                    <a:gd name="T41" fmla="*/ 1 h 195"/>
                    <a:gd name="T42" fmla="*/ 1 w 148"/>
                    <a:gd name="T43" fmla="*/ 1 h 195"/>
                    <a:gd name="T44" fmla="*/ 2 w 148"/>
                    <a:gd name="T45" fmla="*/ 1 h 195"/>
                    <a:gd name="T46" fmla="*/ 3 w 148"/>
                    <a:gd name="T47" fmla="*/ 1 h 195"/>
                    <a:gd name="T48" fmla="*/ 5 w 148"/>
                    <a:gd name="T49" fmla="*/ 0 h 195"/>
                    <a:gd name="T50" fmla="*/ 5 w 148"/>
                    <a:gd name="T51" fmla="*/ 0 h 195"/>
                    <a:gd name="T52" fmla="*/ 5 w 148"/>
                    <a:gd name="T53" fmla="*/ 0 h 195"/>
                    <a:gd name="T54" fmla="*/ 5 w 148"/>
                    <a:gd name="T55" fmla="*/ 0 h 1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195"/>
                    <a:gd name="T86" fmla="*/ 148 w 148"/>
                    <a:gd name="T87" fmla="*/ 195 h 1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195">
                      <a:moveTo>
                        <a:pt x="142" y="195"/>
                      </a:moveTo>
                      <a:lnTo>
                        <a:pt x="141" y="195"/>
                      </a:lnTo>
                      <a:lnTo>
                        <a:pt x="140" y="195"/>
                      </a:lnTo>
                      <a:lnTo>
                        <a:pt x="138" y="195"/>
                      </a:lnTo>
                      <a:lnTo>
                        <a:pt x="137" y="195"/>
                      </a:lnTo>
                      <a:lnTo>
                        <a:pt x="109" y="192"/>
                      </a:lnTo>
                      <a:lnTo>
                        <a:pt x="84" y="187"/>
                      </a:lnTo>
                      <a:lnTo>
                        <a:pt x="61" y="178"/>
                      </a:lnTo>
                      <a:lnTo>
                        <a:pt x="41" y="167"/>
                      </a:lnTo>
                      <a:lnTo>
                        <a:pt x="24" y="152"/>
                      </a:lnTo>
                      <a:lnTo>
                        <a:pt x="12" y="135"/>
                      </a:lnTo>
                      <a:lnTo>
                        <a:pt x="7" y="126"/>
                      </a:lnTo>
                      <a:lnTo>
                        <a:pt x="3" y="117"/>
                      </a:lnTo>
                      <a:lnTo>
                        <a:pt x="2" y="107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3" y="77"/>
                      </a:lnTo>
                      <a:lnTo>
                        <a:pt x="7" y="68"/>
                      </a:lnTo>
                      <a:lnTo>
                        <a:pt x="12" y="59"/>
                      </a:lnTo>
                      <a:lnTo>
                        <a:pt x="24" y="43"/>
                      </a:lnTo>
                      <a:lnTo>
                        <a:pt x="41" y="28"/>
                      </a:lnTo>
                      <a:lnTo>
                        <a:pt x="61" y="16"/>
                      </a:lnTo>
                      <a:lnTo>
                        <a:pt x="84" y="7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2" name="Freeform 30"/>
                <p:cNvSpPr>
                  <a:spLocks/>
                </p:cNvSpPr>
                <p:nvPr/>
              </p:nvSpPr>
              <p:spPr bwMode="auto">
                <a:xfrm>
                  <a:off x="3928" y="1514"/>
                  <a:ext cx="16" cy="23"/>
                </a:xfrm>
                <a:custGeom>
                  <a:avLst/>
                  <a:gdLst>
                    <a:gd name="T0" fmla="*/ 0 w 32"/>
                    <a:gd name="T1" fmla="*/ 0 h 44"/>
                    <a:gd name="T2" fmla="*/ 1 w 32"/>
                    <a:gd name="T3" fmla="*/ 1 h 44"/>
                    <a:gd name="T4" fmla="*/ 1 w 32"/>
                    <a:gd name="T5" fmla="*/ 1 h 44"/>
                    <a:gd name="T6" fmla="*/ 1 w 32"/>
                    <a:gd name="T7" fmla="*/ 1 h 44"/>
                    <a:gd name="T8" fmla="*/ 1 w 32"/>
                    <a:gd name="T9" fmla="*/ 1 h 44"/>
                    <a:gd name="T10" fmla="*/ 1 w 32"/>
                    <a:gd name="T11" fmla="*/ 1 h 44"/>
                    <a:gd name="T12" fmla="*/ 1 w 32"/>
                    <a:gd name="T13" fmla="*/ 1 h 44"/>
                    <a:gd name="T14" fmla="*/ 1 w 32"/>
                    <a:gd name="T15" fmla="*/ 1 h 44"/>
                    <a:gd name="T16" fmla="*/ 1 w 32"/>
                    <a:gd name="T17" fmla="*/ 2 h 44"/>
                    <a:gd name="T18" fmla="*/ 1 w 32"/>
                    <a:gd name="T19" fmla="*/ 2 h 44"/>
                    <a:gd name="T20" fmla="*/ 0 w 32"/>
                    <a:gd name="T21" fmla="*/ 2 h 44"/>
                    <a:gd name="T22" fmla="*/ 0 w 32"/>
                    <a:gd name="T23" fmla="*/ 2 h 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"/>
                    <a:gd name="T37" fmla="*/ 0 h 44"/>
                    <a:gd name="T38" fmla="*/ 32 w 32"/>
                    <a:gd name="T39" fmla="*/ 44 h 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" h="4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22" y="7"/>
                      </a:lnTo>
                      <a:lnTo>
                        <a:pt x="30" y="14"/>
                      </a:lnTo>
                      <a:lnTo>
                        <a:pt x="31" y="17"/>
                      </a:lnTo>
                      <a:lnTo>
                        <a:pt x="32" y="21"/>
                      </a:lnTo>
                      <a:lnTo>
                        <a:pt x="31" y="25"/>
                      </a:lnTo>
                      <a:lnTo>
                        <a:pt x="30" y="30"/>
                      </a:lnTo>
                      <a:lnTo>
                        <a:pt x="22" y="36"/>
                      </a:lnTo>
                      <a:lnTo>
                        <a:pt x="12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3" name="Freeform 31"/>
                <p:cNvSpPr>
                  <a:spLocks/>
                </p:cNvSpPr>
                <p:nvPr/>
              </p:nvSpPr>
              <p:spPr bwMode="auto">
                <a:xfrm>
                  <a:off x="3858" y="1437"/>
                  <a:ext cx="74" cy="101"/>
                </a:xfrm>
                <a:custGeom>
                  <a:avLst/>
                  <a:gdLst>
                    <a:gd name="T0" fmla="*/ 5 w 148"/>
                    <a:gd name="T1" fmla="*/ 6 h 204"/>
                    <a:gd name="T2" fmla="*/ 5 w 148"/>
                    <a:gd name="T3" fmla="*/ 6 h 204"/>
                    <a:gd name="T4" fmla="*/ 5 w 148"/>
                    <a:gd name="T5" fmla="*/ 6 h 204"/>
                    <a:gd name="T6" fmla="*/ 5 w 148"/>
                    <a:gd name="T7" fmla="*/ 6 h 204"/>
                    <a:gd name="T8" fmla="*/ 5 w 148"/>
                    <a:gd name="T9" fmla="*/ 6 h 204"/>
                    <a:gd name="T10" fmla="*/ 5 w 148"/>
                    <a:gd name="T11" fmla="*/ 6 h 204"/>
                    <a:gd name="T12" fmla="*/ 5 w 148"/>
                    <a:gd name="T13" fmla="*/ 6 h 204"/>
                    <a:gd name="T14" fmla="*/ 3 w 148"/>
                    <a:gd name="T15" fmla="*/ 6 h 204"/>
                    <a:gd name="T16" fmla="*/ 2 w 148"/>
                    <a:gd name="T17" fmla="*/ 5 h 204"/>
                    <a:gd name="T18" fmla="*/ 1 w 148"/>
                    <a:gd name="T19" fmla="*/ 5 h 204"/>
                    <a:gd name="T20" fmla="*/ 1 w 148"/>
                    <a:gd name="T21" fmla="*/ 5 h 204"/>
                    <a:gd name="T22" fmla="*/ 1 w 148"/>
                    <a:gd name="T23" fmla="*/ 4 h 204"/>
                    <a:gd name="T24" fmla="*/ 1 w 148"/>
                    <a:gd name="T25" fmla="*/ 4 h 204"/>
                    <a:gd name="T26" fmla="*/ 1 w 148"/>
                    <a:gd name="T27" fmla="*/ 4 h 204"/>
                    <a:gd name="T28" fmla="*/ 1 w 148"/>
                    <a:gd name="T29" fmla="*/ 3 h 204"/>
                    <a:gd name="T30" fmla="*/ 1 w 148"/>
                    <a:gd name="T31" fmla="*/ 3 h 204"/>
                    <a:gd name="T32" fmla="*/ 0 w 148"/>
                    <a:gd name="T33" fmla="*/ 3 h 204"/>
                    <a:gd name="T34" fmla="*/ 1 w 148"/>
                    <a:gd name="T35" fmla="*/ 2 h 204"/>
                    <a:gd name="T36" fmla="*/ 1 w 148"/>
                    <a:gd name="T37" fmla="*/ 2 h 204"/>
                    <a:gd name="T38" fmla="*/ 1 w 148"/>
                    <a:gd name="T39" fmla="*/ 2 h 204"/>
                    <a:gd name="T40" fmla="*/ 1 w 148"/>
                    <a:gd name="T41" fmla="*/ 1 h 204"/>
                    <a:gd name="T42" fmla="*/ 1 w 148"/>
                    <a:gd name="T43" fmla="*/ 1 h 204"/>
                    <a:gd name="T44" fmla="*/ 1 w 148"/>
                    <a:gd name="T45" fmla="*/ 0 h 204"/>
                    <a:gd name="T46" fmla="*/ 1 w 148"/>
                    <a:gd name="T47" fmla="*/ 0 h 204"/>
                    <a:gd name="T48" fmla="*/ 2 w 148"/>
                    <a:gd name="T49" fmla="*/ 0 h 204"/>
                    <a:gd name="T50" fmla="*/ 3 w 148"/>
                    <a:gd name="T51" fmla="*/ 0 h 204"/>
                    <a:gd name="T52" fmla="*/ 5 w 148"/>
                    <a:gd name="T53" fmla="*/ 0 h 204"/>
                    <a:gd name="T54" fmla="*/ 5 w 148"/>
                    <a:gd name="T55" fmla="*/ 0 h 204"/>
                    <a:gd name="T56" fmla="*/ 5 w 148"/>
                    <a:gd name="T57" fmla="*/ 0 h 204"/>
                    <a:gd name="T58" fmla="*/ 5 w 148"/>
                    <a:gd name="T59" fmla="*/ 0 h 20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4"/>
                    <a:gd name="T92" fmla="*/ 148 w 148"/>
                    <a:gd name="T93" fmla="*/ 204 h 20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4">
                      <a:moveTo>
                        <a:pt x="142" y="199"/>
                      </a:moveTo>
                      <a:lnTo>
                        <a:pt x="141" y="200"/>
                      </a:lnTo>
                      <a:lnTo>
                        <a:pt x="140" y="203"/>
                      </a:lnTo>
                      <a:lnTo>
                        <a:pt x="138" y="204"/>
                      </a:lnTo>
                      <a:lnTo>
                        <a:pt x="137" y="203"/>
                      </a:lnTo>
                      <a:lnTo>
                        <a:pt x="137" y="199"/>
                      </a:lnTo>
                      <a:lnTo>
                        <a:pt x="109" y="196"/>
                      </a:lnTo>
                      <a:lnTo>
                        <a:pt x="84" y="191"/>
                      </a:lnTo>
                      <a:lnTo>
                        <a:pt x="61" y="182"/>
                      </a:lnTo>
                      <a:lnTo>
                        <a:pt x="41" y="170"/>
                      </a:lnTo>
                      <a:lnTo>
                        <a:pt x="24" y="156"/>
                      </a:lnTo>
                      <a:lnTo>
                        <a:pt x="12" y="138"/>
                      </a:lnTo>
                      <a:lnTo>
                        <a:pt x="7" y="129"/>
                      </a:lnTo>
                      <a:lnTo>
                        <a:pt x="3" y="120"/>
                      </a:lnTo>
                      <a:lnTo>
                        <a:pt x="2" y="110"/>
                      </a:lnTo>
                      <a:lnTo>
                        <a:pt x="0" y="100"/>
                      </a:lnTo>
                      <a:lnTo>
                        <a:pt x="2" y="90"/>
                      </a:lnTo>
                      <a:lnTo>
                        <a:pt x="3" y="80"/>
                      </a:lnTo>
                      <a:lnTo>
                        <a:pt x="7" y="70"/>
                      </a:lnTo>
                      <a:lnTo>
                        <a:pt x="12" y="61"/>
                      </a:lnTo>
                      <a:lnTo>
                        <a:pt x="24" y="44"/>
                      </a:lnTo>
                      <a:lnTo>
                        <a:pt x="41" y="29"/>
                      </a:lnTo>
                      <a:lnTo>
                        <a:pt x="61" y="17"/>
                      </a:lnTo>
                      <a:lnTo>
                        <a:pt x="84" y="8"/>
                      </a:lnTo>
                      <a:lnTo>
                        <a:pt x="109" y="3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4" name="Freeform 32"/>
                <p:cNvSpPr>
                  <a:spLocks/>
                </p:cNvSpPr>
                <p:nvPr/>
              </p:nvSpPr>
              <p:spPr bwMode="auto">
                <a:xfrm>
                  <a:off x="3928" y="1437"/>
                  <a:ext cx="16" cy="27"/>
                </a:xfrm>
                <a:custGeom>
                  <a:avLst/>
                  <a:gdLst>
                    <a:gd name="T0" fmla="*/ 0 w 32"/>
                    <a:gd name="T1" fmla="*/ 0 h 56"/>
                    <a:gd name="T2" fmla="*/ 1 w 32"/>
                    <a:gd name="T3" fmla="*/ 0 h 56"/>
                    <a:gd name="T4" fmla="*/ 1 w 32"/>
                    <a:gd name="T5" fmla="*/ 0 h 56"/>
                    <a:gd name="T6" fmla="*/ 1 w 32"/>
                    <a:gd name="T7" fmla="*/ 0 h 56"/>
                    <a:gd name="T8" fmla="*/ 1 w 32"/>
                    <a:gd name="T9" fmla="*/ 0 h 56"/>
                    <a:gd name="T10" fmla="*/ 1 w 32"/>
                    <a:gd name="T11" fmla="*/ 0 h 56"/>
                    <a:gd name="T12" fmla="*/ 1 w 32"/>
                    <a:gd name="T13" fmla="*/ 0 h 56"/>
                    <a:gd name="T14" fmla="*/ 1 w 32"/>
                    <a:gd name="T15" fmla="*/ 0 h 56"/>
                    <a:gd name="T16" fmla="*/ 1 w 32"/>
                    <a:gd name="T17" fmla="*/ 1 h 56"/>
                    <a:gd name="T18" fmla="*/ 1 w 32"/>
                    <a:gd name="T19" fmla="*/ 1 h 56"/>
                    <a:gd name="T20" fmla="*/ 1 w 32"/>
                    <a:gd name="T21" fmla="*/ 1 h 56"/>
                    <a:gd name="T22" fmla="*/ 1 w 32"/>
                    <a:gd name="T23" fmla="*/ 1 h 56"/>
                    <a:gd name="T24" fmla="*/ 0 w 32"/>
                    <a:gd name="T25" fmla="*/ 1 h 56"/>
                    <a:gd name="T26" fmla="*/ 0 w 32"/>
                    <a:gd name="T27" fmla="*/ 1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"/>
                    <a:gd name="T43" fmla="*/ 0 h 56"/>
                    <a:gd name="T44" fmla="*/ 32 w 32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" h="56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22" y="8"/>
                      </a:lnTo>
                      <a:lnTo>
                        <a:pt x="30" y="14"/>
                      </a:lnTo>
                      <a:lnTo>
                        <a:pt x="31" y="19"/>
                      </a:lnTo>
                      <a:lnTo>
                        <a:pt x="32" y="23"/>
                      </a:lnTo>
                      <a:lnTo>
                        <a:pt x="31" y="27"/>
                      </a:lnTo>
                      <a:lnTo>
                        <a:pt x="30" y="32"/>
                      </a:lnTo>
                      <a:lnTo>
                        <a:pt x="22" y="43"/>
                      </a:lnTo>
                      <a:lnTo>
                        <a:pt x="17" y="48"/>
                      </a:lnTo>
                      <a:lnTo>
                        <a:pt x="12" y="52"/>
                      </a:lnTo>
                      <a:lnTo>
                        <a:pt x="6" y="54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65" name="Freeform 33"/>
                <p:cNvSpPr>
                  <a:spLocks/>
                </p:cNvSpPr>
                <p:nvPr/>
              </p:nvSpPr>
              <p:spPr bwMode="auto">
                <a:xfrm>
                  <a:off x="3858" y="1362"/>
                  <a:ext cx="72" cy="102"/>
                </a:xfrm>
                <a:custGeom>
                  <a:avLst/>
                  <a:gdLst>
                    <a:gd name="T0" fmla="*/ 5 w 143"/>
                    <a:gd name="T1" fmla="*/ 6 h 205"/>
                    <a:gd name="T2" fmla="*/ 5 w 143"/>
                    <a:gd name="T3" fmla="*/ 6 h 205"/>
                    <a:gd name="T4" fmla="*/ 5 w 143"/>
                    <a:gd name="T5" fmla="*/ 6 h 205"/>
                    <a:gd name="T6" fmla="*/ 5 w 143"/>
                    <a:gd name="T7" fmla="*/ 6 h 205"/>
                    <a:gd name="T8" fmla="*/ 5 w 143"/>
                    <a:gd name="T9" fmla="*/ 6 h 205"/>
                    <a:gd name="T10" fmla="*/ 4 w 143"/>
                    <a:gd name="T11" fmla="*/ 6 h 205"/>
                    <a:gd name="T12" fmla="*/ 4 w 143"/>
                    <a:gd name="T13" fmla="*/ 6 h 205"/>
                    <a:gd name="T14" fmla="*/ 3 w 143"/>
                    <a:gd name="T15" fmla="*/ 6 h 205"/>
                    <a:gd name="T16" fmla="*/ 2 w 143"/>
                    <a:gd name="T17" fmla="*/ 5 h 205"/>
                    <a:gd name="T18" fmla="*/ 2 w 143"/>
                    <a:gd name="T19" fmla="*/ 5 h 205"/>
                    <a:gd name="T20" fmla="*/ 1 w 143"/>
                    <a:gd name="T21" fmla="*/ 4 h 205"/>
                    <a:gd name="T22" fmla="*/ 1 w 143"/>
                    <a:gd name="T23" fmla="*/ 4 h 205"/>
                    <a:gd name="T24" fmla="*/ 1 w 143"/>
                    <a:gd name="T25" fmla="*/ 3 h 205"/>
                    <a:gd name="T26" fmla="*/ 1 w 143"/>
                    <a:gd name="T27" fmla="*/ 3 h 205"/>
                    <a:gd name="T28" fmla="*/ 1 w 143"/>
                    <a:gd name="T29" fmla="*/ 3 h 205"/>
                    <a:gd name="T30" fmla="*/ 0 w 143"/>
                    <a:gd name="T31" fmla="*/ 3 h 205"/>
                    <a:gd name="T32" fmla="*/ 1 w 143"/>
                    <a:gd name="T33" fmla="*/ 2 h 205"/>
                    <a:gd name="T34" fmla="*/ 1 w 143"/>
                    <a:gd name="T35" fmla="*/ 2 h 205"/>
                    <a:gd name="T36" fmla="*/ 1 w 143"/>
                    <a:gd name="T37" fmla="*/ 1 h 205"/>
                    <a:gd name="T38" fmla="*/ 1 w 143"/>
                    <a:gd name="T39" fmla="*/ 1 h 205"/>
                    <a:gd name="T40" fmla="*/ 2 w 143"/>
                    <a:gd name="T41" fmla="*/ 0 h 205"/>
                    <a:gd name="T42" fmla="*/ 2 w 143"/>
                    <a:gd name="T43" fmla="*/ 0 h 205"/>
                    <a:gd name="T44" fmla="*/ 3 w 143"/>
                    <a:gd name="T45" fmla="*/ 0 h 205"/>
                    <a:gd name="T46" fmla="*/ 3 w 143"/>
                    <a:gd name="T47" fmla="*/ 0 h 2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05"/>
                    <a:gd name="T74" fmla="*/ 143 w 143"/>
                    <a:gd name="T75" fmla="*/ 205 h 2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05">
                      <a:moveTo>
                        <a:pt x="143" y="205"/>
                      </a:moveTo>
                      <a:lnTo>
                        <a:pt x="142" y="205"/>
                      </a:lnTo>
                      <a:lnTo>
                        <a:pt x="141" y="205"/>
                      </a:lnTo>
                      <a:lnTo>
                        <a:pt x="138" y="205"/>
                      </a:lnTo>
                      <a:lnTo>
                        <a:pt x="137" y="205"/>
                      </a:lnTo>
                      <a:lnTo>
                        <a:pt x="123" y="205"/>
                      </a:lnTo>
                      <a:lnTo>
                        <a:pt x="110" y="202"/>
                      </a:lnTo>
                      <a:lnTo>
                        <a:pt x="85" y="196"/>
                      </a:lnTo>
                      <a:lnTo>
                        <a:pt x="61" y="185"/>
                      </a:lnTo>
                      <a:lnTo>
                        <a:pt x="41" y="171"/>
                      </a:lnTo>
                      <a:lnTo>
                        <a:pt x="24" y="154"/>
                      </a:lnTo>
                      <a:lnTo>
                        <a:pt x="12" y="136"/>
                      </a:lnTo>
                      <a:lnTo>
                        <a:pt x="7" y="126"/>
                      </a:lnTo>
                      <a:lnTo>
                        <a:pt x="3" y="117"/>
                      </a:lnTo>
                      <a:lnTo>
                        <a:pt x="2" y="107"/>
                      </a:lnTo>
                      <a:lnTo>
                        <a:pt x="0" y="97"/>
                      </a:lnTo>
                      <a:lnTo>
                        <a:pt x="2" y="82"/>
                      </a:lnTo>
                      <a:lnTo>
                        <a:pt x="7" y="67"/>
                      </a:lnTo>
                      <a:lnTo>
                        <a:pt x="14" y="53"/>
                      </a:lnTo>
                      <a:lnTo>
                        <a:pt x="24" y="40"/>
                      </a:lnTo>
                      <a:lnTo>
                        <a:pt x="36" y="29"/>
                      </a:lnTo>
                      <a:lnTo>
                        <a:pt x="51" y="17"/>
                      </a:lnTo>
                      <a:lnTo>
                        <a:pt x="67" y="9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2508" name="Line 34"/>
              <p:cNvSpPr>
                <a:spLocks noChangeShapeType="1"/>
              </p:cNvSpPr>
              <p:nvPr/>
            </p:nvSpPr>
            <p:spPr bwMode="auto">
              <a:xfrm>
                <a:off x="2696" y="669"/>
                <a:ext cx="1" cy="4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9" name="Line 35"/>
              <p:cNvSpPr>
                <a:spLocks noChangeShapeType="1"/>
              </p:cNvSpPr>
              <p:nvPr/>
            </p:nvSpPr>
            <p:spPr bwMode="auto">
              <a:xfrm>
                <a:off x="2720" y="669"/>
                <a:ext cx="1" cy="4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0" name="Line 36"/>
              <p:cNvSpPr>
                <a:spLocks noChangeShapeType="1"/>
              </p:cNvSpPr>
              <p:nvPr/>
            </p:nvSpPr>
            <p:spPr bwMode="auto">
              <a:xfrm flipV="1">
                <a:off x="2816" y="439"/>
                <a:ext cx="1" cy="2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1" name="Line 37"/>
              <p:cNvSpPr>
                <a:spLocks noChangeShapeType="1"/>
              </p:cNvSpPr>
              <p:nvPr/>
            </p:nvSpPr>
            <p:spPr bwMode="auto">
              <a:xfrm>
                <a:off x="2816" y="1123"/>
                <a:ext cx="1" cy="2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2512" name="Group 38"/>
              <p:cNvGrpSpPr>
                <a:grpSpLocks/>
              </p:cNvGrpSpPr>
              <p:nvPr/>
            </p:nvGrpSpPr>
            <p:grpSpPr bwMode="auto">
              <a:xfrm>
                <a:off x="2966" y="1540"/>
                <a:ext cx="96" cy="448"/>
                <a:chOff x="4060" y="2154"/>
                <a:chExt cx="86" cy="417"/>
              </a:xfrm>
            </p:grpSpPr>
            <p:sp>
              <p:nvSpPr>
                <p:cNvPr id="62548" name="Freeform 39"/>
                <p:cNvSpPr>
                  <a:spLocks/>
                </p:cNvSpPr>
                <p:nvPr/>
              </p:nvSpPr>
              <p:spPr bwMode="auto">
                <a:xfrm>
                  <a:off x="4060" y="2471"/>
                  <a:ext cx="17" cy="28"/>
                </a:xfrm>
                <a:custGeom>
                  <a:avLst/>
                  <a:gdLst>
                    <a:gd name="T0" fmla="*/ 2 w 33"/>
                    <a:gd name="T1" fmla="*/ 0 h 55"/>
                    <a:gd name="T2" fmla="*/ 1 w 33"/>
                    <a:gd name="T3" fmla="*/ 1 h 55"/>
                    <a:gd name="T4" fmla="*/ 1 w 33"/>
                    <a:gd name="T5" fmla="*/ 1 h 55"/>
                    <a:gd name="T6" fmla="*/ 1 w 33"/>
                    <a:gd name="T7" fmla="*/ 1 h 55"/>
                    <a:gd name="T8" fmla="*/ 1 w 33"/>
                    <a:gd name="T9" fmla="*/ 1 h 55"/>
                    <a:gd name="T10" fmla="*/ 0 w 33"/>
                    <a:gd name="T11" fmla="*/ 1 h 55"/>
                    <a:gd name="T12" fmla="*/ 1 w 33"/>
                    <a:gd name="T13" fmla="*/ 1 h 55"/>
                    <a:gd name="T14" fmla="*/ 1 w 33"/>
                    <a:gd name="T15" fmla="*/ 2 h 55"/>
                    <a:gd name="T16" fmla="*/ 1 w 33"/>
                    <a:gd name="T17" fmla="*/ 2 h 55"/>
                    <a:gd name="T18" fmla="*/ 1 w 33"/>
                    <a:gd name="T19" fmla="*/ 2 h 55"/>
                    <a:gd name="T20" fmla="*/ 2 w 33"/>
                    <a:gd name="T21" fmla="*/ 2 h 55"/>
                    <a:gd name="T22" fmla="*/ 2 w 33"/>
                    <a:gd name="T23" fmla="*/ 2 h 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55"/>
                    <a:gd name="T38" fmla="*/ 33 w 33"/>
                    <a:gd name="T39" fmla="*/ 55 h 5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55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3" y="13"/>
                      </a:lnTo>
                      <a:lnTo>
                        <a:pt x="1" y="19"/>
                      </a:lnTo>
                      <a:lnTo>
                        <a:pt x="0" y="22"/>
                      </a:lnTo>
                      <a:lnTo>
                        <a:pt x="1" y="30"/>
                      </a:lnTo>
                      <a:lnTo>
                        <a:pt x="3" y="36"/>
                      </a:lnTo>
                      <a:lnTo>
                        <a:pt x="10" y="46"/>
                      </a:lnTo>
                      <a:lnTo>
                        <a:pt x="20" y="53"/>
                      </a:lnTo>
                      <a:lnTo>
                        <a:pt x="33" y="55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49" name="Freeform 40"/>
                <p:cNvSpPr>
                  <a:spLocks/>
                </p:cNvSpPr>
                <p:nvPr/>
              </p:nvSpPr>
              <p:spPr bwMode="auto">
                <a:xfrm>
                  <a:off x="4072" y="2391"/>
                  <a:ext cx="74" cy="108"/>
                </a:xfrm>
                <a:custGeom>
                  <a:avLst/>
                  <a:gdLst>
                    <a:gd name="T0" fmla="*/ 1 w 148"/>
                    <a:gd name="T1" fmla="*/ 7 h 215"/>
                    <a:gd name="T2" fmla="*/ 1 w 148"/>
                    <a:gd name="T3" fmla="*/ 7 h 215"/>
                    <a:gd name="T4" fmla="*/ 1 w 148"/>
                    <a:gd name="T5" fmla="*/ 7 h 215"/>
                    <a:gd name="T6" fmla="*/ 1 w 148"/>
                    <a:gd name="T7" fmla="*/ 7 h 215"/>
                    <a:gd name="T8" fmla="*/ 1 w 148"/>
                    <a:gd name="T9" fmla="*/ 7 h 215"/>
                    <a:gd name="T10" fmla="*/ 1 w 148"/>
                    <a:gd name="T11" fmla="*/ 7 h 215"/>
                    <a:gd name="T12" fmla="*/ 1 w 148"/>
                    <a:gd name="T13" fmla="*/ 7 h 215"/>
                    <a:gd name="T14" fmla="*/ 1 w 148"/>
                    <a:gd name="T15" fmla="*/ 7 h 215"/>
                    <a:gd name="T16" fmla="*/ 2 w 148"/>
                    <a:gd name="T17" fmla="*/ 7 h 215"/>
                    <a:gd name="T18" fmla="*/ 3 w 148"/>
                    <a:gd name="T19" fmla="*/ 6 h 215"/>
                    <a:gd name="T20" fmla="*/ 3 w 148"/>
                    <a:gd name="T21" fmla="*/ 6 h 215"/>
                    <a:gd name="T22" fmla="*/ 5 w 148"/>
                    <a:gd name="T23" fmla="*/ 5 h 215"/>
                    <a:gd name="T24" fmla="*/ 5 w 148"/>
                    <a:gd name="T25" fmla="*/ 5 h 215"/>
                    <a:gd name="T26" fmla="*/ 5 w 148"/>
                    <a:gd name="T27" fmla="*/ 4 h 215"/>
                    <a:gd name="T28" fmla="*/ 5 w 148"/>
                    <a:gd name="T29" fmla="*/ 4 h 215"/>
                    <a:gd name="T30" fmla="*/ 5 w 148"/>
                    <a:gd name="T31" fmla="*/ 4 h 215"/>
                    <a:gd name="T32" fmla="*/ 5 w 148"/>
                    <a:gd name="T33" fmla="*/ 3 h 215"/>
                    <a:gd name="T34" fmla="*/ 5 w 148"/>
                    <a:gd name="T35" fmla="*/ 3 h 215"/>
                    <a:gd name="T36" fmla="*/ 5 w 148"/>
                    <a:gd name="T37" fmla="*/ 3 h 215"/>
                    <a:gd name="T38" fmla="*/ 5 w 148"/>
                    <a:gd name="T39" fmla="*/ 2 h 215"/>
                    <a:gd name="T40" fmla="*/ 3 w 148"/>
                    <a:gd name="T41" fmla="*/ 2 h 215"/>
                    <a:gd name="T42" fmla="*/ 3 w 148"/>
                    <a:gd name="T43" fmla="*/ 1 h 215"/>
                    <a:gd name="T44" fmla="*/ 2 w 148"/>
                    <a:gd name="T45" fmla="*/ 1 h 215"/>
                    <a:gd name="T46" fmla="*/ 1 w 148"/>
                    <a:gd name="T47" fmla="*/ 1 h 215"/>
                    <a:gd name="T48" fmla="*/ 1 w 148"/>
                    <a:gd name="T49" fmla="*/ 1 h 215"/>
                    <a:gd name="T50" fmla="*/ 1 w 148"/>
                    <a:gd name="T51" fmla="*/ 0 h 215"/>
                    <a:gd name="T52" fmla="*/ 1 w 148"/>
                    <a:gd name="T53" fmla="*/ 0 h 215"/>
                    <a:gd name="T54" fmla="*/ 1 w 148"/>
                    <a:gd name="T55" fmla="*/ 0 h 215"/>
                    <a:gd name="T56" fmla="*/ 0 w 148"/>
                    <a:gd name="T57" fmla="*/ 0 h 2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15"/>
                    <a:gd name="T89" fmla="*/ 148 w 148"/>
                    <a:gd name="T90" fmla="*/ 215 h 2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15">
                      <a:moveTo>
                        <a:pt x="5" y="215"/>
                      </a:moveTo>
                      <a:lnTo>
                        <a:pt x="6" y="215"/>
                      </a:lnTo>
                      <a:lnTo>
                        <a:pt x="9" y="215"/>
                      </a:lnTo>
                      <a:lnTo>
                        <a:pt x="10" y="215"/>
                      </a:lnTo>
                      <a:lnTo>
                        <a:pt x="12" y="215"/>
                      </a:lnTo>
                      <a:lnTo>
                        <a:pt x="25" y="215"/>
                      </a:lnTo>
                      <a:lnTo>
                        <a:pt x="38" y="213"/>
                      </a:lnTo>
                      <a:lnTo>
                        <a:pt x="63" y="205"/>
                      </a:lnTo>
                      <a:lnTo>
                        <a:pt x="88" y="194"/>
                      </a:lnTo>
                      <a:lnTo>
                        <a:pt x="108" y="180"/>
                      </a:lnTo>
                      <a:lnTo>
                        <a:pt x="124" y="163"/>
                      </a:lnTo>
                      <a:lnTo>
                        <a:pt x="137" y="144"/>
                      </a:lnTo>
                      <a:lnTo>
                        <a:pt x="142" y="134"/>
                      </a:lnTo>
                      <a:lnTo>
                        <a:pt x="146" y="123"/>
                      </a:lnTo>
                      <a:lnTo>
                        <a:pt x="147" y="113"/>
                      </a:lnTo>
                      <a:lnTo>
                        <a:pt x="148" y="103"/>
                      </a:lnTo>
                      <a:lnTo>
                        <a:pt x="147" y="92"/>
                      </a:lnTo>
                      <a:lnTo>
                        <a:pt x="146" y="82"/>
                      </a:lnTo>
                      <a:lnTo>
                        <a:pt x="142" y="72"/>
                      </a:lnTo>
                      <a:lnTo>
                        <a:pt x="137" y="62"/>
                      </a:lnTo>
                      <a:lnTo>
                        <a:pt x="124" y="46"/>
                      </a:lnTo>
                      <a:lnTo>
                        <a:pt x="108" y="30"/>
                      </a:lnTo>
                      <a:lnTo>
                        <a:pt x="88" y="18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0" name="Freeform 41"/>
                <p:cNvSpPr>
                  <a:spLocks/>
                </p:cNvSpPr>
                <p:nvPr/>
              </p:nvSpPr>
              <p:spPr bwMode="auto">
                <a:xfrm>
                  <a:off x="4072" y="2471"/>
                  <a:ext cx="74" cy="100"/>
                </a:xfrm>
                <a:custGeom>
                  <a:avLst/>
                  <a:gdLst>
                    <a:gd name="T0" fmla="*/ 1 w 148"/>
                    <a:gd name="T1" fmla="*/ 6 h 201"/>
                    <a:gd name="T2" fmla="*/ 2 w 148"/>
                    <a:gd name="T3" fmla="*/ 6 h 201"/>
                    <a:gd name="T4" fmla="*/ 2 w 148"/>
                    <a:gd name="T5" fmla="*/ 5 h 201"/>
                    <a:gd name="T6" fmla="*/ 3 w 148"/>
                    <a:gd name="T7" fmla="*/ 5 h 201"/>
                    <a:gd name="T8" fmla="*/ 3 w 148"/>
                    <a:gd name="T9" fmla="*/ 5 h 201"/>
                    <a:gd name="T10" fmla="*/ 5 w 148"/>
                    <a:gd name="T11" fmla="*/ 4 h 201"/>
                    <a:gd name="T12" fmla="*/ 5 w 148"/>
                    <a:gd name="T13" fmla="*/ 4 h 201"/>
                    <a:gd name="T14" fmla="*/ 5 w 148"/>
                    <a:gd name="T15" fmla="*/ 3 h 201"/>
                    <a:gd name="T16" fmla="*/ 5 w 148"/>
                    <a:gd name="T17" fmla="*/ 3 h 201"/>
                    <a:gd name="T18" fmla="*/ 5 w 148"/>
                    <a:gd name="T19" fmla="*/ 2 h 201"/>
                    <a:gd name="T20" fmla="*/ 5 w 148"/>
                    <a:gd name="T21" fmla="*/ 2 h 201"/>
                    <a:gd name="T22" fmla="*/ 5 w 148"/>
                    <a:gd name="T23" fmla="*/ 2 h 201"/>
                    <a:gd name="T24" fmla="*/ 5 w 148"/>
                    <a:gd name="T25" fmla="*/ 1 h 201"/>
                    <a:gd name="T26" fmla="*/ 3 w 148"/>
                    <a:gd name="T27" fmla="*/ 1 h 201"/>
                    <a:gd name="T28" fmla="*/ 3 w 148"/>
                    <a:gd name="T29" fmla="*/ 0 h 201"/>
                    <a:gd name="T30" fmla="*/ 2 w 148"/>
                    <a:gd name="T31" fmla="*/ 0 h 201"/>
                    <a:gd name="T32" fmla="*/ 1 w 148"/>
                    <a:gd name="T33" fmla="*/ 0 h 201"/>
                    <a:gd name="T34" fmla="*/ 1 w 148"/>
                    <a:gd name="T35" fmla="*/ 0 h 201"/>
                    <a:gd name="T36" fmla="*/ 1 w 148"/>
                    <a:gd name="T37" fmla="*/ 0 h 201"/>
                    <a:gd name="T38" fmla="*/ 1 w 148"/>
                    <a:gd name="T39" fmla="*/ 0 h 201"/>
                    <a:gd name="T40" fmla="*/ 1 w 148"/>
                    <a:gd name="T41" fmla="*/ 0 h 201"/>
                    <a:gd name="T42" fmla="*/ 1 w 148"/>
                    <a:gd name="T43" fmla="*/ 0 h 201"/>
                    <a:gd name="T44" fmla="*/ 0 w 148"/>
                    <a:gd name="T45" fmla="*/ 0 h 20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8"/>
                    <a:gd name="T70" fmla="*/ 0 h 201"/>
                    <a:gd name="T71" fmla="*/ 148 w 148"/>
                    <a:gd name="T72" fmla="*/ 201 h 20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8" h="201">
                      <a:moveTo>
                        <a:pt x="57" y="201"/>
                      </a:moveTo>
                      <a:lnTo>
                        <a:pt x="76" y="195"/>
                      </a:lnTo>
                      <a:lnTo>
                        <a:pt x="93" y="187"/>
                      </a:lnTo>
                      <a:lnTo>
                        <a:pt x="108" y="176"/>
                      </a:lnTo>
                      <a:lnTo>
                        <a:pt x="122" y="163"/>
                      </a:lnTo>
                      <a:lnTo>
                        <a:pt x="133" y="149"/>
                      </a:lnTo>
                      <a:lnTo>
                        <a:pt x="141" y="132"/>
                      </a:lnTo>
                      <a:lnTo>
                        <a:pt x="147" y="116"/>
                      </a:lnTo>
                      <a:lnTo>
                        <a:pt x="148" y="100"/>
                      </a:lnTo>
                      <a:lnTo>
                        <a:pt x="147" y="89"/>
                      </a:lnTo>
                      <a:lnTo>
                        <a:pt x="146" y="79"/>
                      </a:lnTo>
                      <a:lnTo>
                        <a:pt x="142" y="69"/>
                      </a:lnTo>
                      <a:lnTo>
                        <a:pt x="137" y="60"/>
                      </a:lnTo>
                      <a:lnTo>
                        <a:pt x="124" y="44"/>
                      </a:lnTo>
                      <a:lnTo>
                        <a:pt x="108" y="29"/>
                      </a:lnTo>
                      <a:lnTo>
                        <a:pt x="88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1" name="Freeform 42"/>
                <p:cNvSpPr>
                  <a:spLocks/>
                </p:cNvSpPr>
                <p:nvPr/>
              </p:nvSpPr>
              <p:spPr bwMode="auto">
                <a:xfrm>
                  <a:off x="4060" y="2391"/>
                  <a:ext cx="17" cy="21"/>
                </a:xfrm>
                <a:custGeom>
                  <a:avLst/>
                  <a:gdLst>
                    <a:gd name="T0" fmla="*/ 2 w 33"/>
                    <a:gd name="T1" fmla="*/ 0 h 42"/>
                    <a:gd name="T2" fmla="*/ 1 w 33"/>
                    <a:gd name="T3" fmla="*/ 1 h 42"/>
                    <a:gd name="T4" fmla="*/ 1 w 33"/>
                    <a:gd name="T5" fmla="*/ 1 h 42"/>
                    <a:gd name="T6" fmla="*/ 1 w 33"/>
                    <a:gd name="T7" fmla="*/ 1 h 42"/>
                    <a:gd name="T8" fmla="*/ 1 w 33"/>
                    <a:gd name="T9" fmla="*/ 1 h 42"/>
                    <a:gd name="T10" fmla="*/ 0 w 33"/>
                    <a:gd name="T11" fmla="*/ 1 h 42"/>
                    <a:gd name="T12" fmla="*/ 1 w 33"/>
                    <a:gd name="T13" fmla="*/ 1 h 42"/>
                    <a:gd name="T14" fmla="*/ 1 w 33"/>
                    <a:gd name="T15" fmla="*/ 1 h 42"/>
                    <a:gd name="T16" fmla="*/ 1 w 33"/>
                    <a:gd name="T17" fmla="*/ 1 h 42"/>
                    <a:gd name="T18" fmla="*/ 1 w 33"/>
                    <a:gd name="T19" fmla="*/ 1 h 42"/>
                    <a:gd name="T20" fmla="*/ 2 w 33"/>
                    <a:gd name="T21" fmla="*/ 1 h 42"/>
                    <a:gd name="T22" fmla="*/ 2 w 33"/>
                    <a:gd name="T23" fmla="*/ 1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2"/>
                    <a:gd name="T38" fmla="*/ 33 w 33"/>
                    <a:gd name="T39" fmla="*/ 42 h 4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2">
                      <a:moveTo>
                        <a:pt x="33" y="0"/>
                      </a:moveTo>
                      <a:lnTo>
                        <a:pt x="20" y="1"/>
                      </a:lnTo>
                      <a:lnTo>
                        <a:pt x="10" y="6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1" y="24"/>
                      </a:lnTo>
                      <a:lnTo>
                        <a:pt x="3" y="28"/>
                      </a:lnTo>
                      <a:lnTo>
                        <a:pt x="10" y="36"/>
                      </a:lnTo>
                      <a:lnTo>
                        <a:pt x="20" y="41"/>
                      </a:lnTo>
                      <a:lnTo>
                        <a:pt x="33" y="4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2" name="Freeform 43"/>
                <p:cNvSpPr>
                  <a:spLocks/>
                </p:cNvSpPr>
                <p:nvPr/>
              </p:nvSpPr>
              <p:spPr bwMode="auto">
                <a:xfrm>
                  <a:off x="4072" y="2311"/>
                  <a:ext cx="74" cy="101"/>
                </a:xfrm>
                <a:custGeom>
                  <a:avLst/>
                  <a:gdLst>
                    <a:gd name="T0" fmla="*/ 1 w 148"/>
                    <a:gd name="T1" fmla="*/ 7 h 201"/>
                    <a:gd name="T2" fmla="*/ 1 w 148"/>
                    <a:gd name="T3" fmla="*/ 7 h 201"/>
                    <a:gd name="T4" fmla="*/ 1 w 148"/>
                    <a:gd name="T5" fmla="*/ 7 h 201"/>
                    <a:gd name="T6" fmla="*/ 1 w 148"/>
                    <a:gd name="T7" fmla="*/ 7 h 201"/>
                    <a:gd name="T8" fmla="*/ 1 w 148"/>
                    <a:gd name="T9" fmla="*/ 7 h 201"/>
                    <a:gd name="T10" fmla="*/ 1 w 148"/>
                    <a:gd name="T11" fmla="*/ 7 h 201"/>
                    <a:gd name="T12" fmla="*/ 1 w 148"/>
                    <a:gd name="T13" fmla="*/ 7 h 201"/>
                    <a:gd name="T14" fmla="*/ 2 w 148"/>
                    <a:gd name="T15" fmla="*/ 6 h 201"/>
                    <a:gd name="T16" fmla="*/ 3 w 148"/>
                    <a:gd name="T17" fmla="*/ 6 h 201"/>
                    <a:gd name="T18" fmla="*/ 3 w 148"/>
                    <a:gd name="T19" fmla="*/ 5 h 201"/>
                    <a:gd name="T20" fmla="*/ 5 w 148"/>
                    <a:gd name="T21" fmla="*/ 5 h 201"/>
                    <a:gd name="T22" fmla="*/ 5 w 148"/>
                    <a:gd name="T23" fmla="*/ 5 h 201"/>
                    <a:gd name="T24" fmla="*/ 5 w 148"/>
                    <a:gd name="T25" fmla="*/ 4 h 201"/>
                    <a:gd name="T26" fmla="*/ 5 w 148"/>
                    <a:gd name="T27" fmla="*/ 4 h 201"/>
                    <a:gd name="T28" fmla="*/ 5 w 148"/>
                    <a:gd name="T29" fmla="*/ 4 h 201"/>
                    <a:gd name="T30" fmla="*/ 5 w 148"/>
                    <a:gd name="T31" fmla="*/ 3 h 201"/>
                    <a:gd name="T32" fmla="*/ 5 w 148"/>
                    <a:gd name="T33" fmla="*/ 3 h 201"/>
                    <a:gd name="T34" fmla="*/ 5 w 148"/>
                    <a:gd name="T35" fmla="*/ 3 h 201"/>
                    <a:gd name="T36" fmla="*/ 5 w 148"/>
                    <a:gd name="T37" fmla="*/ 2 h 201"/>
                    <a:gd name="T38" fmla="*/ 3 w 148"/>
                    <a:gd name="T39" fmla="*/ 2 h 201"/>
                    <a:gd name="T40" fmla="*/ 3 w 148"/>
                    <a:gd name="T41" fmla="*/ 1 h 201"/>
                    <a:gd name="T42" fmla="*/ 2 w 148"/>
                    <a:gd name="T43" fmla="*/ 1 h 201"/>
                    <a:gd name="T44" fmla="*/ 1 w 148"/>
                    <a:gd name="T45" fmla="*/ 1 h 201"/>
                    <a:gd name="T46" fmla="*/ 1 w 148"/>
                    <a:gd name="T47" fmla="*/ 1 h 201"/>
                    <a:gd name="T48" fmla="*/ 1 w 148"/>
                    <a:gd name="T49" fmla="*/ 0 h 201"/>
                    <a:gd name="T50" fmla="*/ 1 w 148"/>
                    <a:gd name="T51" fmla="*/ 0 h 201"/>
                    <a:gd name="T52" fmla="*/ 1 w 148"/>
                    <a:gd name="T53" fmla="*/ 0 h 201"/>
                    <a:gd name="T54" fmla="*/ 0 w 148"/>
                    <a:gd name="T55" fmla="*/ 0 h 2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8"/>
                    <a:gd name="T85" fmla="*/ 0 h 201"/>
                    <a:gd name="T86" fmla="*/ 148 w 148"/>
                    <a:gd name="T87" fmla="*/ 201 h 2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8" h="201">
                      <a:moveTo>
                        <a:pt x="5" y="201"/>
                      </a:moveTo>
                      <a:lnTo>
                        <a:pt x="6" y="201"/>
                      </a:lnTo>
                      <a:lnTo>
                        <a:pt x="9" y="201"/>
                      </a:lnTo>
                      <a:lnTo>
                        <a:pt x="10" y="201"/>
                      </a:lnTo>
                      <a:lnTo>
                        <a:pt x="12" y="201"/>
                      </a:lnTo>
                      <a:lnTo>
                        <a:pt x="38" y="198"/>
                      </a:lnTo>
                      <a:lnTo>
                        <a:pt x="63" y="193"/>
                      </a:lnTo>
                      <a:lnTo>
                        <a:pt x="88" y="184"/>
                      </a:lnTo>
                      <a:lnTo>
                        <a:pt x="108" y="172"/>
                      </a:lnTo>
                      <a:lnTo>
                        <a:pt x="124" y="157"/>
                      </a:lnTo>
                      <a:lnTo>
                        <a:pt x="137" y="140"/>
                      </a:lnTo>
                      <a:lnTo>
                        <a:pt x="142" y="130"/>
                      </a:lnTo>
                      <a:lnTo>
                        <a:pt x="146" y="120"/>
                      </a:lnTo>
                      <a:lnTo>
                        <a:pt x="147" y="110"/>
                      </a:lnTo>
                      <a:lnTo>
                        <a:pt x="148" y="100"/>
                      </a:lnTo>
                      <a:lnTo>
                        <a:pt x="147" y="89"/>
                      </a:lnTo>
                      <a:lnTo>
                        <a:pt x="146" y="79"/>
                      </a:lnTo>
                      <a:lnTo>
                        <a:pt x="142" y="69"/>
                      </a:lnTo>
                      <a:lnTo>
                        <a:pt x="137" y="60"/>
                      </a:lnTo>
                      <a:lnTo>
                        <a:pt x="124" y="44"/>
                      </a:lnTo>
                      <a:lnTo>
                        <a:pt x="108" y="29"/>
                      </a:lnTo>
                      <a:lnTo>
                        <a:pt x="88" y="16"/>
                      </a:lnTo>
                      <a:lnTo>
                        <a:pt x="63" y="7"/>
                      </a:lnTo>
                      <a:lnTo>
                        <a:pt x="38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3" name="Freeform 44"/>
                <p:cNvSpPr>
                  <a:spLocks/>
                </p:cNvSpPr>
                <p:nvPr/>
              </p:nvSpPr>
              <p:spPr bwMode="auto">
                <a:xfrm>
                  <a:off x="4060" y="2311"/>
                  <a:ext cx="17" cy="24"/>
                </a:xfrm>
                <a:custGeom>
                  <a:avLst/>
                  <a:gdLst>
                    <a:gd name="T0" fmla="*/ 2 w 33"/>
                    <a:gd name="T1" fmla="*/ 0 h 46"/>
                    <a:gd name="T2" fmla="*/ 1 w 33"/>
                    <a:gd name="T3" fmla="*/ 1 h 46"/>
                    <a:gd name="T4" fmla="*/ 1 w 33"/>
                    <a:gd name="T5" fmla="*/ 1 h 46"/>
                    <a:gd name="T6" fmla="*/ 1 w 33"/>
                    <a:gd name="T7" fmla="*/ 1 h 46"/>
                    <a:gd name="T8" fmla="*/ 1 w 33"/>
                    <a:gd name="T9" fmla="*/ 1 h 46"/>
                    <a:gd name="T10" fmla="*/ 0 w 33"/>
                    <a:gd name="T11" fmla="*/ 1 h 46"/>
                    <a:gd name="T12" fmla="*/ 1 w 33"/>
                    <a:gd name="T13" fmla="*/ 1 h 46"/>
                    <a:gd name="T14" fmla="*/ 1 w 33"/>
                    <a:gd name="T15" fmla="*/ 1 h 46"/>
                    <a:gd name="T16" fmla="*/ 1 w 33"/>
                    <a:gd name="T17" fmla="*/ 2 h 46"/>
                    <a:gd name="T18" fmla="*/ 1 w 33"/>
                    <a:gd name="T19" fmla="*/ 2 h 46"/>
                    <a:gd name="T20" fmla="*/ 2 w 33"/>
                    <a:gd name="T21" fmla="*/ 2 h 46"/>
                    <a:gd name="T22" fmla="*/ 2 w 33"/>
                    <a:gd name="T23" fmla="*/ 2 h 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46"/>
                    <a:gd name="T38" fmla="*/ 33 w 33"/>
                    <a:gd name="T39" fmla="*/ 46 h 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46">
                      <a:moveTo>
                        <a:pt x="33" y="0"/>
                      </a:moveTo>
                      <a:lnTo>
                        <a:pt x="20" y="2"/>
                      </a:lnTo>
                      <a:lnTo>
                        <a:pt x="10" y="7"/>
                      </a:lnTo>
                      <a:lnTo>
                        <a:pt x="3" y="13"/>
                      </a:lnTo>
                      <a:lnTo>
                        <a:pt x="1" y="19"/>
                      </a:lnTo>
                      <a:lnTo>
                        <a:pt x="0" y="22"/>
                      </a:lnTo>
                      <a:lnTo>
                        <a:pt x="1" y="27"/>
                      </a:lnTo>
                      <a:lnTo>
                        <a:pt x="3" y="31"/>
                      </a:lnTo>
                      <a:lnTo>
                        <a:pt x="10" y="39"/>
                      </a:lnTo>
                      <a:lnTo>
                        <a:pt x="20" y="44"/>
                      </a:lnTo>
                      <a:lnTo>
                        <a:pt x="33" y="4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4" name="Freeform 45"/>
                <p:cNvSpPr>
                  <a:spLocks/>
                </p:cNvSpPr>
                <p:nvPr/>
              </p:nvSpPr>
              <p:spPr bwMode="auto">
                <a:xfrm>
                  <a:off x="4072" y="2232"/>
                  <a:ext cx="74" cy="104"/>
                </a:xfrm>
                <a:custGeom>
                  <a:avLst/>
                  <a:gdLst>
                    <a:gd name="T0" fmla="*/ 1 w 148"/>
                    <a:gd name="T1" fmla="*/ 6 h 209"/>
                    <a:gd name="T2" fmla="*/ 1 w 148"/>
                    <a:gd name="T3" fmla="*/ 6 h 209"/>
                    <a:gd name="T4" fmla="*/ 1 w 148"/>
                    <a:gd name="T5" fmla="*/ 6 h 209"/>
                    <a:gd name="T6" fmla="*/ 1 w 148"/>
                    <a:gd name="T7" fmla="*/ 6 h 209"/>
                    <a:gd name="T8" fmla="*/ 1 w 148"/>
                    <a:gd name="T9" fmla="*/ 6 h 209"/>
                    <a:gd name="T10" fmla="*/ 1 w 148"/>
                    <a:gd name="T11" fmla="*/ 6 h 209"/>
                    <a:gd name="T12" fmla="*/ 1 w 148"/>
                    <a:gd name="T13" fmla="*/ 6 h 209"/>
                    <a:gd name="T14" fmla="*/ 1 w 148"/>
                    <a:gd name="T15" fmla="*/ 6 h 209"/>
                    <a:gd name="T16" fmla="*/ 1 w 148"/>
                    <a:gd name="T17" fmla="*/ 6 h 209"/>
                    <a:gd name="T18" fmla="*/ 2 w 148"/>
                    <a:gd name="T19" fmla="*/ 5 h 209"/>
                    <a:gd name="T20" fmla="*/ 3 w 148"/>
                    <a:gd name="T21" fmla="*/ 5 h 209"/>
                    <a:gd name="T22" fmla="*/ 3 w 148"/>
                    <a:gd name="T23" fmla="*/ 5 h 209"/>
                    <a:gd name="T24" fmla="*/ 5 w 148"/>
                    <a:gd name="T25" fmla="*/ 4 h 209"/>
                    <a:gd name="T26" fmla="*/ 5 w 148"/>
                    <a:gd name="T27" fmla="*/ 4 h 209"/>
                    <a:gd name="T28" fmla="*/ 5 w 148"/>
                    <a:gd name="T29" fmla="*/ 3 h 209"/>
                    <a:gd name="T30" fmla="*/ 5 w 148"/>
                    <a:gd name="T31" fmla="*/ 3 h 209"/>
                    <a:gd name="T32" fmla="*/ 5 w 148"/>
                    <a:gd name="T33" fmla="*/ 3 h 209"/>
                    <a:gd name="T34" fmla="*/ 5 w 148"/>
                    <a:gd name="T35" fmla="*/ 2 h 209"/>
                    <a:gd name="T36" fmla="*/ 5 w 148"/>
                    <a:gd name="T37" fmla="*/ 2 h 209"/>
                    <a:gd name="T38" fmla="*/ 5 w 148"/>
                    <a:gd name="T39" fmla="*/ 2 h 209"/>
                    <a:gd name="T40" fmla="*/ 5 w 148"/>
                    <a:gd name="T41" fmla="*/ 1 h 209"/>
                    <a:gd name="T42" fmla="*/ 3 w 148"/>
                    <a:gd name="T43" fmla="*/ 1 h 209"/>
                    <a:gd name="T44" fmla="*/ 3 w 148"/>
                    <a:gd name="T45" fmla="*/ 0 h 209"/>
                    <a:gd name="T46" fmla="*/ 2 w 148"/>
                    <a:gd name="T47" fmla="*/ 0 h 209"/>
                    <a:gd name="T48" fmla="*/ 1 w 148"/>
                    <a:gd name="T49" fmla="*/ 0 h 209"/>
                    <a:gd name="T50" fmla="*/ 1 w 148"/>
                    <a:gd name="T51" fmla="*/ 0 h 209"/>
                    <a:gd name="T52" fmla="*/ 1 w 148"/>
                    <a:gd name="T53" fmla="*/ 0 h 209"/>
                    <a:gd name="T54" fmla="*/ 1 w 148"/>
                    <a:gd name="T55" fmla="*/ 0 h 209"/>
                    <a:gd name="T56" fmla="*/ 1 w 148"/>
                    <a:gd name="T57" fmla="*/ 0 h 209"/>
                    <a:gd name="T58" fmla="*/ 0 w 148"/>
                    <a:gd name="T59" fmla="*/ 0 h 20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8"/>
                    <a:gd name="T91" fmla="*/ 0 h 209"/>
                    <a:gd name="T92" fmla="*/ 148 w 148"/>
                    <a:gd name="T93" fmla="*/ 209 h 20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8" h="209">
                      <a:moveTo>
                        <a:pt x="5" y="204"/>
                      </a:moveTo>
                      <a:lnTo>
                        <a:pt x="6" y="205"/>
                      </a:lnTo>
                      <a:lnTo>
                        <a:pt x="9" y="208"/>
                      </a:lnTo>
                      <a:lnTo>
                        <a:pt x="9" y="209"/>
                      </a:lnTo>
                      <a:lnTo>
                        <a:pt x="10" y="209"/>
                      </a:lnTo>
                      <a:lnTo>
                        <a:pt x="12" y="208"/>
                      </a:lnTo>
                      <a:lnTo>
                        <a:pt x="12" y="204"/>
                      </a:lnTo>
                      <a:lnTo>
                        <a:pt x="38" y="201"/>
                      </a:lnTo>
                      <a:lnTo>
                        <a:pt x="63" y="196"/>
                      </a:lnTo>
                      <a:lnTo>
                        <a:pt x="88" y="186"/>
                      </a:lnTo>
                      <a:lnTo>
                        <a:pt x="108" y="175"/>
                      </a:lnTo>
                      <a:lnTo>
                        <a:pt x="124" y="160"/>
                      </a:lnTo>
                      <a:lnTo>
                        <a:pt x="137" y="142"/>
                      </a:lnTo>
                      <a:lnTo>
                        <a:pt x="142" y="133"/>
                      </a:lnTo>
                      <a:lnTo>
                        <a:pt x="146" y="123"/>
                      </a:lnTo>
                      <a:lnTo>
                        <a:pt x="147" y="113"/>
                      </a:lnTo>
                      <a:lnTo>
                        <a:pt x="148" y="103"/>
                      </a:lnTo>
                      <a:lnTo>
                        <a:pt x="147" y="92"/>
                      </a:lnTo>
                      <a:lnTo>
                        <a:pt x="146" y="82"/>
                      </a:lnTo>
                      <a:lnTo>
                        <a:pt x="142" y="72"/>
                      </a:lnTo>
                      <a:lnTo>
                        <a:pt x="137" y="62"/>
                      </a:lnTo>
                      <a:lnTo>
                        <a:pt x="124" y="46"/>
                      </a:lnTo>
                      <a:lnTo>
                        <a:pt x="108" y="30"/>
                      </a:lnTo>
                      <a:lnTo>
                        <a:pt x="88" y="18"/>
                      </a:lnTo>
                      <a:lnTo>
                        <a:pt x="63" y="8"/>
                      </a:lnTo>
                      <a:lnTo>
                        <a:pt x="38" y="3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5" name="Freeform 46"/>
                <p:cNvSpPr>
                  <a:spLocks/>
                </p:cNvSpPr>
                <p:nvPr/>
              </p:nvSpPr>
              <p:spPr bwMode="auto">
                <a:xfrm>
                  <a:off x="4060" y="2232"/>
                  <a:ext cx="17" cy="28"/>
                </a:xfrm>
                <a:custGeom>
                  <a:avLst/>
                  <a:gdLst>
                    <a:gd name="T0" fmla="*/ 2 w 33"/>
                    <a:gd name="T1" fmla="*/ 0 h 57"/>
                    <a:gd name="T2" fmla="*/ 1 w 33"/>
                    <a:gd name="T3" fmla="*/ 0 h 57"/>
                    <a:gd name="T4" fmla="*/ 1 w 33"/>
                    <a:gd name="T5" fmla="*/ 0 h 57"/>
                    <a:gd name="T6" fmla="*/ 1 w 33"/>
                    <a:gd name="T7" fmla="*/ 0 h 57"/>
                    <a:gd name="T8" fmla="*/ 1 w 33"/>
                    <a:gd name="T9" fmla="*/ 0 h 57"/>
                    <a:gd name="T10" fmla="*/ 0 w 33"/>
                    <a:gd name="T11" fmla="*/ 0 h 57"/>
                    <a:gd name="T12" fmla="*/ 1 w 33"/>
                    <a:gd name="T13" fmla="*/ 0 h 57"/>
                    <a:gd name="T14" fmla="*/ 1 w 33"/>
                    <a:gd name="T15" fmla="*/ 1 h 57"/>
                    <a:gd name="T16" fmla="*/ 1 w 33"/>
                    <a:gd name="T17" fmla="*/ 1 h 57"/>
                    <a:gd name="T18" fmla="*/ 1 w 33"/>
                    <a:gd name="T19" fmla="*/ 1 h 57"/>
                    <a:gd name="T20" fmla="*/ 1 w 33"/>
                    <a:gd name="T21" fmla="*/ 1 h 57"/>
                    <a:gd name="T22" fmla="*/ 1 w 33"/>
                    <a:gd name="T23" fmla="*/ 1 h 57"/>
                    <a:gd name="T24" fmla="*/ 2 w 33"/>
                    <a:gd name="T25" fmla="*/ 1 h 57"/>
                    <a:gd name="T26" fmla="*/ 2 w 33"/>
                    <a:gd name="T27" fmla="*/ 1 h 5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7"/>
                    <a:gd name="T44" fmla="*/ 33 w 33"/>
                    <a:gd name="T45" fmla="*/ 57 h 5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7">
                      <a:moveTo>
                        <a:pt x="33" y="0"/>
                      </a:moveTo>
                      <a:lnTo>
                        <a:pt x="20" y="3"/>
                      </a:lnTo>
                      <a:lnTo>
                        <a:pt x="10" y="8"/>
                      </a:lnTo>
                      <a:lnTo>
                        <a:pt x="3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3" y="33"/>
                      </a:lnTo>
                      <a:lnTo>
                        <a:pt x="10" y="44"/>
                      </a:lnTo>
                      <a:lnTo>
                        <a:pt x="15" y="49"/>
                      </a:lnTo>
                      <a:lnTo>
                        <a:pt x="20" y="53"/>
                      </a:lnTo>
                      <a:lnTo>
                        <a:pt x="27" y="56"/>
                      </a:lnTo>
                      <a:lnTo>
                        <a:pt x="33" y="57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56" name="Freeform 47"/>
                <p:cNvSpPr>
                  <a:spLocks/>
                </p:cNvSpPr>
                <p:nvPr/>
              </p:nvSpPr>
              <p:spPr bwMode="auto">
                <a:xfrm>
                  <a:off x="4075" y="2154"/>
                  <a:ext cx="71" cy="106"/>
                </a:xfrm>
                <a:custGeom>
                  <a:avLst/>
                  <a:gdLst>
                    <a:gd name="T0" fmla="*/ 0 w 143"/>
                    <a:gd name="T1" fmla="*/ 7 h 211"/>
                    <a:gd name="T2" fmla="*/ 0 w 143"/>
                    <a:gd name="T3" fmla="*/ 7 h 211"/>
                    <a:gd name="T4" fmla="*/ 0 w 143"/>
                    <a:gd name="T5" fmla="*/ 7 h 211"/>
                    <a:gd name="T6" fmla="*/ 0 w 143"/>
                    <a:gd name="T7" fmla="*/ 7 h 211"/>
                    <a:gd name="T8" fmla="*/ 0 w 143"/>
                    <a:gd name="T9" fmla="*/ 7 h 211"/>
                    <a:gd name="T10" fmla="*/ 0 w 143"/>
                    <a:gd name="T11" fmla="*/ 7 h 211"/>
                    <a:gd name="T12" fmla="*/ 1 w 143"/>
                    <a:gd name="T13" fmla="*/ 7 h 211"/>
                    <a:gd name="T14" fmla="*/ 1 w 143"/>
                    <a:gd name="T15" fmla="*/ 7 h 211"/>
                    <a:gd name="T16" fmla="*/ 2 w 143"/>
                    <a:gd name="T17" fmla="*/ 6 h 211"/>
                    <a:gd name="T18" fmla="*/ 3 w 143"/>
                    <a:gd name="T19" fmla="*/ 6 h 211"/>
                    <a:gd name="T20" fmla="*/ 3 w 143"/>
                    <a:gd name="T21" fmla="*/ 5 h 211"/>
                    <a:gd name="T22" fmla="*/ 4 w 143"/>
                    <a:gd name="T23" fmla="*/ 5 h 211"/>
                    <a:gd name="T24" fmla="*/ 4 w 143"/>
                    <a:gd name="T25" fmla="*/ 5 h 211"/>
                    <a:gd name="T26" fmla="*/ 4 w 143"/>
                    <a:gd name="T27" fmla="*/ 4 h 211"/>
                    <a:gd name="T28" fmla="*/ 4 w 143"/>
                    <a:gd name="T29" fmla="*/ 4 h 211"/>
                    <a:gd name="T30" fmla="*/ 4 w 143"/>
                    <a:gd name="T31" fmla="*/ 4 h 211"/>
                    <a:gd name="T32" fmla="*/ 4 w 143"/>
                    <a:gd name="T33" fmla="*/ 3 h 211"/>
                    <a:gd name="T34" fmla="*/ 4 w 143"/>
                    <a:gd name="T35" fmla="*/ 3 h 211"/>
                    <a:gd name="T36" fmla="*/ 4 w 143"/>
                    <a:gd name="T37" fmla="*/ 2 h 211"/>
                    <a:gd name="T38" fmla="*/ 3 w 143"/>
                    <a:gd name="T39" fmla="*/ 2 h 211"/>
                    <a:gd name="T40" fmla="*/ 3 w 143"/>
                    <a:gd name="T41" fmla="*/ 1 h 211"/>
                    <a:gd name="T42" fmla="*/ 2 w 143"/>
                    <a:gd name="T43" fmla="*/ 1 h 211"/>
                    <a:gd name="T44" fmla="*/ 2 w 143"/>
                    <a:gd name="T45" fmla="*/ 1 h 211"/>
                    <a:gd name="T46" fmla="*/ 1 w 143"/>
                    <a:gd name="T47" fmla="*/ 0 h 2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3"/>
                    <a:gd name="T73" fmla="*/ 0 h 211"/>
                    <a:gd name="T74" fmla="*/ 143 w 143"/>
                    <a:gd name="T75" fmla="*/ 211 h 2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3" h="211">
                      <a:moveTo>
                        <a:pt x="0" y="211"/>
                      </a:moveTo>
                      <a:lnTo>
                        <a:pt x="1" y="211"/>
                      </a:lnTo>
                      <a:lnTo>
                        <a:pt x="4" y="211"/>
                      </a:lnTo>
                      <a:lnTo>
                        <a:pt x="5" y="211"/>
                      </a:lnTo>
                      <a:lnTo>
                        <a:pt x="7" y="211"/>
                      </a:lnTo>
                      <a:lnTo>
                        <a:pt x="20" y="211"/>
                      </a:lnTo>
                      <a:lnTo>
                        <a:pt x="33" y="208"/>
                      </a:lnTo>
                      <a:lnTo>
                        <a:pt x="58" y="201"/>
                      </a:lnTo>
                      <a:lnTo>
                        <a:pt x="83" y="191"/>
                      </a:lnTo>
                      <a:lnTo>
                        <a:pt x="103" y="177"/>
                      </a:lnTo>
                      <a:lnTo>
                        <a:pt x="119" y="159"/>
                      </a:lnTo>
                      <a:lnTo>
                        <a:pt x="132" y="140"/>
                      </a:lnTo>
                      <a:lnTo>
                        <a:pt x="137" y="130"/>
                      </a:lnTo>
                      <a:lnTo>
                        <a:pt x="141" y="120"/>
                      </a:lnTo>
                      <a:lnTo>
                        <a:pt x="142" y="110"/>
                      </a:lnTo>
                      <a:lnTo>
                        <a:pt x="143" y="100"/>
                      </a:lnTo>
                      <a:lnTo>
                        <a:pt x="142" y="83"/>
                      </a:lnTo>
                      <a:lnTo>
                        <a:pt x="137" y="68"/>
                      </a:lnTo>
                      <a:lnTo>
                        <a:pt x="129" y="54"/>
                      </a:lnTo>
                      <a:lnTo>
                        <a:pt x="119" y="41"/>
                      </a:lnTo>
                      <a:lnTo>
                        <a:pt x="108" y="30"/>
                      </a:lnTo>
                      <a:lnTo>
                        <a:pt x="93" y="19"/>
                      </a:lnTo>
                      <a:lnTo>
                        <a:pt x="76" y="8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2513" name="Group 48"/>
              <p:cNvGrpSpPr>
                <a:grpSpLocks/>
              </p:cNvGrpSpPr>
              <p:nvPr/>
            </p:nvGrpSpPr>
            <p:grpSpPr bwMode="auto">
              <a:xfrm>
                <a:off x="2443" y="1757"/>
                <a:ext cx="208" cy="81"/>
                <a:chOff x="3592" y="2356"/>
                <a:chExt cx="186" cy="75"/>
              </a:xfrm>
            </p:grpSpPr>
            <p:sp>
              <p:nvSpPr>
                <p:cNvPr id="62546" name="Line 49"/>
                <p:cNvSpPr>
                  <a:spLocks noChangeShapeType="1"/>
                </p:cNvSpPr>
                <p:nvPr/>
              </p:nvSpPr>
              <p:spPr bwMode="auto">
                <a:xfrm>
                  <a:off x="3595" y="2430"/>
                  <a:ext cx="183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47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592" y="2356"/>
                  <a:ext cx="182" cy="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62514" name="Freeform 51"/>
              <p:cNvSpPr>
                <a:spLocks/>
              </p:cNvSpPr>
              <p:nvPr/>
            </p:nvSpPr>
            <p:spPr bwMode="auto">
              <a:xfrm>
                <a:off x="2546" y="1410"/>
                <a:ext cx="461" cy="350"/>
              </a:xfrm>
              <a:custGeom>
                <a:avLst/>
                <a:gdLst>
                  <a:gd name="T0" fmla="*/ 0 w 827"/>
                  <a:gd name="T1" fmla="*/ 29 h 652"/>
                  <a:gd name="T2" fmla="*/ 0 w 827"/>
                  <a:gd name="T3" fmla="*/ 0 h 652"/>
                  <a:gd name="T4" fmla="*/ 45 w 827"/>
                  <a:gd name="T5" fmla="*/ 0 h 652"/>
                  <a:gd name="T6" fmla="*/ 45 w 827"/>
                  <a:gd name="T7" fmla="*/ 11 h 6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7"/>
                  <a:gd name="T13" fmla="*/ 0 h 652"/>
                  <a:gd name="T14" fmla="*/ 827 w 827"/>
                  <a:gd name="T15" fmla="*/ 652 h 6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7" h="652">
                    <a:moveTo>
                      <a:pt x="0" y="652"/>
                    </a:moveTo>
                    <a:lnTo>
                      <a:pt x="0" y="0"/>
                    </a:lnTo>
                    <a:lnTo>
                      <a:pt x="827" y="0"/>
                    </a:lnTo>
                    <a:lnTo>
                      <a:pt x="827" y="24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5" name="Freeform 52"/>
              <p:cNvSpPr>
                <a:spLocks/>
              </p:cNvSpPr>
              <p:nvPr/>
            </p:nvSpPr>
            <p:spPr bwMode="auto">
              <a:xfrm>
                <a:off x="2546" y="1837"/>
                <a:ext cx="467" cy="287"/>
              </a:xfrm>
              <a:custGeom>
                <a:avLst/>
                <a:gdLst>
                  <a:gd name="T0" fmla="*/ 0 w 836"/>
                  <a:gd name="T1" fmla="*/ 0 h 534"/>
                  <a:gd name="T2" fmla="*/ 0 w 836"/>
                  <a:gd name="T3" fmla="*/ 24 h 534"/>
                  <a:gd name="T4" fmla="*/ 46 w 836"/>
                  <a:gd name="T5" fmla="*/ 24 h 534"/>
                  <a:gd name="T6" fmla="*/ 46 w 836"/>
                  <a:gd name="T7" fmla="*/ 13 h 5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6"/>
                  <a:gd name="T13" fmla="*/ 0 h 534"/>
                  <a:gd name="T14" fmla="*/ 836 w 836"/>
                  <a:gd name="T15" fmla="*/ 534 h 5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6" h="534">
                    <a:moveTo>
                      <a:pt x="0" y="0"/>
                    </a:moveTo>
                    <a:lnTo>
                      <a:pt x="0" y="534"/>
                    </a:lnTo>
                    <a:lnTo>
                      <a:pt x="836" y="534"/>
                    </a:lnTo>
                    <a:lnTo>
                      <a:pt x="836" y="29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2516" name="Group 114"/>
              <p:cNvGrpSpPr>
                <a:grpSpLocks/>
              </p:cNvGrpSpPr>
              <p:nvPr/>
            </p:nvGrpSpPr>
            <p:grpSpPr bwMode="auto">
              <a:xfrm>
                <a:off x="3119" y="1545"/>
                <a:ext cx="854" cy="441"/>
                <a:chOff x="3119" y="1545"/>
                <a:chExt cx="854" cy="441"/>
              </a:xfrm>
            </p:grpSpPr>
            <p:grpSp>
              <p:nvGrpSpPr>
                <p:cNvPr id="62531" name="Group 54"/>
                <p:cNvGrpSpPr>
                  <a:grpSpLocks/>
                </p:cNvGrpSpPr>
                <p:nvPr/>
              </p:nvGrpSpPr>
              <p:grpSpPr bwMode="auto">
                <a:xfrm>
                  <a:off x="3119" y="1545"/>
                  <a:ext cx="96" cy="436"/>
                  <a:chOff x="4173" y="2159"/>
                  <a:chExt cx="86" cy="405"/>
                </a:xfrm>
              </p:grpSpPr>
              <p:sp>
                <p:nvSpPr>
                  <p:cNvPr id="62537" name="Freeform 55"/>
                  <p:cNvSpPr>
                    <a:spLocks/>
                  </p:cNvSpPr>
                  <p:nvPr/>
                </p:nvSpPr>
                <p:spPr bwMode="auto">
                  <a:xfrm>
                    <a:off x="4243" y="2466"/>
                    <a:ext cx="16" cy="28"/>
                  </a:xfrm>
                  <a:custGeom>
                    <a:avLst/>
                    <a:gdLst>
                      <a:gd name="T0" fmla="*/ 0 w 33"/>
                      <a:gd name="T1" fmla="*/ 0 h 54"/>
                      <a:gd name="T2" fmla="*/ 0 w 33"/>
                      <a:gd name="T3" fmla="*/ 1 h 54"/>
                      <a:gd name="T4" fmla="*/ 0 w 33"/>
                      <a:gd name="T5" fmla="*/ 1 h 54"/>
                      <a:gd name="T6" fmla="*/ 0 w 33"/>
                      <a:gd name="T7" fmla="*/ 1 h 54"/>
                      <a:gd name="T8" fmla="*/ 1 w 33"/>
                      <a:gd name="T9" fmla="*/ 1 h 54"/>
                      <a:gd name="T10" fmla="*/ 1 w 33"/>
                      <a:gd name="T11" fmla="*/ 1 h 54"/>
                      <a:gd name="T12" fmla="*/ 1 w 33"/>
                      <a:gd name="T13" fmla="*/ 1 h 54"/>
                      <a:gd name="T14" fmla="*/ 0 w 33"/>
                      <a:gd name="T15" fmla="*/ 2 h 54"/>
                      <a:gd name="T16" fmla="*/ 0 w 33"/>
                      <a:gd name="T17" fmla="*/ 2 h 54"/>
                      <a:gd name="T18" fmla="*/ 0 w 33"/>
                      <a:gd name="T19" fmla="*/ 2 h 54"/>
                      <a:gd name="T20" fmla="*/ 0 w 33"/>
                      <a:gd name="T21" fmla="*/ 2 h 54"/>
                      <a:gd name="T22" fmla="*/ 0 w 33"/>
                      <a:gd name="T23" fmla="*/ 2 h 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"/>
                      <a:gd name="T37" fmla="*/ 0 h 54"/>
                      <a:gd name="T38" fmla="*/ 33 w 33"/>
                      <a:gd name="T39" fmla="*/ 54 h 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" h="54">
                        <a:moveTo>
                          <a:pt x="0" y="0"/>
                        </a:moveTo>
                        <a:lnTo>
                          <a:pt x="13" y="2"/>
                        </a:lnTo>
                        <a:lnTo>
                          <a:pt x="23" y="7"/>
                        </a:lnTo>
                        <a:lnTo>
                          <a:pt x="30" y="14"/>
                        </a:lnTo>
                        <a:lnTo>
                          <a:pt x="32" y="17"/>
                        </a:lnTo>
                        <a:lnTo>
                          <a:pt x="33" y="21"/>
                        </a:lnTo>
                        <a:lnTo>
                          <a:pt x="32" y="29"/>
                        </a:lnTo>
                        <a:lnTo>
                          <a:pt x="30" y="35"/>
                        </a:lnTo>
                        <a:lnTo>
                          <a:pt x="23" y="45"/>
                        </a:lnTo>
                        <a:lnTo>
                          <a:pt x="13" y="52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38" name="Freeform 56"/>
                  <p:cNvSpPr>
                    <a:spLocks/>
                  </p:cNvSpPr>
                  <p:nvPr/>
                </p:nvSpPr>
                <p:spPr bwMode="auto">
                  <a:xfrm>
                    <a:off x="4173" y="2389"/>
                    <a:ext cx="74" cy="105"/>
                  </a:xfrm>
                  <a:custGeom>
                    <a:avLst/>
                    <a:gdLst>
                      <a:gd name="T0" fmla="*/ 5 w 148"/>
                      <a:gd name="T1" fmla="*/ 7 h 209"/>
                      <a:gd name="T2" fmla="*/ 5 w 148"/>
                      <a:gd name="T3" fmla="*/ 7 h 209"/>
                      <a:gd name="T4" fmla="*/ 5 w 148"/>
                      <a:gd name="T5" fmla="*/ 7 h 209"/>
                      <a:gd name="T6" fmla="*/ 5 w 148"/>
                      <a:gd name="T7" fmla="*/ 7 h 209"/>
                      <a:gd name="T8" fmla="*/ 5 w 148"/>
                      <a:gd name="T9" fmla="*/ 7 h 209"/>
                      <a:gd name="T10" fmla="*/ 3 w 148"/>
                      <a:gd name="T11" fmla="*/ 7 h 209"/>
                      <a:gd name="T12" fmla="*/ 3 w 148"/>
                      <a:gd name="T13" fmla="*/ 7 h 209"/>
                      <a:gd name="T14" fmla="*/ 2 w 148"/>
                      <a:gd name="T15" fmla="*/ 7 h 209"/>
                      <a:gd name="T16" fmla="*/ 1 w 148"/>
                      <a:gd name="T17" fmla="*/ 6 h 209"/>
                      <a:gd name="T18" fmla="*/ 1 w 148"/>
                      <a:gd name="T19" fmla="*/ 6 h 209"/>
                      <a:gd name="T20" fmla="*/ 1 w 148"/>
                      <a:gd name="T21" fmla="*/ 5 h 209"/>
                      <a:gd name="T22" fmla="*/ 1 w 148"/>
                      <a:gd name="T23" fmla="*/ 5 h 209"/>
                      <a:gd name="T24" fmla="*/ 1 w 148"/>
                      <a:gd name="T25" fmla="*/ 5 h 209"/>
                      <a:gd name="T26" fmla="*/ 1 w 148"/>
                      <a:gd name="T27" fmla="*/ 4 h 209"/>
                      <a:gd name="T28" fmla="*/ 1 w 148"/>
                      <a:gd name="T29" fmla="*/ 4 h 209"/>
                      <a:gd name="T30" fmla="*/ 0 w 148"/>
                      <a:gd name="T31" fmla="*/ 4 h 209"/>
                      <a:gd name="T32" fmla="*/ 1 w 148"/>
                      <a:gd name="T33" fmla="*/ 3 h 209"/>
                      <a:gd name="T34" fmla="*/ 1 w 148"/>
                      <a:gd name="T35" fmla="*/ 3 h 209"/>
                      <a:gd name="T36" fmla="*/ 1 w 148"/>
                      <a:gd name="T37" fmla="*/ 3 h 209"/>
                      <a:gd name="T38" fmla="*/ 1 w 148"/>
                      <a:gd name="T39" fmla="*/ 2 h 209"/>
                      <a:gd name="T40" fmla="*/ 1 w 148"/>
                      <a:gd name="T41" fmla="*/ 2 h 209"/>
                      <a:gd name="T42" fmla="*/ 1 w 148"/>
                      <a:gd name="T43" fmla="*/ 1 h 209"/>
                      <a:gd name="T44" fmla="*/ 1 w 148"/>
                      <a:gd name="T45" fmla="*/ 1 h 209"/>
                      <a:gd name="T46" fmla="*/ 2 w 148"/>
                      <a:gd name="T47" fmla="*/ 1 h 209"/>
                      <a:gd name="T48" fmla="*/ 3 w 148"/>
                      <a:gd name="T49" fmla="*/ 1 h 209"/>
                      <a:gd name="T50" fmla="*/ 5 w 148"/>
                      <a:gd name="T51" fmla="*/ 0 h 209"/>
                      <a:gd name="T52" fmla="*/ 5 w 148"/>
                      <a:gd name="T53" fmla="*/ 0 h 209"/>
                      <a:gd name="T54" fmla="*/ 5 w 148"/>
                      <a:gd name="T55" fmla="*/ 0 h 209"/>
                      <a:gd name="T56" fmla="*/ 5 w 148"/>
                      <a:gd name="T57" fmla="*/ 0 h 209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48"/>
                      <a:gd name="T88" fmla="*/ 0 h 209"/>
                      <a:gd name="T89" fmla="*/ 148 w 148"/>
                      <a:gd name="T90" fmla="*/ 209 h 209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48" h="209">
                        <a:moveTo>
                          <a:pt x="142" y="209"/>
                        </a:moveTo>
                        <a:lnTo>
                          <a:pt x="140" y="209"/>
                        </a:lnTo>
                        <a:lnTo>
                          <a:pt x="139" y="209"/>
                        </a:lnTo>
                        <a:lnTo>
                          <a:pt x="138" y="209"/>
                        </a:lnTo>
                        <a:lnTo>
                          <a:pt x="136" y="209"/>
                        </a:lnTo>
                        <a:lnTo>
                          <a:pt x="123" y="209"/>
                        </a:lnTo>
                        <a:lnTo>
                          <a:pt x="109" y="207"/>
                        </a:lnTo>
                        <a:lnTo>
                          <a:pt x="83" y="200"/>
                        </a:lnTo>
                        <a:lnTo>
                          <a:pt x="60" y="189"/>
                        </a:lnTo>
                        <a:lnTo>
                          <a:pt x="40" y="175"/>
                        </a:lnTo>
                        <a:lnTo>
                          <a:pt x="24" y="159"/>
                        </a:lnTo>
                        <a:lnTo>
                          <a:pt x="11" y="140"/>
                        </a:lnTo>
                        <a:lnTo>
                          <a:pt x="6" y="129"/>
                        </a:lnTo>
                        <a:lnTo>
                          <a:pt x="2" y="119"/>
                        </a:lnTo>
                        <a:lnTo>
                          <a:pt x="1" y="109"/>
                        </a:lnTo>
                        <a:lnTo>
                          <a:pt x="0" y="99"/>
                        </a:lnTo>
                        <a:lnTo>
                          <a:pt x="1" y="89"/>
                        </a:lnTo>
                        <a:lnTo>
                          <a:pt x="2" y="79"/>
                        </a:lnTo>
                        <a:lnTo>
                          <a:pt x="6" y="70"/>
                        </a:lnTo>
                        <a:lnTo>
                          <a:pt x="11" y="61"/>
                        </a:lnTo>
                        <a:lnTo>
                          <a:pt x="24" y="43"/>
                        </a:lnTo>
                        <a:lnTo>
                          <a:pt x="40" y="29"/>
                        </a:lnTo>
                        <a:lnTo>
                          <a:pt x="60" y="17"/>
                        </a:lnTo>
                        <a:lnTo>
                          <a:pt x="83" y="8"/>
                        </a:lnTo>
                        <a:lnTo>
                          <a:pt x="109" y="3"/>
                        </a:lnTo>
                        <a:lnTo>
                          <a:pt x="136" y="0"/>
                        </a:lnTo>
                        <a:lnTo>
                          <a:pt x="138" y="0"/>
                        </a:lnTo>
                        <a:lnTo>
                          <a:pt x="140" y="0"/>
                        </a:lnTo>
                        <a:lnTo>
                          <a:pt x="148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39" name="Freeform 57"/>
                  <p:cNvSpPr>
                    <a:spLocks/>
                  </p:cNvSpPr>
                  <p:nvPr/>
                </p:nvSpPr>
                <p:spPr bwMode="auto">
                  <a:xfrm>
                    <a:off x="4173" y="2466"/>
                    <a:ext cx="74" cy="98"/>
                  </a:xfrm>
                  <a:custGeom>
                    <a:avLst/>
                    <a:gdLst>
                      <a:gd name="T0" fmla="*/ 2 w 148"/>
                      <a:gd name="T1" fmla="*/ 7 h 195"/>
                      <a:gd name="T2" fmla="*/ 2 w 148"/>
                      <a:gd name="T3" fmla="*/ 6 h 195"/>
                      <a:gd name="T4" fmla="*/ 1 w 148"/>
                      <a:gd name="T5" fmla="*/ 6 h 195"/>
                      <a:gd name="T6" fmla="*/ 1 w 148"/>
                      <a:gd name="T7" fmla="*/ 6 h 195"/>
                      <a:gd name="T8" fmla="*/ 1 w 148"/>
                      <a:gd name="T9" fmla="*/ 5 h 195"/>
                      <a:gd name="T10" fmla="*/ 1 w 148"/>
                      <a:gd name="T11" fmla="*/ 5 h 195"/>
                      <a:gd name="T12" fmla="*/ 1 w 148"/>
                      <a:gd name="T13" fmla="*/ 5 h 195"/>
                      <a:gd name="T14" fmla="*/ 1 w 148"/>
                      <a:gd name="T15" fmla="*/ 4 h 195"/>
                      <a:gd name="T16" fmla="*/ 0 w 148"/>
                      <a:gd name="T17" fmla="*/ 4 h 195"/>
                      <a:gd name="T18" fmla="*/ 1 w 148"/>
                      <a:gd name="T19" fmla="*/ 3 h 195"/>
                      <a:gd name="T20" fmla="*/ 1 w 148"/>
                      <a:gd name="T21" fmla="*/ 3 h 195"/>
                      <a:gd name="T22" fmla="*/ 1 w 148"/>
                      <a:gd name="T23" fmla="*/ 3 h 195"/>
                      <a:gd name="T24" fmla="*/ 1 w 148"/>
                      <a:gd name="T25" fmla="*/ 2 h 195"/>
                      <a:gd name="T26" fmla="*/ 1 w 148"/>
                      <a:gd name="T27" fmla="*/ 2 h 195"/>
                      <a:gd name="T28" fmla="*/ 1 w 148"/>
                      <a:gd name="T29" fmla="*/ 1 h 195"/>
                      <a:gd name="T30" fmla="*/ 1 w 148"/>
                      <a:gd name="T31" fmla="*/ 1 h 195"/>
                      <a:gd name="T32" fmla="*/ 2 w 148"/>
                      <a:gd name="T33" fmla="*/ 1 h 195"/>
                      <a:gd name="T34" fmla="*/ 3 w 148"/>
                      <a:gd name="T35" fmla="*/ 1 h 195"/>
                      <a:gd name="T36" fmla="*/ 5 w 148"/>
                      <a:gd name="T37" fmla="*/ 0 h 195"/>
                      <a:gd name="T38" fmla="*/ 5 w 148"/>
                      <a:gd name="T39" fmla="*/ 0 h 195"/>
                      <a:gd name="T40" fmla="*/ 5 w 148"/>
                      <a:gd name="T41" fmla="*/ 0 h 195"/>
                      <a:gd name="T42" fmla="*/ 5 w 148"/>
                      <a:gd name="T43" fmla="*/ 0 h 195"/>
                      <a:gd name="T44" fmla="*/ 5 w 148"/>
                      <a:gd name="T45" fmla="*/ 0 h 19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8"/>
                      <a:gd name="T70" fmla="*/ 0 h 195"/>
                      <a:gd name="T71" fmla="*/ 148 w 148"/>
                      <a:gd name="T72" fmla="*/ 195 h 19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8" h="195">
                        <a:moveTo>
                          <a:pt x="91" y="195"/>
                        </a:moveTo>
                        <a:lnTo>
                          <a:pt x="72" y="190"/>
                        </a:lnTo>
                        <a:lnTo>
                          <a:pt x="54" y="181"/>
                        </a:lnTo>
                        <a:lnTo>
                          <a:pt x="39" y="171"/>
                        </a:lnTo>
                        <a:lnTo>
                          <a:pt x="26" y="158"/>
                        </a:lnTo>
                        <a:lnTo>
                          <a:pt x="15" y="144"/>
                        </a:lnTo>
                        <a:lnTo>
                          <a:pt x="7" y="129"/>
                        </a:lnTo>
                        <a:lnTo>
                          <a:pt x="1" y="114"/>
                        </a:lnTo>
                        <a:lnTo>
                          <a:pt x="0" y="97"/>
                        </a:lnTo>
                        <a:lnTo>
                          <a:pt x="1" y="87"/>
                        </a:lnTo>
                        <a:lnTo>
                          <a:pt x="2" y="77"/>
                        </a:lnTo>
                        <a:lnTo>
                          <a:pt x="6" y="68"/>
                        </a:lnTo>
                        <a:lnTo>
                          <a:pt x="11" y="59"/>
                        </a:lnTo>
                        <a:lnTo>
                          <a:pt x="24" y="43"/>
                        </a:lnTo>
                        <a:lnTo>
                          <a:pt x="40" y="28"/>
                        </a:lnTo>
                        <a:lnTo>
                          <a:pt x="60" y="16"/>
                        </a:lnTo>
                        <a:lnTo>
                          <a:pt x="83" y="7"/>
                        </a:lnTo>
                        <a:lnTo>
                          <a:pt x="109" y="2"/>
                        </a:lnTo>
                        <a:lnTo>
                          <a:pt x="136" y="0"/>
                        </a:lnTo>
                        <a:lnTo>
                          <a:pt x="139" y="0"/>
                        </a:lnTo>
                        <a:lnTo>
                          <a:pt x="142" y="0"/>
                        </a:lnTo>
                        <a:lnTo>
                          <a:pt x="144" y="0"/>
                        </a:lnTo>
                        <a:lnTo>
                          <a:pt x="148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40" name="Freeform 58"/>
                  <p:cNvSpPr>
                    <a:spLocks/>
                  </p:cNvSpPr>
                  <p:nvPr/>
                </p:nvSpPr>
                <p:spPr bwMode="auto">
                  <a:xfrm>
                    <a:off x="4243" y="2389"/>
                    <a:ext cx="16" cy="20"/>
                  </a:xfrm>
                  <a:custGeom>
                    <a:avLst/>
                    <a:gdLst>
                      <a:gd name="T0" fmla="*/ 0 w 33"/>
                      <a:gd name="T1" fmla="*/ 0 h 41"/>
                      <a:gd name="T2" fmla="*/ 0 w 33"/>
                      <a:gd name="T3" fmla="*/ 0 h 41"/>
                      <a:gd name="T4" fmla="*/ 0 w 33"/>
                      <a:gd name="T5" fmla="*/ 0 h 41"/>
                      <a:gd name="T6" fmla="*/ 0 w 33"/>
                      <a:gd name="T7" fmla="*/ 0 h 41"/>
                      <a:gd name="T8" fmla="*/ 1 w 33"/>
                      <a:gd name="T9" fmla="*/ 0 h 41"/>
                      <a:gd name="T10" fmla="*/ 1 w 33"/>
                      <a:gd name="T11" fmla="*/ 0 h 41"/>
                      <a:gd name="T12" fmla="*/ 1 w 33"/>
                      <a:gd name="T13" fmla="*/ 0 h 41"/>
                      <a:gd name="T14" fmla="*/ 0 w 33"/>
                      <a:gd name="T15" fmla="*/ 0 h 41"/>
                      <a:gd name="T16" fmla="*/ 0 w 33"/>
                      <a:gd name="T17" fmla="*/ 1 h 41"/>
                      <a:gd name="T18" fmla="*/ 0 w 33"/>
                      <a:gd name="T19" fmla="*/ 1 h 41"/>
                      <a:gd name="T20" fmla="*/ 0 w 33"/>
                      <a:gd name="T21" fmla="*/ 1 h 41"/>
                      <a:gd name="T22" fmla="*/ 0 w 33"/>
                      <a:gd name="T23" fmla="*/ 1 h 4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"/>
                      <a:gd name="T37" fmla="*/ 0 h 41"/>
                      <a:gd name="T38" fmla="*/ 33 w 33"/>
                      <a:gd name="T39" fmla="*/ 41 h 4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" h="41">
                        <a:moveTo>
                          <a:pt x="0" y="0"/>
                        </a:moveTo>
                        <a:lnTo>
                          <a:pt x="13" y="2"/>
                        </a:lnTo>
                        <a:lnTo>
                          <a:pt x="23" y="7"/>
                        </a:lnTo>
                        <a:lnTo>
                          <a:pt x="30" y="13"/>
                        </a:lnTo>
                        <a:lnTo>
                          <a:pt x="32" y="17"/>
                        </a:lnTo>
                        <a:lnTo>
                          <a:pt x="33" y="21"/>
                        </a:lnTo>
                        <a:lnTo>
                          <a:pt x="32" y="24"/>
                        </a:lnTo>
                        <a:lnTo>
                          <a:pt x="30" y="28"/>
                        </a:lnTo>
                        <a:lnTo>
                          <a:pt x="23" y="34"/>
                        </a:lnTo>
                        <a:lnTo>
                          <a:pt x="13" y="40"/>
                        </a:lnTo>
                        <a:lnTo>
                          <a:pt x="0" y="41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41" name="Freeform 59"/>
                  <p:cNvSpPr>
                    <a:spLocks/>
                  </p:cNvSpPr>
                  <p:nvPr/>
                </p:nvSpPr>
                <p:spPr bwMode="auto">
                  <a:xfrm>
                    <a:off x="4173" y="2312"/>
                    <a:ext cx="74" cy="97"/>
                  </a:xfrm>
                  <a:custGeom>
                    <a:avLst/>
                    <a:gdLst>
                      <a:gd name="T0" fmla="*/ 5 w 148"/>
                      <a:gd name="T1" fmla="*/ 6 h 195"/>
                      <a:gd name="T2" fmla="*/ 5 w 148"/>
                      <a:gd name="T3" fmla="*/ 6 h 195"/>
                      <a:gd name="T4" fmla="*/ 5 w 148"/>
                      <a:gd name="T5" fmla="*/ 6 h 195"/>
                      <a:gd name="T6" fmla="*/ 5 w 148"/>
                      <a:gd name="T7" fmla="*/ 6 h 195"/>
                      <a:gd name="T8" fmla="*/ 5 w 148"/>
                      <a:gd name="T9" fmla="*/ 6 h 195"/>
                      <a:gd name="T10" fmla="*/ 3 w 148"/>
                      <a:gd name="T11" fmla="*/ 6 h 195"/>
                      <a:gd name="T12" fmla="*/ 2 w 148"/>
                      <a:gd name="T13" fmla="*/ 5 h 195"/>
                      <a:gd name="T14" fmla="*/ 1 w 148"/>
                      <a:gd name="T15" fmla="*/ 5 h 195"/>
                      <a:gd name="T16" fmla="*/ 1 w 148"/>
                      <a:gd name="T17" fmla="*/ 5 h 195"/>
                      <a:gd name="T18" fmla="*/ 1 w 148"/>
                      <a:gd name="T19" fmla="*/ 4 h 195"/>
                      <a:gd name="T20" fmla="*/ 1 w 148"/>
                      <a:gd name="T21" fmla="*/ 4 h 195"/>
                      <a:gd name="T22" fmla="*/ 1 w 148"/>
                      <a:gd name="T23" fmla="*/ 3 h 195"/>
                      <a:gd name="T24" fmla="*/ 1 w 148"/>
                      <a:gd name="T25" fmla="*/ 3 h 195"/>
                      <a:gd name="T26" fmla="*/ 1 w 148"/>
                      <a:gd name="T27" fmla="*/ 3 h 195"/>
                      <a:gd name="T28" fmla="*/ 0 w 148"/>
                      <a:gd name="T29" fmla="*/ 3 h 195"/>
                      <a:gd name="T30" fmla="*/ 1 w 148"/>
                      <a:gd name="T31" fmla="*/ 2 h 195"/>
                      <a:gd name="T32" fmla="*/ 1 w 148"/>
                      <a:gd name="T33" fmla="*/ 2 h 195"/>
                      <a:gd name="T34" fmla="*/ 1 w 148"/>
                      <a:gd name="T35" fmla="*/ 2 h 195"/>
                      <a:gd name="T36" fmla="*/ 1 w 148"/>
                      <a:gd name="T37" fmla="*/ 1 h 195"/>
                      <a:gd name="T38" fmla="*/ 1 w 148"/>
                      <a:gd name="T39" fmla="*/ 1 h 195"/>
                      <a:gd name="T40" fmla="*/ 1 w 148"/>
                      <a:gd name="T41" fmla="*/ 0 h 195"/>
                      <a:gd name="T42" fmla="*/ 1 w 148"/>
                      <a:gd name="T43" fmla="*/ 0 h 195"/>
                      <a:gd name="T44" fmla="*/ 2 w 148"/>
                      <a:gd name="T45" fmla="*/ 0 h 195"/>
                      <a:gd name="T46" fmla="*/ 3 w 148"/>
                      <a:gd name="T47" fmla="*/ 0 h 195"/>
                      <a:gd name="T48" fmla="*/ 5 w 148"/>
                      <a:gd name="T49" fmla="*/ 0 h 195"/>
                      <a:gd name="T50" fmla="*/ 5 w 148"/>
                      <a:gd name="T51" fmla="*/ 0 h 195"/>
                      <a:gd name="T52" fmla="*/ 5 w 148"/>
                      <a:gd name="T53" fmla="*/ 0 h 195"/>
                      <a:gd name="T54" fmla="*/ 5 w 148"/>
                      <a:gd name="T55" fmla="*/ 0 h 1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8"/>
                      <a:gd name="T85" fmla="*/ 0 h 195"/>
                      <a:gd name="T86" fmla="*/ 148 w 148"/>
                      <a:gd name="T87" fmla="*/ 195 h 1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8" h="195">
                        <a:moveTo>
                          <a:pt x="142" y="195"/>
                        </a:moveTo>
                        <a:lnTo>
                          <a:pt x="140" y="195"/>
                        </a:lnTo>
                        <a:lnTo>
                          <a:pt x="139" y="195"/>
                        </a:lnTo>
                        <a:lnTo>
                          <a:pt x="138" y="195"/>
                        </a:lnTo>
                        <a:lnTo>
                          <a:pt x="136" y="195"/>
                        </a:lnTo>
                        <a:lnTo>
                          <a:pt x="109" y="192"/>
                        </a:lnTo>
                        <a:lnTo>
                          <a:pt x="83" y="187"/>
                        </a:lnTo>
                        <a:lnTo>
                          <a:pt x="60" y="178"/>
                        </a:lnTo>
                        <a:lnTo>
                          <a:pt x="40" y="167"/>
                        </a:lnTo>
                        <a:lnTo>
                          <a:pt x="24" y="152"/>
                        </a:lnTo>
                        <a:lnTo>
                          <a:pt x="11" y="135"/>
                        </a:lnTo>
                        <a:lnTo>
                          <a:pt x="6" y="126"/>
                        </a:lnTo>
                        <a:lnTo>
                          <a:pt x="2" y="118"/>
                        </a:lnTo>
                        <a:lnTo>
                          <a:pt x="1" y="107"/>
                        </a:lnTo>
                        <a:lnTo>
                          <a:pt x="0" y="97"/>
                        </a:lnTo>
                        <a:lnTo>
                          <a:pt x="1" y="87"/>
                        </a:lnTo>
                        <a:lnTo>
                          <a:pt x="2" y="77"/>
                        </a:lnTo>
                        <a:lnTo>
                          <a:pt x="6" y="68"/>
                        </a:lnTo>
                        <a:lnTo>
                          <a:pt x="11" y="59"/>
                        </a:lnTo>
                        <a:lnTo>
                          <a:pt x="24" y="43"/>
                        </a:lnTo>
                        <a:lnTo>
                          <a:pt x="40" y="28"/>
                        </a:lnTo>
                        <a:lnTo>
                          <a:pt x="60" y="16"/>
                        </a:lnTo>
                        <a:lnTo>
                          <a:pt x="83" y="7"/>
                        </a:lnTo>
                        <a:lnTo>
                          <a:pt x="109" y="2"/>
                        </a:lnTo>
                        <a:lnTo>
                          <a:pt x="136" y="0"/>
                        </a:lnTo>
                        <a:lnTo>
                          <a:pt x="138" y="0"/>
                        </a:lnTo>
                        <a:lnTo>
                          <a:pt x="140" y="0"/>
                        </a:lnTo>
                        <a:lnTo>
                          <a:pt x="148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42" name="Freeform 60"/>
                  <p:cNvSpPr>
                    <a:spLocks/>
                  </p:cNvSpPr>
                  <p:nvPr/>
                </p:nvSpPr>
                <p:spPr bwMode="auto">
                  <a:xfrm>
                    <a:off x="4243" y="2312"/>
                    <a:ext cx="16" cy="22"/>
                  </a:xfrm>
                  <a:custGeom>
                    <a:avLst/>
                    <a:gdLst>
                      <a:gd name="T0" fmla="*/ 0 w 33"/>
                      <a:gd name="T1" fmla="*/ 0 h 44"/>
                      <a:gd name="T2" fmla="*/ 0 w 33"/>
                      <a:gd name="T3" fmla="*/ 1 h 44"/>
                      <a:gd name="T4" fmla="*/ 0 w 33"/>
                      <a:gd name="T5" fmla="*/ 1 h 44"/>
                      <a:gd name="T6" fmla="*/ 0 w 33"/>
                      <a:gd name="T7" fmla="*/ 1 h 44"/>
                      <a:gd name="T8" fmla="*/ 1 w 33"/>
                      <a:gd name="T9" fmla="*/ 1 h 44"/>
                      <a:gd name="T10" fmla="*/ 1 w 33"/>
                      <a:gd name="T11" fmla="*/ 1 h 44"/>
                      <a:gd name="T12" fmla="*/ 1 w 33"/>
                      <a:gd name="T13" fmla="*/ 1 h 44"/>
                      <a:gd name="T14" fmla="*/ 0 w 33"/>
                      <a:gd name="T15" fmla="*/ 1 h 44"/>
                      <a:gd name="T16" fmla="*/ 0 w 33"/>
                      <a:gd name="T17" fmla="*/ 1 h 44"/>
                      <a:gd name="T18" fmla="*/ 0 w 33"/>
                      <a:gd name="T19" fmla="*/ 1 h 44"/>
                      <a:gd name="T20" fmla="*/ 0 w 33"/>
                      <a:gd name="T21" fmla="*/ 1 h 44"/>
                      <a:gd name="T22" fmla="*/ 0 w 33"/>
                      <a:gd name="T23" fmla="*/ 1 h 4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"/>
                      <a:gd name="T37" fmla="*/ 0 h 44"/>
                      <a:gd name="T38" fmla="*/ 33 w 33"/>
                      <a:gd name="T39" fmla="*/ 44 h 4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" h="44">
                        <a:moveTo>
                          <a:pt x="0" y="0"/>
                        </a:moveTo>
                        <a:lnTo>
                          <a:pt x="13" y="2"/>
                        </a:lnTo>
                        <a:lnTo>
                          <a:pt x="23" y="7"/>
                        </a:lnTo>
                        <a:lnTo>
                          <a:pt x="30" y="14"/>
                        </a:lnTo>
                        <a:lnTo>
                          <a:pt x="32" y="18"/>
                        </a:lnTo>
                        <a:lnTo>
                          <a:pt x="33" y="21"/>
                        </a:lnTo>
                        <a:lnTo>
                          <a:pt x="32" y="25"/>
                        </a:lnTo>
                        <a:lnTo>
                          <a:pt x="30" y="30"/>
                        </a:lnTo>
                        <a:lnTo>
                          <a:pt x="23" y="37"/>
                        </a:lnTo>
                        <a:lnTo>
                          <a:pt x="13" y="42"/>
                        </a:lnTo>
                        <a:lnTo>
                          <a:pt x="0" y="44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43" name="Freeform 61"/>
                  <p:cNvSpPr>
                    <a:spLocks/>
                  </p:cNvSpPr>
                  <p:nvPr/>
                </p:nvSpPr>
                <p:spPr bwMode="auto">
                  <a:xfrm>
                    <a:off x="4173" y="2234"/>
                    <a:ext cx="74" cy="102"/>
                  </a:xfrm>
                  <a:custGeom>
                    <a:avLst/>
                    <a:gdLst>
                      <a:gd name="T0" fmla="*/ 5 w 148"/>
                      <a:gd name="T1" fmla="*/ 6 h 204"/>
                      <a:gd name="T2" fmla="*/ 5 w 148"/>
                      <a:gd name="T3" fmla="*/ 6 h 204"/>
                      <a:gd name="T4" fmla="*/ 5 w 148"/>
                      <a:gd name="T5" fmla="*/ 6 h 204"/>
                      <a:gd name="T6" fmla="*/ 5 w 148"/>
                      <a:gd name="T7" fmla="*/ 6 h 204"/>
                      <a:gd name="T8" fmla="*/ 5 w 148"/>
                      <a:gd name="T9" fmla="*/ 6 h 204"/>
                      <a:gd name="T10" fmla="*/ 5 w 148"/>
                      <a:gd name="T11" fmla="*/ 6 h 204"/>
                      <a:gd name="T12" fmla="*/ 5 w 148"/>
                      <a:gd name="T13" fmla="*/ 6 h 204"/>
                      <a:gd name="T14" fmla="*/ 3 w 148"/>
                      <a:gd name="T15" fmla="*/ 6 h 204"/>
                      <a:gd name="T16" fmla="*/ 2 w 148"/>
                      <a:gd name="T17" fmla="*/ 6 h 204"/>
                      <a:gd name="T18" fmla="*/ 1 w 148"/>
                      <a:gd name="T19" fmla="*/ 6 h 204"/>
                      <a:gd name="T20" fmla="*/ 1 w 148"/>
                      <a:gd name="T21" fmla="*/ 6 h 204"/>
                      <a:gd name="T22" fmla="*/ 1 w 148"/>
                      <a:gd name="T23" fmla="*/ 5 h 204"/>
                      <a:gd name="T24" fmla="*/ 1 w 148"/>
                      <a:gd name="T25" fmla="*/ 5 h 204"/>
                      <a:gd name="T26" fmla="*/ 1 w 148"/>
                      <a:gd name="T27" fmla="*/ 5 h 204"/>
                      <a:gd name="T28" fmla="*/ 1 w 148"/>
                      <a:gd name="T29" fmla="*/ 3 h 204"/>
                      <a:gd name="T30" fmla="*/ 1 w 148"/>
                      <a:gd name="T31" fmla="*/ 3 h 204"/>
                      <a:gd name="T32" fmla="*/ 0 w 148"/>
                      <a:gd name="T33" fmla="*/ 3 h 204"/>
                      <a:gd name="T34" fmla="*/ 1 w 148"/>
                      <a:gd name="T35" fmla="*/ 3 h 204"/>
                      <a:gd name="T36" fmla="*/ 1 w 148"/>
                      <a:gd name="T37" fmla="*/ 3 h 204"/>
                      <a:gd name="T38" fmla="*/ 1 w 148"/>
                      <a:gd name="T39" fmla="*/ 3 h 204"/>
                      <a:gd name="T40" fmla="*/ 1 w 148"/>
                      <a:gd name="T41" fmla="*/ 2 h 204"/>
                      <a:gd name="T42" fmla="*/ 1 w 148"/>
                      <a:gd name="T43" fmla="*/ 2 h 204"/>
                      <a:gd name="T44" fmla="*/ 1 w 148"/>
                      <a:gd name="T45" fmla="*/ 1 h 204"/>
                      <a:gd name="T46" fmla="*/ 1 w 148"/>
                      <a:gd name="T47" fmla="*/ 1 h 204"/>
                      <a:gd name="T48" fmla="*/ 2 w 148"/>
                      <a:gd name="T49" fmla="*/ 1 h 204"/>
                      <a:gd name="T50" fmla="*/ 3 w 148"/>
                      <a:gd name="T51" fmla="*/ 1 h 204"/>
                      <a:gd name="T52" fmla="*/ 5 w 148"/>
                      <a:gd name="T53" fmla="*/ 0 h 204"/>
                      <a:gd name="T54" fmla="*/ 5 w 148"/>
                      <a:gd name="T55" fmla="*/ 0 h 204"/>
                      <a:gd name="T56" fmla="*/ 5 w 148"/>
                      <a:gd name="T57" fmla="*/ 0 h 204"/>
                      <a:gd name="T58" fmla="*/ 5 w 148"/>
                      <a:gd name="T59" fmla="*/ 0 h 20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48"/>
                      <a:gd name="T91" fmla="*/ 0 h 204"/>
                      <a:gd name="T92" fmla="*/ 148 w 148"/>
                      <a:gd name="T93" fmla="*/ 204 h 20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48" h="204">
                        <a:moveTo>
                          <a:pt x="142" y="199"/>
                        </a:moveTo>
                        <a:lnTo>
                          <a:pt x="140" y="200"/>
                        </a:lnTo>
                        <a:lnTo>
                          <a:pt x="139" y="203"/>
                        </a:lnTo>
                        <a:lnTo>
                          <a:pt x="138" y="204"/>
                        </a:lnTo>
                        <a:lnTo>
                          <a:pt x="136" y="203"/>
                        </a:lnTo>
                        <a:lnTo>
                          <a:pt x="136" y="199"/>
                        </a:lnTo>
                        <a:lnTo>
                          <a:pt x="109" y="196"/>
                        </a:lnTo>
                        <a:lnTo>
                          <a:pt x="83" y="191"/>
                        </a:lnTo>
                        <a:lnTo>
                          <a:pt x="60" y="182"/>
                        </a:lnTo>
                        <a:lnTo>
                          <a:pt x="40" y="170"/>
                        </a:lnTo>
                        <a:lnTo>
                          <a:pt x="24" y="156"/>
                        </a:lnTo>
                        <a:lnTo>
                          <a:pt x="11" y="138"/>
                        </a:lnTo>
                        <a:lnTo>
                          <a:pt x="6" y="129"/>
                        </a:lnTo>
                        <a:lnTo>
                          <a:pt x="2" y="120"/>
                        </a:lnTo>
                        <a:lnTo>
                          <a:pt x="1" y="110"/>
                        </a:lnTo>
                        <a:lnTo>
                          <a:pt x="0" y="100"/>
                        </a:lnTo>
                        <a:lnTo>
                          <a:pt x="1" y="90"/>
                        </a:lnTo>
                        <a:lnTo>
                          <a:pt x="2" y="80"/>
                        </a:lnTo>
                        <a:lnTo>
                          <a:pt x="6" y="70"/>
                        </a:lnTo>
                        <a:lnTo>
                          <a:pt x="11" y="61"/>
                        </a:lnTo>
                        <a:lnTo>
                          <a:pt x="24" y="44"/>
                        </a:lnTo>
                        <a:lnTo>
                          <a:pt x="40" y="29"/>
                        </a:lnTo>
                        <a:lnTo>
                          <a:pt x="60" y="17"/>
                        </a:lnTo>
                        <a:lnTo>
                          <a:pt x="83" y="8"/>
                        </a:lnTo>
                        <a:lnTo>
                          <a:pt x="109" y="3"/>
                        </a:lnTo>
                        <a:lnTo>
                          <a:pt x="136" y="0"/>
                        </a:lnTo>
                        <a:lnTo>
                          <a:pt x="138" y="0"/>
                        </a:lnTo>
                        <a:lnTo>
                          <a:pt x="140" y="0"/>
                        </a:lnTo>
                        <a:lnTo>
                          <a:pt x="148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44" name="Freeform 62"/>
                  <p:cNvSpPr>
                    <a:spLocks/>
                  </p:cNvSpPr>
                  <p:nvPr/>
                </p:nvSpPr>
                <p:spPr bwMode="auto">
                  <a:xfrm>
                    <a:off x="4243" y="2234"/>
                    <a:ext cx="16" cy="28"/>
                  </a:xfrm>
                  <a:custGeom>
                    <a:avLst/>
                    <a:gdLst>
                      <a:gd name="T0" fmla="*/ 0 w 33"/>
                      <a:gd name="T1" fmla="*/ 0 h 56"/>
                      <a:gd name="T2" fmla="*/ 0 w 33"/>
                      <a:gd name="T3" fmla="*/ 1 h 56"/>
                      <a:gd name="T4" fmla="*/ 0 w 33"/>
                      <a:gd name="T5" fmla="*/ 1 h 56"/>
                      <a:gd name="T6" fmla="*/ 0 w 33"/>
                      <a:gd name="T7" fmla="*/ 1 h 56"/>
                      <a:gd name="T8" fmla="*/ 1 w 33"/>
                      <a:gd name="T9" fmla="*/ 1 h 56"/>
                      <a:gd name="T10" fmla="*/ 1 w 33"/>
                      <a:gd name="T11" fmla="*/ 1 h 56"/>
                      <a:gd name="T12" fmla="*/ 1 w 33"/>
                      <a:gd name="T13" fmla="*/ 1 h 56"/>
                      <a:gd name="T14" fmla="*/ 0 w 33"/>
                      <a:gd name="T15" fmla="*/ 1 h 56"/>
                      <a:gd name="T16" fmla="*/ 0 w 33"/>
                      <a:gd name="T17" fmla="*/ 2 h 56"/>
                      <a:gd name="T18" fmla="*/ 0 w 33"/>
                      <a:gd name="T19" fmla="*/ 2 h 56"/>
                      <a:gd name="T20" fmla="*/ 0 w 33"/>
                      <a:gd name="T21" fmla="*/ 2 h 56"/>
                      <a:gd name="T22" fmla="*/ 0 w 33"/>
                      <a:gd name="T23" fmla="*/ 2 h 56"/>
                      <a:gd name="T24" fmla="*/ 0 w 33"/>
                      <a:gd name="T25" fmla="*/ 2 h 56"/>
                      <a:gd name="T26" fmla="*/ 0 w 33"/>
                      <a:gd name="T27" fmla="*/ 2 h 5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3"/>
                      <a:gd name="T43" fmla="*/ 0 h 56"/>
                      <a:gd name="T44" fmla="*/ 33 w 33"/>
                      <a:gd name="T45" fmla="*/ 56 h 5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3" h="56">
                        <a:moveTo>
                          <a:pt x="0" y="0"/>
                        </a:moveTo>
                        <a:lnTo>
                          <a:pt x="13" y="3"/>
                        </a:lnTo>
                        <a:lnTo>
                          <a:pt x="23" y="8"/>
                        </a:lnTo>
                        <a:lnTo>
                          <a:pt x="30" y="14"/>
                        </a:lnTo>
                        <a:lnTo>
                          <a:pt x="32" y="19"/>
                        </a:lnTo>
                        <a:lnTo>
                          <a:pt x="33" y="23"/>
                        </a:lnTo>
                        <a:lnTo>
                          <a:pt x="32" y="27"/>
                        </a:lnTo>
                        <a:lnTo>
                          <a:pt x="30" y="32"/>
                        </a:lnTo>
                        <a:lnTo>
                          <a:pt x="23" y="43"/>
                        </a:lnTo>
                        <a:lnTo>
                          <a:pt x="18" y="48"/>
                        </a:lnTo>
                        <a:lnTo>
                          <a:pt x="13" y="52"/>
                        </a:lnTo>
                        <a:lnTo>
                          <a:pt x="6" y="55"/>
                        </a:lnTo>
                        <a:lnTo>
                          <a:pt x="0" y="56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45" name="Freeform 63"/>
                  <p:cNvSpPr>
                    <a:spLocks/>
                  </p:cNvSpPr>
                  <p:nvPr/>
                </p:nvSpPr>
                <p:spPr bwMode="auto">
                  <a:xfrm>
                    <a:off x="4173" y="2159"/>
                    <a:ext cx="72" cy="103"/>
                  </a:xfrm>
                  <a:custGeom>
                    <a:avLst/>
                    <a:gdLst>
                      <a:gd name="T0" fmla="*/ 5 w 143"/>
                      <a:gd name="T1" fmla="*/ 7 h 205"/>
                      <a:gd name="T2" fmla="*/ 5 w 143"/>
                      <a:gd name="T3" fmla="*/ 7 h 205"/>
                      <a:gd name="T4" fmla="*/ 5 w 143"/>
                      <a:gd name="T5" fmla="*/ 7 h 205"/>
                      <a:gd name="T6" fmla="*/ 5 w 143"/>
                      <a:gd name="T7" fmla="*/ 7 h 205"/>
                      <a:gd name="T8" fmla="*/ 5 w 143"/>
                      <a:gd name="T9" fmla="*/ 7 h 205"/>
                      <a:gd name="T10" fmla="*/ 4 w 143"/>
                      <a:gd name="T11" fmla="*/ 7 h 205"/>
                      <a:gd name="T12" fmla="*/ 4 w 143"/>
                      <a:gd name="T13" fmla="*/ 7 h 205"/>
                      <a:gd name="T14" fmla="*/ 3 w 143"/>
                      <a:gd name="T15" fmla="*/ 7 h 205"/>
                      <a:gd name="T16" fmla="*/ 2 w 143"/>
                      <a:gd name="T17" fmla="*/ 6 h 205"/>
                      <a:gd name="T18" fmla="*/ 2 w 143"/>
                      <a:gd name="T19" fmla="*/ 6 h 205"/>
                      <a:gd name="T20" fmla="*/ 1 w 143"/>
                      <a:gd name="T21" fmla="*/ 5 h 205"/>
                      <a:gd name="T22" fmla="*/ 1 w 143"/>
                      <a:gd name="T23" fmla="*/ 5 h 205"/>
                      <a:gd name="T24" fmla="*/ 1 w 143"/>
                      <a:gd name="T25" fmla="*/ 4 h 205"/>
                      <a:gd name="T26" fmla="*/ 1 w 143"/>
                      <a:gd name="T27" fmla="*/ 4 h 205"/>
                      <a:gd name="T28" fmla="*/ 1 w 143"/>
                      <a:gd name="T29" fmla="*/ 4 h 205"/>
                      <a:gd name="T30" fmla="*/ 0 w 143"/>
                      <a:gd name="T31" fmla="*/ 4 h 205"/>
                      <a:gd name="T32" fmla="*/ 1 w 143"/>
                      <a:gd name="T33" fmla="*/ 3 h 205"/>
                      <a:gd name="T34" fmla="*/ 1 w 143"/>
                      <a:gd name="T35" fmla="*/ 3 h 205"/>
                      <a:gd name="T36" fmla="*/ 1 w 143"/>
                      <a:gd name="T37" fmla="*/ 2 h 205"/>
                      <a:gd name="T38" fmla="*/ 1 w 143"/>
                      <a:gd name="T39" fmla="*/ 2 h 205"/>
                      <a:gd name="T40" fmla="*/ 2 w 143"/>
                      <a:gd name="T41" fmla="*/ 1 h 205"/>
                      <a:gd name="T42" fmla="*/ 2 w 143"/>
                      <a:gd name="T43" fmla="*/ 1 h 205"/>
                      <a:gd name="T44" fmla="*/ 3 w 143"/>
                      <a:gd name="T45" fmla="*/ 1 h 205"/>
                      <a:gd name="T46" fmla="*/ 3 w 143"/>
                      <a:gd name="T47" fmla="*/ 0 h 20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43"/>
                      <a:gd name="T73" fmla="*/ 0 h 205"/>
                      <a:gd name="T74" fmla="*/ 143 w 143"/>
                      <a:gd name="T75" fmla="*/ 205 h 20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43" h="205">
                        <a:moveTo>
                          <a:pt x="143" y="205"/>
                        </a:moveTo>
                        <a:lnTo>
                          <a:pt x="142" y="205"/>
                        </a:lnTo>
                        <a:lnTo>
                          <a:pt x="140" y="205"/>
                        </a:lnTo>
                        <a:lnTo>
                          <a:pt x="138" y="205"/>
                        </a:lnTo>
                        <a:lnTo>
                          <a:pt x="136" y="205"/>
                        </a:lnTo>
                        <a:lnTo>
                          <a:pt x="123" y="205"/>
                        </a:lnTo>
                        <a:lnTo>
                          <a:pt x="110" y="202"/>
                        </a:lnTo>
                        <a:lnTo>
                          <a:pt x="85" y="196"/>
                        </a:lnTo>
                        <a:lnTo>
                          <a:pt x="60" y="185"/>
                        </a:lnTo>
                        <a:lnTo>
                          <a:pt x="40" y="171"/>
                        </a:lnTo>
                        <a:lnTo>
                          <a:pt x="24" y="154"/>
                        </a:lnTo>
                        <a:lnTo>
                          <a:pt x="11" y="136"/>
                        </a:lnTo>
                        <a:lnTo>
                          <a:pt x="6" y="126"/>
                        </a:lnTo>
                        <a:lnTo>
                          <a:pt x="2" y="117"/>
                        </a:lnTo>
                        <a:lnTo>
                          <a:pt x="1" y="107"/>
                        </a:lnTo>
                        <a:lnTo>
                          <a:pt x="0" y="97"/>
                        </a:lnTo>
                        <a:lnTo>
                          <a:pt x="1" y="82"/>
                        </a:lnTo>
                        <a:lnTo>
                          <a:pt x="6" y="67"/>
                        </a:lnTo>
                        <a:lnTo>
                          <a:pt x="14" y="53"/>
                        </a:lnTo>
                        <a:lnTo>
                          <a:pt x="24" y="40"/>
                        </a:lnTo>
                        <a:lnTo>
                          <a:pt x="35" y="29"/>
                        </a:lnTo>
                        <a:lnTo>
                          <a:pt x="50" y="17"/>
                        </a:lnTo>
                        <a:lnTo>
                          <a:pt x="67" y="9"/>
                        </a:lnTo>
                        <a:lnTo>
                          <a:pt x="86" y="0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2532" name="Line 64"/>
                <p:cNvSpPr>
                  <a:spLocks noChangeShapeType="1"/>
                </p:cNvSpPr>
                <p:nvPr/>
              </p:nvSpPr>
              <p:spPr bwMode="auto">
                <a:xfrm>
                  <a:off x="3170" y="1549"/>
                  <a:ext cx="803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33" name="Line 65"/>
                <p:cNvSpPr>
                  <a:spLocks noChangeShapeType="1"/>
                </p:cNvSpPr>
                <p:nvPr/>
              </p:nvSpPr>
              <p:spPr bwMode="auto">
                <a:xfrm>
                  <a:off x="3170" y="1985"/>
                  <a:ext cx="79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34" name="Freeform 66"/>
                <p:cNvSpPr>
                  <a:spLocks/>
                </p:cNvSpPr>
                <p:nvPr/>
              </p:nvSpPr>
              <p:spPr bwMode="auto">
                <a:xfrm>
                  <a:off x="3704" y="1689"/>
                  <a:ext cx="68" cy="188"/>
                </a:xfrm>
                <a:custGeom>
                  <a:avLst/>
                  <a:gdLst>
                    <a:gd name="T0" fmla="*/ 3 w 123"/>
                    <a:gd name="T1" fmla="*/ 0 h 351"/>
                    <a:gd name="T2" fmla="*/ 6 w 123"/>
                    <a:gd name="T3" fmla="*/ 2 h 351"/>
                    <a:gd name="T4" fmla="*/ 0 w 123"/>
                    <a:gd name="T5" fmla="*/ 4 h 351"/>
                    <a:gd name="T6" fmla="*/ 7 w 123"/>
                    <a:gd name="T7" fmla="*/ 6 h 351"/>
                    <a:gd name="T8" fmla="*/ 0 w 123"/>
                    <a:gd name="T9" fmla="*/ 9 h 351"/>
                    <a:gd name="T10" fmla="*/ 6 w 123"/>
                    <a:gd name="T11" fmla="*/ 11 h 351"/>
                    <a:gd name="T12" fmla="*/ 0 w 123"/>
                    <a:gd name="T13" fmla="*/ 14 h 351"/>
                    <a:gd name="T14" fmla="*/ 3 w 123"/>
                    <a:gd name="T15" fmla="*/ 16 h 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3"/>
                    <a:gd name="T25" fmla="*/ 0 h 351"/>
                    <a:gd name="T26" fmla="*/ 123 w 123"/>
                    <a:gd name="T27" fmla="*/ 351 h 3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3" h="351">
                      <a:moveTo>
                        <a:pt x="62" y="0"/>
                      </a:moveTo>
                      <a:lnTo>
                        <a:pt x="110" y="29"/>
                      </a:lnTo>
                      <a:lnTo>
                        <a:pt x="0" y="86"/>
                      </a:lnTo>
                      <a:lnTo>
                        <a:pt x="123" y="144"/>
                      </a:lnTo>
                      <a:lnTo>
                        <a:pt x="0" y="207"/>
                      </a:lnTo>
                      <a:lnTo>
                        <a:pt x="110" y="256"/>
                      </a:lnTo>
                      <a:lnTo>
                        <a:pt x="0" y="323"/>
                      </a:lnTo>
                      <a:lnTo>
                        <a:pt x="62" y="351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735" y="1876"/>
                  <a:ext cx="1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36" name="Line 68"/>
                <p:cNvSpPr>
                  <a:spLocks noChangeShapeType="1"/>
                </p:cNvSpPr>
                <p:nvPr/>
              </p:nvSpPr>
              <p:spPr bwMode="auto">
                <a:xfrm>
                  <a:off x="3731" y="1549"/>
                  <a:ext cx="1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62517" name="Group 69"/>
              <p:cNvGrpSpPr>
                <a:grpSpLocks/>
              </p:cNvGrpSpPr>
              <p:nvPr/>
            </p:nvGrpSpPr>
            <p:grpSpPr bwMode="auto">
              <a:xfrm>
                <a:off x="2356" y="2362"/>
                <a:ext cx="425" cy="198"/>
                <a:chOff x="3514" y="2919"/>
                <a:chExt cx="380" cy="184"/>
              </a:xfrm>
            </p:grpSpPr>
            <p:sp>
              <p:nvSpPr>
                <p:cNvPr id="62524" name="Line 70"/>
                <p:cNvSpPr>
                  <a:spLocks noChangeShapeType="1"/>
                </p:cNvSpPr>
                <p:nvPr/>
              </p:nvSpPr>
              <p:spPr bwMode="auto">
                <a:xfrm>
                  <a:off x="3789" y="2941"/>
                  <a:ext cx="1" cy="16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2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3789" y="2919"/>
                  <a:ext cx="105" cy="6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62526" name="Group 72"/>
                <p:cNvGrpSpPr>
                  <a:grpSpLocks/>
                </p:cNvGrpSpPr>
                <p:nvPr/>
              </p:nvGrpSpPr>
              <p:grpSpPr bwMode="auto">
                <a:xfrm>
                  <a:off x="3789" y="3049"/>
                  <a:ext cx="101" cy="52"/>
                  <a:chOff x="3789" y="3049"/>
                  <a:chExt cx="101" cy="52"/>
                </a:xfrm>
              </p:grpSpPr>
              <p:sp>
                <p:nvSpPr>
                  <p:cNvPr id="6252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789" y="3049"/>
                    <a:ext cx="68" cy="3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2530" name="Freeform 74"/>
                  <p:cNvSpPr>
                    <a:spLocks/>
                  </p:cNvSpPr>
                  <p:nvPr/>
                </p:nvSpPr>
                <p:spPr bwMode="auto">
                  <a:xfrm>
                    <a:off x="3846" y="3066"/>
                    <a:ext cx="44" cy="35"/>
                  </a:xfrm>
                  <a:custGeom>
                    <a:avLst/>
                    <a:gdLst>
                      <a:gd name="T0" fmla="*/ 0 w 89"/>
                      <a:gd name="T1" fmla="*/ 2 h 70"/>
                      <a:gd name="T2" fmla="*/ 2 w 89"/>
                      <a:gd name="T3" fmla="*/ 2 h 70"/>
                      <a:gd name="T4" fmla="*/ 1 w 89"/>
                      <a:gd name="T5" fmla="*/ 0 h 70"/>
                      <a:gd name="T6" fmla="*/ 0 w 89"/>
                      <a:gd name="T7" fmla="*/ 2 h 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9"/>
                      <a:gd name="T13" fmla="*/ 0 h 70"/>
                      <a:gd name="T14" fmla="*/ 89 w 89"/>
                      <a:gd name="T15" fmla="*/ 70 h 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9" h="70">
                        <a:moveTo>
                          <a:pt x="0" y="69"/>
                        </a:moveTo>
                        <a:lnTo>
                          <a:pt x="89" y="70"/>
                        </a:lnTo>
                        <a:lnTo>
                          <a:pt x="38" y="0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252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530" y="3018"/>
                  <a:ext cx="26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28" name="Oval 76"/>
                <p:cNvSpPr>
                  <a:spLocks noChangeArrowheads="1"/>
                </p:cNvSpPr>
                <p:nvPr/>
              </p:nvSpPr>
              <p:spPr bwMode="auto">
                <a:xfrm>
                  <a:off x="3514" y="2997"/>
                  <a:ext cx="31" cy="31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sp>
            <p:nvSpPr>
              <p:cNvPr id="62518" name="Line 77"/>
              <p:cNvSpPr>
                <a:spLocks noChangeShapeType="1"/>
              </p:cNvSpPr>
              <p:nvPr/>
            </p:nvSpPr>
            <p:spPr bwMode="auto">
              <a:xfrm>
                <a:off x="2776" y="2124"/>
                <a:ext cx="1" cy="2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9" name="Line 78"/>
              <p:cNvSpPr>
                <a:spLocks noChangeShapeType="1"/>
              </p:cNvSpPr>
              <p:nvPr/>
            </p:nvSpPr>
            <p:spPr bwMode="auto">
              <a:xfrm>
                <a:off x="2767" y="2556"/>
                <a:ext cx="1" cy="1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62520" name="Group 79"/>
              <p:cNvGrpSpPr>
                <a:grpSpLocks/>
              </p:cNvGrpSpPr>
              <p:nvPr/>
            </p:nvGrpSpPr>
            <p:grpSpPr bwMode="auto">
              <a:xfrm>
                <a:off x="2656" y="2721"/>
                <a:ext cx="234" cy="94"/>
                <a:chOff x="3782" y="3253"/>
                <a:chExt cx="210" cy="87"/>
              </a:xfrm>
            </p:grpSpPr>
            <p:sp>
              <p:nvSpPr>
                <p:cNvPr id="62521" name="Line 80"/>
                <p:cNvSpPr>
                  <a:spLocks noChangeShapeType="1"/>
                </p:cNvSpPr>
                <p:nvPr/>
              </p:nvSpPr>
              <p:spPr bwMode="auto">
                <a:xfrm>
                  <a:off x="3782" y="3253"/>
                  <a:ext cx="21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22" name="Line 81"/>
                <p:cNvSpPr>
                  <a:spLocks noChangeShapeType="1"/>
                </p:cNvSpPr>
                <p:nvPr/>
              </p:nvSpPr>
              <p:spPr bwMode="auto">
                <a:xfrm>
                  <a:off x="3833" y="3294"/>
                  <a:ext cx="11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2523" name="Line 82"/>
                <p:cNvSpPr>
                  <a:spLocks noChangeShapeType="1"/>
                </p:cNvSpPr>
                <p:nvPr/>
              </p:nvSpPr>
              <p:spPr bwMode="auto">
                <a:xfrm>
                  <a:off x="3861" y="3339"/>
                  <a:ext cx="45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62498" name="Rectangle 83"/>
            <p:cNvSpPr>
              <a:spLocks noChangeArrowheads="1"/>
            </p:cNvSpPr>
            <p:nvPr/>
          </p:nvSpPr>
          <p:spPr bwMode="auto">
            <a:xfrm>
              <a:off x="2896" y="408"/>
              <a:ext cx="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V</a:t>
              </a:r>
            </a:p>
          </p:txBody>
        </p:sp>
        <p:sp>
          <p:nvSpPr>
            <p:cNvPr id="62499" name="Rectangle 84"/>
            <p:cNvSpPr>
              <a:spLocks noChangeArrowheads="1"/>
            </p:cNvSpPr>
            <p:nvPr/>
          </p:nvSpPr>
          <p:spPr bwMode="auto">
            <a:xfrm>
              <a:off x="2903" y="2370"/>
              <a:ext cx="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T</a:t>
              </a:r>
            </a:p>
          </p:txBody>
        </p:sp>
        <p:sp>
          <p:nvSpPr>
            <p:cNvPr id="62500" name="Text Box 85"/>
            <p:cNvSpPr txBox="1">
              <a:spLocks noChangeArrowheads="1"/>
            </p:cNvSpPr>
            <p:nvPr/>
          </p:nvSpPr>
          <p:spPr bwMode="auto">
            <a:xfrm>
              <a:off x="1855" y="784"/>
              <a:ext cx="4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m(t)</a:t>
              </a:r>
            </a:p>
          </p:txBody>
        </p:sp>
        <p:sp>
          <p:nvSpPr>
            <p:cNvPr id="62501" name="Text Box 86"/>
            <p:cNvSpPr txBox="1">
              <a:spLocks noChangeArrowheads="1"/>
            </p:cNvSpPr>
            <p:nvPr/>
          </p:nvSpPr>
          <p:spPr bwMode="auto">
            <a:xfrm>
              <a:off x="1982" y="2334"/>
              <a:ext cx="3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/>
                <a:t>c(t)</a:t>
              </a:r>
            </a:p>
          </p:txBody>
        </p:sp>
      </p:grpSp>
      <p:grpSp>
        <p:nvGrpSpPr>
          <p:cNvPr id="62469" name="Group 118"/>
          <p:cNvGrpSpPr>
            <a:grpSpLocks/>
          </p:cNvGrpSpPr>
          <p:nvPr/>
        </p:nvGrpSpPr>
        <p:grpSpPr bwMode="auto">
          <a:xfrm>
            <a:off x="2089150" y="5853385"/>
            <a:ext cx="2811463" cy="815975"/>
            <a:chOff x="2053" y="2977"/>
            <a:chExt cx="1771" cy="514"/>
          </a:xfrm>
        </p:grpSpPr>
        <p:grpSp>
          <p:nvGrpSpPr>
            <p:cNvPr id="62487" name="Group 96"/>
            <p:cNvGrpSpPr>
              <a:grpSpLocks/>
            </p:cNvGrpSpPr>
            <p:nvPr/>
          </p:nvGrpSpPr>
          <p:grpSpPr bwMode="auto">
            <a:xfrm>
              <a:off x="2063" y="2990"/>
              <a:ext cx="1740" cy="501"/>
              <a:chOff x="2147" y="1999"/>
              <a:chExt cx="1432" cy="1053"/>
            </a:xfrm>
          </p:grpSpPr>
          <p:sp>
            <p:nvSpPr>
              <p:cNvPr id="25629" name="Freeform 97"/>
              <p:cNvSpPr>
                <a:spLocks/>
              </p:cNvSpPr>
              <p:nvPr/>
            </p:nvSpPr>
            <p:spPr bwMode="auto">
              <a:xfrm>
                <a:off x="2147" y="1999"/>
                <a:ext cx="1220" cy="1053"/>
              </a:xfrm>
              <a:custGeom>
                <a:avLst/>
                <a:gdLst>
                  <a:gd name="T0" fmla="*/ 17 w 1220"/>
                  <a:gd name="T1" fmla="*/ 224 h 1053"/>
                  <a:gd name="T2" fmla="*/ 44 w 1220"/>
                  <a:gd name="T3" fmla="*/ 1053 h 1053"/>
                  <a:gd name="T4" fmla="*/ 71 w 1220"/>
                  <a:gd name="T5" fmla="*/ 923 h 1053"/>
                  <a:gd name="T6" fmla="*/ 106 w 1220"/>
                  <a:gd name="T7" fmla="*/ 22 h 1053"/>
                  <a:gd name="T8" fmla="*/ 132 w 1220"/>
                  <a:gd name="T9" fmla="*/ 1053 h 1053"/>
                  <a:gd name="T10" fmla="*/ 159 w 1220"/>
                  <a:gd name="T11" fmla="*/ 556 h 1053"/>
                  <a:gd name="T12" fmla="*/ 185 w 1220"/>
                  <a:gd name="T13" fmla="*/ 401 h 1053"/>
                  <a:gd name="T14" fmla="*/ 221 w 1220"/>
                  <a:gd name="T15" fmla="*/ 1053 h 1053"/>
                  <a:gd name="T16" fmla="*/ 247 w 1220"/>
                  <a:gd name="T17" fmla="*/ 594 h 1053"/>
                  <a:gd name="T18" fmla="*/ 274 w 1220"/>
                  <a:gd name="T19" fmla="*/ 1053 h 1053"/>
                  <a:gd name="T20" fmla="*/ 300 w 1220"/>
                  <a:gd name="T21" fmla="*/ 1053 h 1053"/>
                  <a:gd name="T22" fmla="*/ 336 w 1220"/>
                  <a:gd name="T23" fmla="*/ 702 h 1053"/>
                  <a:gd name="T24" fmla="*/ 362 w 1220"/>
                  <a:gd name="T25" fmla="*/ 1053 h 1053"/>
                  <a:gd name="T26" fmla="*/ 389 w 1220"/>
                  <a:gd name="T27" fmla="*/ 1053 h 1053"/>
                  <a:gd name="T28" fmla="*/ 415 w 1220"/>
                  <a:gd name="T29" fmla="*/ 580 h 1053"/>
                  <a:gd name="T30" fmla="*/ 451 w 1220"/>
                  <a:gd name="T31" fmla="*/ 1053 h 1053"/>
                  <a:gd name="T32" fmla="*/ 477 w 1220"/>
                  <a:gd name="T33" fmla="*/ 1053 h 1053"/>
                  <a:gd name="T34" fmla="*/ 504 w 1220"/>
                  <a:gd name="T35" fmla="*/ 346 h 1053"/>
                  <a:gd name="T36" fmla="*/ 530 w 1220"/>
                  <a:gd name="T37" fmla="*/ 1053 h 1053"/>
                  <a:gd name="T38" fmla="*/ 565 w 1220"/>
                  <a:gd name="T39" fmla="*/ 363 h 1053"/>
                  <a:gd name="T40" fmla="*/ 592 w 1220"/>
                  <a:gd name="T41" fmla="*/ 412 h 1053"/>
                  <a:gd name="T42" fmla="*/ 619 w 1220"/>
                  <a:gd name="T43" fmla="*/ 1053 h 1053"/>
                  <a:gd name="T44" fmla="*/ 645 w 1220"/>
                  <a:gd name="T45" fmla="*/ 144 h 1053"/>
                  <a:gd name="T46" fmla="*/ 680 w 1220"/>
                  <a:gd name="T47" fmla="*/ 966 h 1053"/>
                  <a:gd name="T48" fmla="*/ 707 w 1220"/>
                  <a:gd name="T49" fmla="*/ 1053 h 1053"/>
                  <a:gd name="T50" fmla="*/ 733 w 1220"/>
                  <a:gd name="T51" fmla="*/ 408 h 1053"/>
                  <a:gd name="T52" fmla="*/ 769 w 1220"/>
                  <a:gd name="T53" fmla="*/ 1053 h 1053"/>
                  <a:gd name="T54" fmla="*/ 795 w 1220"/>
                  <a:gd name="T55" fmla="*/ 1053 h 1053"/>
                  <a:gd name="T56" fmla="*/ 822 w 1220"/>
                  <a:gd name="T57" fmla="*/ 747 h 1053"/>
                  <a:gd name="T58" fmla="*/ 848 w 1220"/>
                  <a:gd name="T59" fmla="*/ 1053 h 1053"/>
                  <a:gd name="T60" fmla="*/ 884 w 1220"/>
                  <a:gd name="T61" fmla="*/ 1053 h 1053"/>
                  <a:gd name="T62" fmla="*/ 910 w 1220"/>
                  <a:gd name="T63" fmla="*/ 834 h 1053"/>
                  <a:gd name="T64" fmla="*/ 937 w 1220"/>
                  <a:gd name="T65" fmla="*/ 1053 h 1053"/>
                  <a:gd name="T66" fmla="*/ 963 w 1220"/>
                  <a:gd name="T67" fmla="*/ 499 h 1053"/>
                  <a:gd name="T68" fmla="*/ 999 w 1220"/>
                  <a:gd name="T69" fmla="*/ 782 h 1053"/>
                  <a:gd name="T70" fmla="*/ 1025 w 1220"/>
                  <a:gd name="T71" fmla="*/ 1053 h 1053"/>
                  <a:gd name="T72" fmla="*/ 1052 w 1220"/>
                  <a:gd name="T73" fmla="*/ 0 h 1053"/>
                  <a:gd name="T74" fmla="*/ 1078 w 1220"/>
                  <a:gd name="T75" fmla="*/ 954 h 1053"/>
                  <a:gd name="T76" fmla="*/ 1113 w 1220"/>
                  <a:gd name="T77" fmla="*/ 1053 h 1053"/>
                  <a:gd name="T78" fmla="*/ 1140 w 1220"/>
                  <a:gd name="T79" fmla="*/ 73 h 1053"/>
                  <a:gd name="T80" fmla="*/ 1167 w 1220"/>
                  <a:gd name="T81" fmla="*/ 1053 h 1053"/>
                  <a:gd name="T82" fmla="*/ 1193 w 1220"/>
                  <a:gd name="T83" fmla="*/ 1053 h 10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0"/>
                  <a:gd name="T127" fmla="*/ 0 h 1053"/>
                  <a:gd name="T128" fmla="*/ 1220 w 1220"/>
                  <a:gd name="T129" fmla="*/ 1053 h 10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0" h="1053">
                    <a:moveTo>
                      <a:pt x="0" y="1053"/>
                    </a:moveTo>
                    <a:lnTo>
                      <a:pt x="9" y="499"/>
                    </a:lnTo>
                    <a:lnTo>
                      <a:pt x="17" y="224"/>
                    </a:lnTo>
                    <a:lnTo>
                      <a:pt x="26" y="346"/>
                    </a:lnTo>
                    <a:lnTo>
                      <a:pt x="35" y="782"/>
                    </a:lnTo>
                    <a:lnTo>
                      <a:pt x="44" y="1053"/>
                    </a:lnTo>
                    <a:lnTo>
                      <a:pt x="53" y="1053"/>
                    </a:lnTo>
                    <a:lnTo>
                      <a:pt x="62" y="1053"/>
                    </a:lnTo>
                    <a:lnTo>
                      <a:pt x="71" y="923"/>
                    </a:lnTo>
                    <a:lnTo>
                      <a:pt x="79" y="363"/>
                    </a:lnTo>
                    <a:lnTo>
                      <a:pt x="88" y="0"/>
                    </a:lnTo>
                    <a:lnTo>
                      <a:pt x="106" y="22"/>
                    </a:lnTo>
                    <a:lnTo>
                      <a:pt x="115" y="412"/>
                    </a:lnTo>
                    <a:lnTo>
                      <a:pt x="124" y="954"/>
                    </a:lnTo>
                    <a:lnTo>
                      <a:pt x="132" y="1053"/>
                    </a:lnTo>
                    <a:lnTo>
                      <a:pt x="141" y="1053"/>
                    </a:lnTo>
                    <a:lnTo>
                      <a:pt x="150" y="1053"/>
                    </a:lnTo>
                    <a:lnTo>
                      <a:pt x="159" y="556"/>
                    </a:lnTo>
                    <a:lnTo>
                      <a:pt x="168" y="144"/>
                    </a:lnTo>
                    <a:lnTo>
                      <a:pt x="177" y="73"/>
                    </a:lnTo>
                    <a:lnTo>
                      <a:pt x="185" y="401"/>
                    </a:lnTo>
                    <a:lnTo>
                      <a:pt x="194" y="966"/>
                    </a:lnTo>
                    <a:lnTo>
                      <a:pt x="203" y="1053"/>
                    </a:lnTo>
                    <a:lnTo>
                      <a:pt x="221" y="1053"/>
                    </a:lnTo>
                    <a:lnTo>
                      <a:pt x="230" y="1053"/>
                    </a:lnTo>
                    <a:lnTo>
                      <a:pt x="238" y="1053"/>
                    </a:lnTo>
                    <a:lnTo>
                      <a:pt x="247" y="594"/>
                    </a:lnTo>
                    <a:lnTo>
                      <a:pt x="256" y="408"/>
                    </a:lnTo>
                    <a:lnTo>
                      <a:pt x="265" y="620"/>
                    </a:lnTo>
                    <a:lnTo>
                      <a:pt x="274" y="1053"/>
                    </a:lnTo>
                    <a:lnTo>
                      <a:pt x="283" y="1053"/>
                    </a:lnTo>
                    <a:lnTo>
                      <a:pt x="291" y="1053"/>
                    </a:lnTo>
                    <a:lnTo>
                      <a:pt x="300" y="1053"/>
                    </a:lnTo>
                    <a:lnTo>
                      <a:pt x="309" y="1053"/>
                    </a:lnTo>
                    <a:lnTo>
                      <a:pt x="327" y="1029"/>
                    </a:lnTo>
                    <a:lnTo>
                      <a:pt x="336" y="702"/>
                    </a:lnTo>
                    <a:lnTo>
                      <a:pt x="345" y="747"/>
                    </a:lnTo>
                    <a:lnTo>
                      <a:pt x="353" y="1053"/>
                    </a:lnTo>
                    <a:lnTo>
                      <a:pt x="362" y="1053"/>
                    </a:lnTo>
                    <a:lnTo>
                      <a:pt x="371" y="1053"/>
                    </a:lnTo>
                    <a:lnTo>
                      <a:pt x="380" y="1053"/>
                    </a:lnTo>
                    <a:lnTo>
                      <a:pt x="389" y="1053"/>
                    </a:lnTo>
                    <a:lnTo>
                      <a:pt x="398" y="1053"/>
                    </a:lnTo>
                    <a:lnTo>
                      <a:pt x="406" y="714"/>
                    </a:lnTo>
                    <a:lnTo>
                      <a:pt x="415" y="580"/>
                    </a:lnTo>
                    <a:lnTo>
                      <a:pt x="424" y="834"/>
                    </a:lnTo>
                    <a:lnTo>
                      <a:pt x="442" y="1053"/>
                    </a:lnTo>
                    <a:lnTo>
                      <a:pt x="451" y="1053"/>
                    </a:lnTo>
                    <a:lnTo>
                      <a:pt x="459" y="1053"/>
                    </a:lnTo>
                    <a:lnTo>
                      <a:pt x="468" y="1053"/>
                    </a:lnTo>
                    <a:lnTo>
                      <a:pt x="477" y="1053"/>
                    </a:lnTo>
                    <a:lnTo>
                      <a:pt x="486" y="499"/>
                    </a:lnTo>
                    <a:lnTo>
                      <a:pt x="495" y="224"/>
                    </a:lnTo>
                    <a:lnTo>
                      <a:pt x="504" y="346"/>
                    </a:lnTo>
                    <a:lnTo>
                      <a:pt x="512" y="782"/>
                    </a:lnTo>
                    <a:lnTo>
                      <a:pt x="521" y="1053"/>
                    </a:lnTo>
                    <a:lnTo>
                      <a:pt x="530" y="1053"/>
                    </a:lnTo>
                    <a:lnTo>
                      <a:pt x="548" y="1053"/>
                    </a:lnTo>
                    <a:lnTo>
                      <a:pt x="557" y="923"/>
                    </a:lnTo>
                    <a:lnTo>
                      <a:pt x="565" y="363"/>
                    </a:lnTo>
                    <a:lnTo>
                      <a:pt x="574" y="0"/>
                    </a:lnTo>
                    <a:lnTo>
                      <a:pt x="583" y="22"/>
                    </a:lnTo>
                    <a:lnTo>
                      <a:pt x="592" y="412"/>
                    </a:lnTo>
                    <a:lnTo>
                      <a:pt x="601" y="954"/>
                    </a:lnTo>
                    <a:lnTo>
                      <a:pt x="610" y="1053"/>
                    </a:lnTo>
                    <a:lnTo>
                      <a:pt x="619" y="1053"/>
                    </a:lnTo>
                    <a:lnTo>
                      <a:pt x="627" y="1053"/>
                    </a:lnTo>
                    <a:lnTo>
                      <a:pt x="636" y="556"/>
                    </a:lnTo>
                    <a:lnTo>
                      <a:pt x="645" y="144"/>
                    </a:lnTo>
                    <a:lnTo>
                      <a:pt x="663" y="73"/>
                    </a:lnTo>
                    <a:lnTo>
                      <a:pt x="672" y="401"/>
                    </a:lnTo>
                    <a:lnTo>
                      <a:pt x="680" y="966"/>
                    </a:lnTo>
                    <a:lnTo>
                      <a:pt x="689" y="1053"/>
                    </a:lnTo>
                    <a:lnTo>
                      <a:pt x="698" y="1053"/>
                    </a:lnTo>
                    <a:lnTo>
                      <a:pt x="707" y="1053"/>
                    </a:lnTo>
                    <a:lnTo>
                      <a:pt x="716" y="1053"/>
                    </a:lnTo>
                    <a:lnTo>
                      <a:pt x="725" y="594"/>
                    </a:lnTo>
                    <a:lnTo>
                      <a:pt x="733" y="408"/>
                    </a:lnTo>
                    <a:lnTo>
                      <a:pt x="742" y="620"/>
                    </a:lnTo>
                    <a:lnTo>
                      <a:pt x="751" y="1053"/>
                    </a:lnTo>
                    <a:lnTo>
                      <a:pt x="769" y="1053"/>
                    </a:lnTo>
                    <a:lnTo>
                      <a:pt x="778" y="1053"/>
                    </a:lnTo>
                    <a:lnTo>
                      <a:pt x="786" y="1053"/>
                    </a:lnTo>
                    <a:lnTo>
                      <a:pt x="795" y="1053"/>
                    </a:lnTo>
                    <a:lnTo>
                      <a:pt x="804" y="1029"/>
                    </a:lnTo>
                    <a:lnTo>
                      <a:pt x="813" y="702"/>
                    </a:lnTo>
                    <a:lnTo>
                      <a:pt x="822" y="747"/>
                    </a:lnTo>
                    <a:lnTo>
                      <a:pt x="831" y="1053"/>
                    </a:lnTo>
                    <a:lnTo>
                      <a:pt x="839" y="1053"/>
                    </a:lnTo>
                    <a:lnTo>
                      <a:pt x="848" y="1053"/>
                    </a:lnTo>
                    <a:lnTo>
                      <a:pt x="857" y="1053"/>
                    </a:lnTo>
                    <a:lnTo>
                      <a:pt x="866" y="1053"/>
                    </a:lnTo>
                    <a:lnTo>
                      <a:pt x="884" y="1053"/>
                    </a:lnTo>
                    <a:lnTo>
                      <a:pt x="893" y="714"/>
                    </a:lnTo>
                    <a:lnTo>
                      <a:pt x="901" y="580"/>
                    </a:lnTo>
                    <a:lnTo>
                      <a:pt x="910" y="834"/>
                    </a:lnTo>
                    <a:lnTo>
                      <a:pt x="919" y="1053"/>
                    </a:lnTo>
                    <a:lnTo>
                      <a:pt x="928" y="1053"/>
                    </a:lnTo>
                    <a:lnTo>
                      <a:pt x="937" y="1053"/>
                    </a:lnTo>
                    <a:lnTo>
                      <a:pt x="946" y="1053"/>
                    </a:lnTo>
                    <a:lnTo>
                      <a:pt x="954" y="1053"/>
                    </a:lnTo>
                    <a:lnTo>
                      <a:pt x="963" y="499"/>
                    </a:lnTo>
                    <a:lnTo>
                      <a:pt x="972" y="224"/>
                    </a:lnTo>
                    <a:lnTo>
                      <a:pt x="990" y="346"/>
                    </a:lnTo>
                    <a:lnTo>
                      <a:pt x="999" y="782"/>
                    </a:lnTo>
                    <a:lnTo>
                      <a:pt x="1007" y="1053"/>
                    </a:lnTo>
                    <a:lnTo>
                      <a:pt x="1016" y="1053"/>
                    </a:lnTo>
                    <a:lnTo>
                      <a:pt x="1025" y="1053"/>
                    </a:lnTo>
                    <a:lnTo>
                      <a:pt x="1034" y="923"/>
                    </a:lnTo>
                    <a:lnTo>
                      <a:pt x="1043" y="363"/>
                    </a:lnTo>
                    <a:lnTo>
                      <a:pt x="1052" y="0"/>
                    </a:lnTo>
                    <a:lnTo>
                      <a:pt x="1060" y="22"/>
                    </a:lnTo>
                    <a:lnTo>
                      <a:pt x="1069" y="412"/>
                    </a:lnTo>
                    <a:lnTo>
                      <a:pt x="1078" y="954"/>
                    </a:lnTo>
                    <a:lnTo>
                      <a:pt x="1087" y="1053"/>
                    </a:lnTo>
                    <a:lnTo>
                      <a:pt x="1105" y="1053"/>
                    </a:lnTo>
                    <a:lnTo>
                      <a:pt x="1113" y="1053"/>
                    </a:lnTo>
                    <a:lnTo>
                      <a:pt x="1122" y="556"/>
                    </a:lnTo>
                    <a:lnTo>
                      <a:pt x="1131" y="144"/>
                    </a:lnTo>
                    <a:lnTo>
                      <a:pt x="1140" y="73"/>
                    </a:lnTo>
                    <a:lnTo>
                      <a:pt x="1149" y="401"/>
                    </a:lnTo>
                    <a:lnTo>
                      <a:pt x="1158" y="966"/>
                    </a:lnTo>
                    <a:lnTo>
                      <a:pt x="1167" y="1053"/>
                    </a:lnTo>
                    <a:lnTo>
                      <a:pt x="1175" y="1053"/>
                    </a:lnTo>
                    <a:lnTo>
                      <a:pt x="1184" y="1053"/>
                    </a:lnTo>
                    <a:lnTo>
                      <a:pt x="1193" y="1053"/>
                    </a:lnTo>
                    <a:lnTo>
                      <a:pt x="1211" y="594"/>
                    </a:lnTo>
                    <a:lnTo>
                      <a:pt x="1220" y="408"/>
                    </a:lnTo>
                  </a:path>
                </a:pathLst>
              </a:custGeom>
              <a:noFill/>
              <a:ln w="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630" name="Freeform 98"/>
              <p:cNvSpPr>
                <a:spLocks/>
              </p:cNvSpPr>
              <p:nvPr/>
            </p:nvSpPr>
            <p:spPr bwMode="auto">
              <a:xfrm>
                <a:off x="3367" y="2407"/>
                <a:ext cx="212" cy="645"/>
              </a:xfrm>
              <a:custGeom>
                <a:avLst/>
                <a:gdLst>
                  <a:gd name="T0" fmla="*/ 0 w 212"/>
                  <a:gd name="T1" fmla="*/ 0 h 645"/>
                  <a:gd name="T2" fmla="*/ 8 w 212"/>
                  <a:gd name="T3" fmla="*/ 212 h 645"/>
                  <a:gd name="T4" fmla="*/ 17 w 212"/>
                  <a:gd name="T5" fmla="*/ 645 h 645"/>
                  <a:gd name="T6" fmla="*/ 26 w 212"/>
                  <a:gd name="T7" fmla="*/ 645 h 645"/>
                  <a:gd name="T8" fmla="*/ 35 w 212"/>
                  <a:gd name="T9" fmla="*/ 645 h 645"/>
                  <a:gd name="T10" fmla="*/ 44 w 212"/>
                  <a:gd name="T11" fmla="*/ 645 h 645"/>
                  <a:gd name="T12" fmla="*/ 53 w 212"/>
                  <a:gd name="T13" fmla="*/ 645 h 645"/>
                  <a:gd name="T14" fmla="*/ 61 w 212"/>
                  <a:gd name="T15" fmla="*/ 621 h 645"/>
                  <a:gd name="T16" fmla="*/ 70 w 212"/>
                  <a:gd name="T17" fmla="*/ 294 h 645"/>
                  <a:gd name="T18" fmla="*/ 79 w 212"/>
                  <a:gd name="T19" fmla="*/ 339 h 645"/>
                  <a:gd name="T20" fmla="*/ 88 w 212"/>
                  <a:gd name="T21" fmla="*/ 645 h 645"/>
                  <a:gd name="T22" fmla="*/ 106 w 212"/>
                  <a:gd name="T23" fmla="*/ 645 h 645"/>
                  <a:gd name="T24" fmla="*/ 114 w 212"/>
                  <a:gd name="T25" fmla="*/ 645 h 645"/>
                  <a:gd name="T26" fmla="*/ 123 w 212"/>
                  <a:gd name="T27" fmla="*/ 645 h 645"/>
                  <a:gd name="T28" fmla="*/ 132 w 212"/>
                  <a:gd name="T29" fmla="*/ 645 h 645"/>
                  <a:gd name="T30" fmla="*/ 141 w 212"/>
                  <a:gd name="T31" fmla="*/ 645 h 645"/>
                  <a:gd name="T32" fmla="*/ 150 w 212"/>
                  <a:gd name="T33" fmla="*/ 306 h 645"/>
                  <a:gd name="T34" fmla="*/ 159 w 212"/>
                  <a:gd name="T35" fmla="*/ 172 h 645"/>
                  <a:gd name="T36" fmla="*/ 167 w 212"/>
                  <a:gd name="T37" fmla="*/ 426 h 645"/>
                  <a:gd name="T38" fmla="*/ 176 w 212"/>
                  <a:gd name="T39" fmla="*/ 645 h 645"/>
                  <a:gd name="T40" fmla="*/ 185 w 212"/>
                  <a:gd name="T41" fmla="*/ 645 h 645"/>
                  <a:gd name="T42" fmla="*/ 194 w 212"/>
                  <a:gd name="T43" fmla="*/ 645 h 645"/>
                  <a:gd name="T44" fmla="*/ 212 w 212"/>
                  <a:gd name="T45" fmla="*/ 645 h 6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2"/>
                  <a:gd name="T70" fmla="*/ 0 h 645"/>
                  <a:gd name="T71" fmla="*/ 212 w 212"/>
                  <a:gd name="T72" fmla="*/ 645 h 6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2" h="645">
                    <a:moveTo>
                      <a:pt x="0" y="0"/>
                    </a:moveTo>
                    <a:lnTo>
                      <a:pt x="8" y="212"/>
                    </a:lnTo>
                    <a:lnTo>
                      <a:pt x="17" y="645"/>
                    </a:lnTo>
                    <a:lnTo>
                      <a:pt x="26" y="645"/>
                    </a:lnTo>
                    <a:lnTo>
                      <a:pt x="35" y="645"/>
                    </a:lnTo>
                    <a:lnTo>
                      <a:pt x="44" y="645"/>
                    </a:lnTo>
                    <a:lnTo>
                      <a:pt x="53" y="645"/>
                    </a:lnTo>
                    <a:lnTo>
                      <a:pt x="61" y="621"/>
                    </a:lnTo>
                    <a:lnTo>
                      <a:pt x="70" y="294"/>
                    </a:lnTo>
                    <a:lnTo>
                      <a:pt x="79" y="339"/>
                    </a:lnTo>
                    <a:lnTo>
                      <a:pt x="88" y="645"/>
                    </a:lnTo>
                    <a:lnTo>
                      <a:pt x="106" y="645"/>
                    </a:lnTo>
                    <a:lnTo>
                      <a:pt x="114" y="645"/>
                    </a:lnTo>
                    <a:lnTo>
                      <a:pt x="123" y="645"/>
                    </a:lnTo>
                    <a:lnTo>
                      <a:pt x="132" y="645"/>
                    </a:lnTo>
                    <a:lnTo>
                      <a:pt x="141" y="645"/>
                    </a:lnTo>
                    <a:lnTo>
                      <a:pt x="150" y="306"/>
                    </a:lnTo>
                    <a:lnTo>
                      <a:pt x="159" y="172"/>
                    </a:lnTo>
                    <a:lnTo>
                      <a:pt x="167" y="426"/>
                    </a:lnTo>
                    <a:lnTo>
                      <a:pt x="176" y="645"/>
                    </a:lnTo>
                    <a:lnTo>
                      <a:pt x="185" y="645"/>
                    </a:lnTo>
                    <a:lnTo>
                      <a:pt x="194" y="645"/>
                    </a:lnTo>
                    <a:lnTo>
                      <a:pt x="212" y="645"/>
                    </a:lnTo>
                  </a:path>
                </a:pathLst>
              </a:custGeom>
              <a:noFill/>
              <a:ln w="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2488" name="Group 105"/>
            <p:cNvGrpSpPr>
              <a:grpSpLocks/>
            </p:cNvGrpSpPr>
            <p:nvPr/>
          </p:nvGrpSpPr>
          <p:grpSpPr bwMode="auto">
            <a:xfrm>
              <a:off x="2053" y="2977"/>
              <a:ext cx="1748" cy="317"/>
              <a:chOff x="2080" y="156"/>
              <a:chExt cx="2147" cy="1702"/>
            </a:xfrm>
          </p:grpSpPr>
          <p:sp>
            <p:nvSpPr>
              <p:cNvPr id="25627" name="Freeform 106"/>
              <p:cNvSpPr>
                <a:spLocks/>
              </p:cNvSpPr>
              <p:nvPr/>
            </p:nvSpPr>
            <p:spPr bwMode="auto">
              <a:xfrm>
                <a:off x="2080" y="156"/>
                <a:ext cx="1828" cy="1702"/>
              </a:xfrm>
              <a:custGeom>
                <a:avLst/>
                <a:gdLst>
                  <a:gd name="T0" fmla="*/ 29 w 1828"/>
                  <a:gd name="T1" fmla="*/ 639 h 1702"/>
                  <a:gd name="T2" fmla="*/ 72 w 1828"/>
                  <a:gd name="T3" fmla="*/ 348 h 1702"/>
                  <a:gd name="T4" fmla="*/ 116 w 1828"/>
                  <a:gd name="T5" fmla="*/ 131 h 1702"/>
                  <a:gd name="T6" fmla="*/ 159 w 1828"/>
                  <a:gd name="T7" fmla="*/ 15 h 1702"/>
                  <a:gd name="T8" fmla="*/ 203 w 1828"/>
                  <a:gd name="T9" fmla="*/ 15 h 1702"/>
                  <a:gd name="T10" fmla="*/ 246 w 1828"/>
                  <a:gd name="T11" fmla="*/ 131 h 1702"/>
                  <a:gd name="T12" fmla="*/ 290 w 1828"/>
                  <a:gd name="T13" fmla="*/ 348 h 1702"/>
                  <a:gd name="T14" fmla="*/ 333 w 1828"/>
                  <a:gd name="T15" fmla="*/ 639 h 1702"/>
                  <a:gd name="T16" fmla="*/ 377 w 1828"/>
                  <a:gd name="T17" fmla="*/ 958 h 1702"/>
                  <a:gd name="T18" fmla="*/ 420 w 1828"/>
                  <a:gd name="T19" fmla="*/ 1263 h 1702"/>
                  <a:gd name="T20" fmla="*/ 460 w 1828"/>
                  <a:gd name="T21" fmla="*/ 1509 h 1702"/>
                  <a:gd name="T22" fmla="*/ 504 w 1828"/>
                  <a:gd name="T23" fmla="*/ 1662 h 1702"/>
                  <a:gd name="T24" fmla="*/ 547 w 1828"/>
                  <a:gd name="T25" fmla="*/ 1702 h 1702"/>
                  <a:gd name="T26" fmla="*/ 591 w 1828"/>
                  <a:gd name="T27" fmla="*/ 1622 h 1702"/>
                  <a:gd name="T28" fmla="*/ 634 w 1828"/>
                  <a:gd name="T29" fmla="*/ 1433 h 1702"/>
                  <a:gd name="T30" fmla="*/ 678 w 1828"/>
                  <a:gd name="T31" fmla="*/ 1165 h 1702"/>
                  <a:gd name="T32" fmla="*/ 722 w 1828"/>
                  <a:gd name="T33" fmla="*/ 849 h 1702"/>
                  <a:gd name="T34" fmla="*/ 765 w 1828"/>
                  <a:gd name="T35" fmla="*/ 537 h 1702"/>
                  <a:gd name="T36" fmla="*/ 809 w 1828"/>
                  <a:gd name="T37" fmla="*/ 269 h 1702"/>
                  <a:gd name="T38" fmla="*/ 852 w 1828"/>
                  <a:gd name="T39" fmla="*/ 80 h 1702"/>
                  <a:gd name="T40" fmla="*/ 892 w 1828"/>
                  <a:gd name="T41" fmla="*/ 0 h 1702"/>
                  <a:gd name="T42" fmla="*/ 936 w 1828"/>
                  <a:gd name="T43" fmla="*/ 40 h 1702"/>
                  <a:gd name="T44" fmla="*/ 979 w 1828"/>
                  <a:gd name="T45" fmla="*/ 192 h 1702"/>
                  <a:gd name="T46" fmla="*/ 1023 w 1828"/>
                  <a:gd name="T47" fmla="*/ 439 h 1702"/>
                  <a:gd name="T48" fmla="*/ 1066 w 1828"/>
                  <a:gd name="T49" fmla="*/ 744 h 1702"/>
                  <a:gd name="T50" fmla="*/ 1110 w 1828"/>
                  <a:gd name="T51" fmla="*/ 1063 h 1702"/>
                  <a:gd name="T52" fmla="*/ 1153 w 1828"/>
                  <a:gd name="T53" fmla="*/ 1353 h 1702"/>
                  <a:gd name="T54" fmla="*/ 1197 w 1828"/>
                  <a:gd name="T55" fmla="*/ 1571 h 1702"/>
                  <a:gd name="T56" fmla="*/ 1240 w 1828"/>
                  <a:gd name="T57" fmla="*/ 1687 h 1702"/>
                  <a:gd name="T58" fmla="*/ 1284 w 1828"/>
                  <a:gd name="T59" fmla="*/ 1687 h 1702"/>
                  <a:gd name="T60" fmla="*/ 1324 w 1828"/>
                  <a:gd name="T61" fmla="*/ 1571 h 1702"/>
                  <a:gd name="T62" fmla="*/ 1367 w 1828"/>
                  <a:gd name="T63" fmla="*/ 1353 h 1702"/>
                  <a:gd name="T64" fmla="*/ 1411 w 1828"/>
                  <a:gd name="T65" fmla="*/ 1063 h 1702"/>
                  <a:gd name="T66" fmla="*/ 1454 w 1828"/>
                  <a:gd name="T67" fmla="*/ 744 h 1702"/>
                  <a:gd name="T68" fmla="*/ 1498 w 1828"/>
                  <a:gd name="T69" fmla="*/ 439 h 1702"/>
                  <a:gd name="T70" fmla="*/ 1541 w 1828"/>
                  <a:gd name="T71" fmla="*/ 192 h 1702"/>
                  <a:gd name="T72" fmla="*/ 1585 w 1828"/>
                  <a:gd name="T73" fmla="*/ 40 h 1702"/>
                  <a:gd name="T74" fmla="*/ 1628 w 1828"/>
                  <a:gd name="T75" fmla="*/ 0 h 1702"/>
                  <a:gd name="T76" fmla="*/ 1672 w 1828"/>
                  <a:gd name="T77" fmla="*/ 80 h 1702"/>
                  <a:gd name="T78" fmla="*/ 1716 w 1828"/>
                  <a:gd name="T79" fmla="*/ 269 h 1702"/>
                  <a:gd name="T80" fmla="*/ 1755 w 1828"/>
                  <a:gd name="T81" fmla="*/ 537 h 1702"/>
                  <a:gd name="T82" fmla="*/ 1799 w 1828"/>
                  <a:gd name="T83" fmla="*/ 853 h 1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28"/>
                  <a:gd name="T127" fmla="*/ 0 h 1702"/>
                  <a:gd name="T128" fmla="*/ 1828 w 1828"/>
                  <a:gd name="T129" fmla="*/ 1702 h 17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28" h="1702">
                    <a:moveTo>
                      <a:pt x="0" y="853"/>
                    </a:moveTo>
                    <a:lnTo>
                      <a:pt x="14" y="744"/>
                    </a:lnTo>
                    <a:lnTo>
                      <a:pt x="29" y="639"/>
                    </a:lnTo>
                    <a:lnTo>
                      <a:pt x="43" y="537"/>
                    </a:lnTo>
                    <a:lnTo>
                      <a:pt x="58" y="439"/>
                    </a:lnTo>
                    <a:lnTo>
                      <a:pt x="72" y="348"/>
                    </a:lnTo>
                    <a:lnTo>
                      <a:pt x="87" y="269"/>
                    </a:lnTo>
                    <a:lnTo>
                      <a:pt x="101" y="192"/>
                    </a:lnTo>
                    <a:lnTo>
                      <a:pt x="116" y="131"/>
                    </a:lnTo>
                    <a:lnTo>
                      <a:pt x="130" y="80"/>
                    </a:lnTo>
                    <a:lnTo>
                      <a:pt x="145" y="40"/>
                    </a:lnTo>
                    <a:lnTo>
                      <a:pt x="159" y="15"/>
                    </a:lnTo>
                    <a:lnTo>
                      <a:pt x="174" y="0"/>
                    </a:lnTo>
                    <a:lnTo>
                      <a:pt x="188" y="0"/>
                    </a:lnTo>
                    <a:lnTo>
                      <a:pt x="203" y="15"/>
                    </a:lnTo>
                    <a:lnTo>
                      <a:pt x="217" y="40"/>
                    </a:lnTo>
                    <a:lnTo>
                      <a:pt x="232" y="80"/>
                    </a:lnTo>
                    <a:lnTo>
                      <a:pt x="246" y="131"/>
                    </a:lnTo>
                    <a:lnTo>
                      <a:pt x="261" y="192"/>
                    </a:lnTo>
                    <a:lnTo>
                      <a:pt x="275" y="269"/>
                    </a:lnTo>
                    <a:lnTo>
                      <a:pt x="290" y="348"/>
                    </a:lnTo>
                    <a:lnTo>
                      <a:pt x="304" y="439"/>
                    </a:lnTo>
                    <a:lnTo>
                      <a:pt x="319" y="537"/>
                    </a:lnTo>
                    <a:lnTo>
                      <a:pt x="333" y="639"/>
                    </a:lnTo>
                    <a:lnTo>
                      <a:pt x="348" y="744"/>
                    </a:lnTo>
                    <a:lnTo>
                      <a:pt x="362" y="853"/>
                    </a:lnTo>
                    <a:lnTo>
                      <a:pt x="377" y="958"/>
                    </a:lnTo>
                    <a:lnTo>
                      <a:pt x="391" y="1063"/>
                    </a:lnTo>
                    <a:lnTo>
                      <a:pt x="406" y="1165"/>
                    </a:lnTo>
                    <a:lnTo>
                      <a:pt x="420" y="1263"/>
                    </a:lnTo>
                    <a:lnTo>
                      <a:pt x="431" y="1353"/>
                    </a:lnTo>
                    <a:lnTo>
                      <a:pt x="446" y="1433"/>
                    </a:lnTo>
                    <a:lnTo>
                      <a:pt x="460" y="1509"/>
                    </a:lnTo>
                    <a:lnTo>
                      <a:pt x="475" y="1571"/>
                    </a:lnTo>
                    <a:lnTo>
                      <a:pt x="489" y="1622"/>
                    </a:lnTo>
                    <a:lnTo>
                      <a:pt x="504" y="1662"/>
                    </a:lnTo>
                    <a:lnTo>
                      <a:pt x="518" y="1687"/>
                    </a:lnTo>
                    <a:lnTo>
                      <a:pt x="533" y="1702"/>
                    </a:lnTo>
                    <a:lnTo>
                      <a:pt x="547" y="1702"/>
                    </a:lnTo>
                    <a:lnTo>
                      <a:pt x="562" y="1687"/>
                    </a:lnTo>
                    <a:lnTo>
                      <a:pt x="576" y="1662"/>
                    </a:lnTo>
                    <a:lnTo>
                      <a:pt x="591" y="1622"/>
                    </a:lnTo>
                    <a:lnTo>
                      <a:pt x="605" y="1571"/>
                    </a:lnTo>
                    <a:lnTo>
                      <a:pt x="620" y="1509"/>
                    </a:lnTo>
                    <a:lnTo>
                      <a:pt x="634" y="1433"/>
                    </a:lnTo>
                    <a:lnTo>
                      <a:pt x="649" y="1353"/>
                    </a:lnTo>
                    <a:lnTo>
                      <a:pt x="663" y="1263"/>
                    </a:lnTo>
                    <a:lnTo>
                      <a:pt x="678" y="1165"/>
                    </a:lnTo>
                    <a:lnTo>
                      <a:pt x="693" y="1063"/>
                    </a:lnTo>
                    <a:lnTo>
                      <a:pt x="707" y="958"/>
                    </a:lnTo>
                    <a:lnTo>
                      <a:pt x="722" y="849"/>
                    </a:lnTo>
                    <a:lnTo>
                      <a:pt x="736" y="744"/>
                    </a:lnTo>
                    <a:lnTo>
                      <a:pt x="751" y="639"/>
                    </a:lnTo>
                    <a:lnTo>
                      <a:pt x="765" y="537"/>
                    </a:lnTo>
                    <a:lnTo>
                      <a:pt x="780" y="439"/>
                    </a:lnTo>
                    <a:lnTo>
                      <a:pt x="794" y="348"/>
                    </a:lnTo>
                    <a:lnTo>
                      <a:pt x="809" y="269"/>
                    </a:lnTo>
                    <a:lnTo>
                      <a:pt x="823" y="192"/>
                    </a:lnTo>
                    <a:lnTo>
                      <a:pt x="838" y="131"/>
                    </a:lnTo>
                    <a:lnTo>
                      <a:pt x="852" y="80"/>
                    </a:lnTo>
                    <a:lnTo>
                      <a:pt x="863" y="40"/>
                    </a:lnTo>
                    <a:lnTo>
                      <a:pt x="878" y="15"/>
                    </a:lnTo>
                    <a:lnTo>
                      <a:pt x="892" y="0"/>
                    </a:lnTo>
                    <a:lnTo>
                      <a:pt x="907" y="0"/>
                    </a:lnTo>
                    <a:lnTo>
                      <a:pt x="921" y="15"/>
                    </a:lnTo>
                    <a:lnTo>
                      <a:pt x="936" y="40"/>
                    </a:lnTo>
                    <a:lnTo>
                      <a:pt x="950" y="80"/>
                    </a:lnTo>
                    <a:lnTo>
                      <a:pt x="965" y="131"/>
                    </a:lnTo>
                    <a:lnTo>
                      <a:pt x="979" y="192"/>
                    </a:lnTo>
                    <a:lnTo>
                      <a:pt x="994" y="269"/>
                    </a:lnTo>
                    <a:lnTo>
                      <a:pt x="1008" y="348"/>
                    </a:lnTo>
                    <a:lnTo>
                      <a:pt x="1023" y="439"/>
                    </a:lnTo>
                    <a:lnTo>
                      <a:pt x="1037" y="537"/>
                    </a:lnTo>
                    <a:lnTo>
                      <a:pt x="1052" y="639"/>
                    </a:lnTo>
                    <a:lnTo>
                      <a:pt x="1066" y="744"/>
                    </a:lnTo>
                    <a:lnTo>
                      <a:pt x="1081" y="849"/>
                    </a:lnTo>
                    <a:lnTo>
                      <a:pt x="1095" y="958"/>
                    </a:lnTo>
                    <a:lnTo>
                      <a:pt x="1110" y="1063"/>
                    </a:lnTo>
                    <a:lnTo>
                      <a:pt x="1124" y="1165"/>
                    </a:lnTo>
                    <a:lnTo>
                      <a:pt x="1139" y="1263"/>
                    </a:lnTo>
                    <a:lnTo>
                      <a:pt x="1153" y="1353"/>
                    </a:lnTo>
                    <a:lnTo>
                      <a:pt x="1168" y="1433"/>
                    </a:lnTo>
                    <a:lnTo>
                      <a:pt x="1182" y="1509"/>
                    </a:lnTo>
                    <a:lnTo>
                      <a:pt x="1197" y="1571"/>
                    </a:lnTo>
                    <a:lnTo>
                      <a:pt x="1211" y="1622"/>
                    </a:lnTo>
                    <a:lnTo>
                      <a:pt x="1226" y="1662"/>
                    </a:lnTo>
                    <a:lnTo>
                      <a:pt x="1240" y="1687"/>
                    </a:lnTo>
                    <a:lnTo>
                      <a:pt x="1255" y="1702"/>
                    </a:lnTo>
                    <a:lnTo>
                      <a:pt x="1269" y="1702"/>
                    </a:lnTo>
                    <a:lnTo>
                      <a:pt x="1284" y="1687"/>
                    </a:lnTo>
                    <a:lnTo>
                      <a:pt x="1295" y="1662"/>
                    </a:lnTo>
                    <a:lnTo>
                      <a:pt x="1309" y="1622"/>
                    </a:lnTo>
                    <a:lnTo>
                      <a:pt x="1324" y="1571"/>
                    </a:lnTo>
                    <a:lnTo>
                      <a:pt x="1338" y="1509"/>
                    </a:lnTo>
                    <a:lnTo>
                      <a:pt x="1353" y="1433"/>
                    </a:lnTo>
                    <a:lnTo>
                      <a:pt x="1367" y="1353"/>
                    </a:lnTo>
                    <a:lnTo>
                      <a:pt x="1382" y="1263"/>
                    </a:lnTo>
                    <a:lnTo>
                      <a:pt x="1396" y="1165"/>
                    </a:lnTo>
                    <a:lnTo>
                      <a:pt x="1411" y="1063"/>
                    </a:lnTo>
                    <a:lnTo>
                      <a:pt x="1425" y="958"/>
                    </a:lnTo>
                    <a:lnTo>
                      <a:pt x="1440" y="849"/>
                    </a:lnTo>
                    <a:lnTo>
                      <a:pt x="1454" y="744"/>
                    </a:lnTo>
                    <a:lnTo>
                      <a:pt x="1469" y="639"/>
                    </a:lnTo>
                    <a:lnTo>
                      <a:pt x="1483" y="537"/>
                    </a:lnTo>
                    <a:lnTo>
                      <a:pt x="1498" y="439"/>
                    </a:lnTo>
                    <a:lnTo>
                      <a:pt x="1512" y="348"/>
                    </a:lnTo>
                    <a:lnTo>
                      <a:pt x="1527" y="269"/>
                    </a:lnTo>
                    <a:lnTo>
                      <a:pt x="1541" y="192"/>
                    </a:lnTo>
                    <a:lnTo>
                      <a:pt x="1556" y="131"/>
                    </a:lnTo>
                    <a:lnTo>
                      <a:pt x="1570" y="80"/>
                    </a:lnTo>
                    <a:lnTo>
                      <a:pt x="1585" y="40"/>
                    </a:lnTo>
                    <a:lnTo>
                      <a:pt x="1599" y="15"/>
                    </a:lnTo>
                    <a:lnTo>
                      <a:pt x="1614" y="0"/>
                    </a:lnTo>
                    <a:lnTo>
                      <a:pt x="1628" y="0"/>
                    </a:lnTo>
                    <a:lnTo>
                      <a:pt x="1643" y="15"/>
                    </a:lnTo>
                    <a:lnTo>
                      <a:pt x="1657" y="40"/>
                    </a:lnTo>
                    <a:lnTo>
                      <a:pt x="1672" y="80"/>
                    </a:lnTo>
                    <a:lnTo>
                      <a:pt x="1686" y="131"/>
                    </a:lnTo>
                    <a:lnTo>
                      <a:pt x="1701" y="192"/>
                    </a:lnTo>
                    <a:lnTo>
                      <a:pt x="1716" y="269"/>
                    </a:lnTo>
                    <a:lnTo>
                      <a:pt x="1726" y="348"/>
                    </a:lnTo>
                    <a:lnTo>
                      <a:pt x="1741" y="439"/>
                    </a:lnTo>
                    <a:lnTo>
                      <a:pt x="1755" y="537"/>
                    </a:lnTo>
                    <a:lnTo>
                      <a:pt x="1770" y="639"/>
                    </a:lnTo>
                    <a:lnTo>
                      <a:pt x="1784" y="744"/>
                    </a:lnTo>
                    <a:lnTo>
                      <a:pt x="1799" y="853"/>
                    </a:lnTo>
                    <a:lnTo>
                      <a:pt x="1813" y="958"/>
                    </a:lnTo>
                    <a:lnTo>
                      <a:pt x="1828" y="1063"/>
                    </a:lnTo>
                  </a:path>
                </a:pathLst>
              </a:custGeom>
              <a:noFill/>
              <a:ln w="0">
                <a:solidFill>
                  <a:schemeClr val="accent6">
                    <a:lumMod val="50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5628" name="Freeform 107"/>
              <p:cNvSpPr>
                <a:spLocks/>
              </p:cNvSpPr>
              <p:nvPr/>
            </p:nvSpPr>
            <p:spPr bwMode="auto">
              <a:xfrm>
                <a:off x="3908" y="1112"/>
                <a:ext cx="319" cy="746"/>
              </a:xfrm>
              <a:custGeom>
                <a:avLst/>
                <a:gdLst>
                  <a:gd name="T0" fmla="*/ 0 w 319"/>
                  <a:gd name="T1" fmla="*/ 105 h 744"/>
                  <a:gd name="T2" fmla="*/ 14 w 319"/>
                  <a:gd name="T3" fmla="*/ 207 h 744"/>
                  <a:gd name="T4" fmla="*/ 29 w 319"/>
                  <a:gd name="T5" fmla="*/ 305 h 744"/>
                  <a:gd name="T6" fmla="*/ 43 w 319"/>
                  <a:gd name="T7" fmla="*/ 395 h 744"/>
                  <a:gd name="T8" fmla="*/ 58 w 319"/>
                  <a:gd name="T9" fmla="*/ 475 h 744"/>
                  <a:gd name="T10" fmla="*/ 73 w 319"/>
                  <a:gd name="T11" fmla="*/ 551 h 744"/>
                  <a:gd name="T12" fmla="*/ 87 w 319"/>
                  <a:gd name="T13" fmla="*/ 613 h 744"/>
                  <a:gd name="T14" fmla="*/ 102 w 319"/>
                  <a:gd name="T15" fmla="*/ 664 h 744"/>
                  <a:gd name="T16" fmla="*/ 116 w 319"/>
                  <a:gd name="T17" fmla="*/ 704 h 744"/>
                  <a:gd name="T18" fmla="*/ 131 w 319"/>
                  <a:gd name="T19" fmla="*/ 729 h 744"/>
                  <a:gd name="T20" fmla="*/ 145 w 319"/>
                  <a:gd name="T21" fmla="*/ 744 h 744"/>
                  <a:gd name="T22" fmla="*/ 160 w 319"/>
                  <a:gd name="T23" fmla="*/ 744 h 744"/>
                  <a:gd name="T24" fmla="*/ 174 w 319"/>
                  <a:gd name="T25" fmla="*/ 729 h 744"/>
                  <a:gd name="T26" fmla="*/ 189 w 319"/>
                  <a:gd name="T27" fmla="*/ 704 h 744"/>
                  <a:gd name="T28" fmla="*/ 203 w 319"/>
                  <a:gd name="T29" fmla="*/ 664 h 744"/>
                  <a:gd name="T30" fmla="*/ 218 w 319"/>
                  <a:gd name="T31" fmla="*/ 613 h 744"/>
                  <a:gd name="T32" fmla="*/ 232 w 319"/>
                  <a:gd name="T33" fmla="*/ 551 h 744"/>
                  <a:gd name="T34" fmla="*/ 247 w 319"/>
                  <a:gd name="T35" fmla="*/ 475 h 744"/>
                  <a:gd name="T36" fmla="*/ 261 w 319"/>
                  <a:gd name="T37" fmla="*/ 395 h 744"/>
                  <a:gd name="T38" fmla="*/ 276 w 319"/>
                  <a:gd name="T39" fmla="*/ 305 h 744"/>
                  <a:gd name="T40" fmla="*/ 290 w 319"/>
                  <a:gd name="T41" fmla="*/ 207 h 744"/>
                  <a:gd name="T42" fmla="*/ 305 w 319"/>
                  <a:gd name="T43" fmla="*/ 105 h 744"/>
                  <a:gd name="T44" fmla="*/ 319 w 319"/>
                  <a:gd name="T45" fmla="*/ 0 h 7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9"/>
                  <a:gd name="T70" fmla="*/ 0 h 744"/>
                  <a:gd name="T71" fmla="*/ 319 w 319"/>
                  <a:gd name="T72" fmla="*/ 744 h 7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9" h="744">
                    <a:moveTo>
                      <a:pt x="0" y="105"/>
                    </a:moveTo>
                    <a:lnTo>
                      <a:pt x="14" y="207"/>
                    </a:lnTo>
                    <a:lnTo>
                      <a:pt x="29" y="305"/>
                    </a:lnTo>
                    <a:lnTo>
                      <a:pt x="43" y="395"/>
                    </a:lnTo>
                    <a:lnTo>
                      <a:pt x="58" y="475"/>
                    </a:lnTo>
                    <a:lnTo>
                      <a:pt x="73" y="551"/>
                    </a:lnTo>
                    <a:lnTo>
                      <a:pt x="87" y="613"/>
                    </a:lnTo>
                    <a:lnTo>
                      <a:pt x="102" y="664"/>
                    </a:lnTo>
                    <a:lnTo>
                      <a:pt x="116" y="704"/>
                    </a:lnTo>
                    <a:lnTo>
                      <a:pt x="131" y="729"/>
                    </a:lnTo>
                    <a:lnTo>
                      <a:pt x="145" y="744"/>
                    </a:lnTo>
                    <a:lnTo>
                      <a:pt x="160" y="744"/>
                    </a:lnTo>
                    <a:lnTo>
                      <a:pt x="174" y="729"/>
                    </a:lnTo>
                    <a:lnTo>
                      <a:pt x="189" y="704"/>
                    </a:lnTo>
                    <a:lnTo>
                      <a:pt x="203" y="664"/>
                    </a:lnTo>
                    <a:lnTo>
                      <a:pt x="218" y="613"/>
                    </a:lnTo>
                    <a:lnTo>
                      <a:pt x="232" y="551"/>
                    </a:lnTo>
                    <a:lnTo>
                      <a:pt x="247" y="475"/>
                    </a:lnTo>
                    <a:lnTo>
                      <a:pt x="261" y="395"/>
                    </a:lnTo>
                    <a:lnTo>
                      <a:pt x="276" y="305"/>
                    </a:lnTo>
                    <a:lnTo>
                      <a:pt x="290" y="207"/>
                    </a:lnTo>
                    <a:lnTo>
                      <a:pt x="305" y="105"/>
                    </a:lnTo>
                    <a:lnTo>
                      <a:pt x="319" y="0"/>
                    </a:lnTo>
                  </a:path>
                </a:pathLst>
              </a:custGeom>
              <a:noFill/>
              <a:ln w="0">
                <a:solidFill>
                  <a:schemeClr val="accent6">
                    <a:lumMod val="50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25626" name="Line 112"/>
            <p:cNvSpPr>
              <a:spLocks noChangeShapeType="1"/>
            </p:cNvSpPr>
            <p:nvPr/>
          </p:nvSpPr>
          <p:spPr bwMode="auto">
            <a:xfrm>
              <a:off x="2069" y="3491"/>
              <a:ext cx="1755" cy="0"/>
            </a:xfrm>
            <a:prstGeom prst="line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62470" name="Group 119"/>
          <p:cNvGrpSpPr>
            <a:grpSpLocks/>
          </p:cNvGrpSpPr>
          <p:nvPr/>
        </p:nvGrpSpPr>
        <p:grpSpPr bwMode="auto">
          <a:xfrm>
            <a:off x="6194425" y="5159648"/>
            <a:ext cx="2792413" cy="1489075"/>
            <a:chOff x="4001" y="3013"/>
            <a:chExt cx="1759" cy="938"/>
          </a:xfrm>
        </p:grpSpPr>
        <p:grpSp>
          <p:nvGrpSpPr>
            <p:cNvPr id="62480" name="Group 99"/>
            <p:cNvGrpSpPr>
              <a:grpSpLocks/>
            </p:cNvGrpSpPr>
            <p:nvPr/>
          </p:nvGrpSpPr>
          <p:grpSpPr bwMode="auto">
            <a:xfrm>
              <a:off x="4009" y="3026"/>
              <a:ext cx="1740" cy="925"/>
              <a:chOff x="4056" y="2035"/>
              <a:chExt cx="1432" cy="925"/>
            </a:xfrm>
          </p:grpSpPr>
          <p:sp>
            <p:nvSpPr>
              <p:cNvPr id="62485" name="Freeform 100"/>
              <p:cNvSpPr>
                <a:spLocks/>
              </p:cNvSpPr>
              <p:nvPr/>
            </p:nvSpPr>
            <p:spPr bwMode="auto">
              <a:xfrm>
                <a:off x="4056" y="2035"/>
                <a:ext cx="1220" cy="925"/>
              </a:xfrm>
              <a:custGeom>
                <a:avLst/>
                <a:gdLst>
                  <a:gd name="T0" fmla="*/ 18 w 1220"/>
                  <a:gd name="T1" fmla="*/ 132 h 925"/>
                  <a:gd name="T2" fmla="*/ 44 w 1220"/>
                  <a:gd name="T3" fmla="*/ 701 h 925"/>
                  <a:gd name="T4" fmla="*/ 71 w 1220"/>
                  <a:gd name="T5" fmla="*/ 576 h 925"/>
                  <a:gd name="T6" fmla="*/ 106 w 1220"/>
                  <a:gd name="T7" fmla="*/ 16 h 925"/>
                  <a:gd name="T8" fmla="*/ 133 w 1220"/>
                  <a:gd name="T9" fmla="*/ 908 h 925"/>
                  <a:gd name="T10" fmla="*/ 159 w 1220"/>
                  <a:gd name="T11" fmla="*/ 348 h 925"/>
                  <a:gd name="T12" fmla="*/ 186 w 1220"/>
                  <a:gd name="T13" fmla="*/ 223 h 925"/>
                  <a:gd name="T14" fmla="*/ 221 w 1220"/>
                  <a:gd name="T15" fmla="*/ 793 h 925"/>
                  <a:gd name="T16" fmla="*/ 247 w 1220"/>
                  <a:gd name="T17" fmla="*/ 292 h 925"/>
                  <a:gd name="T18" fmla="*/ 274 w 1220"/>
                  <a:gd name="T19" fmla="*/ 440 h 925"/>
                  <a:gd name="T20" fmla="*/ 300 w 1220"/>
                  <a:gd name="T21" fmla="*/ 553 h 925"/>
                  <a:gd name="T22" fmla="*/ 336 w 1220"/>
                  <a:gd name="T23" fmla="*/ 400 h 925"/>
                  <a:gd name="T24" fmla="*/ 362 w 1220"/>
                  <a:gd name="T25" fmla="*/ 482 h 925"/>
                  <a:gd name="T26" fmla="*/ 389 w 1220"/>
                  <a:gd name="T27" fmla="*/ 499 h 925"/>
                  <a:gd name="T28" fmla="*/ 415 w 1220"/>
                  <a:gd name="T29" fmla="*/ 339 h 925"/>
                  <a:gd name="T30" fmla="*/ 451 w 1220"/>
                  <a:gd name="T31" fmla="*/ 612 h 925"/>
                  <a:gd name="T32" fmla="*/ 477 w 1220"/>
                  <a:gd name="T33" fmla="*/ 463 h 925"/>
                  <a:gd name="T34" fmla="*/ 504 w 1220"/>
                  <a:gd name="T35" fmla="*/ 186 h 925"/>
                  <a:gd name="T36" fmla="*/ 530 w 1220"/>
                  <a:gd name="T37" fmla="*/ 883 h 925"/>
                  <a:gd name="T38" fmla="*/ 566 w 1220"/>
                  <a:gd name="T39" fmla="*/ 233 h 925"/>
                  <a:gd name="T40" fmla="*/ 592 w 1220"/>
                  <a:gd name="T41" fmla="*/ 280 h 925"/>
                  <a:gd name="T42" fmla="*/ 619 w 1220"/>
                  <a:gd name="T43" fmla="*/ 925 h 925"/>
                  <a:gd name="T44" fmla="*/ 645 w 1220"/>
                  <a:gd name="T45" fmla="*/ 84 h 925"/>
                  <a:gd name="T46" fmla="*/ 681 w 1220"/>
                  <a:gd name="T47" fmla="*/ 511 h 925"/>
                  <a:gd name="T48" fmla="*/ 707 w 1220"/>
                  <a:gd name="T49" fmla="*/ 671 h 925"/>
                  <a:gd name="T50" fmla="*/ 734 w 1220"/>
                  <a:gd name="T51" fmla="*/ 242 h 925"/>
                  <a:gd name="T52" fmla="*/ 769 w 1220"/>
                  <a:gd name="T53" fmla="*/ 548 h 925"/>
                  <a:gd name="T54" fmla="*/ 795 w 1220"/>
                  <a:gd name="T55" fmla="*/ 485 h 925"/>
                  <a:gd name="T56" fmla="*/ 822 w 1220"/>
                  <a:gd name="T57" fmla="*/ 409 h 925"/>
                  <a:gd name="T58" fmla="*/ 848 w 1220"/>
                  <a:gd name="T59" fmla="*/ 515 h 925"/>
                  <a:gd name="T60" fmla="*/ 884 w 1220"/>
                  <a:gd name="T61" fmla="*/ 440 h 925"/>
                  <a:gd name="T62" fmla="*/ 910 w 1220"/>
                  <a:gd name="T63" fmla="*/ 376 h 925"/>
                  <a:gd name="T64" fmla="*/ 937 w 1220"/>
                  <a:gd name="T65" fmla="*/ 682 h 925"/>
                  <a:gd name="T66" fmla="*/ 963 w 1220"/>
                  <a:gd name="T67" fmla="*/ 254 h 925"/>
                  <a:gd name="T68" fmla="*/ 999 w 1220"/>
                  <a:gd name="T69" fmla="*/ 414 h 925"/>
                  <a:gd name="T70" fmla="*/ 1025 w 1220"/>
                  <a:gd name="T71" fmla="*/ 840 h 925"/>
                  <a:gd name="T72" fmla="*/ 1052 w 1220"/>
                  <a:gd name="T73" fmla="*/ 0 h 925"/>
                  <a:gd name="T74" fmla="*/ 1078 w 1220"/>
                  <a:gd name="T75" fmla="*/ 645 h 925"/>
                  <a:gd name="T76" fmla="*/ 1114 w 1220"/>
                  <a:gd name="T77" fmla="*/ 692 h 925"/>
                  <a:gd name="T78" fmla="*/ 1140 w 1220"/>
                  <a:gd name="T79" fmla="*/ 42 h 925"/>
                  <a:gd name="T80" fmla="*/ 1167 w 1220"/>
                  <a:gd name="T81" fmla="*/ 739 h 925"/>
                  <a:gd name="T82" fmla="*/ 1193 w 1220"/>
                  <a:gd name="T83" fmla="*/ 463 h 9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0"/>
                  <a:gd name="T127" fmla="*/ 0 h 925"/>
                  <a:gd name="T128" fmla="*/ 1220 w 1220"/>
                  <a:gd name="T129" fmla="*/ 925 h 92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0" h="925">
                    <a:moveTo>
                      <a:pt x="0" y="463"/>
                    </a:moveTo>
                    <a:lnTo>
                      <a:pt x="9" y="254"/>
                    </a:lnTo>
                    <a:lnTo>
                      <a:pt x="18" y="132"/>
                    </a:lnTo>
                    <a:lnTo>
                      <a:pt x="26" y="186"/>
                    </a:lnTo>
                    <a:lnTo>
                      <a:pt x="35" y="414"/>
                    </a:lnTo>
                    <a:lnTo>
                      <a:pt x="44" y="701"/>
                    </a:lnTo>
                    <a:lnTo>
                      <a:pt x="53" y="883"/>
                    </a:lnTo>
                    <a:lnTo>
                      <a:pt x="62" y="840"/>
                    </a:lnTo>
                    <a:lnTo>
                      <a:pt x="71" y="576"/>
                    </a:lnTo>
                    <a:lnTo>
                      <a:pt x="79" y="233"/>
                    </a:lnTo>
                    <a:lnTo>
                      <a:pt x="88" y="0"/>
                    </a:lnTo>
                    <a:lnTo>
                      <a:pt x="106" y="16"/>
                    </a:lnTo>
                    <a:lnTo>
                      <a:pt x="115" y="280"/>
                    </a:lnTo>
                    <a:lnTo>
                      <a:pt x="124" y="645"/>
                    </a:lnTo>
                    <a:lnTo>
                      <a:pt x="133" y="908"/>
                    </a:lnTo>
                    <a:lnTo>
                      <a:pt x="141" y="925"/>
                    </a:lnTo>
                    <a:lnTo>
                      <a:pt x="150" y="692"/>
                    </a:lnTo>
                    <a:lnTo>
                      <a:pt x="159" y="348"/>
                    </a:lnTo>
                    <a:lnTo>
                      <a:pt x="168" y="84"/>
                    </a:lnTo>
                    <a:lnTo>
                      <a:pt x="177" y="42"/>
                    </a:lnTo>
                    <a:lnTo>
                      <a:pt x="186" y="223"/>
                    </a:lnTo>
                    <a:lnTo>
                      <a:pt x="194" y="511"/>
                    </a:lnTo>
                    <a:lnTo>
                      <a:pt x="203" y="739"/>
                    </a:lnTo>
                    <a:lnTo>
                      <a:pt x="221" y="793"/>
                    </a:lnTo>
                    <a:lnTo>
                      <a:pt x="230" y="671"/>
                    </a:lnTo>
                    <a:lnTo>
                      <a:pt x="239" y="463"/>
                    </a:lnTo>
                    <a:lnTo>
                      <a:pt x="247" y="292"/>
                    </a:lnTo>
                    <a:lnTo>
                      <a:pt x="256" y="242"/>
                    </a:lnTo>
                    <a:lnTo>
                      <a:pt x="265" y="313"/>
                    </a:lnTo>
                    <a:lnTo>
                      <a:pt x="274" y="440"/>
                    </a:lnTo>
                    <a:lnTo>
                      <a:pt x="283" y="548"/>
                    </a:lnTo>
                    <a:lnTo>
                      <a:pt x="292" y="586"/>
                    </a:lnTo>
                    <a:lnTo>
                      <a:pt x="300" y="553"/>
                    </a:lnTo>
                    <a:lnTo>
                      <a:pt x="309" y="485"/>
                    </a:lnTo>
                    <a:lnTo>
                      <a:pt x="327" y="426"/>
                    </a:lnTo>
                    <a:lnTo>
                      <a:pt x="336" y="400"/>
                    </a:lnTo>
                    <a:lnTo>
                      <a:pt x="345" y="409"/>
                    </a:lnTo>
                    <a:lnTo>
                      <a:pt x="353" y="442"/>
                    </a:lnTo>
                    <a:lnTo>
                      <a:pt x="362" y="482"/>
                    </a:lnTo>
                    <a:lnTo>
                      <a:pt x="371" y="515"/>
                    </a:lnTo>
                    <a:lnTo>
                      <a:pt x="380" y="525"/>
                    </a:lnTo>
                    <a:lnTo>
                      <a:pt x="389" y="499"/>
                    </a:lnTo>
                    <a:lnTo>
                      <a:pt x="398" y="440"/>
                    </a:lnTo>
                    <a:lnTo>
                      <a:pt x="407" y="372"/>
                    </a:lnTo>
                    <a:lnTo>
                      <a:pt x="415" y="339"/>
                    </a:lnTo>
                    <a:lnTo>
                      <a:pt x="424" y="376"/>
                    </a:lnTo>
                    <a:lnTo>
                      <a:pt x="442" y="485"/>
                    </a:lnTo>
                    <a:lnTo>
                      <a:pt x="451" y="612"/>
                    </a:lnTo>
                    <a:lnTo>
                      <a:pt x="460" y="682"/>
                    </a:lnTo>
                    <a:lnTo>
                      <a:pt x="468" y="633"/>
                    </a:lnTo>
                    <a:lnTo>
                      <a:pt x="477" y="463"/>
                    </a:lnTo>
                    <a:lnTo>
                      <a:pt x="486" y="254"/>
                    </a:lnTo>
                    <a:lnTo>
                      <a:pt x="495" y="132"/>
                    </a:lnTo>
                    <a:lnTo>
                      <a:pt x="504" y="186"/>
                    </a:lnTo>
                    <a:lnTo>
                      <a:pt x="513" y="414"/>
                    </a:lnTo>
                    <a:lnTo>
                      <a:pt x="521" y="701"/>
                    </a:lnTo>
                    <a:lnTo>
                      <a:pt x="530" y="883"/>
                    </a:lnTo>
                    <a:lnTo>
                      <a:pt x="548" y="840"/>
                    </a:lnTo>
                    <a:lnTo>
                      <a:pt x="557" y="576"/>
                    </a:lnTo>
                    <a:lnTo>
                      <a:pt x="566" y="233"/>
                    </a:lnTo>
                    <a:lnTo>
                      <a:pt x="574" y="0"/>
                    </a:lnTo>
                    <a:lnTo>
                      <a:pt x="583" y="16"/>
                    </a:lnTo>
                    <a:lnTo>
                      <a:pt x="592" y="280"/>
                    </a:lnTo>
                    <a:lnTo>
                      <a:pt x="601" y="645"/>
                    </a:lnTo>
                    <a:lnTo>
                      <a:pt x="610" y="908"/>
                    </a:lnTo>
                    <a:lnTo>
                      <a:pt x="619" y="925"/>
                    </a:lnTo>
                    <a:lnTo>
                      <a:pt x="627" y="692"/>
                    </a:lnTo>
                    <a:lnTo>
                      <a:pt x="636" y="348"/>
                    </a:lnTo>
                    <a:lnTo>
                      <a:pt x="645" y="84"/>
                    </a:lnTo>
                    <a:lnTo>
                      <a:pt x="663" y="42"/>
                    </a:lnTo>
                    <a:lnTo>
                      <a:pt x="672" y="223"/>
                    </a:lnTo>
                    <a:lnTo>
                      <a:pt x="681" y="511"/>
                    </a:lnTo>
                    <a:lnTo>
                      <a:pt x="689" y="739"/>
                    </a:lnTo>
                    <a:lnTo>
                      <a:pt x="698" y="793"/>
                    </a:lnTo>
                    <a:lnTo>
                      <a:pt x="707" y="671"/>
                    </a:lnTo>
                    <a:lnTo>
                      <a:pt x="716" y="463"/>
                    </a:lnTo>
                    <a:lnTo>
                      <a:pt x="725" y="292"/>
                    </a:lnTo>
                    <a:lnTo>
                      <a:pt x="734" y="242"/>
                    </a:lnTo>
                    <a:lnTo>
                      <a:pt x="742" y="313"/>
                    </a:lnTo>
                    <a:lnTo>
                      <a:pt x="751" y="440"/>
                    </a:lnTo>
                    <a:lnTo>
                      <a:pt x="769" y="548"/>
                    </a:lnTo>
                    <a:lnTo>
                      <a:pt x="778" y="586"/>
                    </a:lnTo>
                    <a:lnTo>
                      <a:pt x="787" y="553"/>
                    </a:lnTo>
                    <a:lnTo>
                      <a:pt x="795" y="485"/>
                    </a:lnTo>
                    <a:lnTo>
                      <a:pt x="804" y="426"/>
                    </a:lnTo>
                    <a:lnTo>
                      <a:pt x="813" y="400"/>
                    </a:lnTo>
                    <a:lnTo>
                      <a:pt x="822" y="409"/>
                    </a:lnTo>
                    <a:lnTo>
                      <a:pt x="831" y="442"/>
                    </a:lnTo>
                    <a:lnTo>
                      <a:pt x="840" y="482"/>
                    </a:lnTo>
                    <a:lnTo>
                      <a:pt x="848" y="515"/>
                    </a:lnTo>
                    <a:lnTo>
                      <a:pt x="857" y="525"/>
                    </a:lnTo>
                    <a:lnTo>
                      <a:pt x="866" y="499"/>
                    </a:lnTo>
                    <a:lnTo>
                      <a:pt x="884" y="440"/>
                    </a:lnTo>
                    <a:lnTo>
                      <a:pt x="893" y="372"/>
                    </a:lnTo>
                    <a:lnTo>
                      <a:pt x="901" y="339"/>
                    </a:lnTo>
                    <a:lnTo>
                      <a:pt x="910" y="376"/>
                    </a:lnTo>
                    <a:lnTo>
                      <a:pt x="919" y="485"/>
                    </a:lnTo>
                    <a:lnTo>
                      <a:pt x="928" y="612"/>
                    </a:lnTo>
                    <a:lnTo>
                      <a:pt x="937" y="682"/>
                    </a:lnTo>
                    <a:lnTo>
                      <a:pt x="946" y="633"/>
                    </a:lnTo>
                    <a:lnTo>
                      <a:pt x="955" y="463"/>
                    </a:lnTo>
                    <a:lnTo>
                      <a:pt x="963" y="254"/>
                    </a:lnTo>
                    <a:lnTo>
                      <a:pt x="972" y="132"/>
                    </a:lnTo>
                    <a:lnTo>
                      <a:pt x="990" y="186"/>
                    </a:lnTo>
                    <a:lnTo>
                      <a:pt x="999" y="414"/>
                    </a:lnTo>
                    <a:lnTo>
                      <a:pt x="1008" y="701"/>
                    </a:lnTo>
                    <a:lnTo>
                      <a:pt x="1016" y="883"/>
                    </a:lnTo>
                    <a:lnTo>
                      <a:pt x="1025" y="840"/>
                    </a:lnTo>
                    <a:lnTo>
                      <a:pt x="1034" y="576"/>
                    </a:lnTo>
                    <a:lnTo>
                      <a:pt x="1043" y="233"/>
                    </a:lnTo>
                    <a:lnTo>
                      <a:pt x="1052" y="0"/>
                    </a:lnTo>
                    <a:lnTo>
                      <a:pt x="1061" y="16"/>
                    </a:lnTo>
                    <a:lnTo>
                      <a:pt x="1069" y="280"/>
                    </a:lnTo>
                    <a:lnTo>
                      <a:pt x="1078" y="645"/>
                    </a:lnTo>
                    <a:lnTo>
                      <a:pt x="1087" y="908"/>
                    </a:lnTo>
                    <a:lnTo>
                      <a:pt x="1105" y="925"/>
                    </a:lnTo>
                    <a:lnTo>
                      <a:pt x="1114" y="692"/>
                    </a:lnTo>
                    <a:lnTo>
                      <a:pt x="1122" y="348"/>
                    </a:lnTo>
                    <a:lnTo>
                      <a:pt x="1131" y="84"/>
                    </a:lnTo>
                    <a:lnTo>
                      <a:pt x="1140" y="42"/>
                    </a:lnTo>
                    <a:lnTo>
                      <a:pt x="1149" y="223"/>
                    </a:lnTo>
                    <a:lnTo>
                      <a:pt x="1158" y="511"/>
                    </a:lnTo>
                    <a:lnTo>
                      <a:pt x="1167" y="739"/>
                    </a:lnTo>
                    <a:lnTo>
                      <a:pt x="1175" y="793"/>
                    </a:lnTo>
                    <a:lnTo>
                      <a:pt x="1184" y="671"/>
                    </a:lnTo>
                    <a:lnTo>
                      <a:pt x="1193" y="463"/>
                    </a:lnTo>
                    <a:lnTo>
                      <a:pt x="1211" y="292"/>
                    </a:lnTo>
                    <a:lnTo>
                      <a:pt x="1220" y="242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6" name="Freeform 101"/>
              <p:cNvSpPr>
                <a:spLocks/>
              </p:cNvSpPr>
              <p:nvPr/>
            </p:nvSpPr>
            <p:spPr bwMode="auto">
              <a:xfrm>
                <a:off x="5276" y="2277"/>
                <a:ext cx="212" cy="440"/>
              </a:xfrm>
              <a:custGeom>
                <a:avLst/>
                <a:gdLst>
                  <a:gd name="T0" fmla="*/ 0 w 212"/>
                  <a:gd name="T1" fmla="*/ 0 h 440"/>
                  <a:gd name="T2" fmla="*/ 9 w 212"/>
                  <a:gd name="T3" fmla="*/ 71 h 440"/>
                  <a:gd name="T4" fmla="*/ 17 w 212"/>
                  <a:gd name="T5" fmla="*/ 198 h 440"/>
                  <a:gd name="T6" fmla="*/ 26 w 212"/>
                  <a:gd name="T7" fmla="*/ 306 h 440"/>
                  <a:gd name="T8" fmla="*/ 35 w 212"/>
                  <a:gd name="T9" fmla="*/ 344 h 440"/>
                  <a:gd name="T10" fmla="*/ 44 w 212"/>
                  <a:gd name="T11" fmla="*/ 311 h 440"/>
                  <a:gd name="T12" fmla="*/ 53 w 212"/>
                  <a:gd name="T13" fmla="*/ 243 h 440"/>
                  <a:gd name="T14" fmla="*/ 62 w 212"/>
                  <a:gd name="T15" fmla="*/ 184 h 440"/>
                  <a:gd name="T16" fmla="*/ 70 w 212"/>
                  <a:gd name="T17" fmla="*/ 158 h 440"/>
                  <a:gd name="T18" fmla="*/ 79 w 212"/>
                  <a:gd name="T19" fmla="*/ 167 h 440"/>
                  <a:gd name="T20" fmla="*/ 88 w 212"/>
                  <a:gd name="T21" fmla="*/ 200 h 440"/>
                  <a:gd name="T22" fmla="*/ 106 w 212"/>
                  <a:gd name="T23" fmla="*/ 240 h 440"/>
                  <a:gd name="T24" fmla="*/ 115 w 212"/>
                  <a:gd name="T25" fmla="*/ 273 h 440"/>
                  <a:gd name="T26" fmla="*/ 123 w 212"/>
                  <a:gd name="T27" fmla="*/ 283 h 440"/>
                  <a:gd name="T28" fmla="*/ 132 w 212"/>
                  <a:gd name="T29" fmla="*/ 257 h 440"/>
                  <a:gd name="T30" fmla="*/ 141 w 212"/>
                  <a:gd name="T31" fmla="*/ 198 h 440"/>
                  <a:gd name="T32" fmla="*/ 150 w 212"/>
                  <a:gd name="T33" fmla="*/ 130 h 440"/>
                  <a:gd name="T34" fmla="*/ 159 w 212"/>
                  <a:gd name="T35" fmla="*/ 97 h 440"/>
                  <a:gd name="T36" fmla="*/ 168 w 212"/>
                  <a:gd name="T37" fmla="*/ 134 h 440"/>
                  <a:gd name="T38" fmla="*/ 176 w 212"/>
                  <a:gd name="T39" fmla="*/ 243 h 440"/>
                  <a:gd name="T40" fmla="*/ 185 w 212"/>
                  <a:gd name="T41" fmla="*/ 370 h 440"/>
                  <a:gd name="T42" fmla="*/ 194 w 212"/>
                  <a:gd name="T43" fmla="*/ 440 h 440"/>
                  <a:gd name="T44" fmla="*/ 212 w 212"/>
                  <a:gd name="T45" fmla="*/ 391 h 4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2"/>
                  <a:gd name="T70" fmla="*/ 0 h 440"/>
                  <a:gd name="T71" fmla="*/ 212 w 212"/>
                  <a:gd name="T72" fmla="*/ 440 h 4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2" h="440">
                    <a:moveTo>
                      <a:pt x="0" y="0"/>
                    </a:moveTo>
                    <a:lnTo>
                      <a:pt x="9" y="71"/>
                    </a:lnTo>
                    <a:lnTo>
                      <a:pt x="17" y="198"/>
                    </a:lnTo>
                    <a:lnTo>
                      <a:pt x="26" y="306"/>
                    </a:lnTo>
                    <a:lnTo>
                      <a:pt x="35" y="344"/>
                    </a:lnTo>
                    <a:lnTo>
                      <a:pt x="44" y="311"/>
                    </a:lnTo>
                    <a:lnTo>
                      <a:pt x="53" y="243"/>
                    </a:lnTo>
                    <a:lnTo>
                      <a:pt x="62" y="184"/>
                    </a:lnTo>
                    <a:lnTo>
                      <a:pt x="70" y="158"/>
                    </a:lnTo>
                    <a:lnTo>
                      <a:pt x="79" y="167"/>
                    </a:lnTo>
                    <a:lnTo>
                      <a:pt x="88" y="200"/>
                    </a:lnTo>
                    <a:lnTo>
                      <a:pt x="106" y="240"/>
                    </a:lnTo>
                    <a:lnTo>
                      <a:pt x="115" y="273"/>
                    </a:lnTo>
                    <a:lnTo>
                      <a:pt x="123" y="283"/>
                    </a:lnTo>
                    <a:lnTo>
                      <a:pt x="132" y="257"/>
                    </a:lnTo>
                    <a:lnTo>
                      <a:pt x="141" y="198"/>
                    </a:lnTo>
                    <a:lnTo>
                      <a:pt x="150" y="130"/>
                    </a:lnTo>
                    <a:lnTo>
                      <a:pt x="159" y="97"/>
                    </a:lnTo>
                    <a:lnTo>
                      <a:pt x="168" y="134"/>
                    </a:lnTo>
                    <a:lnTo>
                      <a:pt x="176" y="243"/>
                    </a:lnTo>
                    <a:lnTo>
                      <a:pt x="185" y="370"/>
                    </a:lnTo>
                    <a:lnTo>
                      <a:pt x="194" y="440"/>
                    </a:lnTo>
                    <a:lnTo>
                      <a:pt x="212" y="39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2481" name="Group 108"/>
            <p:cNvGrpSpPr>
              <a:grpSpLocks/>
            </p:cNvGrpSpPr>
            <p:nvPr/>
          </p:nvGrpSpPr>
          <p:grpSpPr bwMode="auto">
            <a:xfrm>
              <a:off x="4001" y="3013"/>
              <a:ext cx="1748" cy="399"/>
              <a:chOff x="2080" y="156"/>
              <a:chExt cx="2147" cy="1702"/>
            </a:xfrm>
          </p:grpSpPr>
          <p:sp>
            <p:nvSpPr>
              <p:cNvPr id="62483" name="Freeform 109"/>
              <p:cNvSpPr>
                <a:spLocks/>
              </p:cNvSpPr>
              <p:nvPr/>
            </p:nvSpPr>
            <p:spPr bwMode="auto">
              <a:xfrm>
                <a:off x="2080" y="156"/>
                <a:ext cx="1828" cy="1702"/>
              </a:xfrm>
              <a:custGeom>
                <a:avLst/>
                <a:gdLst>
                  <a:gd name="T0" fmla="*/ 29 w 1828"/>
                  <a:gd name="T1" fmla="*/ 639 h 1702"/>
                  <a:gd name="T2" fmla="*/ 72 w 1828"/>
                  <a:gd name="T3" fmla="*/ 348 h 1702"/>
                  <a:gd name="T4" fmla="*/ 116 w 1828"/>
                  <a:gd name="T5" fmla="*/ 131 h 1702"/>
                  <a:gd name="T6" fmla="*/ 159 w 1828"/>
                  <a:gd name="T7" fmla="*/ 15 h 1702"/>
                  <a:gd name="T8" fmla="*/ 203 w 1828"/>
                  <a:gd name="T9" fmla="*/ 15 h 1702"/>
                  <a:gd name="T10" fmla="*/ 246 w 1828"/>
                  <a:gd name="T11" fmla="*/ 131 h 1702"/>
                  <a:gd name="T12" fmla="*/ 290 w 1828"/>
                  <a:gd name="T13" fmla="*/ 348 h 1702"/>
                  <a:gd name="T14" fmla="*/ 333 w 1828"/>
                  <a:gd name="T15" fmla="*/ 639 h 1702"/>
                  <a:gd name="T16" fmla="*/ 377 w 1828"/>
                  <a:gd name="T17" fmla="*/ 958 h 1702"/>
                  <a:gd name="T18" fmla="*/ 420 w 1828"/>
                  <a:gd name="T19" fmla="*/ 1263 h 1702"/>
                  <a:gd name="T20" fmla="*/ 460 w 1828"/>
                  <a:gd name="T21" fmla="*/ 1509 h 1702"/>
                  <a:gd name="T22" fmla="*/ 504 w 1828"/>
                  <a:gd name="T23" fmla="*/ 1662 h 1702"/>
                  <a:gd name="T24" fmla="*/ 547 w 1828"/>
                  <a:gd name="T25" fmla="*/ 1702 h 1702"/>
                  <a:gd name="T26" fmla="*/ 591 w 1828"/>
                  <a:gd name="T27" fmla="*/ 1622 h 1702"/>
                  <a:gd name="T28" fmla="*/ 634 w 1828"/>
                  <a:gd name="T29" fmla="*/ 1433 h 1702"/>
                  <a:gd name="T30" fmla="*/ 678 w 1828"/>
                  <a:gd name="T31" fmla="*/ 1165 h 1702"/>
                  <a:gd name="T32" fmla="*/ 722 w 1828"/>
                  <a:gd name="T33" fmla="*/ 849 h 1702"/>
                  <a:gd name="T34" fmla="*/ 765 w 1828"/>
                  <a:gd name="T35" fmla="*/ 537 h 1702"/>
                  <a:gd name="T36" fmla="*/ 809 w 1828"/>
                  <a:gd name="T37" fmla="*/ 269 h 1702"/>
                  <a:gd name="T38" fmla="*/ 852 w 1828"/>
                  <a:gd name="T39" fmla="*/ 80 h 1702"/>
                  <a:gd name="T40" fmla="*/ 892 w 1828"/>
                  <a:gd name="T41" fmla="*/ 0 h 1702"/>
                  <a:gd name="T42" fmla="*/ 936 w 1828"/>
                  <a:gd name="T43" fmla="*/ 40 h 1702"/>
                  <a:gd name="T44" fmla="*/ 979 w 1828"/>
                  <a:gd name="T45" fmla="*/ 192 h 1702"/>
                  <a:gd name="T46" fmla="*/ 1023 w 1828"/>
                  <a:gd name="T47" fmla="*/ 439 h 1702"/>
                  <a:gd name="T48" fmla="*/ 1066 w 1828"/>
                  <a:gd name="T49" fmla="*/ 744 h 1702"/>
                  <a:gd name="T50" fmla="*/ 1110 w 1828"/>
                  <a:gd name="T51" fmla="*/ 1063 h 1702"/>
                  <a:gd name="T52" fmla="*/ 1153 w 1828"/>
                  <a:gd name="T53" fmla="*/ 1353 h 1702"/>
                  <a:gd name="T54" fmla="*/ 1197 w 1828"/>
                  <a:gd name="T55" fmla="*/ 1571 h 1702"/>
                  <a:gd name="T56" fmla="*/ 1240 w 1828"/>
                  <a:gd name="T57" fmla="*/ 1687 h 1702"/>
                  <a:gd name="T58" fmla="*/ 1284 w 1828"/>
                  <a:gd name="T59" fmla="*/ 1687 h 1702"/>
                  <a:gd name="T60" fmla="*/ 1324 w 1828"/>
                  <a:gd name="T61" fmla="*/ 1571 h 1702"/>
                  <a:gd name="T62" fmla="*/ 1367 w 1828"/>
                  <a:gd name="T63" fmla="*/ 1353 h 1702"/>
                  <a:gd name="T64" fmla="*/ 1411 w 1828"/>
                  <a:gd name="T65" fmla="*/ 1063 h 1702"/>
                  <a:gd name="T66" fmla="*/ 1454 w 1828"/>
                  <a:gd name="T67" fmla="*/ 744 h 1702"/>
                  <a:gd name="T68" fmla="*/ 1498 w 1828"/>
                  <a:gd name="T69" fmla="*/ 439 h 1702"/>
                  <a:gd name="T70" fmla="*/ 1541 w 1828"/>
                  <a:gd name="T71" fmla="*/ 192 h 1702"/>
                  <a:gd name="T72" fmla="*/ 1585 w 1828"/>
                  <a:gd name="T73" fmla="*/ 40 h 1702"/>
                  <a:gd name="T74" fmla="*/ 1628 w 1828"/>
                  <a:gd name="T75" fmla="*/ 0 h 1702"/>
                  <a:gd name="T76" fmla="*/ 1672 w 1828"/>
                  <a:gd name="T77" fmla="*/ 80 h 1702"/>
                  <a:gd name="T78" fmla="*/ 1716 w 1828"/>
                  <a:gd name="T79" fmla="*/ 269 h 1702"/>
                  <a:gd name="T80" fmla="*/ 1755 w 1828"/>
                  <a:gd name="T81" fmla="*/ 537 h 1702"/>
                  <a:gd name="T82" fmla="*/ 1799 w 1828"/>
                  <a:gd name="T83" fmla="*/ 853 h 1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28"/>
                  <a:gd name="T127" fmla="*/ 0 h 1702"/>
                  <a:gd name="T128" fmla="*/ 1828 w 1828"/>
                  <a:gd name="T129" fmla="*/ 1702 h 17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28" h="1702">
                    <a:moveTo>
                      <a:pt x="0" y="853"/>
                    </a:moveTo>
                    <a:lnTo>
                      <a:pt x="14" y="744"/>
                    </a:lnTo>
                    <a:lnTo>
                      <a:pt x="29" y="639"/>
                    </a:lnTo>
                    <a:lnTo>
                      <a:pt x="43" y="537"/>
                    </a:lnTo>
                    <a:lnTo>
                      <a:pt x="58" y="439"/>
                    </a:lnTo>
                    <a:lnTo>
                      <a:pt x="72" y="348"/>
                    </a:lnTo>
                    <a:lnTo>
                      <a:pt x="87" y="269"/>
                    </a:lnTo>
                    <a:lnTo>
                      <a:pt x="101" y="192"/>
                    </a:lnTo>
                    <a:lnTo>
                      <a:pt x="116" y="131"/>
                    </a:lnTo>
                    <a:lnTo>
                      <a:pt x="130" y="80"/>
                    </a:lnTo>
                    <a:lnTo>
                      <a:pt x="145" y="40"/>
                    </a:lnTo>
                    <a:lnTo>
                      <a:pt x="159" y="15"/>
                    </a:lnTo>
                    <a:lnTo>
                      <a:pt x="174" y="0"/>
                    </a:lnTo>
                    <a:lnTo>
                      <a:pt x="188" y="0"/>
                    </a:lnTo>
                    <a:lnTo>
                      <a:pt x="203" y="15"/>
                    </a:lnTo>
                    <a:lnTo>
                      <a:pt x="217" y="40"/>
                    </a:lnTo>
                    <a:lnTo>
                      <a:pt x="232" y="80"/>
                    </a:lnTo>
                    <a:lnTo>
                      <a:pt x="246" y="131"/>
                    </a:lnTo>
                    <a:lnTo>
                      <a:pt x="261" y="192"/>
                    </a:lnTo>
                    <a:lnTo>
                      <a:pt x="275" y="269"/>
                    </a:lnTo>
                    <a:lnTo>
                      <a:pt x="290" y="348"/>
                    </a:lnTo>
                    <a:lnTo>
                      <a:pt x="304" y="439"/>
                    </a:lnTo>
                    <a:lnTo>
                      <a:pt x="319" y="537"/>
                    </a:lnTo>
                    <a:lnTo>
                      <a:pt x="333" y="639"/>
                    </a:lnTo>
                    <a:lnTo>
                      <a:pt x="348" y="744"/>
                    </a:lnTo>
                    <a:lnTo>
                      <a:pt x="362" y="853"/>
                    </a:lnTo>
                    <a:lnTo>
                      <a:pt x="377" y="958"/>
                    </a:lnTo>
                    <a:lnTo>
                      <a:pt x="391" y="1063"/>
                    </a:lnTo>
                    <a:lnTo>
                      <a:pt x="406" y="1165"/>
                    </a:lnTo>
                    <a:lnTo>
                      <a:pt x="420" y="1263"/>
                    </a:lnTo>
                    <a:lnTo>
                      <a:pt x="431" y="1353"/>
                    </a:lnTo>
                    <a:lnTo>
                      <a:pt x="446" y="1433"/>
                    </a:lnTo>
                    <a:lnTo>
                      <a:pt x="460" y="1509"/>
                    </a:lnTo>
                    <a:lnTo>
                      <a:pt x="475" y="1571"/>
                    </a:lnTo>
                    <a:lnTo>
                      <a:pt x="489" y="1622"/>
                    </a:lnTo>
                    <a:lnTo>
                      <a:pt x="504" y="1662"/>
                    </a:lnTo>
                    <a:lnTo>
                      <a:pt x="518" y="1687"/>
                    </a:lnTo>
                    <a:lnTo>
                      <a:pt x="533" y="1702"/>
                    </a:lnTo>
                    <a:lnTo>
                      <a:pt x="547" y="1702"/>
                    </a:lnTo>
                    <a:lnTo>
                      <a:pt x="562" y="1687"/>
                    </a:lnTo>
                    <a:lnTo>
                      <a:pt x="576" y="1662"/>
                    </a:lnTo>
                    <a:lnTo>
                      <a:pt x="591" y="1622"/>
                    </a:lnTo>
                    <a:lnTo>
                      <a:pt x="605" y="1571"/>
                    </a:lnTo>
                    <a:lnTo>
                      <a:pt x="620" y="1509"/>
                    </a:lnTo>
                    <a:lnTo>
                      <a:pt x="634" y="1433"/>
                    </a:lnTo>
                    <a:lnTo>
                      <a:pt x="649" y="1353"/>
                    </a:lnTo>
                    <a:lnTo>
                      <a:pt x="663" y="1263"/>
                    </a:lnTo>
                    <a:lnTo>
                      <a:pt x="678" y="1165"/>
                    </a:lnTo>
                    <a:lnTo>
                      <a:pt x="693" y="1063"/>
                    </a:lnTo>
                    <a:lnTo>
                      <a:pt x="707" y="958"/>
                    </a:lnTo>
                    <a:lnTo>
                      <a:pt x="722" y="849"/>
                    </a:lnTo>
                    <a:lnTo>
                      <a:pt x="736" y="744"/>
                    </a:lnTo>
                    <a:lnTo>
                      <a:pt x="751" y="639"/>
                    </a:lnTo>
                    <a:lnTo>
                      <a:pt x="765" y="537"/>
                    </a:lnTo>
                    <a:lnTo>
                      <a:pt x="780" y="439"/>
                    </a:lnTo>
                    <a:lnTo>
                      <a:pt x="794" y="348"/>
                    </a:lnTo>
                    <a:lnTo>
                      <a:pt x="809" y="269"/>
                    </a:lnTo>
                    <a:lnTo>
                      <a:pt x="823" y="192"/>
                    </a:lnTo>
                    <a:lnTo>
                      <a:pt x="838" y="131"/>
                    </a:lnTo>
                    <a:lnTo>
                      <a:pt x="852" y="80"/>
                    </a:lnTo>
                    <a:lnTo>
                      <a:pt x="863" y="40"/>
                    </a:lnTo>
                    <a:lnTo>
                      <a:pt x="878" y="15"/>
                    </a:lnTo>
                    <a:lnTo>
                      <a:pt x="892" y="0"/>
                    </a:lnTo>
                    <a:lnTo>
                      <a:pt x="907" y="0"/>
                    </a:lnTo>
                    <a:lnTo>
                      <a:pt x="921" y="15"/>
                    </a:lnTo>
                    <a:lnTo>
                      <a:pt x="936" y="40"/>
                    </a:lnTo>
                    <a:lnTo>
                      <a:pt x="950" y="80"/>
                    </a:lnTo>
                    <a:lnTo>
                      <a:pt x="965" y="131"/>
                    </a:lnTo>
                    <a:lnTo>
                      <a:pt x="979" y="192"/>
                    </a:lnTo>
                    <a:lnTo>
                      <a:pt x="994" y="269"/>
                    </a:lnTo>
                    <a:lnTo>
                      <a:pt x="1008" y="348"/>
                    </a:lnTo>
                    <a:lnTo>
                      <a:pt x="1023" y="439"/>
                    </a:lnTo>
                    <a:lnTo>
                      <a:pt x="1037" y="537"/>
                    </a:lnTo>
                    <a:lnTo>
                      <a:pt x="1052" y="639"/>
                    </a:lnTo>
                    <a:lnTo>
                      <a:pt x="1066" y="744"/>
                    </a:lnTo>
                    <a:lnTo>
                      <a:pt x="1081" y="849"/>
                    </a:lnTo>
                    <a:lnTo>
                      <a:pt x="1095" y="958"/>
                    </a:lnTo>
                    <a:lnTo>
                      <a:pt x="1110" y="1063"/>
                    </a:lnTo>
                    <a:lnTo>
                      <a:pt x="1124" y="1165"/>
                    </a:lnTo>
                    <a:lnTo>
                      <a:pt x="1139" y="1263"/>
                    </a:lnTo>
                    <a:lnTo>
                      <a:pt x="1153" y="1353"/>
                    </a:lnTo>
                    <a:lnTo>
                      <a:pt x="1168" y="1433"/>
                    </a:lnTo>
                    <a:lnTo>
                      <a:pt x="1182" y="1509"/>
                    </a:lnTo>
                    <a:lnTo>
                      <a:pt x="1197" y="1571"/>
                    </a:lnTo>
                    <a:lnTo>
                      <a:pt x="1211" y="1622"/>
                    </a:lnTo>
                    <a:lnTo>
                      <a:pt x="1226" y="1662"/>
                    </a:lnTo>
                    <a:lnTo>
                      <a:pt x="1240" y="1687"/>
                    </a:lnTo>
                    <a:lnTo>
                      <a:pt x="1255" y="1702"/>
                    </a:lnTo>
                    <a:lnTo>
                      <a:pt x="1269" y="1702"/>
                    </a:lnTo>
                    <a:lnTo>
                      <a:pt x="1284" y="1687"/>
                    </a:lnTo>
                    <a:lnTo>
                      <a:pt x="1295" y="1662"/>
                    </a:lnTo>
                    <a:lnTo>
                      <a:pt x="1309" y="1622"/>
                    </a:lnTo>
                    <a:lnTo>
                      <a:pt x="1324" y="1571"/>
                    </a:lnTo>
                    <a:lnTo>
                      <a:pt x="1338" y="1509"/>
                    </a:lnTo>
                    <a:lnTo>
                      <a:pt x="1353" y="1433"/>
                    </a:lnTo>
                    <a:lnTo>
                      <a:pt x="1367" y="1353"/>
                    </a:lnTo>
                    <a:lnTo>
                      <a:pt x="1382" y="1263"/>
                    </a:lnTo>
                    <a:lnTo>
                      <a:pt x="1396" y="1165"/>
                    </a:lnTo>
                    <a:lnTo>
                      <a:pt x="1411" y="1063"/>
                    </a:lnTo>
                    <a:lnTo>
                      <a:pt x="1425" y="958"/>
                    </a:lnTo>
                    <a:lnTo>
                      <a:pt x="1440" y="849"/>
                    </a:lnTo>
                    <a:lnTo>
                      <a:pt x="1454" y="744"/>
                    </a:lnTo>
                    <a:lnTo>
                      <a:pt x="1469" y="639"/>
                    </a:lnTo>
                    <a:lnTo>
                      <a:pt x="1483" y="537"/>
                    </a:lnTo>
                    <a:lnTo>
                      <a:pt x="1498" y="439"/>
                    </a:lnTo>
                    <a:lnTo>
                      <a:pt x="1512" y="348"/>
                    </a:lnTo>
                    <a:lnTo>
                      <a:pt x="1527" y="269"/>
                    </a:lnTo>
                    <a:lnTo>
                      <a:pt x="1541" y="192"/>
                    </a:lnTo>
                    <a:lnTo>
                      <a:pt x="1556" y="131"/>
                    </a:lnTo>
                    <a:lnTo>
                      <a:pt x="1570" y="80"/>
                    </a:lnTo>
                    <a:lnTo>
                      <a:pt x="1585" y="40"/>
                    </a:lnTo>
                    <a:lnTo>
                      <a:pt x="1599" y="15"/>
                    </a:lnTo>
                    <a:lnTo>
                      <a:pt x="1614" y="0"/>
                    </a:lnTo>
                    <a:lnTo>
                      <a:pt x="1628" y="0"/>
                    </a:lnTo>
                    <a:lnTo>
                      <a:pt x="1643" y="15"/>
                    </a:lnTo>
                    <a:lnTo>
                      <a:pt x="1657" y="40"/>
                    </a:lnTo>
                    <a:lnTo>
                      <a:pt x="1672" y="80"/>
                    </a:lnTo>
                    <a:lnTo>
                      <a:pt x="1686" y="131"/>
                    </a:lnTo>
                    <a:lnTo>
                      <a:pt x="1701" y="192"/>
                    </a:lnTo>
                    <a:lnTo>
                      <a:pt x="1716" y="269"/>
                    </a:lnTo>
                    <a:lnTo>
                      <a:pt x="1726" y="348"/>
                    </a:lnTo>
                    <a:lnTo>
                      <a:pt x="1741" y="439"/>
                    </a:lnTo>
                    <a:lnTo>
                      <a:pt x="1755" y="537"/>
                    </a:lnTo>
                    <a:lnTo>
                      <a:pt x="1770" y="639"/>
                    </a:lnTo>
                    <a:lnTo>
                      <a:pt x="1784" y="744"/>
                    </a:lnTo>
                    <a:lnTo>
                      <a:pt x="1799" y="853"/>
                    </a:lnTo>
                    <a:lnTo>
                      <a:pt x="1813" y="958"/>
                    </a:lnTo>
                    <a:lnTo>
                      <a:pt x="1828" y="1063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4" name="Freeform 110"/>
              <p:cNvSpPr>
                <a:spLocks/>
              </p:cNvSpPr>
              <p:nvPr/>
            </p:nvSpPr>
            <p:spPr bwMode="auto">
              <a:xfrm>
                <a:off x="3908" y="1114"/>
                <a:ext cx="319" cy="744"/>
              </a:xfrm>
              <a:custGeom>
                <a:avLst/>
                <a:gdLst>
                  <a:gd name="T0" fmla="*/ 0 w 319"/>
                  <a:gd name="T1" fmla="*/ 105 h 744"/>
                  <a:gd name="T2" fmla="*/ 14 w 319"/>
                  <a:gd name="T3" fmla="*/ 207 h 744"/>
                  <a:gd name="T4" fmla="*/ 29 w 319"/>
                  <a:gd name="T5" fmla="*/ 305 h 744"/>
                  <a:gd name="T6" fmla="*/ 43 w 319"/>
                  <a:gd name="T7" fmla="*/ 395 h 744"/>
                  <a:gd name="T8" fmla="*/ 58 w 319"/>
                  <a:gd name="T9" fmla="*/ 475 h 744"/>
                  <a:gd name="T10" fmla="*/ 73 w 319"/>
                  <a:gd name="T11" fmla="*/ 551 h 744"/>
                  <a:gd name="T12" fmla="*/ 87 w 319"/>
                  <a:gd name="T13" fmla="*/ 613 h 744"/>
                  <a:gd name="T14" fmla="*/ 102 w 319"/>
                  <a:gd name="T15" fmla="*/ 664 h 744"/>
                  <a:gd name="T16" fmla="*/ 116 w 319"/>
                  <a:gd name="T17" fmla="*/ 704 h 744"/>
                  <a:gd name="T18" fmla="*/ 131 w 319"/>
                  <a:gd name="T19" fmla="*/ 729 h 744"/>
                  <a:gd name="T20" fmla="*/ 145 w 319"/>
                  <a:gd name="T21" fmla="*/ 744 h 744"/>
                  <a:gd name="T22" fmla="*/ 160 w 319"/>
                  <a:gd name="T23" fmla="*/ 744 h 744"/>
                  <a:gd name="T24" fmla="*/ 174 w 319"/>
                  <a:gd name="T25" fmla="*/ 729 h 744"/>
                  <a:gd name="T26" fmla="*/ 189 w 319"/>
                  <a:gd name="T27" fmla="*/ 704 h 744"/>
                  <a:gd name="T28" fmla="*/ 203 w 319"/>
                  <a:gd name="T29" fmla="*/ 664 h 744"/>
                  <a:gd name="T30" fmla="*/ 218 w 319"/>
                  <a:gd name="T31" fmla="*/ 613 h 744"/>
                  <a:gd name="T32" fmla="*/ 232 w 319"/>
                  <a:gd name="T33" fmla="*/ 551 h 744"/>
                  <a:gd name="T34" fmla="*/ 247 w 319"/>
                  <a:gd name="T35" fmla="*/ 475 h 744"/>
                  <a:gd name="T36" fmla="*/ 261 w 319"/>
                  <a:gd name="T37" fmla="*/ 395 h 744"/>
                  <a:gd name="T38" fmla="*/ 276 w 319"/>
                  <a:gd name="T39" fmla="*/ 305 h 744"/>
                  <a:gd name="T40" fmla="*/ 290 w 319"/>
                  <a:gd name="T41" fmla="*/ 207 h 744"/>
                  <a:gd name="T42" fmla="*/ 305 w 319"/>
                  <a:gd name="T43" fmla="*/ 105 h 744"/>
                  <a:gd name="T44" fmla="*/ 319 w 319"/>
                  <a:gd name="T45" fmla="*/ 0 h 7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9"/>
                  <a:gd name="T70" fmla="*/ 0 h 744"/>
                  <a:gd name="T71" fmla="*/ 319 w 319"/>
                  <a:gd name="T72" fmla="*/ 744 h 7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9" h="744">
                    <a:moveTo>
                      <a:pt x="0" y="105"/>
                    </a:moveTo>
                    <a:lnTo>
                      <a:pt x="14" y="207"/>
                    </a:lnTo>
                    <a:lnTo>
                      <a:pt x="29" y="305"/>
                    </a:lnTo>
                    <a:lnTo>
                      <a:pt x="43" y="395"/>
                    </a:lnTo>
                    <a:lnTo>
                      <a:pt x="58" y="475"/>
                    </a:lnTo>
                    <a:lnTo>
                      <a:pt x="73" y="551"/>
                    </a:lnTo>
                    <a:lnTo>
                      <a:pt x="87" y="613"/>
                    </a:lnTo>
                    <a:lnTo>
                      <a:pt x="102" y="664"/>
                    </a:lnTo>
                    <a:lnTo>
                      <a:pt x="116" y="704"/>
                    </a:lnTo>
                    <a:lnTo>
                      <a:pt x="131" y="729"/>
                    </a:lnTo>
                    <a:lnTo>
                      <a:pt x="145" y="744"/>
                    </a:lnTo>
                    <a:lnTo>
                      <a:pt x="160" y="744"/>
                    </a:lnTo>
                    <a:lnTo>
                      <a:pt x="174" y="729"/>
                    </a:lnTo>
                    <a:lnTo>
                      <a:pt x="189" y="704"/>
                    </a:lnTo>
                    <a:lnTo>
                      <a:pt x="203" y="664"/>
                    </a:lnTo>
                    <a:lnTo>
                      <a:pt x="218" y="613"/>
                    </a:lnTo>
                    <a:lnTo>
                      <a:pt x="232" y="551"/>
                    </a:lnTo>
                    <a:lnTo>
                      <a:pt x="247" y="475"/>
                    </a:lnTo>
                    <a:lnTo>
                      <a:pt x="261" y="395"/>
                    </a:lnTo>
                    <a:lnTo>
                      <a:pt x="276" y="305"/>
                    </a:lnTo>
                    <a:lnTo>
                      <a:pt x="290" y="207"/>
                    </a:lnTo>
                    <a:lnTo>
                      <a:pt x="305" y="105"/>
                    </a:lnTo>
                    <a:lnTo>
                      <a:pt x="319" y="0"/>
                    </a:lnTo>
                  </a:path>
                </a:pathLst>
              </a:custGeom>
              <a:noFill/>
              <a:ln w="0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2482" name="Line 113"/>
            <p:cNvSpPr>
              <a:spLocks noChangeShapeType="1"/>
            </p:cNvSpPr>
            <p:nvPr/>
          </p:nvSpPr>
          <p:spPr bwMode="auto">
            <a:xfrm>
              <a:off x="4005" y="3491"/>
              <a:ext cx="17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471" name="Freeform 117"/>
          <p:cNvSpPr>
            <a:spLocks/>
          </p:cNvSpPr>
          <p:nvPr/>
        </p:nvSpPr>
        <p:spPr bwMode="auto">
          <a:xfrm>
            <a:off x="6294438" y="3699148"/>
            <a:ext cx="1381125" cy="1662112"/>
          </a:xfrm>
          <a:custGeom>
            <a:avLst/>
            <a:gdLst>
              <a:gd name="T0" fmla="*/ 2147483647 w 870"/>
              <a:gd name="T1" fmla="*/ 2147483647 h 1217"/>
              <a:gd name="T2" fmla="*/ 2147483647 w 870"/>
              <a:gd name="T3" fmla="*/ 2147483647 h 1217"/>
              <a:gd name="T4" fmla="*/ 0 w 870"/>
              <a:gd name="T5" fmla="*/ 2147483647 h 1217"/>
              <a:gd name="T6" fmla="*/ 0 60000 65536"/>
              <a:gd name="T7" fmla="*/ 0 60000 65536"/>
              <a:gd name="T8" fmla="*/ 0 60000 65536"/>
              <a:gd name="T9" fmla="*/ 0 w 870"/>
              <a:gd name="T10" fmla="*/ 0 h 1217"/>
              <a:gd name="T11" fmla="*/ 870 w 870"/>
              <a:gd name="T12" fmla="*/ 1217 h 12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1217">
                <a:moveTo>
                  <a:pt x="870" y="1217"/>
                </a:moveTo>
                <a:cubicBezTo>
                  <a:pt x="739" y="808"/>
                  <a:pt x="608" y="400"/>
                  <a:pt x="463" y="200"/>
                </a:cubicBezTo>
                <a:cubicBezTo>
                  <a:pt x="318" y="0"/>
                  <a:pt x="159" y="9"/>
                  <a:pt x="0" y="19"/>
                </a:cubicBezTo>
              </a:path>
            </a:pathLst>
          </a:custGeom>
          <a:noFill/>
          <a:ln w="9525">
            <a:solidFill>
              <a:srgbClr val="66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2472" name="Freeform 120"/>
          <p:cNvSpPr>
            <a:spLocks/>
          </p:cNvSpPr>
          <p:nvPr/>
        </p:nvSpPr>
        <p:spPr bwMode="auto">
          <a:xfrm>
            <a:off x="2582863" y="4450035"/>
            <a:ext cx="1774825" cy="1506538"/>
          </a:xfrm>
          <a:custGeom>
            <a:avLst/>
            <a:gdLst>
              <a:gd name="T0" fmla="*/ 0 w 1118"/>
              <a:gd name="T1" fmla="*/ 2147483647 h 949"/>
              <a:gd name="T2" fmla="*/ 2147483647 w 1118"/>
              <a:gd name="T3" fmla="*/ 2147483647 h 949"/>
              <a:gd name="T4" fmla="*/ 2147483647 w 1118"/>
              <a:gd name="T5" fmla="*/ 0 h 949"/>
              <a:gd name="T6" fmla="*/ 0 60000 65536"/>
              <a:gd name="T7" fmla="*/ 0 60000 65536"/>
              <a:gd name="T8" fmla="*/ 0 60000 65536"/>
              <a:gd name="T9" fmla="*/ 0 w 1118"/>
              <a:gd name="T10" fmla="*/ 0 h 949"/>
              <a:gd name="T11" fmla="*/ 1118 w 1118"/>
              <a:gd name="T12" fmla="*/ 949 h 9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8" h="949">
                <a:moveTo>
                  <a:pt x="0" y="949"/>
                </a:moveTo>
                <a:cubicBezTo>
                  <a:pt x="189" y="683"/>
                  <a:pt x="379" y="418"/>
                  <a:pt x="565" y="260"/>
                </a:cubicBezTo>
                <a:cubicBezTo>
                  <a:pt x="751" y="102"/>
                  <a:pt x="934" y="51"/>
                  <a:pt x="1118" y="0"/>
                </a:cubicBezTo>
              </a:path>
            </a:pathLst>
          </a:custGeom>
          <a:noFill/>
          <a:ln w="9525">
            <a:solidFill>
              <a:srgbClr val="3399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2473" name="Group 121"/>
          <p:cNvGrpSpPr>
            <a:grpSpLocks/>
          </p:cNvGrpSpPr>
          <p:nvPr/>
        </p:nvGrpSpPr>
        <p:grpSpPr bwMode="auto">
          <a:xfrm flipH="1">
            <a:off x="2436813" y="4543698"/>
            <a:ext cx="561975" cy="660400"/>
            <a:chOff x="1637" y="532"/>
            <a:chExt cx="2715" cy="3246"/>
          </a:xfrm>
        </p:grpSpPr>
        <p:sp>
          <p:nvSpPr>
            <p:cNvPr id="62476" name="Freeform 122"/>
            <p:cNvSpPr>
              <a:spLocks/>
            </p:cNvSpPr>
            <p:nvPr/>
          </p:nvSpPr>
          <p:spPr bwMode="auto">
            <a:xfrm>
              <a:off x="1637" y="534"/>
              <a:ext cx="683" cy="3236"/>
            </a:xfrm>
            <a:custGeom>
              <a:avLst/>
              <a:gdLst>
                <a:gd name="T0" fmla="*/ 0 w 683"/>
                <a:gd name="T1" fmla="*/ 1638 h 3236"/>
                <a:gd name="T2" fmla="*/ 173 w 683"/>
                <a:gd name="T3" fmla="*/ 3235 h 3236"/>
                <a:gd name="T4" fmla="*/ 338 w 683"/>
                <a:gd name="T5" fmla="*/ 1630 h 3236"/>
                <a:gd name="T6" fmla="*/ 502 w 683"/>
                <a:gd name="T7" fmla="*/ 1 h 3236"/>
                <a:gd name="T8" fmla="*/ 683 w 683"/>
                <a:gd name="T9" fmla="*/ 1622 h 3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236"/>
                <a:gd name="T17" fmla="*/ 683 w 683"/>
                <a:gd name="T18" fmla="*/ 3236 h 3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236">
                  <a:moveTo>
                    <a:pt x="0" y="1638"/>
                  </a:moveTo>
                  <a:cubicBezTo>
                    <a:pt x="58" y="2437"/>
                    <a:pt x="117" y="3236"/>
                    <a:pt x="173" y="3235"/>
                  </a:cubicBezTo>
                  <a:cubicBezTo>
                    <a:pt x="229" y="3234"/>
                    <a:pt x="283" y="2169"/>
                    <a:pt x="338" y="1630"/>
                  </a:cubicBezTo>
                  <a:cubicBezTo>
                    <a:pt x="393" y="1091"/>
                    <a:pt x="445" y="2"/>
                    <a:pt x="502" y="1"/>
                  </a:cubicBezTo>
                  <a:cubicBezTo>
                    <a:pt x="559" y="0"/>
                    <a:pt x="645" y="1284"/>
                    <a:pt x="683" y="1622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7" name="Freeform 123"/>
            <p:cNvSpPr>
              <a:spLocks/>
            </p:cNvSpPr>
            <p:nvPr/>
          </p:nvSpPr>
          <p:spPr bwMode="auto">
            <a:xfrm>
              <a:off x="2309" y="532"/>
              <a:ext cx="683" cy="3236"/>
            </a:xfrm>
            <a:custGeom>
              <a:avLst/>
              <a:gdLst>
                <a:gd name="T0" fmla="*/ 0 w 683"/>
                <a:gd name="T1" fmla="*/ 1638 h 3236"/>
                <a:gd name="T2" fmla="*/ 173 w 683"/>
                <a:gd name="T3" fmla="*/ 3235 h 3236"/>
                <a:gd name="T4" fmla="*/ 338 w 683"/>
                <a:gd name="T5" fmla="*/ 1630 h 3236"/>
                <a:gd name="T6" fmla="*/ 502 w 683"/>
                <a:gd name="T7" fmla="*/ 1 h 3236"/>
                <a:gd name="T8" fmla="*/ 683 w 683"/>
                <a:gd name="T9" fmla="*/ 1622 h 3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236"/>
                <a:gd name="T17" fmla="*/ 683 w 683"/>
                <a:gd name="T18" fmla="*/ 3236 h 3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236">
                  <a:moveTo>
                    <a:pt x="0" y="1638"/>
                  </a:moveTo>
                  <a:cubicBezTo>
                    <a:pt x="58" y="2437"/>
                    <a:pt x="117" y="3236"/>
                    <a:pt x="173" y="3235"/>
                  </a:cubicBezTo>
                  <a:cubicBezTo>
                    <a:pt x="229" y="3234"/>
                    <a:pt x="283" y="2169"/>
                    <a:pt x="338" y="1630"/>
                  </a:cubicBezTo>
                  <a:cubicBezTo>
                    <a:pt x="393" y="1091"/>
                    <a:pt x="445" y="2"/>
                    <a:pt x="502" y="1"/>
                  </a:cubicBezTo>
                  <a:cubicBezTo>
                    <a:pt x="559" y="0"/>
                    <a:pt x="645" y="1284"/>
                    <a:pt x="683" y="1622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8" name="Freeform 124"/>
            <p:cNvSpPr>
              <a:spLocks/>
            </p:cNvSpPr>
            <p:nvPr/>
          </p:nvSpPr>
          <p:spPr bwMode="auto">
            <a:xfrm>
              <a:off x="2997" y="542"/>
              <a:ext cx="683" cy="3236"/>
            </a:xfrm>
            <a:custGeom>
              <a:avLst/>
              <a:gdLst>
                <a:gd name="T0" fmla="*/ 0 w 683"/>
                <a:gd name="T1" fmla="*/ 1638 h 3236"/>
                <a:gd name="T2" fmla="*/ 173 w 683"/>
                <a:gd name="T3" fmla="*/ 3235 h 3236"/>
                <a:gd name="T4" fmla="*/ 338 w 683"/>
                <a:gd name="T5" fmla="*/ 1630 h 3236"/>
                <a:gd name="T6" fmla="*/ 502 w 683"/>
                <a:gd name="T7" fmla="*/ 1 h 3236"/>
                <a:gd name="T8" fmla="*/ 683 w 683"/>
                <a:gd name="T9" fmla="*/ 1622 h 3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236"/>
                <a:gd name="T17" fmla="*/ 683 w 683"/>
                <a:gd name="T18" fmla="*/ 3236 h 3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236">
                  <a:moveTo>
                    <a:pt x="0" y="1638"/>
                  </a:moveTo>
                  <a:cubicBezTo>
                    <a:pt x="58" y="2437"/>
                    <a:pt x="117" y="3236"/>
                    <a:pt x="173" y="3235"/>
                  </a:cubicBezTo>
                  <a:cubicBezTo>
                    <a:pt x="229" y="3234"/>
                    <a:pt x="283" y="2169"/>
                    <a:pt x="338" y="1630"/>
                  </a:cubicBezTo>
                  <a:cubicBezTo>
                    <a:pt x="393" y="1091"/>
                    <a:pt x="445" y="2"/>
                    <a:pt x="502" y="1"/>
                  </a:cubicBezTo>
                  <a:cubicBezTo>
                    <a:pt x="559" y="0"/>
                    <a:pt x="645" y="1284"/>
                    <a:pt x="683" y="1622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9" name="Freeform 125"/>
            <p:cNvSpPr>
              <a:spLocks/>
            </p:cNvSpPr>
            <p:nvPr/>
          </p:nvSpPr>
          <p:spPr bwMode="auto">
            <a:xfrm>
              <a:off x="3669" y="540"/>
              <a:ext cx="683" cy="3236"/>
            </a:xfrm>
            <a:custGeom>
              <a:avLst/>
              <a:gdLst>
                <a:gd name="T0" fmla="*/ 0 w 683"/>
                <a:gd name="T1" fmla="*/ 1638 h 3236"/>
                <a:gd name="T2" fmla="*/ 173 w 683"/>
                <a:gd name="T3" fmla="*/ 3235 h 3236"/>
                <a:gd name="T4" fmla="*/ 338 w 683"/>
                <a:gd name="T5" fmla="*/ 1630 h 3236"/>
                <a:gd name="T6" fmla="*/ 502 w 683"/>
                <a:gd name="T7" fmla="*/ 1 h 3236"/>
                <a:gd name="T8" fmla="*/ 683 w 683"/>
                <a:gd name="T9" fmla="*/ 1622 h 3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236"/>
                <a:gd name="T17" fmla="*/ 683 w 683"/>
                <a:gd name="T18" fmla="*/ 3236 h 3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236">
                  <a:moveTo>
                    <a:pt x="0" y="1638"/>
                  </a:moveTo>
                  <a:cubicBezTo>
                    <a:pt x="58" y="2437"/>
                    <a:pt x="117" y="3236"/>
                    <a:pt x="173" y="3235"/>
                  </a:cubicBezTo>
                  <a:cubicBezTo>
                    <a:pt x="229" y="3234"/>
                    <a:pt x="283" y="2169"/>
                    <a:pt x="338" y="1630"/>
                  </a:cubicBezTo>
                  <a:cubicBezTo>
                    <a:pt x="393" y="1091"/>
                    <a:pt x="445" y="2"/>
                    <a:pt x="502" y="1"/>
                  </a:cubicBezTo>
                  <a:cubicBezTo>
                    <a:pt x="559" y="0"/>
                    <a:pt x="645" y="1284"/>
                    <a:pt x="683" y="1622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474" name="Text Box 126"/>
          <p:cNvSpPr txBox="1">
            <a:spLocks noChangeArrowheads="1"/>
          </p:cNvSpPr>
          <p:nvPr/>
        </p:nvSpPr>
        <p:spPr bwMode="auto">
          <a:xfrm>
            <a:off x="1317625" y="4405585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Portadora</a:t>
            </a:r>
          </a:p>
        </p:txBody>
      </p:sp>
      <p:sp>
        <p:nvSpPr>
          <p:cNvPr id="62475" name="Text Box 127"/>
          <p:cNvSpPr txBox="1">
            <a:spLocks noChangeArrowheads="1"/>
          </p:cNvSpPr>
          <p:nvPr/>
        </p:nvSpPr>
        <p:spPr bwMode="auto">
          <a:xfrm>
            <a:off x="7469188" y="4491310"/>
            <a:ext cx="1431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Sinal AM-DSB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 Modulador classe 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0824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2075" y="4509120"/>
            <a:ext cx="9144000" cy="2214598"/>
          </a:xfrm>
        </p:spPr>
        <p:txBody>
          <a:bodyPr/>
          <a:lstStyle/>
          <a:p>
            <a:r>
              <a:rPr lang="pt-BR" altLang="pt-BR" sz="2000" dirty="0" smtClean="0"/>
              <a:t>Oscilador: gera a portadora de RF (oscilador a cristal).</a:t>
            </a:r>
          </a:p>
          <a:p>
            <a:r>
              <a:rPr lang="pt-BR" altLang="pt-BR" sz="2000" dirty="0" smtClean="0"/>
              <a:t>Amplificador de RF: fornece potência à portadora para excitar o modulador.</a:t>
            </a:r>
          </a:p>
          <a:p>
            <a:r>
              <a:rPr lang="pt-BR" altLang="pt-BR" sz="2000" dirty="0" err="1" smtClean="0"/>
              <a:t>Pré</a:t>
            </a:r>
            <a:r>
              <a:rPr lang="pt-BR" altLang="pt-BR" sz="2000" dirty="0" smtClean="0"/>
              <a:t> amplificador de áudio: processa o sinal de áudio</a:t>
            </a:r>
          </a:p>
          <a:p>
            <a:r>
              <a:rPr lang="pt-BR" altLang="pt-BR" sz="2000" dirty="0" smtClean="0"/>
              <a:t>Amplificador de potência: fornece potência para o sinal de áudio excitar o modulador.</a:t>
            </a:r>
          </a:p>
          <a:p>
            <a:r>
              <a:rPr lang="pt-BR" altLang="pt-BR" sz="2000" dirty="0" smtClean="0"/>
              <a:t>Modulador AM-DSB: a modulação é realizada no estágio final.</a:t>
            </a:r>
          </a:p>
        </p:txBody>
      </p:sp>
      <p:sp>
        <p:nvSpPr>
          <p:cNvPr id="63493" name="Freeform 17"/>
          <p:cNvSpPr>
            <a:spLocks/>
          </p:cNvSpPr>
          <p:nvPr/>
        </p:nvSpPr>
        <p:spPr bwMode="auto">
          <a:xfrm>
            <a:off x="7234238" y="1903214"/>
            <a:ext cx="688975" cy="569912"/>
          </a:xfrm>
          <a:custGeom>
            <a:avLst/>
            <a:gdLst>
              <a:gd name="T0" fmla="*/ 0 w 427"/>
              <a:gd name="T1" fmla="*/ 2147483647 h 370"/>
              <a:gd name="T2" fmla="*/ 2147483647 w 427"/>
              <a:gd name="T3" fmla="*/ 2147483647 h 370"/>
              <a:gd name="T4" fmla="*/ 2147483647 w 427"/>
              <a:gd name="T5" fmla="*/ 0 h 370"/>
              <a:gd name="T6" fmla="*/ 0 60000 65536"/>
              <a:gd name="T7" fmla="*/ 0 60000 65536"/>
              <a:gd name="T8" fmla="*/ 0 60000 65536"/>
              <a:gd name="T9" fmla="*/ 0 w 427"/>
              <a:gd name="T10" fmla="*/ 0 h 370"/>
              <a:gd name="T11" fmla="*/ 427 w 427"/>
              <a:gd name="T12" fmla="*/ 370 h 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370">
                <a:moveTo>
                  <a:pt x="0" y="370"/>
                </a:moveTo>
                <a:lnTo>
                  <a:pt x="427" y="370"/>
                </a:lnTo>
                <a:lnTo>
                  <a:pt x="4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494" name="AutoShape 18"/>
          <p:cNvSpPr>
            <a:spLocks noChangeArrowheads="1"/>
          </p:cNvSpPr>
          <p:nvPr/>
        </p:nvSpPr>
        <p:spPr bwMode="auto">
          <a:xfrm>
            <a:off x="7786688" y="1903214"/>
            <a:ext cx="260350" cy="247650"/>
          </a:xfrm>
          <a:prstGeom prst="flowChartMerg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 sz="1200"/>
          </a:p>
        </p:txBody>
      </p:sp>
      <p:grpSp>
        <p:nvGrpSpPr>
          <p:cNvPr id="63495" name="Group 55"/>
          <p:cNvGrpSpPr>
            <a:grpSpLocks/>
          </p:cNvGrpSpPr>
          <p:nvPr/>
        </p:nvGrpSpPr>
        <p:grpSpPr bwMode="auto">
          <a:xfrm>
            <a:off x="7143750" y="2687439"/>
            <a:ext cx="1908175" cy="1020762"/>
            <a:chOff x="4508" y="1255"/>
            <a:chExt cx="1182" cy="662"/>
          </a:xfrm>
        </p:grpSpPr>
        <p:sp>
          <p:nvSpPr>
            <p:cNvPr id="63525" name="Line 45"/>
            <p:cNvSpPr>
              <a:spLocks noChangeShapeType="1"/>
            </p:cNvSpPr>
            <p:nvPr/>
          </p:nvSpPr>
          <p:spPr bwMode="auto">
            <a:xfrm>
              <a:off x="4637" y="1694"/>
              <a:ext cx="917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3526" name="Group 47"/>
            <p:cNvGrpSpPr>
              <a:grpSpLocks/>
            </p:cNvGrpSpPr>
            <p:nvPr/>
          </p:nvGrpSpPr>
          <p:grpSpPr bwMode="auto">
            <a:xfrm>
              <a:off x="4741" y="1428"/>
              <a:ext cx="532" cy="254"/>
              <a:chOff x="960" y="2912"/>
              <a:chExt cx="960" cy="400"/>
            </a:xfrm>
          </p:grpSpPr>
          <p:sp>
            <p:nvSpPr>
              <p:cNvPr id="26668" name="Freeform 48"/>
              <p:cNvSpPr>
                <a:spLocks/>
              </p:cNvSpPr>
              <p:nvPr/>
            </p:nvSpPr>
            <p:spPr bwMode="auto">
              <a:xfrm>
                <a:off x="962" y="2914"/>
                <a:ext cx="481" cy="400"/>
              </a:xfrm>
              <a:custGeom>
                <a:avLst/>
                <a:gdLst>
                  <a:gd name="T0" fmla="*/ 0 w 624"/>
                  <a:gd name="T1" fmla="*/ 400 h 400"/>
                  <a:gd name="T2" fmla="*/ 96 w 624"/>
                  <a:gd name="T3" fmla="*/ 352 h 400"/>
                  <a:gd name="T4" fmla="*/ 192 w 624"/>
                  <a:gd name="T5" fmla="*/ 160 h 400"/>
                  <a:gd name="T6" fmla="*/ 240 w 624"/>
                  <a:gd name="T7" fmla="*/ 64 h 400"/>
                  <a:gd name="T8" fmla="*/ 288 w 624"/>
                  <a:gd name="T9" fmla="*/ 16 h 400"/>
                  <a:gd name="T10" fmla="*/ 384 w 624"/>
                  <a:gd name="T11" fmla="*/ 16 h 400"/>
                  <a:gd name="T12" fmla="*/ 432 w 624"/>
                  <a:gd name="T13" fmla="*/ 112 h 400"/>
                  <a:gd name="T14" fmla="*/ 480 w 624"/>
                  <a:gd name="T15" fmla="*/ 256 h 400"/>
                  <a:gd name="T16" fmla="*/ 528 w 624"/>
                  <a:gd name="T17" fmla="*/ 352 h 400"/>
                  <a:gd name="T18" fmla="*/ 624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200"/>
              </a:p>
            </p:txBody>
          </p:sp>
          <p:sp>
            <p:nvSpPr>
              <p:cNvPr id="26669" name="Freeform 49"/>
              <p:cNvSpPr>
                <a:spLocks/>
              </p:cNvSpPr>
              <p:nvPr/>
            </p:nvSpPr>
            <p:spPr bwMode="auto">
              <a:xfrm flipH="1">
                <a:off x="1441" y="2914"/>
                <a:ext cx="479" cy="400"/>
              </a:xfrm>
              <a:custGeom>
                <a:avLst/>
                <a:gdLst>
                  <a:gd name="T0" fmla="*/ 0 w 624"/>
                  <a:gd name="T1" fmla="*/ 400 h 400"/>
                  <a:gd name="T2" fmla="*/ 96 w 624"/>
                  <a:gd name="T3" fmla="*/ 352 h 400"/>
                  <a:gd name="T4" fmla="*/ 192 w 624"/>
                  <a:gd name="T5" fmla="*/ 160 h 400"/>
                  <a:gd name="T6" fmla="*/ 240 w 624"/>
                  <a:gd name="T7" fmla="*/ 64 h 400"/>
                  <a:gd name="T8" fmla="*/ 288 w 624"/>
                  <a:gd name="T9" fmla="*/ 16 h 400"/>
                  <a:gd name="T10" fmla="*/ 384 w 624"/>
                  <a:gd name="T11" fmla="*/ 16 h 400"/>
                  <a:gd name="T12" fmla="*/ 432 w 624"/>
                  <a:gd name="T13" fmla="*/ 112 h 400"/>
                  <a:gd name="T14" fmla="*/ 480 w 624"/>
                  <a:gd name="T15" fmla="*/ 256 h 400"/>
                  <a:gd name="T16" fmla="*/ 528 w 624"/>
                  <a:gd name="T17" fmla="*/ 352 h 400"/>
                  <a:gd name="T18" fmla="*/ 624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200"/>
              </a:p>
            </p:txBody>
          </p:sp>
        </p:grpSp>
        <p:sp>
          <p:nvSpPr>
            <p:cNvPr id="63527" name="Line 50"/>
            <p:cNvSpPr>
              <a:spLocks noChangeShapeType="1"/>
            </p:cNvSpPr>
            <p:nvPr/>
          </p:nvSpPr>
          <p:spPr bwMode="auto">
            <a:xfrm flipV="1">
              <a:off x="5007" y="1255"/>
              <a:ext cx="0" cy="44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28" name="Text Box 51"/>
            <p:cNvSpPr txBox="1">
              <a:spLocks noChangeArrowheads="1"/>
            </p:cNvSpPr>
            <p:nvPr/>
          </p:nvSpPr>
          <p:spPr bwMode="auto">
            <a:xfrm>
              <a:off x="5542" y="1588"/>
              <a:ext cx="1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f</a:t>
              </a:r>
            </a:p>
          </p:txBody>
        </p:sp>
        <p:sp>
          <p:nvSpPr>
            <p:cNvPr id="63529" name="Text Box 52"/>
            <p:cNvSpPr txBox="1">
              <a:spLocks noChangeArrowheads="1"/>
            </p:cNvSpPr>
            <p:nvPr/>
          </p:nvSpPr>
          <p:spPr bwMode="auto">
            <a:xfrm>
              <a:off x="5066" y="1683"/>
              <a:ext cx="39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f</a:t>
              </a:r>
              <a:r>
                <a:rPr lang="pt-BR" altLang="pt-BR" sz="1200" baseline="-25000"/>
                <a:t>0</a:t>
              </a:r>
              <a:r>
                <a:rPr lang="pt-BR" altLang="pt-BR" sz="1200"/>
                <a:t> + </a:t>
              </a:r>
              <a:r>
                <a:rPr lang="pt-BR" altLang="pt-BR" sz="1200">
                  <a:latin typeface="Symbol" pitchFamily="18" charset="2"/>
                </a:rPr>
                <a:t>D</a:t>
              </a:r>
              <a:endParaRPr lang="pt-BR" altLang="pt-BR" sz="1200" i="1">
                <a:latin typeface="Symbol" pitchFamily="18" charset="2"/>
              </a:endParaRPr>
            </a:p>
          </p:txBody>
        </p:sp>
        <p:sp>
          <p:nvSpPr>
            <p:cNvPr id="63530" name="Text Box 53"/>
            <p:cNvSpPr txBox="1">
              <a:spLocks noChangeArrowheads="1"/>
            </p:cNvSpPr>
            <p:nvPr/>
          </p:nvSpPr>
          <p:spPr bwMode="auto">
            <a:xfrm>
              <a:off x="4508" y="1737"/>
              <a:ext cx="35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f</a:t>
              </a:r>
              <a:r>
                <a:rPr lang="pt-BR" altLang="pt-BR" sz="1200" baseline="-25000"/>
                <a:t>0</a:t>
              </a:r>
              <a:r>
                <a:rPr lang="pt-BR" altLang="pt-BR" sz="1200"/>
                <a:t> - </a:t>
              </a:r>
              <a:r>
                <a:rPr lang="pt-BR" altLang="pt-BR" sz="1200">
                  <a:latin typeface="Symbol" pitchFamily="18" charset="2"/>
                </a:rPr>
                <a:t>D</a:t>
              </a:r>
            </a:p>
          </p:txBody>
        </p:sp>
        <p:sp>
          <p:nvSpPr>
            <p:cNvPr id="63531" name="Text Box 54"/>
            <p:cNvSpPr txBox="1">
              <a:spLocks noChangeArrowheads="1"/>
            </p:cNvSpPr>
            <p:nvPr/>
          </p:nvSpPr>
          <p:spPr bwMode="auto">
            <a:xfrm>
              <a:off x="4907" y="1690"/>
              <a:ext cx="2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f</a:t>
              </a:r>
              <a:r>
                <a:rPr lang="pt-BR" altLang="pt-BR" sz="1200" baseline="-25000"/>
                <a:t>0</a:t>
              </a:r>
              <a:endParaRPr lang="pt-BR" altLang="pt-BR" sz="1200"/>
            </a:p>
          </p:txBody>
        </p:sp>
      </p:grpSp>
      <p:sp>
        <p:nvSpPr>
          <p:cNvPr id="63496" name="Rectangle 4"/>
          <p:cNvSpPr>
            <a:spLocks noChangeArrowheads="1"/>
          </p:cNvSpPr>
          <p:nvPr/>
        </p:nvSpPr>
        <p:spPr bwMode="auto">
          <a:xfrm>
            <a:off x="736600" y="2139751"/>
            <a:ext cx="1201738" cy="70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Oscilador de RF</a:t>
            </a:r>
          </a:p>
        </p:txBody>
      </p:sp>
      <p:sp>
        <p:nvSpPr>
          <p:cNvPr id="63497" name="Rectangle 5"/>
          <p:cNvSpPr>
            <a:spLocks noChangeArrowheads="1"/>
          </p:cNvSpPr>
          <p:nvPr/>
        </p:nvSpPr>
        <p:spPr bwMode="auto">
          <a:xfrm>
            <a:off x="2689225" y="2139751"/>
            <a:ext cx="1201738" cy="70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Amplificador</a:t>
            </a:r>
          </a:p>
          <a:p>
            <a:pPr algn="ctr" eaLnBrk="1" hangingPunct="1"/>
            <a:r>
              <a:rPr lang="pt-BR" altLang="pt-BR" sz="1200"/>
              <a:t>de RF</a:t>
            </a:r>
          </a:p>
        </p:txBody>
      </p:sp>
      <p:sp>
        <p:nvSpPr>
          <p:cNvPr id="63498" name="Rectangle 6"/>
          <p:cNvSpPr>
            <a:spLocks noChangeArrowheads="1"/>
          </p:cNvSpPr>
          <p:nvPr/>
        </p:nvSpPr>
        <p:spPr bwMode="auto">
          <a:xfrm>
            <a:off x="4584700" y="2139751"/>
            <a:ext cx="1201738" cy="70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Modulador</a:t>
            </a:r>
          </a:p>
          <a:p>
            <a:pPr algn="ctr" eaLnBrk="1" hangingPunct="1"/>
            <a:r>
              <a:rPr lang="pt-BR" altLang="pt-BR" sz="1200"/>
              <a:t>AM-DSB</a:t>
            </a:r>
          </a:p>
        </p:txBody>
      </p:sp>
      <p:sp>
        <p:nvSpPr>
          <p:cNvPr id="63499" name="Rectangle 7"/>
          <p:cNvSpPr>
            <a:spLocks noChangeArrowheads="1"/>
          </p:cNvSpPr>
          <p:nvPr/>
        </p:nvSpPr>
        <p:spPr bwMode="auto">
          <a:xfrm>
            <a:off x="1698625" y="3300214"/>
            <a:ext cx="1203325" cy="70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Pré amplif.</a:t>
            </a:r>
          </a:p>
          <a:p>
            <a:pPr algn="ctr" eaLnBrk="1" hangingPunct="1"/>
            <a:r>
              <a:rPr lang="pt-BR" altLang="pt-BR" sz="1200"/>
              <a:t>de Áudio</a:t>
            </a:r>
          </a:p>
        </p:txBody>
      </p:sp>
      <p:sp>
        <p:nvSpPr>
          <p:cNvPr id="63500" name="Rectangle 9"/>
          <p:cNvSpPr>
            <a:spLocks noChangeArrowheads="1"/>
          </p:cNvSpPr>
          <p:nvPr/>
        </p:nvSpPr>
        <p:spPr bwMode="auto">
          <a:xfrm>
            <a:off x="3594100" y="3300214"/>
            <a:ext cx="1201738" cy="70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Amplificador</a:t>
            </a:r>
          </a:p>
          <a:p>
            <a:pPr algn="ctr" eaLnBrk="1" hangingPunct="1"/>
            <a:r>
              <a:rPr lang="pt-BR" altLang="pt-BR" sz="1200"/>
              <a:t>de Potência</a:t>
            </a:r>
          </a:p>
        </p:txBody>
      </p:sp>
      <p:sp>
        <p:nvSpPr>
          <p:cNvPr id="63501" name="Line 10"/>
          <p:cNvSpPr>
            <a:spLocks noChangeShapeType="1"/>
          </p:cNvSpPr>
          <p:nvPr/>
        </p:nvSpPr>
        <p:spPr bwMode="auto">
          <a:xfrm>
            <a:off x="1938338" y="2477889"/>
            <a:ext cx="750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2" name="Line 11"/>
          <p:cNvSpPr>
            <a:spLocks noChangeShapeType="1"/>
          </p:cNvSpPr>
          <p:nvPr/>
        </p:nvSpPr>
        <p:spPr bwMode="auto">
          <a:xfrm>
            <a:off x="3890963" y="2477889"/>
            <a:ext cx="693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3" name="Line 12"/>
          <p:cNvSpPr>
            <a:spLocks noChangeShapeType="1"/>
          </p:cNvSpPr>
          <p:nvPr/>
        </p:nvSpPr>
        <p:spPr bwMode="auto">
          <a:xfrm>
            <a:off x="1260475" y="3649464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4" name="Line 13"/>
          <p:cNvSpPr>
            <a:spLocks noChangeShapeType="1"/>
          </p:cNvSpPr>
          <p:nvPr/>
        </p:nvSpPr>
        <p:spPr bwMode="auto">
          <a:xfrm>
            <a:off x="2901950" y="3649464"/>
            <a:ext cx="692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5" name="Freeform 16"/>
          <p:cNvSpPr>
            <a:spLocks/>
          </p:cNvSpPr>
          <p:nvPr/>
        </p:nvSpPr>
        <p:spPr bwMode="auto">
          <a:xfrm>
            <a:off x="4806950" y="2844601"/>
            <a:ext cx="447675" cy="790575"/>
          </a:xfrm>
          <a:custGeom>
            <a:avLst/>
            <a:gdLst>
              <a:gd name="T0" fmla="*/ 0 w 565"/>
              <a:gd name="T1" fmla="*/ 2147483647 h 646"/>
              <a:gd name="T2" fmla="*/ 2147483647 w 565"/>
              <a:gd name="T3" fmla="*/ 2147483647 h 646"/>
              <a:gd name="T4" fmla="*/ 2147483647 w 565"/>
              <a:gd name="T5" fmla="*/ 0 h 646"/>
              <a:gd name="T6" fmla="*/ 0 60000 65536"/>
              <a:gd name="T7" fmla="*/ 0 60000 65536"/>
              <a:gd name="T8" fmla="*/ 0 60000 65536"/>
              <a:gd name="T9" fmla="*/ 0 w 565"/>
              <a:gd name="T10" fmla="*/ 0 h 646"/>
              <a:gd name="T11" fmla="*/ 565 w 565"/>
              <a:gd name="T12" fmla="*/ 646 h 6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5" h="646">
                <a:moveTo>
                  <a:pt x="0" y="646"/>
                </a:moveTo>
                <a:lnTo>
                  <a:pt x="565" y="646"/>
                </a:lnTo>
                <a:lnTo>
                  <a:pt x="56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3506" name="Group 57"/>
          <p:cNvGrpSpPr>
            <a:grpSpLocks/>
          </p:cNvGrpSpPr>
          <p:nvPr/>
        </p:nvGrpSpPr>
        <p:grpSpPr bwMode="auto">
          <a:xfrm>
            <a:off x="500063" y="3050975"/>
            <a:ext cx="1250760" cy="597144"/>
            <a:chOff x="60" y="1428"/>
            <a:chExt cx="1060" cy="489"/>
          </a:xfrm>
        </p:grpSpPr>
        <p:sp>
          <p:nvSpPr>
            <p:cNvPr id="63517" name="Line 20"/>
            <p:cNvSpPr>
              <a:spLocks noChangeShapeType="1"/>
            </p:cNvSpPr>
            <p:nvPr/>
          </p:nvSpPr>
          <p:spPr bwMode="auto">
            <a:xfrm>
              <a:off x="108" y="1694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3518" name="Group 22"/>
            <p:cNvGrpSpPr>
              <a:grpSpLocks/>
            </p:cNvGrpSpPr>
            <p:nvPr/>
          </p:nvGrpSpPr>
          <p:grpSpPr bwMode="auto">
            <a:xfrm>
              <a:off x="212" y="1428"/>
              <a:ext cx="532" cy="254"/>
              <a:chOff x="960" y="2912"/>
              <a:chExt cx="960" cy="400"/>
            </a:xfrm>
          </p:grpSpPr>
          <p:sp>
            <p:nvSpPr>
              <p:cNvPr id="26659" name="Freeform 23"/>
              <p:cNvSpPr>
                <a:spLocks/>
              </p:cNvSpPr>
              <p:nvPr/>
            </p:nvSpPr>
            <p:spPr bwMode="auto">
              <a:xfrm>
                <a:off x="960" y="2912"/>
                <a:ext cx="481" cy="399"/>
              </a:xfrm>
              <a:custGeom>
                <a:avLst/>
                <a:gdLst>
                  <a:gd name="T0" fmla="*/ 0 w 624"/>
                  <a:gd name="T1" fmla="*/ 400 h 400"/>
                  <a:gd name="T2" fmla="*/ 96 w 624"/>
                  <a:gd name="T3" fmla="*/ 352 h 400"/>
                  <a:gd name="T4" fmla="*/ 192 w 624"/>
                  <a:gd name="T5" fmla="*/ 160 h 400"/>
                  <a:gd name="T6" fmla="*/ 240 w 624"/>
                  <a:gd name="T7" fmla="*/ 64 h 400"/>
                  <a:gd name="T8" fmla="*/ 288 w 624"/>
                  <a:gd name="T9" fmla="*/ 16 h 400"/>
                  <a:gd name="T10" fmla="*/ 384 w 624"/>
                  <a:gd name="T11" fmla="*/ 16 h 400"/>
                  <a:gd name="T12" fmla="*/ 432 w 624"/>
                  <a:gd name="T13" fmla="*/ 112 h 400"/>
                  <a:gd name="T14" fmla="*/ 480 w 624"/>
                  <a:gd name="T15" fmla="*/ 256 h 400"/>
                  <a:gd name="T16" fmla="*/ 528 w 624"/>
                  <a:gd name="T17" fmla="*/ 352 h 400"/>
                  <a:gd name="T18" fmla="*/ 624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200"/>
              </a:p>
            </p:txBody>
          </p:sp>
          <p:sp>
            <p:nvSpPr>
              <p:cNvPr id="26660" name="Freeform 24"/>
              <p:cNvSpPr>
                <a:spLocks/>
              </p:cNvSpPr>
              <p:nvPr/>
            </p:nvSpPr>
            <p:spPr bwMode="auto">
              <a:xfrm flipH="1">
                <a:off x="1441" y="2912"/>
                <a:ext cx="478" cy="399"/>
              </a:xfrm>
              <a:custGeom>
                <a:avLst/>
                <a:gdLst>
                  <a:gd name="T0" fmla="*/ 0 w 624"/>
                  <a:gd name="T1" fmla="*/ 400 h 400"/>
                  <a:gd name="T2" fmla="*/ 96 w 624"/>
                  <a:gd name="T3" fmla="*/ 352 h 400"/>
                  <a:gd name="T4" fmla="*/ 192 w 624"/>
                  <a:gd name="T5" fmla="*/ 160 h 400"/>
                  <a:gd name="T6" fmla="*/ 240 w 624"/>
                  <a:gd name="T7" fmla="*/ 64 h 400"/>
                  <a:gd name="T8" fmla="*/ 288 w 624"/>
                  <a:gd name="T9" fmla="*/ 16 h 400"/>
                  <a:gd name="T10" fmla="*/ 384 w 624"/>
                  <a:gd name="T11" fmla="*/ 16 h 400"/>
                  <a:gd name="T12" fmla="*/ 432 w 624"/>
                  <a:gd name="T13" fmla="*/ 112 h 400"/>
                  <a:gd name="T14" fmla="*/ 480 w 624"/>
                  <a:gd name="T15" fmla="*/ 256 h 400"/>
                  <a:gd name="T16" fmla="*/ 528 w 624"/>
                  <a:gd name="T17" fmla="*/ 352 h 400"/>
                  <a:gd name="T18" fmla="*/ 624 w 624"/>
                  <a:gd name="T19" fmla="*/ 40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4"/>
                  <a:gd name="T31" fmla="*/ 0 h 400"/>
                  <a:gd name="T32" fmla="*/ 624 w 624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4" h="400">
                    <a:moveTo>
                      <a:pt x="0" y="400"/>
                    </a:moveTo>
                    <a:cubicBezTo>
                      <a:pt x="32" y="396"/>
                      <a:pt x="64" y="392"/>
                      <a:pt x="96" y="352"/>
                    </a:cubicBezTo>
                    <a:cubicBezTo>
                      <a:pt x="128" y="312"/>
                      <a:pt x="168" y="208"/>
                      <a:pt x="192" y="160"/>
                    </a:cubicBezTo>
                    <a:cubicBezTo>
                      <a:pt x="216" y="112"/>
                      <a:pt x="224" y="88"/>
                      <a:pt x="240" y="64"/>
                    </a:cubicBezTo>
                    <a:cubicBezTo>
                      <a:pt x="256" y="40"/>
                      <a:pt x="264" y="24"/>
                      <a:pt x="288" y="16"/>
                    </a:cubicBezTo>
                    <a:cubicBezTo>
                      <a:pt x="312" y="8"/>
                      <a:pt x="360" y="0"/>
                      <a:pt x="384" y="16"/>
                    </a:cubicBezTo>
                    <a:cubicBezTo>
                      <a:pt x="408" y="32"/>
                      <a:pt x="416" y="72"/>
                      <a:pt x="432" y="112"/>
                    </a:cubicBezTo>
                    <a:cubicBezTo>
                      <a:pt x="448" y="152"/>
                      <a:pt x="464" y="216"/>
                      <a:pt x="480" y="256"/>
                    </a:cubicBezTo>
                    <a:cubicBezTo>
                      <a:pt x="496" y="296"/>
                      <a:pt x="504" y="328"/>
                      <a:pt x="528" y="352"/>
                    </a:cubicBezTo>
                    <a:cubicBezTo>
                      <a:pt x="552" y="376"/>
                      <a:pt x="588" y="388"/>
                      <a:pt x="624" y="400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 sz="1200" dirty="0"/>
              </a:p>
            </p:txBody>
          </p:sp>
        </p:grpSp>
        <p:sp>
          <p:nvSpPr>
            <p:cNvPr id="63519" name="Text Box 27"/>
            <p:cNvSpPr txBox="1">
              <a:spLocks noChangeArrowheads="1"/>
            </p:cNvSpPr>
            <p:nvPr/>
          </p:nvSpPr>
          <p:spPr bwMode="auto">
            <a:xfrm>
              <a:off x="917" y="1573"/>
              <a:ext cx="20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f</a:t>
              </a:r>
            </a:p>
          </p:txBody>
        </p:sp>
        <p:sp>
          <p:nvSpPr>
            <p:cNvPr id="63520" name="Text Box 28"/>
            <p:cNvSpPr txBox="1">
              <a:spLocks noChangeArrowheads="1"/>
            </p:cNvSpPr>
            <p:nvPr/>
          </p:nvSpPr>
          <p:spPr bwMode="auto">
            <a:xfrm>
              <a:off x="597" y="1690"/>
              <a:ext cx="23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>
                  <a:latin typeface="Symbol" pitchFamily="18" charset="2"/>
                </a:rPr>
                <a:t>D</a:t>
              </a:r>
              <a:endParaRPr lang="pt-BR" altLang="pt-BR" sz="1200" i="1">
                <a:latin typeface="Symbol" pitchFamily="18" charset="2"/>
              </a:endParaRPr>
            </a:p>
          </p:txBody>
        </p:sp>
        <p:sp>
          <p:nvSpPr>
            <p:cNvPr id="63521" name="Text Box 29"/>
            <p:cNvSpPr txBox="1">
              <a:spLocks noChangeArrowheads="1"/>
            </p:cNvSpPr>
            <p:nvPr/>
          </p:nvSpPr>
          <p:spPr bwMode="auto">
            <a:xfrm>
              <a:off x="60" y="1685"/>
              <a:ext cx="34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- </a:t>
              </a:r>
              <a:r>
                <a:rPr lang="pt-BR" altLang="pt-BR" sz="1200">
                  <a:latin typeface="Symbol" pitchFamily="18" charset="2"/>
                </a:rPr>
                <a:t>D</a:t>
              </a:r>
            </a:p>
          </p:txBody>
        </p:sp>
        <p:sp>
          <p:nvSpPr>
            <p:cNvPr id="63522" name="Text Box 56"/>
            <p:cNvSpPr txBox="1">
              <a:spLocks noChangeArrowheads="1"/>
            </p:cNvSpPr>
            <p:nvPr/>
          </p:nvSpPr>
          <p:spPr bwMode="auto">
            <a:xfrm>
              <a:off x="397" y="1678"/>
              <a:ext cx="2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0</a:t>
              </a:r>
              <a:endParaRPr lang="pt-BR" altLang="pt-BR" sz="1200" i="1"/>
            </a:p>
          </p:txBody>
        </p:sp>
      </p:grpSp>
      <p:grpSp>
        <p:nvGrpSpPr>
          <p:cNvPr id="63507" name="Group 60"/>
          <p:cNvGrpSpPr>
            <a:grpSpLocks/>
          </p:cNvGrpSpPr>
          <p:nvPr/>
        </p:nvGrpSpPr>
        <p:grpSpPr bwMode="auto">
          <a:xfrm>
            <a:off x="2038350" y="1801614"/>
            <a:ext cx="552450" cy="673900"/>
            <a:chOff x="1519" y="396"/>
            <a:chExt cx="469" cy="550"/>
          </a:xfrm>
        </p:grpSpPr>
        <p:sp>
          <p:nvSpPr>
            <p:cNvPr id="63514" name="Line 30"/>
            <p:cNvSpPr>
              <a:spLocks noChangeShapeType="1"/>
            </p:cNvSpPr>
            <p:nvPr/>
          </p:nvSpPr>
          <p:spPr bwMode="auto">
            <a:xfrm>
              <a:off x="1519" y="740"/>
              <a:ext cx="4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15" name="Line 31"/>
            <p:cNvSpPr>
              <a:spLocks noChangeShapeType="1"/>
            </p:cNvSpPr>
            <p:nvPr/>
          </p:nvSpPr>
          <p:spPr bwMode="auto">
            <a:xfrm flipV="1">
              <a:off x="1723" y="396"/>
              <a:ext cx="0" cy="3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16" name="Text Box 58"/>
            <p:cNvSpPr txBox="1">
              <a:spLocks noChangeArrowheads="1"/>
            </p:cNvSpPr>
            <p:nvPr/>
          </p:nvSpPr>
          <p:spPr bwMode="auto">
            <a:xfrm>
              <a:off x="1641" y="720"/>
              <a:ext cx="25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f</a:t>
              </a:r>
              <a:r>
                <a:rPr lang="pt-BR" altLang="pt-BR" sz="1200" baseline="-25000"/>
                <a:t>0</a:t>
              </a:r>
              <a:endParaRPr lang="pt-BR" altLang="pt-BR" sz="1200"/>
            </a:p>
          </p:txBody>
        </p:sp>
      </p:grpSp>
      <p:grpSp>
        <p:nvGrpSpPr>
          <p:cNvPr id="63508" name="Group 61"/>
          <p:cNvGrpSpPr>
            <a:grpSpLocks/>
          </p:cNvGrpSpPr>
          <p:nvPr/>
        </p:nvGrpSpPr>
        <p:grpSpPr bwMode="auto">
          <a:xfrm>
            <a:off x="3978275" y="1787326"/>
            <a:ext cx="554038" cy="673901"/>
            <a:chOff x="1519" y="396"/>
            <a:chExt cx="469" cy="550"/>
          </a:xfrm>
        </p:grpSpPr>
        <p:sp>
          <p:nvSpPr>
            <p:cNvPr id="63511" name="Line 62"/>
            <p:cNvSpPr>
              <a:spLocks noChangeShapeType="1"/>
            </p:cNvSpPr>
            <p:nvPr/>
          </p:nvSpPr>
          <p:spPr bwMode="auto">
            <a:xfrm>
              <a:off x="1519" y="740"/>
              <a:ext cx="4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12" name="Line 63"/>
            <p:cNvSpPr>
              <a:spLocks noChangeShapeType="1"/>
            </p:cNvSpPr>
            <p:nvPr/>
          </p:nvSpPr>
          <p:spPr bwMode="auto">
            <a:xfrm flipV="1">
              <a:off x="1723" y="396"/>
              <a:ext cx="0" cy="3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513" name="Text Box 64"/>
            <p:cNvSpPr txBox="1">
              <a:spLocks noChangeArrowheads="1"/>
            </p:cNvSpPr>
            <p:nvPr/>
          </p:nvSpPr>
          <p:spPr bwMode="auto">
            <a:xfrm>
              <a:off x="1641" y="720"/>
              <a:ext cx="2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f</a:t>
              </a:r>
              <a:r>
                <a:rPr lang="pt-BR" altLang="pt-BR" sz="1200" baseline="-25000"/>
                <a:t>0</a:t>
              </a:r>
              <a:endParaRPr lang="pt-BR" altLang="pt-BR" sz="1200"/>
            </a:p>
          </p:txBody>
        </p:sp>
      </p:grpSp>
      <p:sp>
        <p:nvSpPr>
          <p:cNvPr id="63509" name="Rectangle 5"/>
          <p:cNvSpPr>
            <a:spLocks noChangeArrowheads="1"/>
          </p:cNvSpPr>
          <p:nvPr/>
        </p:nvSpPr>
        <p:spPr bwMode="auto">
          <a:xfrm>
            <a:off x="6000750" y="2144514"/>
            <a:ext cx="1201738" cy="70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Amplificador</a:t>
            </a:r>
          </a:p>
          <a:p>
            <a:pPr algn="ctr" eaLnBrk="1" hangingPunct="1"/>
            <a:r>
              <a:rPr lang="pt-BR" altLang="pt-BR" sz="1200"/>
              <a:t>de Pot. De RF</a:t>
            </a:r>
          </a:p>
        </p:txBody>
      </p:sp>
      <p:cxnSp>
        <p:nvCxnSpPr>
          <p:cNvPr id="50" name="Conector de seta reta 49"/>
          <p:cNvCxnSpPr>
            <a:stCxn id="63498" idx="3"/>
          </p:cNvCxnSpPr>
          <p:nvPr/>
        </p:nvCxnSpPr>
        <p:spPr>
          <a:xfrm>
            <a:off x="5786438" y="2492176"/>
            <a:ext cx="214312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Transmissor AMDSB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4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3398" y="1412776"/>
            <a:ext cx="9144000" cy="944562"/>
          </a:xfrm>
        </p:spPr>
        <p:txBody>
          <a:bodyPr/>
          <a:lstStyle/>
          <a:p>
            <a:r>
              <a:rPr lang="pt-BR" altLang="pt-BR" sz="1600" dirty="0" smtClean="0"/>
              <a:t>Translada o espectro do sinal modulado para uma outra frequência.</a:t>
            </a:r>
          </a:p>
          <a:p>
            <a:r>
              <a:rPr lang="pt-BR" altLang="pt-BR" sz="1600" dirty="0" smtClean="0"/>
              <a:t>Seja um dispositivo tal que: (dispositivo não linear)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47675"/>
              </p:ext>
            </p:extLst>
          </p:nvPr>
        </p:nvGraphicFramePr>
        <p:xfrm>
          <a:off x="1495358" y="2708920"/>
          <a:ext cx="5934129" cy="38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7" name="Equação" r:id="rId3" imgW="3987720" imgH="253800" progId="Equation.3">
                  <p:embed/>
                </p:oleObj>
              </mc:Choice>
              <mc:Fallback>
                <p:oleObj name="Equação" r:id="rId3" imgW="3987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358" y="2708920"/>
                        <a:ext cx="5934129" cy="380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887318"/>
              </p:ext>
            </p:extLst>
          </p:nvPr>
        </p:nvGraphicFramePr>
        <p:xfrm>
          <a:off x="1626476" y="3356992"/>
          <a:ext cx="5784559" cy="78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8" name="Equação" r:id="rId5" imgW="4241520" imgH="533160" progId="Equation.3">
                  <p:embed/>
                </p:oleObj>
              </mc:Choice>
              <mc:Fallback>
                <p:oleObj name="Equação" r:id="rId5" imgW="424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476" y="3356992"/>
                        <a:ext cx="5784559" cy="78477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5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EAEAEA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366084"/>
              </p:ext>
            </p:extLst>
          </p:nvPr>
        </p:nvGraphicFramePr>
        <p:xfrm>
          <a:off x="1894855" y="2204864"/>
          <a:ext cx="5306417" cy="38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9" name="Equação" r:id="rId7" imgW="3340080" imgH="241200" progId="Equation.3">
                  <p:embed/>
                </p:oleObj>
              </mc:Choice>
              <mc:Fallback>
                <p:oleObj name="Equação" r:id="rId7" imgW="3340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855" y="2204864"/>
                        <a:ext cx="5306417" cy="383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50"/>
          <p:cNvGrpSpPr>
            <a:grpSpLocks/>
          </p:cNvGrpSpPr>
          <p:nvPr/>
        </p:nvGrpSpPr>
        <p:grpSpPr bwMode="auto">
          <a:xfrm>
            <a:off x="747713" y="4475163"/>
            <a:ext cx="8286307" cy="2051050"/>
            <a:chOff x="168" y="2710"/>
            <a:chExt cx="4788" cy="1292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1235" y="2777"/>
              <a:ext cx="877" cy="9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t-BR" altLang="pt-BR" sz="2000"/>
                <a:t>Dispositivo</a:t>
              </a:r>
            </a:p>
            <a:p>
              <a:pPr algn="ctr" eaLnBrk="1" hangingPunct="1"/>
              <a:r>
                <a:rPr lang="pt-BR" altLang="pt-BR" sz="2000"/>
                <a:t>não linear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2439" y="2717"/>
              <a:ext cx="1023" cy="1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t-BR" altLang="pt-BR" sz="2000"/>
                <a:t>Filtro</a:t>
              </a:r>
            </a:p>
            <a:p>
              <a:pPr algn="ctr" eaLnBrk="1" hangingPunct="1"/>
              <a:r>
                <a:rPr lang="pt-BR" altLang="pt-BR" sz="2000"/>
                <a:t>passa banda</a:t>
              </a:r>
            </a:p>
            <a:p>
              <a:pPr algn="ctr" eaLnBrk="1" hangingPunct="1"/>
              <a:endParaRPr lang="pt-BR" altLang="pt-BR" sz="2000"/>
            </a:p>
            <a:p>
              <a:pPr algn="ctr" eaLnBrk="1" hangingPunct="1"/>
              <a:endParaRPr lang="pt-BR" altLang="pt-BR" sz="2000"/>
            </a:p>
            <a:p>
              <a:pPr algn="ctr" eaLnBrk="1" hangingPunct="1"/>
              <a:endParaRPr lang="pt-BR" altLang="pt-BR" sz="2000"/>
            </a:p>
          </p:txBody>
        </p:sp>
        <p:grpSp>
          <p:nvGrpSpPr>
            <p:cNvPr id="31755" name="Group 19"/>
            <p:cNvGrpSpPr>
              <a:grpSpLocks/>
            </p:cNvGrpSpPr>
            <p:nvPr/>
          </p:nvGrpSpPr>
          <p:grpSpPr bwMode="auto">
            <a:xfrm>
              <a:off x="2619" y="3253"/>
              <a:ext cx="681" cy="568"/>
              <a:chOff x="4001" y="3035"/>
              <a:chExt cx="681" cy="568"/>
            </a:xfrm>
          </p:grpSpPr>
          <p:grpSp>
            <p:nvGrpSpPr>
              <p:cNvPr id="31779" name="Group 14"/>
              <p:cNvGrpSpPr>
                <a:grpSpLocks/>
              </p:cNvGrpSpPr>
              <p:nvPr/>
            </p:nvGrpSpPr>
            <p:grpSpPr bwMode="auto">
              <a:xfrm>
                <a:off x="4073" y="3035"/>
                <a:ext cx="478" cy="369"/>
                <a:chOff x="4073" y="3035"/>
                <a:chExt cx="859" cy="369"/>
              </a:xfrm>
            </p:grpSpPr>
            <p:sp>
              <p:nvSpPr>
                <p:cNvPr id="31783" name="Freeform 12"/>
                <p:cNvSpPr>
                  <a:spLocks/>
                </p:cNvSpPr>
                <p:nvPr/>
              </p:nvSpPr>
              <p:spPr bwMode="auto">
                <a:xfrm>
                  <a:off x="4073" y="3035"/>
                  <a:ext cx="427" cy="369"/>
                </a:xfrm>
                <a:custGeom>
                  <a:avLst/>
                  <a:gdLst>
                    <a:gd name="T0" fmla="*/ 0 w 427"/>
                    <a:gd name="T1" fmla="*/ 369 h 369"/>
                    <a:gd name="T2" fmla="*/ 220 w 427"/>
                    <a:gd name="T3" fmla="*/ 312 h 369"/>
                    <a:gd name="T4" fmla="*/ 335 w 427"/>
                    <a:gd name="T5" fmla="*/ 92 h 369"/>
                    <a:gd name="T6" fmla="*/ 427 w 427"/>
                    <a:gd name="T7" fmla="*/ 0 h 3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7"/>
                    <a:gd name="T13" fmla="*/ 0 h 369"/>
                    <a:gd name="T14" fmla="*/ 427 w 427"/>
                    <a:gd name="T15" fmla="*/ 369 h 3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7" h="369">
                      <a:moveTo>
                        <a:pt x="0" y="369"/>
                      </a:moveTo>
                      <a:cubicBezTo>
                        <a:pt x="82" y="363"/>
                        <a:pt x="164" y="358"/>
                        <a:pt x="220" y="312"/>
                      </a:cubicBezTo>
                      <a:cubicBezTo>
                        <a:pt x="276" y="266"/>
                        <a:pt x="301" y="144"/>
                        <a:pt x="335" y="92"/>
                      </a:cubicBezTo>
                      <a:cubicBezTo>
                        <a:pt x="369" y="40"/>
                        <a:pt x="398" y="20"/>
                        <a:pt x="427" y="0"/>
                      </a:cubicBezTo>
                    </a:path>
                  </a:pathLst>
                </a:custGeom>
                <a:noFill/>
                <a:ln w="28575">
                  <a:solidFill>
                    <a:srgbClr val="99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784" name="Freeform 13"/>
                <p:cNvSpPr>
                  <a:spLocks/>
                </p:cNvSpPr>
                <p:nvPr/>
              </p:nvSpPr>
              <p:spPr bwMode="auto">
                <a:xfrm flipH="1">
                  <a:off x="4505" y="3035"/>
                  <a:ext cx="427" cy="369"/>
                </a:xfrm>
                <a:custGeom>
                  <a:avLst/>
                  <a:gdLst>
                    <a:gd name="T0" fmla="*/ 0 w 427"/>
                    <a:gd name="T1" fmla="*/ 369 h 369"/>
                    <a:gd name="T2" fmla="*/ 220 w 427"/>
                    <a:gd name="T3" fmla="*/ 312 h 369"/>
                    <a:gd name="T4" fmla="*/ 335 w 427"/>
                    <a:gd name="T5" fmla="*/ 92 h 369"/>
                    <a:gd name="T6" fmla="*/ 427 w 427"/>
                    <a:gd name="T7" fmla="*/ 0 h 3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7"/>
                    <a:gd name="T13" fmla="*/ 0 h 369"/>
                    <a:gd name="T14" fmla="*/ 427 w 427"/>
                    <a:gd name="T15" fmla="*/ 369 h 3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7" h="369">
                      <a:moveTo>
                        <a:pt x="0" y="369"/>
                      </a:moveTo>
                      <a:cubicBezTo>
                        <a:pt x="82" y="363"/>
                        <a:pt x="164" y="358"/>
                        <a:pt x="220" y="312"/>
                      </a:cubicBezTo>
                      <a:cubicBezTo>
                        <a:pt x="276" y="266"/>
                        <a:pt x="301" y="144"/>
                        <a:pt x="335" y="92"/>
                      </a:cubicBezTo>
                      <a:cubicBezTo>
                        <a:pt x="369" y="40"/>
                        <a:pt x="398" y="20"/>
                        <a:pt x="427" y="0"/>
                      </a:cubicBezTo>
                    </a:path>
                  </a:pathLst>
                </a:custGeom>
                <a:noFill/>
                <a:ln w="28575">
                  <a:solidFill>
                    <a:srgbClr val="990000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1780" name="Line 15"/>
              <p:cNvSpPr>
                <a:spLocks noChangeShapeType="1"/>
              </p:cNvSpPr>
              <p:nvPr/>
            </p:nvSpPr>
            <p:spPr bwMode="auto">
              <a:xfrm>
                <a:off x="4001" y="3428"/>
                <a:ext cx="68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81" name="Text Box 16"/>
              <p:cNvSpPr txBox="1">
                <a:spLocks noChangeArrowheads="1"/>
              </p:cNvSpPr>
              <p:nvPr/>
            </p:nvSpPr>
            <p:spPr bwMode="auto">
              <a:xfrm>
                <a:off x="4097" y="3370"/>
                <a:ext cx="49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w</a:t>
                </a:r>
                <a:r>
                  <a:rPr lang="pt-BR" altLang="pt-BR" baseline="-25000"/>
                  <a:t>0</a:t>
                </a:r>
                <a:r>
                  <a:rPr lang="pt-BR" altLang="pt-BR"/>
                  <a:t>-w</a:t>
                </a:r>
                <a:r>
                  <a:rPr lang="pt-BR" altLang="pt-BR" baseline="-25000"/>
                  <a:t>x</a:t>
                </a:r>
                <a:endParaRPr lang="pt-BR" altLang="pt-BR"/>
              </a:p>
            </p:txBody>
          </p:sp>
          <p:sp>
            <p:nvSpPr>
              <p:cNvPr id="31782" name="Line 18"/>
              <p:cNvSpPr>
                <a:spLocks noChangeShapeType="1"/>
              </p:cNvSpPr>
              <p:nvPr/>
            </p:nvSpPr>
            <p:spPr bwMode="auto">
              <a:xfrm flipV="1">
                <a:off x="4313" y="3340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756" name="Line 20"/>
            <p:cNvSpPr>
              <a:spLocks noChangeShapeType="1"/>
            </p:cNvSpPr>
            <p:nvPr/>
          </p:nvSpPr>
          <p:spPr bwMode="auto">
            <a:xfrm>
              <a:off x="2112" y="3253"/>
              <a:ext cx="3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908" y="3253"/>
              <a:ext cx="3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8" name="Line 22"/>
            <p:cNvSpPr>
              <a:spLocks noChangeShapeType="1"/>
            </p:cNvSpPr>
            <p:nvPr/>
          </p:nvSpPr>
          <p:spPr bwMode="auto">
            <a:xfrm>
              <a:off x="3462" y="3253"/>
              <a:ext cx="3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759" name="Group 49"/>
            <p:cNvGrpSpPr>
              <a:grpSpLocks/>
            </p:cNvGrpSpPr>
            <p:nvPr/>
          </p:nvGrpSpPr>
          <p:grpSpPr bwMode="auto">
            <a:xfrm>
              <a:off x="3897" y="2814"/>
              <a:ext cx="1059" cy="672"/>
              <a:chOff x="3993" y="2814"/>
              <a:chExt cx="1059" cy="672"/>
            </a:xfrm>
          </p:grpSpPr>
          <p:sp>
            <p:nvSpPr>
              <p:cNvPr id="31772" name="Line 24"/>
              <p:cNvSpPr>
                <a:spLocks noChangeShapeType="1"/>
              </p:cNvSpPr>
              <p:nvPr/>
            </p:nvSpPr>
            <p:spPr bwMode="auto">
              <a:xfrm>
                <a:off x="3993" y="3253"/>
                <a:ext cx="91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773" name="Group 25"/>
              <p:cNvGrpSpPr>
                <a:grpSpLocks/>
              </p:cNvGrpSpPr>
              <p:nvPr/>
            </p:nvGrpSpPr>
            <p:grpSpPr bwMode="auto">
              <a:xfrm>
                <a:off x="4097" y="2987"/>
                <a:ext cx="532" cy="254"/>
                <a:chOff x="960" y="2912"/>
                <a:chExt cx="960" cy="400"/>
              </a:xfrm>
            </p:grpSpPr>
            <p:sp>
              <p:nvSpPr>
                <p:cNvPr id="10274" name="Freeform 26"/>
                <p:cNvSpPr>
                  <a:spLocks/>
                </p:cNvSpPr>
                <p:nvPr/>
              </p:nvSpPr>
              <p:spPr bwMode="auto">
                <a:xfrm>
                  <a:off x="956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275" name="Freeform 27"/>
                <p:cNvSpPr>
                  <a:spLocks/>
                </p:cNvSpPr>
                <p:nvPr/>
              </p:nvSpPr>
              <p:spPr bwMode="auto">
                <a:xfrm flipH="1">
                  <a:off x="1436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31774" name="Line 28"/>
              <p:cNvSpPr>
                <a:spLocks noChangeShapeType="1"/>
              </p:cNvSpPr>
              <p:nvPr/>
            </p:nvSpPr>
            <p:spPr bwMode="auto">
              <a:xfrm flipV="1">
                <a:off x="4363" y="2814"/>
                <a:ext cx="0" cy="44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75" name="Text Box 29"/>
              <p:cNvSpPr txBox="1">
                <a:spLocks noChangeArrowheads="1"/>
              </p:cNvSpPr>
              <p:nvPr/>
            </p:nvSpPr>
            <p:spPr bwMode="auto">
              <a:xfrm>
                <a:off x="4898" y="3159"/>
                <a:ext cx="1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</a:p>
            </p:txBody>
          </p:sp>
          <p:sp>
            <p:nvSpPr>
              <p:cNvPr id="31776" name="Text Box 30"/>
              <p:cNvSpPr txBox="1">
                <a:spLocks noChangeArrowheads="1"/>
              </p:cNvSpPr>
              <p:nvPr/>
            </p:nvSpPr>
            <p:spPr bwMode="auto">
              <a:xfrm>
                <a:off x="4089" y="3255"/>
                <a:ext cx="6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w</a:t>
                </a:r>
                <a:r>
                  <a:rPr lang="pt-BR" altLang="pt-BR" baseline="-25000"/>
                  <a:t>0</a:t>
                </a:r>
                <a:r>
                  <a:rPr lang="pt-BR" altLang="pt-BR"/>
                  <a:t> - w</a:t>
                </a:r>
                <a:r>
                  <a:rPr lang="pt-BR" altLang="pt-BR" baseline="-25000"/>
                  <a:t>x</a:t>
                </a:r>
                <a:endParaRPr lang="pt-BR" altLang="pt-BR" i="1"/>
              </a:p>
            </p:txBody>
          </p:sp>
        </p:grpSp>
        <p:grpSp>
          <p:nvGrpSpPr>
            <p:cNvPr id="31760" name="Group 47"/>
            <p:cNvGrpSpPr>
              <a:grpSpLocks/>
            </p:cNvGrpSpPr>
            <p:nvPr/>
          </p:nvGrpSpPr>
          <p:grpSpPr bwMode="auto">
            <a:xfrm>
              <a:off x="416" y="2710"/>
              <a:ext cx="469" cy="545"/>
              <a:chOff x="356" y="2710"/>
              <a:chExt cx="469" cy="545"/>
            </a:xfrm>
          </p:grpSpPr>
          <p:sp>
            <p:nvSpPr>
              <p:cNvPr id="31769" name="Line 34"/>
              <p:cNvSpPr>
                <a:spLocks noChangeShapeType="1"/>
              </p:cNvSpPr>
              <p:nvPr/>
            </p:nvSpPr>
            <p:spPr bwMode="auto">
              <a:xfrm>
                <a:off x="356" y="3054"/>
                <a:ext cx="46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70" name="Line 35"/>
              <p:cNvSpPr>
                <a:spLocks noChangeShapeType="1"/>
              </p:cNvSpPr>
              <p:nvPr/>
            </p:nvSpPr>
            <p:spPr bwMode="auto">
              <a:xfrm flipV="1">
                <a:off x="560" y="2710"/>
                <a:ext cx="0" cy="344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71" name="Text Box 36"/>
              <p:cNvSpPr txBox="1">
                <a:spLocks noChangeArrowheads="1"/>
              </p:cNvSpPr>
              <p:nvPr/>
            </p:nvSpPr>
            <p:spPr bwMode="auto">
              <a:xfrm>
                <a:off x="454" y="3022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w</a:t>
                </a:r>
                <a:r>
                  <a:rPr lang="pt-BR" altLang="pt-BR" baseline="-25000"/>
                  <a:t>0</a:t>
                </a:r>
                <a:endParaRPr lang="pt-BR" altLang="pt-BR"/>
              </a:p>
            </p:txBody>
          </p:sp>
        </p:grpSp>
        <p:grpSp>
          <p:nvGrpSpPr>
            <p:cNvPr id="31761" name="Group 48"/>
            <p:cNvGrpSpPr>
              <a:grpSpLocks/>
            </p:cNvGrpSpPr>
            <p:nvPr/>
          </p:nvGrpSpPr>
          <p:grpSpPr bwMode="auto">
            <a:xfrm>
              <a:off x="168" y="3354"/>
              <a:ext cx="1059" cy="648"/>
              <a:chOff x="204" y="3342"/>
              <a:chExt cx="1059" cy="648"/>
            </a:xfrm>
          </p:grpSpPr>
          <p:sp>
            <p:nvSpPr>
              <p:cNvPr id="31762" name="Line 38"/>
              <p:cNvSpPr>
                <a:spLocks noChangeShapeType="1"/>
              </p:cNvSpPr>
              <p:nvPr/>
            </p:nvSpPr>
            <p:spPr bwMode="auto">
              <a:xfrm>
                <a:off x="204" y="3781"/>
                <a:ext cx="91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763" name="Group 39"/>
              <p:cNvGrpSpPr>
                <a:grpSpLocks/>
              </p:cNvGrpSpPr>
              <p:nvPr/>
            </p:nvGrpSpPr>
            <p:grpSpPr bwMode="auto">
              <a:xfrm>
                <a:off x="308" y="3515"/>
                <a:ext cx="532" cy="254"/>
                <a:chOff x="960" y="2912"/>
                <a:chExt cx="960" cy="400"/>
              </a:xfrm>
            </p:grpSpPr>
            <p:sp>
              <p:nvSpPr>
                <p:cNvPr id="10264" name="Freeform 40"/>
                <p:cNvSpPr>
                  <a:spLocks/>
                </p:cNvSpPr>
                <p:nvPr/>
              </p:nvSpPr>
              <p:spPr bwMode="auto">
                <a:xfrm>
                  <a:off x="958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265" name="Freeform 41"/>
                <p:cNvSpPr>
                  <a:spLocks/>
                </p:cNvSpPr>
                <p:nvPr/>
              </p:nvSpPr>
              <p:spPr bwMode="auto">
                <a:xfrm flipH="1">
                  <a:off x="1438" y="2912"/>
                  <a:ext cx="480" cy="400"/>
                </a:xfrm>
                <a:custGeom>
                  <a:avLst/>
                  <a:gdLst>
                    <a:gd name="T0" fmla="*/ 0 w 624"/>
                    <a:gd name="T1" fmla="*/ 400 h 400"/>
                    <a:gd name="T2" fmla="*/ 96 w 624"/>
                    <a:gd name="T3" fmla="*/ 352 h 400"/>
                    <a:gd name="T4" fmla="*/ 192 w 624"/>
                    <a:gd name="T5" fmla="*/ 160 h 400"/>
                    <a:gd name="T6" fmla="*/ 240 w 624"/>
                    <a:gd name="T7" fmla="*/ 64 h 400"/>
                    <a:gd name="T8" fmla="*/ 288 w 624"/>
                    <a:gd name="T9" fmla="*/ 16 h 400"/>
                    <a:gd name="T10" fmla="*/ 384 w 624"/>
                    <a:gd name="T11" fmla="*/ 16 h 400"/>
                    <a:gd name="T12" fmla="*/ 432 w 624"/>
                    <a:gd name="T13" fmla="*/ 112 h 400"/>
                    <a:gd name="T14" fmla="*/ 480 w 624"/>
                    <a:gd name="T15" fmla="*/ 256 h 400"/>
                    <a:gd name="T16" fmla="*/ 528 w 624"/>
                    <a:gd name="T17" fmla="*/ 352 h 400"/>
                    <a:gd name="T18" fmla="*/ 624 w 624"/>
                    <a:gd name="T19" fmla="*/ 400 h 4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4"/>
                    <a:gd name="T31" fmla="*/ 0 h 400"/>
                    <a:gd name="T32" fmla="*/ 624 w 624"/>
                    <a:gd name="T33" fmla="*/ 400 h 4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4" h="400">
                      <a:moveTo>
                        <a:pt x="0" y="400"/>
                      </a:moveTo>
                      <a:cubicBezTo>
                        <a:pt x="32" y="396"/>
                        <a:pt x="64" y="392"/>
                        <a:pt x="96" y="352"/>
                      </a:cubicBezTo>
                      <a:cubicBezTo>
                        <a:pt x="128" y="312"/>
                        <a:pt x="168" y="208"/>
                        <a:pt x="192" y="160"/>
                      </a:cubicBezTo>
                      <a:cubicBezTo>
                        <a:pt x="216" y="112"/>
                        <a:pt x="224" y="88"/>
                        <a:pt x="240" y="64"/>
                      </a:cubicBezTo>
                      <a:cubicBezTo>
                        <a:pt x="256" y="40"/>
                        <a:pt x="264" y="24"/>
                        <a:pt x="288" y="16"/>
                      </a:cubicBezTo>
                      <a:cubicBezTo>
                        <a:pt x="312" y="8"/>
                        <a:pt x="360" y="0"/>
                        <a:pt x="384" y="16"/>
                      </a:cubicBezTo>
                      <a:cubicBezTo>
                        <a:pt x="408" y="32"/>
                        <a:pt x="416" y="72"/>
                        <a:pt x="432" y="112"/>
                      </a:cubicBezTo>
                      <a:cubicBezTo>
                        <a:pt x="448" y="152"/>
                        <a:pt x="464" y="216"/>
                        <a:pt x="480" y="256"/>
                      </a:cubicBezTo>
                      <a:cubicBezTo>
                        <a:pt x="496" y="296"/>
                        <a:pt x="504" y="328"/>
                        <a:pt x="528" y="352"/>
                      </a:cubicBezTo>
                      <a:cubicBezTo>
                        <a:pt x="552" y="376"/>
                        <a:pt x="588" y="388"/>
                        <a:pt x="624" y="400"/>
                      </a:cubicBezTo>
                    </a:path>
                  </a:pathLst>
                </a:cu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31764" name="Line 42"/>
              <p:cNvSpPr>
                <a:spLocks noChangeShapeType="1"/>
              </p:cNvSpPr>
              <p:nvPr/>
            </p:nvSpPr>
            <p:spPr bwMode="auto">
              <a:xfrm flipV="1">
                <a:off x="574" y="3342"/>
                <a:ext cx="0" cy="44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765" name="Text Box 43"/>
              <p:cNvSpPr txBox="1">
                <a:spLocks noChangeArrowheads="1"/>
              </p:cNvSpPr>
              <p:nvPr/>
            </p:nvSpPr>
            <p:spPr bwMode="auto">
              <a:xfrm>
                <a:off x="1109" y="3675"/>
                <a:ext cx="1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f</a:t>
                </a:r>
              </a:p>
            </p:txBody>
          </p:sp>
          <p:sp>
            <p:nvSpPr>
              <p:cNvPr id="31766" name="Text Box 46"/>
              <p:cNvSpPr txBox="1">
                <a:spLocks noChangeArrowheads="1"/>
              </p:cNvSpPr>
              <p:nvPr/>
            </p:nvSpPr>
            <p:spPr bwMode="auto">
              <a:xfrm>
                <a:off x="477" y="3757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pt-BR" altLang="pt-BR"/>
                  <a:t>w</a:t>
                </a:r>
                <a:r>
                  <a:rPr lang="pt-BR" altLang="pt-BR" baseline="-25000"/>
                  <a:t>x</a:t>
                </a:r>
                <a:endParaRPr lang="pt-BR" altLang="pt-BR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Conversão de Frequências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942624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4"/>
          <p:cNvSpPr txBox="1">
            <a:spLocks noChangeArrowheads="1"/>
          </p:cNvSpPr>
          <p:nvPr/>
        </p:nvSpPr>
        <p:spPr bwMode="auto">
          <a:xfrm>
            <a:off x="0" y="1074861"/>
            <a:ext cx="91440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pt-BR" altLang="pt-BR"/>
              <a:t>Demodulação: É o processo de se extrair o sinal de informação da portadora de RF modulada.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pt-BR" altLang="pt-BR"/>
              <a:t>Assim como nos circuitos moduladores, a demodulação AM-DSB pode ser feita de forma quadrática ou síncrona.</a:t>
            </a:r>
          </a:p>
        </p:txBody>
      </p:sp>
      <p:sp>
        <p:nvSpPr>
          <p:cNvPr id="32778" name="Text Box 5"/>
          <p:cNvSpPr txBox="1">
            <a:spLocks noChangeArrowheads="1"/>
          </p:cNvSpPr>
          <p:nvPr/>
        </p:nvSpPr>
        <p:spPr bwMode="auto">
          <a:xfrm>
            <a:off x="14288" y="2663948"/>
            <a:ext cx="9129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pt-BR" altLang="pt-BR" sz="2000"/>
              <a:t>Detector de produto:</a:t>
            </a:r>
          </a:p>
        </p:txBody>
      </p:sp>
      <p:grpSp>
        <p:nvGrpSpPr>
          <p:cNvPr id="32779" name="Group 6"/>
          <p:cNvGrpSpPr>
            <a:grpSpLocks/>
          </p:cNvGrpSpPr>
          <p:nvPr/>
        </p:nvGrpSpPr>
        <p:grpSpPr bwMode="auto">
          <a:xfrm>
            <a:off x="1357313" y="3164011"/>
            <a:ext cx="6183312" cy="857250"/>
            <a:chOff x="235" y="1115"/>
            <a:chExt cx="5110" cy="813"/>
          </a:xfrm>
        </p:grpSpPr>
        <p:grpSp>
          <p:nvGrpSpPr>
            <p:cNvPr id="32783" name="Group 7"/>
            <p:cNvGrpSpPr>
              <a:grpSpLocks/>
            </p:cNvGrpSpPr>
            <p:nvPr/>
          </p:nvGrpSpPr>
          <p:grpSpPr bwMode="auto">
            <a:xfrm>
              <a:off x="2507" y="1232"/>
              <a:ext cx="2084" cy="664"/>
              <a:chOff x="1477" y="1512"/>
              <a:chExt cx="2084" cy="664"/>
            </a:xfrm>
          </p:grpSpPr>
          <p:sp>
            <p:nvSpPr>
              <p:cNvPr id="32784" name="AutoShape 8"/>
              <p:cNvSpPr>
                <a:spLocks noChangeArrowheads="1"/>
              </p:cNvSpPr>
              <p:nvPr/>
            </p:nvSpPr>
            <p:spPr bwMode="auto">
              <a:xfrm>
                <a:off x="1881" y="1512"/>
                <a:ext cx="288" cy="265"/>
              </a:xfrm>
              <a:prstGeom prst="flowChartSummingJunction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2785" name="Rectangle 9"/>
              <p:cNvSpPr>
                <a:spLocks noChangeArrowheads="1"/>
              </p:cNvSpPr>
              <p:nvPr/>
            </p:nvSpPr>
            <p:spPr bwMode="auto">
              <a:xfrm>
                <a:off x="2569" y="1512"/>
                <a:ext cx="576" cy="2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/>
                  <a:t>FPBx</a:t>
                </a:r>
              </a:p>
            </p:txBody>
          </p:sp>
          <p:sp>
            <p:nvSpPr>
              <p:cNvPr id="32786" name="Line 10"/>
              <p:cNvSpPr>
                <a:spLocks noChangeShapeType="1"/>
              </p:cNvSpPr>
              <p:nvPr/>
            </p:nvSpPr>
            <p:spPr bwMode="auto">
              <a:xfrm>
                <a:off x="1477" y="1656"/>
                <a:ext cx="4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7" name="Line 11"/>
              <p:cNvSpPr>
                <a:spLocks noChangeShapeType="1"/>
              </p:cNvSpPr>
              <p:nvPr/>
            </p:nvSpPr>
            <p:spPr bwMode="auto">
              <a:xfrm>
                <a:off x="2173" y="1656"/>
                <a:ext cx="4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8" name="Line 12"/>
              <p:cNvSpPr>
                <a:spLocks noChangeShapeType="1"/>
              </p:cNvSpPr>
              <p:nvPr/>
            </p:nvSpPr>
            <p:spPr bwMode="auto">
              <a:xfrm>
                <a:off x="3145" y="1656"/>
                <a:ext cx="4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789" name="Line 13"/>
              <p:cNvSpPr>
                <a:spLocks noChangeShapeType="1"/>
              </p:cNvSpPr>
              <p:nvPr/>
            </p:nvSpPr>
            <p:spPr bwMode="auto">
              <a:xfrm rot="-5400000">
                <a:off x="1825" y="1968"/>
                <a:ext cx="41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aphicFrame>
          <p:nvGraphicFramePr>
            <p:cNvPr id="32772" name="Object 14"/>
            <p:cNvGraphicFramePr>
              <a:graphicFrameLocks/>
            </p:cNvGraphicFramePr>
            <p:nvPr/>
          </p:nvGraphicFramePr>
          <p:xfrm>
            <a:off x="235" y="1225"/>
            <a:ext cx="224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25" name="Equação" r:id="rId3" imgW="1777680" imgH="228600" progId="Equation.3">
                    <p:embed/>
                  </p:oleObj>
                </mc:Choice>
                <mc:Fallback>
                  <p:oleObj name="Equação" r:id="rId3" imgW="177768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" y="1225"/>
                          <a:ext cx="2240" cy="288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EAEAEA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3" name="Object 15"/>
            <p:cNvGraphicFramePr>
              <a:graphicFrameLocks/>
            </p:cNvGraphicFramePr>
            <p:nvPr/>
          </p:nvGraphicFramePr>
          <p:xfrm>
            <a:off x="3134" y="1640"/>
            <a:ext cx="83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26" name="Equation" r:id="rId5" imgW="660240" imgH="228600" progId="Equation.3">
                    <p:embed/>
                  </p:oleObj>
                </mc:Choice>
                <mc:Fallback>
                  <p:oleObj name="Equation" r:id="rId5" imgW="66024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4" y="1640"/>
                          <a:ext cx="830" cy="288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EAEAEA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4" name="Object 16"/>
            <p:cNvGraphicFramePr>
              <a:graphicFrameLocks/>
            </p:cNvGraphicFramePr>
            <p:nvPr/>
          </p:nvGraphicFramePr>
          <p:xfrm>
            <a:off x="4643" y="1115"/>
            <a:ext cx="702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27" name="Equação" r:id="rId7" imgW="558720" imgH="393480" progId="Equation.3">
                    <p:embed/>
                  </p:oleObj>
                </mc:Choice>
                <mc:Fallback>
                  <p:oleObj name="Equação" r:id="rId7" imgW="558720" imgH="3934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" y="1115"/>
                          <a:ext cx="702" cy="494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EAEAEA">
                                <a:gamma/>
                                <a:tint val="0"/>
                                <a:invGamma/>
                              </a:srgbClr>
                            </a:gs>
                            <a:gs pos="100000">
                              <a:srgbClr val="EAEAEA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778459"/>
              </p:ext>
            </p:extLst>
          </p:nvPr>
        </p:nvGraphicFramePr>
        <p:xfrm>
          <a:off x="7639050" y="4543548"/>
          <a:ext cx="99258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8" name="Equação" r:id="rId9" imgW="533160" imgH="393480" progId="Equation.3">
                  <p:embed/>
                </p:oleObj>
              </mc:Choice>
              <mc:Fallback>
                <p:oleObj name="Equação" r:id="rId9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050" y="4543548"/>
                        <a:ext cx="992583" cy="7318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5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EAEAEA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5545138" y="4146673"/>
            <a:ext cx="1766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2000"/>
              <a:t>Após o FPBx</a:t>
            </a:r>
          </a:p>
        </p:txBody>
      </p:sp>
      <p:sp>
        <p:nvSpPr>
          <p:cNvPr id="32781" name="AutoShape 19"/>
          <p:cNvSpPr>
            <a:spLocks noChangeArrowheads="1"/>
          </p:cNvSpPr>
          <p:nvPr/>
        </p:nvSpPr>
        <p:spPr bwMode="auto">
          <a:xfrm>
            <a:off x="5805899" y="4646395"/>
            <a:ext cx="1400175" cy="395287"/>
          </a:xfrm>
          <a:prstGeom prst="rightArrow">
            <a:avLst>
              <a:gd name="adj1" fmla="val 50000"/>
              <a:gd name="adj2" fmla="val 8855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2" name="Text Box 20"/>
          <p:cNvSpPr txBox="1">
            <a:spLocks noChangeArrowheads="1"/>
          </p:cNvSpPr>
          <p:nvPr/>
        </p:nvSpPr>
        <p:spPr bwMode="auto">
          <a:xfrm>
            <a:off x="0" y="5026868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pt-BR" altLang="pt-BR" sz="2000" dirty="0">
                <a:sym typeface="Monotype Sorts" pitchFamily="2" charset="2"/>
              </a:rPr>
              <a:t>Problemas</a:t>
            </a:r>
            <a:r>
              <a:rPr lang="pt-BR" altLang="pt-BR" sz="2000" dirty="0"/>
              <a:t>: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dirty="0"/>
              <a:t>Necessidade de sincronismo de </a:t>
            </a:r>
            <a:r>
              <a:rPr lang="pt-BR" altLang="pt-BR" dirty="0" err="1"/>
              <a:t>freqüência</a:t>
            </a:r>
            <a:r>
              <a:rPr lang="pt-BR" altLang="pt-BR" dirty="0"/>
              <a:t> e de fase.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dirty="0"/>
              <a:t>Uso de Detector coerente.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pt-BR" altLang="pt-BR" dirty="0"/>
              <a:t>O detector de envoltória é mais simples  </a:t>
            </a:r>
            <a:r>
              <a:rPr lang="pt-BR" altLang="pt-BR" dirty="0">
                <a:sym typeface="Symbol" pitchFamily="18" charset="2"/>
              </a:rPr>
              <a:t> </a:t>
            </a:r>
            <a:r>
              <a:rPr lang="pt-BR" altLang="pt-BR" dirty="0"/>
              <a:t> Utiliza só um diodo.</a:t>
            </a:r>
          </a:p>
        </p:txBody>
      </p:sp>
      <p:graphicFrame>
        <p:nvGraphicFramePr>
          <p:cNvPr id="32771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847353"/>
              </p:ext>
            </p:extLst>
          </p:nvPr>
        </p:nvGraphicFramePr>
        <p:xfrm>
          <a:off x="506413" y="4092698"/>
          <a:ext cx="47529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9" name="Equação" r:id="rId11" imgW="2616120" imgH="634680" progId="Equation.3">
                  <p:embed/>
                </p:oleObj>
              </mc:Choice>
              <mc:Fallback>
                <p:oleObj name="Equação" r:id="rId11" imgW="2616120" imgH="634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4092698"/>
                        <a:ext cx="47529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EAEAEA"/>
                                </a:gs>
                                <a:gs pos="100000">
                                  <a:srgbClr val="EAEAEA">
                                    <a:gamma/>
                                    <a:tint val="0"/>
                                    <a:invGamma/>
                                  </a:srgbClr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600" dirty="0" err="1"/>
              <a:t>Demoduladores</a:t>
            </a:r>
            <a:r>
              <a:rPr lang="pt-BR" altLang="pt-BR" sz="3600" dirty="0"/>
              <a:t> </a:t>
            </a:r>
            <a:r>
              <a:rPr lang="pt-BR" altLang="pt-BR" sz="3600" dirty="0" smtClean="0"/>
              <a:t>AM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722339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5"/>
          <p:cNvSpPr>
            <a:spLocks noChangeArrowheads="1"/>
          </p:cNvSpPr>
          <p:nvPr/>
        </p:nvSpPr>
        <p:spPr bwMode="auto">
          <a:xfrm>
            <a:off x="0" y="116167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v"/>
            </a:pPr>
            <a:r>
              <a:rPr lang="pt-BR" altLang="pt-BR" sz="2000"/>
              <a:t>Um dispositivo cuja característica entre entrada e saída é quadrática pode ser utilizado para produzir a demodulação AM.</a:t>
            </a:r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92501"/>
              </p:ext>
            </p:extLst>
          </p:nvPr>
        </p:nvGraphicFramePr>
        <p:xfrm>
          <a:off x="1214438" y="5031184"/>
          <a:ext cx="23383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9" name="Equação" r:id="rId3" imgW="1473120" imgH="228600" progId="Equation.3">
                  <p:embed/>
                </p:oleObj>
              </mc:Choice>
              <mc:Fallback>
                <p:oleObj name="Equação" r:id="rId3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031184"/>
                        <a:ext cx="233838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78452"/>
              </p:ext>
            </p:extLst>
          </p:nvPr>
        </p:nvGraphicFramePr>
        <p:xfrm>
          <a:off x="2286000" y="6245622"/>
          <a:ext cx="430688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0" name="Equação" r:id="rId5" imgW="2666880" imgH="393480" progId="Equation.3">
                  <p:embed/>
                </p:oleObj>
              </mc:Choice>
              <mc:Fallback>
                <p:oleObj name="Equação" r:id="rId5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245622"/>
                        <a:ext cx="4306888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2" name="Group 23"/>
          <p:cNvGrpSpPr>
            <a:grpSpLocks/>
          </p:cNvGrpSpPr>
          <p:nvPr/>
        </p:nvGrpSpPr>
        <p:grpSpPr bwMode="auto">
          <a:xfrm>
            <a:off x="1600200" y="3259534"/>
            <a:ext cx="5999163" cy="1485900"/>
            <a:chOff x="918" y="1165"/>
            <a:chExt cx="3779" cy="936"/>
          </a:xfrm>
        </p:grpSpPr>
        <p:graphicFrame>
          <p:nvGraphicFramePr>
            <p:cNvPr id="33798" name="Object 4"/>
            <p:cNvGraphicFramePr>
              <a:graphicFrameLocks noChangeAspect="1"/>
            </p:cNvGraphicFramePr>
            <p:nvPr/>
          </p:nvGraphicFramePr>
          <p:xfrm>
            <a:off x="2760" y="1365"/>
            <a:ext cx="889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51" name="Equation" r:id="rId7" imgW="469800" imgH="215640" progId="Equation.3">
                    <p:embed/>
                  </p:oleObj>
                </mc:Choice>
                <mc:Fallback>
                  <p:oleObj name="Equation" r:id="rId7" imgW="469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1365"/>
                          <a:ext cx="889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8F8F8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5" name="Line 12"/>
            <p:cNvSpPr>
              <a:spLocks noChangeShapeType="1"/>
            </p:cNvSpPr>
            <p:nvPr/>
          </p:nvSpPr>
          <p:spPr bwMode="auto">
            <a:xfrm flipV="1">
              <a:off x="1996" y="1305"/>
              <a:ext cx="0" cy="5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16" name="Line 13"/>
            <p:cNvSpPr>
              <a:spLocks noChangeShapeType="1"/>
            </p:cNvSpPr>
            <p:nvPr/>
          </p:nvSpPr>
          <p:spPr bwMode="auto">
            <a:xfrm>
              <a:off x="1904" y="1856"/>
              <a:ext cx="1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17" name="Freeform 14"/>
            <p:cNvSpPr>
              <a:spLocks/>
            </p:cNvSpPr>
            <p:nvPr/>
          </p:nvSpPr>
          <p:spPr bwMode="auto">
            <a:xfrm>
              <a:off x="2009" y="1358"/>
              <a:ext cx="574" cy="498"/>
            </a:xfrm>
            <a:custGeom>
              <a:avLst/>
              <a:gdLst>
                <a:gd name="T0" fmla="*/ 0 w 632"/>
                <a:gd name="T1" fmla="*/ 111 h 724"/>
                <a:gd name="T2" fmla="*/ 41 w 632"/>
                <a:gd name="T3" fmla="*/ 111 h 724"/>
                <a:gd name="T4" fmla="*/ 77 w 632"/>
                <a:gd name="T5" fmla="*/ 109 h 724"/>
                <a:gd name="T6" fmla="*/ 117 w 632"/>
                <a:gd name="T7" fmla="*/ 107 h 724"/>
                <a:gd name="T8" fmla="*/ 152 w 632"/>
                <a:gd name="T9" fmla="*/ 102 h 724"/>
                <a:gd name="T10" fmla="*/ 186 w 632"/>
                <a:gd name="T11" fmla="*/ 98 h 724"/>
                <a:gd name="T12" fmla="*/ 219 w 632"/>
                <a:gd name="T13" fmla="*/ 92 h 724"/>
                <a:gd name="T14" fmla="*/ 249 w 632"/>
                <a:gd name="T15" fmla="*/ 86 h 724"/>
                <a:gd name="T16" fmla="*/ 277 w 632"/>
                <a:gd name="T17" fmla="*/ 79 h 724"/>
                <a:gd name="T18" fmla="*/ 302 w 632"/>
                <a:gd name="T19" fmla="*/ 71 h 724"/>
                <a:gd name="T20" fmla="*/ 324 w 632"/>
                <a:gd name="T21" fmla="*/ 63 h 724"/>
                <a:gd name="T22" fmla="*/ 343 w 632"/>
                <a:gd name="T23" fmla="*/ 54 h 724"/>
                <a:gd name="T24" fmla="*/ 360 w 632"/>
                <a:gd name="T25" fmla="*/ 43 h 724"/>
                <a:gd name="T26" fmla="*/ 373 w 632"/>
                <a:gd name="T27" fmla="*/ 33 h 724"/>
                <a:gd name="T28" fmla="*/ 382 w 632"/>
                <a:gd name="T29" fmla="*/ 22 h 724"/>
                <a:gd name="T30" fmla="*/ 388 w 632"/>
                <a:gd name="T31" fmla="*/ 12 h 724"/>
                <a:gd name="T32" fmla="*/ 391 w 632"/>
                <a:gd name="T33" fmla="*/ 0 h 7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2"/>
                <a:gd name="T52" fmla="*/ 0 h 724"/>
                <a:gd name="T53" fmla="*/ 632 w 632"/>
                <a:gd name="T54" fmla="*/ 724 h 7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2" h="724">
                  <a:moveTo>
                    <a:pt x="0" y="724"/>
                  </a:moveTo>
                  <a:lnTo>
                    <a:pt x="66" y="720"/>
                  </a:lnTo>
                  <a:lnTo>
                    <a:pt x="127" y="708"/>
                  </a:lnTo>
                  <a:lnTo>
                    <a:pt x="189" y="691"/>
                  </a:lnTo>
                  <a:lnTo>
                    <a:pt x="246" y="666"/>
                  </a:lnTo>
                  <a:lnTo>
                    <a:pt x="302" y="636"/>
                  </a:lnTo>
                  <a:lnTo>
                    <a:pt x="354" y="601"/>
                  </a:lnTo>
                  <a:lnTo>
                    <a:pt x="402" y="559"/>
                  </a:lnTo>
                  <a:lnTo>
                    <a:pt x="448" y="513"/>
                  </a:lnTo>
                  <a:lnTo>
                    <a:pt x="488" y="461"/>
                  </a:lnTo>
                  <a:lnTo>
                    <a:pt x="525" y="405"/>
                  </a:lnTo>
                  <a:lnTo>
                    <a:pt x="555" y="346"/>
                  </a:lnTo>
                  <a:lnTo>
                    <a:pt x="582" y="283"/>
                  </a:lnTo>
                  <a:lnTo>
                    <a:pt x="603" y="215"/>
                  </a:lnTo>
                  <a:lnTo>
                    <a:pt x="619" y="146"/>
                  </a:lnTo>
                  <a:lnTo>
                    <a:pt x="628" y="75"/>
                  </a:lnTo>
                  <a:lnTo>
                    <a:pt x="632" y="0"/>
                  </a:lnTo>
                </a:path>
              </a:pathLst>
            </a:custGeom>
            <a:noFill/>
            <a:ln w="2857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18" name="Text Box 15"/>
            <p:cNvSpPr txBox="1">
              <a:spLocks noChangeArrowheads="1"/>
            </p:cNvSpPr>
            <p:nvPr/>
          </p:nvSpPr>
          <p:spPr bwMode="auto">
            <a:xfrm>
              <a:off x="2001" y="1165"/>
              <a:ext cx="2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e</a:t>
              </a:r>
              <a:r>
                <a:rPr lang="pt-BR" altLang="pt-BR" sz="2000" baseline="-25000"/>
                <a:t>2</a:t>
              </a:r>
              <a:endParaRPr lang="pt-BR" altLang="pt-BR" sz="2000"/>
            </a:p>
          </p:txBody>
        </p:sp>
        <p:sp>
          <p:nvSpPr>
            <p:cNvPr id="33819" name="Text Box 16"/>
            <p:cNvSpPr txBox="1">
              <a:spLocks noChangeArrowheads="1"/>
            </p:cNvSpPr>
            <p:nvPr/>
          </p:nvSpPr>
          <p:spPr bwMode="auto">
            <a:xfrm>
              <a:off x="2942" y="1715"/>
              <a:ext cx="2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e</a:t>
              </a:r>
              <a:r>
                <a:rPr lang="pt-BR" altLang="pt-BR" sz="2000" baseline="-25000"/>
                <a:t>1</a:t>
              </a:r>
              <a:endParaRPr lang="pt-BR" altLang="pt-BR" sz="2000"/>
            </a:p>
          </p:txBody>
        </p:sp>
        <p:sp>
          <p:nvSpPr>
            <p:cNvPr id="33820" name="Rectangle 18"/>
            <p:cNvSpPr>
              <a:spLocks noChangeArrowheads="1"/>
            </p:cNvSpPr>
            <p:nvPr/>
          </p:nvSpPr>
          <p:spPr bwMode="auto">
            <a:xfrm>
              <a:off x="1739" y="1165"/>
              <a:ext cx="2067" cy="9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3821" name="Line 19"/>
            <p:cNvSpPr>
              <a:spLocks noChangeShapeType="1"/>
            </p:cNvSpPr>
            <p:nvPr/>
          </p:nvSpPr>
          <p:spPr bwMode="auto">
            <a:xfrm>
              <a:off x="1152" y="1617"/>
              <a:ext cx="58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22" name="Line 20"/>
            <p:cNvSpPr>
              <a:spLocks noChangeShapeType="1"/>
            </p:cNvSpPr>
            <p:nvPr/>
          </p:nvSpPr>
          <p:spPr bwMode="auto">
            <a:xfrm>
              <a:off x="3796" y="1621"/>
              <a:ext cx="58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23" name="Text Box 21"/>
            <p:cNvSpPr txBox="1">
              <a:spLocks noChangeArrowheads="1"/>
            </p:cNvSpPr>
            <p:nvPr/>
          </p:nvSpPr>
          <p:spPr bwMode="auto">
            <a:xfrm>
              <a:off x="918" y="1488"/>
              <a:ext cx="2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e</a:t>
              </a:r>
              <a:r>
                <a:rPr lang="pt-BR" altLang="pt-BR" sz="2000" baseline="-25000"/>
                <a:t>1</a:t>
              </a:r>
              <a:endParaRPr lang="pt-BR" altLang="pt-BR" sz="2000"/>
            </a:p>
          </p:txBody>
        </p:sp>
        <p:sp>
          <p:nvSpPr>
            <p:cNvPr id="33824" name="Text Box 22"/>
            <p:cNvSpPr txBox="1">
              <a:spLocks noChangeArrowheads="1"/>
            </p:cNvSpPr>
            <p:nvPr/>
          </p:nvSpPr>
          <p:spPr bwMode="auto">
            <a:xfrm>
              <a:off x="4416" y="1488"/>
              <a:ext cx="2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e</a:t>
              </a:r>
              <a:r>
                <a:rPr lang="pt-BR" altLang="pt-BR" sz="2000" baseline="-25000"/>
                <a:t>2</a:t>
              </a:r>
              <a:endParaRPr lang="pt-BR" altLang="pt-BR" sz="2000"/>
            </a:p>
          </p:txBody>
        </p:sp>
      </p:grpSp>
      <p:sp>
        <p:nvSpPr>
          <p:cNvPr id="33803" name="Text Box 24"/>
          <p:cNvSpPr txBox="1">
            <a:spLocks noChangeArrowheads="1"/>
          </p:cNvSpPr>
          <p:nvPr/>
        </p:nvSpPr>
        <p:spPr bwMode="auto">
          <a:xfrm>
            <a:off x="3225800" y="2895997"/>
            <a:ext cx="2786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2000"/>
              <a:t>Elemento não-linear</a:t>
            </a: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0723"/>
              </p:ext>
            </p:extLst>
          </p:nvPr>
        </p:nvGraphicFramePr>
        <p:xfrm>
          <a:off x="5786438" y="5031184"/>
          <a:ext cx="24812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2" name="Equação" r:id="rId9" imgW="1714320" imgH="253800" progId="Equation.3">
                  <p:embed/>
                </p:oleObj>
              </mc:Choice>
              <mc:Fallback>
                <p:oleObj name="Equação" r:id="rId9" imgW="1714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5031184"/>
                        <a:ext cx="24812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Line 26"/>
          <p:cNvSpPr>
            <a:spLocks noChangeShapeType="1"/>
          </p:cNvSpPr>
          <p:nvPr/>
        </p:nvSpPr>
        <p:spPr bwMode="auto">
          <a:xfrm flipV="1">
            <a:off x="2276475" y="4169172"/>
            <a:ext cx="17463" cy="82073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5" name="Line 27"/>
          <p:cNvSpPr>
            <a:spLocks noChangeShapeType="1"/>
          </p:cNvSpPr>
          <p:nvPr/>
        </p:nvSpPr>
        <p:spPr bwMode="auto">
          <a:xfrm flipH="1" flipV="1">
            <a:off x="6777038" y="4169172"/>
            <a:ext cx="17462" cy="82073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843397"/>
              </p:ext>
            </p:extLst>
          </p:nvPr>
        </p:nvGraphicFramePr>
        <p:xfrm>
          <a:off x="2357438" y="5745559"/>
          <a:ext cx="43100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3" name="Equação" r:id="rId11" imgW="2450880" imgH="253800" progId="Equation.3">
                  <p:embed/>
                </p:oleObj>
              </mc:Choice>
              <mc:Fallback>
                <p:oleObj name="Equação" r:id="rId11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5745559"/>
                        <a:ext cx="43100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6" name="Grupo 24"/>
          <p:cNvGrpSpPr>
            <a:grpSpLocks/>
          </p:cNvGrpSpPr>
          <p:nvPr/>
        </p:nvGrpSpPr>
        <p:grpSpPr bwMode="auto">
          <a:xfrm>
            <a:off x="1643063" y="2290391"/>
            <a:ext cx="5572125" cy="490537"/>
            <a:chOff x="571472" y="2071678"/>
            <a:chExt cx="5572164" cy="491313"/>
          </a:xfrm>
        </p:grpSpPr>
        <p:sp>
          <p:nvSpPr>
            <p:cNvPr id="33807" name="CaixaDeTexto 25"/>
            <p:cNvSpPr txBox="1">
              <a:spLocks noChangeArrowheads="1"/>
            </p:cNvSpPr>
            <p:nvPr/>
          </p:nvSpPr>
          <p:spPr bwMode="auto">
            <a:xfrm>
              <a:off x="1714480" y="2071678"/>
              <a:ext cx="1000132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Elemento não linear</a:t>
              </a:r>
            </a:p>
          </p:txBody>
        </p:sp>
        <p:sp>
          <p:nvSpPr>
            <p:cNvPr id="33808" name="CaixaDeTexto 26"/>
            <p:cNvSpPr txBox="1">
              <a:spLocks noChangeArrowheads="1"/>
            </p:cNvSpPr>
            <p:nvPr/>
          </p:nvSpPr>
          <p:spPr bwMode="auto">
            <a:xfrm>
              <a:off x="3286116" y="2071678"/>
              <a:ext cx="1000132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t-BR" altLang="pt-BR" sz="1200"/>
                <a:t>FPB</a:t>
              </a:r>
            </a:p>
            <a:p>
              <a:pPr eaLnBrk="1" hangingPunct="1"/>
              <a:endParaRPr lang="pt-BR" altLang="pt-BR" sz="1200"/>
            </a:p>
          </p:txBody>
        </p:sp>
        <p:cxnSp>
          <p:nvCxnSpPr>
            <p:cNvPr id="28" name="Conector de seta reta 27"/>
            <p:cNvCxnSpPr>
              <a:stCxn id="33807" idx="3"/>
              <a:endCxn id="33808" idx="1"/>
            </p:cNvCxnSpPr>
            <p:nvPr/>
          </p:nvCxnSpPr>
          <p:spPr>
            <a:xfrm>
              <a:off x="2714612" y="2302229"/>
              <a:ext cx="571504" cy="15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>
              <a:stCxn id="33808" idx="3"/>
            </p:cNvCxnSpPr>
            <p:nvPr/>
          </p:nvCxnSpPr>
          <p:spPr>
            <a:xfrm>
              <a:off x="4286248" y="2302229"/>
              <a:ext cx="600079" cy="6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>
              <a:endCxn id="33807" idx="1"/>
            </p:cNvCxnSpPr>
            <p:nvPr/>
          </p:nvCxnSpPr>
          <p:spPr>
            <a:xfrm>
              <a:off x="1144563" y="2300640"/>
              <a:ext cx="569917" cy="1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2" name="CaixaDeTexto 30"/>
            <p:cNvSpPr txBox="1">
              <a:spLocks noChangeArrowheads="1"/>
            </p:cNvSpPr>
            <p:nvPr/>
          </p:nvSpPr>
          <p:spPr bwMode="auto">
            <a:xfrm>
              <a:off x="571472" y="2143116"/>
              <a:ext cx="5000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e(t)</a:t>
              </a:r>
            </a:p>
          </p:txBody>
        </p:sp>
        <p:sp>
          <p:nvSpPr>
            <p:cNvPr id="33813" name="CaixaDeTexto 31"/>
            <p:cNvSpPr txBox="1">
              <a:spLocks noChangeArrowheads="1"/>
            </p:cNvSpPr>
            <p:nvPr/>
          </p:nvSpPr>
          <p:spPr bwMode="auto">
            <a:xfrm>
              <a:off x="2714612" y="2285992"/>
              <a:ext cx="6334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e</a:t>
              </a:r>
              <a:r>
                <a:rPr lang="pt-BR" altLang="pt-BR" sz="1200" baseline="-25000"/>
                <a:t>1</a:t>
              </a:r>
              <a:r>
                <a:rPr lang="pt-BR" altLang="pt-BR" sz="1200"/>
                <a:t>(t)</a:t>
              </a:r>
            </a:p>
          </p:txBody>
        </p:sp>
        <p:sp>
          <p:nvSpPr>
            <p:cNvPr id="33814" name="CaixaDeTexto 32"/>
            <p:cNvSpPr txBox="1">
              <a:spLocks noChangeArrowheads="1"/>
            </p:cNvSpPr>
            <p:nvPr/>
          </p:nvSpPr>
          <p:spPr bwMode="auto">
            <a:xfrm>
              <a:off x="4929190" y="2143116"/>
              <a:ext cx="12144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200"/>
                <a:t>e</a:t>
              </a:r>
              <a:r>
                <a:rPr lang="pt-BR" altLang="pt-BR" sz="1200" baseline="-25000"/>
                <a:t>recuperado</a:t>
              </a:r>
              <a:r>
                <a:rPr lang="pt-BR" altLang="pt-BR" sz="1200"/>
                <a:t>(t)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 err="1"/>
              <a:t>Demodulador</a:t>
            </a:r>
            <a:r>
              <a:rPr lang="pt-BR" altLang="pt-BR" dirty="0"/>
              <a:t> </a:t>
            </a:r>
            <a:r>
              <a:rPr lang="pt-BR" altLang="pt-BR" dirty="0" smtClean="0"/>
              <a:t>Quadrático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3833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96604"/>
              </p:ext>
            </p:extLst>
          </p:nvPr>
        </p:nvGraphicFramePr>
        <p:xfrm>
          <a:off x="428625" y="214313"/>
          <a:ext cx="78295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2" name="Equação" r:id="rId3" imgW="4254480" imgH="393480" progId="Equation.3">
                  <p:embed/>
                </p:oleObj>
              </mc:Choice>
              <mc:Fallback>
                <p:oleObj name="Equação" r:id="rId3" imgW="4254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14313"/>
                        <a:ext cx="782955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1" name="Group 24"/>
          <p:cNvGrpSpPr>
            <a:grpSpLocks/>
          </p:cNvGrpSpPr>
          <p:nvPr/>
        </p:nvGrpSpPr>
        <p:grpSpPr bwMode="auto">
          <a:xfrm>
            <a:off x="1130300" y="1719263"/>
            <a:ext cx="6370638" cy="715962"/>
            <a:chOff x="904" y="1305"/>
            <a:chExt cx="4013" cy="451"/>
          </a:xfrm>
        </p:grpSpPr>
        <p:sp>
          <p:nvSpPr>
            <p:cNvPr id="34832" name="Text Box 19"/>
            <p:cNvSpPr txBox="1">
              <a:spLocks noChangeArrowheads="1"/>
            </p:cNvSpPr>
            <p:nvPr/>
          </p:nvSpPr>
          <p:spPr bwMode="auto">
            <a:xfrm>
              <a:off x="1530" y="1310"/>
              <a:ext cx="958" cy="446"/>
            </a:xfrm>
            <a:prstGeom prst="rect">
              <a:avLst/>
            </a:prstGeom>
            <a:noFill/>
            <a:ln w="9525">
              <a:solidFill>
                <a:srgbClr val="339966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pt-BR" altLang="pt-BR" sz="2000"/>
                <a:t>elemento</a:t>
              </a:r>
            </a:p>
            <a:p>
              <a:pPr algn="ctr" eaLnBrk="1" hangingPunct="1"/>
              <a:r>
                <a:rPr lang="pt-BR" altLang="pt-BR" sz="2000"/>
                <a:t>Não-linear</a:t>
              </a:r>
            </a:p>
          </p:txBody>
        </p:sp>
        <p:sp>
          <p:nvSpPr>
            <p:cNvPr id="13330" name="Text Box 20"/>
            <p:cNvSpPr txBox="1">
              <a:spLocks noChangeArrowheads="1"/>
            </p:cNvSpPr>
            <p:nvPr/>
          </p:nvSpPr>
          <p:spPr bwMode="auto">
            <a:xfrm>
              <a:off x="3203" y="1305"/>
              <a:ext cx="937" cy="446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000" dirty="0"/>
                <a:t>Filtro</a:t>
              </a:r>
            </a:p>
            <a:p>
              <a:pPr algn="ctr">
                <a:defRPr/>
              </a:pPr>
              <a:r>
                <a:rPr lang="pt-BR" sz="2000" dirty="0"/>
                <a:t>Passa-baixas</a:t>
              </a:r>
            </a:p>
          </p:txBody>
        </p:sp>
        <p:sp>
          <p:nvSpPr>
            <p:cNvPr id="34834" name="Line 21"/>
            <p:cNvSpPr>
              <a:spLocks noChangeShapeType="1"/>
            </p:cNvSpPr>
            <p:nvPr/>
          </p:nvSpPr>
          <p:spPr bwMode="auto">
            <a:xfrm>
              <a:off x="904" y="1526"/>
              <a:ext cx="6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35" name="Line 22"/>
            <p:cNvSpPr>
              <a:spLocks noChangeShapeType="1"/>
            </p:cNvSpPr>
            <p:nvPr/>
          </p:nvSpPr>
          <p:spPr bwMode="auto">
            <a:xfrm>
              <a:off x="2448" y="1530"/>
              <a:ext cx="6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36" name="Line 23"/>
            <p:cNvSpPr>
              <a:spLocks noChangeShapeType="1"/>
            </p:cNvSpPr>
            <p:nvPr/>
          </p:nvSpPr>
          <p:spPr bwMode="auto">
            <a:xfrm>
              <a:off x="4264" y="1534"/>
              <a:ext cx="6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348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44765"/>
              </p:ext>
            </p:extLst>
          </p:nvPr>
        </p:nvGraphicFramePr>
        <p:xfrm>
          <a:off x="1692275" y="3659188"/>
          <a:ext cx="520223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3" name="Equação" r:id="rId5" imgW="1942920" imgH="393480" progId="Equation.3">
                  <p:embed/>
                </p:oleObj>
              </mc:Choice>
              <mc:Fallback>
                <p:oleObj name="Equação" r:id="rId5" imgW="1942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659188"/>
                        <a:ext cx="5202238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26"/>
          <p:cNvSpPr txBox="1">
            <a:spLocks noChangeArrowheads="1"/>
          </p:cNvSpPr>
          <p:nvPr/>
        </p:nvSpPr>
        <p:spPr bwMode="auto">
          <a:xfrm>
            <a:off x="0" y="296545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 dirty="0"/>
              <a:t>Na saída do filtro:</a:t>
            </a:r>
          </a:p>
        </p:txBody>
      </p:sp>
      <p:sp>
        <p:nvSpPr>
          <p:cNvPr id="34823" name="Text Box 27"/>
          <p:cNvSpPr txBox="1">
            <a:spLocks noChangeArrowheads="1"/>
          </p:cNvSpPr>
          <p:nvPr/>
        </p:nvSpPr>
        <p:spPr bwMode="auto">
          <a:xfrm>
            <a:off x="2114983" y="5556250"/>
            <a:ext cx="1256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nível DC</a:t>
            </a:r>
          </a:p>
        </p:txBody>
      </p:sp>
      <p:sp>
        <p:nvSpPr>
          <p:cNvPr id="34824" name="Text Box 28"/>
          <p:cNvSpPr txBox="1">
            <a:spLocks noChangeArrowheads="1"/>
          </p:cNvSpPr>
          <p:nvPr/>
        </p:nvSpPr>
        <p:spPr bwMode="auto">
          <a:xfrm>
            <a:off x="3727450" y="5216525"/>
            <a:ext cx="1552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sinal</a:t>
            </a:r>
          </a:p>
          <a:p>
            <a:pPr algn="ctr" eaLnBrk="1" hangingPunct="1"/>
            <a:r>
              <a:rPr lang="pt-BR" altLang="pt-BR" sz="2000"/>
              <a:t>modulante</a:t>
            </a:r>
          </a:p>
        </p:txBody>
      </p:sp>
      <p:sp>
        <p:nvSpPr>
          <p:cNvPr id="34825" name="Text Box 29"/>
          <p:cNvSpPr txBox="1">
            <a:spLocks noChangeArrowheads="1"/>
          </p:cNvSpPr>
          <p:nvPr/>
        </p:nvSpPr>
        <p:spPr bwMode="auto">
          <a:xfrm>
            <a:off x="5524132" y="5521325"/>
            <a:ext cx="1356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distorção</a:t>
            </a:r>
          </a:p>
        </p:txBody>
      </p:sp>
      <p:sp>
        <p:nvSpPr>
          <p:cNvPr id="34826" name="Line 30"/>
          <p:cNvSpPr>
            <a:spLocks noChangeShapeType="1"/>
          </p:cNvSpPr>
          <p:nvPr/>
        </p:nvSpPr>
        <p:spPr bwMode="auto">
          <a:xfrm flipV="1">
            <a:off x="2743200" y="4721225"/>
            <a:ext cx="322263" cy="8001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7" name="Line 31"/>
          <p:cNvSpPr>
            <a:spLocks noChangeShapeType="1"/>
          </p:cNvSpPr>
          <p:nvPr/>
        </p:nvSpPr>
        <p:spPr bwMode="auto">
          <a:xfrm flipV="1">
            <a:off x="4476750" y="4464050"/>
            <a:ext cx="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8" name="Line 32"/>
          <p:cNvSpPr>
            <a:spLocks noChangeShapeType="1"/>
          </p:cNvSpPr>
          <p:nvPr/>
        </p:nvSpPr>
        <p:spPr bwMode="auto">
          <a:xfrm flipH="1" flipV="1">
            <a:off x="5878513" y="4721225"/>
            <a:ext cx="339725" cy="8001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9" name="Text Box 33"/>
          <p:cNvSpPr txBox="1">
            <a:spLocks noChangeArrowheads="1"/>
          </p:cNvSpPr>
          <p:nvPr/>
        </p:nvSpPr>
        <p:spPr bwMode="auto">
          <a:xfrm>
            <a:off x="1209709" y="1638300"/>
            <a:ext cx="780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e</a:t>
            </a:r>
            <a:r>
              <a:rPr lang="pt-BR" altLang="pt-BR" sz="2000" baseline="-25000"/>
              <a:t>1</a:t>
            </a:r>
            <a:r>
              <a:rPr lang="pt-BR" altLang="pt-BR" sz="2000"/>
              <a:t>(t)</a:t>
            </a:r>
          </a:p>
        </p:txBody>
      </p:sp>
      <p:sp>
        <p:nvSpPr>
          <p:cNvPr id="34830" name="Text Box 34"/>
          <p:cNvSpPr txBox="1">
            <a:spLocks noChangeArrowheads="1"/>
          </p:cNvSpPr>
          <p:nvPr/>
        </p:nvSpPr>
        <p:spPr bwMode="auto">
          <a:xfrm>
            <a:off x="3689384" y="1657350"/>
            <a:ext cx="780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e</a:t>
            </a:r>
            <a:r>
              <a:rPr lang="pt-BR" altLang="pt-BR" sz="2000" baseline="-25000"/>
              <a:t>2</a:t>
            </a:r>
            <a:r>
              <a:rPr lang="pt-BR" altLang="pt-BR" sz="2000"/>
              <a:t>(t)</a:t>
            </a:r>
          </a:p>
        </p:txBody>
      </p:sp>
      <p:sp>
        <p:nvSpPr>
          <p:cNvPr id="34831" name="Text Box 35"/>
          <p:cNvSpPr txBox="1">
            <a:spLocks noChangeArrowheads="1"/>
          </p:cNvSpPr>
          <p:nvPr/>
        </p:nvSpPr>
        <p:spPr bwMode="auto">
          <a:xfrm>
            <a:off x="6600825" y="1674813"/>
            <a:ext cx="671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2000"/>
              <a:t>e(t)</a:t>
            </a:r>
          </a:p>
        </p:txBody>
      </p:sp>
    </p:spTree>
    <p:extLst>
      <p:ext uri="{BB962C8B-B14F-4D97-AF65-F5344CB8AC3E}">
        <p14:creationId xmlns:p14="http://schemas.microsoft.com/office/powerpoint/2010/main" val="29720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4" descr="env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56" y="1460054"/>
            <a:ext cx="234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31"/>
          <p:cNvGrpSpPr>
            <a:grpSpLocks/>
          </p:cNvGrpSpPr>
          <p:nvPr/>
        </p:nvGrpSpPr>
        <p:grpSpPr bwMode="auto">
          <a:xfrm>
            <a:off x="2851919" y="2293491"/>
            <a:ext cx="2695575" cy="954088"/>
            <a:chOff x="2355" y="1984"/>
            <a:chExt cx="1698" cy="601"/>
          </a:xfrm>
        </p:grpSpPr>
        <p:grpSp>
          <p:nvGrpSpPr>
            <p:cNvPr id="35850" name="Group 28"/>
            <p:cNvGrpSpPr>
              <a:grpSpLocks/>
            </p:cNvGrpSpPr>
            <p:nvPr/>
          </p:nvGrpSpPr>
          <p:grpSpPr bwMode="auto">
            <a:xfrm>
              <a:off x="2355" y="1984"/>
              <a:ext cx="1698" cy="601"/>
              <a:chOff x="2355" y="1984"/>
              <a:chExt cx="1698" cy="601"/>
            </a:xfrm>
          </p:grpSpPr>
          <p:sp>
            <p:nvSpPr>
              <p:cNvPr id="35853" name="Freeform 4"/>
              <p:cNvSpPr>
                <a:spLocks noChangeAspect="1"/>
              </p:cNvSpPr>
              <p:nvPr/>
            </p:nvSpPr>
            <p:spPr bwMode="auto">
              <a:xfrm>
                <a:off x="2820" y="1984"/>
                <a:ext cx="77" cy="109"/>
              </a:xfrm>
              <a:custGeom>
                <a:avLst/>
                <a:gdLst>
                  <a:gd name="T0" fmla="*/ 0 w 45"/>
                  <a:gd name="T1" fmla="*/ 0 h 64"/>
                  <a:gd name="T2" fmla="*/ 0 w 45"/>
                  <a:gd name="T3" fmla="*/ 920 h 64"/>
                  <a:gd name="T4" fmla="*/ 662 w 45"/>
                  <a:gd name="T5" fmla="*/ 463 h 64"/>
                  <a:gd name="T6" fmla="*/ 0 w 45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64"/>
                  <a:gd name="T14" fmla="*/ 45 w 4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64">
                    <a:moveTo>
                      <a:pt x="0" y="0"/>
                    </a:moveTo>
                    <a:lnTo>
                      <a:pt x="0" y="64"/>
                    </a:lnTo>
                    <a:lnTo>
                      <a:pt x="4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4" name="Line 5"/>
              <p:cNvSpPr>
                <a:spLocks noChangeAspect="1" noChangeShapeType="1"/>
              </p:cNvSpPr>
              <p:nvPr/>
            </p:nvSpPr>
            <p:spPr bwMode="auto">
              <a:xfrm>
                <a:off x="2897" y="1984"/>
                <a:ext cx="1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5" name="Line 6"/>
              <p:cNvSpPr>
                <a:spLocks noChangeAspect="1" noChangeShapeType="1"/>
              </p:cNvSpPr>
              <p:nvPr/>
            </p:nvSpPr>
            <p:spPr bwMode="auto">
              <a:xfrm>
                <a:off x="2355" y="2038"/>
                <a:ext cx="462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6" name="Line 7"/>
              <p:cNvSpPr>
                <a:spLocks noChangeAspect="1" noChangeShapeType="1"/>
              </p:cNvSpPr>
              <p:nvPr/>
            </p:nvSpPr>
            <p:spPr bwMode="auto">
              <a:xfrm>
                <a:off x="2897" y="2038"/>
                <a:ext cx="115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7" name="Freeform 8"/>
              <p:cNvSpPr>
                <a:spLocks noChangeAspect="1"/>
              </p:cNvSpPr>
              <p:nvPr/>
            </p:nvSpPr>
            <p:spPr bwMode="auto">
              <a:xfrm>
                <a:off x="3282" y="2206"/>
                <a:ext cx="155" cy="214"/>
              </a:xfrm>
              <a:custGeom>
                <a:avLst/>
                <a:gdLst>
                  <a:gd name="T0" fmla="*/ 0 w 91"/>
                  <a:gd name="T1" fmla="*/ 0 h 126"/>
                  <a:gd name="T2" fmla="*/ 1305 w 91"/>
                  <a:gd name="T3" fmla="*/ 323 h 126"/>
                  <a:gd name="T4" fmla="*/ 0 w 91"/>
                  <a:gd name="T5" fmla="*/ 645 h 126"/>
                  <a:gd name="T6" fmla="*/ 1305 w 91"/>
                  <a:gd name="T7" fmla="*/ 975 h 126"/>
                  <a:gd name="T8" fmla="*/ 0 w 91"/>
                  <a:gd name="T9" fmla="*/ 1289 h 126"/>
                  <a:gd name="T10" fmla="*/ 647 w 91"/>
                  <a:gd name="T11" fmla="*/ 1454 h 126"/>
                  <a:gd name="T12" fmla="*/ 647 w 91"/>
                  <a:gd name="T13" fmla="*/ 1780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126"/>
                  <a:gd name="T23" fmla="*/ 91 w 91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126">
                    <a:moveTo>
                      <a:pt x="0" y="0"/>
                    </a:moveTo>
                    <a:lnTo>
                      <a:pt x="91" y="23"/>
                    </a:lnTo>
                    <a:lnTo>
                      <a:pt x="0" y="46"/>
                    </a:lnTo>
                    <a:lnTo>
                      <a:pt x="91" y="69"/>
                    </a:lnTo>
                    <a:lnTo>
                      <a:pt x="0" y="91"/>
                    </a:lnTo>
                    <a:lnTo>
                      <a:pt x="45" y="103"/>
                    </a:lnTo>
                    <a:lnTo>
                      <a:pt x="45" y="12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8" name="Freeform 9"/>
              <p:cNvSpPr>
                <a:spLocks noChangeAspect="1"/>
              </p:cNvSpPr>
              <p:nvPr/>
            </p:nvSpPr>
            <p:spPr bwMode="auto">
              <a:xfrm>
                <a:off x="3282" y="2149"/>
                <a:ext cx="77" cy="57"/>
              </a:xfrm>
              <a:custGeom>
                <a:avLst/>
                <a:gdLst>
                  <a:gd name="T0" fmla="*/ 0 w 45"/>
                  <a:gd name="T1" fmla="*/ 453 h 34"/>
                  <a:gd name="T2" fmla="*/ 662 w 45"/>
                  <a:gd name="T3" fmla="*/ 307 h 34"/>
                  <a:gd name="T4" fmla="*/ 662 w 45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34"/>
                  <a:gd name="T11" fmla="*/ 45 w 4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34">
                    <a:moveTo>
                      <a:pt x="0" y="34"/>
                    </a:moveTo>
                    <a:lnTo>
                      <a:pt x="45" y="23"/>
                    </a:ln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9" name="Line 10"/>
              <p:cNvSpPr>
                <a:spLocks noChangeAspect="1" noChangeShapeType="1"/>
              </p:cNvSpPr>
              <p:nvPr/>
            </p:nvSpPr>
            <p:spPr bwMode="auto">
              <a:xfrm>
                <a:off x="3359" y="2038"/>
                <a:ext cx="1" cy="1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0" name="Line 11"/>
              <p:cNvSpPr>
                <a:spLocks noChangeAspect="1" noChangeShapeType="1"/>
              </p:cNvSpPr>
              <p:nvPr/>
            </p:nvSpPr>
            <p:spPr bwMode="auto">
              <a:xfrm>
                <a:off x="3359" y="2419"/>
                <a:ext cx="1" cy="1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1" name="Line 14"/>
              <p:cNvSpPr>
                <a:spLocks noChangeShapeType="1"/>
              </p:cNvSpPr>
              <p:nvPr/>
            </p:nvSpPr>
            <p:spPr bwMode="auto">
              <a:xfrm>
                <a:off x="3747" y="2042"/>
                <a:ext cx="3" cy="2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2" name="Line 15"/>
              <p:cNvSpPr>
                <a:spLocks noChangeAspect="1" noChangeShapeType="1"/>
              </p:cNvSpPr>
              <p:nvPr/>
            </p:nvSpPr>
            <p:spPr bwMode="auto">
              <a:xfrm>
                <a:off x="2355" y="2583"/>
                <a:ext cx="1698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3" name="Line 16"/>
              <p:cNvSpPr>
                <a:spLocks noChangeShapeType="1"/>
              </p:cNvSpPr>
              <p:nvPr/>
            </p:nvSpPr>
            <p:spPr bwMode="auto">
              <a:xfrm>
                <a:off x="3746" y="2334"/>
                <a:ext cx="1" cy="24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>
                <a:off x="3665" y="2277"/>
                <a:ext cx="1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65" name="Line 25"/>
              <p:cNvSpPr>
                <a:spLocks noChangeShapeType="1"/>
              </p:cNvSpPr>
              <p:nvPr/>
            </p:nvSpPr>
            <p:spPr bwMode="auto">
              <a:xfrm>
                <a:off x="3665" y="2325"/>
                <a:ext cx="1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851" name="Text Box 29"/>
            <p:cNvSpPr txBox="1">
              <a:spLocks noChangeArrowheads="1"/>
            </p:cNvSpPr>
            <p:nvPr/>
          </p:nvSpPr>
          <p:spPr bwMode="auto">
            <a:xfrm>
              <a:off x="3056" y="2173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R</a:t>
              </a:r>
            </a:p>
          </p:txBody>
        </p:sp>
        <p:sp>
          <p:nvSpPr>
            <p:cNvPr id="35852" name="Text Box 30"/>
            <p:cNvSpPr txBox="1">
              <a:spLocks noChangeArrowheads="1"/>
            </p:cNvSpPr>
            <p:nvPr/>
          </p:nvSpPr>
          <p:spPr bwMode="auto">
            <a:xfrm>
              <a:off x="3815" y="216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C</a:t>
              </a:r>
            </a:p>
          </p:txBody>
        </p:sp>
      </p:grpSp>
      <p:pic>
        <p:nvPicPr>
          <p:cNvPr id="35847" name="Picture 33" descr="env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6" y="1814066"/>
            <a:ext cx="25463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5" descr="env0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69" y="2418904"/>
            <a:ext cx="1433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2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53735"/>
              </p:ext>
            </p:extLst>
          </p:nvPr>
        </p:nvGraphicFramePr>
        <p:xfrm>
          <a:off x="7747536" y="2330004"/>
          <a:ext cx="928919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9" name="Equação" r:id="rId6" imgW="672840" imgH="660240" progId="Equation.3">
                  <p:embed/>
                </p:oleObj>
              </mc:Choice>
              <mc:Fallback>
                <p:oleObj name="Equação" r:id="rId6" imgW="6728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536" y="2330004"/>
                        <a:ext cx="928919" cy="9112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100000">
                            <a:srgbClr val="EAEAEA">
                              <a:gamma/>
                              <a:tint val="5490"/>
                              <a:invGamma/>
                            </a:srgbClr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CaixaDeTexto 29"/>
          <p:cNvSpPr txBox="1">
            <a:spLocks noChangeArrowheads="1"/>
          </p:cNvSpPr>
          <p:nvPr/>
        </p:nvSpPr>
        <p:spPr bwMode="auto">
          <a:xfrm>
            <a:off x="249994" y="3501008"/>
            <a:ext cx="842493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Neste circuito, o papel da chave síncrona é executado pelo diodo e o circuito RC colocado a seguir cumpre seu papel de filtro </a:t>
            </a:r>
            <a:r>
              <a:rPr lang="pt-BR" altLang="pt-BR" dirty="0" smtClean="0"/>
              <a:t>passa baixas</a:t>
            </a:r>
            <a:r>
              <a:rPr lang="pt-BR" altLang="pt-BR" dirty="0"/>
              <a:t>. </a:t>
            </a:r>
          </a:p>
          <a:p>
            <a:pPr eaLnBrk="1" hangingPunct="1"/>
            <a:r>
              <a:rPr lang="pt-BR" altLang="pt-BR" dirty="0"/>
              <a:t>Uma análise mais detalhada é indicada pelas curvas, onde, na primeira curva temos o sinal modulado AM-DSB. </a:t>
            </a:r>
            <a:r>
              <a:rPr lang="pt-BR" altLang="pt-BR" dirty="0" smtClean="0"/>
              <a:t>Na segunda </a:t>
            </a:r>
            <a:r>
              <a:rPr lang="pt-BR" altLang="pt-BR" dirty="0"/>
              <a:t>temos o que aconteceria com aquele sinal ao passar pela retificação imposta pelo diodo, sem a colocação do capacitor C.</a:t>
            </a:r>
          </a:p>
          <a:p>
            <a:pPr eaLnBrk="1" hangingPunct="1"/>
            <a:r>
              <a:rPr lang="pt-BR" altLang="pt-BR" dirty="0"/>
              <a:t>Com a colocação do capacitor temos o sinal de saída idealizado, pois como a </a:t>
            </a:r>
            <a:r>
              <a:rPr lang="pt-BR" altLang="pt-BR" dirty="0" smtClean="0"/>
              <a:t>frequência </a:t>
            </a:r>
            <a:r>
              <a:rPr lang="pt-BR" altLang="pt-BR" dirty="0"/>
              <a:t>da portadora é muito maior que a do sinal </a:t>
            </a:r>
            <a:r>
              <a:rPr lang="pt-BR" altLang="pt-BR" dirty="0" err="1"/>
              <a:t>modulante</a:t>
            </a:r>
            <a:r>
              <a:rPr lang="pt-BR" altLang="pt-BR" dirty="0"/>
              <a:t>, a tensão de saída pode ser suposta uma cossenóide pura, somada a um nível DC (valor médio) que pode ser eliminado por um acoplamento capacitivo feito em estágio posterior do receptor.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dirty="0"/>
              <a:t>Detector de </a:t>
            </a:r>
            <a:r>
              <a:rPr lang="pt-BR" altLang="pt-BR" dirty="0" smtClean="0"/>
              <a:t>Envoltória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8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Detector de Envoltória</a:t>
            </a:r>
          </a:p>
        </p:txBody>
      </p:sp>
      <p:sp>
        <p:nvSpPr>
          <p:cNvPr id="645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Um cuidado deve ser tomado no cálculo da constante de tempo RC do filtro passa-baixas do detector, pois se tivermos a constante de tempo muito alta, a envoltória sofrerá um descolamento e se RC for muito baixo teremos uma filtragem insuficiente da envoltória.</a:t>
            </a:r>
          </a:p>
        </p:txBody>
      </p:sp>
    </p:spTree>
    <p:extLst>
      <p:ext uri="{BB962C8B-B14F-4D97-AF65-F5344CB8AC3E}">
        <p14:creationId xmlns:p14="http://schemas.microsoft.com/office/powerpoint/2010/main" val="27999077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34" descr="env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03684"/>
            <a:ext cx="234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Group 31"/>
          <p:cNvGrpSpPr>
            <a:grpSpLocks/>
          </p:cNvGrpSpPr>
          <p:nvPr/>
        </p:nvGrpSpPr>
        <p:grpSpPr bwMode="auto">
          <a:xfrm>
            <a:off x="2557463" y="1737121"/>
            <a:ext cx="2695575" cy="954088"/>
            <a:chOff x="2355" y="1984"/>
            <a:chExt cx="1698" cy="601"/>
          </a:xfrm>
        </p:grpSpPr>
        <p:grpSp>
          <p:nvGrpSpPr>
            <p:cNvPr id="36877" name="Group 28"/>
            <p:cNvGrpSpPr>
              <a:grpSpLocks/>
            </p:cNvGrpSpPr>
            <p:nvPr/>
          </p:nvGrpSpPr>
          <p:grpSpPr bwMode="auto">
            <a:xfrm>
              <a:off x="2355" y="1984"/>
              <a:ext cx="1698" cy="601"/>
              <a:chOff x="2355" y="1984"/>
              <a:chExt cx="1698" cy="601"/>
            </a:xfrm>
          </p:grpSpPr>
          <p:sp>
            <p:nvSpPr>
              <p:cNvPr id="36880" name="Freeform 4"/>
              <p:cNvSpPr>
                <a:spLocks noChangeAspect="1"/>
              </p:cNvSpPr>
              <p:nvPr/>
            </p:nvSpPr>
            <p:spPr bwMode="auto">
              <a:xfrm>
                <a:off x="2820" y="1984"/>
                <a:ext cx="77" cy="109"/>
              </a:xfrm>
              <a:custGeom>
                <a:avLst/>
                <a:gdLst>
                  <a:gd name="T0" fmla="*/ 0 w 45"/>
                  <a:gd name="T1" fmla="*/ 0 h 64"/>
                  <a:gd name="T2" fmla="*/ 0 w 45"/>
                  <a:gd name="T3" fmla="*/ 920 h 64"/>
                  <a:gd name="T4" fmla="*/ 662 w 45"/>
                  <a:gd name="T5" fmla="*/ 463 h 64"/>
                  <a:gd name="T6" fmla="*/ 0 w 45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64"/>
                  <a:gd name="T14" fmla="*/ 45 w 4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64">
                    <a:moveTo>
                      <a:pt x="0" y="0"/>
                    </a:moveTo>
                    <a:lnTo>
                      <a:pt x="0" y="64"/>
                    </a:lnTo>
                    <a:lnTo>
                      <a:pt x="4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1" name="Line 5"/>
              <p:cNvSpPr>
                <a:spLocks noChangeAspect="1" noChangeShapeType="1"/>
              </p:cNvSpPr>
              <p:nvPr/>
            </p:nvSpPr>
            <p:spPr bwMode="auto">
              <a:xfrm>
                <a:off x="2897" y="1984"/>
                <a:ext cx="1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2" name="Line 6"/>
              <p:cNvSpPr>
                <a:spLocks noChangeAspect="1" noChangeShapeType="1"/>
              </p:cNvSpPr>
              <p:nvPr/>
            </p:nvSpPr>
            <p:spPr bwMode="auto">
              <a:xfrm>
                <a:off x="2355" y="2038"/>
                <a:ext cx="462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3" name="Line 7"/>
              <p:cNvSpPr>
                <a:spLocks noChangeAspect="1" noChangeShapeType="1"/>
              </p:cNvSpPr>
              <p:nvPr/>
            </p:nvSpPr>
            <p:spPr bwMode="auto">
              <a:xfrm>
                <a:off x="2897" y="2038"/>
                <a:ext cx="115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4" name="Freeform 8"/>
              <p:cNvSpPr>
                <a:spLocks noChangeAspect="1"/>
              </p:cNvSpPr>
              <p:nvPr/>
            </p:nvSpPr>
            <p:spPr bwMode="auto">
              <a:xfrm>
                <a:off x="3282" y="2206"/>
                <a:ext cx="155" cy="214"/>
              </a:xfrm>
              <a:custGeom>
                <a:avLst/>
                <a:gdLst>
                  <a:gd name="T0" fmla="*/ 0 w 91"/>
                  <a:gd name="T1" fmla="*/ 0 h 126"/>
                  <a:gd name="T2" fmla="*/ 1305 w 91"/>
                  <a:gd name="T3" fmla="*/ 323 h 126"/>
                  <a:gd name="T4" fmla="*/ 0 w 91"/>
                  <a:gd name="T5" fmla="*/ 645 h 126"/>
                  <a:gd name="T6" fmla="*/ 1305 w 91"/>
                  <a:gd name="T7" fmla="*/ 975 h 126"/>
                  <a:gd name="T8" fmla="*/ 0 w 91"/>
                  <a:gd name="T9" fmla="*/ 1289 h 126"/>
                  <a:gd name="T10" fmla="*/ 647 w 91"/>
                  <a:gd name="T11" fmla="*/ 1454 h 126"/>
                  <a:gd name="T12" fmla="*/ 647 w 91"/>
                  <a:gd name="T13" fmla="*/ 1780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126"/>
                  <a:gd name="T23" fmla="*/ 91 w 91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126">
                    <a:moveTo>
                      <a:pt x="0" y="0"/>
                    </a:moveTo>
                    <a:lnTo>
                      <a:pt x="91" y="23"/>
                    </a:lnTo>
                    <a:lnTo>
                      <a:pt x="0" y="46"/>
                    </a:lnTo>
                    <a:lnTo>
                      <a:pt x="91" y="69"/>
                    </a:lnTo>
                    <a:lnTo>
                      <a:pt x="0" y="91"/>
                    </a:lnTo>
                    <a:lnTo>
                      <a:pt x="45" y="103"/>
                    </a:lnTo>
                    <a:lnTo>
                      <a:pt x="45" y="12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5" name="Freeform 9"/>
              <p:cNvSpPr>
                <a:spLocks noChangeAspect="1"/>
              </p:cNvSpPr>
              <p:nvPr/>
            </p:nvSpPr>
            <p:spPr bwMode="auto">
              <a:xfrm>
                <a:off x="3282" y="2149"/>
                <a:ext cx="77" cy="57"/>
              </a:xfrm>
              <a:custGeom>
                <a:avLst/>
                <a:gdLst>
                  <a:gd name="T0" fmla="*/ 0 w 45"/>
                  <a:gd name="T1" fmla="*/ 453 h 34"/>
                  <a:gd name="T2" fmla="*/ 662 w 45"/>
                  <a:gd name="T3" fmla="*/ 307 h 34"/>
                  <a:gd name="T4" fmla="*/ 662 w 45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34"/>
                  <a:gd name="T11" fmla="*/ 45 w 4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34">
                    <a:moveTo>
                      <a:pt x="0" y="34"/>
                    </a:moveTo>
                    <a:lnTo>
                      <a:pt x="45" y="23"/>
                    </a:ln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6" name="Line 10"/>
              <p:cNvSpPr>
                <a:spLocks noChangeAspect="1" noChangeShapeType="1"/>
              </p:cNvSpPr>
              <p:nvPr/>
            </p:nvSpPr>
            <p:spPr bwMode="auto">
              <a:xfrm>
                <a:off x="3359" y="2038"/>
                <a:ext cx="1" cy="1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7" name="Line 11"/>
              <p:cNvSpPr>
                <a:spLocks noChangeAspect="1" noChangeShapeType="1"/>
              </p:cNvSpPr>
              <p:nvPr/>
            </p:nvSpPr>
            <p:spPr bwMode="auto">
              <a:xfrm>
                <a:off x="3359" y="2419"/>
                <a:ext cx="1" cy="1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8" name="Line 14"/>
              <p:cNvSpPr>
                <a:spLocks noChangeShapeType="1"/>
              </p:cNvSpPr>
              <p:nvPr/>
            </p:nvSpPr>
            <p:spPr bwMode="auto">
              <a:xfrm>
                <a:off x="3747" y="2042"/>
                <a:ext cx="3" cy="24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9" name="Line 15"/>
              <p:cNvSpPr>
                <a:spLocks noChangeAspect="1" noChangeShapeType="1"/>
              </p:cNvSpPr>
              <p:nvPr/>
            </p:nvSpPr>
            <p:spPr bwMode="auto">
              <a:xfrm>
                <a:off x="2355" y="2583"/>
                <a:ext cx="1698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90" name="Line 16"/>
              <p:cNvSpPr>
                <a:spLocks noChangeShapeType="1"/>
              </p:cNvSpPr>
              <p:nvPr/>
            </p:nvSpPr>
            <p:spPr bwMode="auto">
              <a:xfrm>
                <a:off x="3746" y="2334"/>
                <a:ext cx="1" cy="24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91" name="Line 24"/>
              <p:cNvSpPr>
                <a:spLocks noChangeShapeType="1"/>
              </p:cNvSpPr>
              <p:nvPr/>
            </p:nvSpPr>
            <p:spPr bwMode="auto">
              <a:xfrm>
                <a:off x="3665" y="2277"/>
                <a:ext cx="1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92" name="Line 25"/>
              <p:cNvSpPr>
                <a:spLocks noChangeShapeType="1"/>
              </p:cNvSpPr>
              <p:nvPr/>
            </p:nvSpPr>
            <p:spPr bwMode="auto">
              <a:xfrm>
                <a:off x="3665" y="2325"/>
                <a:ext cx="1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6878" name="Text Box 29"/>
            <p:cNvSpPr txBox="1">
              <a:spLocks noChangeArrowheads="1"/>
            </p:cNvSpPr>
            <p:nvPr/>
          </p:nvSpPr>
          <p:spPr bwMode="auto">
            <a:xfrm>
              <a:off x="3056" y="2173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R</a:t>
              </a:r>
            </a:p>
          </p:txBody>
        </p:sp>
        <p:sp>
          <p:nvSpPr>
            <p:cNvPr id="36879" name="Text Box 30"/>
            <p:cNvSpPr txBox="1">
              <a:spLocks noChangeArrowheads="1"/>
            </p:cNvSpPr>
            <p:nvPr/>
          </p:nvSpPr>
          <p:spPr bwMode="auto">
            <a:xfrm>
              <a:off x="3815" y="216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2000"/>
                <a:t>C</a:t>
              </a:r>
            </a:p>
          </p:txBody>
        </p:sp>
      </p:grpSp>
      <p:pic>
        <p:nvPicPr>
          <p:cNvPr id="36872" name="Picture 33" descr="env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96"/>
            <a:ext cx="25463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35" descr="env0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862534"/>
            <a:ext cx="1433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7" descr="env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448696"/>
            <a:ext cx="45180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38"/>
          <p:cNvSpPr txBox="1">
            <a:spLocks noChangeArrowheads="1"/>
          </p:cNvSpPr>
          <p:nvPr/>
        </p:nvSpPr>
        <p:spPr bwMode="auto">
          <a:xfrm>
            <a:off x="26988" y="3113484"/>
            <a:ext cx="91170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v"/>
            </a:pPr>
            <a:r>
              <a:rPr lang="pt-BR" altLang="pt-BR" sz="2000">
                <a:sym typeface="Monotype Sorts" pitchFamily="2" charset="2"/>
              </a:rPr>
              <a:t>Projeto: Analisa as distorções provocadas pelo detector: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pt-BR" altLang="pt-BR" sz="2000"/>
              <a:t>Distorção devido à não-linearidade do diodo: |s(t)| &gt; 3 V.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pt-BR" altLang="pt-BR" sz="2000">
                <a:sym typeface="Monotype Sorts" pitchFamily="2" charset="2"/>
              </a:rPr>
              <a:t>Utiliza-se d</a:t>
            </a:r>
            <a:r>
              <a:rPr lang="pt-BR" altLang="pt-BR" sz="2000"/>
              <a:t>iodos de germânio que apresentam menor tensão de condução</a:t>
            </a:r>
          </a:p>
        </p:txBody>
      </p:sp>
      <p:sp>
        <p:nvSpPr>
          <p:cNvPr id="36876" name="Text Box 41"/>
          <p:cNvSpPr txBox="1">
            <a:spLocks noChangeArrowheads="1"/>
          </p:cNvSpPr>
          <p:nvPr/>
        </p:nvSpPr>
        <p:spPr bwMode="auto">
          <a:xfrm>
            <a:off x="14288" y="4948634"/>
            <a:ext cx="9129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pt-BR" altLang="pt-BR" sz="2000"/>
              <a:t>Distorção por corte diagonal:</a:t>
            </a:r>
          </a:p>
        </p:txBody>
      </p:sp>
      <p:graphicFrame>
        <p:nvGraphicFramePr>
          <p:cNvPr id="3686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79710"/>
              </p:ext>
            </p:extLst>
          </p:nvPr>
        </p:nvGraphicFramePr>
        <p:xfrm>
          <a:off x="6000750" y="5774134"/>
          <a:ext cx="20272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0" name="Equação" r:id="rId7" imgW="1168200" imgH="291960" progId="Equation.3">
                  <p:embed/>
                </p:oleObj>
              </mc:Choice>
              <mc:Fallback>
                <p:oleObj name="Equação" r:id="rId7" imgW="1168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5774134"/>
                        <a:ext cx="2027238" cy="5048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50000">
                            <a:srgbClr val="EAEAEA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EAEAEA"/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35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2692"/>
              </p:ext>
            </p:extLst>
          </p:nvPr>
        </p:nvGraphicFramePr>
        <p:xfrm>
          <a:off x="7500938" y="1916509"/>
          <a:ext cx="8048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1" name="Equação" r:id="rId9" imgW="672840" imgH="660240" progId="Equation.3">
                  <p:embed/>
                </p:oleObj>
              </mc:Choice>
              <mc:Fallback>
                <p:oleObj name="Equação" r:id="rId9" imgW="6728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1916509"/>
                        <a:ext cx="804862" cy="7905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AEAEA"/>
                          </a:gs>
                          <a:gs pos="100000">
                            <a:srgbClr val="EAEAEA">
                              <a:gamma/>
                              <a:tint val="5490"/>
                              <a:invGamma/>
                            </a:srgbClr>
                          </a:gs>
                        </a:gsLst>
                        <a:lin ang="27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mtClean="0"/>
              <a:t>Detector de Envoltória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7086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37"/>
          <p:cNvSpPr txBox="1">
            <a:spLocks noChangeArrowheads="1"/>
          </p:cNvSpPr>
          <p:nvPr/>
        </p:nvSpPr>
        <p:spPr bwMode="auto">
          <a:xfrm>
            <a:off x="746125" y="1088281"/>
            <a:ext cx="4108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pt-BR" altLang="pt-BR"/>
              <a:t>Distorção por corte diagonal</a:t>
            </a:r>
          </a:p>
          <a:p>
            <a:pPr eaLnBrk="1" hangingPunct="1"/>
            <a:endParaRPr lang="pt-BR" altLang="pt-BR"/>
          </a:p>
        </p:txBody>
      </p:sp>
      <p:grpSp>
        <p:nvGrpSpPr>
          <p:cNvPr id="37899" name="Group 48"/>
          <p:cNvGrpSpPr>
            <a:grpSpLocks/>
          </p:cNvGrpSpPr>
          <p:nvPr/>
        </p:nvGrpSpPr>
        <p:grpSpPr bwMode="auto">
          <a:xfrm>
            <a:off x="311150" y="1556593"/>
            <a:ext cx="4964113" cy="2100263"/>
            <a:chOff x="740" y="694"/>
            <a:chExt cx="3127" cy="1323"/>
          </a:xfrm>
        </p:grpSpPr>
        <p:sp>
          <p:nvSpPr>
            <p:cNvPr id="37904" name="Freeform 5"/>
            <p:cNvSpPr>
              <a:spLocks/>
            </p:cNvSpPr>
            <p:nvPr/>
          </p:nvSpPr>
          <p:spPr bwMode="auto">
            <a:xfrm>
              <a:off x="1011" y="1441"/>
              <a:ext cx="137" cy="322"/>
            </a:xfrm>
            <a:custGeom>
              <a:avLst/>
              <a:gdLst>
                <a:gd name="T0" fmla="*/ 128 w 137"/>
                <a:gd name="T1" fmla="*/ 307 h 322"/>
                <a:gd name="T2" fmla="*/ 128 w 137"/>
                <a:gd name="T3" fmla="*/ 309 h 322"/>
                <a:gd name="T4" fmla="*/ 71 w 137"/>
                <a:gd name="T5" fmla="*/ 309 h 322"/>
                <a:gd name="T6" fmla="*/ 60 w 137"/>
                <a:gd name="T7" fmla="*/ 272 h 322"/>
                <a:gd name="T8" fmla="*/ 34 w 137"/>
                <a:gd name="T9" fmla="*/ 6 h 322"/>
                <a:gd name="T10" fmla="*/ 0 w 137"/>
                <a:gd name="T11" fmla="*/ 306 h 3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322"/>
                <a:gd name="T20" fmla="*/ 137 w 137"/>
                <a:gd name="T21" fmla="*/ 322 h 3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322">
                  <a:moveTo>
                    <a:pt x="128" y="307"/>
                  </a:moveTo>
                  <a:cubicBezTo>
                    <a:pt x="128" y="307"/>
                    <a:pt x="137" y="309"/>
                    <a:pt x="128" y="309"/>
                  </a:cubicBezTo>
                  <a:cubicBezTo>
                    <a:pt x="119" y="309"/>
                    <a:pt x="82" y="315"/>
                    <a:pt x="71" y="309"/>
                  </a:cubicBezTo>
                  <a:cubicBezTo>
                    <a:pt x="60" y="303"/>
                    <a:pt x="66" y="322"/>
                    <a:pt x="60" y="272"/>
                  </a:cubicBezTo>
                  <a:cubicBezTo>
                    <a:pt x="54" y="222"/>
                    <a:pt x="44" y="0"/>
                    <a:pt x="34" y="6"/>
                  </a:cubicBezTo>
                  <a:cubicBezTo>
                    <a:pt x="24" y="12"/>
                    <a:pt x="7" y="244"/>
                    <a:pt x="0" y="306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05" name="Freeform 6"/>
            <p:cNvSpPr>
              <a:spLocks/>
            </p:cNvSpPr>
            <p:nvPr/>
          </p:nvSpPr>
          <p:spPr bwMode="auto">
            <a:xfrm>
              <a:off x="885" y="1442"/>
              <a:ext cx="133" cy="328"/>
            </a:xfrm>
            <a:custGeom>
              <a:avLst/>
              <a:gdLst>
                <a:gd name="T0" fmla="*/ 129 w 133"/>
                <a:gd name="T1" fmla="*/ 308 h 328"/>
                <a:gd name="T2" fmla="*/ 128 w 133"/>
                <a:gd name="T3" fmla="*/ 309 h 328"/>
                <a:gd name="T4" fmla="*/ 98 w 133"/>
                <a:gd name="T5" fmla="*/ 312 h 328"/>
                <a:gd name="T6" fmla="*/ 63 w 133"/>
                <a:gd name="T7" fmla="*/ 311 h 328"/>
                <a:gd name="T8" fmla="*/ 59 w 133"/>
                <a:gd name="T9" fmla="*/ 277 h 328"/>
                <a:gd name="T10" fmla="*/ 34 w 133"/>
                <a:gd name="T11" fmla="*/ 5 h 328"/>
                <a:gd name="T12" fmla="*/ 0 w 133"/>
                <a:gd name="T13" fmla="*/ 305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328"/>
                <a:gd name="T23" fmla="*/ 133 w 133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328">
                  <a:moveTo>
                    <a:pt x="129" y="308"/>
                  </a:moveTo>
                  <a:cubicBezTo>
                    <a:pt x="129" y="308"/>
                    <a:pt x="133" y="308"/>
                    <a:pt x="128" y="309"/>
                  </a:cubicBezTo>
                  <a:cubicBezTo>
                    <a:pt x="123" y="310"/>
                    <a:pt x="109" y="312"/>
                    <a:pt x="98" y="312"/>
                  </a:cubicBezTo>
                  <a:cubicBezTo>
                    <a:pt x="87" y="312"/>
                    <a:pt x="69" y="317"/>
                    <a:pt x="63" y="311"/>
                  </a:cubicBezTo>
                  <a:cubicBezTo>
                    <a:pt x="57" y="305"/>
                    <a:pt x="64" y="328"/>
                    <a:pt x="59" y="277"/>
                  </a:cubicBezTo>
                  <a:cubicBezTo>
                    <a:pt x="54" y="226"/>
                    <a:pt x="44" y="0"/>
                    <a:pt x="34" y="5"/>
                  </a:cubicBezTo>
                  <a:cubicBezTo>
                    <a:pt x="24" y="10"/>
                    <a:pt x="7" y="242"/>
                    <a:pt x="0" y="305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06" name="Freeform 9"/>
            <p:cNvSpPr>
              <a:spLocks/>
            </p:cNvSpPr>
            <p:nvPr/>
          </p:nvSpPr>
          <p:spPr bwMode="auto">
            <a:xfrm>
              <a:off x="1521" y="1179"/>
              <a:ext cx="136" cy="592"/>
            </a:xfrm>
            <a:custGeom>
              <a:avLst/>
              <a:gdLst>
                <a:gd name="T0" fmla="*/ 128 w 136"/>
                <a:gd name="T1" fmla="*/ 573 h 592"/>
                <a:gd name="T2" fmla="*/ 128 w 136"/>
                <a:gd name="T3" fmla="*/ 571 h 592"/>
                <a:gd name="T4" fmla="*/ 80 w 136"/>
                <a:gd name="T5" fmla="*/ 572 h 592"/>
                <a:gd name="T6" fmla="*/ 74 w 136"/>
                <a:gd name="T7" fmla="*/ 499 h 592"/>
                <a:gd name="T8" fmla="*/ 49 w 136"/>
                <a:gd name="T9" fmla="*/ 12 h 592"/>
                <a:gd name="T10" fmla="*/ 0 w 136"/>
                <a:gd name="T11" fmla="*/ 570 h 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592"/>
                <a:gd name="T20" fmla="*/ 136 w 136"/>
                <a:gd name="T21" fmla="*/ 592 h 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592">
                  <a:moveTo>
                    <a:pt x="128" y="573"/>
                  </a:moveTo>
                  <a:cubicBezTo>
                    <a:pt x="128" y="573"/>
                    <a:pt x="136" y="571"/>
                    <a:pt x="128" y="571"/>
                  </a:cubicBezTo>
                  <a:cubicBezTo>
                    <a:pt x="120" y="571"/>
                    <a:pt x="89" y="584"/>
                    <a:pt x="80" y="572"/>
                  </a:cubicBezTo>
                  <a:cubicBezTo>
                    <a:pt x="71" y="560"/>
                    <a:pt x="79" y="592"/>
                    <a:pt x="74" y="499"/>
                  </a:cubicBezTo>
                  <a:cubicBezTo>
                    <a:pt x="69" y="406"/>
                    <a:pt x="61" y="0"/>
                    <a:pt x="49" y="12"/>
                  </a:cubicBezTo>
                  <a:cubicBezTo>
                    <a:pt x="37" y="24"/>
                    <a:pt x="10" y="454"/>
                    <a:pt x="0" y="570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07" name="Freeform 10"/>
            <p:cNvSpPr>
              <a:spLocks/>
            </p:cNvSpPr>
            <p:nvPr/>
          </p:nvSpPr>
          <p:spPr bwMode="auto">
            <a:xfrm>
              <a:off x="1395" y="1277"/>
              <a:ext cx="133" cy="514"/>
            </a:xfrm>
            <a:custGeom>
              <a:avLst/>
              <a:gdLst>
                <a:gd name="T0" fmla="*/ 129 w 133"/>
                <a:gd name="T1" fmla="*/ 475 h 514"/>
                <a:gd name="T2" fmla="*/ 129 w 133"/>
                <a:gd name="T3" fmla="*/ 471 h 514"/>
                <a:gd name="T4" fmla="*/ 107 w 133"/>
                <a:gd name="T5" fmla="*/ 474 h 514"/>
                <a:gd name="T6" fmla="*/ 75 w 133"/>
                <a:gd name="T7" fmla="*/ 473 h 514"/>
                <a:gd name="T8" fmla="*/ 71 w 133"/>
                <a:gd name="T9" fmla="*/ 436 h 514"/>
                <a:gd name="T10" fmla="*/ 39 w 133"/>
                <a:gd name="T11" fmla="*/ 6 h 514"/>
                <a:gd name="T12" fmla="*/ 0 w 133"/>
                <a:gd name="T13" fmla="*/ 472 h 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514"/>
                <a:gd name="T23" fmla="*/ 133 w 133"/>
                <a:gd name="T24" fmla="*/ 514 h 5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514">
                  <a:moveTo>
                    <a:pt x="129" y="475"/>
                  </a:moveTo>
                  <a:cubicBezTo>
                    <a:pt x="129" y="474"/>
                    <a:pt x="133" y="471"/>
                    <a:pt x="129" y="471"/>
                  </a:cubicBezTo>
                  <a:cubicBezTo>
                    <a:pt x="125" y="471"/>
                    <a:pt x="116" y="474"/>
                    <a:pt x="107" y="474"/>
                  </a:cubicBezTo>
                  <a:cubicBezTo>
                    <a:pt x="98" y="474"/>
                    <a:pt x="81" y="479"/>
                    <a:pt x="75" y="473"/>
                  </a:cubicBezTo>
                  <a:cubicBezTo>
                    <a:pt x="69" y="467"/>
                    <a:pt x="77" y="514"/>
                    <a:pt x="71" y="436"/>
                  </a:cubicBezTo>
                  <a:cubicBezTo>
                    <a:pt x="65" y="358"/>
                    <a:pt x="51" y="0"/>
                    <a:pt x="39" y="6"/>
                  </a:cubicBezTo>
                  <a:cubicBezTo>
                    <a:pt x="27" y="12"/>
                    <a:pt x="8" y="375"/>
                    <a:pt x="0" y="472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08" name="Freeform 11"/>
            <p:cNvSpPr>
              <a:spLocks/>
            </p:cNvSpPr>
            <p:nvPr/>
          </p:nvSpPr>
          <p:spPr bwMode="auto">
            <a:xfrm>
              <a:off x="1266" y="1397"/>
              <a:ext cx="140" cy="375"/>
            </a:xfrm>
            <a:custGeom>
              <a:avLst/>
              <a:gdLst>
                <a:gd name="T0" fmla="*/ 129 w 140"/>
                <a:gd name="T1" fmla="*/ 357 h 375"/>
                <a:gd name="T2" fmla="*/ 131 w 140"/>
                <a:gd name="T3" fmla="*/ 351 h 375"/>
                <a:gd name="T4" fmla="*/ 74 w 140"/>
                <a:gd name="T5" fmla="*/ 354 h 375"/>
                <a:gd name="T6" fmla="*/ 71 w 140"/>
                <a:gd name="T7" fmla="*/ 317 h 375"/>
                <a:gd name="T8" fmla="*/ 40 w 140"/>
                <a:gd name="T9" fmla="*/ 6 h 375"/>
                <a:gd name="T10" fmla="*/ 0 w 140"/>
                <a:gd name="T11" fmla="*/ 354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375"/>
                <a:gd name="T20" fmla="*/ 140 w 140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375">
                  <a:moveTo>
                    <a:pt x="129" y="357"/>
                  </a:moveTo>
                  <a:cubicBezTo>
                    <a:pt x="129" y="356"/>
                    <a:pt x="140" y="351"/>
                    <a:pt x="131" y="351"/>
                  </a:cubicBezTo>
                  <a:cubicBezTo>
                    <a:pt x="122" y="351"/>
                    <a:pt x="84" y="360"/>
                    <a:pt x="74" y="354"/>
                  </a:cubicBezTo>
                  <a:cubicBezTo>
                    <a:pt x="64" y="348"/>
                    <a:pt x="77" y="375"/>
                    <a:pt x="71" y="317"/>
                  </a:cubicBezTo>
                  <a:cubicBezTo>
                    <a:pt x="65" y="259"/>
                    <a:pt x="52" y="0"/>
                    <a:pt x="40" y="6"/>
                  </a:cubicBezTo>
                  <a:cubicBezTo>
                    <a:pt x="28" y="12"/>
                    <a:pt x="8" y="282"/>
                    <a:pt x="0" y="354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09" name="Freeform 12"/>
            <p:cNvSpPr>
              <a:spLocks/>
            </p:cNvSpPr>
            <p:nvPr/>
          </p:nvSpPr>
          <p:spPr bwMode="auto">
            <a:xfrm>
              <a:off x="1139" y="1447"/>
              <a:ext cx="130" cy="332"/>
            </a:xfrm>
            <a:custGeom>
              <a:avLst/>
              <a:gdLst>
                <a:gd name="T0" fmla="*/ 127 w 130"/>
                <a:gd name="T1" fmla="*/ 301 h 332"/>
                <a:gd name="T2" fmla="*/ 124 w 130"/>
                <a:gd name="T3" fmla="*/ 301 h 332"/>
                <a:gd name="T4" fmla="*/ 91 w 130"/>
                <a:gd name="T5" fmla="*/ 306 h 332"/>
                <a:gd name="T6" fmla="*/ 69 w 130"/>
                <a:gd name="T7" fmla="*/ 303 h 332"/>
                <a:gd name="T8" fmla="*/ 66 w 130"/>
                <a:gd name="T9" fmla="*/ 282 h 332"/>
                <a:gd name="T10" fmla="*/ 34 w 130"/>
                <a:gd name="T11" fmla="*/ 3 h 332"/>
                <a:gd name="T12" fmla="*/ 0 w 130"/>
                <a:gd name="T13" fmla="*/ 303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332"/>
                <a:gd name="T23" fmla="*/ 130 w 130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332">
                  <a:moveTo>
                    <a:pt x="127" y="301"/>
                  </a:moveTo>
                  <a:cubicBezTo>
                    <a:pt x="127" y="301"/>
                    <a:pt x="130" y="300"/>
                    <a:pt x="124" y="301"/>
                  </a:cubicBezTo>
                  <a:cubicBezTo>
                    <a:pt x="118" y="302"/>
                    <a:pt x="100" y="306"/>
                    <a:pt x="91" y="306"/>
                  </a:cubicBezTo>
                  <a:cubicBezTo>
                    <a:pt x="82" y="306"/>
                    <a:pt x="73" y="307"/>
                    <a:pt x="69" y="303"/>
                  </a:cubicBezTo>
                  <a:cubicBezTo>
                    <a:pt x="65" y="299"/>
                    <a:pt x="72" y="332"/>
                    <a:pt x="66" y="282"/>
                  </a:cubicBezTo>
                  <a:cubicBezTo>
                    <a:pt x="60" y="232"/>
                    <a:pt x="45" y="0"/>
                    <a:pt x="34" y="3"/>
                  </a:cubicBezTo>
                  <a:cubicBezTo>
                    <a:pt x="23" y="6"/>
                    <a:pt x="7" y="241"/>
                    <a:pt x="0" y="303"/>
                  </a:cubicBezTo>
                </a:path>
              </a:pathLst>
            </a:custGeom>
            <a:noFill/>
            <a:ln w="9525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0" name="Freeform 13"/>
            <p:cNvSpPr>
              <a:spLocks/>
            </p:cNvSpPr>
            <p:nvPr/>
          </p:nvSpPr>
          <p:spPr bwMode="auto">
            <a:xfrm>
              <a:off x="2031" y="1661"/>
              <a:ext cx="136" cy="104"/>
            </a:xfrm>
            <a:custGeom>
              <a:avLst/>
              <a:gdLst>
                <a:gd name="T0" fmla="*/ 128 w 136"/>
                <a:gd name="T1" fmla="*/ 93 h 104"/>
                <a:gd name="T2" fmla="*/ 129 w 136"/>
                <a:gd name="T3" fmla="*/ 92 h 104"/>
                <a:gd name="T4" fmla="*/ 83 w 136"/>
                <a:gd name="T5" fmla="*/ 93 h 104"/>
                <a:gd name="T6" fmla="*/ 65 w 136"/>
                <a:gd name="T7" fmla="*/ 89 h 104"/>
                <a:gd name="T8" fmla="*/ 31 w 136"/>
                <a:gd name="T9" fmla="*/ 0 h 104"/>
                <a:gd name="T10" fmla="*/ 0 w 136"/>
                <a:gd name="T11" fmla="*/ 9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04"/>
                <a:gd name="T20" fmla="*/ 136 w 13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04">
                  <a:moveTo>
                    <a:pt x="128" y="93"/>
                  </a:moveTo>
                  <a:cubicBezTo>
                    <a:pt x="128" y="93"/>
                    <a:pt x="136" y="92"/>
                    <a:pt x="129" y="92"/>
                  </a:cubicBezTo>
                  <a:cubicBezTo>
                    <a:pt x="122" y="92"/>
                    <a:pt x="94" y="93"/>
                    <a:pt x="83" y="93"/>
                  </a:cubicBezTo>
                  <a:cubicBezTo>
                    <a:pt x="72" y="93"/>
                    <a:pt x="74" y="104"/>
                    <a:pt x="65" y="89"/>
                  </a:cubicBezTo>
                  <a:cubicBezTo>
                    <a:pt x="56" y="74"/>
                    <a:pt x="42" y="0"/>
                    <a:pt x="31" y="0"/>
                  </a:cubicBezTo>
                  <a:cubicBezTo>
                    <a:pt x="20" y="0"/>
                    <a:pt x="6" y="72"/>
                    <a:pt x="0" y="90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1" name="Freeform 14"/>
            <p:cNvSpPr>
              <a:spLocks/>
            </p:cNvSpPr>
            <p:nvPr/>
          </p:nvSpPr>
          <p:spPr bwMode="auto">
            <a:xfrm>
              <a:off x="1905" y="1539"/>
              <a:ext cx="137" cy="224"/>
            </a:xfrm>
            <a:custGeom>
              <a:avLst/>
              <a:gdLst>
                <a:gd name="T0" fmla="*/ 129 w 137"/>
                <a:gd name="T1" fmla="*/ 215 h 224"/>
                <a:gd name="T2" fmla="*/ 128 w 137"/>
                <a:gd name="T3" fmla="*/ 214 h 224"/>
                <a:gd name="T4" fmla="*/ 72 w 137"/>
                <a:gd name="T5" fmla="*/ 211 h 224"/>
                <a:gd name="T6" fmla="*/ 68 w 137"/>
                <a:gd name="T7" fmla="*/ 190 h 224"/>
                <a:gd name="T8" fmla="*/ 29 w 137"/>
                <a:gd name="T9" fmla="*/ 4 h 224"/>
                <a:gd name="T10" fmla="*/ 0 w 137"/>
                <a:gd name="T11" fmla="*/ 21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224"/>
                <a:gd name="T20" fmla="*/ 137 w 137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224">
                  <a:moveTo>
                    <a:pt x="129" y="215"/>
                  </a:moveTo>
                  <a:cubicBezTo>
                    <a:pt x="129" y="215"/>
                    <a:pt x="137" y="215"/>
                    <a:pt x="128" y="214"/>
                  </a:cubicBezTo>
                  <a:cubicBezTo>
                    <a:pt x="119" y="213"/>
                    <a:pt x="82" y="215"/>
                    <a:pt x="72" y="211"/>
                  </a:cubicBezTo>
                  <a:cubicBezTo>
                    <a:pt x="62" y="207"/>
                    <a:pt x="75" y="224"/>
                    <a:pt x="68" y="190"/>
                  </a:cubicBezTo>
                  <a:cubicBezTo>
                    <a:pt x="61" y="156"/>
                    <a:pt x="40" y="0"/>
                    <a:pt x="29" y="4"/>
                  </a:cubicBezTo>
                  <a:cubicBezTo>
                    <a:pt x="18" y="8"/>
                    <a:pt x="6" y="169"/>
                    <a:pt x="0" y="212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2" name="Freeform 15"/>
            <p:cNvSpPr>
              <a:spLocks/>
            </p:cNvSpPr>
            <p:nvPr/>
          </p:nvSpPr>
          <p:spPr bwMode="auto">
            <a:xfrm>
              <a:off x="1776" y="1449"/>
              <a:ext cx="140" cy="328"/>
            </a:xfrm>
            <a:custGeom>
              <a:avLst/>
              <a:gdLst>
                <a:gd name="T0" fmla="*/ 134 w 140"/>
                <a:gd name="T1" fmla="*/ 294 h 328"/>
                <a:gd name="T2" fmla="*/ 128 w 140"/>
                <a:gd name="T3" fmla="*/ 299 h 328"/>
                <a:gd name="T4" fmla="*/ 63 w 140"/>
                <a:gd name="T5" fmla="*/ 301 h 328"/>
                <a:gd name="T6" fmla="*/ 59 w 140"/>
                <a:gd name="T7" fmla="*/ 279 h 328"/>
                <a:gd name="T8" fmla="*/ 34 w 140"/>
                <a:gd name="T9" fmla="*/ 4 h 328"/>
                <a:gd name="T10" fmla="*/ 0 w 140"/>
                <a:gd name="T11" fmla="*/ 304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328"/>
                <a:gd name="T20" fmla="*/ 140 w 140"/>
                <a:gd name="T21" fmla="*/ 328 h 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328">
                  <a:moveTo>
                    <a:pt x="134" y="294"/>
                  </a:moveTo>
                  <a:cubicBezTo>
                    <a:pt x="133" y="295"/>
                    <a:pt x="140" y="298"/>
                    <a:pt x="128" y="299"/>
                  </a:cubicBezTo>
                  <a:cubicBezTo>
                    <a:pt x="116" y="300"/>
                    <a:pt x="74" y="304"/>
                    <a:pt x="63" y="301"/>
                  </a:cubicBezTo>
                  <a:cubicBezTo>
                    <a:pt x="52" y="298"/>
                    <a:pt x="64" y="328"/>
                    <a:pt x="59" y="279"/>
                  </a:cubicBezTo>
                  <a:cubicBezTo>
                    <a:pt x="54" y="230"/>
                    <a:pt x="44" y="0"/>
                    <a:pt x="34" y="4"/>
                  </a:cubicBezTo>
                  <a:cubicBezTo>
                    <a:pt x="24" y="8"/>
                    <a:pt x="7" y="241"/>
                    <a:pt x="0" y="304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3" name="Freeform 16"/>
            <p:cNvSpPr>
              <a:spLocks/>
            </p:cNvSpPr>
            <p:nvPr/>
          </p:nvSpPr>
          <p:spPr bwMode="auto">
            <a:xfrm>
              <a:off x="1649" y="1303"/>
              <a:ext cx="140" cy="471"/>
            </a:xfrm>
            <a:custGeom>
              <a:avLst/>
              <a:gdLst>
                <a:gd name="T0" fmla="*/ 128 w 140"/>
                <a:gd name="T1" fmla="*/ 452 h 471"/>
                <a:gd name="T2" fmla="*/ 129 w 140"/>
                <a:gd name="T3" fmla="*/ 447 h 471"/>
                <a:gd name="T4" fmla="*/ 64 w 140"/>
                <a:gd name="T5" fmla="*/ 445 h 471"/>
                <a:gd name="T6" fmla="*/ 55 w 140"/>
                <a:gd name="T7" fmla="*/ 398 h 471"/>
                <a:gd name="T8" fmla="*/ 37 w 140"/>
                <a:gd name="T9" fmla="*/ 8 h 471"/>
                <a:gd name="T10" fmla="*/ 0 w 140"/>
                <a:gd name="T11" fmla="*/ 449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471"/>
                <a:gd name="T20" fmla="*/ 140 w 140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471">
                  <a:moveTo>
                    <a:pt x="128" y="452"/>
                  </a:moveTo>
                  <a:cubicBezTo>
                    <a:pt x="128" y="451"/>
                    <a:pt x="140" y="448"/>
                    <a:pt x="129" y="447"/>
                  </a:cubicBezTo>
                  <a:cubicBezTo>
                    <a:pt x="118" y="446"/>
                    <a:pt x="76" y="453"/>
                    <a:pt x="64" y="445"/>
                  </a:cubicBezTo>
                  <a:cubicBezTo>
                    <a:pt x="52" y="437"/>
                    <a:pt x="59" y="471"/>
                    <a:pt x="55" y="398"/>
                  </a:cubicBezTo>
                  <a:cubicBezTo>
                    <a:pt x="51" y="325"/>
                    <a:pt x="46" y="0"/>
                    <a:pt x="37" y="8"/>
                  </a:cubicBezTo>
                  <a:cubicBezTo>
                    <a:pt x="28" y="16"/>
                    <a:pt x="8" y="357"/>
                    <a:pt x="0" y="449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4" name="Freeform 17"/>
            <p:cNvSpPr>
              <a:spLocks/>
            </p:cNvSpPr>
            <p:nvPr/>
          </p:nvSpPr>
          <p:spPr bwMode="auto">
            <a:xfrm>
              <a:off x="2541" y="1225"/>
              <a:ext cx="132" cy="562"/>
            </a:xfrm>
            <a:custGeom>
              <a:avLst/>
              <a:gdLst>
                <a:gd name="T0" fmla="*/ 128 w 132"/>
                <a:gd name="T1" fmla="*/ 531 h 562"/>
                <a:gd name="T2" fmla="*/ 125 w 132"/>
                <a:gd name="T3" fmla="*/ 530 h 562"/>
                <a:gd name="T4" fmla="*/ 86 w 132"/>
                <a:gd name="T5" fmla="*/ 525 h 562"/>
                <a:gd name="T6" fmla="*/ 68 w 132"/>
                <a:gd name="T7" fmla="*/ 476 h 562"/>
                <a:gd name="T8" fmla="*/ 50 w 132"/>
                <a:gd name="T9" fmla="*/ 9 h 562"/>
                <a:gd name="T10" fmla="*/ 0 w 132"/>
                <a:gd name="T11" fmla="*/ 528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562"/>
                <a:gd name="T20" fmla="*/ 132 w 132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562">
                  <a:moveTo>
                    <a:pt x="128" y="531"/>
                  </a:moveTo>
                  <a:cubicBezTo>
                    <a:pt x="128" y="531"/>
                    <a:pt x="132" y="531"/>
                    <a:pt x="125" y="530"/>
                  </a:cubicBezTo>
                  <a:cubicBezTo>
                    <a:pt x="118" y="529"/>
                    <a:pt x="95" y="534"/>
                    <a:pt x="86" y="525"/>
                  </a:cubicBezTo>
                  <a:cubicBezTo>
                    <a:pt x="77" y="516"/>
                    <a:pt x="74" y="562"/>
                    <a:pt x="68" y="476"/>
                  </a:cubicBezTo>
                  <a:cubicBezTo>
                    <a:pt x="62" y="390"/>
                    <a:pt x="61" y="0"/>
                    <a:pt x="50" y="9"/>
                  </a:cubicBezTo>
                  <a:cubicBezTo>
                    <a:pt x="39" y="18"/>
                    <a:pt x="10" y="420"/>
                    <a:pt x="0" y="528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5" name="Freeform 18"/>
            <p:cNvSpPr>
              <a:spLocks/>
            </p:cNvSpPr>
            <p:nvPr/>
          </p:nvSpPr>
          <p:spPr bwMode="auto">
            <a:xfrm>
              <a:off x="2415" y="1315"/>
              <a:ext cx="132" cy="471"/>
            </a:xfrm>
            <a:custGeom>
              <a:avLst/>
              <a:gdLst>
                <a:gd name="T0" fmla="*/ 120 w 132"/>
                <a:gd name="T1" fmla="*/ 434 h 471"/>
                <a:gd name="T2" fmla="*/ 128 w 132"/>
                <a:gd name="T3" fmla="*/ 441 h 471"/>
                <a:gd name="T4" fmla="*/ 93 w 132"/>
                <a:gd name="T5" fmla="*/ 428 h 471"/>
                <a:gd name="T6" fmla="*/ 90 w 132"/>
                <a:gd name="T7" fmla="*/ 401 h 471"/>
                <a:gd name="T8" fmla="*/ 59 w 132"/>
                <a:gd name="T9" fmla="*/ 6 h 471"/>
                <a:gd name="T10" fmla="*/ 0 w 132"/>
                <a:gd name="T11" fmla="*/ 438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471"/>
                <a:gd name="T20" fmla="*/ 132 w 132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471">
                  <a:moveTo>
                    <a:pt x="120" y="434"/>
                  </a:moveTo>
                  <a:cubicBezTo>
                    <a:pt x="121" y="435"/>
                    <a:pt x="132" y="442"/>
                    <a:pt x="128" y="441"/>
                  </a:cubicBezTo>
                  <a:cubicBezTo>
                    <a:pt x="124" y="440"/>
                    <a:pt x="99" y="435"/>
                    <a:pt x="93" y="428"/>
                  </a:cubicBezTo>
                  <a:cubicBezTo>
                    <a:pt x="87" y="421"/>
                    <a:pt x="96" y="471"/>
                    <a:pt x="90" y="401"/>
                  </a:cubicBezTo>
                  <a:cubicBezTo>
                    <a:pt x="84" y="331"/>
                    <a:pt x="74" y="0"/>
                    <a:pt x="59" y="6"/>
                  </a:cubicBezTo>
                  <a:cubicBezTo>
                    <a:pt x="44" y="12"/>
                    <a:pt x="12" y="348"/>
                    <a:pt x="0" y="438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6" name="Freeform 19"/>
            <p:cNvSpPr>
              <a:spLocks/>
            </p:cNvSpPr>
            <p:nvPr/>
          </p:nvSpPr>
          <p:spPr bwMode="auto">
            <a:xfrm>
              <a:off x="2286" y="1587"/>
              <a:ext cx="140" cy="183"/>
            </a:xfrm>
            <a:custGeom>
              <a:avLst/>
              <a:gdLst>
                <a:gd name="T0" fmla="*/ 129 w 140"/>
                <a:gd name="T1" fmla="*/ 171 h 183"/>
                <a:gd name="T2" fmla="*/ 131 w 140"/>
                <a:gd name="T3" fmla="*/ 159 h 183"/>
                <a:gd name="T4" fmla="*/ 77 w 140"/>
                <a:gd name="T5" fmla="*/ 157 h 183"/>
                <a:gd name="T6" fmla="*/ 30 w 140"/>
                <a:gd name="T7" fmla="*/ 2 h 183"/>
                <a:gd name="T8" fmla="*/ 0 w 140"/>
                <a:gd name="T9" fmla="*/ 168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83"/>
                <a:gd name="T17" fmla="*/ 140 w 140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83">
                  <a:moveTo>
                    <a:pt x="129" y="171"/>
                  </a:moveTo>
                  <a:cubicBezTo>
                    <a:pt x="129" y="169"/>
                    <a:pt x="140" y="161"/>
                    <a:pt x="131" y="159"/>
                  </a:cubicBezTo>
                  <a:cubicBezTo>
                    <a:pt x="122" y="157"/>
                    <a:pt x="94" y="183"/>
                    <a:pt x="77" y="157"/>
                  </a:cubicBezTo>
                  <a:cubicBezTo>
                    <a:pt x="60" y="131"/>
                    <a:pt x="43" y="0"/>
                    <a:pt x="30" y="2"/>
                  </a:cubicBezTo>
                  <a:cubicBezTo>
                    <a:pt x="17" y="4"/>
                    <a:pt x="6" y="134"/>
                    <a:pt x="0" y="168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7" name="Freeform 20"/>
            <p:cNvSpPr>
              <a:spLocks/>
            </p:cNvSpPr>
            <p:nvPr/>
          </p:nvSpPr>
          <p:spPr bwMode="auto">
            <a:xfrm>
              <a:off x="2159" y="1658"/>
              <a:ext cx="141" cy="105"/>
            </a:xfrm>
            <a:custGeom>
              <a:avLst/>
              <a:gdLst>
                <a:gd name="T0" fmla="*/ 128 w 141"/>
                <a:gd name="T1" fmla="*/ 99 h 105"/>
                <a:gd name="T2" fmla="*/ 130 w 141"/>
                <a:gd name="T3" fmla="*/ 92 h 105"/>
                <a:gd name="T4" fmla="*/ 64 w 141"/>
                <a:gd name="T5" fmla="*/ 90 h 105"/>
                <a:gd name="T6" fmla="*/ 39 w 141"/>
                <a:gd name="T7" fmla="*/ 1 h 105"/>
                <a:gd name="T8" fmla="*/ 0 w 141"/>
                <a:gd name="T9" fmla="*/ 96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05"/>
                <a:gd name="T17" fmla="*/ 141 w 14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05">
                  <a:moveTo>
                    <a:pt x="128" y="99"/>
                  </a:moveTo>
                  <a:cubicBezTo>
                    <a:pt x="128" y="98"/>
                    <a:pt x="141" y="94"/>
                    <a:pt x="130" y="92"/>
                  </a:cubicBezTo>
                  <a:cubicBezTo>
                    <a:pt x="119" y="90"/>
                    <a:pt x="79" y="105"/>
                    <a:pt x="64" y="90"/>
                  </a:cubicBezTo>
                  <a:cubicBezTo>
                    <a:pt x="49" y="75"/>
                    <a:pt x="50" y="0"/>
                    <a:pt x="39" y="1"/>
                  </a:cubicBezTo>
                  <a:cubicBezTo>
                    <a:pt x="28" y="2"/>
                    <a:pt x="8" y="76"/>
                    <a:pt x="0" y="96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8" name="Freeform 21"/>
            <p:cNvSpPr>
              <a:spLocks/>
            </p:cNvSpPr>
            <p:nvPr/>
          </p:nvSpPr>
          <p:spPr bwMode="auto">
            <a:xfrm>
              <a:off x="3047" y="1564"/>
              <a:ext cx="136" cy="212"/>
            </a:xfrm>
            <a:custGeom>
              <a:avLst/>
              <a:gdLst>
                <a:gd name="T0" fmla="*/ 128 w 136"/>
                <a:gd name="T1" fmla="*/ 190 h 212"/>
                <a:gd name="T2" fmla="*/ 131 w 136"/>
                <a:gd name="T3" fmla="*/ 189 h 212"/>
                <a:gd name="T4" fmla="*/ 99 w 136"/>
                <a:gd name="T5" fmla="*/ 190 h 212"/>
                <a:gd name="T6" fmla="*/ 73 w 136"/>
                <a:gd name="T7" fmla="*/ 181 h 212"/>
                <a:gd name="T8" fmla="*/ 37 w 136"/>
                <a:gd name="T9" fmla="*/ 1 h 212"/>
                <a:gd name="T10" fmla="*/ 0 w 136"/>
                <a:gd name="T11" fmla="*/ 187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212"/>
                <a:gd name="T20" fmla="*/ 136 w 136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212">
                  <a:moveTo>
                    <a:pt x="128" y="190"/>
                  </a:moveTo>
                  <a:cubicBezTo>
                    <a:pt x="128" y="190"/>
                    <a:pt x="136" y="189"/>
                    <a:pt x="131" y="189"/>
                  </a:cubicBezTo>
                  <a:cubicBezTo>
                    <a:pt x="126" y="189"/>
                    <a:pt x="109" y="191"/>
                    <a:pt x="99" y="190"/>
                  </a:cubicBezTo>
                  <a:cubicBezTo>
                    <a:pt x="89" y="189"/>
                    <a:pt x="83" y="212"/>
                    <a:pt x="73" y="181"/>
                  </a:cubicBezTo>
                  <a:cubicBezTo>
                    <a:pt x="63" y="150"/>
                    <a:pt x="49" y="0"/>
                    <a:pt x="37" y="1"/>
                  </a:cubicBezTo>
                  <a:cubicBezTo>
                    <a:pt x="25" y="2"/>
                    <a:pt x="8" y="148"/>
                    <a:pt x="0" y="187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19" name="Freeform 22"/>
            <p:cNvSpPr>
              <a:spLocks/>
            </p:cNvSpPr>
            <p:nvPr/>
          </p:nvSpPr>
          <p:spPr bwMode="auto">
            <a:xfrm>
              <a:off x="2921" y="1417"/>
              <a:ext cx="136" cy="364"/>
            </a:xfrm>
            <a:custGeom>
              <a:avLst/>
              <a:gdLst>
                <a:gd name="T0" fmla="*/ 124 w 136"/>
                <a:gd name="T1" fmla="*/ 335 h 364"/>
                <a:gd name="T2" fmla="*/ 126 w 136"/>
                <a:gd name="T3" fmla="*/ 335 h 364"/>
                <a:gd name="T4" fmla="*/ 63 w 136"/>
                <a:gd name="T5" fmla="*/ 309 h 364"/>
                <a:gd name="T6" fmla="*/ 31 w 136"/>
                <a:gd name="T7" fmla="*/ 4 h 364"/>
                <a:gd name="T8" fmla="*/ 0 w 136"/>
                <a:gd name="T9" fmla="*/ 33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364"/>
                <a:gd name="T17" fmla="*/ 136 w 13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364">
                  <a:moveTo>
                    <a:pt x="124" y="335"/>
                  </a:moveTo>
                  <a:cubicBezTo>
                    <a:pt x="124" y="335"/>
                    <a:pt x="136" y="339"/>
                    <a:pt x="126" y="335"/>
                  </a:cubicBezTo>
                  <a:cubicBezTo>
                    <a:pt x="116" y="331"/>
                    <a:pt x="79" y="364"/>
                    <a:pt x="63" y="309"/>
                  </a:cubicBezTo>
                  <a:cubicBezTo>
                    <a:pt x="47" y="254"/>
                    <a:pt x="41" y="0"/>
                    <a:pt x="31" y="4"/>
                  </a:cubicBezTo>
                  <a:cubicBezTo>
                    <a:pt x="21" y="8"/>
                    <a:pt x="7" y="265"/>
                    <a:pt x="0" y="334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0" name="Freeform 23"/>
            <p:cNvSpPr>
              <a:spLocks/>
            </p:cNvSpPr>
            <p:nvPr/>
          </p:nvSpPr>
          <p:spPr bwMode="auto">
            <a:xfrm>
              <a:off x="2792" y="1285"/>
              <a:ext cx="136" cy="509"/>
            </a:xfrm>
            <a:custGeom>
              <a:avLst/>
              <a:gdLst>
                <a:gd name="T0" fmla="*/ 129 w 136"/>
                <a:gd name="T1" fmla="*/ 471 h 509"/>
                <a:gd name="T2" fmla="*/ 129 w 136"/>
                <a:gd name="T3" fmla="*/ 468 h 509"/>
                <a:gd name="T4" fmla="*/ 87 w 136"/>
                <a:gd name="T5" fmla="*/ 464 h 509"/>
                <a:gd name="T6" fmla="*/ 72 w 136"/>
                <a:gd name="T7" fmla="*/ 468 h 509"/>
                <a:gd name="T8" fmla="*/ 63 w 136"/>
                <a:gd name="T9" fmla="*/ 432 h 509"/>
                <a:gd name="T10" fmla="*/ 30 w 136"/>
                <a:gd name="T11" fmla="*/ 6 h 509"/>
                <a:gd name="T12" fmla="*/ 0 w 136"/>
                <a:gd name="T13" fmla="*/ 468 h 5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09"/>
                <a:gd name="T23" fmla="*/ 136 w 136"/>
                <a:gd name="T24" fmla="*/ 509 h 5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09">
                  <a:moveTo>
                    <a:pt x="129" y="471"/>
                  </a:moveTo>
                  <a:cubicBezTo>
                    <a:pt x="129" y="471"/>
                    <a:pt x="136" y="469"/>
                    <a:pt x="129" y="468"/>
                  </a:cubicBezTo>
                  <a:cubicBezTo>
                    <a:pt x="122" y="467"/>
                    <a:pt x="96" y="464"/>
                    <a:pt x="87" y="464"/>
                  </a:cubicBezTo>
                  <a:cubicBezTo>
                    <a:pt x="78" y="464"/>
                    <a:pt x="76" y="473"/>
                    <a:pt x="72" y="468"/>
                  </a:cubicBezTo>
                  <a:cubicBezTo>
                    <a:pt x="68" y="463"/>
                    <a:pt x="70" y="509"/>
                    <a:pt x="63" y="432"/>
                  </a:cubicBezTo>
                  <a:cubicBezTo>
                    <a:pt x="56" y="355"/>
                    <a:pt x="40" y="0"/>
                    <a:pt x="30" y="6"/>
                  </a:cubicBezTo>
                  <a:cubicBezTo>
                    <a:pt x="20" y="12"/>
                    <a:pt x="6" y="372"/>
                    <a:pt x="0" y="468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1" name="Freeform 24"/>
            <p:cNvSpPr>
              <a:spLocks/>
            </p:cNvSpPr>
            <p:nvPr/>
          </p:nvSpPr>
          <p:spPr bwMode="auto">
            <a:xfrm>
              <a:off x="2665" y="1193"/>
              <a:ext cx="129" cy="590"/>
            </a:xfrm>
            <a:custGeom>
              <a:avLst/>
              <a:gdLst>
                <a:gd name="T0" fmla="*/ 85 w 129"/>
                <a:gd name="T1" fmla="*/ 557 h 590"/>
                <a:gd name="T2" fmla="*/ 128 w 129"/>
                <a:gd name="T3" fmla="*/ 557 h 590"/>
                <a:gd name="T4" fmla="*/ 79 w 129"/>
                <a:gd name="T5" fmla="*/ 499 h 590"/>
                <a:gd name="T6" fmla="*/ 55 w 129"/>
                <a:gd name="T7" fmla="*/ 10 h 590"/>
                <a:gd name="T8" fmla="*/ 0 w 129"/>
                <a:gd name="T9" fmla="*/ 559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590"/>
                <a:gd name="T17" fmla="*/ 129 w 129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590">
                  <a:moveTo>
                    <a:pt x="85" y="557"/>
                  </a:moveTo>
                  <a:cubicBezTo>
                    <a:pt x="92" y="557"/>
                    <a:pt x="129" y="567"/>
                    <a:pt x="128" y="557"/>
                  </a:cubicBezTo>
                  <a:cubicBezTo>
                    <a:pt x="127" y="547"/>
                    <a:pt x="91" y="590"/>
                    <a:pt x="79" y="499"/>
                  </a:cubicBezTo>
                  <a:cubicBezTo>
                    <a:pt x="67" y="408"/>
                    <a:pt x="68" y="0"/>
                    <a:pt x="55" y="10"/>
                  </a:cubicBezTo>
                  <a:cubicBezTo>
                    <a:pt x="42" y="20"/>
                    <a:pt x="11" y="445"/>
                    <a:pt x="0" y="559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2" name="Freeform 26"/>
            <p:cNvSpPr>
              <a:spLocks/>
            </p:cNvSpPr>
            <p:nvPr/>
          </p:nvSpPr>
          <p:spPr bwMode="auto">
            <a:xfrm>
              <a:off x="3175" y="1644"/>
              <a:ext cx="143" cy="123"/>
            </a:xfrm>
            <a:custGeom>
              <a:avLst/>
              <a:gdLst>
                <a:gd name="T0" fmla="*/ 128 w 143"/>
                <a:gd name="T1" fmla="*/ 113 h 123"/>
                <a:gd name="T2" fmla="*/ 133 w 143"/>
                <a:gd name="T3" fmla="*/ 109 h 123"/>
                <a:gd name="T4" fmla="*/ 65 w 143"/>
                <a:gd name="T5" fmla="*/ 105 h 123"/>
                <a:gd name="T6" fmla="*/ 35 w 143"/>
                <a:gd name="T7" fmla="*/ 1 h 123"/>
                <a:gd name="T8" fmla="*/ 0 w 143"/>
                <a:gd name="T9" fmla="*/ 11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23"/>
                <a:gd name="T17" fmla="*/ 143 w 143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23">
                  <a:moveTo>
                    <a:pt x="128" y="113"/>
                  </a:moveTo>
                  <a:cubicBezTo>
                    <a:pt x="129" y="112"/>
                    <a:pt x="143" y="110"/>
                    <a:pt x="133" y="109"/>
                  </a:cubicBezTo>
                  <a:cubicBezTo>
                    <a:pt x="123" y="108"/>
                    <a:pt x="81" y="123"/>
                    <a:pt x="65" y="105"/>
                  </a:cubicBezTo>
                  <a:cubicBezTo>
                    <a:pt x="49" y="87"/>
                    <a:pt x="46" y="0"/>
                    <a:pt x="35" y="1"/>
                  </a:cubicBezTo>
                  <a:cubicBezTo>
                    <a:pt x="24" y="2"/>
                    <a:pt x="7" y="87"/>
                    <a:pt x="0" y="110"/>
                  </a:cubicBezTo>
                </a:path>
              </a:pathLst>
            </a:custGeom>
            <a:noFill/>
            <a:ln w="12700">
              <a:solidFill>
                <a:srgbClr val="FF505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3" name="Line 27"/>
            <p:cNvSpPr>
              <a:spLocks noChangeShapeType="1"/>
            </p:cNvSpPr>
            <p:nvPr/>
          </p:nvSpPr>
          <p:spPr bwMode="auto">
            <a:xfrm>
              <a:off x="740" y="1754"/>
              <a:ext cx="31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4" name="Text Box 35"/>
            <p:cNvSpPr txBox="1">
              <a:spLocks noChangeArrowheads="1"/>
            </p:cNvSpPr>
            <p:nvPr/>
          </p:nvSpPr>
          <p:spPr bwMode="auto">
            <a:xfrm>
              <a:off x="3693" y="1784"/>
              <a:ext cx="1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i="1"/>
                <a:t>t</a:t>
              </a:r>
            </a:p>
          </p:txBody>
        </p:sp>
        <p:sp>
          <p:nvSpPr>
            <p:cNvPr id="37925" name="Line 38"/>
            <p:cNvSpPr>
              <a:spLocks noChangeShapeType="1"/>
            </p:cNvSpPr>
            <p:nvPr/>
          </p:nvSpPr>
          <p:spPr bwMode="auto">
            <a:xfrm>
              <a:off x="1365" y="1045"/>
              <a:ext cx="600" cy="4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6" name="Line 39"/>
            <p:cNvSpPr>
              <a:spLocks noChangeShapeType="1"/>
            </p:cNvSpPr>
            <p:nvPr/>
          </p:nvSpPr>
          <p:spPr bwMode="auto">
            <a:xfrm>
              <a:off x="1344" y="1128"/>
              <a:ext cx="832" cy="23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7" name="Text Box 40"/>
            <p:cNvSpPr txBox="1">
              <a:spLocks noChangeArrowheads="1"/>
            </p:cNvSpPr>
            <p:nvPr/>
          </p:nvSpPr>
          <p:spPr bwMode="auto">
            <a:xfrm>
              <a:off x="1478" y="1750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t</a:t>
              </a:r>
              <a:r>
                <a:rPr lang="pt-BR" altLang="pt-BR" sz="1400" baseline="-25000"/>
                <a:t>0</a:t>
              </a:r>
              <a:endParaRPr lang="pt-BR" altLang="pt-BR" sz="1400"/>
            </a:p>
          </p:txBody>
        </p:sp>
        <p:sp>
          <p:nvSpPr>
            <p:cNvPr id="37928" name="Line 41"/>
            <p:cNvSpPr>
              <a:spLocks noChangeShapeType="1"/>
            </p:cNvSpPr>
            <p:nvPr/>
          </p:nvSpPr>
          <p:spPr bwMode="auto">
            <a:xfrm>
              <a:off x="1569" y="1188"/>
              <a:ext cx="0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29" name="Text Box 42"/>
            <p:cNvSpPr txBox="1">
              <a:spLocks noChangeArrowheads="1"/>
            </p:cNvSpPr>
            <p:nvPr/>
          </p:nvSpPr>
          <p:spPr bwMode="auto">
            <a:xfrm>
              <a:off x="1535" y="1021"/>
              <a:ext cx="4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</a:t>
              </a:r>
              <a:r>
                <a:rPr lang="pt-BR" altLang="pt-BR" sz="1400" baseline="-25000"/>
                <a:t>m</a:t>
              </a:r>
              <a:r>
                <a:rPr lang="pt-BR" altLang="pt-BR" sz="1400"/>
                <a:t>(t</a:t>
              </a:r>
              <a:r>
                <a:rPr lang="pt-BR" altLang="pt-BR" sz="1400" baseline="-25000"/>
                <a:t>0</a:t>
              </a:r>
              <a:r>
                <a:rPr lang="pt-BR" altLang="pt-BR" sz="1400"/>
                <a:t>)</a:t>
              </a:r>
            </a:p>
          </p:txBody>
        </p:sp>
        <p:sp>
          <p:nvSpPr>
            <p:cNvPr id="37930" name="Text Box 43"/>
            <p:cNvSpPr txBox="1">
              <a:spLocks noChangeArrowheads="1"/>
            </p:cNvSpPr>
            <p:nvPr/>
          </p:nvSpPr>
          <p:spPr bwMode="auto">
            <a:xfrm>
              <a:off x="1898" y="886"/>
              <a:ext cx="8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inclinação</a:t>
              </a:r>
            </a:p>
            <a:p>
              <a:pPr eaLnBrk="1" hangingPunct="1"/>
              <a:r>
                <a:rPr lang="pt-BR" altLang="pt-BR" sz="1400"/>
                <a:t>da envoltória</a:t>
              </a:r>
            </a:p>
          </p:txBody>
        </p:sp>
        <p:sp>
          <p:nvSpPr>
            <p:cNvPr id="37931" name="Line 45"/>
            <p:cNvSpPr>
              <a:spLocks noChangeShapeType="1"/>
            </p:cNvSpPr>
            <p:nvPr/>
          </p:nvSpPr>
          <p:spPr bwMode="auto">
            <a:xfrm flipH="1">
              <a:off x="2007" y="1185"/>
              <a:ext cx="15" cy="9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32" name="Text Box 46"/>
            <p:cNvSpPr txBox="1">
              <a:spLocks noChangeArrowheads="1"/>
            </p:cNvSpPr>
            <p:nvPr/>
          </p:nvSpPr>
          <p:spPr bwMode="auto">
            <a:xfrm>
              <a:off x="1289" y="694"/>
              <a:ext cx="80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descarga do</a:t>
              </a:r>
            </a:p>
            <a:p>
              <a:pPr eaLnBrk="1" hangingPunct="1"/>
              <a:r>
                <a:rPr lang="pt-BR" altLang="pt-BR" sz="1400"/>
                <a:t>capacitor</a:t>
              </a:r>
            </a:p>
          </p:txBody>
        </p:sp>
        <p:sp>
          <p:nvSpPr>
            <p:cNvPr id="37933" name="Line 47"/>
            <p:cNvSpPr>
              <a:spLocks noChangeShapeType="1"/>
            </p:cNvSpPr>
            <p:nvPr/>
          </p:nvSpPr>
          <p:spPr bwMode="auto">
            <a:xfrm flipH="1">
              <a:off x="1470" y="999"/>
              <a:ext cx="6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900" name="Text Box 49"/>
          <p:cNvSpPr txBox="1">
            <a:spLocks noChangeArrowheads="1"/>
          </p:cNvSpPr>
          <p:nvPr/>
        </p:nvSpPr>
        <p:spPr bwMode="auto">
          <a:xfrm>
            <a:off x="6154738" y="1569293"/>
            <a:ext cx="1342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Envoltória</a:t>
            </a:r>
          </a:p>
        </p:txBody>
      </p:sp>
      <p:graphicFrame>
        <p:nvGraphicFramePr>
          <p:cNvPr id="37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09531"/>
              </p:ext>
            </p:extLst>
          </p:nvPr>
        </p:nvGraphicFramePr>
        <p:xfrm>
          <a:off x="5929313" y="2004268"/>
          <a:ext cx="2786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2" name="Equação" r:id="rId3" imgW="1511280" imgH="228600" progId="Equation.3">
                  <p:embed/>
                </p:oleObj>
              </mc:Choice>
              <mc:Fallback>
                <p:oleObj name="Equação" r:id="rId3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004268"/>
                        <a:ext cx="27860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Text Box 51"/>
          <p:cNvSpPr txBox="1">
            <a:spLocks noChangeArrowheads="1"/>
          </p:cNvSpPr>
          <p:nvPr/>
        </p:nvSpPr>
        <p:spPr bwMode="auto">
          <a:xfrm>
            <a:off x="5838825" y="2534493"/>
            <a:ext cx="275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Descarga do capacitor</a:t>
            </a:r>
          </a:p>
          <a:p>
            <a:pPr eaLnBrk="1" hangingPunct="1"/>
            <a:endParaRPr lang="pt-BR" altLang="pt-BR"/>
          </a:p>
        </p:txBody>
      </p:sp>
      <p:graphicFrame>
        <p:nvGraphicFramePr>
          <p:cNvPr id="37891" name="Objec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592581"/>
              </p:ext>
            </p:extLst>
          </p:nvPr>
        </p:nvGraphicFramePr>
        <p:xfrm>
          <a:off x="6286500" y="3026618"/>
          <a:ext cx="1935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3" name="Equação" r:id="rId5" imgW="965160" imgH="241200" progId="Equation.3">
                  <p:embed/>
                </p:oleObj>
              </mc:Choice>
              <mc:Fallback>
                <p:oleObj name="Equação" r:id="rId5" imgW="96516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3026618"/>
                        <a:ext cx="1935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821139"/>
              </p:ext>
            </p:extLst>
          </p:nvPr>
        </p:nvGraphicFramePr>
        <p:xfrm>
          <a:off x="857250" y="3942606"/>
          <a:ext cx="4781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4" name="Equação" r:id="rId7" imgW="2463480" imgH="393480" progId="Equation.3">
                  <p:embed/>
                </p:oleObj>
              </mc:Choice>
              <mc:Fallback>
                <p:oleObj name="Equação" r:id="rId7" imgW="246348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942606"/>
                        <a:ext cx="47815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520970"/>
              </p:ext>
            </p:extLst>
          </p:nvPr>
        </p:nvGraphicFramePr>
        <p:xfrm>
          <a:off x="1143000" y="4955431"/>
          <a:ext cx="42957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5" name="Equação" r:id="rId9" imgW="2349360" imgH="431640" progId="Equation.3">
                  <p:embed/>
                </p:oleObj>
              </mc:Choice>
              <mc:Fallback>
                <p:oleObj name="Equação" r:id="rId9" imgW="234936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55431"/>
                        <a:ext cx="429577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23386"/>
              </p:ext>
            </p:extLst>
          </p:nvPr>
        </p:nvGraphicFramePr>
        <p:xfrm>
          <a:off x="1428750" y="5741243"/>
          <a:ext cx="35655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6" name="Equação" r:id="rId11" imgW="2031840" imgH="228600" progId="Equation.3">
                  <p:embed/>
                </p:oleObj>
              </mc:Choice>
              <mc:Fallback>
                <p:oleObj name="Equação" r:id="rId11" imgW="203184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741243"/>
                        <a:ext cx="35655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964726"/>
              </p:ext>
            </p:extLst>
          </p:nvPr>
        </p:nvGraphicFramePr>
        <p:xfrm>
          <a:off x="5857875" y="6241306"/>
          <a:ext cx="25955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7" name="Equação" r:id="rId13" imgW="1371600" imgH="291960" progId="Equation.3">
                  <p:embed/>
                </p:oleObj>
              </mc:Choice>
              <mc:Fallback>
                <p:oleObj name="Equação" r:id="rId13" imgW="1371600" imgH="2919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6241306"/>
                        <a:ext cx="259556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58"/>
          <p:cNvSpPr txBox="1">
            <a:spLocks noChangeArrowheads="1"/>
          </p:cNvSpPr>
          <p:nvPr/>
        </p:nvSpPr>
        <p:spPr bwMode="auto">
          <a:xfrm>
            <a:off x="2928938" y="6384181"/>
            <a:ext cx="204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Desenvolvendo:</a:t>
            </a:r>
          </a:p>
        </p:txBody>
      </p:sp>
      <p:sp>
        <p:nvSpPr>
          <p:cNvPr id="37903" name="AutoShape 59"/>
          <p:cNvSpPr>
            <a:spLocks noChangeArrowheads="1"/>
          </p:cNvSpPr>
          <p:nvPr/>
        </p:nvSpPr>
        <p:spPr bwMode="auto">
          <a:xfrm>
            <a:off x="5000625" y="6384181"/>
            <a:ext cx="622300" cy="349250"/>
          </a:xfrm>
          <a:prstGeom prst="rightArrow">
            <a:avLst>
              <a:gd name="adj1" fmla="val 50000"/>
              <a:gd name="adj2" fmla="val 44545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mtClean="0"/>
              <a:t>Detector de Envoltória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8218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smtClean="0"/>
              <a:t>Propriedades da Transformada de Fourier</a:t>
            </a:r>
          </a:p>
        </p:txBody>
      </p:sp>
      <p:sp>
        <p:nvSpPr>
          <p:cNvPr id="108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827213"/>
            <a:ext cx="8424863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/>
              <a:t>Significado da Propriedade Escalar</a:t>
            </a:r>
            <a:endParaRPr lang="pt-BR" sz="2400" smtClean="0"/>
          </a:p>
          <a:p>
            <a:pPr lvl="1" eaLnBrk="1" hangingPunct="1">
              <a:defRPr/>
            </a:pPr>
            <a:r>
              <a:rPr lang="pt-BR" sz="2000" smtClean="0"/>
              <a:t>A função f(at) representa a função f(t) comprimida por um fator escalar a. </a:t>
            </a:r>
          </a:p>
          <a:p>
            <a:pPr lvl="1" eaLnBrk="1" hangingPunct="1">
              <a:defRPr/>
            </a:pPr>
            <a:r>
              <a:rPr lang="pt-BR" sz="2000" smtClean="0"/>
              <a:t>Similarmente, a função F(</a:t>
            </a:r>
            <a:r>
              <a:rPr lang="pt-BR" sz="2000" smtClean="0">
                <a:latin typeface="Symbol" pitchFamily="18" charset="2"/>
              </a:rPr>
              <a:t>w</a:t>
            </a:r>
            <a:r>
              <a:rPr lang="pt-BR" sz="2000" smtClean="0"/>
              <a:t>/a) representa a função F(</a:t>
            </a:r>
            <a:r>
              <a:rPr lang="pt-BR" sz="2000" smtClean="0">
                <a:latin typeface="Symbol" pitchFamily="18" charset="2"/>
              </a:rPr>
              <a:t>w</a:t>
            </a:r>
            <a:r>
              <a:rPr lang="pt-BR" sz="2000" smtClean="0"/>
              <a:t>) expandida pelo mesmo fator escalar a. </a:t>
            </a:r>
          </a:p>
          <a:p>
            <a:pPr lvl="1" eaLnBrk="1" hangingPunct="1">
              <a:defRPr/>
            </a:pPr>
            <a:r>
              <a:rPr lang="pt-BR" sz="2000" smtClean="0"/>
              <a:t>Esta propriedade estabelece que </a:t>
            </a:r>
            <a:r>
              <a:rPr lang="pt-BR" sz="2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compressão no domínio do tempo equivale a expansão no domínio da freqüência e vice-versa</a:t>
            </a:r>
            <a:r>
              <a:rPr lang="pt-BR" sz="2000" smtClean="0"/>
              <a:t>.</a:t>
            </a:r>
          </a:p>
          <a:p>
            <a:pPr eaLnBrk="1" hangingPunct="1">
              <a:defRPr/>
            </a:pPr>
            <a:endParaRPr lang="pt-BR" sz="2400" smtClean="0"/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6372421"/>
              </p:ext>
            </p:extLst>
          </p:nvPr>
        </p:nvGraphicFramePr>
        <p:xfrm>
          <a:off x="3297498" y="5589240"/>
          <a:ext cx="2950642" cy="44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3" name="Equation" r:id="rId3" imgW="1422360" imgH="215640" progId="Equation.3">
                  <p:embed/>
                </p:oleObj>
              </mc:Choice>
              <mc:Fallback>
                <p:oleObj name="Equation" r:id="rId3" imgW="1422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498" y="5589240"/>
                        <a:ext cx="2950642" cy="44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116013" y="4941888"/>
            <a:ext cx="7313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pt-BR" altLang="pt-BR" sz="1600" dirty="0"/>
              <a:t>Caso especial: quando a</a:t>
            </a:r>
            <a:r>
              <a:rPr lang="pt-BR" altLang="pt-BR" sz="1600" dirty="0" smtClean="0"/>
              <a:t>=-1</a:t>
            </a:r>
            <a:r>
              <a:rPr lang="pt-BR" altLang="pt-BR" sz="1600" dirty="0"/>
              <a:t>, a propriedade leva a</a:t>
            </a:r>
          </a:p>
        </p:txBody>
      </p:sp>
    </p:spTree>
    <p:extLst>
      <p:ext uri="{BB962C8B-B14F-4D97-AF65-F5344CB8AC3E}">
        <p14:creationId xmlns:p14="http://schemas.microsoft.com/office/powerpoint/2010/main" val="28863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Espectro eletromagnético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94834"/>
            <a:ext cx="4762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0638"/>
            <a:ext cx="3929062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0203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1857375" y="928688"/>
            <a:ext cx="498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dirty="0"/>
              <a:t>Receptor de Rádio </a:t>
            </a:r>
            <a:r>
              <a:rPr lang="pt-BR" altLang="pt-BR" dirty="0" smtClean="0"/>
              <a:t>frequência </a:t>
            </a:r>
            <a:r>
              <a:rPr lang="pt-BR" altLang="pt-BR" dirty="0"/>
              <a:t>sintonizada</a:t>
            </a:r>
          </a:p>
        </p:txBody>
      </p:sp>
      <p:grpSp>
        <p:nvGrpSpPr>
          <p:cNvPr id="66565" name="Group 10"/>
          <p:cNvGrpSpPr>
            <a:grpSpLocks/>
          </p:cNvGrpSpPr>
          <p:nvPr/>
        </p:nvGrpSpPr>
        <p:grpSpPr bwMode="auto">
          <a:xfrm>
            <a:off x="6645275" y="1684338"/>
            <a:ext cx="212725" cy="320675"/>
            <a:chOff x="1704" y="2670"/>
            <a:chExt cx="199" cy="264"/>
          </a:xfrm>
        </p:grpSpPr>
        <p:sp>
          <p:nvSpPr>
            <p:cNvPr id="66585" name="Rectangle 7"/>
            <p:cNvSpPr>
              <a:spLocks noChangeArrowheads="1"/>
            </p:cNvSpPr>
            <p:nvPr/>
          </p:nvSpPr>
          <p:spPr bwMode="auto">
            <a:xfrm>
              <a:off x="1704" y="2744"/>
              <a:ext cx="96" cy="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66586" name="AutoShape 9"/>
            <p:cNvSpPr>
              <a:spLocks noChangeArrowheads="1"/>
            </p:cNvSpPr>
            <p:nvPr/>
          </p:nvSpPr>
          <p:spPr bwMode="auto">
            <a:xfrm rot="5400000" flipH="1">
              <a:off x="1719" y="2750"/>
              <a:ext cx="264" cy="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69 h 21600"/>
                <a:gd name="T14" fmla="*/ 17100 w 21600"/>
                <a:gd name="T15" fmla="*/ 170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6566" name="AutoShape 14"/>
          <p:cNvSpPr>
            <a:spLocks noChangeArrowheads="1"/>
          </p:cNvSpPr>
          <p:nvPr/>
        </p:nvSpPr>
        <p:spPr bwMode="auto">
          <a:xfrm flipV="1">
            <a:off x="1049338" y="1214438"/>
            <a:ext cx="163512" cy="17462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 sz="1000"/>
          </a:p>
        </p:txBody>
      </p:sp>
      <p:sp>
        <p:nvSpPr>
          <p:cNvPr id="66567" name="Line 18"/>
          <p:cNvSpPr>
            <a:spLocks noChangeShapeType="1"/>
          </p:cNvSpPr>
          <p:nvPr/>
        </p:nvSpPr>
        <p:spPr bwMode="auto">
          <a:xfrm>
            <a:off x="1130300" y="1381125"/>
            <a:ext cx="0" cy="46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8" name="Line 19"/>
          <p:cNvSpPr>
            <a:spLocks noChangeShapeType="1"/>
          </p:cNvSpPr>
          <p:nvPr/>
        </p:nvSpPr>
        <p:spPr bwMode="auto">
          <a:xfrm>
            <a:off x="1130300" y="1849438"/>
            <a:ext cx="4300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6569" name="Group 17"/>
          <p:cNvGrpSpPr>
            <a:grpSpLocks/>
          </p:cNvGrpSpPr>
          <p:nvPr/>
        </p:nvGrpSpPr>
        <p:grpSpPr bwMode="auto">
          <a:xfrm>
            <a:off x="1514475" y="1428751"/>
            <a:ext cx="983178" cy="683419"/>
            <a:chOff x="592" y="1210"/>
            <a:chExt cx="917" cy="448"/>
          </a:xfrm>
        </p:grpSpPr>
        <p:sp>
          <p:nvSpPr>
            <p:cNvPr id="66583" name="Rectangle 4"/>
            <p:cNvSpPr>
              <a:spLocks noChangeArrowheads="1"/>
            </p:cNvSpPr>
            <p:nvPr/>
          </p:nvSpPr>
          <p:spPr bwMode="auto">
            <a:xfrm>
              <a:off x="592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66584" name="Text Box 11"/>
            <p:cNvSpPr txBox="1">
              <a:spLocks noChangeArrowheads="1"/>
            </p:cNvSpPr>
            <p:nvPr/>
          </p:nvSpPr>
          <p:spPr bwMode="auto">
            <a:xfrm>
              <a:off x="674" y="1267"/>
              <a:ext cx="83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Seletor</a:t>
              </a:r>
              <a:br>
                <a:rPr lang="pt-BR" altLang="pt-BR" sz="1000"/>
              </a:br>
              <a:r>
                <a:rPr lang="pt-BR" altLang="pt-BR" sz="1000"/>
                <a:t>1º. estágio</a:t>
              </a:r>
            </a:p>
            <a:p>
              <a:pPr eaLnBrk="1" hangingPunct="1"/>
              <a:r>
                <a:rPr lang="pt-BR" altLang="pt-BR" sz="1000"/>
                <a:t>Amplif. RF</a:t>
              </a: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4065588" y="1587500"/>
            <a:ext cx="874712" cy="544513"/>
            <a:chOff x="1944" y="1210"/>
            <a:chExt cx="816" cy="448"/>
          </a:xfrm>
        </p:grpSpPr>
        <p:sp>
          <p:nvSpPr>
            <p:cNvPr id="66581" name="Rectangle 5"/>
            <p:cNvSpPr>
              <a:spLocks noChangeArrowheads="1"/>
            </p:cNvSpPr>
            <p:nvPr/>
          </p:nvSpPr>
          <p:spPr bwMode="auto">
            <a:xfrm>
              <a:off x="1944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66582" name="Text Box 12"/>
            <p:cNvSpPr txBox="1">
              <a:spLocks noChangeArrowheads="1"/>
            </p:cNvSpPr>
            <p:nvPr/>
          </p:nvSpPr>
          <p:spPr bwMode="auto">
            <a:xfrm>
              <a:off x="2060" y="1333"/>
              <a:ext cx="6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Detector</a:t>
              </a:r>
            </a:p>
          </p:txBody>
        </p:sp>
      </p:grpSp>
      <p:grpSp>
        <p:nvGrpSpPr>
          <p:cNvPr id="66571" name="Group 15"/>
          <p:cNvGrpSpPr>
            <a:grpSpLocks/>
          </p:cNvGrpSpPr>
          <p:nvPr/>
        </p:nvGrpSpPr>
        <p:grpSpPr bwMode="auto">
          <a:xfrm>
            <a:off x="5402263" y="1587500"/>
            <a:ext cx="936625" cy="544513"/>
            <a:chOff x="3256" y="1210"/>
            <a:chExt cx="874" cy="448"/>
          </a:xfrm>
        </p:grpSpPr>
        <p:sp>
          <p:nvSpPr>
            <p:cNvPr id="66579" name="Rectangle 6"/>
            <p:cNvSpPr>
              <a:spLocks noChangeArrowheads="1"/>
            </p:cNvSpPr>
            <p:nvPr/>
          </p:nvSpPr>
          <p:spPr bwMode="auto">
            <a:xfrm>
              <a:off x="3256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66580" name="Text Box 13"/>
            <p:cNvSpPr txBox="1">
              <a:spLocks noChangeArrowheads="1"/>
            </p:cNvSpPr>
            <p:nvPr/>
          </p:nvSpPr>
          <p:spPr bwMode="auto">
            <a:xfrm>
              <a:off x="3326" y="1267"/>
              <a:ext cx="80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Amplif. De</a:t>
              </a:r>
            </a:p>
            <a:p>
              <a:pPr eaLnBrk="1" hangingPunct="1"/>
              <a:r>
                <a:rPr lang="pt-BR" altLang="pt-BR" sz="1000"/>
                <a:t>   áudio </a:t>
              </a:r>
            </a:p>
          </p:txBody>
        </p:sp>
      </p:grpSp>
      <p:sp>
        <p:nvSpPr>
          <p:cNvPr id="66572" name="Text Box 20"/>
          <p:cNvSpPr txBox="1">
            <a:spLocks noChangeArrowheads="1"/>
          </p:cNvSpPr>
          <p:nvPr/>
        </p:nvSpPr>
        <p:spPr bwMode="auto">
          <a:xfrm>
            <a:off x="633413" y="2479675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 dirty="0"/>
              <a:t>Desvantagem: A largura de faixa do circuito seletor aumenta com a </a:t>
            </a:r>
            <a:r>
              <a:rPr lang="pt-BR" altLang="pt-BR" sz="1600" dirty="0" smtClean="0"/>
              <a:t>frequência</a:t>
            </a:r>
            <a:endParaRPr lang="pt-BR" altLang="pt-BR" sz="1600" dirty="0"/>
          </a:p>
          <a:p>
            <a:pPr eaLnBrk="1" hangingPunct="1"/>
            <a:r>
              <a:rPr lang="pt-BR" altLang="pt-BR" sz="1600" dirty="0"/>
              <a:t>                         da portadora, assim, estações adjacentes não são rejeitadas.</a:t>
            </a:r>
          </a:p>
        </p:txBody>
      </p:sp>
      <p:sp>
        <p:nvSpPr>
          <p:cNvPr id="66573" name="Text Box 21"/>
          <p:cNvSpPr txBox="1">
            <a:spLocks noChangeArrowheads="1"/>
          </p:cNvSpPr>
          <p:nvPr/>
        </p:nvSpPr>
        <p:spPr bwMode="auto">
          <a:xfrm>
            <a:off x="857250" y="3143250"/>
            <a:ext cx="7364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 dirty="0"/>
              <a:t>Causa: O fator de qualidade “</a:t>
            </a:r>
            <a:r>
              <a:rPr lang="pt-BR" altLang="pt-BR" sz="1600" dirty="0" err="1"/>
              <a:t>Q”é</a:t>
            </a:r>
            <a:r>
              <a:rPr lang="pt-BR" altLang="pt-BR" sz="1600" dirty="0"/>
              <a:t> aproximadamente constante (X</a:t>
            </a:r>
            <a:r>
              <a:rPr lang="pt-BR" altLang="pt-BR" sz="1600" baseline="-25000" dirty="0"/>
              <a:t>L</a:t>
            </a:r>
            <a:r>
              <a:rPr lang="pt-BR" altLang="pt-BR" sz="1600" dirty="0"/>
              <a:t>/R)</a:t>
            </a:r>
          </a:p>
        </p:txBody>
      </p:sp>
      <p:grpSp>
        <p:nvGrpSpPr>
          <p:cNvPr id="66574" name="Group 17"/>
          <p:cNvGrpSpPr>
            <a:grpSpLocks/>
          </p:cNvGrpSpPr>
          <p:nvPr/>
        </p:nvGrpSpPr>
        <p:grpSpPr bwMode="auto">
          <a:xfrm>
            <a:off x="2714625" y="1428750"/>
            <a:ext cx="982663" cy="669528"/>
            <a:chOff x="592" y="1210"/>
            <a:chExt cx="918" cy="448"/>
          </a:xfrm>
        </p:grpSpPr>
        <p:sp>
          <p:nvSpPr>
            <p:cNvPr id="66577" name="Rectangle 4"/>
            <p:cNvSpPr>
              <a:spLocks noChangeArrowheads="1"/>
            </p:cNvSpPr>
            <p:nvPr/>
          </p:nvSpPr>
          <p:spPr bwMode="auto">
            <a:xfrm>
              <a:off x="592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66578" name="Text Box 11"/>
            <p:cNvSpPr txBox="1">
              <a:spLocks noChangeArrowheads="1"/>
            </p:cNvSpPr>
            <p:nvPr/>
          </p:nvSpPr>
          <p:spPr bwMode="auto">
            <a:xfrm>
              <a:off x="674" y="1267"/>
              <a:ext cx="83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Seletor</a:t>
              </a:r>
              <a:br>
                <a:rPr lang="pt-BR" altLang="pt-BR" sz="1000"/>
              </a:br>
              <a:r>
                <a:rPr lang="pt-BR" altLang="pt-BR" sz="1000"/>
                <a:t>2º. estágio</a:t>
              </a:r>
            </a:p>
            <a:p>
              <a:pPr eaLnBrk="1" hangingPunct="1"/>
              <a:r>
                <a:rPr lang="pt-BR" altLang="pt-BR" sz="1000"/>
                <a:t>Amplif. RF</a:t>
              </a:r>
            </a:p>
          </p:txBody>
        </p:sp>
      </p:grpSp>
      <p:cxnSp>
        <p:nvCxnSpPr>
          <p:cNvPr id="57" name="Conector reto 56"/>
          <p:cNvCxnSpPr>
            <a:stCxn id="66579" idx="3"/>
            <a:endCxn id="66585" idx="1"/>
          </p:cNvCxnSpPr>
          <p:nvPr/>
        </p:nvCxnSpPr>
        <p:spPr>
          <a:xfrm flipV="1">
            <a:off x="6276975" y="1847850"/>
            <a:ext cx="368300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07504" y="3571875"/>
            <a:ext cx="903649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problema</a:t>
            </a:r>
            <a:r>
              <a:rPr lang="pt-BR" sz="1500" dirty="0"/>
              <a:t>: A gama de freqüências reservadas para rádio-difusão comercial AM-DSB é de 535 </a:t>
            </a:r>
            <a:r>
              <a:rPr lang="pt-BR" sz="1500" dirty="0" err="1"/>
              <a:t>KHz</a:t>
            </a:r>
            <a:r>
              <a:rPr lang="pt-BR" sz="1500" dirty="0"/>
              <a:t> a 1650 </a:t>
            </a:r>
            <a:r>
              <a:rPr lang="pt-BR" sz="1500" dirty="0" err="1"/>
              <a:t>KHz</a:t>
            </a:r>
            <a:r>
              <a:rPr lang="pt-BR" sz="1500" dirty="0"/>
              <a:t> e a faixa reservada para cada estação é de 10 kHz. Assim, a relação entre as freqüências de cada extremo da faixa é 1650/535 ~3,1 vezes.</a:t>
            </a:r>
          </a:p>
          <a:p>
            <a:pPr>
              <a:defRPr/>
            </a:pPr>
            <a:r>
              <a:rPr lang="pt-BR" sz="1500" dirty="0"/>
              <a:t>Podemos determinar um fator Q para que, no extremo inferior da faixa a banda passante, B, seja de 10 kHz. </a:t>
            </a:r>
          </a:p>
          <a:p>
            <a:pPr>
              <a:defRPr/>
            </a:pPr>
            <a:r>
              <a:rPr lang="pt-BR" sz="1500" dirty="0"/>
              <a:t>Como a relação B = f</a:t>
            </a:r>
            <a:r>
              <a:rPr lang="pt-BR" sz="1500" baseline="-25000" dirty="0"/>
              <a:t>0</a:t>
            </a:r>
            <a:r>
              <a:rPr lang="pt-BR" sz="1500" dirty="0"/>
              <a:t>/Q é válida, se multiplicarmos a freqüência de ressonância por 3,1 chegaremos ao extremo superior da faixa com uma banda passante de 3,1x10kHz= 31kHz, o que possibilitaria a passagem de três estações simultaneamente!</a:t>
            </a:r>
          </a:p>
          <a:p>
            <a:pPr>
              <a:defRPr/>
            </a:pPr>
            <a: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Problema</a:t>
            </a:r>
            <a:r>
              <a:rPr lang="pt-BR" sz="1500" dirty="0"/>
              <a:t>: o ganho dos amplificadores aumenta com o aumento da freqüência, pois como o filtro LC é a carta do amplificador transistorizado, na ressonância sua impedância aumentará com a freqüência, e o ganho do estágio amplificador também. Esse alto ganho pode gerar oscilações indesejáveis, em altas freqüências.</a:t>
            </a:r>
          </a:p>
          <a:p>
            <a:pPr>
              <a:defRPr/>
            </a:pPr>
            <a: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Terceiro problema</a:t>
            </a:r>
            <a:r>
              <a:rPr lang="pt-BR" sz="1500" dirty="0"/>
              <a:t>: vem do fato de usarmos dois (ou até mais) estágios sintonizados de RF, pois se usássemos apenas um estágio seu ganho e sua seletividade não seriam suficientes , e ao se suar mais de um estágio torna-se bastante difícil fazer com que os vários filtros operem exatamente na mesma freqüência ao longo de toda a faixa de recepção. </a:t>
            </a:r>
          </a:p>
          <a:p>
            <a:pPr>
              <a:defRPr/>
            </a:pPr>
            <a:endParaRPr lang="pt-BR" sz="15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RECEPTORES AM</a:t>
            </a:r>
            <a:br>
              <a:rPr lang="pt-BR" alt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91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1857375" y="928688"/>
            <a:ext cx="498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Receptor de Rádio freqüência sintonizada</a:t>
            </a:r>
          </a:p>
        </p:txBody>
      </p:sp>
      <p:grpSp>
        <p:nvGrpSpPr>
          <p:cNvPr id="38919" name="Group 10"/>
          <p:cNvGrpSpPr>
            <a:grpSpLocks/>
          </p:cNvGrpSpPr>
          <p:nvPr/>
        </p:nvGrpSpPr>
        <p:grpSpPr bwMode="auto">
          <a:xfrm>
            <a:off x="6645275" y="1684338"/>
            <a:ext cx="212725" cy="320675"/>
            <a:chOff x="1704" y="2670"/>
            <a:chExt cx="199" cy="264"/>
          </a:xfrm>
        </p:grpSpPr>
        <p:sp>
          <p:nvSpPr>
            <p:cNvPr id="38964" name="Rectangle 7"/>
            <p:cNvSpPr>
              <a:spLocks noChangeArrowheads="1"/>
            </p:cNvSpPr>
            <p:nvPr/>
          </p:nvSpPr>
          <p:spPr bwMode="auto">
            <a:xfrm>
              <a:off x="1704" y="2744"/>
              <a:ext cx="96" cy="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38965" name="AutoShape 9"/>
            <p:cNvSpPr>
              <a:spLocks noChangeArrowheads="1"/>
            </p:cNvSpPr>
            <p:nvPr/>
          </p:nvSpPr>
          <p:spPr bwMode="auto">
            <a:xfrm rot="5400000" flipH="1">
              <a:off x="1719" y="2750"/>
              <a:ext cx="264" cy="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69 h 21600"/>
                <a:gd name="T14" fmla="*/ 17100 w 21600"/>
                <a:gd name="T15" fmla="*/ 170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8920" name="AutoShape 14"/>
          <p:cNvSpPr>
            <a:spLocks noChangeArrowheads="1"/>
          </p:cNvSpPr>
          <p:nvPr/>
        </p:nvSpPr>
        <p:spPr bwMode="auto">
          <a:xfrm flipV="1">
            <a:off x="1049338" y="1214438"/>
            <a:ext cx="163512" cy="17462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 sz="1000"/>
          </a:p>
        </p:txBody>
      </p:sp>
      <p:sp>
        <p:nvSpPr>
          <p:cNvPr id="38921" name="Line 18"/>
          <p:cNvSpPr>
            <a:spLocks noChangeShapeType="1"/>
          </p:cNvSpPr>
          <p:nvPr/>
        </p:nvSpPr>
        <p:spPr bwMode="auto">
          <a:xfrm>
            <a:off x="1130300" y="1381125"/>
            <a:ext cx="0" cy="46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2" name="Line 19"/>
          <p:cNvSpPr>
            <a:spLocks noChangeShapeType="1"/>
          </p:cNvSpPr>
          <p:nvPr/>
        </p:nvSpPr>
        <p:spPr bwMode="auto">
          <a:xfrm>
            <a:off x="1130300" y="1849438"/>
            <a:ext cx="4300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8923" name="Group 17"/>
          <p:cNvGrpSpPr>
            <a:grpSpLocks/>
          </p:cNvGrpSpPr>
          <p:nvPr/>
        </p:nvGrpSpPr>
        <p:grpSpPr bwMode="auto">
          <a:xfrm>
            <a:off x="1514475" y="1428751"/>
            <a:ext cx="983178" cy="683419"/>
            <a:chOff x="592" y="1210"/>
            <a:chExt cx="917" cy="448"/>
          </a:xfrm>
        </p:grpSpPr>
        <p:sp>
          <p:nvSpPr>
            <p:cNvPr id="38962" name="Rectangle 4"/>
            <p:cNvSpPr>
              <a:spLocks noChangeArrowheads="1"/>
            </p:cNvSpPr>
            <p:nvPr/>
          </p:nvSpPr>
          <p:spPr bwMode="auto">
            <a:xfrm>
              <a:off x="592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38963" name="Text Box 11"/>
            <p:cNvSpPr txBox="1">
              <a:spLocks noChangeArrowheads="1"/>
            </p:cNvSpPr>
            <p:nvPr/>
          </p:nvSpPr>
          <p:spPr bwMode="auto">
            <a:xfrm>
              <a:off x="674" y="1267"/>
              <a:ext cx="83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Seletor</a:t>
              </a:r>
              <a:br>
                <a:rPr lang="pt-BR" altLang="pt-BR" sz="1000"/>
              </a:br>
              <a:r>
                <a:rPr lang="pt-BR" altLang="pt-BR" sz="1000"/>
                <a:t>1º. estágio</a:t>
              </a:r>
            </a:p>
            <a:p>
              <a:pPr eaLnBrk="1" hangingPunct="1"/>
              <a:r>
                <a:rPr lang="pt-BR" altLang="pt-BR" sz="1000"/>
                <a:t>Amplif. RF</a:t>
              </a:r>
            </a:p>
          </p:txBody>
        </p:sp>
      </p:grpSp>
      <p:grpSp>
        <p:nvGrpSpPr>
          <p:cNvPr id="38924" name="Group 16"/>
          <p:cNvGrpSpPr>
            <a:grpSpLocks/>
          </p:cNvGrpSpPr>
          <p:nvPr/>
        </p:nvGrpSpPr>
        <p:grpSpPr bwMode="auto">
          <a:xfrm>
            <a:off x="4065588" y="1587500"/>
            <a:ext cx="874712" cy="544513"/>
            <a:chOff x="1944" y="1210"/>
            <a:chExt cx="816" cy="448"/>
          </a:xfrm>
        </p:grpSpPr>
        <p:sp>
          <p:nvSpPr>
            <p:cNvPr id="38960" name="Rectangle 5"/>
            <p:cNvSpPr>
              <a:spLocks noChangeArrowheads="1"/>
            </p:cNvSpPr>
            <p:nvPr/>
          </p:nvSpPr>
          <p:spPr bwMode="auto">
            <a:xfrm>
              <a:off x="1944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38961" name="Text Box 12"/>
            <p:cNvSpPr txBox="1">
              <a:spLocks noChangeArrowheads="1"/>
            </p:cNvSpPr>
            <p:nvPr/>
          </p:nvSpPr>
          <p:spPr bwMode="auto">
            <a:xfrm>
              <a:off x="2060" y="1333"/>
              <a:ext cx="6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Detector</a:t>
              </a:r>
            </a:p>
          </p:txBody>
        </p:sp>
      </p:grpSp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5402263" y="1587500"/>
            <a:ext cx="936625" cy="544513"/>
            <a:chOff x="3256" y="1210"/>
            <a:chExt cx="874" cy="448"/>
          </a:xfrm>
        </p:grpSpPr>
        <p:sp>
          <p:nvSpPr>
            <p:cNvPr id="38958" name="Rectangle 6"/>
            <p:cNvSpPr>
              <a:spLocks noChangeArrowheads="1"/>
            </p:cNvSpPr>
            <p:nvPr/>
          </p:nvSpPr>
          <p:spPr bwMode="auto">
            <a:xfrm>
              <a:off x="3256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38959" name="Text Box 13"/>
            <p:cNvSpPr txBox="1">
              <a:spLocks noChangeArrowheads="1"/>
            </p:cNvSpPr>
            <p:nvPr/>
          </p:nvSpPr>
          <p:spPr bwMode="auto">
            <a:xfrm>
              <a:off x="3326" y="1267"/>
              <a:ext cx="80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Amplif. De</a:t>
              </a:r>
            </a:p>
            <a:p>
              <a:pPr eaLnBrk="1" hangingPunct="1"/>
              <a:r>
                <a:rPr lang="pt-BR" altLang="pt-BR" sz="1000"/>
                <a:t>   áudio </a:t>
              </a:r>
            </a:p>
          </p:txBody>
        </p:sp>
      </p:grpSp>
      <p:sp>
        <p:nvSpPr>
          <p:cNvPr id="38926" name="Text Box 20"/>
          <p:cNvSpPr txBox="1">
            <a:spLocks noChangeArrowheads="1"/>
          </p:cNvSpPr>
          <p:nvPr/>
        </p:nvSpPr>
        <p:spPr bwMode="auto">
          <a:xfrm>
            <a:off x="633413" y="2479675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Desvantagem: A largura de faixa do circuito seletor aumenta com a freqüência</a:t>
            </a:r>
          </a:p>
          <a:p>
            <a:pPr eaLnBrk="1" hangingPunct="1"/>
            <a:r>
              <a:rPr lang="pt-BR" altLang="pt-BR" sz="1600"/>
              <a:t>                         da portadora, assim, estações adjacentes não são rejeitadas.</a:t>
            </a:r>
          </a:p>
        </p:txBody>
      </p:sp>
      <p:sp>
        <p:nvSpPr>
          <p:cNvPr id="38927" name="Text Box 21"/>
          <p:cNvSpPr txBox="1">
            <a:spLocks noChangeArrowheads="1"/>
          </p:cNvSpPr>
          <p:nvPr/>
        </p:nvSpPr>
        <p:spPr bwMode="auto">
          <a:xfrm>
            <a:off x="857250" y="3143250"/>
            <a:ext cx="7364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Causa: O fator de qualidade “Q”é aproximadamente constante (X</a:t>
            </a:r>
            <a:r>
              <a:rPr lang="pt-BR" altLang="pt-BR" sz="1600" baseline="-25000"/>
              <a:t>L</a:t>
            </a:r>
            <a:r>
              <a:rPr lang="pt-BR" altLang="pt-BR" sz="1600"/>
              <a:t>/R)</a:t>
            </a:r>
          </a:p>
        </p:txBody>
      </p:sp>
      <p:sp>
        <p:nvSpPr>
          <p:cNvPr id="38928" name="Text Box 22"/>
          <p:cNvSpPr txBox="1">
            <a:spLocks noChangeArrowheads="1"/>
          </p:cNvSpPr>
          <p:nvPr/>
        </p:nvSpPr>
        <p:spPr bwMode="auto">
          <a:xfrm>
            <a:off x="488950" y="4343400"/>
            <a:ext cx="1645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0 </a:t>
            </a:r>
            <a:r>
              <a:rPr lang="pt-BR" altLang="pt-BR"/>
              <a:t>= 540 kHz</a:t>
            </a:r>
          </a:p>
        </p:txBody>
      </p:sp>
      <p:sp>
        <p:nvSpPr>
          <p:cNvPr id="38929" name="AutoShape 23"/>
          <p:cNvSpPr>
            <a:spLocks noChangeArrowheads="1"/>
          </p:cNvSpPr>
          <p:nvPr/>
        </p:nvSpPr>
        <p:spPr bwMode="auto">
          <a:xfrm>
            <a:off x="2214563" y="4429125"/>
            <a:ext cx="508000" cy="1524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3891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055548"/>
              </p:ext>
            </p:extLst>
          </p:nvPr>
        </p:nvGraphicFramePr>
        <p:xfrm>
          <a:off x="2801938" y="4186238"/>
          <a:ext cx="2209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8" name="Equation" r:id="rId3" imgW="1473120" imgH="419040" progId="Equation.3">
                  <p:embed/>
                </p:oleObj>
              </mc:Choice>
              <mc:Fallback>
                <p:oleObj name="Equation" r:id="rId3" imgW="1473120" imgH="419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186238"/>
                        <a:ext cx="22098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Text Box 25"/>
          <p:cNvSpPr txBox="1">
            <a:spLocks noChangeArrowheads="1"/>
          </p:cNvSpPr>
          <p:nvPr/>
        </p:nvSpPr>
        <p:spPr bwMode="auto">
          <a:xfrm>
            <a:off x="438150" y="5583238"/>
            <a:ext cx="1792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0 </a:t>
            </a:r>
            <a:r>
              <a:rPr lang="pt-BR" altLang="pt-BR"/>
              <a:t>= 1600 kHz</a:t>
            </a:r>
          </a:p>
          <a:p>
            <a:pPr eaLnBrk="1" hangingPunct="1"/>
            <a:endParaRPr lang="pt-BR" altLang="pt-BR" sz="1400"/>
          </a:p>
        </p:txBody>
      </p:sp>
      <p:sp>
        <p:nvSpPr>
          <p:cNvPr id="38931" name="AutoShape 26"/>
          <p:cNvSpPr>
            <a:spLocks noChangeArrowheads="1"/>
          </p:cNvSpPr>
          <p:nvPr/>
        </p:nvSpPr>
        <p:spPr bwMode="auto">
          <a:xfrm>
            <a:off x="2143125" y="5715000"/>
            <a:ext cx="508000" cy="1524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38915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806125"/>
              </p:ext>
            </p:extLst>
          </p:nvPr>
        </p:nvGraphicFramePr>
        <p:xfrm>
          <a:off x="2728913" y="5487988"/>
          <a:ext cx="27051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9" name="Equation" r:id="rId5" imgW="1803240" imgH="444240" progId="Equation.3">
                  <p:embed/>
                </p:oleObj>
              </mc:Choice>
              <mc:Fallback>
                <p:oleObj name="Equation" r:id="rId5" imgW="1803240" imgH="4442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5487988"/>
                        <a:ext cx="27051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32" name="Group 40"/>
          <p:cNvGrpSpPr>
            <a:grpSpLocks/>
          </p:cNvGrpSpPr>
          <p:nvPr/>
        </p:nvGrpSpPr>
        <p:grpSpPr bwMode="auto">
          <a:xfrm>
            <a:off x="6070598" y="3578225"/>
            <a:ext cx="1494341" cy="1298183"/>
            <a:chOff x="3824" y="2358"/>
            <a:chExt cx="1074" cy="933"/>
          </a:xfrm>
        </p:grpSpPr>
        <p:sp>
          <p:nvSpPr>
            <p:cNvPr id="38949" name="Line 29"/>
            <p:cNvSpPr>
              <a:spLocks noChangeShapeType="1"/>
            </p:cNvSpPr>
            <p:nvPr/>
          </p:nvSpPr>
          <p:spPr bwMode="auto">
            <a:xfrm flipV="1">
              <a:off x="3824" y="3055"/>
              <a:ext cx="10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50" name="Freeform 32"/>
            <p:cNvSpPr>
              <a:spLocks/>
            </p:cNvSpPr>
            <p:nvPr/>
          </p:nvSpPr>
          <p:spPr bwMode="auto">
            <a:xfrm>
              <a:off x="3990" y="2434"/>
              <a:ext cx="531" cy="598"/>
            </a:xfrm>
            <a:custGeom>
              <a:avLst/>
              <a:gdLst>
                <a:gd name="T0" fmla="*/ 0 w 531"/>
                <a:gd name="T1" fmla="*/ 587 h 598"/>
                <a:gd name="T2" fmla="*/ 120 w 531"/>
                <a:gd name="T3" fmla="*/ 488 h 598"/>
                <a:gd name="T4" fmla="*/ 249 w 531"/>
                <a:gd name="T5" fmla="*/ 2 h 598"/>
                <a:gd name="T6" fmla="*/ 396 w 531"/>
                <a:gd name="T7" fmla="*/ 500 h 598"/>
                <a:gd name="T8" fmla="*/ 531 w 531"/>
                <a:gd name="T9" fmla="*/ 59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598"/>
                <a:gd name="T17" fmla="*/ 531 w 531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598">
                  <a:moveTo>
                    <a:pt x="0" y="587"/>
                  </a:moveTo>
                  <a:cubicBezTo>
                    <a:pt x="38" y="586"/>
                    <a:pt x="79" y="585"/>
                    <a:pt x="120" y="488"/>
                  </a:cubicBezTo>
                  <a:cubicBezTo>
                    <a:pt x="161" y="391"/>
                    <a:pt x="203" y="0"/>
                    <a:pt x="249" y="2"/>
                  </a:cubicBezTo>
                  <a:cubicBezTo>
                    <a:pt x="295" y="4"/>
                    <a:pt x="349" y="402"/>
                    <a:pt x="396" y="500"/>
                  </a:cubicBezTo>
                  <a:cubicBezTo>
                    <a:pt x="443" y="598"/>
                    <a:pt x="503" y="571"/>
                    <a:pt x="531" y="5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51" name="Line 33"/>
            <p:cNvSpPr>
              <a:spLocks noChangeShapeType="1"/>
            </p:cNvSpPr>
            <p:nvPr/>
          </p:nvSpPr>
          <p:spPr bwMode="auto">
            <a:xfrm>
              <a:off x="4200" y="2358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52" name="Line 34"/>
            <p:cNvSpPr>
              <a:spLocks noChangeShapeType="1"/>
            </p:cNvSpPr>
            <p:nvPr/>
          </p:nvSpPr>
          <p:spPr bwMode="auto">
            <a:xfrm>
              <a:off x="4282" y="2359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53" name="Line 35"/>
            <p:cNvSpPr>
              <a:spLocks noChangeShapeType="1"/>
            </p:cNvSpPr>
            <p:nvPr/>
          </p:nvSpPr>
          <p:spPr bwMode="auto">
            <a:xfrm>
              <a:off x="4110" y="2416"/>
              <a:ext cx="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54" name="Line 36"/>
            <p:cNvSpPr>
              <a:spLocks noChangeShapeType="1"/>
            </p:cNvSpPr>
            <p:nvPr/>
          </p:nvSpPr>
          <p:spPr bwMode="auto">
            <a:xfrm flipH="1">
              <a:off x="4288" y="2416"/>
              <a:ext cx="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55" name="Text Box 37"/>
            <p:cNvSpPr txBox="1">
              <a:spLocks noChangeArrowheads="1"/>
            </p:cNvSpPr>
            <p:nvPr/>
          </p:nvSpPr>
          <p:spPr bwMode="auto">
            <a:xfrm>
              <a:off x="4316" y="2410"/>
              <a:ext cx="58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10 kHz</a:t>
              </a:r>
            </a:p>
          </p:txBody>
        </p:sp>
        <p:sp>
          <p:nvSpPr>
            <p:cNvPr id="38956" name="Line 38"/>
            <p:cNvSpPr>
              <a:spLocks noChangeShapeType="1"/>
            </p:cNvSpPr>
            <p:nvPr/>
          </p:nvSpPr>
          <p:spPr bwMode="auto">
            <a:xfrm>
              <a:off x="4239" y="3036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57" name="Text Box 39"/>
            <p:cNvSpPr txBox="1">
              <a:spLocks noChangeArrowheads="1"/>
            </p:cNvSpPr>
            <p:nvPr/>
          </p:nvSpPr>
          <p:spPr bwMode="auto">
            <a:xfrm>
              <a:off x="4058" y="3070"/>
              <a:ext cx="66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540 kHz</a:t>
              </a:r>
            </a:p>
          </p:txBody>
        </p:sp>
      </p:grpSp>
      <p:grpSp>
        <p:nvGrpSpPr>
          <p:cNvPr id="38933" name="Group 51"/>
          <p:cNvGrpSpPr>
            <a:grpSpLocks/>
          </p:cNvGrpSpPr>
          <p:nvPr/>
        </p:nvGrpSpPr>
        <p:grpSpPr bwMode="auto">
          <a:xfrm>
            <a:off x="5994400" y="5037138"/>
            <a:ext cx="1644650" cy="1116012"/>
            <a:chOff x="3776" y="3397"/>
            <a:chExt cx="1036" cy="703"/>
          </a:xfrm>
        </p:grpSpPr>
        <p:sp>
          <p:nvSpPr>
            <p:cNvPr id="38940" name="Line 42"/>
            <p:cNvSpPr>
              <a:spLocks noChangeShapeType="1"/>
            </p:cNvSpPr>
            <p:nvPr/>
          </p:nvSpPr>
          <p:spPr bwMode="auto">
            <a:xfrm>
              <a:off x="3776" y="3891"/>
              <a:ext cx="103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41" name="Freeform 43"/>
            <p:cNvSpPr>
              <a:spLocks/>
            </p:cNvSpPr>
            <p:nvPr/>
          </p:nvSpPr>
          <p:spPr bwMode="auto">
            <a:xfrm>
              <a:off x="3900" y="3638"/>
              <a:ext cx="708" cy="226"/>
            </a:xfrm>
            <a:custGeom>
              <a:avLst/>
              <a:gdLst>
                <a:gd name="T0" fmla="*/ 0 w 708"/>
                <a:gd name="T1" fmla="*/ 223 h 226"/>
                <a:gd name="T2" fmla="*/ 174 w 708"/>
                <a:gd name="T3" fmla="*/ 118 h 226"/>
                <a:gd name="T4" fmla="*/ 345 w 708"/>
                <a:gd name="T5" fmla="*/ 1 h 226"/>
                <a:gd name="T6" fmla="*/ 543 w 708"/>
                <a:gd name="T7" fmla="*/ 127 h 226"/>
                <a:gd name="T8" fmla="*/ 708 w 708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226"/>
                <a:gd name="T17" fmla="*/ 708 w 70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226">
                  <a:moveTo>
                    <a:pt x="0" y="223"/>
                  </a:moveTo>
                  <a:cubicBezTo>
                    <a:pt x="28" y="206"/>
                    <a:pt x="117" y="155"/>
                    <a:pt x="174" y="118"/>
                  </a:cubicBezTo>
                  <a:cubicBezTo>
                    <a:pt x="231" y="81"/>
                    <a:pt x="284" y="0"/>
                    <a:pt x="345" y="1"/>
                  </a:cubicBezTo>
                  <a:cubicBezTo>
                    <a:pt x="406" y="2"/>
                    <a:pt x="483" y="90"/>
                    <a:pt x="543" y="127"/>
                  </a:cubicBezTo>
                  <a:cubicBezTo>
                    <a:pt x="603" y="164"/>
                    <a:pt x="674" y="206"/>
                    <a:pt x="708" y="22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42" name="Line 44"/>
            <p:cNvSpPr>
              <a:spLocks noChangeShapeType="1"/>
            </p:cNvSpPr>
            <p:nvPr/>
          </p:nvSpPr>
          <p:spPr bwMode="auto">
            <a:xfrm>
              <a:off x="4128" y="3564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43" name="Line 45"/>
            <p:cNvSpPr>
              <a:spLocks noChangeShapeType="1"/>
            </p:cNvSpPr>
            <p:nvPr/>
          </p:nvSpPr>
          <p:spPr bwMode="auto">
            <a:xfrm>
              <a:off x="4372" y="3562"/>
              <a:ext cx="0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44" name="Line 46"/>
            <p:cNvSpPr>
              <a:spLocks noChangeShapeType="1"/>
            </p:cNvSpPr>
            <p:nvPr/>
          </p:nvSpPr>
          <p:spPr bwMode="auto">
            <a:xfrm>
              <a:off x="4051" y="3616"/>
              <a:ext cx="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45" name="Line 47"/>
            <p:cNvSpPr>
              <a:spLocks noChangeShapeType="1"/>
            </p:cNvSpPr>
            <p:nvPr/>
          </p:nvSpPr>
          <p:spPr bwMode="auto">
            <a:xfrm flipH="1">
              <a:off x="4372" y="3616"/>
              <a:ext cx="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46" name="Text Box 48"/>
            <p:cNvSpPr txBox="1">
              <a:spLocks noChangeArrowheads="1"/>
            </p:cNvSpPr>
            <p:nvPr/>
          </p:nvSpPr>
          <p:spPr bwMode="auto">
            <a:xfrm>
              <a:off x="4033" y="3397"/>
              <a:ext cx="5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30 kHz</a:t>
              </a:r>
            </a:p>
          </p:txBody>
        </p:sp>
        <p:sp>
          <p:nvSpPr>
            <p:cNvPr id="38947" name="Line 49"/>
            <p:cNvSpPr>
              <a:spLocks noChangeShapeType="1"/>
            </p:cNvSpPr>
            <p:nvPr/>
          </p:nvSpPr>
          <p:spPr bwMode="auto">
            <a:xfrm>
              <a:off x="4248" y="3876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48" name="Text Box 50"/>
            <p:cNvSpPr txBox="1">
              <a:spLocks noChangeArrowheads="1"/>
            </p:cNvSpPr>
            <p:nvPr/>
          </p:nvSpPr>
          <p:spPr bwMode="auto">
            <a:xfrm>
              <a:off x="4029" y="3906"/>
              <a:ext cx="6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1600 kHz</a:t>
              </a:r>
            </a:p>
          </p:txBody>
        </p:sp>
      </p:grpSp>
      <p:sp>
        <p:nvSpPr>
          <p:cNvPr id="38934" name="Text Box 52"/>
          <p:cNvSpPr txBox="1">
            <a:spLocks noChangeArrowheads="1"/>
          </p:cNvSpPr>
          <p:nvPr/>
        </p:nvSpPr>
        <p:spPr bwMode="auto">
          <a:xfrm>
            <a:off x="7362825" y="4559300"/>
            <a:ext cx="247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f</a:t>
            </a:r>
          </a:p>
        </p:txBody>
      </p:sp>
      <p:sp>
        <p:nvSpPr>
          <p:cNvPr id="38935" name="Text Box 53"/>
          <p:cNvSpPr txBox="1">
            <a:spLocks noChangeArrowheads="1"/>
          </p:cNvSpPr>
          <p:nvPr/>
        </p:nvSpPr>
        <p:spPr bwMode="auto">
          <a:xfrm>
            <a:off x="7540625" y="5840413"/>
            <a:ext cx="247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f</a:t>
            </a:r>
          </a:p>
        </p:txBody>
      </p:sp>
      <p:grpSp>
        <p:nvGrpSpPr>
          <p:cNvPr id="38936" name="Group 17"/>
          <p:cNvGrpSpPr>
            <a:grpSpLocks/>
          </p:cNvGrpSpPr>
          <p:nvPr/>
        </p:nvGrpSpPr>
        <p:grpSpPr bwMode="auto">
          <a:xfrm>
            <a:off x="2714625" y="1428750"/>
            <a:ext cx="982663" cy="669528"/>
            <a:chOff x="592" y="1210"/>
            <a:chExt cx="918" cy="448"/>
          </a:xfrm>
        </p:grpSpPr>
        <p:sp>
          <p:nvSpPr>
            <p:cNvPr id="38938" name="Rectangle 4"/>
            <p:cNvSpPr>
              <a:spLocks noChangeArrowheads="1"/>
            </p:cNvSpPr>
            <p:nvPr/>
          </p:nvSpPr>
          <p:spPr bwMode="auto">
            <a:xfrm>
              <a:off x="592" y="1210"/>
              <a:ext cx="816" cy="44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 sz="1000"/>
            </a:p>
          </p:txBody>
        </p:sp>
        <p:sp>
          <p:nvSpPr>
            <p:cNvPr id="38939" name="Text Box 11"/>
            <p:cNvSpPr txBox="1">
              <a:spLocks noChangeArrowheads="1"/>
            </p:cNvSpPr>
            <p:nvPr/>
          </p:nvSpPr>
          <p:spPr bwMode="auto">
            <a:xfrm>
              <a:off x="674" y="1267"/>
              <a:ext cx="83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000"/>
                <a:t>Seletor</a:t>
              </a:r>
              <a:br>
                <a:rPr lang="pt-BR" altLang="pt-BR" sz="1000"/>
              </a:br>
              <a:r>
                <a:rPr lang="pt-BR" altLang="pt-BR" sz="1000"/>
                <a:t>2º. estágio</a:t>
              </a:r>
            </a:p>
            <a:p>
              <a:pPr eaLnBrk="1" hangingPunct="1"/>
              <a:r>
                <a:rPr lang="pt-BR" altLang="pt-BR" sz="1000"/>
                <a:t>Amplif. RF</a:t>
              </a:r>
            </a:p>
          </p:txBody>
        </p:sp>
      </p:grpSp>
      <p:cxnSp>
        <p:nvCxnSpPr>
          <p:cNvPr id="57" name="Conector reto 56"/>
          <p:cNvCxnSpPr>
            <a:stCxn id="38958" idx="3"/>
            <a:endCxn id="38964" idx="1"/>
          </p:cNvCxnSpPr>
          <p:nvPr/>
        </p:nvCxnSpPr>
        <p:spPr>
          <a:xfrm flipV="1">
            <a:off x="6276975" y="1847850"/>
            <a:ext cx="368300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RECEPTORES AM</a:t>
            </a:r>
            <a:br>
              <a:rPr lang="pt-BR" alt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4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Receptor Super-Heteródino</a:t>
            </a:r>
          </a:p>
        </p:txBody>
      </p:sp>
      <p:sp>
        <p:nvSpPr>
          <p:cNvPr id="6758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02432"/>
            <a:ext cx="9144000" cy="4114800"/>
          </a:xfrm>
        </p:spPr>
        <p:txBody>
          <a:bodyPr>
            <a:noAutofit/>
          </a:bodyPr>
          <a:lstStyle/>
          <a:p>
            <a:r>
              <a:rPr lang="pt-BR" altLang="pt-BR" sz="1600" dirty="0" smtClean="0"/>
              <a:t>É uma evolução do receptor de Rádio Frequência Sintonizada (RFS) e que até hoje permanece como padrão em receptores comerciais AM-DSB. </a:t>
            </a:r>
          </a:p>
          <a:p>
            <a:r>
              <a:rPr lang="pt-BR" altLang="pt-BR" sz="1600" dirty="0" smtClean="0"/>
              <a:t>A fim de evitar alteração da banda passante com a variação da frequência, neste tipo de receptor a maioria dos circuitos sintonizados funciona em uma frequência fixa e pré-determinada, chamada frequência intermediária (FI). Isso é possível já que a etapa de RF é um filtro que seleciona a estação desejada e, com conjunto com ela, é variada a frequência de oscilação do oscilador local. Essa variação simultânea é conseguida utilizando-se um capacitor variável de dupla seção, onde os eixos que efetuam a variação das duas capacitâncias são mecanicamente interligados.</a:t>
            </a:r>
          </a:p>
          <a:p>
            <a:r>
              <a:rPr lang="pt-BR" altLang="pt-BR" sz="1600" dirty="0" smtClean="0"/>
              <a:t>A função executada pelo misturador é de simplesmente efetuar o produto entre as duas tensões por ele recebidas, ou seja, o produto entre o sinal da emissora recebida e o selecionado pelo oscilador local. </a:t>
            </a:r>
          </a:p>
          <a:p>
            <a:r>
              <a:rPr lang="pt-BR" altLang="pt-BR" sz="1600" dirty="0" smtClean="0"/>
              <a:t>Como a frequência do sinal gerado pelo oscilador local varia juntamente com a frequência de sintonia da etapa de RF, é possível manter a diferença entre elas sempre constante e igual à frequência intermediária.</a:t>
            </a:r>
          </a:p>
          <a:p>
            <a:endParaRPr lang="pt-BR" altLang="pt-BR" sz="1600" dirty="0" smtClean="0"/>
          </a:p>
        </p:txBody>
      </p:sp>
      <p:grpSp>
        <p:nvGrpSpPr>
          <p:cNvPr id="67588" name="Grupo 3"/>
          <p:cNvGrpSpPr>
            <a:grpSpLocks/>
          </p:cNvGrpSpPr>
          <p:nvPr/>
        </p:nvGrpSpPr>
        <p:grpSpPr bwMode="auto">
          <a:xfrm>
            <a:off x="1143000" y="4786313"/>
            <a:ext cx="6842125" cy="1757362"/>
            <a:chOff x="155575" y="3613149"/>
            <a:chExt cx="8901113" cy="2859087"/>
          </a:xfrm>
        </p:grpSpPr>
        <p:grpSp>
          <p:nvGrpSpPr>
            <p:cNvPr id="67589" name="Group 26"/>
            <p:cNvGrpSpPr>
              <a:grpSpLocks/>
            </p:cNvGrpSpPr>
            <p:nvPr/>
          </p:nvGrpSpPr>
          <p:grpSpPr bwMode="auto">
            <a:xfrm>
              <a:off x="155575" y="3613149"/>
              <a:ext cx="8901113" cy="2859087"/>
              <a:chOff x="153" y="830"/>
              <a:chExt cx="5445" cy="1645"/>
            </a:xfrm>
          </p:grpSpPr>
          <p:sp>
            <p:nvSpPr>
              <p:cNvPr id="67591" name="Rectangle 3"/>
              <p:cNvSpPr>
                <a:spLocks noChangeArrowheads="1"/>
              </p:cNvSpPr>
              <p:nvPr/>
            </p:nvSpPr>
            <p:spPr bwMode="auto">
              <a:xfrm>
                <a:off x="440" y="1261"/>
                <a:ext cx="680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100"/>
                  <a:t>seletor</a:t>
                </a:r>
              </a:p>
              <a:p>
                <a:pPr algn="ctr" eaLnBrk="1" hangingPunct="1"/>
                <a:r>
                  <a:rPr lang="pt-BR" altLang="pt-BR" sz="1100"/>
                  <a:t>AMP RF</a:t>
                </a:r>
              </a:p>
            </p:txBody>
          </p:sp>
          <p:sp>
            <p:nvSpPr>
              <p:cNvPr id="67592" name="AutoShape 5"/>
              <p:cNvSpPr>
                <a:spLocks noChangeArrowheads="1"/>
              </p:cNvSpPr>
              <p:nvPr/>
            </p:nvSpPr>
            <p:spPr bwMode="auto">
              <a:xfrm>
                <a:off x="153" y="830"/>
                <a:ext cx="139" cy="161"/>
              </a:xfrm>
              <a:prstGeom prst="flowChartMerg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100"/>
              </a:p>
            </p:txBody>
          </p:sp>
          <p:sp>
            <p:nvSpPr>
              <p:cNvPr id="67593" name="Freeform 7"/>
              <p:cNvSpPr>
                <a:spLocks/>
              </p:cNvSpPr>
              <p:nvPr/>
            </p:nvSpPr>
            <p:spPr bwMode="auto">
              <a:xfrm>
                <a:off x="221" y="831"/>
                <a:ext cx="208" cy="635"/>
              </a:xfrm>
              <a:custGeom>
                <a:avLst/>
                <a:gdLst>
                  <a:gd name="T0" fmla="*/ 0 w 208"/>
                  <a:gd name="T1" fmla="*/ 0 h 635"/>
                  <a:gd name="T2" fmla="*/ 0 w 208"/>
                  <a:gd name="T3" fmla="*/ 635 h 635"/>
                  <a:gd name="T4" fmla="*/ 208 w 208"/>
                  <a:gd name="T5" fmla="*/ 635 h 635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635"/>
                  <a:gd name="T11" fmla="*/ 208 w 208"/>
                  <a:gd name="T12" fmla="*/ 635 h 6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635">
                    <a:moveTo>
                      <a:pt x="0" y="0"/>
                    </a:moveTo>
                    <a:lnTo>
                      <a:pt x="0" y="635"/>
                    </a:lnTo>
                    <a:lnTo>
                      <a:pt x="208" y="63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594" name="Rectangle 8"/>
              <p:cNvSpPr>
                <a:spLocks noChangeArrowheads="1"/>
              </p:cNvSpPr>
              <p:nvPr/>
            </p:nvSpPr>
            <p:spPr bwMode="auto">
              <a:xfrm>
                <a:off x="1387" y="1261"/>
                <a:ext cx="1014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100"/>
                  <a:t>Misturador</a:t>
                </a:r>
              </a:p>
            </p:txBody>
          </p:sp>
          <p:sp>
            <p:nvSpPr>
              <p:cNvPr id="67595" name="Rectangle 10"/>
              <p:cNvSpPr>
                <a:spLocks noChangeArrowheads="1"/>
              </p:cNvSpPr>
              <p:nvPr/>
            </p:nvSpPr>
            <p:spPr bwMode="auto">
              <a:xfrm>
                <a:off x="1537" y="1943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100"/>
                  <a:t>Oscilador</a:t>
                </a:r>
              </a:p>
              <a:p>
                <a:pPr algn="ctr" eaLnBrk="1" hangingPunct="1"/>
                <a:r>
                  <a:rPr lang="pt-BR" altLang="pt-BR" sz="1100"/>
                  <a:t>local</a:t>
                </a:r>
              </a:p>
            </p:txBody>
          </p:sp>
          <p:sp>
            <p:nvSpPr>
              <p:cNvPr id="67596" name="Rectangle 11"/>
              <p:cNvSpPr>
                <a:spLocks noChangeArrowheads="1"/>
              </p:cNvSpPr>
              <p:nvPr/>
            </p:nvSpPr>
            <p:spPr bwMode="auto">
              <a:xfrm>
                <a:off x="2671" y="1260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100"/>
                  <a:t>Amplif.</a:t>
                </a:r>
              </a:p>
              <a:p>
                <a:pPr algn="ctr" eaLnBrk="1" hangingPunct="1"/>
                <a:r>
                  <a:rPr lang="pt-BR" altLang="pt-BR" sz="1100"/>
                  <a:t>de FI</a:t>
                </a:r>
              </a:p>
            </p:txBody>
          </p:sp>
          <p:sp>
            <p:nvSpPr>
              <p:cNvPr id="67597" name="Rectangle 12"/>
              <p:cNvSpPr>
                <a:spLocks noChangeArrowheads="1"/>
              </p:cNvSpPr>
              <p:nvPr/>
            </p:nvSpPr>
            <p:spPr bwMode="auto">
              <a:xfrm>
                <a:off x="4626" y="1260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100"/>
                  <a:t>Amplif.</a:t>
                </a:r>
              </a:p>
              <a:p>
                <a:pPr algn="ctr" eaLnBrk="1" hangingPunct="1"/>
                <a:r>
                  <a:rPr lang="pt-BR" altLang="pt-BR" sz="1100"/>
                  <a:t>áudio</a:t>
                </a:r>
              </a:p>
            </p:txBody>
          </p:sp>
          <p:sp>
            <p:nvSpPr>
              <p:cNvPr id="67598" name="Rectangle 13"/>
              <p:cNvSpPr>
                <a:spLocks noChangeArrowheads="1"/>
              </p:cNvSpPr>
              <p:nvPr/>
            </p:nvSpPr>
            <p:spPr bwMode="auto">
              <a:xfrm>
                <a:off x="3620" y="1931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100"/>
                  <a:t>CAG</a:t>
                </a:r>
              </a:p>
            </p:txBody>
          </p:sp>
          <p:sp>
            <p:nvSpPr>
              <p:cNvPr id="67599" name="Rectangle 14"/>
              <p:cNvSpPr>
                <a:spLocks noChangeArrowheads="1"/>
              </p:cNvSpPr>
              <p:nvPr/>
            </p:nvSpPr>
            <p:spPr bwMode="auto">
              <a:xfrm>
                <a:off x="3644" y="1261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100"/>
                  <a:t>Detector</a:t>
                </a:r>
              </a:p>
            </p:txBody>
          </p:sp>
          <p:sp>
            <p:nvSpPr>
              <p:cNvPr id="67600" name="Line 15"/>
              <p:cNvSpPr>
                <a:spLocks noChangeShapeType="1"/>
              </p:cNvSpPr>
              <p:nvPr/>
            </p:nvSpPr>
            <p:spPr bwMode="auto">
              <a:xfrm>
                <a:off x="1117" y="1464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01" name="Line 17"/>
              <p:cNvSpPr>
                <a:spLocks noChangeShapeType="1"/>
              </p:cNvSpPr>
              <p:nvPr/>
            </p:nvSpPr>
            <p:spPr bwMode="auto">
              <a:xfrm>
                <a:off x="4356" y="1466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02" name="Line 18"/>
              <p:cNvSpPr>
                <a:spLocks noChangeShapeType="1"/>
              </p:cNvSpPr>
              <p:nvPr/>
            </p:nvSpPr>
            <p:spPr bwMode="auto">
              <a:xfrm>
                <a:off x="3374" y="1464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03" name="Line 19"/>
              <p:cNvSpPr>
                <a:spLocks noChangeShapeType="1"/>
              </p:cNvSpPr>
              <p:nvPr/>
            </p:nvSpPr>
            <p:spPr bwMode="auto">
              <a:xfrm>
                <a:off x="2401" y="1464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04" name="Line 20"/>
              <p:cNvSpPr>
                <a:spLocks noChangeShapeType="1"/>
              </p:cNvSpPr>
              <p:nvPr/>
            </p:nvSpPr>
            <p:spPr bwMode="auto">
              <a:xfrm rot="-5400000">
                <a:off x="1759" y="1808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05" name="Line 21"/>
              <p:cNvSpPr>
                <a:spLocks noChangeShapeType="1"/>
              </p:cNvSpPr>
              <p:nvPr/>
            </p:nvSpPr>
            <p:spPr bwMode="auto">
              <a:xfrm rot="5400000">
                <a:off x="3839" y="1808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06" name="Freeform 22"/>
              <p:cNvSpPr>
                <a:spLocks/>
              </p:cNvSpPr>
              <p:nvPr/>
            </p:nvSpPr>
            <p:spPr bwMode="auto">
              <a:xfrm>
                <a:off x="3025" y="1673"/>
                <a:ext cx="600" cy="450"/>
              </a:xfrm>
              <a:custGeom>
                <a:avLst/>
                <a:gdLst>
                  <a:gd name="T0" fmla="*/ 600 w 600"/>
                  <a:gd name="T1" fmla="*/ 450 h 450"/>
                  <a:gd name="T2" fmla="*/ 0 w 600"/>
                  <a:gd name="T3" fmla="*/ 450 h 450"/>
                  <a:gd name="T4" fmla="*/ 0 w 600"/>
                  <a:gd name="T5" fmla="*/ 0 h 450"/>
                  <a:gd name="T6" fmla="*/ 0 60000 65536"/>
                  <a:gd name="T7" fmla="*/ 0 60000 65536"/>
                  <a:gd name="T8" fmla="*/ 0 60000 65536"/>
                  <a:gd name="T9" fmla="*/ 0 w 600"/>
                  <a:gd name="T10" fmla="*/ 0 h 450"/>
                  <a:gd name="T11" fmla="*/ 600 w 600"/>
                  <a:gd name="T12" fmla="*/ 450 h 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0" h="450">
                    <a:moveTo>
                      <a:pt x="600" y="450"/>
                    </a:moveTo>
                    <a:lnTo>
                      <a:pt x="0" y="45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/>
            </p:nvSpPr>
            <p:spPr bwMode="auto">
              <a:xfrm>
                <a:off x="1240" y="1104"/>
                <a:ext cx="1281" cy="1371"/>
              </a:xfrm>
              <a:prstGeom prst="rect">
                <a:avLst/>
              </a:prstGeom>
              <a:noFill/>
              <a:ln w="28575">
                <a:solidFill>
                  <a:srgbClr val="990000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 sz="1100"/>
              </a:p>
            </p:txBody>
          </p:sp>
          <p:sp>
            <p:nvSpPr>
              <p:cNvPr id="67608" name="Line 25"/>
              <p:cNvSpPr>
                <a:spLocks noChangeShapeType="1"/>
              </p:cNvSpPr>
              <p:nvPr/>
            </p:nvSpPr>
            <p:spPr bwMode="auto">
              <a:xfrm>
                <a:off x="5328" y="1466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7590" name="Text Box 29"/>
            <p:cNvSpPr txBox="1">
              <a:spLocks noChangeArrowheads="1"/>
            </p:cNvSpPr>
            <p:nvPr/>
          </p:nvSpPr>
          <p:spPr bwMode="auto">
            <a:xfrm>
              <a:off x="1590675" y="3714750"/>
              <a:ext cx="19912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sz="1100"/>
                <a:t>conversão de freqüências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5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27"/>
          <p:cNvSpPr txBox="1">
            <a:spLocks noChangeArrowheads="1"/>
          </p:cNvSpPr>
          <p:nvPr/>
        </p:nvSpPr>
        <p:spPr bwMode="auto">
          <a:xfrm>
            <a:off x="0" y="970243"/>
            <a:ext cx="91440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v"/>
            </a:pPr>
            <a:r>
              <a:rPr lang="pt-BR" altLang="pt-BR" dirty="0">
                <a:sym typeface="Monotype Sorts" pitchFamily="2" charset="2"/>
              </a:rPr>
              <a:t>A amplificação de RF é realizada sempre em uma mesma </a:t>
            </a:r>
            <a:r>
              <a:rPr lang="pt-BR" altLang="pt-BR" dirty="0" smtClean="0">
                <a:sym typeface="Monotype Sorts" pitchFamily="2" charset="2"/>
              </a:rPr>
              <a:t>frequência</a:t>
            </a:r>
            <a:r>
              <a:rPr lang="pt-BR" altLang="pt-BR" dirty="0">
                <a:sym typeface="Monotype Sorts" pitchFamily="2" charset="2"/>
              </a:rPr>
              <a:t>: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pt-BR" altLang="pt-BR" dirty="0"/>
              <a:t>Ondas médias: 535 a 1640 kHz.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pt-BR" altLang="pt-BR" dirty="0"/>
              <a:t>A </a:t>
            </a:r>
            <a:r>
              <a:rPr lang="pt-BR" altLang="pt-BR" dirty="0" smtClean="0"/>
              <a:t>frequência </a:t>
            </a:r>
            <a:r>
              <a:rPr lang="pt-BR" altLang="pt-BR" dirty="0"/>
              <a:t>intermediária (FI): 455 kHz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pt-BR" altLang="pt-BR" dirty="0"/>
              <a:t>Largura de faixa constante: 10 kHz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pt-BR" altLang="pt-BR" dirty="0"/>
              <a:t>Oscilador local opera com freq. acima de </a:t>
            </a:r>
            <a:r>
              <a:rPr lang="pt-BR" altLang="pt-BR" dirty="0" err="1"/>
              <a:t>f</a:t>
            </a:r>
            <a:r>
              <a:rPr lang="pt-BR" altLang="pt-BR" baseline="-25000" dirty="0" err="1"/>
              <a:t>c</a:t>
            </a:r>
            <a:r>
              <a:rPr lang="pt-BR" altLang="pt-BR" dirty="0"/>
              <a:t>: f</a:t>
            </a:r>
            <a:r>
              <a:rPr lang="pt-BR" altLang="pt-BR" baseline="-25000" dirty="0"/>
              <a:t>0</a:t>
            </a:r>
            <a:r>
              <a:rPr lang="pt-BR" altLang="pt-BR" dirty="0"/>
              <a:t> = </a:t>
            </a:r>
            <a:r>
              <a:rPr lang="pt-BR" altLang="pt-BR" dirty="0" err="1"/>
              <a:t>f</a:t>
            </a:r>
            <a:r>
              <a:rPr lang="pt-BR" altLang="pt-BR" baseline="-25000" dirty="0" err="1"/>
              <a:t>C</a:t>
            </a:r>
            <a:r>
              <a:rPr lang="pt-BR" altLang="pt-BR" dirty="0"/>
              <a:t> + 455 kHz.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pt-BR" altLang="pt-BR" dirty="0"/>
              <a:t>CAG: amplitude constante (diferentes emissoras e </a:t>
            </a:r>
            <a:r>
              <a:rPr lang="pt-BR" altLang="pt-BR" i="1" dirty="0"/>
              <a:t>fading</a:t>
            </a:r>
            <a:r>
              <a:rPr lang="pt-BR" altLang="pt-BR" dirty="0"/>
              <a:t>)</a:t>
            </a:r>
          </a:p>
        </p:txBody>
      </p:sp>
      <p:sp>
        <p:nvSpPr>
          <p:cNvPr id="68613" name="Text Box 28"/>
          <p:cNvSpPr txBox="1">
            <a:spLocks noChangeArrowheads="1"/>
          </p:cNvSpPr>
          <p:nvPr/>
        </p:nvSpPr>
        <p:spPr bwMode="auto">
          <a:xfrm>
            <a:off x="0" y="3357563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Diagrama em Blocos</a:t>
            </a:r>
          </a:p>
        </p:txBody>
      </p:sp>
      <p:grpSp>
        <p:nvGrpSpPr>
          <p:cNvPr id="68614" name="Grupo 26"/>
          <p:cNvGrpSpPr>
            <a:grpSpLocks/>
          </p:cNvGrpSpPr>
          <p:nvPr/>
        </p:nvGrpSpPr>
        <p:grpSpPr bwMode="auto">
          <a:xfrm>
            <a:off x="155575" y="3613150"/>
            <a:ext cx="8901113" cy="2859088"/>
            <a:chOff x="155575" y="3613150"/>
            <a:chExt cx="8901113" cy="2859088"/>
          </a:xfrm>
        </p:grpSpPr>
        <p:grpSp>
          <p:nvGrpSpPr>
            <p:cNvPr id="68615" name="Group 26"/>
            <p:cNvGrpSpPr>
              <a:grpSpLocks/>
            </p:cNvGrpSpPr>
            <p:nvPr/>
          </p:nvGrpSpPr>
          <p:grpSpPr bwMode="auto">
            <a:xfrm>
              <a:off x="155575" y="3613150"/>
              <a:ext cx="8901113" cy="2859088"/>
              <a:chOff x="153" y="830"/>
              <a:chExt cx="5445" cy="1645"/>
            </a:xfrm>
          </p:grpSpPr>
          <p:sp>
            <p:nvSpPr>
              <p:cNvPr id="68617" name="Rectangle 3"/>
              <p:cNvSpPr>
                <a:spLocks noChangeArrowheads="1"/>
              </p:cNvSpPr>
              <p:nvPr/>
            </p:nvSpPr>
            <p:spPr bwMode="auto">
              <a:xfrm>
                <a:off x="440" y="1261"/>
                <a:ext cx="680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seletor</a:t>
                </a:r>
              </a:p>
              <a:p>
                <a:pPr algn="ctr" eaLnBrk="1" hangingPunct="1"/>
                <a:r>
                  <a:rPr lang="pt-BR" altLang="pt-BR"/>
                  <a:t>AMP RF</a:t>
                </a:r>
              </a:p>
            </p:txBody>
          </p:sp>
          <p:sp>
            <p:nvSpPr>
              <p:cNvPr id="68618" name="AutoShape 5"/>
              <p:cNvSpPr>
                <a:spLocks noChangeArrowheads="1"/>
              </p:cNvSpPr>
              <p:nvPr/>
            </p:nvSpPr>
            <p:spPr bwMode="auto">
              <a:xfrm>
                <a:off x="153" y="830"/>
                <a:ext cx="139" cy="161"/>
              </a:xfrm>
              <a:prstGeom prst="flowChartMerg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68619" name="Freeform 7"/>
              <p:cNvSpPr>
                <a:spLocks/>
              </p:cNvSpPr>
              <p:nvPr/>
            </p:nvSpPr>
            <p:spPr bwMode="auto">
              <a:xfrm>
                <a:off x="221" y="831"/>
                <a:ext cx="208" cy="635"/>
              </a:xfrm>
              <a:custGeom>
                <a:avLst/>
                <a:gdLst>
                  <a:gd name="T0" fmla="*/ 0 w 208"/>
                  <a:gd name="T1" fmla="*/ 0 h 635"/>
                  <a:gd name="T2" fmla="*/ 0 w 208"/>
                  <a:gd name="T3" fmla="*/ 635 h 635"/>
                  <a:gd name="T4" fmla="*/ 208 w 208"/>
                  <a:gd name="T5" fmla="*/ 635 h 635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635"/>
                  <a:gd name="T11" fmla="*/ 208 w 208"/>
                  <a:gd name="T12" fmla="*/ 635 h 6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635">
                    <a:moveTo>
                      <a:pt x="0" y="0"/>
                    </a:moveTo>
                    <a:lnTo>
                      <a:pt x="0" y="635"/>
                    </a:lnTo>
                    <a:lnTo>
                      <a:pt x="208" y="63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20" name="Rectangle 8"/>
              <p:cNvSpPr>
                <a:spLocks noChangeArrowheads="1"/>
              </p:cNvSpPr>
              <p:nvPr/>
            </p:nvSpPr>
            <p:spPr bwMode="auto">
              <a:xfrm>
                <a:off x="1387" y="1261"/>
                <a:ext cx="1014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Misturador</a:t>
                </a:r>
              </a:p>
            </p:txBody>
          </p:sp>
          <p:sp>
            <p:nvSpPr>
              <p:cNvPr id="68621" name="Rectangle 10"/>
              <p:cNvSpPr>
                <a:spLocks noChangeArrowheads="1"/>
              </p:cNvSpPr>
              <p:nvPr/>
            </p:nvSpPr>
            <p:spPr bwMode="auto">
              <a:xfrm>
                <a:off x="1537" y="1943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Oscilador</a:t>
                </a:r>
              </a:p>
              <a:p>
                <a:pPr algn="ctr" eaLnBrk="1" hangingPunct="1"/>
                <a:r>
                  <a:rPr lang="pt-BR" altLang="pt-BR"/>
                  <a:t>local</a:t>
                </a:r>
              </a:p>
            </p:txBody>
          </p:sp>
          <p:sp>
            <p:nvSpPr>
              <p:cNvPr id="68622" name="Rectangle 11"/>
              <p:cNvSpPr>
                <a:spLocks noChangeArrowheads="1"/>
              </p:cNvSpPr>
              <p:nvPr/>
            </p:nvSpPr>
            <p:spPr bwMode="auto">
              <a:xfrm>
                <a:off x="2671" y="1260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Amplif.</a:t>
                </a:r>
              </a:p>
              <a:p>
                <a:pPr algn="ctr" eaLnBrk="1" hangingPunct="1"/>
                <a:r>
                  <a:rPr lang="pt-BR" altLang="pt-BR"/>
                  <a:t>de FI</a:t>
                </a:r>
              </a:p>
            </p:txBody>
          </p:sp>
          <p:sp>
            <p:nvSpPr>
              <p:cNvPr id="68623" name="Rectangle 12"/>
              <p:cNvSpPr>
                <a:spLocks noChangeArrowheads="1"/>
              </p:cNvSpPr>
              <p:nvPr/>
            </p:nvSpPr>
            <p:spPr bwMode="auto">
              <a:xfrm>
                <a:off x="4626" y="1260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Amplif.</a:t>
                </a:r>
              </a:p>
              <a:p>
                <a:pPr algn="ctr" eaLnBrk="1" hangingPunct="1"/>
                <a:r>
                  <a:rPr lang="pt-BR" altLang="pt-BR"/>
                  <a:t>áudio</a:t>
                </a:r>
              </a:p>
            </p:txBody>
          </p:sp>
          <p:sp>
            <p:nvSpPr>
              <p:cNvPr id="68624" name="Rectangle 13"/>
              <p:cNvSpPr>
                <a:spLocks noChangeArrowheads="1"/>
              </p:cNvSpPr>
              <p:nvPr/>
            </p:nvSpPr>
            <p:spPr bwMode="auto">
              <a:xfrm>
                <a:off x="3620" y="1931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CAG</a:t>
                </a:r>
              </a:p>
            </p:txBody>
          </p:sp>
          <p:sp>
            <p:nvSpPr>
              <p:cNvPr id="68625" name="Rectangle 14"/>
              <p:cNvSpPr>
                <a:spLocks noChangeArrowheads="1"/>
              </p:cNvSpPr>
              <p:nvPr/>
            </p:nvSpPr>
            <p:spPr bwMode="auto">
              <a:xfrm>
                <a:off x="3644" y="1261"/>
                <a:ext cx="703" cy="40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/>
                  <a:t>Detector</a:t>
                </a:r>
              </a:p>
            </p:txBody>
          </p:sp>
          <p:sp>
            <p:nvSpPr>
              <p:cNvPr id="68626" name="Line 15"/>
              <p:cNvSpPr>
                <a:spLocks noChangeShapeType="1"/>
              </p:cNvSpPr>
              <p:nvPr/>
            </p:nvSpPr>
            <p:spPr bwMode="auto">
              <a:xfrm>
                <a:off x="1117" y="1464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27" name="Line 17"/>
              <p:cNvSpPr>
                <a:spLocks noChangeShapeType="1"/>
              </p:cNvSpPr>
              <p:nvPr/>
            </p:nvSpPr>
            <p:spPr bwMode="auto">
              <a:xfrm>
                <a:off x="4356" y="1466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28" name="Line 18"/>
              <p:cNvSpPr>
                <a:spLocks noChangeShapeType="1"/>
              </p:cNvSpPr>
              <p:nvPr/>
            </p:nvSpPr>
            <p:spPr bwMode="auto">
              <a:xfrm>
                <a:off x="3374" y="1464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29" name="Line 19"/>
              <p:cNvSpPr>
                <a:spLocks noChangeShapeType="1"/>
              </p:cNvSpPr>
              <p:nvPr/>
            </p:nvSpPr>
            <p:spPr bwMode="auto">
              <a:xfrm>
                <a:off x="2401" y="1464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30" name="Line 20"/>
              <p:cNvSpPr>
                <a:spLocks noChangeShapeType="1"/>
              </p:cNvSpPr>
              <p:nvPr/>
            </p:nvSpPr>
            <p:spPr bwMode="auto">
              <a:xfrm rot="-5400000">
                <a:off x="1759" y="1808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31" name="Line 21"/>
              <p:cNvSpPr>
                <a:spLocks noChangeShapeType="1"/>
              </p:cNvSpPr>
              <p:nvPr/>
            </p:nvSpPr>
            <p:spPr bwMode="auto">
              <a:xfrm rot="5400000">
                <a:off x="3839" y="1808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32" name="Freeform 22"/>
              <p:cNvSpPr>
                <a:spLocks/>
              </p:cNvSpPr>
              <p:nvPr/>
            </p:nvSpPr>
            <p:spPr bwMode="auto">
              <a:xfrm>
                <a:off x="3025" y="1673"/>
                <a:ext cx="600" cy="450"/>
              </a:xfrm>
              <a:custGeom>
                <a:avLst/>
                <a:gdLst>
                  <a:gd name="T0" fmla="*/ 600 w 600"/>
                  <a:gd name="T1" fmla="*/ 450 h 450"/>
                  <a:gd name="T2" fmla="*/ 0 w 600"/>
                  <a:gd name="T3" fmla="*/ 450 h 450"/>
                  <a:gd name="T4" fmla="*/ 0 w 600"/>
                  <a:gd name="T5" fmla="*/ 0 h 450"/>
                  <a:gd name="T6" fmla="*/ 0 60000 65536"/>
                  <a:gd name="T7" fmla="*/ 0 60000 65536"/>
                  <a:gd name="T8" fmla="*/ 0 60000 65536"/>
                  <a:gd name="T9" fmla="*/ 0 w 600"/>
                  <a:gd name="T10" fmla="*/ 0 h 450"/>
                  <a:gd name="T11" fmla="*/ 600 w 600"/>
                  <a:gd name="T12" fmla="*/ 450 h 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0" h="450">
                    <a:moveTo>
                      <a:pt x="600" y="450"/>
                    </a:moveTo>
                    <a:lnTo>
                      <a:pt x="0" y="45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633" name="Rectangle 23"/>
              <p:cNvSpPr>
                <a:spLocks noChangeArrowheads="1"/>
              </p:cNvSpPr>
              <p:nvPr/>
            </p:nvSpPr>
            <p:spPr bwMode="auto">
              <a:xfrm>
                <a:off x="1240" y="1104"/>
                <a:ext cx="1281" cy="1371"/>
              </a:xfrm>
              <a:prstGeom prst="rect">
                <a:avLst/>
              </a:prstGeom>
              <a:noFill/>
              <a:ln w="28575">
                <a:solidFill>
                  <a:srgbClr val="990000"/>
                </a:solidFill>
                <a:prstDash val="dash"/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68634" name="Line 25"/>
              <p:cNvSpPr>
                <a:spLocks noChangeShapeType="1"/>
              </p:cNvSpPr>
              <p:nvPr/>
            </p:nvSpPr>
            <p:spPr bwMode="auto">
              <a:xfrm>
                <a:off x="5328" y="1466"/>
                <a:ext cx="2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8616" name="Text Box 29"/>
            <p:cNvSpPr txBox="1">
              <a:spLocks noChangeArrowheads="1"/>
            </p:cNvSpPr>
            <p:nvPr/>
          </p:nvSpPr>
          <p:spPr bwMode="auto">
            <a:xfrm>
              <a:off x="1590675" y="3714750"/>
              <a:ext cx="3134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t-BR" altLang="pt-BR" dirty="0"/>
                <a:t>conversão de </a:t>
              </a:r>
              <a:r>
                <a:rPr lang="pt-BR" altLang="pt-BR" dirty="0" smtClean="0"/>
                <a:t>frequências</a:t>
              </a:r>
              <a:endParaRPr lang="pt-BR" altLang="pt-BR" dirty="0"/>
            </a:p>
          </p:txBody>
        </p:sp>
      </p:grp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altLang="pt-BR" dirty="0" smtClean="0"/>
              <a:t>Receptor Super-Heteródino</a:t>
            </a:r>
          </a:p>
        </p:txBody>
      </p:sp>
    </p:spTree>
    <p:extLst>
      <p:ext uri="{BB962C8B-B14F-4D97-AF65-F5344CB8AC3E}">
        <p14:creationId xmlns:p14="http://schemas.microsoft.com/office/powerpoint/2010/main" val="28694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Etapa de RF</a:t>
            </a:r>
          </a:p>
        </p:txBody>
      </p:sp>
      <p:sp>
        <p:nvSpPr>
          <p:cNvPr id="6963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27213"/>
            <a:ext cx="8712968" cy="4114800"/>
          </a:xfrm>
        </p:spPr>
        <p:txBody>
          <a:bodyPr>
            <a:noAutofit/>
          </a:bodyPr>
          <a:lstStyle/>
          <a:p>
            <a:r>
              <a:rPr lang="pt-BR" altLang="pt-BR" sz="2000" dirty="0" smtClean="0"/>
              <a:t>É normalmente composta por um circuito LC de sintonia variável através do capacitor, enquanto o indutor exerce a função de acoplamento à antena, ou muitas vezes a própria função da antena.</a:t>
            </a:r>
          </a:p>
          <a:p>
            <a:r>
              <a:rPr lang="pt-BR" altLang="pt-BR" sz="2000" dirty="0" smtClean="0"/>
              <a:t>Nos receptores de maior penetração popular, pela sua portabilidade, baixo custo e desempenho satisfatório, o próprio indutor de RF é bobinado sobre um núcleo de </a:t>
            </a:r>
            <a:r>
              <a:rPr lang="pt-BR" altLang="pt-BR" sz="2000" dirty="0" err="1" smtClean="0"/>
              <a:t>ferrite</a:t>
            </a:r>
            <a:r>
              <a:rPr lang="pt-BR" altLang="pt-BR" sz="2000" dirty="0" smtClean="0"/>
              <a:t>, fazendo o papel de antena e mantendo o acoplamento magnético com um enrolamento secundário (enrolado sobre o mesmo núcleo), que irá transportar o sinal para o transistor misturador.</a:t>
            </a:r>
          </a:p>
          <a:p>
            <a:r>
              <a:rPr lang="pt-BR" altLang="pt-BR" sz="2000" dirty="0" smtClean="0"/>
              <a:t>O único inconveniente desse tipo de antena é que, pelo fato do </a:t>
            </a:r>
            <a:r>
              <a:rPr lang="pt-BR" altLang="pt-BR" sz="2000" dirty="0" err="1" smtClean="0"/>
              <a:t>ferrite</a:t>
            </a:r>
            <a:r>
              <a:rPr lang="pt-BR" altLang="pt-BR" sz="2000" dirty="0" smtClean="0"/>
              <a:t> tornar a recepção muito diretiva, o receptor pode sintonizar fracamente estações que não estejam na direção de sintonia preferencial do núcleo de </a:t>
            </a:r>
            <a:r>
              <a:rPr lang="pt-BR" altLang="pt-BR" sz="2000" dirty="0" err="1" smtClean="0"/>
              <a:t>ferrite</a:t>
            </a:r>
            <a:r>
              <a:rPr lang="pt-BR" altLang="pt-BR" sz="2000" dirty="0" smtClean="0"/>
              <a:t>, que é a perpendicular ao seu eixo longitudinal. Isso explica porque às vezes é necessário mudar a posição de um rádio portátil para melhorar a recepção de uma certa emissora.</a:t>
            </a:r>
          </a:p>
        </p:txBody>
      </p:sp>
    </p:spTree>
    <p:extLst>
      <p:ext uri="{BB962C8B-B14F-4D97-AF65-F5344CB8AC3E}">
        <p14:creationId xmlns:p14="http://schemas.microsoft.com/office/powerpoint/2010/main" val="198651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11150" y="1225604"/>
            <a:ext cx="8832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Amplificador de RF: responsável pela sintonia e amplificação da emissora desejada.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57188" y="1797104"/>
            <a:ext cx="5568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Conversor: consiste de um misturador e um oscilador local.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1584325" y="2157466"/>
            <a:ext cx="7415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600"/>
              <a:t>Faz o batimento do sinal de RF recebido com o sinal do oscilador local</a:t>
            </a:r>
          </a:p>
          <a:p>
            <a:pPr eaLnBrk="1" hangingPunct="1"/>
            <a:r>
              <a:rPr lang="pt-BR" altLang="pt-BR" sz="1600"/>
              <a:t>e converte a freqüência da portadora para uma FI=455kHz.</a:t>
            </a:r>
          </a:p>
        </p:txBody>
      </p: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2136775" y="4205341"/>
            <a:ext cx="373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C</a:t>
            </a:r>
            <a:endParaRPr lang="pt-BR" altLang="pt-BR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2652713" y="5095929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0</a:t>
            </a:r>
            <a:endParaRPr lang="pt-BR" altLang="pt-BR"/>
          </a:p>
        </p:txBody>
      </p:sp>
      <p:sp>
        <p:nvSpPr>
          <p:cNvPr id="70665" name="Oval 6"/>
          <p:cNvSpPr>
            <a:spLocks noChangeArrowheads="1"/>
          </p:cNvSpPr>
          <p:nvPr/>
        </p:nvSpPr>
        <p:spPr bwMode="auto">
          <a:xfrm>
            <a:off x="3030538" y="4232329"/>
            <a:ext cx="2921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0666" name="Line 7"/>
          <p:cNvSpPr>
            <a:spLocks noChangeShapeType="1"/>
          </p:cNvSpPr>
          <p:nvPr/>
        </p:nvSpPr>
        <p:spPr bwMode="auto">
          <a:xfrm>
            <a:off x="2530475" y="4383141"/>
            <a:ext cx="500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67" name="Line 8"/>
          <p:cNvSpPr>
            <a:spLocks noChangeShapeType="1"/>
          </p:cNvSpPr>
          <p:nvPr/>
        </p:nvSpPr>
        <p:spPr bwMode="auto">
          <a:xfrm flipV="1">
            <a:off x="3179763" y="4545066"/>
            <a:ext cx="0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68" name="Line 9"/>
          <p:cNvSpPr>
            <a:spLocks noChangeShapeType="1"/>
          </p:cNvSpPr>
          <p:nvPr/>
        </p:nvSpPr>
        <p:spPr bwMode="auto">
          <a:xfrm>
            <a:off x="3092450" y="4302179"/>
            <a:ext cx="161925" cy="166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69" name="Line 10"/>
          <p:cNvSpPr>
            <a:spLocks noChangeShapeType="1"/>
          </p:cNvSpPr>
          <p:nvPr/>
        </p:nvSpPr>
        <p:spPr bwMode="auto">
          <a:xfrm rot="-5400000">
            <a:off x="3094832" y="4309322"/>
            <a:ext cx="166688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3316288" y="4373616"/>
            <a:ext cx="885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3338513" y="3948166"/>
            <a:ext cx="878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C </a:t>
            </a:r>
            <a:r>
              <a:rPr lang="pt-BR" altLang="pt-BR"/>
              <a:t>+ f</a:t>
            </a:r>
            <a:r>
              <a:rPr lang="pt-BR" altLang="pt-BR" baseline="-25000"/>
              <a:t>0</a:t>
            </a:r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5572125" y="4083104"/>
            <a:ext cx="25763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C </a:t>
            </a:r>
            <a:r>
              <a:rPr lang="pt-BR" altLang="pt-BR"/>
              <a:t>- f</a:t>
            </a:r>
            <a:r>
              <a:rPr lang="pt-BR" altLang="pt-BR" baseline="-25000"/>
              <a:t>0 </a:t>
            </a:r>
            <a:r>
              <a:rPr lang="pt-BR" altLang="pt-BR"/>
              <a:t>= FI = 455kHz</a:t>
            </a:r>
            <a:endParaRPr lang="pt-BR" altLang="pt-BR" baseline="-25000"/>
          </a:p>
          <a:p>
            <a:pPr eaLnBrk="1" hangingPunct="1"/>
            <a:endParaRPr lang="pt-BR" altLang="pt-BR"/>
          </a:p>
        </p:txBody>
      </p:sp>
      <p:sp>
        <p:nvSpPr>
          <p:cNvPr id="70673" name="Rectangle 18"/>
          <p:cNvSpPr>
            <a:spLocks noChangeArrowheads="1"/>
          </p:cNvSpPr>
          <p:nvPr/>
        </p:nvSpPr>
        <p:spPr bwMode="auto">
          <a:xfrm>
            <a:off x="4206875" y="4102154"/>
            <a:ext cx="933450" cy="5715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0674" name="Freeform 20"/>
          <p:cNvSpPr>
            <a:spLocks/>
          </p:cNvSpPr>
          <p:nvPr/>
        </p:nvSpPr>
        <p:spPr bwMode="auto">
          <a:xfrm>
            <a:off x="4392613" y="4141841"/>
            <a:ext cx="542925" cy="195263"/>
          </a:xfrm>
          <a:custGeom>
            <a:avLst/>
            <a:gdLst>
              <a:gd name="T0" fmla="*/ 0 w 342"/>
              <a:gd name="T1" fmla="*/ 2147483647 h 123"/>
              <a:gd name="T2" fmla="*/ 2147483647 w 342"/>
              <a:gd name="T3" fmla="*/ 2147483647 h 123"/>
              <a:gd name="T4" fmla="*/ 2147483647 w 342"/>
              <a:gd name="T5" fmla="*/ 2147483647 h 123"/>
              <a:gd name="T6" fmla="*/ 2147483647 w 342"/>
              <a:gd name="T7" fmla="*/ 2147483647 h 123"/>
              <a:gd name="T8" fmla="*/ 0 60000 65536"/>
              <a:gd name="T9" fmla="*/ 0 60000 65536"/>
              <a:gd name="T10" fmla="*/ 0 60000 65536"/>
              <a:gd name="T11" fmla="*/ 0 60000 65536"/>
              <a:gd name="T12" fmla="*/ 0 w 342"/>
              <a:gd name="T13" fmla="*/ 0 h 123"/>
              <a:gd name="T14" fmla="*/ 342 w 342"/>
              <a:gd name="T15" fmla="*/ 123 h 1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" h="123">
                <a:moveTo>
                  <a:pt x="0" y="68"/>
                </a:moveTo>
                <a:cubicBezTo>
                  <a:pt x="28" y="34"/>
                  <a:pt x="56" y="0"/>
                  <a:pt x="96" y="8"/>
                </a:cubicBezTo>
                <a:cubicBezTo>
                  <a:pt x="136" y="16"/>
                  <a:pt x="199" y="109"/>
                  <a:pt x="240" y="116"/>
                </a:cubicBezTo>
                <a:cubicBezTo>
                  <a:pt x="281" y="123"/>
                  <a:pt x="325" y="61"/>
                  <a:pt x="342" y="5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75" name="Freeform 21"/>
          <p:cNvSpPr>
            <a:spLocks/>
          </p:cNvSpPr>
          <p:nvPr/>
        </p:nvSpPr>
        <p:spPr bwMode="auto">
          <a:xfrm>
            <a:off x="4387850" y="4279954"/>
            <a:ext cx="542925" cy="195262"/>
          </a:xfrm>
          <a:custGeom>
            <a:avLst/>
            <a:gdLst>
              <a:gd name="T0" fmla="*/ 0 w 342"/>
              <a:gd name="T1" fmla="*/ 2147483647 h 123"/>
              <a:gd name="T2" fmla="*/ 2147483647 w 342"/>
              <a:gd name="T3" fmla="*/ 2147483647 h 123"/>
              <a:gd name="T4" fmla="*/ 2147483647 w 342"/>
              <a:gd name="T5" fmla="*/ 2147483647 h 123"/>
              <a:gd name="T6" fmla="*/ 2147483647 w 342"/>
              <a:gd name="T7" fmla="*/ 2147483647 h 123"/>
              <a:gd name="T8" fmla="*/ 0 60000 65536"/>
              <a:gd name="T9" fmla="*/ 0 60000 65536"/>
              <a:gd name="T10" fmla="*/ 0 60000 65536"/>
              <a:gd name="T11" fmla="*/ 0 60000 65536"/>
              <a:gd name="T12" fmla="*/ 0 w 342"/>
              <a:gd name="T13" fmla="*/ 0 h 123"/>
              <a:gd name="T14" fmla="*/ 342 w 342"/>
              <a:gd name="T15" fmla="*/ 123 h 1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" h="123">
                <a:moveTo>
                  <a:pt x="0" y="68"/>
                </a:moveTo>
                <a:cubicBezTo>
                  <a:pt x="28" y="34"/>
                  <a:pt x="56" y="0"/>
                  <a:pt x="96" y="8"/>
                </a:cubicBezTo>
                <a:cubicBezTo>
                  <a:pt x="136" y="16"/>
                  <a:pt x="199" y="109"/>
                  <a:pt x="240" y="116"/>
                </a:cubicBezTo>
                <a:cubicBezTo>
                  <a:pt x="281" y="123"/>
                  <a:pt x="325" y="61"/>
                  <a:pt x="342" y="5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76" name="Freeform 22"/>
          <p:cNvSpPr>
            <a:spLocks/>
          </p:cNvSpPr>
          <p:nvPr/>
        </p:nvSpPr>
        <p:spPr bwMode="auto">
          <a:xfrm>
            <a:off x="4406900" y="4422829"/>
            <a:ext cx="542925" cy="195262"/>
          </a:xfrm>
          <a:custGeom>
            <a:avLst/>
            <a:gdLst>
              <a:gd name="T0" fmla="*/ 0 w 342"/>
              <a:gd name="T1" fmla="*/ 2147483647 h 123"/>
              <a:gd name="T2" fmla="*/ 2147483647 w 342"/>
              <a:gd name="T3" fmla="*/ 2147483647 h 123"/>
              <a:gd name="T4" fmla="*/ 2147483647 w 342"/>
              <a:gd name="T5" fmla="*/ 2147483647 h 123"/>
              <a:gd name="T6" fmla="*/ 2147483647 w 342"/>
              <a:gd name="T7" fmla="*/ 2147483647 h 123"/>
              <a:gd name="T8" fmla="*/ 0 60000 65536"/>
              <a:gd name="T9" fmla="*/ 0 60000 65536"/>
              <a:gd name="T10" fmla="*/ 0 60000 65536"/>
              <a:gd name="T11" fmla="*/ 0 60000 65536"/>
              <a:gd name="T12" fmla="*/ 0 w 342"/>
              <a:gd name="T13" fmla="*/ 0 h 123"/>
              <a:gd name="T14" fmla="*/ 342 w 342"/>
              <a:gd name="T15" fmla="*/ 123 h 1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" h="123">
                <a:moveTo>
                  <a:pt x="0" y="68"/>
                </a:moveTo>
                <a:cubicBezTo>
                  <a:pt x="28" y="34"/>
                  <a:pt x="56" y="0"/>
                  <a:pt x="96" y="8"/>
                </a:cubicBezTo>
                <a:cubicBezTo>
                  <a:pt x="136" y="16"/>
                  <a:pt x="199" y="109"/>
                  <a:pt x="240" y="116"/>
                </a:cubicBezTo>
                <a:cubicBezTo>
                  <a:pt x="281" y="123"/>
                  <a:pt x="325" y="61"/>
                  <a:pt x="342" y="5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77" name="Line 23"/>
          <p:cNvSpPr>
            <a:spLocks noChangeShapeType="1"/>
          </p:cNvSpPr>
          <p:nvPr/>
        </p:nvSpPr>
        <p:spPr bwMode="auto">
          <a:xfrm flipH="1">
            <a:off x="4645025" y="4206929"/>
            <a:ext cx="476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78" name="Line 24"/>
          <p:cNvSpPr>
            <a:spLocks noChangeShapeType="1"/>
          </p:cNvSpPr>
          <p:nvPr/>
        </p:nvSpPr>
        <p:spPr bwMode="auto">
          <a:xfrm flipH="1">
            <a:off x="4611688" y="4473629"/>
            <a:ext cx="52387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79" name="Line 25"/>
          <p:cNvSpPr>
            <a:spLocks noChangeShapeType="1"/>
          </p:cNvSpPr>
          <p:nvPr/>
        </p:nvSpPr>
        <p:spPr bwMode="auto">
          <a:xfrm>
            <a:off x="5145088" y="4373616"/>
            <a:ext cx="361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80" name="Text Box 26"/>
          <p:cNvSpPr txBox="1">
            <a:spLocks noChangeArrowheads="1"/>
          </p:cNvSpPr>
          <p:nvPr/>
        </p:nvSpPr>
        <p:spPr bwMode="auto">
          <a:xfrm>
            <a:off x="3376613" y="4538716"/>
            <a:ext cx="793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C </a:t>
            </a:r>
            <a:r>
              <a:rPr lang="pt-BR" altLang="pt-BR"/>
              <a:t>- f</a:t>
            </a:r>
            <a:r>
              <a:rPr lang="pt-BR" altLang="pt-BR" baseline="-25000"/>
              <a:t>0</a:t>
            </a:r>
          </a:p>
        </p:txBody>
      </p:sp>
      <p:sp>
        <p:nvSpPr>
          <p:cNvPr id="70681" name="Text Box 27"/>
          <p:cNvSpPr txBox="1">
            <a:spLocks noChangeArrowheads="1"/>
          </p:cNvSpPr>
          <p:nvPr/>
        </p:nvSpPr>
        <p:spPr bwMode="auto">
          <a:xfrm>
            <a:off x="4186238" y="4733979"/>
            <a:ext cx="114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 455kHz</a:t>
            </a:r>
          </a:p>
        </p:txBody>
      </p:sp>
      <p:sp>
        <p:nvSpPr>
          <p:cNvPr id="70682" name="Text Box 28"/>
          <p:cNvSpPr txBox="1">
            <a:spLocks noChangeArrowheads="1"/>
          </p:cNvSpPr>
          <p:nvPr/>
        </p:nvSpPr>
        <p:spPr bwMode="auto">
          <a:xfrm>
            <a:off x="2471738" y="51816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70683" name="Group 31"/>
          <p:cNvGrpSpPr>
            <a:grpSpLocks/>
          </p:cNvGrpSpPr>
          <p:nvPr/>
        </p:nvGrpSpPr>
        <p:grpSpPr bwMode="auto">
          <a:xfrm>
            <a:off x="3001963" y="5092754"/>
            <a:ext cx="361950" cy="361950"/>
            <a:chOff x="2058" y="2850"/>
            <a:chExt cx="228" cy="228"/>
          </a:xfrm>
        </p:grpSpPr>
        <p:sp>
          <p:nvSpPr>
            <p:cNvPr id="70688" name="Oval 29"/>
            <p:cNvSpPr>
              <a:spLocks noChangeArrowheads="1"/>
            </p:cNvSpPr>
            <p:nvPr/>
          </p:nvSpPr>
          <p:spPr bwMode="auto">
            <a:xfrm>
              <a:off x="2058" y="2850"/>
              <a:ext cx="228" cy="22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70689" name="Freeform 30"/>
            <p:cNvSpPr>
              <a:spLocks/>
            </p:cNvSpPr>
            <p:nvPr/>
          </p:nvSpPr>
          <p:spPr bwMode="auto">
            <a:xfrm>
              <a:off x="2092" y="2875"/>
              <a:ext cx="156" cy="186"/>
            </a:xfrm>
            <a:custGeom>
              <a:avLst/>
              <a:gdLst>
                <a:gd name="T0" fmla="*/ 0 w 156"/>
                <a:gd name="T1" fmla="*/ 93 h 186"/>
                <a:gd name="T2" fmla="*/ 52 w 156"/>
                <a:gd name="T3" fmla="*/ 13 h 186"/>
                <a:gd name="T4" fmla="*/ 102 w 156"/>
                <a:gd name="T5" fmla="*/ 173 h 186"/>
                <a:gd name="T6" fmla="*/ 156 w 156"/>
                <a:gd name="T7" fmla="*/ 89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186"/>
                <a:gd name="T14" fmla="*/ 156 w 156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186">
                  <a:moveTo>
                    <a:pt x="0" y="93"/>
                  </a:moveTo>
                  <a:cubicBezTo>
                    <a:pt x="17" y="46"/>
                    <a:pt x="35" y="0"/>
                    <a:pt x="52" y="13"/>
                  </a:cubicBezTo>
                  <a:cubicBezTo>
                    <a:pt x="69" y="26"/>
                    <a:pt x="85" y="160"/>
                    <a:pt x="102" y="173"/>
                  </a:cubicBezTo>
                  <a:cubicBezTo>
                    <a:pt x="119" y="186"/>
                    <a:pt x="147" y="103"/>
                    <a:pt x="156" y="8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0684" name="Text Box 32"/>
          <p:cNvSpPr txBox="1">
            <a:spLocks noChangeArrowheads="1"/>
          </p:cNvSpPr>
          <p:nvPr/>
        </p:nvSpPr>
        <p:spPr bwMode="auto">
          <a:xfrm>
            <a:off x="2862263" y="5486454"/>
            <a:ext cx="1861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Oscilador local</a:t>
            </a:r>
          </a:p>
        </p:txBody>
      </p:sp>
      <p:sp>
        <p:nvSpPr>
          <p:cNvPr id="70685" name="Text Box 33"/>
          <p:cNvSpPr txBox="1">
            <a:spLocks noChangeArrowheads="1"/>
          </p:cNvSpPr>
          <p:nvPr/>
        </p:nvSpPr>
        <p:spPr bwMode="auto">
          <a:xfrm>
            <a:off x="712788" y="4208516"/>
            <a:ext cx="1413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Misturador</a:t>
            </a:r>
          </a:p>
        </p:txBody>
      </p:sp>
      <p:sp>
        <p:nvSpPr>
          <p:cNvPr id="70686" name="Text Box 35"/>
          <p:cNvSpPr txBox="1">
            <a:spLocks noChangeArrowheads="1"/>
          </p:cNvSpPr>
          <p:nvPr/>
        </p:nvSpPr>
        <p:spPr bwMode="auto">
          <a:xfrm>
            <a:off x="1430338" y="6023029"/>
            <a:ext cx="7003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/>
              <a:t>f</a:t>
            </a:r>
            <a:r>
              <a:rPr lang="pt-BR" altLang="pt-BR" baseline="-25000"/>
              <a:t>0 </a:t>
            </a:r>
            <a:r>
              <a:rPr lang="pt-BR" altLang="pt-BR"/>
              <a:t>&gt; f</a:t>
            </a:r>
            <a:r>
              <a:rPr lang="pt-BR" altLang="pt-BR" baseline="-25000"/>
              <a:t>C </a:t>
            </a:r>
            <a:r>
              <a:rPr lang="pt-BR" altLang="pt-BR"/>
              <a:t>: caso contrário  o oscilador interfere na faixa de FI.</a:t>
            </a:r>
          </a:p>
          <a:p>
            <a:pPr eaLnBrk="1" hangingPunct="1"/>
            <a:endParaRPr lang="pt-BR" altLang="pt-BR"/>
          </a:p>
        </p:txBody>
      </p:sp>
      <p:sp>
        <p:nvSpPr>
          <p:cNvPr id="70687" name="Text Box 36"/>
          <p:cNvSpPr txBox="1">
            <a:spLocks noChangeArrowheads="1"/>
          </p:cNvSpPr>
          <p:nvPr/>
        </p:nvSpPr>
        <p:spPr bwMode="auto">
          <a:xfrm>
            <a:off x="500063" y="2741666"/>
            <a:ext cx="8501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400"/>
              <a:t>O misturador consiste de um transistor polarizado na região </a:t>
            </a:r>
          </a:p>
          <a:p>
            <a:pPr eaLnBrk="1" hangingPunct="1"/>
            <a:r>
              <a:rPr lang="pt-BR" altLang="pt-BR" sz="1400"/>
              <a:t>não linear de sua característica, e recebe na base o sinal de RF escolhido na etapa de entrada e recebe no emissor a freqüência do OL. O misturador gera no coletor a diferença entre as freqüências, pois trabalha com o coletor sintonizado na FI que vale 455 KHz.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 super-heteródino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9345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Oscilador Local</a:t>
            </a:r>
          </a:p>
        </p:txBody>
      </p:sp>
      <p:sp>
        <p:nvSpPr>
          <p:cNvPr id="7168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2000" dirty="0" smtClean="0"/>
              <a:t>Geralmente aproveita a corrente de coletor do transistor do misturador para realimentá-la através de um circuito sintonizado ao emissor daquele mesmo transistor, estabelecendo assim a realimentação positiva que leva o conjunto a oscilar.</a:t>
            </a:r>
          </a:p>
          <a:p>
            <a:r>
              <a:rPr lang="pt-BR" altLang="pt-BR" sz="2000" dirty="0" smtClean="0"/>
              <a:t>Existe também a possibilidade de se usar um oscilador convencional a transistor, cuja </a:t>
            </a:r>
            <a:r>
              <a:rPr lang="pt-BR" altLang="pt-BR" sz="2000" dirty="0" err="1" smtClean="0"/>
              <a:t>freqüência</a:t>
            </a:r>
            <a:r>
              <a:rPr lang="pt-BR" altLang="pt-BR" sz="2000" dirty="0" smtClean="0"/>
              <a:t> varie em conjunto com a </a:t>
            </a:r>
            <a:r>
              <a:rPr lang="pt-BR" altLang="pt-BR" sz="2000" dirty="0" err="1" smtClean="0"/>
              <a:t>freqüência</a:t>
            </a:r>
            <a:r>
              <a:rPr lang="pt-BR" altLang="pt-BR" sz="2000" dirty="0" smtClean="0"/>
              <a:t> da etapa de RF por meio de um capacitor variável de dupla seção.</a:t>
            </a:r>
          </a:p>
        </p:txBody>
      </p:sp>
    </p:spTree>
    <p:extLst>
      <p:ext uri="{BB962C8B-B14F-4D97-AF65-F5344CB8AC3E}">
        <p14:creationId xmlns:p14="http://schemas.microsoft.com/office/powerpoint/2010/main" val="24839554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Etapa de FI</a:t>
            </a:r>
          </a:p>
        </p:txBody>
      </p:sp>
      <p:sp>
        <p:nvSpPr>
          <p:cNvPr id="7270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2000" dirty="0" smtClean="0"/>
              <a:t>É constituída, via de regra, por dois amplificadores transistorizados, com os coletores sintonizados em 455KHz por circuitos LC, com uma banda passante de aproximadamente 10 KHz.</a:t>
            </a:r>
          </a:p>
          <a:p>
            <a:r>
              <a:rPr lang="pt-BR" altLang="pt-BR" sz="2000" dirty="0" smtClean="0"/>
              <a:t>As funções desta etapa são basicamente aumentar a seletividade do receptor usando dois amplificadores sintonizados; proporcionar um alto ganho no sinal que sai do misturador, pois o ganho deste é muito baixo; e proporcionar a possibilidade de controle do ganho total dado pelo amplificador de FI.</a:t>
            </a:r>
          </a:p>
        </p:txBody>
      </p:sp>
    </p:spTree>
    <p:extLst>
      <p:ext uri="{BB962C8B-B14F-4D97-AF65-F5344CB8AC3E}">
        <p14:creationId xmlns:p14="http://schemas.microsoft.com/office/powerpoint/2010/main" val="30919184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Detector</a:t>
            </a:r>
          </a:p>
        </p:txBody>
      </p:sp>
      <p:sp>
        <p:nvSpPr>
          <p:cNvPr id="73731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2000" dirty="0" smtClean="0"/>
              <a:t>É um simples detector de envoltória, conforme já vimos, com alguns aperfeiçoamentos, como melhor filtragem da portadora e fornecimento de tensão de saída com polaridade compatível para atuação do CAG.</a:t>
            </a:r>
          </a:p>
        </p:txBody>
      </p:sp>
    </p:spTree>
    <p:extLst>
      <p:ext uri="{BB962C8B-B14F-4D97-AF65-F5344CB8AC3E}">
        <p14:creationId xmlns:p14="http://schemas.microsoft.com/office/powerpoint/2010/main" val="2399666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5934</Words>
  <Application>Microsoft Office PowerPoint</Application>
  <PresentationFormat>Apresentação na tela (4:3)</PresentationFormat>
  <Paragraphs>750</Paragraphs>
  <Slides>105</Slides>
  <Notes>1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105</vt:i4>
      </vt:variant>
    </vt:vector>
  </HeadingPairs>
  <TitlesOfParts>
    <vt:vector size="108" baseType="lpstr">
      <vt:lpstr>Tema do Office</vt:lpstr>
      <vt:lpstr>Equation</vt:lpstr>
      <vt:lpstr>Equação</vt:lpstr>
      <vt:lpstr>SEL 360 e 616 Princípios de Comunicação</vt:lpstr>
      <vt:lpstr>Agenda - 1º semestre 2020</vt:lpstr>
      <vt:lpstr>Tipos de Modulação </vt:lpstr>
      <vt:lpstr>Modulação de Amplitude</vt:lpstr>
      <vt:lpstr>Propriedades da Transformada de Fourier</vt:lpstr>
      <vt:lpstr>Propriedades da Transformada de Fourier</vt:lpstr>
      <vt:lpstr>Propriedades da Transformada de Fourier</vt:lpstr>
      <vt:lpstr>Propriedades da Transformada de Fourier</vt:lpstr>
      <vt:lpstr>Propriedades da Transformada de Fourier</vt:lpstr>
      <vt:lpstr>Propriedades da Transformada de Fourier</vt:lpstr>
      <vt:lpstr>Propriedades da Transformada de Fourier: Deslocamento na frequência</vt:lpstr>
      <vt:lpstr>Propriedades da Transformada de Fourier</vt:lpstr>
      <vt:lpstr>Propriedades da Transformada de Fourier</vt:lpstr>
      <vt:lpstr>Propriedades da Transformada de Fourier: Diferenciação e Integração</vt:lpstr>
      <vt:lpstr>Propriedades da Transformada de Fourier</vt:lpstr>
      <vt:lpstr>Propriedades da Transformada de Fourier</vt:lpstr>
      <vt:lpstr>Teorema da Convolução no Tempo</vt:lpstr>
      <vt:lpstr>Teorema da Convolução na Frequência</vt:lpstr>
      <vt:lpstr>Algumas relações de Convolução</vt:lpstr>
      <vt:lpstr>Algumas relações de Convolução</vt:lpstr>
      <vt:lpstr>Algumas relações de Convolução</vt:lpstr>
      <vt:lpstr>Interpretação Gráfica da Convolução</vt:lpstr>
      <vt:lpstr>Interpretação Gráfica da Convolução</vt:lpstr>
      <vt:lpstr>Interpretação Gráfica da Convolução</vt:lpstr>
      <vt:lpstr>Convolução de uma função com uma função impulso unitário</vt:lpstr>
      <vt:lpstr>Convolução de uma função com uma função impulso unitário</vt:lpstr>
      <vt:lpstr>AM</vt:lpstr>
      <vt:lpstr>Introdução</vt:lpstr>
      <vt:lpstr>Modulação de Amplitude, AM</vt:lpstr>
      <vt:lpstr>AM</vt:lpstr>
      <vt:lpstr>Espectro de Frequência da onda AM</vt:lpstr>
      <vt:lpstr>Índice de modulação</vt:lpstr>
      <vt:lpstr>Espectro de Frequência da onda AM</vt:lpstr>
      <vt:lpstr>Espectro de Frequência da onda AM</vt:lpstr>
      <vt:lpstr>Apresentação do PowerPoint</vt:lpstr>
      <vt:lpstr>Apresentação do PowerPoint</vt:lpstr>
      <vt:lpstr>Exercício 1</vt:lpstr>
      <vt:lpstr>Solução Exercício 1</vt:lpstr>
      <vt:lpstr>Representação de um sinal AM</vt:lpstr>
      <vt:lpstr>Representação de um sinal AM</vt:lpstr>
      <vt:lpstr>Representação de um sinal AM</vt:lpstr>
      <vt:lpstr>Representação de um sinal AM</vt:lpstr>
      <vt:lpstr>Relações de Potência de um sinal AM</vt:lpstr>
      <vt:lpstr>Relações de Potência de um sinal AM</vt:lpstr>
      <vt:lpstr>Relações de Potência de um sinal AM</vt:lpstr>
      <vt:lpstr>Exercício 2</vt:lpstr>
      <vt:lpstr>Solução Exercício 2</vt:lpstr>
      <vt:lpstr>Exercício 3</vt:lpstr>
      <vt:lpstr>Solução Exercício 3</vt:lpstr>
      <vt:lpstr>Cálculos envolvendo corrente elétrica</vt:lpstr>
      <vt:lpstr>Exercício 4</vt:lpstr>
      <vt:lpstr>Solução Exercício 4</vt:lpstr>
      <vt:lpstr>Modulação de muitos sinais</vt:lpstr>
      <vt:lpstr>Método 1</vt:lpstr>
      <vt:lpstr>Método 2</vt:lpstr>
      <vt:lpstr>Exercício 5</vt:lpstr>
      <vt:lpstr>Solução Exercício 5</vt:lpstr>
      <vt:lpstr>Exercício 6</vt:lpstr>
      <vt:lpstr>Solução Exercício 6</vt:lpstr>
      <vt:lpstr>Apresentação do PowerPoint</vt:lpstr>
      <vt:lpstr>Single Side Band: SSB</vt:lpstr>
      <vt:lpstr> Single Side Band: SSB</vt:lpstr>
      <vt:lpstr>Single Side Band: SSB</vt:lpstr>
      <vt:lpstr>Exercício 7</vt:lpstr>
      <vt:lpstr>Solução Exercício 7</vt:lpstr>
      <vt:lpstr>Exercício 8 (para casa)</vt:lpstr>
      <vt:lpstr>Exercício 9 (para casa)</vt:lpstr>
      <vt:lpstr>Modulação em Amplitude com Portadora Presente - AMDSB</vt:lpstr>
      <vt:lpstr>Modulação por um único tom</vt:lpstr>
      <vt:lpstr>Apresentação do PowerPoint</vt:lpstr>
      <vt:lpstr>Espectro Unilateral de Amplitude e de Potência</vt:lpstr>
      <vt:lpstr>Apresentação do PowerPoint</vt:lpstr>
      <vt:lpstr>Circuitos Moduladores AM-DSB</vt:lpstr>
      <vt:lpstr>Modulador Quadrático</vt:lpstr>
      <vt:lpstr>Espectro de Amplitude</vt:lpstr>
      <vt:lpstr>Modulador Síncrono a Diodo</vt:lpstr>
      <vt:lpstr>Modulador Síncrono</vt:lpstr>
      <vt:lpstr>Apresentação do PowerPoint</vt:lpstr>
      <vt:lpstr>Exemplos de moduladores síncronos</vt:lpstr>
      <vt:lpstr> Modulador classe C</vt:lpstr>
      <vt:lpstr>Transmissor AMDSB</vt:lpstr>
      <vt:lpstr>Conversão de Frequências</vt:lpstr>
      <vt:lpstr>Demoduladores AM</vt:lpstr>
      <vt:lpstr>Demodulador Quadrático</vt:lpstr>
      <vt:lpstr>Apresentação do PowerPoint</vt:lpstr>
      <vt:lpstr>Detector de Envoltória</vt:lpstr>
      <vt:lpstr>Detector de Envoltória</vt:lpstr>
      <vt:lpstr>Apresentação do PowerPoint</vt:lpstr>
      <vt:lpstr>Apresentação do PowerPoint</vt:lpstr>
      <vt:lpstr>Espectro eletromagnético</vt:lpstr>
      <vt:lpstr>RECEPTORES AM </vt:lpstr>
      <vt:lpstr>RECEPTORES AM </vt:lpstr>
      <vt:lpstr>Receptor Super-Heteródino</vt:lpstr>
      <vt:lpstr>Receptor Super-Heteródino</vt:lpstr>
      <vt:lpstr>Etapa de RF</vt:lpstr>
      <vt:lpstr>Receptor super-heteródino</vt:lpstr>
      <vt:lpstr>Oscilador Local</vt:lpstr>
      <vt:lpstr>Etapa de FI</vt:lpstr>
      <vt:lpstr>Detector</vt:lpstr>
      <vt:lpstr>CAG</vt:lpstr>
      <vt:lpstr>Etapa de áudio</vt:lpstr>
      <vt:lpstr>Particularidades</vt:lpstr>
      <vt:lpstr>Frequência Imagem</vt:lpstr>
      <vt:lpstr>Receptor super-heteródino</vt:lpstr>
      <vt:lpstr>Frequência Imagem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Monica de Lacerda Rocha</cp:lastModifiedBy>
  <cp:revision>173</cp:revision>
  <dcterms:created xsi:type="dcterms:W3CDTF">2018-02-21T13:16:23Z</dcterms:created>
  <dcterms:modified xsi:type="dcterms:W3CDTF">2020-04-15T23:16:15Z</dcterms:modified>
</cp:coreProperties>
</file>