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556" r:id="rId2"/>
    <p:sldId id="666" r:id="rId3"/>
    <p:sldId id="629" r:id="rId4"/>
    <p:sldId id="671" r:id="rId5"/>
    <p:sldId id="664" r:id="rId6"/>
    <p:sldId id="661" r:id="rId7"/>
    <p:sldId id="665" r:id="rId8"/>
    <p:sldId id="667" r:id="rId9"/>
    <p:sldId id="674" r:id="rId10"/>
    <p:sldId id="675" r:id="rId11"/>
    <p:sldId id="673" r:id="rId12"/>
    <p:sldId id="672" r:id="rId13"/>
    <p:sldId id="676" r:id="rId14"/>
    <p:sldId id="668" r:id="rId15"/>
  </p:sldIdLst>
  <p:sldSz cx="9144000" cy="6858000" type="screen4x3"/>
  <p:notesSz cx="6797675" cy="9872663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B2D"/>
    <a:srgbClr val="E0E0F8"/>
    <a:srgbClr val="DBD8F4"/>
    <a:srgbClr val="E0E1EC"/>
    <a:srgbClr val="49031A"/>
    <a:srgbClr val="700638"/>
    <a:srgbClr val="7A003D"/>
    <a:srgbClr val="320032"/>
    <a:srgbClr val="360036"/>
    <a:srgbClr val="580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65" autoAdjust="0"/>
    <p:restoredTop sz="94569" autoAdjust="0"/>
  </p:normalViewPr>
  <p:slideViewPr>
    <p:cSldViewPr showGuides="1">
      <p:cViewPr varScale="1">
        <p:scale>
          <a:sx n="71" d="100"/>
          <a:sy n="71" d="100"/>
        </p:scale>
        <p:origin x="17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1878" y="-90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7895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76F517B-C496-4ECE-8DA0-FAC6EEF0E6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008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378950"/>
            <a:ext cx="29448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87DF34-08E5-4E89-9FBF-7F084246CA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258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n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5783263"/>
            <a:ext cx="111601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>
            <a:lvl1pPr marL="0" indent="0"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85044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27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2113" y="333375"/>
            <a:ext cx="2095500" cy="53054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5613" y="333375"/>
            <a:ext cx="6134100" cy="53054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669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5613" y="333375"/>
            <a:ext cx="8382000" cy="53054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4606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tângulo 3"/>
          <p:cNvSpPr/>
          <p:nvPr userDrawn="1"/>
        </p:nvSpPr>
        <p:spPr bwMode="auto">
          <a:xfrm>
            <a:off x="7812360" y="-27384"/>
            <a:ext cx="1368152" cy="908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4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887111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6213" y="2590800"/>
            <a:ext cx="36195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18113" y="2590800"/>
            <a:ext cx="3619500" cy="304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02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15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491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tângulo 53"/>
          <p:cNvSpPr/>
          <p:nvPr userDrawn="1"/>
        </p:nvSpPr>
        <p:spPr bwMode="auto">
          <a:xfrm>
            <a:off x="0" y="0"/>
            <a:ext cx="2630461" cy="6858000"/>
          </a:xfrm>
          <a:prstGeom prst="rect">
            <a:avLst/>
          </a:prstGeom>
          <a:solidFill>
            <a:srgbClr val="E0E1EC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6" name="Grupo 35"/>
          <p:cNvGrpSpPr/>
          <p:nvPr userDrawn="1"/>
        </p:nvGrpSpPr>
        <p:grpSpPr>
          <a:xfrm rot="180412">
            <a:off x="757954" y="0"/>
            <a:ext cx="3708736" cy="6858000"/>
            <a:chOff x="935272" y="0"/>
            <a:chExt cx="3708736" cy="6858000"/>
          </a:xfrm>
        </p:grpSpPr>
        <p:sp>
          <p:nvSpPr>
            <p:cNvPr id="24" name="Elipse 23"/>
            <p:cNvSpPr/>
            <p:nvPr userDrawn="1"/>
          </p:nvSpPr>
          <p:spPr bwMode="auto">
            <a:xfrm>
              <a:off x="935272" y="0"/>
              <a:ext cx="3672408" cy="6858000"/>
            </a:xfrm>
            <a:prstGeom prst="ellipse">
              <a:avLst/>
            </a:prstGeom>
            <a:solidFill>
              <a:srgbClr val="360036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Elipse 24"/>
            <p:cNvSpPr/>
            <p:nvPr userDrawn="1"/>
          </p:nvSpPr>
          <p:spPr bwMode="auto">
            <a:xfrm>
              <a:off x="971600" y="0"/>
              <a:ext cx="3672408" cy="685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8" name="Retângulo 27"/>
          <p:cNvSpPr/>
          <p:nvPr userDrawn="1"/>
        </p:nvSpPr>
        <p:spPr bwMode="auto">
          <a:xfrm>
            <a:off x="7740352" y="0"/>
            <a:ext cx="1403648" cy="908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51" name="Grupo 50"/>
          <p:cNvGrpSpPr/>
          <p:nvPr userDrawn="1"/>
        </p:nvGrpSpPr>
        <p:grpSpPr>
          <a:xfrm>
            <a:off x="1547664" y="0"/>
            <a:ext cx="7560840" cy="1233293"/>
            <a:chOff x="3090933" y="-19301"/>
            <a:chExt cx="2871322" cy="2008141"/>
          </a:xfrm>
        </p:grpSpPr>
        <p:cxnSp>
          <p:nvCxnSpPr>
            <p:cNvPr id="46" name="Conector reto 45"/>
            <p:cNvCxnSpPr/>
            <p:nvPr userDrawn="1"/>
          </p:nvCxnSpPr>
          <p:spPr bwMode="auto">
            <a:xfrm flipH="1">
              <a:off x="3393232" y="1988840"/>
              <a:ext cx="240290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36003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Lágrima 48"/>
            <p:cNvSpPr/>
            <p:nvPr userDrawn="1"/>
          </p:nvSpPr>
          <p:spPr bwMode="auto">
            <a:xfrm rot="10573561">
              <a:off x="3090933" y="599616"/>
              <a:ext cx="1987871" cy="1368152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Lágrima 49"/>
            <p:cNvSpPr/>
            <p:nvPr userDrawn="1"/>
          </p:nvSpPr>
          <p:spPr bwMode="auto">
            <a:xfrm rot="5575775">
              <a:off x="4284243" y="290559"/>
              <a:ext cx="1987871" cy="1368152"/>
            </a:xfrm>
            <a:prstGeom prst="teardrop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967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00537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6956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333375"/>
            <a:ext cx="8382000" cy="112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mestre,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6213" y="2590800"/>
            <a:ext cx="7391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</p:txBody>
      </p:sp>
      <p:pic>
        <p:nvPicPr>
          <p:cNvPr id="1028" name="Picture 4" descr="logona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44450"/>
            <a:ext cx="7620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  <p:sldLayoutId id="214748410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static.infoescola.com/wp-content/uploads/2010/02/Escola-Polit%C3%A9cnica-da-USP.gif" TargetMode="Externa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static.infoescola.com/wp-content/uploads/2010/02/Escola-Polit%C3%A9cnica-da-USP.gif" TargetMode="Externa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http://static.infoescola.com/wp-content/uploads/2010/02/Escola-Polit%C3%A9cnica-da-USP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15213" y="-171400"/>
            <a:ext cx="9144000" cy="7029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055228" y="4077072"/>
            <a:ext cx="7487204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1400" b="1" dirty="0">
                <a:latin typeface="Arial" pitchFamily="34" charset="0"/>
                <a:cs typeface="Arial" pitchFamily="34" charset="0"/>
              </a:rPr>
              <a:t>							</a:t>
            </a:r>
          </a:p>
          <a:p>
            <a:r>
              <a:rPr lang="pt-BR" sz="1400" b="1" dirty="0" err="1" smtClean="0">
                <a:latin typeface="Arial" pitchFamily="34" charset="0"/>
                <a:cs typeface="Arial" pitchFamily="34" charset="0"/>
              </a:rPr>
              <a:t>Fabien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Albert </a:t>
            </a:r>
            <a:r>
              <a:rPr lang="pt-BR" sz="1400" b="1" dirty="0" err="1" smtClean="0">
                <a:latin typeface="Arial" pitchFamily="34" charset="0"/>
                <a:cs typeface="Arial" pitchFamily="34" charset="0"/>
              </a:rPr>
              <a:t>Brones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 e Marcelo Meirelles de Souza Freitas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pt-BR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</a:t>
            </a:r>
          </a:p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07/08/2012 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Imag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89000"/>
            <a:ext cx="63341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2416"/>
            <a:ext cx="34671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54" y="167803"/>
            <a:ext cx="610170" cy="67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de cantos arredondados 10"/>
          <p:cNvSpPr/>
          <p:nvPr/>
        </p:nvSpPr>
        <p:spPr bwMode="auto">
          <a:xfrm>
            <a:off x="1055228" y="1991595"/>
            <a:ext cx="7217853" cy="1140741"/>
          </a:xfrm>
          <a:prstGeom prst="roundRect">
            <a:avLst>
              <a:gd name="adj" fmla="val 2340"/>
            </a:avLst>
          </a:prstGeom>
          <a:solidFill>
            <a:srgbClr val="E0E0F8"/>
          </a:solidFill>
          <a:ln>
            <a:solidFill>
              <a:srgbClr val="49031A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>
              <a:spcAft>
                <a:spcPts val="0"/>
              </a:spcAft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Gestão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Portfólio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Projetos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P&amp;D</a:t>
            </a:r>
          </a:p>
          <a:p>
            <a:pPr eaLnBrk="1" hangingPunct="1">
              <a:spcAft>
                <a:spcPts val="0"/>
              </a:spcAft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Inovação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Produto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330917"/>
            <a:ext cx="7308304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52159" y="1441069"/>
            <a:ext cx="7040321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Processo complexo e desafiador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para a maioria das empresas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Não tem solução mágica ou padrão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Critérios financeiros mais usados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5,2 critérios usados em média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endParaRPr lang="pt-BR" sz="18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Empresas com </a:t>
            </a: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melhor desempenho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em Gestão de Portfolio (Top 20) mostram superioridade nos 3 objetivos, com:</a:t>
            </a: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Abordagem “híbrida”</a:t>
            </a: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Mais critérios: 6,2 em média</a:t>
            </a:r>
          </a:p>
          <a:p>
            <a:pPr marL="285750" indent="-28575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Processo de gerenciamento mais explícito, e engajamento da alta gestão</a:t>
            </a:r>
            <a:endParaRPr lang="pt-BR" sz="18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endParaRPr lang="pt-BR" sz="18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0" lvl="1" algn="just">
              <a:spcBef>
                <a:spcPts val="600"/>
              </a:spcBef>
            </a:pPr>
            <a:r>
              <a:rPr lang="pt-BR" sz="1800" b="1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Proposição: </a:t>
            </a: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método de hierarquização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em diferentes rodadas:</a:t>
            </a:r>
          </a:p>
          <a:p>
            <a:pPr marL="800100" lvl="2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pt-BR" sz="16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Alinhamento estratégico e retorno financeiro</a:t>
            </a:r>
          </a:p>
          <a:p>
            <a:pPr marL="800100" lvl="2" indent="-342900" algn="just">
              <a:spcBef>
                <a:spcPts val="600"/>
              </a:spcBef>
              <a:buFont typeface="+mj-lt"/>
              <a:buAutoNum type="arabicPeriod"/>
            </a:pP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Timing, </a:t>
            </a:r>
            <a:r>
              <a:rPr lang="pt-BR" sz="16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</a:t>
            </a: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iabilidade comercial, PI etc.</a:t>
            </a:r>
            <a:endParaRPr lang="pt-BR" sz="16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de cantos arredondados 3"/>
          <p:cNvSpPr>
            <a:spLocks noChangeArrowheads="1"/>
          </p:cNvSpPr>
          <p:nvPr/>
        </p:nvSpPr>
        <p:spPr bwMode="auto">
          <a:xfrm>
            <a:off x="1800665" y="88922"/>
            <a:ext cx="7308304" cy="1539878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 </a:t>
            </a:r>
          </a:p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para Gestão de Portfolio </a:t>
            </a:r>
          </a:p>
          <a:p>
            <a:pPr>
              <a:lnSpc>
                <a:spcPct val="120000"/>
              </a:lnSpc>
              <a:defRPr/>
            </a:pP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COOPER et al, </a:t>
            </a: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1998)</a:t>
            </a:r>
            <a:endParaRPr lang="pt-BR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5289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330917"/>
            <a:ext cx="7308304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88761" y="1421051"/>
            <a:ext cx="31832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1600" b="1" dirty="0" smtClean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 “Portfolio de inovação” conecta a ideação com </a:t>
            </a:r>
            <a:r>
              <a:rPr lang="pt-BR" sz="16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  desenvolvimento </a:t>
            </a:r>
            <a:r>
              <a:rPr lang="pt-BR" sz="1600" b="1" dirty="0" smtClean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 produto (</a:t>
            </a:r>
            <a:r>
              <a:rPr lang="pt-BR" sz="1600" b="1" dirty="0" err="1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</a:t>
            </a:r>
            <a:r>
              <a:rPr lang="pt-BR" sz="1600" b="1" dirty="0" err="1" smtClean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tage-gate</a:t>
            </a:r>
            <a:r>
              <a:rPr lang="pt-BR" sz="1600" b="1" dirty="0" smtClean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clássico)</a:t>
            </a:r>
            <a:endParaRPr lang="pt-BR" sz="1600" b="1" dirty="0">
              <a:solidFill>
                <a:srgbClr val="7030A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56992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de cantos arredondados 3"/>
          <p:cNvSpPr>
            <a:spLocks noChangeArrowheads="1"/>
          </p:cNvSpPr>
          <p:nvPr/>
        </p:nvSpPr>
        <p:spPr bwMode="auto">
          <a:xfrm>
            <a:off x="1800665" y="340922"/>
            <a:ext cx="7308304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DE INOVAÇÃO</a:t>
            </a:r>
          </a:p>
          <a:p>
            <a:pPr>
              <a:lnSpc>
                <a:spcPct val="120000"/>
              </a:lnSpc>
              <a:defRPr/>
            </a:pPr>
            <a:r>
              <a:rPr lang="pt-BR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Segundo Mathews, 2010 </a:t>
            </a: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(Boeing - EU)</a:t>
            </a:r>
            <a:endParaRPr lang="pt-BR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7" r="4597"/>
          <a:stretch/>
        </p:blipFill>
        <p:spPr bwMode="auto">
          <a:xfrm>
            <a:off x="1259632" y="2750021"/>
            <a:ext cx="5285616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de cantos arredondados 1"/>
          <p:cNvSpPr/>
          <p:nvPr/>
        </p:nvSpPr>
        <p:spPr bwMode="auto">
          <a:xfrm>
            <a:off x="2267744" y="3182069"/>
            <a:ext cx="1562688" cy="2448272"/>
          </a:xfrm>
          <a:prstGeom prst="roundRect">
            <a:avLst>
              <a:gd name="adj" fmla="val 8865"/>
            </a:avLst>
          </a:prstGeom>
          <a:noFill/>
          <a:ln w="28575">
            <a:solidFill>
              <a:srgbClr val="7030A0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24128" y="1419463"/>
            <a:ext cx="32794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Bef>
                <a:spcPts val="600"/>
              </a:spcBef>
            </a:pPr>
            <a:r>
              <a:rPr lang="pt-BR" sz="16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Processo estruturado com 4 fases, cada uma com critérios  específicos de avaliação e seleção (custo e potencial, prazo, etc.)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228184" y="3361635"/>
            <a:ext cx="288078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Bef>
                <a:spcPts val="600"/>
              </a:spcBef>
            </a:pPr>
            <a:r>
              <a:rPr lang="pt-BR" sz="16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Vantagem: </a:t>
            </a:r>
          </a:p>
          <a:p>
            <a:pPr lvl="1" algn="just">
              <a:spcBef>
                <a:spcPts val="600"/>
              </a:spcBef>
            </a:pPr>
            <a:r>
              <a:rPr lang="pt-BR" sz="16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permite identificar conceitos de alta qualidade para a entrada do Funil (A).</a:t>
            </a:r>
          </a:p>
          <a:p>
            <a:pPr lvl="1" algn="just">
              <a:spcBef>
                <a:spcPts val="600"/>
              </a:spcBef>
            </a:pPr>
            <a:endParaRPr lang="pt-BR" sz="1600" b="1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Retângulo 2"/>
          <p:cNvSpPr/>
          <p:nvPr/>
        </p:nvSpPr>
        <p:spPr bwMode="auto">
          <a:xfrm>
            <a:off x="1183432" y="2724487"/>
            <a:ext cx="5285616" cy="3368809"/>
          </a:xfrm>
          <a:prstGeom prst="rect">
            <a:avLst/>
          </a:prstGeom>
          <a:noFill/>
          <a:ln>
            <a:solidFill>
              <a:srgbClr val="1B1B2D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35597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330917"/>
            <a:ext cx="7308304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60969" y="5873115"/>
            <a:ext cx="26071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1400" b="1" dirty="0" smtClean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“Portfolio de inovação” : Processo de seleção entre ideação e Funil de Desenvolvimento</a:t>
            </a:r>
            <a:endParaRPr lang="pt-BR" sz="1400" b="1" dirty="0">
              <a:solidFill>
                <a:srgbClr val="7030A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de cantos arredondados 3"/>
          <p:cNvSpPr>
            <a:spLocks noChangeArrowheads="1"/>
          </p:cNvSpPr>
          <p:nvPr/>
        </p:nvSpPr>
        <p:spPr bwMode="auto">
          <a:xfrm>
            <a:off x="1800665" y="340922"/>
            <a:ext cx="7308304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DE INOVAÇÃO</a:t>
            </a:r>
          </a:p>
          <a:p>
            <a:pPr>
              <a:lnSpc>
                <a:spcPct val="120000"/>
              </a:lnSpc>
              <a:defRPr/>
            </a:pPr>
            <a:r>
              <a:rPr lang="pt-BR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Segundo Mathews, 2010</a:t>
            </a:r>
            <a:endParaRPr lang="pt-BR" sz="1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177480" y="1321805"/>
            <a:ext cx="6624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spcBef>
                <a:spcPts val="600"/>
              </a:spcBef>
            </a:pPr>
            <a:r>
              <a:rPr lang="pt-BR" sz="1800" b="1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</a:t>
            </a: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presenta diferenças significativas com o portfolio de projetos de Desenvolvimento: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" t="1192" r="1336"/>
          <a:stretch/>
        </p:blipFill>
        <p:spPr bwMode="auto">
          <a:xfrm>
            <a:off x="1187624" y="2029096"/>
            <a:ext cx="7328353" cy="3694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tângulo de cantos arredondados 11"/>
          <p:cNvSpPr/>
          <p:nvPr/>
        </p:nvSpPr>
        <p:spPr bwMode="auto">
          <a:xfrm>
            <a:off x="3059832" y="2029095"/>
            <a:ext cx="2736304" cy="3694541"/>
          </a:xfrm>
          <a:prstGeom prst="roundRect">
            <a:avLst>
              <a:gd name="adj" fmla="val 5523"/>
            </a:avLst>
          </a:prstGeom>
          <a:noFill/>
          <a:ln w="28575">
            <a:solidFill>
              <a:srgbClr val="7030A0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312414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161714"/>
            <a:ext cx="7308304" cy="125106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Conclusão: QUESTÕES E DESAFIOS</a:t>
            </a:r>
            <a:endParaRPr lang="pt-BR" sz="1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403648" y="1628800"/>
            <a:ext cx="756084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1/ Indicadores: alta incerteza</a:t>
            </a:r>
          </a:p>
          <a:p>
            <a:pPr lvl="3" algn="just">
              <a:spcBef>
                <a:spcPts val="0"/>
              </a:spcBef>
              <a:spcAft>
                <a:spcPts val="0"/>
              </a:spcAft>
            </a:pP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 cálculos e combinações empíricas</a:t>
            </a:r>
          </a:p>
          <a:p>
            <a:pPr lvl="3" algn="just">
              <a:spcBef>
                <a:spcPts val="0"/>
              </a:spcBef>
              <a:spcAft>
                <a:spcPts val="0"/>
              </a:spcAft>
            </a:pPr>
            <a:endParaRPr lang="pt-BR" sz="22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2/ Como avaliar o desempenho/qualidade de gestão do portfolio?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    (Cooper et al, 1998: declarativo)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2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3/ Governança e liderança da gestão de portfolio: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pt-BR" sz="22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Indicadores complexos &gt;&gt; responsabilidade de “analista” ou gestor de portfolio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Papel da alta gestão de P&amp;D e empresa: processo estratégico</a:t>
            </a:r>
          </a:p>
          <a:p>
            <a:pPr marL="800100" lvl="1" indent="-3429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Responsabilidade P&amp;D </a:t>
            </a:r>
            <a:r>
              <a:rPr lang="pt-BR" sz="20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vs</a:t>
            </a: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Marketing/ </a:t>
            </a:r>
            <a:r>
              <a:rPr lang="pt-BR" sz="20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UNs</a:t>
            </a: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??</a:t>
            </a:r>
          </a:p>
          <a:p>
            <a:pPr lvl="1" algn="just">
              <a:spcBef>
                <a:spcPts val="0"/>
              </a:spcBef>
              <a:spcAft>
                <a:spcPts val="0"/>
              </a:spcAft>
            </a:pP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</a:t>
            </a:r>
            <a:r>
              <a:rPr lang="pt-BR" sz="18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Cooper et al, 1998: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considerado bem menos importante por MKG)</a:t>
            </a:r>
            <a:endParaRPr lang="pt-BR" sz="18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pt-BR" sz="22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41261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-35662" y="5527183"/>
            <a:ext cx="1629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0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1-Objetivo</a:t>
            </a:r>
            <a:endParaRPr lang="pt-BR" sz="1000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10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2-Estrutura</a:t>
            </a:r>
            <a:endParaRPr lang="pt-BR" sz="1000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10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3-Quadro </a:t>
            </a:r>
            <a:r>
              <a:rPr lang="pt-BR" sz="10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teórico  </a:t>
            </a:r>
          </a:p>
          <a:p>
            <a:pPr algn="l"/>
            <a:r>
              <a:rPr lang="pt-BR" sz="10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4-Modelo </a:t>
            </a:r>
            <a:r>
              <a:rPr lang="pt-BR" sz="900" dirty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</a:t>
            </a:r>
            <a:r>
              <a:rPr lang="pt-BR" sz="9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pesquisa</a:t>
            </a:r>
            <a:endParaRPr lang="pt-BR" sz="900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1000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5-Metodologia </a:t>
            </a:r>
          </a:p>
          <a:p>
            <a:pPr algn="l"/>
            <a:r>
              <a:rPr lang="pt-BR" sz="1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6-Resultados</a:t>
            </a:r>
            <a:endParaRPr lang="pt-BR" sz="10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pt-BR" sz="1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7- Conclusões</a:t>
            </a:r>
          </a:p>
          <a:p>
            <a:pPr algn="l"/>
            <a:r>
              <a:rPr lang="pt-BR" sz="1000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8- Limitações</a:t>
            </a:r>
            <a:endParaRPr lang="pt-BR" sz="1000" b="1" dirty="0">
              <a:solidFill>
                <a:schemeClr val="accent6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2267744" y="330917"/>
            <a:ext cx="6408712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Referências bibliográficas</a:t>
            </a:r>
          </a:p>
        </p:txBody>
      </p:sp>
      <p:sp>
        <p:nvSpPr>
          <p:cNvPr id="2" name="Retângulo 1"/>
          <p:cNvSpPr/>
          <p:nvPr/>
        </p:nvSpPr>
        <p:spPr bwMode="auto">
          <a:xfrm>
            <a:off x="-35495" y="-27384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79283" y="729219"/>
            <a:ext cx="8068746" cy="41857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1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Principais referências bibliográficas</a:t>
            </a:r>
          </a:p>
          <a:p>
            <a:endParaRPr lang="en-US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COOPER, R. G.; EDGETT, S. J.; KLEINSCHMIDT, E. Portfolio management in new product development: lessons from the leaders - I.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Research Technology Management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v.40, n.5, p.16-28, 1997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COOPER, R. G.; EDGETT, S. J.; KLEINSCHMIDT, E. Portfolio management in new product development: lessons from the leaders -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II.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Research Technology Management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. v.40,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n.6, p20-33,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1997.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COOPER, R. G.; EDGETT, S. J.; KLEINSCHMIDT, E. J. Best practices for managing R&amp;D portfolios.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Research Technology Management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vol. 41,pp. 20-33, 1998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GOFFIN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R; MITCHELL, R.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Innovation Management. Strategy and implementation using the pentathlon framework.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Basingstoke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Palgraave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err="1">
                <a:latin typeface="Arial" pitchFamily="34" charset="0"/>
                <a:cs typeface="Arial" pitchFamily="34" charset="0"/>
              </a:rPr>
              <a:t>Macmillan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2010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pt-BR" sz="1400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pt-BR" sz="1400" dirty="0" smtClean="0">
                <a:latin typeface="Arial" pitchFamily="34" charset="0"/>
                <a:cs typeface="Arial" pitchFamily="34" charset="0"/>
              </a:rPr>
              <a:t>MATHEWS, S.;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Innovation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 Portfolio </a:t>
            </a:r>
            <a:r>
              <a:rPr lang="pt-BR" sz="1400" dirty="0" err="1" smtClean="0">
                <a:latin typeface="Arial" pitchFamily="34" charset="0"/>
                <a:cs typeface="Arial" pitchFamily="34" charset="0"/>
              </a:rPr>
              <a:t>Architecture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pt-BR" sz="1400" b="1" dirty="0" err="1" smtClean="0">
                <a:latin typeface="Arial" pitchFamily="34" charset="0"/>
                <a:cs typeface="Arial" pitchFamily="34" charset="0"/>
              </a:rPr>
              <a:t>Research</a:t>
            </a:r>
            <a:r>
              <a:rPr lang="pt-BR" sz="1400" b="1" dirty="0" smtClean="0">
                <a:latin typeface="Arial" pitchFamily="34" charset="0"/>
                <a:cs typeface="Arial" pitchFamily="34" charset="0"/>
              </a:rPr>
              <a:t> –Technology Management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pp 30-40,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latin typeface="Arial" pitchFamily="34" charset="0"/>
                <a:cs typeface="Arial" pitchFamily="34" charset="0"/>
              </a:rPr>
              <a:t>Nov</a:t>
            </a:r>
            <a:r>
              <a:rPr lang="pt-BR" sz="1400" dirty="0">
                <a:latin typeface="Arial" pitchFamily="34" charset="0"/>
                <a:cs typeface="Arial" pitchFamily="34" charset="0"/>
              </a:rPr>
              <a:t>. Dec. 2010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665535" y="6549144"/>
            <a:ext cx="14376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FB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p </a:t>
            </a:r>
            <a:r>
              <a:rPr lang="pt-BR" sz="11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Retângulo de cantos arredondados 4"/>
          <p:cNvSpPr>
            <a:spLocks noChangeArrowheads="1"/>
          </p:cNvSpPr>
          <p:nvPr/>
        </p:nvSpPr>
        <p:spPr bwMode="auto">
          <a:xfrm>
            <a:off x="20561" y="-29000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0" y="-27384"/>
            <a:ext cx="9180512" cy="6885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15028" y="972108"/>
            <a:ext cx="6224736" cy="8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pt-BR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pt-B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Gestão de Portfólio de Projetos de P&amp;D</a:t>
            </a:r>
          </a:p>
          <a:p>
            <a:r>
              <a:rPr lang="pt-BR" sz="1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de Inovação de </a:t>
            </a:r>
            <a:r>
              <a:rPr lang="pt-BR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Produto</a:t>
            </a:r>
            <a:r>
              <a:rPr lang="pt-BR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4" name="Retângulo de cantos arredondados 3"/>
          <p:cNvSpPr/>
          <p:nvPr/>
        </p:nvSpPr>
        <p:spPr bwMode="auto">
          <a:xfrm>
            <a:off x="1863100" y="2639290"/>
            <a:ext cx="5328592" cy="3165974"/>
          </a:xfrm>
          <a:prstGeom prst="roundRect">
            <a:avLst>
              <a:gd name="adj" fmla="val 2340"/>
            </a:avLst>
          </a:prstGeom>
          <a:solidFill>
            <a:srgbClr val="E0E0F8"/>
          </a:solidFill>
          <a:ln>
            <a:solidFill>
              <a:srgbClr val="49031A"/>
            </a:solidFill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ÍNDICE</a:t>
            </a:r>
            <a:endParaRPr lang="pt-BR" sz="1800" b="1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l"/>
            <a:endParaRPr lang="pt-BR" sz="1400" b="1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r>
              <a:rPr lang="pt-BR" sz="1800" b="1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Conceitos gerais</a:t>
            </a:r>
          </a:p>
          <a:p>
            <a:pPr algn="l">
              <a:lnSpc>
                <a:spcPct val="150000"/>
              </a:lnSpc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Processo de Gestão de Portfolio</a:t>
            </a:r>
          </a:p>
          <a:p>
            <a:pPr algn="l">
              <a:lnSpc>
                <a:spcPct val="150000"/>
              </a:lnSpc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Melhores </a:t>
            </a:r>
            <a:r>
              <a:rPr lang="pt-BR" sz="1800" b="1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práticas</a:t>
            </a:r>
          </a:p>
          <a:p>
            <a:pPr algn="l">
              <a:lnSpc>
                <a:spcPct val="150000"/>
              </a:lnSpc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Portfolio de inovação</a:t>
            </a:r>
            <a:endParaRPr lang="pt-BR" sz="1800" b="1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Conclusão</a:t>
            </a:r>
            <a:endParaRPr lang="pt-BR" sz="1800" b="1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2050" name="Imagem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25426"/>
            <a:ext cx="53793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93155"/>
            <a:ext cx="2944461" cy="443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9464"/>
            <a:ext cx="576064" cy="638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7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194345"/>
            <a:ext cx="7308304" cy="1002407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DEFINIÇÕES E CONCEITOS INICIAIS</a:t>
            </a:r>
          </a:p>
          <a:p>
            <a:pPr>
              <a:lnSpc>
                <a:spcPct val="120000"/>
              </a:lnSpc>
              <a:defRPr/>
            </a:pPr>
            <a:r>
              <a:rPr lang="pt-BR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(COOPER et al, 1997)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403648" y="1714236"/>
            <a:ext cx="734481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u="sng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Gestão de Portfolio</a:t>
            </a:r>
            <a:endParaRPr lang="pt-BR" sz="2000" b="1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“Um processo </a:t>
            </a:r>
            <a:r>
              <a:rPr lang="pt-BR" sz="20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 decisão dinâmico em que uma lista empresarial de projetos ativos de novos produtos (e de </a:t>
            </a: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P&amp;D</a:t>
            </a:r>
            <a:r>
              <a:rPr lang="pt-BR" sz="20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) é constantemente atualizada e revisada. Neste processo, os projetos novos são avaliados, selecionados e priorizados. Projetos existentes podem ser acelerados, mortos, ou </a:t>
            </a:r>
            <a:r>
              <a:rPr lang="pt-BR" sz="2000" dirty="0" err="1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deprioritizados</a:t>
            </a:r>
            <a:r>
              <a:rPr lang="pt-BR" sz="20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e os recursos são alocados e realocados para os projetos ativos.” 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2000" b="1" u="sng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Gestão de Portfolio e Priorização de Projetos</a:t>
            </a: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ts val="600"/>
              </a:spcBef>
            </a:pP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referem-se à alocação de recursos na empresa ou quais projetos de novos produtos irão receber recursos da corporação face às muitas oportunidades com que ela se defronta</a:t>
            </a:r>
            <a:endParaRPr lang="pt-BR" sz="14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5059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652364"/>
            <a:ext cx="7308304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OBJETIVOS da gestão de portfolio</a:t>
            </a:r>
          </a:p>
          <a:p>
            <a:pPr>
              <a:lnSpc>
                <a:spcPct val="120000"/>
              </a:lnSpc>
              <a:defRPr/>
            </a:pPr>
            <a:endParaRPr lang="pt-BR" sz="3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20000"/>
              </a:lnSpc>
              <a:defRPr/>
            </a:pPr>
            <a:r>
              <a:rPr lang="pt-BR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COOPER </a:t>
            </a:r>
            <a:r>
              <a:rPr lang="pt-BR" sz="16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et al, </a:t>
            </a:r>
            <a:r>
              <a:rPr lang="pt-BR" sz="1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1997                    GOFFIN &amp; MITCHELL, 2010</a:t>
            </a:r>
            <a:endParaRPr lang="pt-BR" sz="16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214334" y="2056487"/>
            <a:ext cx="367814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Maximização de Valor: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valor representado para empresa (lucratividade a longo prazo, ROI) e critérios de alocação de recursos.</a:t>
            </a:r>
            <a:endParaRPr lang="pt-BR" sz="18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Balanço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 Portfolio</a:t>
            </a: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: 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alinhamento com a estratégia</a:t>
            </a: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;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tempo e recursos</a:t>
            </a: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;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risco e retorno.</a:t>
            </a: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endParaRPr lang="pt-BR" sz="18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Clareza e motivação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das pessoas</a:t>
            </a: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475656" y="2071538"/>
            <a:ext cx="28803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Maximizar o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valor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do portfolio.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Alcançar o </a:t>
            </a: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balanço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correto de um </a:t>
            </a:r>
            <a:r>
              <a:rPr lang="pt-BR" sz="18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mix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de projetos </a:t>
            </a:r>
            <a:r>
              <a:rPr lang="pt-BR" sz="16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(tempo, risco, mercado, tecnologias, categorias, tipos)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Conectar/alinhar o portfolio e a </a:t>
            </a:r>
            <a:r>
              <a:rPr lang="pt-BR" sz="18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estratégia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de negócios.</a:t>
            </a:r>
          </a:p>
        </p:txBody>
      </p:sp>
      <p:cxnSp>
        <p:nvCxnSpPr>
          <p:cNvPr id="5" name="Conector de seta reta 4"/>
          <p:cNvCxnSpPr/>
          <p:nvPr/>
        </p:nvCxnSpPr>
        <p:spPr bwMode="auto">
          <a:xfrm>
            <a:off x="4711824" y="3305334"/>
            <a:ext cx="426310" cy="3423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Conector de seta reta 10"/>
          <p:cNvCxnSpPr/>
          <p:nvPr/>
        </p:nvCxnSpPr>
        <p:spPr bwMode="auto">
          <a:xfrm flipV="1">
            <a:off x="4635624" y="4110895"/>
            <a:ext cx="578710" cy="351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159953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116632"/>
            <a:ext cx="7308304" cy="1800200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DESAFIOS COM PORTFOLIOS</a:t>
            </a:r>
          </a:p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encontrados pelas empresas</a:t>
            </a:r>
          </a:p>
          <a:p>
            <a:pPr>
              <a:lnSpc>
                <a:spcPct val="120000"/>
              </a:lnSpc>
              <a:defRPr/>
            </a:pPr>
            <a:endParaRPr lang="pt-BR" sz="1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COOPER et al, 1997)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826528" y="2254761"/>
            <a:ext cx="633670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Portfolio</a:t>
            </a: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não reflete </a:t>
            </a: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 </a:t>
            </a: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estratégia</a:t>
            </a: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de negócios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Portfolio de </a:t>
            </a: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baixa qualidade</a:t>
            </a:r>
            <a:r>
              <a:rPr lang="pt-BR" sz="22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(projetos fracos)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Tuneis e não funis: </a:t>
            </a: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priorização pouco aplicada</a:t>
            </a: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, ou com critérios inadequados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Falta de recursos </a:t>
            </a:r>
            <a:r>
              <a:rPr lang="pt-BR" sz="22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vs</a:t>
            </a: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número de projetos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Excesso de projetos de </a:t>
            </a: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curto prazo</a:t>
            </a:r>
            <a:endParaRPr lang="pt-BR" sz="2200" b="1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34363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288032"/>
            <a:ext cx="7308304" cy="1268760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CONSEQUÊNCIAS DE UMA GESTÃO INADEQUADA DE PORTFOLIO</a:t>
            </a:r>
          </a:p>
          <a:p>
            <a:pPr>
              <a:lnSpc>
                <a:spcPct val="120000"/>
              </a:lnSpc>
              <a:defRPr/>
            </a:pPr>
            <a:endParaRPr lang="pt-BR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(GOFFIN &amp; MITCHELL, 2010)</a:t>
            </a:r>
            <a:endParaRPr lang="pt-BR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99592" y="2023968"/>
            <a:ext cx="795996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1" indent="-342900" algn="l">
              <a:spcBef>
                <a:spcPts val="1200"/>
              </a:spcBef>
              <a:buFont typeface="Arial" pitchFamily="34" charset="0"/>
              <a:buChar char="•"/>
            </a:pP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Decisões lentas </a:t>
            </a: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(para iniciar, lançar, frustração do staff)</a:t>
            </a:r>
          </a:p>
          <a:p>
            <a:pPr marL="1143000" lvl="1" indent="-342900" algn="l">
              <a:spcBef>
                <a:spcPts val="1800"/>
              </a:spcBef>
              <a:buFont typeface="Arial" pitchFamily="34" charset="0"/>
              <a:buChar char="•"/>
            </a:pP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Projetos de Baixo Impacto </a:t>
            </a: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(baixa lucratividade, etc.)</a:t>
            </a:r>
          </a:p>
          <a:p>
            <a:pPr marL="1143000" lvl="1" indent="-342900" algn="l">
              <a:spcBef>
                <a:spcPts val="1800"/>
              </a:spcBef>
              <a:buFont typeface="Arial" pitchFamily="34" charset="0"/>
              <a:buChar char="•"/>
            </a:pP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Excesso de Projetos </a:t>
            </a: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(gargalos, orçamento esticado)</a:t>
            </a:r>
          </a:p>
          <a:p>
            <a:pPr marL="1143000" lvl="1" indent="-342900" algn="l">
              <a:spcBef>
                <a:spcPts val="1800"/>
              </a:spcBef>
              <a:buFont typeface="Arial" pitchFamily="34" charset="0"/>
              <a:buChar char="•"/>
            </a:pPr>
            <a:r>
              <a:rPr lang="pt-BR" sz="22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Projetos fracos não descontinuados  </a:t>
            </a:r>
            <a:r>
              <a:rPr lang="pt-BR" sz="2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(perda de dinheiro)</a:t>
            </a: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15956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330917"/>
            <a:ext cx="7308304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31640" y="1628800"/>
            <a:ext cx="7671928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Ambos são projetados para </a:t>
            </a:r>
            <a:r>
              <a:rPr lang="pt-BR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“go/</a:t>
            </a:r>
            <a:r>
              <a:rPr lang="pt-BR" b="1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kill</a:t>
            </a:r>
            <a:r>
              <a:rPr lang="pt-BR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” </a:t>
            </a:r>
            <a:r>
              <a:rPr lang="pt-BR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 decisões de </a:t>
            </a:r>
            <a:r>
              <a:rPr lang="pt-BR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alocação</a:t>
            </a:r>
            <a:r>
              <a:rPr lang="pt-BR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de recursos.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pt-BR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pt-BR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Diferenças</a:t>
            </a:r>
            <a:r>
              <a:rPr lang="pt-BR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:</a:t>
            </a:r>
          </a:p>
          <a:p>
            <a:pPr marL="800100" lvl="1" indent="-342900" algn="just">
              <a:spcBef>
                <a:spcPts val="600"/>
              </a:spcBef>
              <a:buFont typeface="Courier New" pitchFamily="49" charset="0"/>
              <a:buChar char="o"/>
            </a:pPr>
            <a:r>
              <a:rPr lang="pt-BR" sz="21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Nos</a:t>
            </a:r>
            <a:r>
              <a:rPr lang="pt-BR" sz="21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Gates</a:t>
            </a:r>
            <a:r>
              <a:rPr lang="pt-BR" sz="21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são avaliados projetos individualmente ao longo da vida do projeto. </a:t>
            </a:r>
            <a:r>
              <a:rPr lang="pt-BR" sz="21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Revisões de Portfolio </a:t>
            </a:r>
            <a:r>
              <a:rPr lang="pt-BR" sz="21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olham para um conjunto completo de projetos e são menos profundas </a:t>
            </a:r>
            <a:r>
              <a:rPr lang="pt-BR" sz="21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que </a:t>
            </a:r>
            <a:r>
              <a:rPr lang="pt-BR" sz="21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revisão de projetos nos </a:t>
            </a:r>
            <a:r>
              <a:rPr lang="pt-BR" sz="21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gates</a:t>
            </a:r>
            <a:r>
              <a:rPr lang="pt-BR" sz="21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</a:p>
          <a:p>
            <a:pPr marL="800100" lvl="1" indent="-342900" algn="just">
              <a:spcBef>
                <a:spcPts val="600"/>
              </a:spcBef>
              <a:buFont typeface="Courier New" pitchFamily="49" charset="0"/>
              <a:buChar char="o"/>
            </a:pPr>
            <a:r>
              <a:rPr lang="pt-BR" sz="2100" b="1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Revisões de Portfolio </a:t>
            </a:r>
            <a:r>
              <a:rPr lang="pt-BR" sz="21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são efetuadas periodicamente e tratam de questões como o </a:t>
            </a:r>
            <a:r>
              <a:rPr lang="pt-BR" sz="21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mix</a:t>
            </a:r>
            <a:r>
              <a:rPr lang="pt-BR" sz="21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correto, balanço de projetos no portfolio e alinhamento dos projetos com a estratégia. </a:t>
            </a: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de cantos arredondados 3"/>
          <p:cNvSpPr>
            <a:spLocks noChangeArrowheads="1"/>
          </p:cNvSpPr>
          <p:nvPr/>
        </p:nvSpPr>
        <p:spPr bwMode="auto">
          <a:xfrm>
            <a:off x="1800665" y="527466"/>
            <a:ext cx="7308304" cy="1101334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PORTFOLIO E STAGE-GATE</a:t>
            </a:r>
          </a:p>
          <a:p>
            <a:pPr>
              <a:lnSpc>
                <a:spcPct val="120000"/>
              </a:lnSpc>
              <a:defRPr/>
            </a:pP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COOPER et al, </a:t>
            </a: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1997, 1998)</a:t>
            </a:r>
            <a:endParaRPr lang="pt-BR" sz="16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defRPr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54148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330917"/>
            <a:ext cx="7308304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 PROCESSOS RELACIONADOS</a:t>
            </a:r>
          </a:p>
          <a:p>
            <a:pPr>
              <a:lnSpc>
                <a:spcPct val="120000"/>
              </a:lnSpc>
              <a:defRPr/>
            </a:pP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4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COOPER et al, 1997</a:t>
            </a:r>
            <a:r>
              <a:rPr lang="pt-BR" sz="14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pic>
        <p:nvPicPr>
          <p:cNvPr id="11" name="Imagem 10"/>
          <p:cNvPicPr/>
          <p:nvPr/>
        </p:nvPicPr>
        <p:blipFill rotWithShape="1">
          <a:blip r:embed="rId6"/>
          <a:srcRect l="3430" t="2010" r="3737"/>
          <a:stretch/>
        </p:blipFill>
        <p:spPr>
          <a:xfrm>
            <a:off x="1835696" y="1364565"/>
            <a:ext cx="6536266" cy="5128811"/>
          </a:xfrm>
          <a:prstGeom prst="rect">
            <a:avLst/>
          </a:prstGeom>
        </p:spPr>
      </p:pic>
      <p:sp>
        <p:nvSpPr>
          <p:cNvPr id="13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81725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.infoescola.com/wp-content/uploads/2010/02/Escola-Polit%C3%A9cnica-da-USP.gif"/>
          <p:cNvPicPr>
            <a:picLocks noChangeAspect="1" noChangeArrowheads="1"/>
          </p:cNvPicPr>
          <p:nvPr/>
        </p:nvPicPr>
        <p:blipFill>
          <a:blip r:embed="rId2" r:link="rId4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6" y="88922"/>
            <a:ext cx="469928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de cantos arredondados 3"/>
          <p:cNvSpPr>
            <a:spLocks noChangeArrowheads="1"/>
          </p:cNvSpPr>
          <p:nvPr/>
        </p:nvSpPr>
        <p:spPr bwMode="auto">
          <a:xfrm>
            <a:off x="1835696" y="330917"/>
            <a:ext cx="7308304" cy="760412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endParaRPr lang="pt-B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331640" y="1454313"/>
            <a:ext cx="30117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Métodos financeiros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endParaRPr lang="pt-BR" sz="20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endParaRPr lang="pt-BR" sz="20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endParaRPr lang="pt-BR" sz="18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pt-BR" sz="2000" dirty="0" err="1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Scoring</a:t>
            </a:r>
            <a:r>
              <a:rPr lang="pt-BR" sz="20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/Modelos de </a:t>
            </a: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pontuação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endParaRPr lang="pt-BR" sz="28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Gráficos bolhas</a:t>
            </a:r>
          </a:p>
          <a:p>
            <a:pPr algn="just">
              <a:spcBef>
                <a:spcPts val="0"/>
              </a:spcBef>
            </a:pP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   XY + 1 ou 2 dimensões      </a:t>
            </a:r>
          </a:p>
          <a:p>
            <a:pPr algn="just">
              <a:spcBef>
                <a:spcPts val="0"/>
              </a:spcBef>
            </a:pPr>
            <a:r>
              <a:rPr lang="pt-BR" sz="18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pt-BR" sz="18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  (tamanho bolhas e cor)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endParaRPr lang="pt-BR" sz="20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endParaRPr lang="pt-BR" sz="14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pt-BR" sz="20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pt-BR" sz="20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Métodos estratégicos</a:t>
            </a:r>
          </a:p>
        </p:txBody>
      </p:sp>
      <p:pic>
        <p:nvPicPr>
          <p:cNvPr id="21" name="Imagem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4" y="3372367"/>
            <a:ext cx="426955" cy="50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de cantos arredondados 3"/>
          <p:cNvSpPr>
            <a:spLocks noChangeArrowheads="1"/>
          </p:cNvSpPr>
          <p:nvPr/>
        </p:nvSpPr>
        <p:spPr bwMode="auto">
          <a:xfrm>
            <a:off x="1800665" y="188640"/>
            <a:ext cx="7308304" cy="1101334"/>
          </a:xfrm>
          <a:prstGeom prst="roundRect">
            <a:avLst>
              <a:gd name="adj" fmla="val 10847"/>
            </a:avLst>
          </a:prstGeom>
          <a:noFill/>
          <a:ln>
            <a:noFill/>
          </a:ln>
          <a:effectLst/>
          <a:extLst/>
        </p:spPr>
        <p:txBody>
          <a:bodyPr lIns="36000" rIns="36000" anchor="ctr"/>
          <a:lstStyle/>
          <a:p>
            <a:pPr>
              <a:lnSpc>
                <a:spcPct val="120000"/>
              </a:lnSpc>
              <a:defRPr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FERRAMENTAS para GESTÃO DE PORTFOLIO </a:t>
            </a: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6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COOPER et al, </a:t>
            </a:r>
            <a:r>
              <a:rPr lang="pt-BR" sz="16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1997)</a:t>
            </a:r>
            <a:endParaRPr lang="pt-BR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668345" y="6535289"/>
            <a:ext cx="14072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FB/MF 07/08/2012      </a:t>
            </a:r>
            <a:endParaRPr lang="pt-BR" sz="1100" b="1" dirty="0">
              <a:solidFill>
                <a:srgbClr val="002060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644008" y="4869160"/>
            <a:ext cx="432048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“</a:t>
            </a:r>
            <a:r>
              <a:rPr lang="pt-BR" sz="14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bucket</a:t>
            </a: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” </a:t>
            </a:r>
            <a:r>
              <a:rPr lang="pt-BR" sz="14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model</a:t>
            </a: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/avaliação “Top </a:t>
            </a:r>
            <a:r>
              <a:rPr lang="pt-BR" sz="14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down</a:t>
            </a: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”</a:t>
            </a:r>
          </a:p>
          <a:p>
            <a:pPr algn="just">
              <a:spcBef>
                <a:spcPts val="0"/>
              </a:spcBef>
            </a:pP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    </a:t>
            </a:r>
            <a:r>
              <a:rPr lang="pt-BR" sz="1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segmentação do portfolio e estabelecimento de metas </a:t>
            </a:r>
          </a:p>
          <a:p>
            <a:pPr algn="just">
              <a:spcBef>
                <a:spcPts val="0"/>
              </a:spcBef>
            </a:pPr>
            <a:r>
              <a:rPr lang="pt-BR" sz="12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pt-BR" sz="1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    a partir da estratégia</a:t>
            </a:r>
          </a:p>
          <a:p>
            <a:pPr algn="just">
              <a:spcBef>
                <a:spcPts val="0"/>
              </a:spcBef>
            </a:pPr>
            <a:endParaRPr lang="pt-BR" sz="12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pt-BR" sz="14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avaliação</a:t>
            </a: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“</a:t>
            </a:r>
            <a:r>
              <a:rPr lang="pt-BR" sz="1400" dirty="0" err="1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</a:t>
            </a:r>
            <a:r>
              <a:rPr lang="pt-BR" sz="14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ottom</a:t>
            </a: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pt-BR" sz="1400" dirty="0" err="1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up</a:t>
            </a: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”</a:t>
            </a:r>
          </a:p>
          <a:p>
            <a:pPr algn="just">
              <a:spcBef>
                <a:spcPts val="0"/>
              </a:spcBef>
            </a:pPr>
            <a:r>
              <a:rPr lang="pt-BR" sz="14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     </a:t>
            </a:r>
            <a:r>
              <a:rPr lang="pt-BR" sz="1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verificação do alinhamento do </a:t>
            </a:r>
            <a:r>
              <a:rPr lang="pt-BR" sz="12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portfolio </a:t>
            </a:r>
            <a:r>
              <a:rPr lang="pt-BR" sz="1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com a estratégia</a:t>
            </a:r>
            <a:endParaRPr lang="pt-BR" sz="12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pt-BR" sz="14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pt-BR" sz="14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</a:t>
            </a: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valiação estratégica: </a:t>
            </a:r>
            <a:r>
              <a:rPr lang="pt-BR" sz="12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combinação de métodos para garantir alinhamento estratégico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endParaRPr lang="pt-BR" sz="14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6" name="Chave esquerda 15"/>
          <p:cNvSpPr/>
          <p:nvPr/>
        </p:nvSpPr>
        <p:spPr bwMode="auto">
          <a:xfrm>
            <a:off x="4376192" y="5013175"/>
            <a:ext cx="267816" cy="1522113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716015" y="1503362"/>
            <a:ext cx="4359561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Valor comercial esperado (ECV)</a:t>
            </a:r>
          </a:p>
          <a:p>
            <a:pPr algn="just">
              <a:spcBef>
                <a:spcPts val="600"/>
              </a:spcBef>
            </a:pPr>
            <a:r>
              <a:rPr lang="pt-BR" sz="14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VPL, </a:t>
            </a: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ROI</a:t>
            </a:r>
            <a:r>
              <a:rPr lang="pt-BR" sz="1400" dirty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, </a:t>
            </a:r>
            <a:r>
              <a:rPr lang="pt-BR" sz="1400" dirty="0" err="1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Payback</a:t>
            </a:r>
            <a:r>
              <a:rPr lang="pt-BR" sz="140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,...</a:t>
            </a:r>
            <a:endParaRPr lang="pt-BR" sz="1400" dirty="0" smtClean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endParaRPr lang="pt-BR" sz="14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endParaRPr lang="pt-BR" sz="12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Combinação de vários critérios</a:t>
            </a:r>
          </a:p>
          <a:p>
            <a:pPr algn="just">
              <a:spcBef>
                <a:spcPts val="600"/>
              </a:spcBef>
            </a:pP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Pode ser usado nos Gates também</a:t>
            </a:r>
          </a:p>
          <a:p>
            <a:pPr algn="just">
              <a:spcBef>
                <a:spcPts val="600"/>
              </a:spcBef>
            </a:pPr>
            <a:endParaRPr lang="pt-BR" sz="1400" dirty="0">
              <a:solidFill>
                <a:srgbClr val="1B1B2D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BCG: participação de mercado X crescimento</a:t>
            </a:r>
          </a:p>
          <a:p>
            <a:pPr algn="just">
              <a:spcBef>
                <a:spcPts val="600"/>
              </a:spcBef>
            </a:pP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VPL X Probabilidade de sucesso técnico</a:t>
            </a:r>
          </a:p>
          <a:p>
            <a:pPr algn="just">
              <a:spcBef>
                <a:spcPts val="600"/>
              </a:spcBef>
            </a:pPr>
            <a:r>
              <a:rPr lang="pt-BR" sz="1400" dirty="0" smtClean="0">
                <a:solidFill>
                  <a:srgbClr val="1B1B2D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Atratividade/acessibilidade</a:t>
            </a:r>
          </a:p>
        </p:txBody>
      </p:sp>
      <p:sp>
        <p:nvSpPr>
          <p:cNvPr id="12" name="Retângulo de cantos arredondados 4"/>
          <p:cNvSpPr>
            <a:spLocks noChangeArrowheads="1"/>
          </p:cNvSpPr>
          <p:nvPr/>
        </p:nvSpPr>
        <p:spPr bwMode="auto">
          <a:xfrm>
            <a:off x="99231" y="587931"/>
            <a:ext cx="1246303" cy="1056276"/>
          </a:xfrm>
          <a:prstGeom prst="roundRect">
            <a:avLst>
              <a:gd name="adj" fmla="val 9835"/>
            </a:avLst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l">
              <a:lnSpc>
                <a:spcPct val="110000"/>
              </a:lnSpc>
            </a:pPr>
            <a:r>
              <a:rPr lang="pt-BR" sz="14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Gestão de </a:t>
            </a:r>
            <a:r>
              <a:rPr lang="pt-BR" sz="14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Portfólio de inovação </a:t>
            </a:r>
            <a:endParaRPr lang="pt-BR" sz="1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-10219" y="5874657"/>
            <a:ext cx="162989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Conceitos </a:t>
            </a:r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gerais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Processo</a:t>
            </a:r>
          </a:p>
          <a:p>
            <a:pPr algn="l"/>
            <a:r>
              <a:rPr lang="pt-BR" sz="1100" b="1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Melhores práticas</a:t>
            </a:r>
          </a:p>
          <a:p>
            <a:pPr algn="l"/>
            <a:r>
              <a:rPr lang="pt-BR" sz="1100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Portfolio inovação</a:t>
            </a:r>
          </a:p>
          <a:p>
            <a:pPr algn="l"/>
            <a:r>
              <a:rPr lang="pt-BR" sz="1100" i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1865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anco">
  <a:themeElements>
    <a:clrScheme name="Br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ranc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Office\Modelos\Fundo Branco\Branco.pot</Template>
  <TotalTime>17332</TotalTime>
  <Words>1154</Words>
  <Application>Microsoft Office PowerPoint</Application>
  <PresentationFormat>Apresentação na tela (4:3)</PresentationFormat>
  <Paragraphs>228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Courier New</vt:lpstr>
      <vt:lpstr>Times New Roman</vt:lpstr>
      <vt:lpstr>Verdana</vt:lpstr>
      <vt:lpstr>Branco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Natura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%username%</dc:creator>
  <cp:lastModifiedBy>Mario Sergio Salerno</cp:lastModifiedBy>
  <cp:revision>778</cp:revision>
  <cp:lastPrinted>2011-01-19T17:46:29Z</cp:lastPrinted>
  <dcterms:created xsi:type="dcterms:W3CDTF">2001-11-30T16:36:57Z</dcterms:created>
  <dcterms:modified xsi:type="dcterms:W3CDTF">2019-05-06T20:51:08Z</dcterms:modified>
</cp:coreProperties>
</file>