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82" r:id="rId1"/>
  </p:sldMasterIdLst>
  <p:notesMasterIdLst>
    <p:notesMasterId r:id="rId67"/>
  </p:notesMasterIdLst>
  <p:sldIdLst>
    <p:sldId id="344" r:id="rId2"/>
    <p:sldId id="396" r:id="rId3"/>
    <p:sldId id="400" r:id="rId4"/>
    <p:sldId id="397" r:id="rId5"/>
    <p:sldId id="393" r:id="rId6"/>
    <p:sldId id="398" r:id="rId7"/>
    <p:sldId id="404" r:id="rId8"/>
    <p:sldId id="394" r:id="rId9"/>
    <p:sldId id="405" r:id="rId10"/>
    <p:sldId id="399" r:id="rId11"/>
    <p:sldId id="406" r:id="rId12"/>
    <p:sldId id="403" r:id="rId13"/>
    <p:sldId id="395" r:id="rId14"/>
    <p:sldId id="401" r:id="rId15"/>
    <p:sldId id="402" r:id="rId16"/>
    <p:sldId id="376" r:id="rId17"/>
    <p:sldId id="257" r:id="rId18"/>
    <p:sldId id="373" r:id="rId19"/>
    <p:sldId id="391" r:id="rId20"/>
    <p:sldId id="384" r:id="rId21"/>
    <p:sldId id="375" r:id="rId22"/>
    <p:sldId id="382" r:id="rId23"/>
    <p:sldId id="377" r:id="rId24"/>
    <p:sldId id="381" r:id="rId25"/>
    <p:sldId id="380" r:id="rId26"/>
    <p:sldId id="378" r:id="rId27"/>
    <p:sldId id="374" r:id="rId28"/>
    <p:sldId id="270" r:id="rId29"/>
    <p:sldId id="274" r:id="rId30"/>
    <p:sldId id="271" r:id="rId31"/>
    <p:sldId id="299" r:id="rId32"/>
    <p:sldId id="272" r:id="rId33"/>
    <p:sldId id="349" r:id="rId34"/>
    <p:sldId id="273" r:id="rId35"/>
    <p:sldId id="275" r:id="rId36"/>
    <p:sldId id="350" r:id="rId37"/>
    <p:sldId id="348" r:id="rId38"/>
    <p:sldId id="296" r:id="rId39"/>
    <p:sldId id="288" r:id="rId40"/>
    <p:sldId id="318" r:id="rId41"/>
    <p:sldId id="352" r:id="rId42"/>
    <p:sldId id="353" r:id="rId43"/>
    <p:sldId id="304" r:id="rId44"/>
    <p:sldId id="306" r:id="rId45"/>
    <p:sldId id="309" r:id="rId46"/>
    <p:sldId id="320" r:id="rId47"/>
    <p:sldId id="307" r:id="rId48"/>
    <p:sldId id="323" r:id="rId49"/>
    <p:sldId id="322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45" r:id="rId65"/>
    <p:sldId id="351" r:id="rId6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847" autoAdjust="0"/>
  </p:normalViewPr>
  <p:slideViewPr>
    <p:cSldViewPr showGuides="1">
      <p:cViewPr varScale="1">
        <p:scale>
          <a:sx n="101" d="100"/>
          <a:sy n="101" d="100"/>
        </p:scale>
        <p:origin x="1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78923D9-289B-A04D-A358-12BA54F1D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D201B2-411D-ED43-BEAE-6334CF70CA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418C20-50D8-7C41-B747-3651E1D821E6}" type="datetimeFigureOut">
              <a:rPr lang="pt-BR"/>
              <a:pPr>
                <a:defRPr/>
              </a:pPr>
              <a:t>21/06/2022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0965B4F-D481-AB47-994A-7C61D46243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F6452866-7B76-7549-A90E-0D8DBC50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554370-C08B-2045-8FC1-5A04875248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9DEDC-955F-134A-B142-AF4CAC053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CCF598-A967-8744-B135-33068B04CBA8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66AA0-F60A-3144-F4D3-E1CEADC6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8AA356-139B-2A3C-D185-4E6DC3C8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DDAE9-E758-B722-F31C-E4CC22E7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742EF-8B12-8445-9763-F05F1B00EBE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730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4B8F1-7DC6-E156-0DBF-49887DBB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7249E-A792-8F20-01C4-232ACCA8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4941F-6EAF-A49E-B98C-ADE32420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E80DD-A68F-744C-A7E2-2220113BAFA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479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5582B4-8A2F-E8A2-E848-CE27DD93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63CAC-3E48-4FFE-632D-BEA1F111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32CF3D-F357-2FB3-1531-EA1EBCFA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0F90-D76F-624B-BB0C-5DB23370698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4613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C8F162-8676-89A6-B224-D052653C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D3C112-564C-77E7-97F4-6C2D181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7876B1-7398-8077-759F-6C48B9D3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6EF133-7458-7B44-8A6E-D7D9212B6AD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6300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A29843-0F6C-9AF1-6BBC-3AEB94B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07BBE-991C-8722-56DC-B924B26C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C3735-8C3D-AA53-F527-8343CF19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FA6B9-80A5-3040-9E04-05395989D74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909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1EAB5-EEC3-D0BF-FB2D-A5600502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57047A-623B-4287-C60B-0FCC6FC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2F5A4B-38D6-8BA7-0D91-2E7A5B36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553C4-8249-B141-AF32-93415FC743E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7193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979E03C-6045-B6C0-AA2E-2212FD33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7A35F87-3F18-C27E-E5F6-A6FE3BD7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BDB1317-FDB0-8DF8-3912-840B069E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DF62-191B-CB40-9F8C-1B1D6F04CF2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025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E78314E-94C8-B36D-2CFC-6062082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A93C8A7-6D35-8CCD-954E-16FC5C41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DA03816-A772-8C29-9A7F-0BA45421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ADF18-750F-E14F-BA28-13428E9DE91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341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538094C-8788-C91F-1E83-E1C3F68F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E2AE631-42B0-B95D-2A4C-11A1EB87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E7E1026-CD84-2F48-6E4D-FDA69525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1946-DD86-CC46-8D0E-6B544DDEBD2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4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8748E67-62BD-4118-7486-F346DBCB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A528008-D811-842A-35C5-B9C1A820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D153206-E65A-822C-B0D2-ABE32F39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C55E2-6B32-6543-866A-4AE8C2C52AA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665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EE75856-9BA5-6EFE-74BE-2748B9B3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54BD38D-00DA-F4AB-6ED2-6AE19C55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79F9A17-74D3-AF04-B781-07D9E9E5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71E7-30C0-FB43-8E03-F681B849946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65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3273761-D725-AEAD-072D-0F65BBE8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714CA35-C5DE-94F9-C3D8-489E17DC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C3EB260-9683-6694-D5BB-DD4C8F3C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F609-56F3-1E48-8A2F-003B1197A24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8249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F2B037E-A913-EACE-2928-D2307CBFE8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F595EFD-48CA-7382-2DD5-2EB6DC166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11DDB-5152-444A-A752-16DFF0253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64049F-5EC2-1F4F-82B8-0D95AFE83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8900B6-68B6-2842-9B35-B78BEE951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1A3843-BA97-EF40-BB9D-B9AC17B4AC19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vicent@usp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evicent@usp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7">
            <a:extLst>
              <a:ext uri="{FF2B5EF4-FFF2-40B4-BE49-F238E27FC236}">
                <a16:creationId xmlns:a16="http://schemas.microsoft.com/office/drawing/2014/main" id="{B1C9F66E-963A-ED92-CDF4-66BB6FA50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5314950"/>
            <a:ext cx="481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latin typeface="Arial" panose="020B0604020202020204" pitchFamily="34" charset="0"/>
              </a:rPr>
              <a:t>Elisabete José Vicente (ICB/USP)</a:t>
            </a:r>
          </a:p>
        </p:txBody>
      </p:sp>
      <p:pic>
        <p:nvPicPr>
          <p:cNvPr id="15362" name="Picture 1028">
            <a:extLst>
              <a:ext uri="{FF2B5EF4-FFF2-40B4-BE49-F238E27FC236}">
                <a16:creationId xmlns:a16="http://schemas.microsoft.com/office/drawing/2014/main" id="{63A7D387-D56A-031C-64B6-2A40C204510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946900" y="-1171575"/>
            <a:ext cx="1030288" cy="3325812"/>
          </a:xfrm>
          <a:noFill/>
        </p:spPr>
      </p:pic>
      <p:sp>
        <p:nvSpPr>
          <p:cNvPr id="15363" name="Text Box 1030">
            <a:extLst>
              <a:ext uri="{FF2B5EF4-FFF2-40B4-BE49-F238E27FC236}">
                <a16:creationId xmlns:a16="http://schemas.microsoft.com/office/drawing/2014/main" id="{D5E694B8-2E04-C08E-8E32-7FB3A604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6021388"/>
            <a:ext cx="3097213" cy="703262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(011) 97397 9986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  <a:hlinkClick r:id="rId3"/>
              </a:rPr>
              <a:t>bevicent@usp.br</a:t>
            </a:r>
            <a:r>
              <a:rPr lang="pt-BR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D3C5B75B-FA2E-16AC-9176-DD0B2DD0A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006475"/>
            <a:ext cx="6985000" cy="584200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latin typeface="Comic Sans MS" panose="030F0902030302020204" pitchFamily="66" charset="0"/>
              </a:rPr>
              <a:t>Bibliotecas metagenômicas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0444FC8F-AE3A-608C-66D1-709CF57F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2601913"/>
            <a:ext cx="6192837" cy="646112"/>
          </a:xfrm>
          <a:prstGeom prst="rect">
            <a:avLst/>
          </a:prstGeom>
          <a:solidFill>
            <a:srgbClr val="FDF5EB">
              <a:alpha val="5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487C5-E249-6748-8843-BA1444E5D0B3}"/>
              </a:ext>
            </a:extLst>
          </p:cNvPr>
          <p:cNvSpPr/>
          <p:nvPr/>
        </p:nvSpPr>
        <p:spPr>
          <a:xfrm>
            <a:off x="1152525" y="3408363"/>
            <a:ext cx="7561263" cy="922337"/>
          </a:xfrm>
          <a:prstGeom prst="rect">
            <a:avLst/>
          </a:prstGeom>
          <a:solidFill>
            <a:srgbClr val="FDF3E9">
              <a:alpha val="70196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0000FF"/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defRPr/>
            </a:pPr>
            <a:r>
              <a:rPr lang="pt-BR" b="1" dirty="0">
                <a:solidFill>
                  <a:srgbClr val="0000FF"/>
                </a:solidFill>
                <a:latin typeface="Comic Sans MS" panose="030F0902030302020204" pitchFamily="66" charset="0"/>
              </a:rPr>
              <a:t>            Quais são as e estratégias que podem ser empregadas?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5E494EED-CDA2-AF00-D267-3BE57CEA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084388"/>
            <a:ext cx="4572000" cy="368300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1. O que são?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15368" name="Rectangle 9">
            <a:extLst>
              <a:ext uri="{FF2B5EF4-FFF2-40B4-BE49-F238E27FC236}">
                <a16:creationId xmlns:a16="http://schemas.microsoft.com/office/drawing/2014/main" id="{8DE1B220-2DC6-C093-DD6B-DA29572A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4627563"/>
            <a:ext cx="7561262" cy="369887"/>
          </a:xfrm>
          <a:prstGeom prst="rect">
            <a:avLst/>
          </a:prstGeom>
          <a:solidFill>
            <a:srgbClr val="FDF3E9">
              <a:alpha val="9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4. Quais são os resultados que já foram obtidos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A24577-F168-2648-898B-E6CA49E1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76375"/>
            <a:ext cx="3095625" cy="64611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Seleção dos clones: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 - Análise funcional</a:t>
            </a:r>
          </a:p>
        </p:txBody>
      </p:sp>
      <p:sp>
        <p:nvSpPr>
          <p:cNvPr id="24578" name="Rectangle 7">
            <a:extLst>
              <a:ext uri="{FF2B5EF4-FFF2-40B4-BE49-F238E27FC236}">
                <a16:creationId xmlns:a16="http://schemas.microsoft.com/office/drawing/2014/main" id="{B17556D2-A053-3DB2-85AA-4C04BBA5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561263" cy="922337"/>
          </a:xfrm>
          <a:prstGeom prst="rect">
            <a:avLst/>
          </a:prstGeom>
          <a:solidFill>
            <a:srgbClr val="FDF3E9">
              <a:alpha val="7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3E594-3947-9144-ABF8-DF6BD109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76375"/>
            <a:ext cx="3600450" cy="64611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Seleção dos clones: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Análise por sequenciamento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0D5B3B-3FA6-8349-9D8E-8BE9F75A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163763"/>
            <a:ext cx="3887787" cy="3140075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Semeadura dos clones recombinantes em meios diferenciais, como produtores de bioprodutos: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en-US" sz="1800" dirty="0">
              <a:latin typeface="Comic Sans MS" panose="030F0902030302020204" pitchFamily="66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Amilases,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Proteases,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Lipases,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Produtores de antibióticos,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Produtores de PHA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- outros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1A45DC4E-3150-26FB-F963-99B3A56B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561263" cy="922337"/>
          </a:xfrm>
          <a:prstGeom prst="rect">
            <a:avLst/>
          </a:prstGeom>
          <a:solidFill>
            <a:srgbClr val="FDF3E9">
              <a:alpha val="7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A44B4-04FE-A74A-BFE0-1FEB6BDC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4572000" cy="64611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Seleção dos clones: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 err="1">
                <a:latin typeface="Comic Sans MS" panose="030F0902030302020204" pitchFamily="66" charset="0"/>
              </a:rPr>
              <a:t>Subclonagem</a:t>
            </a:r>
            <a:r>
              <a:rPr lang="pt-BR" altLang="en-US" sz="1800" b="1" dirty="0">
                <a:latin typeface="Comic Sans MS" panose="030F0902030302020204" pitchFamily="66" charset="0"/>
              </a:rPr>
              <a:t> em vetor de expressão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71629-F324-BA4A-A089-79C4DADD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2063750"/>
            <a:ext cx="4572000" cy="1755775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latin typeface="Comic Sans MS" panose="030F0902030302020204" pitchFamily="66" charset="0"/>
              </a:rPr>
              <a:t>Os  insertos dos </a:t>
            </a:r>
            <a:r>
              <a:rPr lang="pt-BR" altLang="en-US" sz="1800" dirty="0" err="1">
                <a:latin typeface="Comic Sans MS" panose="030F0902030302020204" pitchFamily="66" charset="0"/>
              </a:rPr>
              <a:t>cosmídeos</a:t>
            </a:r>
            <a:r>
              <a:rPr lang="pt-BR" altLang="en-US" sz="1800" dirty="0">
                <a:latin typeface="Comic Sans MS" panose="030F0902030302020204" pitchFamily="66" charset="0"/>
              </a:rPr>
              <a:t> recombinantes  selecionados podem ser </a:t>
            </a:r>
            <a:r>
              <a:rPr lang="pt-BR" altLang="en-US" sz="1800" dirty="0" err="1">
                <a:latin typeface="Comic Sans MS" panose="030F0902030302020204" pitchFamily="66" charset="0"/>
              </a:rPr>
              <a:t>subclonados</a:t>
            </a:r>
            <a:r>
              <a:rPr lang="pt-BR" altLang="en-US" sz="1800" dirty="0">
                <a:latin typeface="Comic Sans MS" panose="030F0902030302020204" pitchFamily="66" charset="0"/>
              </a:rPr>
              <a:t> em plasmídeos de expressão resultando em novos clones bacterianos com maior capacidade de produzir o </a:t>
            </a:r>
            <a:r>
              <a:rPr lang="pt-BR" altLang="en-US" sz="1800" dirty="0" err="1">
                <a:latin typeface="Comic Sans MS" panose="030F0902030302020204" pitchFamily="66" charset="0"/>
              </a:rPr>
              <a:t>bioproduto</a:t>
            </a:r>
            <a:r>
              <a:rPr lang="pt-BR" altLang="en-US" sz="1800" dirty="0">
                <a:latin typeface="Comic Sans MS" panose="030F0902030302020204" pitchFamily="66" charset="0"/>
              </a:rPr>
              <a:t> desejado.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28">
            <a:extLst>
              <a:ext uri="{FF2B5EF4-FFF2-40B4-BE49-F238E27FC236}">
                <a16:creationId xmlns:a16="http://schemas.microsoft.com/office/drawing/2014/main" id="{C9F17187-2005-59A3-1323-EC425C8490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946900" y="-1171575"/>
            <a:ext cx="1030288" cy="3325812"/>
          </a:xfrm>
          <a:noFill/>
        </p:spPr>
      </p:pic>
      <p:sp>
        <p:nvSpPr>
          <p:cNvPr id="27650" name="Rectangle 1">
            <a:extLst>
              <a:ext uri="{FF2B5EF4-FFF2-40B4-BE49-F238E27FC236}">
                <a16:creationId xmlns:a16="http://schemas.microsoft.com/office/drawing/2014/main" id="{E472E746-8CC5-0C3B-C3D6-692A54AC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192213"/>
            <a:ext cx="6985000" cy="584200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latin typeface="Comic Sans MS" panose="030F0902030302020204" pitchFamily="66" charset="0"/>
              </a:rPr>
              <a:t>Bibliotecas metagenômicas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5387F7-D7F0-5447-B08C-918CCC199ED2}"/>
              </a:ext>
            </a:extLst>
          </p:cNvPr>
          <p:cNvSpPr/>
          <p:nvPr/>
        </p:nvSpPr>
        <p:spPr>
          <a:xfrm>
            <a:off x="798513" y="2601913"/>
            <a:ext cx="6192837" cy="646112"/>
          </a:xfrm>
          <a:prstGeom prst="rect">
            <a:avLst/>
          </a:prstGeom>
          <a:solidFill>
            <a:srgbClr val="FDF5EB">
              <a:alpha val="5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487C5-E249-6748-8843-BA1444E5D0B3}"/>
              </a:ext>
            </a:extLst>
          </p:cNvPr>
          <p:cNvSpPr/>
          <p:nvPr/>
        </p:nvSpPr>
        <p:spPr>
          <a:xfrm>
            <a:off x="1152525" y="3408363"/>
            <a:ext cx="7561263" cy="922337"/>
          </a:xfrm>
          <a:prstGeom prst="rect">
            <a:avLst/>
          </a:prstGeom>
          <a:solidFill>
            <a:srgbClr val="FDF3E9">
              <a:alpha val="7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D1-CFEF-DD45-9F7B-107907C9A8F8}"/>
              </a:ext>
            </a:extLst>
          </p:cNvPr>
          <p:cNvSpPr/>
          <p:nvPr/>
        </p:nvSpPr>
        <p:spPr>
          <a:xfrm>
            <a:off x="373063" y="2005013"/>
            <a:ext cx="4572000" cy="368300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1. O que são?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E7F47377-C3DB-9010-582D-55CEE7D2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4627563"/>
            <a:ext cx="7561262" cy="369887"/>
          </a:xfrm>
          <a:prstGeom prst="rect">
            <a:avLst/>
          </a:prstGeom>
          <a:solidFill>
            <a:srgbClr val="FDF3E9">
              <a:alpha val="9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4. Quais são os resultados que já foram obtidos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A4CBCF00-FE21-DA4C-9B23-DC9E070C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11138"/>
            <a:ext cx="744855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00FF"/>
                </a:solidFill>
                <a:latin typeface="Comic Sans MS" panose="030F0902030302020204" pitchFamily="66" charset="0"/>
              </a:rPr>
              <a:t>4.1. </a:t>
            </a:r>
            <a:r>
              <a:rPr lang="pt-BR" sz="2000" dirty="0">
                <a:solidFill>
                  <a:srgbClr val="0000FF"/>
                </a:solidFill>
                <a:latin typeface="Comic Sans MS" panose="030F0902030302020204" pitchFamily="66" charset="0"/>
              </a:rPr>
              <a:t>Biblioteca construída com Objetivo</a:t>
            </a:r>
            <a:r>
              <a:rPr lang="pt-BR" altLang="en-US" sz="2000" dirty="0">
                <a:solidFill>
                  <a:srgbClr val="0000FF"/>
                </a:solidFill>
              </a:rPr>
              <a:t> de </a:t>
            </a:r>
            <a:r>
              <a:rPr lang="pt-BR" altLang="en-US" sz="2000" b="1" dirty="0">
                <a:solidFill>
                  <a:srgbClr val="0000FF"/>
                </a:solidFill>
              </a:rPr>
              <a:t>Análise da comunidade microbiana</a:t>
            </a:r>
            <a:endParaRPr lang="pt-BR" sz="2000" b="1" dirty="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28674" name="CaixaDeTexto 4">
            <a:extLst>
              <a:ext uri="{FF2B5EF4-FFF2-40B4-BE49-F238E27FC236}">
                <a16:creationId xmlns:a16="http://schemas.microsoft.com/office/drawing/2014/main" id="{D3D90C83-EC49-48C2-F746-A198F1997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30300"/>
            <a:ext cx="5127625" cy="647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u="sng">
                <a:latin typeface="Comic Sans MS" panose="030F0902030302020204" pitchFamily="66" charset="0"/>
              </a:rPr>
              <a:t>CARACTERISTICA</a:t>
            </a:r>
            <a:r>
              <a:rPr lang="pt-BR" altLang="en-US" sz="1800">
                <a:latin typeface="Comic Sans MS" panose="030F09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Comic Sans MS" panose="030F0902030302020204" pitchFamily="66" charset="0"/>
              </a:rPr>
              <a:t> Bibliotecas de pequenos fragmentos de DNA</a:t>
            </a: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80B8B41D-4456-1648-815F-0A021AA60E28}"/>
              </a:ext>
            </a:extLst>
          </p:cNvPr>
          <p:cNvSpPr/>
          <p:nvPr/>
        </p:nvSpPr>
        <p:spPr>
          <a:xfrm>
            <a:off x="555297" y="1813861"/>
            <a:ext cx="7200800" cy="480131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indent="173038">
              <a:defRPr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Metodologia Metagenômica</a:t>
            </a: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Obtenção do DNA total das amostras;</a:t>
            </a:r>
          </a:p>
          <a:p>
            <a:pPr indent="173038">
              <a:buFontTx/>
              <a:buChar char="-"/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highlight>
                  <a:srgbClr val="FFFF00"/>
                </a:highligh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Amplificação por PCR do gene 16 S rRNA</a:t>
            </a: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empregando-se iniciadores universais adequados para o domínio Bactéria e para o domínio Arqueia; </a:t>
            </a:r>
          </a:p>
          <a:p>
            <a:pPr indent="173038"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Construção de bibliotecas metagenômicas de seqüências 16 S </a:t>
            </a:r>
            <a:r>
              <a:rPr lang="pt-BR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rDNA</a:t>
            </a: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173038"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Seqüenciamento dos genes 16S rRNA;</a:t>
            </a:r>
          </a:p>
          <a:p>
            <a:pPr indent="173038"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Comparação com as seqüências de bancos de dados para a identificação dos microrganismos presentes no consórcio;</a:t>
            </a:r>
          </a:p>
          <a:p>
            <a:pPr indent="173038"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buFontTx/>
              <a:buChar char="-"/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Determinação da diversidade e abundância do consórcio  -  </a:t>
            </a:r>
            <a:r>
              <a:rPr lang="pt-BR" b="1" dirty="0">
                <a:ln>
                  <a:solidFill>
                    <a:sysClr val="windowText" lastClr="000000"/>
                  </a:solidFill>
                </a:ln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Curvas de rarefação</a:t>
            </a:r>
          </a:p>
          <a:p>
            <a:pPr indent="173038">
              <a:defRPr/>
            </a:pPr>
            <a:endParaRPr lang="pt-B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3038"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Construção de árvores filogenéticas. </a:t>
            </a:r>
          </a:p>
        </p:txBody>
      </p:sp>
      <p:sp>
        <p:nvSpPr>
          <p:cNvPr id="28676" name="Retângulo 2">
            <a:extLst>
              <a:ext uri="{FF2B5EF4-FFF2-40B4-BE49-F238E27FC236}">
                <a16:creationId xmlns:a16="http://schemas.microsoft.com/office/drawing/2014/main" id="{4243E5A6-F2B3-A0F8-FE43-7D0C2AE9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1470025"/>
            <a:ext cx="1222375" cy="3079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FF"/>
                </a:solidFill>
                <a:latin typeface="Comic Sans MS" panose="030F0902030302020204" pitchFamily="66" charset="0"/>
              </a:rPr>
              <a:t>Exemplo 1 :</a:t>
            </a:r>
            <a:endParaRPr lang="pt-BR" altLang="en-US" sz="1400" b="1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3593C6CE-4D6F-3148-9724-98980749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0648"/>
            <a:ext cx="4572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latin typeface="+mn-lt"/>
              </a:rPr>
              <a:t>Curvas de rarefação</a:t>
            </a:r>
            <a:endParaRPr lang="pt-BR" sz="20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9698" name="Group 1">
            <a:extLst>
              <a:ext uri="{FF2B5EF4-FFF2-40B4-BE49-F238E27FC236}">
                <a16:creationId xmlns:a16="http://schemas.microsoft.com/office/drawing/2014/main" id="{FB4C83FB-4364-E4DE-2CD7-25C25E4DC13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981075"/>
            <a:ext cx="8713787" cy="4176713"/>
            <a:chOff x="1161" y="9698"/>
            <a:chExt cx="10175" cy="3577"/>
          </a:xfrm>
        </p:grpSpPr>
        <p:pic>
          <p:nvPicPr>
            <p:cNvPr id="29700" name="Picture 2">
              <a:extLst>
                <a:ext uri="{FF2B5EF4-FFF2-40B4-BE49-F238E27FC236}">
                  <a16:creationId xmlns:a16="http://schemas.microsoft.com/office/drawing/2014/main" id="{D2CE8C2C-AB8A-7F27-5192-BC7D19FF7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" y="9698"/>
              <a:ext cx="5165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9701" name="Picture 3">
              <a:extLst>
                <a:ext uri="{FF2B5EF4-FFF2-40B4-BE49-F238E27FC236}">
                  <a16:creationId xmlns:a16="http://schemas.microsoft.com/office/drawing/2014/main" id="{2367E347-FD80-C012-9E7F-CFB62026B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9698"/>
              <a:ext cx="5165" cy="3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30723" name="Retângulo 6">
            <a:extLst>
              <a:ext uri="{FF2B5EF4-FFF2-40B4-BE49-F238E27FC236}">
                <a16:creationId xmlns:a16="http://schemas.microsoft.com/office/drawing/2014/main" id="{FC924D6E-F34D-AA47-B517-9EEB1C97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18138"/>
            <a:ext cx="8496300" cy="11382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latin typeface="Arial Nova" panose="020F0502020204030204" pitchFamily="34" charset="0"/>
              </a:rPr>
              <a:t>Curvas de </a:t>
            </a:r>
            <a:r>
              <a:rPr lang="pt-BR" altLang="en-US" sz="1800" b="1" dirty="0">
                <a:latin typeface="Arial Nova" panose="020F0502020204030204" pitchFamily="34" charset="0"/>
              </a:rPr>
              <a:t>riqueza</a:t>
            </a:r>
            <a:r>
              <a:rPr lang="pt-BR" altLang="en-US" sz="1800" dirty="0">
                <a:latin typeface="Arial Nova" panose="020F0502020204030204" pitchFamily="34" charset="0"/>
              </a:rPr>
              <a:t> de espécies de </a:t>
            </a:r>
            <a:r>
              <a:rPr lang="pt-BR" altLang="en-US" sz="1800" b="1" dirty="0" err="1">
                <a:latin typeface="Arial Nova" panose="020F0502020204030204" pitchFamily="34" charset="0"/>
              </a:rPr>
              <a:t>arquéias</a:t>
            </a:r>
            <a:r>
              <a:rPr lang="pt-BR" altLang="en-US" sz="1800" b="1" dirty="0">
                <a:latin typeface="Arial Nova" panose="020F0502020204030204" pitchFamily="34" charset="0"/>
              </a:rPr>
              <a:t> </a:t>
            </a:r>
            <a:r>
              <a:rPr lang="pt-BR" altLang="en-US" sz="1800" dirty="0">
                <a:latin typeface="Arial Nova" panose="020F0502020204030204" pitchFamily="34" charset="0"/>
              </a:rPr>
              <a:t>e </a:t>
            </a:r>
            <a:r>
              <a:rPr lang="pt-BR" altLang="en-US" sz="1800" b="1" dirty="0">
                <a:latin typeface="Arial Nova" panose="020F0502020204030204" pitchFamily="34" charset="0"/>
              </a:rPr>
              <a:t>bactérias</a:t>
            </a:r>
            <a:r>
              <a:rPr lang="pt-BR" altLang="en-US" sz="1800" dirty="0">
                <a:latin typeface="Arial Nova" panose="020F0502020204030204" pitchFamily="34" charset="0"/>
              </a:rPr>
              <a:t> em amostras de sedimentos de áreas </a:t>
            </a:r>
            <a:r>
              <a:rPr lang="pt-BR" altLang="en-US" sz="1800" dirty="0">
                <a:solidFill>
                  <a:srgbClr val="0432FF"/>
                </a:solidFill>
                <a:latin typeface="Arial Nova" panose="020F0502020204030204" pitchFamily="34" charset="0"/>
              </a:rPr>
              <a:t>poluídas (azul) </a:t>
            </a:r>
            <a:r>
              <a:rPr lang="pt-BR" altLang="en-US" sz="1800" dirty="0">
                <a:latin typeface="Arial Nova" panose="020F0502020204030204" pitchFamily="34" charset="0"/>
              </a:rPr>
              <a:t>e </a:t>
            </a:r>
            <a:r>
              <a:rPr lang="pt-BR" altLang="en-US" sz="1800" dirty="0">
                <a:solidFill>
                  <a:schemeClr val="accent6">
                    <a:lumMod val="75000"/>
                  </a:schemeClr>
                </a:solidFill>
                <a:latin typeface="Arial Nova" panose="020F0502020204030204" pitchFamily="34" charset="0"/>
              </a:rPr>
              <a:t>não-poluídas (laranja) </a:t>
            </a:r>
            <a:r>
              <a:rPr lang="pt-BR" altLang="en-US" sz="1800" dirty="0">
                <a:latin typeface="Arial Nova" panose="020F0502020204030204" pitchFamily="34" charset="0"/>
              </a:rPr>
              <a:t>na Baixada Santista, avaliada empregando a análise de </a:t>
            </a:r>
            <a:r>
              <a:rPr lang="pt-BR" altLang="en-US" sz="1800" dirty="0" err="1">
                <a:latin typeface="Arial Nova" panose="020F0502020204030204" pitchFamily="34" charset="0"/>
              </a:rPr>
              <a:t>ribotipos</a:t>
            </a:r>
            <a:r>
              <a:rPr lang="pt-BR" altLang="en-US" sz="1800" dirty="0">
                <a:latin typeface="Arial Nova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latin typeface="Arial Nova" panose="020F0502020204030204" pitchFamily="34" charset="0"/>
              </a:rPr>
              <a:t>(Fonte: Fernanda F. Piza, Tese de Doutorado)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tângulo 2">
            <a:extLst>
              <a:ext uri="{FF2B5EF4-FFF2-40B4-BE49-F238E27FC236}">
                <a16:creationId xmlns:a16="http://schemas.microsoft.com/office/drawing/2014/main" id="{A919953D-D84F-F53F-289E-C9AD7F1B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892175"/>
            <a:ext cx="8289925" cy="862013"/>
          </a:xfrm>
          <a:prstGeom prst="rect">
            <a:avLst/>
          </a:prstGeom>
          <a:solidFill>
            <a:srgbClr val="CCFF9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Construção de biblioteca metagenômica de solo de TERRA  PRETA DE INDIO </a:t>
            </a:r>
            <a:r>
              <a:rPr lang="pt-BR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00"/>
                </a:solidFill>
                <a:latin typeface="Arial Nova" panose="020B0504020202020204" pitchFamily="34" charset="0"/>
              </a:rPr>
              <a:t>Projeto em colaboração com Profs. Spartaco Astolfi Filho e Luciana Leomil  (UFAM, Manaus)</a:t>
            </a:r>
          </a:p>
        </p:txBody>
      </p:sp>
      <p:pic>
        <p:nvPicPr>
          <p:cNvPr id="30722" name="Picture 2" descr="figura%201">
            <a:extLst>
              <a:ext uri="{FF2B5EF4-FFF2-40B4-BE49-F238E27FC236}">
                <a16:creationId xmlns:a16="http://schemas.microsoft.com/office/drawing/2014/main" id="{E0143492-5DE2-7590-97FC-1556D8F1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917700"/>
            <a:ext cx="8366125" cy="3514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ED4E7DC1-C545-EFC2-9C3B-21B0833C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5438775"/>
            <a:ext cx="8375650" cy="1431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 Nova" panose="020B0504020202020204" pitchFamily="34" charset="0"/>
              </a:rPr>
              <a:t>Fragmentos de DNA de aproximadamente </a:t>
            </a:r>
            <a:r>
              <a:rPr lang="pt-BR" altLang="en-US" sz="1800" b="1">
                <a:latin typeface="Arial Nova" panose="020B0504020202020204" pitchFamily="34" charset="0"/>
              </a:rPr>
              <a:t>40.000 pb</a:t>
            </a:r>
            <a:r>
              <a:rPr lang="pt-BR" altLang="en-US" sz="1800">
                <a:latin typeface="Arial Nova" panose="020B0504020202020204" pitchFamily="34" charset="0"/>
              </a:rPr>
              <a:t>, foram purificados a partir de gel submetido a campo pulsado (PFGE), inseridos no fosmídeo vetor </a:t>
            </a:r>
            <a:r>
              <a:rPr lang="pt-BR" altLang="en-US" sz="1800" b="1">
                <a:latin typeface="Arial Nova" panose="020B0504020202020204" pitchFamily="34" charset="0"/>
              </a:rPr>
              <a:t>pCC1FOS</a:t>
            </a:r>
            <a:r>
              <a:rPr lang="pt-BR" altLang="en-US" sz="1800">
                <a:latin typeface="Arial Nova" panose="020B0504020202020204" pitchFamily="34" charset="0"/>
              </a:rPr>
              <a:t> (Epicentri Biotechnology), a mistura de ligação foi empregada na transformação da linhagem </a:t>
            </a:r>
            <a:r>
              <a:rPr lang="pt-BR" altLang="en-US" sz="1800" i="1">
                <a:latin typeface="Arial Nova" panose="020B0504020202020204" pitchFamily="34" charset="0"/>
              </a:rPr>
              <a:t>E. coli </a:t>
            </a:r>
            <a:r>
              <a:rPr lang="pt-BR" altLang="en-US" sz="1800">
                <a:latin typeface="Arial Nova" panose="020B0504020202020204" pitchFamily="34" charset="0"/>
              </a:rPr>
              <a:t>EPI 300 (Epicentri Biotechnology), obtendo-se </a:t>
            </a:r>
            <a:r>
              <a:rPr lang="pt-BR" altLang="en-US" sz="1800" b="1">
                <a:latin typeface="Arial Nova" panose="020B0504020202020204" pitchFamily="34" charset="0"/>
              </a:rPr>
              <a:t>20.00 clones</a:t>
            </a:r>
            <a:r>
              <a:rPr lang="pt-BR" altLang="en-US" sz="180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30724" name="Retângulo 2">
            <a:extLst>
              <a:ext uri="{FF2B5EF4-FFF2-40B4-BE49-F238E27FC236}">
                <a16:creationId xmlns:a16="http://schemas.microsoft.com/office/drawing/2014/main" id="{708553D0-B013-E770-5A57-4A7FC3D7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5" y="557213"/>
            <a:ext cx="1190625" cy="3079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FF"/>
                </a:solidFill>
                <a:latin typeface="Comic Sans MS" panose="030F0902030302020204" pitchFamily="66" charset="0"/>
              </a:rPr>
              <a:t>Exemplo 2:</a:t>
            </a:r>
            <a:endParaRPr lang="pt-BR" altLang="en-US" sz="1400" b="1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E37D38F8-9F87-3448-B314-1CF46AAB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2700"/>
            <a:ext cx="744855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00FF"/>
                </a:solidFill>
                <a:latin typeface="Comic Sans MS" panose="030F0902030302020204" pitchFamily="66" charset="0"/>
              </a:rPr>
              <a:t>4.2. </a:t>
            </a:r>
            <a:r>
              <a:rPr lang="pt-BR" sz="2000" dirty="0">
                <a:solidFill>
                  <a:srgbClr val="0000FF"/>
                </a:solidFill>
                <a:latin typeface="Comic Sans MS" panose="030F0902030302020204" pitchFamily="66" charset="0"/>
              </a:rPr>
              <a:t>Biblioteca construída com Objetivo</a:t>
            </a:r>
            <a:r>
              <a:rPr lang="pt-BR" altLang="en-US" sz="2000" dirty="0">
                <a:solidFill>
                  <a:srgbClr val="0000FF"/>
                </a:solidFill>
              </a:rPr>
              <a:t> de </a:t>
            </a:r>
            <a:r>
              <a:rPr lang="pt-BR" altLang="en-US" sz="2000" b="1" dirty="0">
                <a:solidFill>
                  <a:srgbClr val="0000FF"/>
                </a:solidFill>
              </a:rPr>
              <a:t>selecionar clones produtores de bioprodutos</a:t>
            </a:r>
            <a:endParaRPr lang="pt-BR" sz="2000" b="1" dirty="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>
            <a:extLst>
              <a:ext uri="{FF2B5EF4-FFF2-40B4-BE49-F238E27FC236}">
                <a16:creationId xmlns:a16="http://schemas.microsoft.com/office/drawing/2014/main" id="{44EFA327-2582-F371-E0EA-E9839CB83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78538"/>
            <a:ext cx="820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>
                <a:latin typeface="Comic Sans MS" panose="030F0902030302020204" pitchFamily="66" charset="0"/>
              </a:rPr>
              <a:t>Laboratório de Genética de Microrganismos e Biotecnologia (GMB) -  CPB- NAP/USPgmb@usp.br</a:t>
            </a:r>
          </a:p>
        </p:txBody>
      </p:sp>
      <p:pic>
        <p:nvPicPr>
          <p:cNvPr id="31746" name="Picture 2" descr="foto do lab">
            <a:extLst>
              <a:ext uri="{FF2B5EF4-FFF2-40B4-BE49-F238E27FC236}">
                <a16:creationId xmlns:a16="http://schemas.microsoft.com/office/drawing/2014/main" id="{C0B9C180-B653-FBA9-A634-EA5B5DEE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073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2">
            <a:extLst>
              <a:ext uri="{FF2B5EF4-FFF2-40B4-BE49-F238E27FC236}">
                <a16:creationId xmlns:a16="http://schemas.microsoft.com/office/drawing/2014/main" id="{675D9E4C-91DB-0F49-9FAD-9BDECD09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4572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00FF"/>
                </a:solidFill>
                <a:latin typeface="Verdana" pitchFamily="34" charset="0"/>
              </a:rPr>
              <a:t>4.2.1. Validação da Biblioteca</a:t>
            </a:r>
          </a:p>
        </p:txBody>
      </p:sp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DA988A4D-E02D-7DD9-91C7-94C9E27D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19188"/>
            <a:ext cx="7993063" cy="2308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Arial" panose="020B0604020202020204" pitchFamily="34" charset="0"/>
              </a:rPr>
              <a:t>Determinação 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Número de clones de transformantes obtidos com a mistura de ligação;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Porcentagem de clones com inserto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Tamanho médio dos insertos da biblioteca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  (base de análise – 20 clones escolhidos ao acaso)</a:t>
            </a:r>
          </a:p>
        </p:txBody>
      </p:sp>
      <p:sp>
        <p:nvSpPr>
          <p:cNvPr id="32771" name="CaixaDeTexto 3">
            <a:extLst>
              <a:ext uri="{FF2B5EF4-FFF2-40B4-BE49-F238E27FC236}">
                <a16:creationId xmlns:a16="http://schemas.microsoft.com/office/drawing/2014/main" id="{6C2982FF-826D-23B4-FC0B-5BD1BABA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60800"/>
            <a:ext cx="7991475" cy="2032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Então, agora eu sei que tenho uma biblioteca metagenômica caracterizada por ser composta por, por ex.: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Arial" panose="020B0604020202020204" pitchFamily="34" charset="0"/>
              </a:rPr>
              <a:t>10.000 clones </a:t>
            </a:r>
            <a:r>
              <a:rPr lang="pt-BR" altLang="en-US" sz="1800">
                <a:latin typeface="Arial" panose="020B0604020202020204" pitchFamily="34" charset="0"/>
              </a:rPr>
              <a:t>de </a:t>
            </a:r>
            <a:r>
              <a:rPr lang="pt-BR" altLang="en-US" sz="1800" i="1">
                <a:latin typeface="Arial" panose="020B0604020202020204" pitchFamily="34" charset="0"/>
              </a:rPr>
              <a:t>E.coli</a:t>
            </a:r>
            <a:r>
              <a:rPr lang="pt-BR" altLang="en-US" sz="1800">
                <a:latin typeface="Arial" panose="020B0604020202020204" pitchFamily="34" charset="0"/>
              </a:rPr>
              <a:t> recombinantes contendo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Arial" panose="020B0604020202020204" pitchFamily="34" charset="0"/>
              </a:rPr>
              <a:t>fragmentos de DNA de  39,5 +</a:t>
            </a:r>
            <a:r>
              <a:rPr lang="pt-BR" altLang="en-US" sz="1800" b="1" i="1">
                <a:latin typeface="Arial" panose="020B0604020202020204" pitchFamily="34" charset="0"/>
              </a:rPr>
              <a:t>l</a:t>
            </a:r>
            <a:r>
              <a:rPr lang="pt-BR" altLang="en-US" sz="1800" b="1">
                <a:latin typeface="Arial" panose="020B0604020202020204" pitchFamily="34" charset="0"/>
              </a:rPr>
              <a:t>- 0,5Kb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de </a:t>
            </a:r>
            <a:r>
              <a:rPr lang="pt-BR" altLang="en-US" sz="1800" b="1">
                <a:latin typeface="Arial" panose="020B0604020202020204" pitchFamily="34" charset="0"/>
              </a:rPr>
              <a:t>solo Terra Preta de Índio,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contendo</a:t>
            </a:r>
            <a:r>
              <a:rPr lang="pt-BR" altLang="en-US" sz="1800" b="1">
                <a:latin typeface="Arial" panose="020B0604020202020204" pitchFamily="34" charset="0"/>
              </a:rPr>
              <a:t> 99% de inserto</a:t>
            </a:r>
            <a:r>
              <a:rPr lang="pt-BR" altLang="en-US" sz="18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ABE41F-CD58-2242-B970-EE7C01BA057D}"/>
              </a:ext>
            </a:extLst>
          </p:cNvPr>
          <p:cNvSpPr txBox="1"/>
          <p:nvPr/>
        </p:nvSpPr>
        <p:spPr>
          <a:xfrm>
            <a:off x="517525" y="806450"/>
            <a:ext cx="73025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u="sng" dirty="0">
                <a:latin typeface="+mn-lt"/>
              </a:rPr>
              <a:t>Metodologias de Seleção (¨</a:t>
            </a:r>
            <a:r>
              <a:rPr lang="pt-BR" b="1" u="sng" dirty="0" err="1">
                <a:latin typeface="+mn-lt"/>
              </a:rPr>
              <a:t>Screening</a:t>
            </a:r>
            <a:r>
              <a:rPr lang="pt-BR" b="1" u="sng" dirty="0">
                <a:latin typeface="+mn-lt"/>
              </a:rPr>
              <a:t>¨) a partir de</a:t>
            </a:r>
            <a:r>
              <a:rPr lang="pt-BR" dirty="0"/>
              <a:t>: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buFontTx/>
              <a:buChar char="-"/>
              <a:defRPr/>
            </a:pPr>
            <a:r>
              <a:rPr lang="pt-BR" dirty="0"/>
              <a:t> Bibliotecas de grandes fragmentos de DNA clonados em </a:t>
            </a:r>
            <a:r>
              <a:rPr lang="pt-BR" dirty="0" err="1"/>
              <a:t>fosmídeos</a:t>
            </a:r>
            <a:r>
              <a:rPr lang="pt-BR" dirty="0"/>
              <a:t>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C017A0-BD44-3E47-97AB-DC57D8797B53}"/>
              </a:ext>
            </a:extLst>
          </p:cNvPr>
          <p:cNvSpPr txBox="1"/>
          <p:nvPr/>
        </p:nvSpPr>
        <p:spPr>
          <a:xfrm>
            <a:off x="684213" y="1916113"/>
            <a:ext cx="3687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u="sng" dirty="0">
                <a:latin typeface="+mn-lt"/>
              </a:rPr>
              <a:t>1- Pela Função biológica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C1C762-50BD-6C4E-8C8F-C8C884D5A397}"/>
              </a:ext>
            </a:extLst>
          </p:cNvPr>
          <p:cNvSpPr txBox="1"/>
          <p:nvPr/>
        </p:nvSpPr>
        <p:spPr>
          <a:xfrm>
            <a:off x="755650" y="3573463"/>
            <a:ext cx="40195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u="sng" dirty="0">
                <a:latin typeface="+mj-lt"/>
              </a:rPr>
              <a:t>2- Pela Seqüência de DNA </a:t>
            </a:r>
          </a:p>
        </p:txBody>
      </p:sp>
      <p:sp>
        <p:nvSpPr>
          <p:cNvPr id="33796" name="CaixaDeTexto 8">
            <a:extLst>
              <a:ext uri="{FF2B5EF4-FFF2-40B4-BE49-F238E27FC236}">
                <a16:creationId xmlns:a16="http://schemas.microsoft.com/office/drawing/2014/main" id="{16DD7635-73AB-A490-DC7A-0EA4C77F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05263"/>
            <a:ext cx="50927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PCR :  ¨pools¨ de 10 a 20 </a:t>
            </a:r>
            <a:r>
              <a:rPr lang="pt-BR" altLang="en-US" sz="1800">
                <a:latin typeface="Arial" panose="020B0604020202020204" pitchFamily="34" charset="0"/>
                <a:sym typeface="Wingdings" pitchFamily="2" charset="2"/>
              </a:rPr>
              <a:t> clones individuais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Hibridização: ¨pools¨  ou  sílico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Outros: ..........</a:t>
            </a:r>
          </a:p>
        </p:txBody>
      </p:sp>
      <p:sp>
        <p:nvSpPr>
          <p:cNvPr id="33797" name="CaixaDeTexto 9">
            <a:extLst>
              <a:ext uri="{FF2B5EF4-FFF2-40B4-BE49-F238E27FC236}">
                <a16:creationId xmlns:a16="http://schemas.microsoft.com/office/drawing/2014/main" id="{54F4A434-FD4B-72B3-13AB-B6F97FC9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49500"/>
            <a:ext cx="501015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Ex:  halos de amilolise;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Ex:  halos de degradação de lipídeos;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1800" b="1">
                <a:latin typeface="Batang" panose="02030600000101010101" pitchFamily="18" charset="-127"/>
                <a:ea typeface="Batang" panose="02030600000101010101" pitchFamily="18" charset="-127"/>
              </a:rPr>
              <a:t> é só ter uma boa ¨armadilha¨ para ¨caçar¨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en-US" sz="1800">
              <a:latin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E69221-970E-034C-96BC-37D4F1587F04}"/>
              </a:ext>
            </a:extLst>
          </p:cNvPr>
          <p:cNvSpPr txBox="1"/>
          <p:nvPr/>
        </p:nvSpPr>
        <p:spPr>
          <a:xfrm>
            <a:off x="1187450" y="5865813"/>
            <a:ext cx="5173663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0000CC"/>
                </a:solidFill>
              </a:rPr>
              <a:t>Vantagens</a:t>
            </a:r>
            <a:r>
              <a:rPr lang="pt-BR" dirty="0"/>
              <a:t> e  </a:t>
            </a:r>
            <a:r>
              <a:rPr lang="pt-BR" b="1" dirty="0">
                <a:solidFill>
                  <a:srgbClr val="FF0000"/>
                </a:solidFill>
              </a:rPr>
              <a:t>Desvantagens</a:t>
            </a:r>
            <a:r>
              <a:rPr lang="pt-BR" dirty="0"/>
              <a:t> de cada </a:t>
            </a:r>
            <a:r>
              <a:rPr lang="pt-BR" dirty="0" err="1"/>
              <a:t>metologia</a:t>
            </a:r>
            <a:endParaRPr lang="pt-BR" dirty="0"/>
          </a:p>
        </p:txBody>
      </p:sp>
      <p:sp>
        <p:nvSpPr>
          <p:cNvPr id="9" name="Retângulo 2">
            <a:extLst>
              <a:ext uri="{FF2B5EF4-FFF2-40B4-BE49-F238E27FC236}">
                <a16:creationId xmlns:a16="http://schemas.microsoft.com/office/drawing/2014/main" id="{12200127-3E9C-4944-AE4C-089CFF6C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207963"/>
            <a:ext cx="6985000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00FF"/>
                </a:solidFill>
                <a:latin typeface="Verdana" pitchFamily="34" charset="0"/>
              </a:rPr>
              <a:t>4.2.2. Seleção de genes de interesse biotecnológico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28">
            <a:extLst>
              <a:ext uri="{FF2B5EF4-FFF2-40B4-BE49-F238E27FC236}">
                <a16:creationId xmlns:a16="http://schemas.microsoft.com/office/drawing/2014/main" id="{9099FF5F-23EC-47AB-8777-50A73D16196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946900" y="-1171575"/>
            <a:ext cx="1030288" cy="3325812"/>
          </a:xfrm>
          <a:noFill/>
        </p:spPr>
      </p:pic>
      <p:sp>
        <p:nvSpPr>
          <p:cNvPr id="16386" name="Rectangle 1">
            <a:extLst>
              <a:ext uri="{FF2B5EF4-FFF2-40B4-BE49-F238E27FC236}">
                <a16:creationId xmlns:a16="http://schemas.microsoft.com/office/drawing/2014/main" id="{1DF5B055-D681-3BA2-9BA2-2F34F6BD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192213"/>
            <a:ext cx="6985000" cy="584200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latin typeface="Comic Sans MS" panose="030F0902030302020204" pitchFamily="66" charset="0"/>
              </a:rPr>
              <a:t>Bibliotecas metagenômicas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5387F7-D7F0-5447-B08C-918CCC199ED2}"/>
              </a:ext>
            </a:extLst>
          </p:cNvPr>
          <p:cNvSpPr/>
          <p:nvPr/>
        </p:nvSpPr>
        <p:spPr>
          <a:xfrm>
            <a:off x="798513" y="2601913"/>
            <a:ext cx="6192837" cy="646112"/>
          </a:xfrm>
          <a:prstGeom prst="rect">
            <a:avLst/>
          </a:prstGeom>
          <a:solidFill>
            <a:srgbClr val="FDF5EB">
              <a:alpha val="50196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487C5-E249-6748-8843-BA1444E5D0B3}"/>
              </a:ext>
            </a:extLst>
          </p:cNvPr>
          <p:cNvSpPr/>
          <p:nvPr/>
        </p:nvSpPr>
        <p:spPr>
          <a:xfrm>
            <a:off x="1152525" y="3408363"/>
            <a:ext cx="7561263" cy="922337"/>
          </a:xfrm>
          <a:prstGeom prst="rect">
            <a:avLst/>
          </a:prstGeom>
          <a:solidFill>
            <a:srgbClr val="FDF3E9">
              <a:alpha val="7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89137380-E942-5BD0-5A1B-71AECC2F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041525"/>
            <a:ext cx="4572000" cy="369888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1. O que são?</a:t>
            </a:r>
            <a:endParaRPr lang="pt-BR" altLang="en-US" sz="1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4DE1C-0555-6444-8A71-61473DFE5249}"/>
              </a:ext>
            </a:extLst>
          </p:cNvPr>
          <p:cNvSpPr/>
          <p:nvPr/>
        </p:nvSpPr>
        <p:spPr>
          <a:xfrm>
            <a:off x="1477963" y="4627563"/>
            <a:ext cx="7561262" cy="369887"/>
          </a:xfrm>
          <a:prstGeom prst="rect">
            <a:avLst/>
          </a:prstGeom>
          <a:solidFill>
            <a:srgbClr val="FDF3E9">
              <a:alpha val="9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4. Quais são os resultados que já foram obtidos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tângulo 2">
            <a:extLst>
              <a:ext uri="{FF2B5EF4-FFF2-40B4-BE49-F238E27FC236}">
                <a16:creationId xmlns:a16="http://schemas.microsoft.com/office/drawing/2014/main" id="{3DFD9721-C95E-8782-90C9-ABB95159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6553200" cy="3416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Verdana" panose="020B0604030504040204" pitchFamily="34" charset="0"/>
              </a:rPr>
              <a:t>Prospecção 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A) Lipase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B) Produtores de PHA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  Degradadoras de PHA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C) Degradadores de poluentes orgânicos: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     </a:t>
            </a:r>
            <a:r>
              <a:rPr lang="pt-BR" altLang="en-US" sz="1800">
                <a:solidFill>
                  <a:srgbClr val="0000FF"/>
                </a:solidFill>
                <a:latin typeface="Verdana" panose="020B0604030504040204" pitchFamily="34" charset="0"/>
              </a:rPr>
              <a:t>-</a:t>
            </a:r>
            <a:r>
              <a:rPr lang="pt-BR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>
                <a:solidFill>
                  <a:srgbClr val="0000FF"/>
                </a:solidFill>
                <a:latin typeface="Verdana" panose="020B0604030504040204" pitchFamily="34" charset="0"/>
              </a:rPr>
              <a:t>cadeia saturada (alcanos)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FF"/>
                </a:solidFill>
                <a:latin typeface="Verdana" panose="020B0604030504040204" pitchFamily="34" charset="0"/>
              </a:rPr>
              <a:t>     - cadeia insaturada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FF"/>
                </a:solidFill>
                <a:latin typeface="Verdana" panose="020B0604030504040204" pitchFamily="34" charset="0"/>
              </a:rPr>
              <a:t>     - aromáticos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FF"/>
                </a:solidFill>
                <a:latin typeface="Verdana" panose="020B0604030504040204" pitchFamily="34" charset="0"/>
              </a:rPr>
              <a:t>     - organoclorados </a:t>
            </a:r>
            <a:endParaRPr lang="pt-BR" altLang="en-US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ixaDeTexto 1">
            <a:extLst>
              <a:ext uri="{FF2B5EF4-FFF2-40B4-BE49-F238E27FC236}">
                <a16:creationId xmlns:a16="http://schemas.microsoft.com/office/drawing/2014/main" id="{CE491D23-3AEC-89F3-6F9E-0FAC2E25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423E7F87-189F-1537-5535-D266871F2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57338"/>
            <a:ext cx="612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São enzimas economicamente atrativas</a:t>
            </a:r>
            <a:r>
              <a:rPr lang="pt-BR" altLang="en-US" sz="24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>
                <a:latin typeface="Arial" panose="020B0604020202020204" pitchFamily="34" charset="0"/>
              </a:rPr>
              <a:t> Facilmente biodegradáveis;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>
                <a:latin typeface="Arial" panose="020B0604020202020204" pitchFamily="34" charset="0"/>
              </a:rPr>
              <a:t> atuam geralmente em condições amenas;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>
                <a:latin typeface="Arial" panose="020B0604020202020204" pitchFamily="34" charset="0"/>
              </a:rPr>
              <a:t> são químio-seletivas  </a:t>
            </a:r>
            <a:r>
              <a:rPr lang="pt-BR" altLang="en-US" sz="2400">
                <a:latin typeface="Arial" panose="020B0604020202020204" pitchFamily="34" charset="0"/>
                <a:sym typeface="Wingdings" pitchFamily="2" charset="2"/>
              </a:rPr>
              <a:t> permitindo o emprego para a síntese química fina e de fármacos com efeitos colaterais reduzidos.</a:t>
            </a:r>
            <a:endParaRPr lang="pt-B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ixaDeTexto 1">
            <a:extLst>
              <a:ext uri="{FF2B5EF4-FFF2-40B4-BE49-F238E27FC236}">
                <a16:creationId xmlns:a16="http://schemas.microsoft.com/office/drawing/2014/main" id="{173DD2C9-B470-2D5E-0779-50B43E8D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84B29290-AAE2-D732-A177-8A416436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8931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200">
                <a:solidFill>
                  <a:schemeClr val="tx2"/>
                </a:solidFill>
                <a:latin typeface="Arial" panose="020B0604020202020204" pitchFamily="34" charset="0"/>
              </a:rPr>
              <a:t>De acordo com a </a:t>
            </a:r>
            <a:r>
              <a:rPr lang="pt-BR" altLang="en-US" sz="2200" u="sng">
                <a:latin typeface="Arial" panose="020B0604020202020204" pitchFamily="34" charset="0"/>
              </a:rPr>
              <a:t>especificidade pelo substrato </a:t>
            </a:r>
            <a:r>
              <a:rPr lang="pt-BR" altLang="en-US" sz="2200">
                <a:latin typeface="Arial" panose="020B0604020202020204" pitchFamily="34" charset="0"/>
              </a:rPr>
              <a:t>as </a:t>
            </a:r>
            <a:r>
              <a:rPr lang="pt-BR" altLang="en-US" sz="2200">
                <a:solidFill>
                  <a:schemeClr val="tx2"/>
                </a:solidFill>
                <a:latin typeface="Arial" panose="020B0604020202020204" pitchFamily="34" charset="0"/>
              </a:rPr>
              <a:t>enzimas lipolíticas de procariotos </a:t>
            </a:r>
            <a:r>
              <a:rPr lang="pt-BR" altLang="en-US" sz="2200">
                <a:latin typeface="Arial" panose="020B0604020202020204" pitchFamily="34" charset="0"/>
              </a:rPr>
              <a:t>podem ser classificadas em</a:t>
            </a:r>
            <a:r>
              <a:rPr lang="pt-BR" altLang="en-US" sz="22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200" u="sng">
                <a:solidFill>
                  <a:schemeClr val="tx2"/>
                </a:solidFill>
                <a:latin typeface="Arial" panose="020B0604020202020204" pitchFamily="34" charset="0"/>
              </a:rPr>
              <a:t>três principais grupos</a:t>
            </a:r>
            <a:r>
              <a:rPr lang="pt-BR" altLang="en-US" sz="220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Lipases verdadeiras </a:t>
            </a:r>
            <a:r>
              <a:rPr lang="pt-BR" altLang="en-US" sz="2400">
                <a:solidFill>
                  <a:srgbClr val="0070C0"/>
                </a:solidFill>
                <a:latin typeface="Arial" panose="020B0604020202020204" pitchFamily="34" charset="0"/>
              </a:rPr>
              <a:t>(EC 3.1.1.3):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  (catalisam a hidrolise de triacilglicerideos de cadeia longa (&gt;= 10 átomos de carbono)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400" b="1">
                <a:solidFill>
                  <a:srgbClr val="1F497D"/>
                </a:solidFill>
                <a:latin typeface="Arial" panose="020B0604020202020204" pitchFamily="34" charset="0"/>
              </a:rPr>
              <a:t>Esterases-Carboxiesterases</a:t>
            </a:r>
            <a:r>
              <a:rPr lang="pt-BR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(EC 3.1.1.1):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(catalisam a hidrolise de esterglicerois de cadeia curta (&lt;= 10 átomos de carbono)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 Fosfolipases</a:t>
            </a: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pt-B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ixaDeTexto 1">
            <a:extLst>
              <a:ext uri="{FF2B5EF4-FFF2-40B4-BE49-F238E27FC236}">
                <a16:creationId xmlns:a16="http://schemas.microsoft.com/office/drawing/2014/main" id="{2A7E0393-FC4A-A5D1-AE44-62817E6F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A2E6C17C-A46D-DE14-2E82-BE974366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280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200">
                <a:latin typeface="Arial" panose="020B0604020202020204" pitchFamily="34" charset="0"/>
              </a:rPr>
              <a:t>De acordo com a </a:t>
            </a:r>
            <a:r>
              <a:rPr lang="pt-BR" altLang="en-US" sz="2200" u="sng">
                <a:latin typeface="Arial" panose="020B0604020202020204" pitchFamily="34" charset="0"/>
              </a:rPr>
              <a:t>seqüência de aminoácidos </a:t>
            </a:r>
            <a:r>
              <a:rPr lang="pt-BR" altLang="en-US" sz="2200">
                <a:latin typeface="Arial" panose="020B0604020202020204" pitchFamily="34" charset="0"/>
              </a:rPr>
              <a:t>, as </a:t>
            </a:r>
            <a:r>
              <a:rPr lang="pt-BR" altLang="en-US" sz="2200">
                <a:solidFill>
                  <a:schemeClr val="tx2"/>
                </a:solidFill>
                <a:latin typeface="Arial" panose="020B0604020202020204" pitchFamily="34" charset="0"/>
              </a:rPr>
              <a:t>enzimas lipolíticas de procariotos </a:t>
            </a:r>
            <a:r>
              <a:rPr lang="pt-BR" altLang="en-US" sz="2200">
                <a:latin typeface="Arial" panose="020B0604020202020204" pitchFamily="34" charset="0"/>
              </a:rPr>
              <a:t>podem ser classificadas em  </a:t>
            </a:r>
            <a:r>
              <a:rPr lang="pt-BR" altLang="en-US" sz="2200" u="sng">
                <a:latin typeface="Arial" panose="020B0604020202020204" pitchFamily="34" charset="0"/>
              </a:rPr>
              <a:t>8  famílias</a:t>
            </a:r>
            <a:r>
              <a:rPr lang="pt-BR" altLang="en-US" sz="2200">
                <a:latin typeface="Arial" panose="020B0604020202020204" pitchFamily="34" charset="0"/>
              </a:rPr>
              <a:t> </a:t>
            </a:r>
            <a:r>
              <a:rPr lang="pt-BR" altLang="en-US" sz="1400">
                <a:latin typeface="Arial" panose="020B0604020202020204" pitchFamily="34" charset="0"/>
              </a:rPr>
              <a:t>(ARPIGNY, JAEGER </a:t>
            </a:r>
            <a:r>
              <a:rPr lang="en-US" altLang="en-US" sz="1400">
                <a:latin typeface="Arial" panose="020B0604020202020204" pitchFamily="34" charset="0"/>
              </a:rPr>
              <a:t>Biochem. J. </a:t>
            </a:r>
            <a:r>
              <a:rPr lang="en-US" altLang="en-US" sz="1400" u="sng">
                <a:latin typeface="Arial" panose="020B0604020202020204" pitchFamily="34" charset="0"/>
              </a:rPr>
              <a:t>343</a:t>
            </a:r>
            <a:r>
              <a:rPr lang="en-US" altLang="en-US" sz="1400">
                <a:latin typeface="Arial" panose="020B0604020202020204" pitchFamily="34" charset="0"/>
              </a:rPr>
              <a:t>, 177-183, 1999)</a:t>
            </a:r>
            <a:r>
              <a:rPr lang="pt-BR" altLang="en-US" sz="1400">
                <a:latin typeface="Arial" panose="020B0604020202020204" pitchFamily="34" charset="0"/>
              </a:rPr>
              <a:t>:</a:t>
            </a:r>
            <a:endParaRPr lang="pt-BR" altLang="en-US" sz="1200">
              <a:latin typeface="Arial" panose="020B0604020202020204" pitchFamily="34" charset="0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B491B5C-0A41-A187-EDEA-7A98E576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60538"/>
            <a:ext cx="66246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608D01A3-E918-C5CD-C037-FBFE754D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686550"/>
            <a:ext cx="5486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ixaDeTexto 1">
            <a:extLst>
              <a:ext uri="{FF2B5EF4-FFF2-40B4-BE49-F238E27FC236}">
                <a16:creationId xmlns:a16="http://schemas.microsoft.com/office/drawing/2014/main" id="{C61119C7-45A5-9A87-06D8-BF8DE70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73E71126-F17E-F709-33A1-404CD8C4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01813"/>
            <a:ext cx="9324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2B005E9-A365-3AF8-F037-920A3D5D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475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ixaDeTexto 1">
            <a:extLst>
              <a:ext uri="{FF2B5EF4-FFF2-40B4-BE49-F238E27FC236}">
                <a16:creationId xmlns:a16="http://schemas.microsoft.com/office/drawing/2014/main" id="{7F33B82A-1B7E-DAAF-B127-0C6E348D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57447C6C-7609-250C-9CA0-95746408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2677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9467077A-ADD8-3478-4179-1CB00A8E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3590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aixaDeTexto 1">
            <a:extLst>
              <a:ext uri="{FF2B5EF4-FFF2-40B4-BE49-F238E27FC236}">
                <a16:creationId xmlns:a16="http://schemas.microsoft.com/office/drawing/2014/main" id="{D3C89C09-41FB-B1D0-CDD7-0F916F6F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184775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3600">
                <a:latin typeface="Arial" panose="020B0604020202020204" pitchFamily="34" charset="0"/>
              </a:rPr>
              <a:t>Enzimas Lipolíticas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210A16-B98C-3B4E-816C-F5A1DC98E746}"/>
              </a:ext>
            </a:extLst>
          </p:cNvPr>
          <p:cNvSpPr txBox="1"/>
          <p:nvPr/>
        </p:nvSpPr>
        <p:spPr>
          <a:xfrm>
            <a:off x="323850" y="1341438"/>
            <a:ext cx="4103688" cy="830262"/>
          </a:xfrm>
          <a:prstGeom prst="rect">
            <a:avLst/>
          </a:prstGeom>
          <a:solidFill>
            <a:srgbClr val="CCFF9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Verdana"/>
              </a:rPr>
              <a:t>Programa </a:t>
            </a:r>
            <a:r>
              <a:rPr lang="pt-BR" sz="2400" dirty="0" err="1">
                <a:solidFill>
                  <a:schemeClr val="tx2">
                    <a:lumMod val="50000"/>
                  </a:schemeClr>
                </a:solidFill>
                <a:latin typeface="Verdana"/>
              </a:rPr>
              <a:t>P.G.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Verdana"/>
              </a:rPr>
              <a:t> Biotecnologia UFAM </a:t>
            </a:r>
          </a:p>
        </p:txBody>
      </p:sp>
      <p:sp>
        <p:nvSpPr>
          <p:cNvPr id="40963" name="Retângulo 3">
            <a:extLst>
              <a:ext uri="{FF2B5EF4-FFF2-40B4-BE49-F238E27FC236}">
                <a16:creationId xmlns:a16="http://schemas.microsoft.com/office/drawing/2014/main" id="{EB530757-8B5B-4BAD-198C-E6C9C5D3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133600"/>
            <a:ext cx="2286000" cy="1568450"/>
          </a:xfrm>
          <a:prstGeom prst="rect">
            <a:avLst/>
          </a:prstGeom>
          <a:solidFill>
            <a:schemeClr val="bg1"/>
          </a:solidFill>
          <a:ln w="9525">
            <a:solidFill>
              <a:srgbClr val="3FAF3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rgbClr val="10253F"/>
                </a:solidFill>
                <a:latin typeface="Verdana" panose="020B0604030504040204" pitchFamily="34" charset="0"/>
              </a:rPr>
              <a:t>Roberto Amaro Bianco (UFAM)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8FD26D-151D-EE4D-8FD9-25B889DECD68}"/>
              </a:ext>
            </a:extLst>
          </p:cNvPr>
          <p:cNvSpPr/>
          <p:nvPr/>
        </p:nvSpPr>
        <p:spPr>
          <a:xfrm>
            <a:off x="5076825" y="1341438"/>
            <a:ext cx="3598863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rgbClr val="1F497D">
                    <a:lumMod val="50000"/>
                  </a:srgbClr>
                </a:solidFill>
                <a:latin typeface="Verdana"/>
              </a:rPr>
              <a:t>Programa </a:t>
            </a:r>
            <a:r>
              <a:rPr lang="pt-BR" sz="2400" dirty="0" err="1">
                <a:solidFill>
                  <a:srgbClr val="1F497D">
                    <a:lumMod val="50000"/>
                  </a:srgbClr>
                </a:solidFill>
                <a:latin typeface="Verdana"/>
              </a:rPr>
              <a:t>P.G.</a:t>
            </a:r>
            <a:r>
              <a:rPr lang="pt-BR" sz="2400" dirty="0">
                <a:solidFill>
                  <a:srgbClr val="1F497D">
                    <a:lumMod val="50000"/>
                  </a:srgbClr>
                </a:solidFill>
                <a:latin typeface="Verdana"/>
              </a:rPr>
              <a:t> Biotecnologia da USP</a:t>
            </a:r>
          </a:p>
        </p:txBody>
      </p:sp>
      <p:sp>
        <p:nvSpPr>
          <p:cNvPr id="40965" name="Retângulo 5">
            <a:extLst>
              <a:ext uri="{FF2B5EF4-FFF2-40B4-BE49-F238E27FC236}">
                <a16:creationId xmlns:a16="http://schemas.microsoft.com/office/drawing/2014/main" id="{EB2220E0-3676-39BC-F195-8403A188B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33600"/>
            <a:ext cx="22860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rgbClr val="10253F"/>
                </a:solidFill>
                <a:latin typeface="Verdana" panose="020B0604030504040204" pitchFamily="34" charset="0"/>
              </a:rPr>
              <a:t>Alunos Dr (USP)</a:t>
            </a:r>
          </a:p>
        </p:txBody>
      </p:sp>
      <p:sp>
        <p:nvSpPr>
          <p:cNvPr id="7" name="Seta para baixo 6">
            <a:extLst>
              <a:ext uri="{FF2B5EF4-FFF2-40B4-BE49-F238E27FC236}">
                <a16:creationId xmlns:a16="http://schemas.microsoft.com/office/drawing/2014/main" id="{6A82528F-97C1-C14E-BFED-2731B70B4CB5}"/>
              </a:ext>
            </a:extLst>
          </p:cNvPr>
          <p:cNvSpPr/>
          <p:nvPr/>
        </p:nvSpPr>
        <p:spPr>
          <a:xfrm>
            <a:off x="4284663" y="4005263"/>
            <a:ext cx="719137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0967" name="CaixaDeTexto 7">
            <a:extLst>
              <a:ext uri="{FF2B5EF4-FFF2-40B4-BE49-F238E27FC236}">
                <a16:creationId xmlns:a16="http://schemas.microsoft.com/office/drawing/2014/main" id="{079E0E07-9628-7E64-C671-47AA0C57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013325"/>
            <a:ext cx="6264275" cy="64611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Seleção de 13 clones recombinantes  da biblioteca de TPI produtores de enzimas lipolíticas </a:t>
            </a:r>
          </a:p>
        </p:txBody>
      </p:sp>
      <p:sp>
        <p:nvSpPr>
          <p:cNvPr id="9" name="Seta para baixo 8">
            <a:extLst>
              <a:ext uri="{FF2B5EF4-FFF2-40B4-BE49-F238E27FC236}">
                <a16:creationId xmlns:a16="http://schemas.microsoft.com/office/drawing/2014/main" id="{5C0053F8-D9C9-654A-BEC7-672F4C0F588F}"/>
              </a:ext>
            </a:extLst>
          </p:cNvPr>
          <p:cNvSpPr/>
          <p:nvPr/>
        </p:nvSpPr>
        <p:spPr>
          <a:xfrm>
            <a:off x="4500563" y="57324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0969" name="CaixaDeTexto 9">
            <a:extLst>
              <a:ext uri="{FF2B5EF4-FFF2-40B4-BE49-F238E27FC236}">
                <a16:creationId xmlns:a16="http://schemas.microsoft.com/office/drawing/2014/main" id="{194EF767-CCF1-63C2-CA9E-B62A5BD5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6165850"/>
            <a:ext cx="57594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  Detalhes............        Caracterização em andamento.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1">
            <a:extLst>
              <a:ext uri="{FF2B5EF4-FFF2-40B4-BE49-F238E27FC236}">
                <a16:creationId xmlns:a16="http://schemas.microsoft.com/office/drawing/2014/main" id="{550CC811-4F75-E678-6E3C-A95153CB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761037" cy="646113"/>
          </a:xfrm>
          <a:prstGeom prst="rect">
            <a:avLst/>
          </a:prstGeom>
          <a:solidFill>
            <a:srgbClr val="D5FC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/>
              <a:t>Biopolímeros - PHA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78EFD84-1460-4D5C-F97F-F2B32779A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solidFill>
            <a:srgbClr val="D5FC79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4000">
                <a:latin typeface="Comic Sans MS" panose="030F0902030302020204" pitchFamily="66" charset="0"/>
              </a:rPr>
              <a:t>Poli (3-hidroxialcanoatos)</a:t>
            </a:r>
            <a:endParaRPr lang="pt-BR" altLang="en-US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096BD75F-3731-9ECA-8729-01B90476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89363"/>
            <a:ext cx="5184775" cy="3046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SzPct val="200000"/>
              <a:buFont typeface="Monotype Sorts" pitchFamily="2" charset="2"/>
              <a:buNone/>
            </a:pPr>
            <a:r>
              <a:rPr lang="pt-BR" altLang="en-US" sz="2400">
                <a:solidFill>
                  <a:srgbClr val="3FAF39"/>
                </a:solidFill>
                <a:latin typeface="Webdings" pitchFamily="2" charset="2"/>
              </a:rPr>
              <a:t>a</a:t>
            </a: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 Possuem características semelhantes às dos plásticos convencionais, </a:t>
            </a:r>
          </a:p>
          <a:p>
            <a:pPr>
              <a:spcBef>
                <a:spcPct val="50000"/>
              </a:spcBef>
              <a:buSzPct val="200000"/>
              <a:buFont typeface="Monotype Sorts" pitchFamily="2" charset="2"/>
              <a:buNone/>
            </a:pPr>
            <a:r>
              <a:rPr lang="pt-BR" altLang="en-US" sz="2400">
                <a:solidFill>
                  <a:srgbClr val="3FAF39"/>
                </a:solidFill>
                <a:latin typeface="Webdings" pitchFamily="2" charset="2"/>
              </a:rPr>
              <a:t>a</a:t>
            </a:r>
            <a:r>
              <a:rPr lang="pt-BR" altLang="en-US" sz="2400">
                <a:solidFill>
                  <a:schemeClr val="bg2"/>
                </a:solidFill>
                <a:latin typeface="Webdings" pitchFamily="2" charset="2"/>
              </a:rPr>
              <a:t> </a:t>
            </a: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São totalmente biodegradáveis e biocompatíveis, </a:t>
            </a:r>
          </a:p>
          <a:p>
            <a:pPr>
              <a:spcBef>
                <a:spcPct val="50000"/>
              </a:spcBef>
              <a:buSzPct val="200000"/>
              <a:buFont typeface="Monotype Sorts" pitchFamily="2" charset="2"/>
              <a:buNone/>
            </a:pPr>
            <a:r>
              <a:rPr lang="pt-BR" altLang="en-US" sz="2400">
                <a:solidFill>
                  <a:srgbClr val="3FAF39"/>
                </a:solidFill>
                <a:latin typeface="Webdings" pitchFamily="2" charset="2"/>
              </a:rPr>
              <a:t>a</a:t>
            </a: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  São produzidos por recursos renováveis.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AEEED011-51C3-0837-6AB1-9A73D22AC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4176712" cy="1939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Poliésteres acumulados intracelularmente por muitas bactérias como estoque de carbono e energia</a:t>
            </a:r>
          </a:p>
        </p:txBody>
      </p:sp>
      <p:pic>
        <p:nvPicPr>
          <p:cNvPr id="43012" name="Picture 9" descr="bacteria">
            <a:extLst>
              <a:ext uri="{FF2B5EF4-FFF2-40B4-BE49-F238E27FC236}">
                <a16:creationId xmlns:a16="http://schemas.microsoft.com/office/drawing/2014/main" id="{4351C898-EE5E-614F-DCC8-6BCE1A74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6004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3994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D0B8A3D7-EDED-898E-92ED-516FC26F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458200" cy="1846263"/>
          </a:xfrm>
          <a:prstGeom prst="rect">
            <a:avLst/>
          </a:prstGeom>
          <a:solidFill>
            <a:srgbClr val="D5FC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3600" b="1" i="1">
                <a:latin typeface="Comic Sans MS" panose="030F0902030302020204" pitchFamily="66" charset="0"/>
              </a:rPr>
              <a:t>Cupriavidus  necator </a:t>
            </a:r>
            <a:r>
              <a:rPr lang="pt-BR" altLang="en-US" sz="1800" b="1" i="1">
                <a:latin typeface="Comic Sans MS" panose="030F0902030302020204" pitchFamily="66" charset="0"/>
              </a:rPr>
              <a:t>(Ralstonia eutropha )</a:t>
            </a:r>
            <a:r>
              <a:rPr lang="pt-BR" altLang="en-US" sz="3600" b="1" i="1">
                <a:latin typeface="Comic Sans MS" panose="030F0902030302020204" pitchFamily="66" charset="0"/>
              </a:rPr>
              <a:t>-</a:t>
            </a:r>
            <a:endParaRPr lang="pt-BR" altLang="en-US" sz="2400" b="1" i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000" b="1">
                <a:latin typeface="Comic Sans MS" panose="030F0902030302020204" pitchFamily="66" charset="0"/>
              </a:rPr>
              <a:t>A bactéria produtora de </a:t>
            </a:r>
            <a:r>
              <a:rPr lang="pt-BR" altLang="en-US" sz="1800">
                <a:latin typeface="Arial" panose="020B0604020202020204" pitchFamily="34" charset="0"/>
              </a:rPr>
              <a:t> </a:t>
            </a:r>
            <a:r>
              <a:rPr lang="pt-BR" altLang="en-US" sz="2000" b="1">
                <a:latin typeface="Comic Sans MS" panose="030F0902030302020204" pitchFamily="66" charset="0"/>
              </a:rPr>
              <a:t>P(3HB) / P(3HB-HV)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000" b="1">
                <a:latin typeface="Comic Sans MS" panose="030F0902030302020204" pitchFamily="66" charset="0"/>
              </a:rPr>
              <a:t>mais conhecida e estudada</a:t>
            </a:r>
            <a:r>
              <a:rPr lang="pt-BR" altLang="en-US" b="1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44034" name="Picture 3" descr="bacteria">
            <a:extLst>
              <a:ext uri="{FF2B5EF4-FFF2-40B4-BE49-F238E27FC236}">
                <a16:creationId xmlns:a16="http://schemas.microsoft.com/office/drawing/2014/main" id="{4C5E1297-68E0-1650-0A3E-453CD12E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0975"/>
            <a:ext cx="4114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BETE4BMP">
            <a:extLst>
              <a:ext uri="{FF2B5EF4-FFF2-40B4-BE49-F238E27FC236}">
                <a16:creationId xmlns:a16="http://schemas.microsoft.com/office/drawing/2014/main" id="{7DCC48B8-800C-4523-D59F-1F2DE13D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86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6276D8-B19C-0C4D-9EE8-A36E20C8170A}"/>
              </a:ext>
            </a:extLst>
          </p:cNvPr>
          <p:cNvSpPr/>
          <p:nvPr/>
        </p:nvSpPr>
        <p:spPr>
          <a:xfrm>
            <a:off x="2051050" y="706438"/>
            <a:ext cx="6913563" cy="2154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latin typeface="Arial Nova" panose="020B0504020202020204" pitchFamily="34" charset="0"/>
              </a:rPr>
              <a:t>Problema: </a:t>
            </a:r>
          </a:p>
          <a:p>
            <a:pPr eaLnBrk="1" hangingPunct="1">
              <a:defRPr/>
            </a:pPr>
            <a:r>
              <a:rPr lang="pt-BR" dirty="0">
                <a:latin typeface="Arial Nova" panose="020B0504020202020204" pitchFamily="34" charset="0"/>
              </a:rPr>
              <a:t>Atualmente,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pt" dirty="0">
                <a:latin typeface="Arial Nova" panose="020B0504020202020204" pitchFamily="34" charset="0"/>
              </a:rPr>
              <a:t> somente é </a:t>
            </a:r>
            <a:r>
              <a:rPr lang="pt" dirty="0" err="1">
                <a:latin typeface="Arial Nova" panose="020B0504020202020204" pitchFamily="34" charset="0"/>
              </a:rPr>
              <a:t>poss</a:t>
            </a:r>
            <a:r>
              <a:rPr lang="en-US" dirty="0" err="1">
                <a:latin typeface="Arial Nova" panose="020B0504020202020204" pitchFamily="34" charset="0"/>
              </a:rPr>
              <a:t>í</a:t>
            </a:r>
            <a:r>
              <a:rPr lang="pt" dirty="0" err="1">
                <a:latin typeface="Arial Nova" panose="020B0504020202020204" pitchFamily="34" charset="0"/>
              </a:rPr>
              <a:t>vel</a:t>
            </a:r>
            <a:r>
              <a:rPr lang="pt" dirty="0">
                <a:latin typeface="Arial Nova" panose="020B0504020202020204" pitchFamily="34" charset="0"/>
              </a:rPr>
              <a:t> o cultivo </a:t>
            </a:r>
            <a:r>
              <a:rPr lang="pt-BR" dirty="0">
                <a:latin typeface="Arial Nova" panose="020B0504020202020204" pitchFamily="34" charset="0"/>
              </a:rPr>
              <a:t>de  </a:t>
            </a:r>
            <a:r>
              <a:rPr lang="pt-BR" dirty="0">
                <a:solidFill>
                  <a:srgbClr val="0432FF"/>
                </a:solidFill>
                <a:latin typeface="Arial Nova" panose="020B0504020202020204" pitchFamily="34" charset="0"/>
              </a:rPr>
              <a:t>no máximo </a:t>
            </a:r>
            <a:r>
              <a:rPr lang="pt" dirty="0">
                <a:solidFill>
                  <a:srgbClr val="0432FF"/>
                </a:solidFill>
                <a:latin typeface="Arial Nova" panose="020B0504020202020204" pitchFamily="34" charset="0"/>
              </a:rPr>
              <a:t>1% das </a:t>
            </a:r>
            <a:r>
              <a:rPr lang="en-US" dirty="0" err="1">
                <a:solidFill>
                  <a:srgbClr val="0432FF"/>
                </a:solidFill>
                <a:latin typeface="Arial Nova" panose="020B0504020202020204" pitchFamily="34" charset="0"/>
              </a:rPr>
              <a:t>bactérias</a:t>
            </a:r>
            <a:r>
              <a:rPr lang="pt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pt" dirty="0">
                <a:latin typeface="Arial Nova" panose="020B0504020202020204" pitchFamily="34" charset="0"/>
              </a:rPr>
              <a:t>presentes nas amostras ambientais </a:t>
            </a:r>
            <a:r>
              <a:rPr lang="pt" sz="1400" dirty="0">
                <a:latin typeface="Arial Nova" panose="020B0504020202020204" pitchFamily="34" charset="0"/>
              </a:rPr>
              <a:t>(TORSVIK et al.,1990, AMANN et al., 1995; AMANN e KÜHL, 1998). </a:t>
            </a:r>
          </a:p>
          <a:p>
            <a:pPr eaLnBrk="1" hangingPunct="1">
              <a:defRPr/>
            </a:pPr>
            <a:endParaRPr lang="pt" sz="1200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r>
              <a:rPr lang="pt" dirty="0">
                <a:solidFill>
                  <a:srgbClr val="FF0000"/>
                </a:solidFill>
                <a:latin typeface="Arial Nova" panose="020B0504020202020204" pitchFamily="34" charset="0"/>
              </a:rPr>
              <a:t>Como pesquisas o conte</a:t>
            </a:r>
            <a:r>
              <a:rPr lang="en-US" dirty="0" err="1">
                <a:solidFill>
                  <a:srgbClr val="FF0000"/>
                </a:solidFill>
                <a:latin typeface="Arial Nova" panose="020B0504020202020204" pitchFamily="34" charset="0"/>
              </a:rPr>
              <a:t>ú</a:t>
            </a:r>
            <a:r>
              <a:rPr lang="pt" dirty="0">
                <a:solidFill>
                  <a:srgbClr val="FF0000"/>
                </a:solidFill>
                <a:latin typeface="Arial Nova" panose="020B0504020202020204" pitchFamily="34" charset="0"/>
              </a:rPr>
              <a:t>do total biodiversidade? </a:t>
            </a:r>
            <a:endParaRPr lang="pt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r>
              <a:rPr lang="en-US" dirty="0" err="1">
                <a:latin typeface="Arial Nova" panose="020B0504020202020204" pitchFamily="34" charset="0"/>
              </a:rPr>
              <a:t>Analisando</a:t>
            </a:r>
            <a:r>
              <a:rPr lang="en-US" dirty="0">
                <a:latin typeface="Arial Nova" panose="020B0504020202020204" pitchFamily="34" charset="0"/>
              </a:rPr>
              <a:t> o </a:t>
            </a:r>
            <a:r>
              <a:rPr lang="en-US" dirty="0" err="1">
                <a:latin typeface="Arial Nova" panose="020B0504020202020204" pitchFamily="34" charset="0"/>
              </a:rPr>
              <a:t>conteúdo</a:t>
            </a:r>
            <a:r>
              <a:rPr lang="en-US" dirty="0">
                <a:latin typeface="Arial Nova" panose="020B0504020202020204" pitchFamily="34" charset="0"/>
              </a:rPr>
              <a:t> total de DNA </a:t>
            </a:r>
            <a:r>
              <a:rPr lang="en-US" dirty="0" err="1">
                <a:latin typeface="Arial Nova" panose="020B0504020202020204" pitchFamily="34" charset="0"/>
              </a:rPr>
              <a:t>presente</a:t>
            </a:r>
            <a:r>
              <a:rPr lang="en-US" dirty="0">
                <a:latin typeface="Arial Nova" panose="020B0504020202020204" pitchFamily="34" charset="0"/>
              </a:rPr>
              <a:t> no </a:t>
            </a:r>
            <a:r>
              <a:rPr lang="en-US" dirty="0" err="1">
                <a:latin typeface="Arial Nova" panose="020B0504020202020204" pitchFamily="34" charset="0"/>
              </a:rPr>
              <a:t>ambiente</a:t>
            </a:r>
            <a:r>
              <a:rPr lang="en-US" dirty="0">
                <a:latin typeface="Arial Nova" panose="020B0504020202020204" pitchFamily="34" charset="0"/>
              </a:rPr>
              <a:t> (solo, sediment, </a:t>
            </a:r>
            <a:r>
              <a:rPr lang="en-US" dirty="0" err="1">
                <a:latin typeface="Arial Nova" panose="020B0504020202020204" pitchFamily="34" charset="0"/>
              </a:rPr>
              <a:t>água</a:t>
            </a:r>
            <a:r>
              <a:rPr lang="en-US" dirty="0">
                <a:latin typeface="Arial Nova" panose="020B0504020202020204" pitchFamily="34" charset="0"/>
              </a:rPr>
              <a:t>, </a:t>
            </a:r>
            <a:r>
              <a:rPr lang="en-US" dirty="0" err="1">
                <a:latin typeface="Arial Nova" panose="020B0504020202020204" pitchFamily="34" charset="0"/>
              </a:rPr>
              <a:t>etc</a:t>
            </a:r>
            <a:r>
              <a:rPr lang="en-US" dirty="0">
                <a:latin typeface="Arial Nova" panose="020B0504020202020204" pitchFamily="34" charset="0"/>
              </a:rPr>
              <a:t>).    </a:t>
            </a:r>
            <a:endParaRPr lang="pt" dirty="0">
              <a:latin typeface="Arial Nova" panose="020B0504020202020204" pitchFamily="34" charset="0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F274A75-C8E3-6C71-54CA-19F6AC78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913"/>
            <a:ext cx="6624638" cy="368300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1. Bibliotecas Metagenômicas -  O que são?</a:t>
            </a:r>
            <a:endParaRPr lang="pt-BR" altLang="en-US" sz="1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46A72-DA84-0E4B-89BC-B8BC9D2BD0E9}"/>
              </a:ext>
            </a:extLst>
          </p:cNvPr>
          <p:cNvSpPr/>
          <p:nvPr/>
        </p:nvSpPr>
        <p:spPr>
          <a:xfrm>
            <a:off x="107950" y="1117600"/>
            <a:ext cx="1727200" cy="2862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" dirty="0">
                <a:latin typeface="Arial Nova" panose="020B0504020202020204" pitchFamily="34" charset="0"/>
              </a:rPr>
              <a:t>Metagenoma</a:t>
            </a:r>
          </a:p>
          <a:p>
            <a:pPr eaLnBrk="1" hangingPunct="1">
              <a:defRPr/>
            </a:pPr>
            <a:endParaRPr lang="pt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r>
              <a:rPr lang="pt" dirty="0">
                <a:latin typeface="Arial Nova" panose="020B0504020202020204" pitchFamily="34" charset="0"/>
              </a:rPr>
              <a:t> </a:t>
            </a:r>
          </a:p>
          <a:p>
            <a:pPr eaLnBrk="1" hangingPunct="1">
              <a:defRPr/>
            </a:pPr>
            <a:endParaRPr lang="pt" dirty="0">
              <a:latin typeface="Arial Nova" panose="020B0504020202020204" pitchFamily="34" charset="0"/>
            </a:endParaRPr>
          </a:p>
          <a:p>
            <a:pPr eaLnBrk="1" hangingPunct="1">
              <a:defRPr/>
            </a:pPr>
            <a:r>
              <a:rPr lang="pt" dirty="0">
                <a:latin typeface="Arial Nova" panose="020B0504020202020204" pitchFamily="34" charset="0"/>
              </a:rPr>
              <a:t>Metagenômica</a:t>
            </a:r>
          </a:p>
          <a:p>
            <a:pPr eaLnBrk="1" hangingPunct="1">
              <a:defRPr/>
            </a:pPr>
            <a:endParaRPr lang="pt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EA94A-AE0E-B04A-B4C4-CACB41D37B1A}"/>
              </a:ext>
            </a:extLst>
          </p:cNvPr>
          <p:cNvSpPr/>
          <p:nvPr/>
        </p:nvSpPr>
        <p:spPr>
          <a:xfrm>
            <a:off x="4140200" y="3013075"/>
            <a:ext cx="4824413" cy="3600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" b="1" dirty="0" err="1">
                <a:latin typeface="Helvetica" pitchFamily="2" charset="0"/>
              </a:rPr>
              <a:t>Metagenômica</a:t>
            </a:r>
            <a:r>
              <a:rPr lang="pt" dirty="0">
                <a:latin typeface="Helvetica" pitchFamily="2" charset="0"/>
              </a:rPr>
              <a:t> é o </a:t>
            </a:r>
            <a:r>
              <a:rPr lang="pt" dirty="0">
                <a:solidFill>
                  <a:srgbClr val="0432FF"/>
                </a:solidFill>
                <a:latin typeface="Helvetica" pitchFamily="2" charset="0"/>
              </a:rPr>
              <a:t>conjunto de </a:t>
            </a:r>
            <a:r>
              <a:rPr lang="pt" dirty="0" err="1">
                <a:solidFill>
                  <a:srgbClr val="0432FF"/>
                </a:solidFill>
                <a:latin typeface="Helvetica" pitchFamily="2" charset="0"/>
              </a:rPr>
              <a:t>t</a:t>
            </a:r>
            <a:r>
              <a:rPr lang="en-US" dirty="0" err="1">
                <a:solidFill>
                  <a:srgbClr val="0432FF"/>
                </a:solidFill>
                <a:latin typeface="Helvetica" pitchFamily="2" charset="0"/>
              </a:rPr>
              <a:t>é</a:t>
            </a:r>
            <a:r>
              <a:rPr lang="pt" dirty="0" err="1">
                <a:solidFill>
                  <a:srgbClr val="0432FF"/>
                </a:solidFill>
                <a:latin typeface="Helvetica" pitchFamily="2" charset="0"/>
              </a:rPr>
              <a:t>cnicas</a:t>
            </a:r>
            <a:r>
              <a:rPr lang="pt" dirty="0">
                <a:solidFill>
                  <a:srgbClr val="0432FF"/>
                </a:solidFill>
                <a:latin typeface="Helvetica" pitchFamily="2" charset="0"/>
              </a:rPr>
              <a:t> que permite a </a:t>
            </a:r>
            <a:r>
              <a:rPr lang="pt" dirty="0" err="1">
                <a:solidFill>
                  <a:srgbClr val="0432FF"/>
                </a:solidFill>
                <a:latin typeface="Helvetica" pitchFamily="2" charset="0"/>
              </a:rPr>
              <a:t>obten</a:t>
            </a:r>
            <a:r>
              <a:rPr lang="en-US" dirty="0" err="1">
                <a:solidFill>
                  <a:srgbClr val="0432FF"/>
                </a:solidFill>
                <a:latin typeface="Helvetica" pitchFamily="2" charset="0"/>
              </a:rPr>
              <a:t>çã</a:t>
            </a:r>
            <a:r>
              <a:rPr lang="pt" dirty="0">
                <a:solidFill>
                  <a:srgbClr val="0432FF"/>
                </a:solidFill>
                <a:latin typeface="Helvetica" pitchFamily="2" charset="0"/>
              </a:rPr>
              <a:t>o de DNA diretamente das amostras ambientais, </a:t>
            </a:r>
            <a:r>
              <a:rPr lang="pt" u="sng" dirty="0">
                <a:solidFill>
                  <a:srgbClr val="0432FF"/>
                </a:solidFill>
                <a:latin typeface="Helvetica" pitchFamily="2" charset="0"/>
              </a:rPr>
              <a:t>eliminando a etapa de cultivo</a:t>
            </a:r>
            <a:r>
              <a:rPr lang="pt" dirty="0">
                <a:latin typeface="Helvetica" pitchFamily="2" charset="0"/>
              </a:rPr>
              <a:t> </a:t>
            </a:r>
            <a:r>
              <a:rPr lang="pt" sz="1400" dirty="0">
                <a:latin typeface="Helvetica" pitchFamily="2" charset="0"/>
              </a:rPr>
              <a:t>(</a:t>
            </a:r>
            <a:r>
              <a:rPr lang="pt" sz="1400" dirty="0">
                <a:latin typeface="Arial Nova" panose="020B0504020202020204" pitchFamily="34" charset="0"/>
              </a:rPr>
              <a:t>DANIEL, 2005; KENT et al., 2002; HEAD et al., 1998; PACE, 1997; AMANN et al., 1995; PACE et al., 1986)</a:t>
            </a:r>
            <a:endParaRPr lang="pt" dirty="0">
              <a:latin typeface="Helvetica" pitchFamily="2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600" dirty="0" err="1">
                <a:latin typeface="Helvetica" pitchFamily="2" charset="0"/>
              </a:rPr>
              <a:t>Extração</a:t>
            </a:r>
            <a:r>
              <a:rPr lang="pt" sz="1600" dirty="0">
                <a:latin typeface="Helvetica" pitchFamily="2" charset="0"/>
              </a:rPr>
              <a:t> direta do DNA do ambiente,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1600" dirty="0" err="1">
                <a:latin typeface="Helvetica" pitchFamily="2" charset="0"/>
              </a:rPr>
              <a:t>Purificação</a:t>
            </a:r>
            <a:r>
              <a:rPr lang="pt" sz="1600" dirty="0">
                <a:latin typeface="Helvetica" pitchFamily="2" charset="0"/>
              </a:rPr>
              <a:t> do DNA,</a:t>
            </a:r>
          </a:p>
          <a:p>
            <a:pPr marL="285750" indent="-285750" algn="just">
              <a:buFontTx/>
              <a:buChar char="-"/>
              <a:defRPr/>
            </a:pPr>
            <a:r>
              <a:rPr lang="pt" sz="1600" dirty="0">
                <a:latin typeface="Helvetica" pitchFamily="2" charset="0"/>
              </a:rPr>
              <a:t>Clonagem em um vetor apropriado (</a:t>
            </a:r>
            <a:r>
              <a:rPr lang="pt" sz="1600" dirty="0" err="1">
                <a:latin typeface="Helvetica" pitchFamily="2" charset="0"/>
              </a:rPr>
              <a:t>plasmídeo</a:t>
            </a:r>
            <a:r>
              <a:rPr lang="pt" sz="1600" dirty="0">
                <a:latin typeface="Helvetica" pitchFamily="2" charset="0"/>
              </a:rPr>
              <a:t>, </a:t>
            </a:r>
            <a:r>
              <a:rPr lang="pt" sz="1600" dirty="0" err="1">
                <a:latin typeface="Helvetica" pitchFamily="2" charset="0"/>
              </a:rPr>
              <a:t>cosmídeo</a:t>
            </a:r>
            <a:r>
              <a:rPr lang="pt" sz="1600" dirty="0">
                <a:latin typeface="Helvetica" pitchFamily="2" charset="0"/>
              </a:rPr>
              <a:t>, </a:t>
            </a:r>
            <a:r>
              <a:rPr lang="pt" sz="1600" dirty="0" err="1">
                <a:latin typeface="Helvetica" pitchFamily="2" charset="0"/>
              </a:rPr>
              <a:t>fosmídeo</a:t>
            </a:r>
            <a:r>
              <a:rPr lang="pt" sz="1600" dirty="0">
                <a:latin typeface="Helvetica" pitchFamily="2" charset="0"/>
              </a:rPr>
              <a:t> ou BAC, </a:t>
            </a:r>
            <a:r>
              <a:rPr lang="pt" sz="1600" dirty="0" err="1">
                <a:latin typeface="Helvetica" pitchFamily="2" charset="0"/>
              </a:rPr>
              <a:t>etc</a:t>
            </a:r>
            <a:r>
              <a:rPr lang="pt" sz="1600" dirty="0">
                <a:latin typeface="Helvetica" pitchFamily="2" charset="0"/>
              </a:rPr>
              <a:t>), </a:t>
            </a:r>
          </a:p>
          <a:p>
            <a:pPr marL="285750" indent="-285750" algn="just">
              <a:buFontTx/>
              <a:buChar char="-"/>
              <a:defRPr/>
            </a:pPr>
            <a:r>
              <a:rPr lang="pt" sz="1600" dirty="0">
                <a:latin typeface="Helvetica" pitchFamily="2" charset="0"/>
              </a:rPr>
              <a:t>Transformação vetor-inserto em um hospedeiro adequado para posterior </a:t>
            </a:r>
            <a:r>
              <a:rPr lang="pt" sz="1600" dirty="0">
                <a:solidFill>
                  <a:srgbClr val="0432FF"/>
                </a:solidFill>
                <a:latin typeface="Helvetica" pitchFamily="2" charset="0"/>
              </a:rPr>
              <a:t>sequenciamento</a:t>
            </a:r>
            <a:r>
              <a:rPr lang="pt" sz="1600" dirty="0">
                <a:latin typeface="Helvetica" pitchFamily="2" charset="0"/>
              </a:rPr>
              <a:t> </a:t>
            </a:r>
            <a:r>
              <a:rPr lang="pt" sz="1600" u="sng" dirty="0">
                <a:latin typeface="Helvetica" pitchFamily="2" charset="0"/>
              </a:rPr>
              <a:t>e/ou </a:t>
            </a:r>
            <a:r>
              <a:rPr lang="pt" sz="1600" dirty="0" err="1">
                <a:solidFill>
                  <a:srgbClr val="0432FF"/>
                </a:solidFill>
                <a:latin typeface="Helvetica" pitchFamily="2" charset="0"/>
              </a:rPr>
              <a:t>análise</a:t>
            </a:r>
            <a:r>
              <a:rPr lang="pt" sz="1600" dirty="0">
                <a:solidFill>
                  <a:srgbClr val="0432FF"/>
                </a:solidFill>
                <a:latin typeface="Helvetica" pitchFamily="2" charset="0"/>
              </a:rPr>
              <a:t> funcional dos produtos gênicos</a:t>
            </a:r>
            <a:r>
              <a:rPr lang="pt" sz="1600" dirty="0">
                <a:latin typeface="Helvetica" pitchFamily="2" charset="0"/>
              </a:rPr>
              <a:t>, (</a:t>
            </a:r>
            <a:r>
              <a:rPr lang="pt" sz="1400" dirty="0">
                <a:latin typeface="Helvetica" pitchFamily="2" charset="0"/>
              </a:rPr>
              <a:t>HANDELSMAN, 2004);</a:t>
            </a:r>
          </a:p>
          <a:p>
            <a:pPr marL="285750" indent="-285750" algn="just">
              <a:buFontTx/>
              <a:buChar char="-"/>
              <a:defRPr/>
            </a:pPr>
            <a:r>
              <a:rPr lang="pt" sz="1600" dirty="0">
                <a:latin typeface="Helvetica" pitchFamily="2" charset="0"/>
              </a:rPr>
              <a:t>Análises dos fragmentos de DNA clonados. </a:t>
            </a:r>
            <a:endParaRPr lang="pt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EA961-F677-DE45-8E05-21001227E7F4}"/>
              </a:ext>
            </a:extLst>
          </p:cNvPr>
          <p:cNvSpPr/>
          <p:nvPr/>
        </p:nvSpPr>
        <p:spPr>
          <a:xfrm>
            <a:off x="2051050" y="3011488"/>
            <a:ext cx="1944688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" b="1" dirty="0"/>
              <a:t>Metagenoma</a:t>
            </a:r>
            <a:r>
              <a:rPr lang="pt" dirty="0"/>
              <a:t> é o nome dado ao </a:t>
            </a:r>
            <a:r>
              <a:rPr lang="pt" dirty="0">
                <a:solidFill>
                  <a:srgbClr val="0432FF"/>
                </a:solidFill>
              </a:rPr>
              <a:t>genoma coletivo </a:t>
            </a:r>
            <a:r>
              <a:rPr lang="pt" dirty="0"/>
              <a:t>da microbiota total encontrada em um determinado habitat. </a:t>
            </a:r>
            <a:endParaRPr lang="pt-BR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0203BFE-2E6B-7749-B8AB-C45937075A56}"/>
              </a:ext>
            </a:extLst>
          </p:cNvPr>
          <p:cNvSpPr/>
          <p:nvPr/>
        </p:nvSpPr>
        <p:spPr>
          <a:xfrm>
            <a:off x="806450" y="1973263"/>
            <a:ext cx="142875" cy="70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A3B87F5-B657-A4D1-39AA-95AB12BE9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4000">
                <a:latin typeface="Comic Sans MS" panose="030F0902030302020204" pitchFamily="66" charset="0"/>
              </a:rPr>
              <a:t>PHA - Estrutura Química</a:t>
            </a:r>
            <a:endParaRPr lang="pt-BR" altLang="en-US"/>
          </a:p>
        </p:txBody>
      </p:sp>
      <p:pic>
        <p:nvPicPr>
          <p:cNvPr id="45058" name="Picture 11" descr="pHA1">
            <a:extLst>
              <a:ext uri="{FF2B5EF4-FFF2-40B4-BE49-F238E27FC236}">
                <a16:creationId xmlns:a16="http://schemas.microsoft.com/office/drawing/2014/main" id="{A0E0525C-6D18-42F0-2D41-89577BE18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3348038" cy="2062163"/>
          </a:xfrm>
          <a:noFill/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FC5119F5-CECE-1843-A42C-B475AA3E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2997200"/>
            <a:ext cx="4537075" cy="779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1800">
                <a:latin typeface="Comic Sans MS" panose="030F0902030302020204" pitchFamily="66" charset="0"/>
              </a:rPr>
              <a:t>R= CH</a:t>
            </a:r>
            <a:r>
              <a:rPr lang="pt-BR" altLang="en-US" sz="1800" baseline="-25000">
                <a:latin typeface="Comic Sans MS" panose="030F0902030302020204" pitchFamily="66" charset="0"/>
              </a:rPr>
              <a:t>3</a:t>
            </a:r>
            <a:r>
              <a:rPr lang="pt-BR" altLang="en-US" sz="1800">
                <a:latin typeface="Comic Sans MS" panose="030F0902030302020204" pitchFamily="66" charset="0"/>
              </a:rPr>
              <a:t> -   Poli(3-hidroxibutirato)  - PHB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1800">
                <a:latin typeface="Comic Sans MS" panose="030F0902030302020204" pitchFamily="66" charset="0"/>
              </a:rPr>
              <a:t>R= C</a:t>
            </a:r>
            <a:r>
              <a:rPr lang="pt-BR" altLang="en-US" sz="1800" baseline="-25000">
                <a:latin typeface="Comic Sans MS" panose="030F0902030302020204" pitchFamily="66" charset="0"/>
              </a:rPr>
              <a:t>2</a:t>
            </a:r>
            <a:r>
              <a:rPr lang="pt-BR" altLang="en-US" sz="1800">
                <a:latin typeface="Comic Sans MS" panose="030F0902030302020204" pitchFamily="66" charset="0"/>
              </a:rPr>
              <a:t>H</a:t>
            </a:r>
            <a:r>
              <a:rPr lang="pt-BR" altLang="en-US" sz="1800" baseline="-25000">
                <a:latin typeface="Comic Sans MS" panose="030F0902030302020204" pitchFamily="66" charset="0"/>
              </a:rPr>
              <a:t>5</a:t>
            </a:r>
            <a:r>
              <a:rPr lang="pt-BR" altLang="en-US" sz="1800">
                <a:latin typeface="Comic Sans MS" panose="030F0902030302020204" pitchFamily="66" charset="0"/>
              </a:rPr>
              <a:t> -  Poli(3-hidroxivalerato)  - PHV</a:t>
            </a:r>
            <a:endParaRPr lang="pt-BR" altLang="en-US" sz="2000">
              <a:latin typeface="Comic Sans MS" panose="030F0902030302020204" pitchFamily="66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4968092E-30AB-E04B-A491-C1CC6134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24400"/>
            <a:ext cx="3505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2400">
                <a:latin typeface="Comic Sans MS" panose="030F0902030302020204" pitchFamily="66" charset="0"/>
              </a:rPr>
              <a:t>mcl PHA -    C6 - C14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18C103A7-C19F-984C-B28B-11940010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4763"/>
            <a:ext cx="5184775" cy="1246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1800" dirty="0" err="1">
                <a:latin typeface="Comic Sans MS" panose="030F0902030302020204" pitchFamily="66" charset="0"/>
              </a:rPr>
              <a:t>R</a:t>
            </a:r>
            <a:r>
              <a:rPr lang="pt-BR" altLang="en-US" sz="1800" dirty="0">
                <a:latin typeface="Comic Sans MS" panose="030F0902030302020204" pitchFamily="66" charset="0"/>
              </a:rPr>
              <a:t>= C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3</a:t>
            </a:r>
            <a:r>
              <a:rPr lang="pt-BR" altLang="en-US" sz="1800" dirty="0">
                <a:latin typeface="Comic Sans MS" panose="030F0902030302020204" pitchFamily="66" charset="0"/>
              </a:rPr>
              <a:t>H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3</a:t>
            </a:r>
            <a:r>
              <a:rPr lang="pt-BR" altLang="en-US" sz="1800" dirty="0">
                <a:latin typeface="Comic Sans MS" panose="030F0902030302020204" pitchFamily="66" charset="0"/>
              </a:rPr>
              <a:t> -   Poli(3-hidroxihexanoato)  - </a:t>
            </a:r>
            <a:r>
              <a:rPr lang="pt-BR" altLang="en-US" sz="1800" dirty="0" err="1">
                <a:latin typeface="Comic Sans MS" panose="030F0902030302020204" pitchFamily="66" charset="0"/>
              </a:rPr>
              <a:t>PHHx</a:t>
            </a:r>
            <a:endParaRPr lang="pt-BR" altLang="en-US" sz="1800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1800" dirty="0" err="1">
                <a:latin typeface="Comic Sans MS" panose="030F0902030302020204" pitchFamily="66" charset="0"/>
              </a:rPr>
              <a:t>R</a:t>
            </a:r>
            <a:r>
              <a:rPr lang="pt-BR" altLang="en-US" sz="1800" dirty="0">
                <a:latin typeface="Comic Sans MS" panose="030F0902030302020204" pitchFamily="66" charset="0"/>
              </a:rPr>
              <a:t>= C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4</a:t>
            </a:r>
            <a:r>
              <a:rPr lang="pt-BR" altLang="en-US" sz="1800" dirty="0">
                <a:latin typeface="Comic Sans MS" panose="030F0902030302020204" pitchFamily="66" charset="0"/>
              </a:rPr>
              <a:t>H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3</a:t>
            </a:r>
            <a:r>
              <a:rPr lang="pt-BR" altLang="en-US" sz="1800" dirty="0">
                <a:latin typeface="Comic Sans MS" panose="030F0902030302020204" pitchFamily="66" charset="0"/>
              </a:rPr>
              <a:t> -   Poli(3-hidroxiheptanoato)  - </a:t>
            </a:r>
            <a:r>
              <a:rPr lang="pt-BR" altLang="en-US" sz="1800" dirty="0" err="1">
                <a:latin typeface="Comic Sans MS" panose="030F0902030302020204" pitchFamily="66" charset="0"/>
              </a:rPr>
              <a:t>PHHp</a:t>
            </a:r>
            <a:endParaRPr lang="pt-BR" altLang="en-US" sz="1800" dirty="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1800" dirty="0" err="1">
                <a:latin typeface="Comic Sans MS" panose="030F0902030302020204" pitchFamily="66" charset="0"/>
              </a:rPr>
              <a:t>R</a:t>
            </a:r>
            <a:r>
              <a:rPr lang="pt-BR" altLang="en-US" sz="1800" dirty="0">
                <a:latin typeface="Comic Sans MS" panose="030F0902030302020204" pitchFamily="66" charset="0"/>
              </a:rPr>
              <a:t>= C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5</a:t>
            </a:r>
            <a:r>
              <a:rPr lang="pt-BR" altLang="en-US" sz="1800" dirty="0">
                <a:latin typeface="Comic Sans MS" panose="030F0902030302020204" pitchFamily="66" charset="0"/>
              </a:rPr>
              <a:t>H</a:t>
            </a:r>
            <a:r>
              <a:rPr lang="pt-BR" altLang="en-US" sz="1800" baseline="-25000" dirty="0">
                <a:latin typeface="Comic Sans MS" panose="030F0902030302020204" pitchFamily="66" charset="0"/>
              </a:rPr>
              <a:t>5</a:t>
            </a:r>
            <a:r>
              <a:rPr lang="pt-BR" altLang="en-US" sz="1800" dirty="0">
                <a:latin typeface="Comic Sans MS" panose="030F0902030302020204" pitchFamily="66" charset="0"/>
              </a:rPr>
              <a:t> -   Poli(3-hidroxioctanoato)  - PHO</a:t>
            </a:r>
            <a:endParaRPr lang="pt-BR" altLang="en-US" sz="2000" dirty="0">
              <a:latin typeface="Comic Sans MS" panose="030F0902030302020204" pitchFamily="66" charset="0"/>
            </a:endParaRP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EEB4EF29-85DB-1B4A-9D38-06D01048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400800"/>
            <a:ext cx="3505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altLang="en-US" sz="2400">
                <a:latin typeface="Comic Sans MS" panose="030F0902030302020204" pitchFamily="66" charset="0"/>
              </a:rPr>
              <a:t>lcl PHA -   &gt; C14</a:t>
            </a:r>
          </a:p>
        </p:txBody>
      </p:sp>
      <p:sp>
        <p:nvSpPr>
          <p:cNvPr id="44039" name="Rectangle 14">
            <a:extLst>
              <a:ext uri="{FF2B5EF4-FFF2-40B4-BE49-F238E27FC236}">
                <a16:creationId xmlns:a16="http://schemas.microsoft.com/office/drawing/2014/main" id="{FE2AF5EF-450B-1E4F-9180-DB43CD29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65400"/>
            <a:ext cx="300355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400" dirty="0" err="1">
                <a:latin typeface="Comic Sans MS" panose="030F0902030302020204" pitchFamily="66" charset="0"/>
              </a:rPr>
              <a:t>scl</a:t>
            </a:r>
            <a:r>
              <a:rPr lang="pt-BR" altLang="en-US" sz="2400" dirty="0">
                <a:latin typeface="Comic Sans MS" panose="030F0902030302020204" pitchFamily="66" charset="0"/>
              </a:rPr>
              <a:t> PHA  -    C3 – C5</a:t>
            </a:r>
          </a:p>
        </p:txBody>
      </p:sp>
      <p:sp>
        <p:nvSpPr>
          <p:cNvPr id="45064" name="Text Box 15">
            <a:extLst>
              <a:ext uri="{FF2B5EF4-FFF2-40B4-BE49-F238E27FC236}">
                <a16:creationId xmlns:a16="http://schemas.microsoft.com/office/drawing/2014/main" id="{514CC920-6059-6676-56B1-A5350AC3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933825"/>
            <a:ext cx="1008062" cy="244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n=100-30.000</a:t>
            </a:r>
          </a:p>
        </p:txBody>
      </p:sp>
      <p:sp>
        <p:nvSpPr>
          <p:cNvPr id="45065" name="Retângulo 11">
            <a:extLst>
              <a:ext uri="{FF2B5EF4-FFF2-40B4-BE49-F238E27FC236}">
                <a16:creationId xmlns:a16="http://schemas.microsoft.com/office/drawing/2014/main" id="{AAF920B6-F5AF-36BA-8AED-73036400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64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1800">
                <a:latin typeface="Comic Sans MS" panose="030F0902030302020204" pitchFamily="66" charset="0"/>
              </a:rPr>
              <a:t>Material termoplástico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  <p:bldP spid="40966" grpId="0" animBg="1" autoUpdateAnimBg="0"/>
      <p:bldP spid="40969" grpId="0" animBg="1" autoUpdateAnimBg="0"/>
      <p:bldP spid="4097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8">
            <a:extLst>
              <a:ext uri="{FF2B5EF4-FFF2-40B4-BE49-F238E27FC236}">
                <a16:creationId xmlns:a16="http://schemas.microsoft.com/office/drawing/2014/main" id="{718F8FF9-D393-3843-9DFB-22F6B237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6192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6082" name="Picture 9" descr="tabela 2">
            <a:extLst>
              <a:ext uri="{FF2B5EF4-FFF2-40B4-BE49-F238E27FC236}">
                <a16:creationId xmlns:a16="http://schemas.microsoft.com/office/drawing/2014/main" id="{BDADA838-4F93-D937-0CC2-31FDFDD6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7550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6" name="Text Box 10">
            <a:extLst>
              <a:ext uri="{FF2B5EF4-FFF2-40B4-BE49-F238E27FC236}">
                <a16:creationId xmlns:a16="http://schemas.microsoft.com/office/drawing/2014/main" id="{E7CC9619-F341-F045-A9C0-4E4AD4F5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71488"/>
            <a:ext cx="525621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000" dirty="0">
                <a:latin typeface="Arial" charset="0"/>
              </a:rPr>
              <a:t>Monômeros encontrados nos PHA </a:t>
            </a:r>
          </a:p>
        </p:txBody>
      </p:sp>
      <p:pic>
        <p:nvPicPr>
          <p:cNvPr id="46084" name="Picture 11" descr="pHA1">
            <a:extLst>
              <a:ext uri="{FF2B5EF4-FFF2-40B4-BE49-F238E27FC236}">
                <a16:creationId xmlns:a16="http://schemas.microsoft.com/office/drawing/2014/main" id="{35800A0C-CF7D-BE95-E2DF-720EC37B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3338"/>
            <a:ext cx="2705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>
            <a:extLst>
              <a:ext uri="{FF2B5EF4-FFF2-40B4-BE49-F238E27FC236}">
                <a16:creationId xmlns:a16="http://schemas.microsoft.com/office/drawing/2014/main" id="{89BC5010-C2AE-CED8-1F9E-E1DEFEED8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28600"/>
            <a:ext cx="7124700" cy="739775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4000">
                <a:latin typeface="Comic Sans MS" panose="030F0902030302020204" pitchFamily="66" charset="0"/>
              </a:rPr>
              <a:t>Biodegradação dos PHAs</a:t>
            </a:r>
            <a:endParaRPr lang="pt-BR" altLang="en-US" sz="4000">
              <a:latin typeface="Times New Roman" panose="02020603050405020304" pitchFamily="18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5EAA7FC-09DD-E363-9635-47CC33415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2667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Microrganismos do meio ambiente</a:t>
            </a:r>
          </a:p>
          <a:p>
            <a:pPr>
              <a:spcBef>
                <a:spcPct val="50000"/>
              </a:spcBef>
              <a:buFontTx/>
              <a:buNone/>
            </a:pPr>
            <a:endParaRPr lang="pt-BR" altLang="en-US" sz="2400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Despolimerases Extracelulares</a:t>
            </a:r>
            <a:endParaRPr lang="pt-BR" altLang="en-US" sz="2600">
              <a:latin typeface="Comic Sans MS" panose="030F0902030302020204" pitchFamily="66" charset="0"/>
            </a:endParaRPr>
          </a:p>
        </p:txBody>
      </p:sp>
      <p:sp>
        <p:nvSpPr>
          <p:cNvPr id="47107" name="AutoShape 4">
            <a:extLst>
              <a:ext uri="{FF2B5EF4-FFF2-40B4-BE49-F238E27FC236}">
                <a16:creationId xmlns:a16="http://schemas.microsoft.com/office/drawing/2014/main" id="{B0DB0A27-29B4-0A2A-28D4-8562A6E9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276225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2F56752-78C9-FDF3-4960-3A664C24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447800"/>
            <a:ext cx="388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A degradação total de um filme de P(3HB) (1 mm) ocorre:</a:t>
            </a:r>
            <a:endParaRPr lang="pt-BR" alt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4C9B57C-46B6-850C-B58A-6D2F078E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914650"/>
            <a:ext cx="1447800" cy="13700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 b="1">
                <a:solidFill>
                  <a:schemeClr val="bg2"/>
                </a:solidFill>
                <a:latin typeface="Comic Sans MS" panose="030F0902030302020204" pitchFamily="66" charset="0"/>
              </a:rPr>
              <a:t>SOLO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75 semanas</a:t>
            </a:r>
            <a:endParaRPr lang="pt-BR" altLang="en-US" sz="2400">
              <a:latin typeface="Times New Roman" panose="02020603050405020304" pitchFamily="18" charset="0"/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8F981EFB-E584-8F37-DE21-07073AC3C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514600"/>
            <a:ext cx="1447800" cy="210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 b="1">
                <a:latin typeface="Comic Sans MS" panose="030F0902030302020204" pitchFamily="66" charset="0"/>
              </a:rPr>
              <a:t>ÁGUA DO MAR</a:t>
            </a:r>
            <a:endParaRPr lang="pt-BR" altLang="en-US" sz="2400">
              <a:latin typeface="Comic Sans MS" panose="030F0902030302020204" pitchFamily="66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350 semanas</a:t>
            </a:r>
            <a:endParaRPr lang="pt-BR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75C2A9D-8639-8999-F65B-515E4CBE2379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5543550"/>
            <a:ext cx="8216900" cy="1200150"/>
            <a:chOff x="304" y="3492"/>
            <a:chExt cx="5176" cy="756"/>
          </a:xfrm>
        </p:grpSpPr>
        <p:sp>
          <p:nvSpPr>
            <p:cNvPr id="47113" name="Text Box 9">
              <a:extLst>
                <a:ext uri="{FF2B5EF4-FFF2-40B4-BE49-F238E27FC236}">
                  <a16:creationId xmlns:a16="http://schemas.microsoft.com/office/drawing/2014/main" id="{B0953B81-4498-FE8C-D9F6-54E6796D8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3492"/>
              <a:ext cx="517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t-BR" altLang="en-US" sz="2400">
                  <a:solidFill>
                    <a:srgbClr val="1F497D"/>
                  </a:solidFill>
                  <a:latin typeface="Comic Sans MS" panose="030F0902030302020204" pitchFamily="66" charset="0"/>
                </a:rPr>
                <a:t>A bactéria produtora, em baixa disponibilidade de fonte de carbono, degrada o biopolímero            Despolimerase intracelular</a:t>
              </a:r>
              <a:endParaRPr lang="pt-BR" altLang="en-US" sz="2400">
                <a:solidFill>
                  <a:srgbClr val="1F497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14" name="AutoShape 10">
              <a:extLst>
                <a:ext uri="{FF2B5EF4-FFF2-40B4-BE49-F238E27FC236}">
                  <a16:creationId xmlns:a16="http://schemas.microsoft.com/office/drawing/2014/main" id="{9AFD6A7E-8E78-4CC0-4004-589315D87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840"/>
              <a:ext cx="528" cy="144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995" name="Text Box 11">
            <a:extLst>
              <a:ext uri="{FF2B5EF4-FFF2-40B4-BE49-F238E27FC236}">
                <a16:creationId xmlns:a16="http://schemas.microsoft.com/office/drawing/2014/main" id="{2C694DF3-948B-FC77-2C77-5527FFFE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724150"/>
            <a:ext cx="1562100" cy="13700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 b="1">
                <a:latin typeface="Comic Sans MS" panose="030F0902030302020204" pitchFamily="66" charset="0"/>
              </a:rPr>
              <a:t>Esgoto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10 semanas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9" grpId="0" autoUpdateAnimBg="0"/>
      <p:bldP spid="41990" grpId="0" animBg="1" autoUpdateAnimBg="0"/>
      <p:bldP spid="41991" grpId="0" animBg="1" autoUpdateAnimBg="0"/>
      <p:bldP spid="4199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PHB degradação">
            <a:extLst>
              <a:ext uri="{FF2B5EF4-FFF2-40B4-BE49-F238E27FC236}">
                <a16:creationId xmlns:a16="http://schemas.microsoft.com/office/drawing/2014/main" id="{659C8D38-6CA8-6C1A-350B-2E201180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337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CA8A3903-7E21-5D57-85CD-183A431AE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050" y="171450"/>
            <a:ext cx="7772400" cy="742950"/>
          </a:xfrm>
          <a:solidFill>
            <a:schemeClr val="bg2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4000">
                <a:latin typeface="Comic Sans MS" panose="030F0902030302020204" pitchFamily="66" charset="0"/>
              </a:rPr>
              <a:t>Biocompatibilidade dos PHAs</a:t>
            </a:r>
            <a:endParaRPr lang="pt-BR" altLang="en-US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4812AD6C-BC28-673E-F3E8-0B76C4A5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5791200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Pct val="200000"/>
              <a:buFont typeface="Monotype Sorts" pitchFamily="2" charset="2"/>
              <a:buChar char="à"/>
            </a:pP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O Monômero D(-)3-hidroxibutirato está presente no homem</a:t>
            </a:r>
            <a:endParaRPr lang="pt-BR" altLang="en-US" sz="2400">
              <a:latin typeface="Comic Sans MS" panose="030F0902030302020204" pitchFamily="66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1A7FC5D-4B92-7C19-8BE3-ADF9FD20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5772150" cy="1187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Pct val="200000"/>
              <a:buFont typeface="Monotype Sorts" pitchFamily="2" charset="2"/>
              <a:buChar char="à"/>
            </a:pPr>
            <a:r>
              <a:rPr lang="pt-BR" altLang="en-US" sz="2400">
                <a:solidFill>
                  <a:schemeClr val="bg2"/>
                </a:solidFill>
                <a:latin typeface="Comic Sans MS" panose="030F0902030302020204" pitchFamily="66" charset="0"/>
              </a:rPr>
              <a:t>Polímeros de baixo peso molecular (100-200 monômeros) são detectados no plasma humano</a:t>
            </a:r>
            <a:endParaRPr lang="pt-BR" altLang="en-US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utoUpdateAnimBg="0"/>
      <p:bldP spid="4301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>
            <a:extLst>
              <a:ext uri="{FF2B5EF4-FFF2-40B4-BE49-F238E27FC236}">
                <a16:creationId xmlns:a16="http://schemas.microsoft.com/office/drawing/2014/main" id="{93580374-830F-DB22-851D-41556D2A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06413"/>
            <a:ext cx="8458200" cy="2185987"/>
          </a:xfrm>
          <a:prstGeom prst="rect">
            <a:avLst/>
          </a:prstGeom>
          <a:solidFill>
            <a:schemeClr val="bg2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4000" b="1" i="1">
                <a:latin typeface="Comic Sans MS" panose="030F0902030302020204" pitchFamily="66" charset="0"/>
              </a:rPr>
              <a:t>Cupriavidus  necator </a:t>
            </a:r>
            <a:endParaRPr lang="pt-BR" altLang="en-US" sz="4000" b="1" i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pt-BR" altLang="en-US" sz="2400" b="1">
              <a:latin typeface="Comic Sans MS" panose="030F0902030302020204" pitchFamily="66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3 Genes são responsáveis pela síntese de P(3HB) e estão agrupados em um </a:t>
            </a:r>
            <a:r>
              <a:rPr lang="pt-BR" altLang="en-US" sz="2400" i="1">
                <a:latin typeface="Comic Sans MS" panose="030F0902030302020204" pitchFamily="66" charset="0"/>
              </a:rPr>
              <a:t>operon</a:t>
            </a:r>
          </a:p>
        </p:txBody>
      </p:sp>
      <p:pic>
        <p:nvPicPr>
          <p:cNvPr id="45059" name="Picture 3" descr="insertophbCAB1">
            <a:extLst>
              <a:ext uri="{FF2B5EF4-FFF2-40B4-BE49-F238E27FC236}">
                <a16:creationId xmlns:a16="http://schemas.microsoft.com/office/drawing/2014/main" id="{6B9C1E68-1358-35F9-99A2-42B27786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429000"/>
            <a:ext cx="60769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A79B50D0-EE97-7F13-6F2C-AAB8970C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661025"/>
            <a:ext cx="1714500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000">
                <a:latin typeface="Comic Sans MS" panose="030F0902030302020204" pitchFamily="66" charset="0"/>
              </a:rPr>
              <a:t>PHA-Sintase</a:t>
            </a:r>
            <a:endParaRPr lang="pt-BR" altLang="en-US" sz="1600">
              <a:latin typeface="Comic Sans MS" panose="030F0902030302020204" pitchFamily="66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BF5C5B1-2740-5964-1D02-F66D7168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732463"/>
            <a:ext cx="1638300" cy="7016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000">
                <a:latin typeface="Comic Sans MS" panose="030F0902030302020204" pitchFamily="66" charset="0"/>
              </a:rPr>
              <a:t>Beta-Cetotiolase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F7CEFD38-089C-D052-96C7-4B2A0A90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661025"/>
            <a:ext cx="1371600" cy="7016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000">
                <a:latin typeface="Comic Sans MS" panose="030F0902030302020204" pitchFamily="66" charset="0"/>
              </a:rPr>
              <a:t>NADPH-Redutase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865F82FE-11F5-AF97-F5EC-24A58A62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5085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400" i="1">
                <a:latin typeface="Times New Roman" panose="02020603050405020304" pitchFamily="18" charset="0"/>
              </a:rPr>
              <a:t>phbCAB</a:t>
            </a:r>
            <a:endParaRPr lang="pt-BR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 autoUpdateAnimBg="0"/>
      <p:bldP spid="45061" grpId="0" animBg="1" autoUpdateAnimBg="0"/>
      <p:bldP spid="45062" grpId="0" animBg="1" autoUpdateAnimBg="0"/>
      <p:bldP spid="4506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41A6B29-0292-B4FF-4507-0B1C7A39E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1657350"/>
            <a:ext cx="3352800" cy="2438400"/>
          </a:xfrm>
          <a:solidFill>
            <a:schemeClr val="bg2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3600" b="1">
                <a:latin typeface="Comic Sans MS" panose="030F0902030302020204" pitchFamily="66" charset="0"/>
              </a:rPr>
              <a:t>Síntese de P(3HB) em </a:t>
            </a:r>
            <a:r>
              <a:rPr lang="pt-BR" altLang="en-US" sz="3600" b="1" i="1">
                <a:latin typeface="Comic Sans MS" panose="030F0902030302020204" pitchFamily="66" charset="0"/>
              </a:rPr>
              <a:t>Cupriavidus necator</a:t>
            </a:r>
            <a:endParaRPr lang="pt-BR" altLang="en-US"/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9F8D3038-A8E1-1C80-7BA7-A424939D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"/>
            <a:ext cx="533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703F094D-5DB2-660E-D2C4-4B6C8C9C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500063"/>
            <a:ext cx="1498600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1F497D"/>
                </a:solidFill>
                <a:latin typeface="Comic Sans MS" panose="030F0902030302020204" pitchFamily="66" charset="0"/>
              </a:rPr>
              <a:t>Acetil-CoA</a:t>
            </a:r>
            <a:endParaRPr lang="es-ES" altLang="en-US" sz="1200">
              <a:solidFill>
                <a:srgbClr val="1F497D"/>
              </a:solidFill>
              <a:latin typeface="Comic Sans MS" panose="030F0902030302020204" pitchFamily="66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6B9417C1-5CF2-6DEA-2424-6B6D208B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636588"/>
            <a:ext cx="508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1F497D"/>
                </a:solidFill>
                <a:latin typeface="Times New Roman" panose="02020603050405020304" pitchFamily="18" charset="0"/>
              </a:rPr>
              <a:t>+</a:t>
            </a:r>
            <a:endParaRPr lang="es-ES" altLang="en-US" sz="120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Line 6">
            <a:extLst>
              <a:ext uri="{FF2B5EF4-FFF2-40B4-BE49-F238E27FC236}">
                <a16:creationId xmlns:a16="http://schemas.microsoft.com/office/drawing/2014/main" id="{6501B3B1-CE89-5704-8246-380D6DEA1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1127125"/>
            <a:ext cx="1587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6" name="AutoShape 7">
            <a:extLst>
              <a:ext uri="{FF2B5EF4-FFF2-40B4-BE49-F238E27FC236}">
                <a16:creationId xmlns:a16="http://schemas.microsoft.com/office/drawing/2014/main" id="{7E9B6546-7101-DB3D-81D4-B659E83D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1463675"/>
            <a:ext cx="592137" cy="334963"/>
          </a:xfrm>
          <a:prstGeom prst="curvedUpArrow">
            <a:avLst>
              <a:gd name="adj1" fmla="val 35355"/>
              <a:gd name="adj2" fmla="val 7071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33032E7B-BAB0-F2AA-5509-874D67E7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2051050"/>
            <a:ext cx="2160588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1F497D"/>
                </a:solidFill>
                <a:latin typeface="Comic Sans MS" panose="030F0902030302020204" pitchFamily="66" charset="0"/>
              </a:rPr>
              <a:t>Acetoacetil-CoA</a:t>
            </a:r>
            <a:endParaRPr lang="es-ES" altLang="en-US" sz="1200">
              <a:solidFill>
                <a:srgbClr val="1F497D"/>
              </a:solidFill>
              <a:latin typeface="Comic Sans MS" panose="030F0902030302020204" pitchFamily="66" charset="0"/>
            </a:endParaRPr>
          </a:p>
        </p:txBody>
      </p:sp>
      <p:sp>
        <p:nvSpPr>
          <p:cNvPr id="51208" name="Line 9">
            <a:extLst>
              <a:ext uri="{FF2B5EF4-FFF2-40B4-BE49-F238E27FC236}">
                <a16:creationId xmlns:a16="http://schemas.microsoft.com/office/drawing/2014/main" id="{1F25F797-996F-1DFB-DD05-CA6F8863D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724150"/>
            <a:ext cx="1587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9" name="AutoShape 10">
            <a:extLst>
              <a:ext uri="{FF2B5EF4-FFF2-40B4-BE49-F238E27FC236}">
                <a16:creationId xmlns:a16="http://schemas.microsoft.com/office/drawing/2014/main" id="{3BB47534-C2FA-417F-BBBA-CF6F328A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2892425"/>
            <a:ext cx="592137" cy="673100"/>
          </a:xfrm>
          <a:prstGeom prst="curvedRightArrow">
            <a:avLst>
              <a:gd name="adj1" fmla="val 22735"/>
              <a:gd name="adj2" fmla="val 45469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245F86F8-EAC1-15AE-D8B8-A5B53F86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3779838"/>
            <a:ext cx="3457575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1F497D"/>
                </a:solidFill>
                <a:latin typeface="Comic Sans MS" panose="030F0902030302020204" pitchFamily="66" charset="0"/>
              </a:rPr>
              <a:t>D(-)-3-hidroxibutiril-CoA</a:t>
            </a:r>
          </a:p>
        </p:txBody>
      </p:sp>
      <p:sp>
        <p:nvSpPr>
          <p:cNvPr id="51211" name="Line 12">
            <a:extLst>
              <a:ext uri="{FF2B5EF4-FFF2-40B4-BE49-F238E27FC236}">
                <a16:creationId xmlns:a16="http://schemas.microsoft.com/office/drawing/2014/main" id="{228D2132-3FFD-B174-BEED-79E4FB515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4238625"/>
            <a:ext cx="15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12" name="Text Box 13">
            <a:extLst>
              <a:ext uri="{FF2B5EF4-FFF2-40B4-BE49-F238E27FC236}">
                <a16:creationId xmlns:a16="http://schemas.microsoft.com/office/drawing/2014/main" id="{81EFA884-9E5A-338C-9731-6321C8A2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1211263"/>
            <a:ext cx="912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400">
                <a:solidFill>
                  <a:srgbClr val="1F497D"/>
                </a:solidFill>
                <a:latin typeface="Comic Sans MS" panose="030F0902030302020204" pitchFamily="66" charset="0"/>
              </a:rPr>
              <a:t>CoASH</a:t>
            </a:r>
            <a:endParaRPr lang="es-ES" altLang="en-US" sz="140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Line 14">
            <a:extLst>
              <a:ext uri="{FF2B5EF4-FFF2-40B4-BE49-F238E27FC236}">
                <a16:creationId xmlns:a16="http://schemas.microsoft.com/office/drawing/2014/main" id="{9409E40A-4F03-97E2-C853-CB1E93981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4138" y="1042988"/>
            <a:ext cx="1587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14" name="Line 15">
            <a:extLst>
              <a:ext uri="{FF2B5EF4-FFF2-40B4-BE49-F238E27FC236}">
                <a16:creationId xmlns:a16="http://schemas.microsoft.com/office/drawing/2014/main" id="{C0760C49-8621-C6B1-E02A-9A8CEE515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4138" y="2640013"/>
            <a:ext cx="1587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15" name="Text Box 16">
            <a:extLst>
              <a:ext uri="{FF2B5EF4-FFF2-40B4-BE49-F238E27FC236}">
                <a16:creationId xmlns:a16="http://schemas.microsoft.com/office/drawing/2014/main" id="{DCA51F88-7B0E-E426-2527-C6EA0AF2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779713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400">
                <a:solidFill>
                  <a:srgbClr val="1F497D"/>
                </a:solidFill>
                <a:latin typeface="Comic Sans MS" panose="030F0902030302020204" pitchFamily="66" charset="0"/>
              </a:rPr>
              <a:t>NADPH</a:t>
            </a:r>
          </a:p>
        </p:txBody>
      </p:sp>
      <p:sp>
        <p:nvSpPr>
          <p:cNvPr id="51216" name="Text Box 17">
            <a:extLst>
              <a:ext uri="{FF2B5EF4-FFF2-40B4-BE49-F238E27FC236}">
                <a16:creationId xmlns:a16="http://schemas.microsoft.com/office/drawing/2014/main" id="{B63E7518-B6EB-65E7-AA0B-2E43276F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3313113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400">
                <a:solidFill>
                  <a:srgbClr val="1F497D"/>
                </a:solidFill>
                <a:latin typeface="Comic Sans MS" panose="030F0902030302020204" pitchFamily="66" charset="0"/>
              </a:rPr>
              <a:t>NADP</a:t>
            </a:r>
            <a:r>
              <a:rPr lang="es-ES" altLang="en-US" sz="1400" baseline="30000">
                <a:solidFill>
                  <a:srgbClr val="1F497D"/>
                </a:solidFill>
                <a:latin typeface="Comic Sans MS" panose="030F0902030302020204" pitchFamily="66" charset="0"/>
              </a:rPr>
              <a:t>+</a:t>
            </a:r>
            <a:endParaRPr lang="es-ES" altLang="en-US" sz="1000">
              <a:solidFill>
                <a:srgbClr val="1F497D"/>
              </a:solidFill>
              <a:latin typeface="Comic Sans MS" panose="030F0902030302020204" pitchFamily="66" charset="0"/>
            </a:endParaRPr>
          </a:p>
        </p:txBody>
      </p:sp>
      <p:sp>
        <p:nvSpPr>
          <p:cNvPr id="51217" name="AutoShape 18">
            <a:extLst>
              <a:ext uri="{FF2B5EF4-FFF2-40B4-BE49-F238E27FC236}">
                <a16:creationId xmlns:a16="http://schemas.microsoft.com/office/drawing/2014/main" id="{DB10D11D-FF38-9C88-5D36-863CA54D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4659313"/>
            <a:ext cx="592137" cy="334962"/>
          </a:xfrm>
          <a:prstGeom prst="curvedUpArrow">
            <a:avLst>
              <a:gd name="adj1" fmla="val 35355"/>
              <a:gd name="adj2" fmla="val 70711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18" name="Text Box 19">
            <a:extLst>
              <a:ext uri="{FF2B5EF4-FFF2-40B4-BE49-F238E27FC236}">
                <a16:creationId xmlns:a16="http://schemas.microsoft.com/office/drawing/2014/main" id="{1B237DD6-5865-95B9-6592-26B54781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4406900"/>
            <a:ext cx="1103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400">
                <a:solidFill>
                  <a:srgbClr val="1F497D"/>
                </a:solidFill>
                <a:latin typeface="Comic Sans MS" panose="030F0902030302020204" pitchFamily="66" charset="0"/>
              </a:rPr>
              <a:t>CoASH</a:t>
            </a:r>
          </a:p>
        </p:txBody>
      </p:sp>
      <p:sp>
        <p:nvSpPr>
          <p:cNvPr id="46100" name="Oval 20">
            <a:extLst>
              <a:ext uri="{FF2B5EF4-FFF2-40B4-BE49-F238E27FC236}">
                <a16:creationId xmlns:a16="http://schemas.microsoft.com/office/drawing/2014/main" id="{015B924F-9A77-E624-CE90-F706A4AD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5540375"/>
            <a:ext cx="1941513" cy="9477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C8A219E8-757B-3D6F-763F-9A4E366E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5830888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0000"/>
                </a:solidFill>
                <a:latin typeface="Comic Sans MS" panose="030F0902030302020204" pitchFamily="66" charset="0"/>
              </a:rPr>
              <a:t>P(3HB)</a:t>
            </a:r>
            <a:endParaRPr lang="es-ES" altLang="en-US" sz="120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F641A946-9A50-01CD-6A76-8F20B9EF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295400"/>
            <a:ext cx="222885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</a:t>
            </a:r>
            <a:r>
              <a:rPr lang="es-ES" altLang="en-US" sz="2400">
                <a:solidFill>
                  <a:srgbClr val="000000"/>
                </a:solidFill>
                <a:latin typeface="Comic Sans MS" panose="030F0902030302020204" pitchFamily="66" charset="0"/>
              </a:rPr>
              <a:t>- cetotiolase</a:t>
            </a:r>
            <a:endParaRPr lang="es-ES" altLang="en-US" sz="120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6103" name="Text Box 23">
            <a:extLst>
              <a:ext uri="{FF2B5EF4-FFF2-40B4-BE49-F238E27FC236}">
                <a16:creationId xmlns:a16="http://schemas.microsoft.com/office/drawing/2014/main" id="{BE563A36-6E76-4FC0-DADB-71A66816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2644775"/>
            <a:ext cx="255270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0000"/>
                </a:solidFill>
                <a:latin typeface="Comic Sans MS" panose="030F0902030302020204" pitchFamily="66" charset="0"/>
              </a:rPr>
              <a:t>Acetoacetil-CoA redutase</a:t>
            </a:r>
            <a:endParaRPr lang="es-E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4" name="Text Box 24">
            <a:extLst>
              <a:ext uri="{FF2B5EF4-FFF2-40B4-BE49-F238E27FC236}">
                <a16:creationId xmlns:a16="http://schemas.microsoft.com/office/drawing/2014/main" id="{C14C9323-EA16-FA21-8D95-88D15C45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4400550"/>
            <a:ext cx="182245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0000"/>
                </a:solidFill>
                <a:latin typeface="Comic Sans MS" panose="030F0902030302020204" pitchFamily="66" charset="0"/>
              </a:rPr>
              <a:t>PHA sintase</a:t>
            </a:r>
            <a:endParaRPr lang="es-ES" altLang="en-US" sz="120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51224" name="Text Box 25">
            <a:extLst>
              <a:ext uri="{FF2B5EF4-FFF2-40B4-BE49-F238E27FC236}">
                <a16:creationId xmlns:a16="http://schemas.microsoft.com/office/drawing/2014/main" id="{1DE541FF-A8C9-573A-8DEE-6F2DBFEF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514350"/>
            <a:ext cx="1836738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1F497D"/>
                </a:solidFill>
                <a:latin typeface="Comic Sans MS" panose="030F0902030302020204" pitchFamily="66" charset="0"/>
              </a:rPr>
              <a:t>Acetil-CoA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5" grpId="0" animBg="1" autoUpdateAnimBg="0"/>
      <p:bldP spid="46088" grpId="0" animBg="1" autoUpdateAnimBg="0"/>
      <p:bldP spid="46091" grpId="0" animBg="1" autoUpdateAnimBg="0"/>
      <p:bldP spid="46100" grpId="0" animBg="1"/>
      <p:bldP spid="46101" grpId="0" autoUpdateAnimBg="0"/>
      <p:bldP spid="46102" grpId="0" animBg="1" autoUpdateAnimBg="0"/>
      <p:bldP spid="46103" grpId="0" animBg="1" autoUpdateAnimBg="0"/>
      <p:bldP spid="4610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Object 2">
            <a:extLst>
              <a:ext uri="{FF2B5EF4-FFF2-40B4-BE49-F238E27FC236}">
                <a16:creationId xmlns:a16="http://schemas.microsoft.com/office/drawing/2014/main" id="{2814C360-532F-F5FD-15C6-5A8ECDEB56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42900"/>
          <a:ext cx="714375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54700" imgH="5346700" progId="Word.Document.8">
                  <p:embed/>
                </p:oleObj>
              </mc:Choice>
              <mc:Fallback>
                <p:oleObj name="Document" r:id="rId2" imgW="5854700" imgH="5346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2900"/>
                        <a:ext cx="7143750" cy="651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tângulo 5">
            <a:extLst>
              <a:ext uri="{FF2B5EF4-FFF2-40B4-BE49-F238E27FC236}">
                <a16:creationId xmlns:a16="http://schemas.microsoft.com/office/drawing/2014/main" id="{0952807F-6C99-4FA6-4419-8FE17337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1749425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3600" i="1">
                <a:latin typeface="Times New Roman" panose="02020603050405020304" pitchFamily="18" charset="0"/>
              </a:rPr>
              <a:t>phbCAB</a:t>
            </a:r>
            <a:endParaRPr lang="pt-BR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2">
            <a:extLst>
              <a:ext uri="{FF2B5EF4-FFF2-40B4-BE49-F238E27FC236}">
                <a16:creationId xmlns:a16="http://schemas.microsoft.com/office/drawing/2014/main" id="{A5A69388-5E79-F3ED-A701-5BE522A75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0"/>
          <a:ext cx="7859713" cy="674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16840200" imgH="14439900" progId="Word.Document.8">
                  <p:embed/>
                </p:oleObj>
              </mc:Choice>
              <mc:Fallback>
                <p:oleObj name="Documento" r:id="rId2" imgW="16840200" imgH="14439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7859713" cy="6742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B519583-F27E-69ED-D79B-EB7590517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47650"/>
            <a:ext cx="8401050" cy="723900"/>
          </a:xfrm>
          <a:solidFill>
            <a:schemeClr val="bg2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4000">
                <a:latin typeface="Comic Sans MS" panose="030F0902030302020204" pitchFamily="66" charset="0"/>
              </a:rPr>
              <a:t>Coloração com “Vermelho do Nilo”</a:t>
            </a:r>
            <a:endParaRPr lang="pt-BR" altLang="en-US" sz="3600">
              <a:latin typeface="Comic Sans MS" panose="030F0902030302020204" pitchFamily="66" charset="0"/>
            </a:endParaRPr>
          </a:p>
        </p:txBody>
      </p:sp>
      <p:pic>
        <p:nvPicPr>
          <p:cNvPr id="58371" name="Picture 3" descr="NileredMicros">
            <a:extLst>
              <a:ext uri="{FF2B5EF4-FFF2-40B4-BE49-F238E27FC236}">
                <a16:creationId xmlns:a16="http://schemas.microsoft.com/office/drawing/2014/main" id="{8939D8FB-8201-F70B-BAB0-0F35B908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5923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NileredUV">
            <a:extLst>
              <a:ext uri="{FF2B5EF4-FFF2-40B4-BE49-F238E27FC236}">
                <a16:creationId xmlns:a16="http://schemas.microsoft.com/office/drawing/2014/main" id="{28CADD02-B316-5EEB-F325-A58DF52C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>
            <a:fillRect/>
          </a:stretch>
        </p:blipFill>
        <p:spPr bwMode="auto">
          <a:xfrm>
            <a:off x="533400" y="2438400"/>
            <a:ext cx="2746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A5C8294D-758C-B588-C02F-15EEE6D0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24050"/>
            <a:ext cx="4572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082CE332-3721-C56E-3B55-FAF3FCD0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924050"/>
            <a:ext cx="4572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Comic Sans MS" panose="030F0902030302020204" pitchFamily="66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 autoUpdateAnimBg="0"/>
      <p:bldP spid="5837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3">
            <a:extLst>
              <a:ext uri="{FF2B5EF4-FFF2-40B4-BE49-F238E27FC236}">
                <a16:creationId xmlns:a16="http://schemas.microsoft.com/office/drawing/2014/main" id="{D266673C-CEE5-F21B-6236-ECF149A5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298" name="Text Box 4">
            <a:extLst>
              <a:ext uri="{FF2B5EF4-FFF2-40B4-BE49-F238E27FC236}">
                <a16:creationId xmlns:a16="http://schemas.microsoft.com/office/drawing/2014/main" id="{62E3823E-2454-E66D-9D6D-D85EEB211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908050"/>
            <a:ext cx="8064500" cy="5592763"/>
          </a:xfrm>
          <a:prstGeom prst="rect">
            <a:avLst/>
          </a:prstGeom>
          <a:solidFill>
            <a:srgbClr val="73FB79">
              <a:alpha val="11765"/>
            </a:srgbClr>
          </a:solidFill>
          <a:ln w="9525">
            <a:solidFill>
              <a:srgbClr val="00B050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Embalagens sacos e vasilhames para fertilizantes e defensivos agrícolas, vasos para mudas e produtos injetados;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brinquedos e material escolar; 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endParaRPr lang="pt-B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em embalagens de alimentos de papel cartonado do tipo 'longa vida' para o envase de sucos naturais, leite pasteurizado e bebidas isotônicas", diz Ortega Filho. A FDA ( Food and Drug Administration ), órgão que normatiza o setor de alimentos e remédios nos Estados Unidos, já aprovou 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endParaRPr lang="pt-B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produtos de limpeza, higiene, cosméticos e produtos;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endParaRPr lang="pt-B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endParaRPr lang="pt-BR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Saúde:    fios de sutura,   outros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endParaRPr lang="pt-BR" altLang="en-US" sz="1800">
              <a:latin typeface="Arial" panose="020B0604020202020204" pitchFamily="34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D388ADB6-B997-44FA-8091-5AD95790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3825"/>
            <a:ext cx="7961313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ço Reservado para Número de Slide 3">
            <a:extLst>
              <a:ext uri="{FF2B5EF4-FFF2-40B4-BE49-F238E27FC236}">
                <a16:creationId xmlns:a16="http://schemas.microsoft.com/office/drawing/2014/main" id="{603C0EAC-9B43-9423-A546-CB917A47B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91C48-85EB-C44E-9EC1-D5979FD716BC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882E5C7-89A8-E3A6-35E6-5389EE8E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0650"/>
            <a:ext cx="7961312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2946316C-A375-2944-B079-2AEDBB03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28750"/>
            <a:ext cx="8064500" cy="2724150"/>
          </a:xfrm>
          <a:prstGeom prst="rect">
            <a:avLst/>
          </a:prstGeom>
          <a:gradFill flip="none" rotWithShape="1">
            <a:gsLst>
              <a:gs pos="0">
                <a:srgbClr val="73FB79">
                  <a:tint val="66000"/>
                  <a:satMod val="160000"/>
                </a:srgbClr>
              </a:gs>
              <a:gs pos="50000">
                <a:srgbClr val="73FB79">
                  <a:tint val="44500"/>
                  <a:satMod val="160000"/>
                </a:srgbClr>
              </a:gs>
              <a:gs pos="100000">
                <a:srgbClr val="73FB7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73FB79">
                <a:alpha val="2588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dirty="0">
                <a:solidFill>
                  <a:srgbClr val="000000"/>
                </a:solidFill>
                <a:latin typeface="+mn-lt"/>
              </a:rPr>
              <a:t>Embalagens sacos e vasilhames para fertilizantes e defensivos agrícolas, vasos para mudas e produtos injetados;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None/>
              <a:defRPr/>
            </a:pPr>
            <a:endParaRPr lang="pt-BR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dirty="0">
                <a:solidFill>
                  <a:srgbClr val="000000"/>
                </a:solidFill>
                <a:latin typeface="+mn-lt"/>
              </a:rPr>
              <a:t>Embalagens de </a:t>
            </a:r>
            <a:r>
              <a:rPr lang="pt-BR" b="1" dirty="0">
                <a:solidFill>
                  <a:srgbClr val="000000"/>
                </a:solidFill>
                <a:latin typeface="+mn-lt"/>
              </a:rPr>
              <a:t>bebidas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e </a:t>
            </a:r>
            <a:r>
              <a:rPr lang="pt-BR" b="1" dirty="0">
                <a:solidFill>
                  <a:srgbClr val="000000"/>
                </a:solidFill>
                <a:latin typeface="+mn-lt"/>
              </a:rPr>
              <a:t>alimentos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de papel cartonado do tipo 'longa vida' para o </a:t>
            </a:r>
            <a:r>
              <a:rPr lang="pt-BR" dirty="0" err="1">
                <a:solidFill>
                  <a:srgbClr val="000000"/>
                </a:solidFill>
                <a:latin typeface="+mn-lt"/>
              </a:rPr>
              <a:t>envase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de sucos naturais, leite pasteurizado e bebidas isotônicas",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+mn-lt"/>
              </a:rPr>
              <a:t>( Ortega Filho. A FDA ( </a:t>
            </a:r>
            <a:r>
              <a:rPr lang="pt-BR" dirty="0" err="1">
                <a:solidFill>
                  <a:srgbClr val="000000"/>
                </a:solidFill>
                <a:latin typeface="+mn-lt"/>
              </a:rPr>
              <a:t>Food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+mn-lt"/>
              </a:rPr>
              <a:t>and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+mn-lt"/>
              </a:rPr>
              <a:t>Drug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+mn-lt"/>
              </a:rPr>
              <a:t>Administration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), órgão que normatiza o setor de alimentos e remédios nos Estados Unidos, </a:t>
            </a:r>
            <a:r>
              <a:rPr lang="pt-BR" dirty="0">
                <a:latin typeface="+mn-lt"/>
              </a:rPr>
              <a:t>já aprovou )</a:t>
            </a:r>
          </a:p>
        </p:txBody>
      </p:sp>
      <p:sp>
        <p:nvSpPr>
          <p:cNvPr id="56326" name="Retângulo 5">
            <a:extLst>
              <a:ext uri="{FF2B5EF4-FFF2-40B4-BE49-F238E27FC236}">
                <a16:creationId xmlns:a16="http://schemas.microsoft.com/office/drawing/2014/main" id="{3D7BA11C-16C0-9865-F9D4-DB1B54A1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18002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solidFill>
                  <a:srgbClr val="FFFFFF"/>
                </a:solidFill>
              </a:rPr>
              <a:t>Embalagens</a:t>
            </a:r>
            <a:r>
              <a:rPr lang="pt-BR" altLang="en-US" sz="1800">
                <a:solidFill>
                  <a:srgbClr val="FFFFFF"/>
                </a:solidFill>
              </a:rPr>
              <a:t>: </a:t>
            </a:r>
            <a:endParaRPr lang="pt-BR" altLang="en-US" sz="1800"/>
          </a:p>
        </p:txBody>
      </p:sp>
      <p:sp>
        <p:nvSpPr>
          <p:cNvPr id="17415" name="Retângulo 6">
            <a:extLst>
              <a:ext uri="{FF2B5EF4-FFF2-40B4-BE49-F238E27FC236}">
                <a16:creationId xmlns:a16="http://schemas.microsoft.com/office/drawing/2014/main" id="{FD677F4A-ADE4-3D41-9B4D-485EB520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214938"/>
            <a:ext cx="5353050" cy="369887"/>
          </a:xfrm>
          <a:prstGeom prst="rect">
            <a:avLst/>
          </a:prstGeom>
          <a:gradFill flip="none" rotWithShape="1">
            <a:gsLst>
              <a:gs pos="0">
                <a:srgbClr val="73FB79">
                  <a:tint val="66000"/>
                  <a:satMod val="160000"/>
                </a:srgbClr>
              </a:gs>
              <a:gs pos="50000">
                <a:srgbClr val="73FB79">
                  <a:tint val="44500"/>
                  <a:satMod val="160000"/>
                </a:srgbClr>
              </a:gs>
              <a:gs pos="100000">
                <a:srgbClr val="73FB7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Webdings" pitchFamily="18" charset="2"/>
                <a:ea typeface="Batang" pitchFamily="18" charset="-127"/>
              </a:rPr>
              <a:t>a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brinquedos, material escolar, revistas e jornais; </a:t>
            </a:r>
          </a:p>
        </p:txBody>
      </p:sp>
      <p:sp>
        <p:nvSpPr>
          <p:cNvPr id="17416" name="Retângulo 7">
            <a:extLst>
              <a:ext uri="{FF2B5EF4-FFF2-40B4-BE49-F238E27FC236}">
                <a16:creationId xmlns:a16="http://schemas.microsoft.com/office/drawing/2014/main" id="{EBF6628A-514A-5B44-9245-1B1DE726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929313"/>
            <a:ext cx="2633663" cy="369887"/>
          </a:xfrm>
          <a:prstGeom prst="rect">
            <a:avLst/>
          </a:prstGeom>
          <a:gradFill flip="none" rotWithShape="1">
            <a:gsLst>
              <a:gs pos="0">
                <a:srgbClr val="73FB79">
                  <a:tint val="66000"/>
                  <a:satMod val="160000"/>
                </a:srgbClr>
              </a:gs>
              <a:gs pos="50000">
                <a:srgbClr val="73FB79">
                  <a:tint val="44500"/>
                  <a:satMod val="160000"/>
                </a:srgbClr>
              </a:gs>
              <a:gs pos="100000">
                <a:srgbClr val="73FB7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Webdings" pitchFamily="18" charset="2"/>
                <a:ea typeface="Batang" pitchFamily="18" charset="-127"/>
              </a:rPr>
              <a:t>a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+mn-lt"/>
              </a:rPr>
              <a:t>Cartões de crédito</a:t>
            </a:r>
            <a:r>
              <a:rPr lang="pt-BR" dirty="0">
                <a:latin typeface="+mn-lt"/>
              </a:rPr>
              <a:t>; </a:t>
            </a:r>
          </a:p>
        </p:txBody>
      </p:sp>
      <p:sp>
        <p:nvSpPr>
          <p:cNvPr id="17417" name="Retângulo 8">
            <a:extLst>
              <a:ext uri="{FF2B5EF4-FFF2-40B4-BE49-F238E27FC236}">
                <a16:creationId xmlns:a16="http://schemas.microsoft.com/office/drawing/2014/main" id="{7E504CC8-2F13-4746-971D-8C68A9CB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52963"/>
            <a:ext cx="8072437" cy="369887"/>
          </a:xfrm>
          <a:prstGeom prst="rect">
            <a:avLst/>
          </a:prstGeom>
          <a:gradFill flip="none" rotWithShape="1">
            <a:gsLst>
              <a:gs pos="0">
                <a:srgbClr val="73FB79">
                  <a:tint val="66000"/>
                  <a:satMod val="160000"/>
                </a:srgbClr>
              </a:gs>
              <a:gs pos="50000">
                <a:srgbClr val="73FB79">
                  <a:tint val="44500"/>
                  <a:satMod val="160000"/>
                </a:srgbClr>
              </a:gs>
              <a:gs pos="100000">
                <a:srgbClr val="73FB79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dirty="0">
                <a:solidFill>
                  <a:srgbClr val="000000"/>
                </a:solidFill>
                <a:latin typeface="+mn-lt"/>
              </a:rPr>
              <a:t>produtos de limpeza, </a:t>
            </a:r>
            <a:r>
              <a:rPr lang="pt-BR" b="1" dirty="0">
                <a:solidFill>
                  <a:srgbClr val="000000"/>
                </a:solidFill>
                <a:latin typeface="+mn-lt"/>
              </a:rPr>
              <a:t>higiene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, </a:t>
            </a:r>
            <a:r>
              <a:rPr lang="pt-BR" b="1" dirty="0">
                <a:solidFill>
                  <a:srgbClr val="000000"/>
                </a:solidFill>
                <a:latin typeface="+mn-lt"/>
              </a:rPr>
              <a:t>cosméticos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Número de Slide 3">
            <a:extLst>
              <a:ext uri="{FF2B5EF4-FFF2-40B4-BE49-F238E27FC236}">
                <a16:creationId xmlns:a16="http://schemas.microsoft.com/office/drawing/2014/main" id="{49FE6502-BFAC-F020-77CC-0B9506F5F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BB918-B353-4A4E-B604-D0B986AC59BE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7346" name="Text Box 3">
            <a:extLst>
              <a:ext uri="{FF2B5EF4-FFF2-40B4-BE49-F238E27FC236}">
                <a16:creationId xmlns:a16="http://schemas.microsoft.com/office/drawing/2014/main" id="{8C6A4266-B697-BBAE-7EBD-CE02D444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676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BDBCE57-5E05-514B-878B-13929F3FB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524794"/>
            <a:ext cx="8032750" cy="5170487"/>
          </a:xfrm>
          <a:prstGeom prst="rect">
            <a:avLst/>
          </a:prstGeom>
          <a:gradFill flip="none" rotWithShape="1">
            <a:gsLst>
              <a:gs pos="0">
                <a:srgbClr val="73FB79">
                  <a:tint val="66000"/>
                  <a:satMod val="160000"/>
                </a:srgbClr>
              </a:gs>
              <a:gs pos="50000">
                <a:srgbClr val="73FB79">
                  <a:tint val="44500"/>
                  <a:satMod val="160000"/>
                </a:srgbClr>
              </a:gs>
              <a:gs pos="100000">
                <a:srgbClr val="73FB7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fios de sutura,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 implante de ossos fraturados,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Grupos </a:t>
            </a:r>
            <a:r>
              <a:rPr lang="pt-BR" sz="2000" dirty="0" err="1">
                <a:solidFill>
                  <a:srgbClr val="000000"/>
                </a:solidFill>
                <a:latin typeface="+mn-lt"/>
              </a:rPr>
              <a:t>quirais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 para síntese (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starting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chemicals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synthons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),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Liberação lenta de fármacos (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release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drugs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from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microespheres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-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drug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carrier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Arcabouço – Esqueleto para crescimento de células     (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scaffold</a:t>
            </a:r>
            <a:r>
              <a:rPr lang="pt-BR" sz="2000" i="1" dirty="0">
                <a:solidFill>
                  <a:srgbClr val="000000"/>
                </a:solidFill>
                <a:latin typeface="+mn-lt"/>
              </a:rPr>
              <a:t> material in </a:t>
            </a:r>
            <a:r>
              <a:rPr lang="pt-BR" sz="2000" i="1" dirty="0" err="1">
                <a:solidFill>
                  <a:srgbClr val="000000"/>
                </a:solidFill>
                <a:latin typeface="+mn-lt"/>
              </a:rPr>
              <a:t>tissue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),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a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outros</a:t>
            </a:r>
          </a:p>
        </p:txBody>
      </p:sp>
      <p:sp>
        <p:nvSpPr>
          <p:cNvPr id="57350" name="Retângulo 7">
            <a:extLst>
              <a:ext uri="{FF2B5EF4-FFF2-40B4-BE49-F238E27FC236}">
                <a16:creationId xmlns:a16="http://schemas.microsoft.com/office/drawing/2014/main" id="{C9929F85-09D9-D15A-16A4-1170B19B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063625"/>
            <a:ext cx="3275013" cy="461963"/>
          </a:xfrm>
          <a:prstGeom prst="rect">
            <a:avLst/>
          </a:prstGeom>
          <a:solidFill>
            <a:srgbClr val="73FB7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>
                <a:latin typeface="Lucida Console" panose="020B0609040504020204" pitchFamily="49" charset="0"/>
              </a:rPr>
              <a:t>Na área da saúde</a:t>
            </a:r>
            <a:r>
              <a:rPr lang="pt-BR" altLang="en-US" sz="1800">
                <a:solidFill>
                  <a:srgbClr val="FFFFFF"/>
                </a:solidFill>
              </a:rPr>
              <a:t>: </a:t>
            </a:r>
            <a:endParaRPr lang="pt-BR" altLang="en-US" sz="1800"/>
          </a:p>
        </p:txBody>
      </p:sp>
      <p:sp>
        <p:nvSpPr>
          <p:cNvPr id="57351" name="Text Box 2">
            <a:extLst>
              <a:ext uri="{FF2B5EF4-FFF2-40B4-BE49-F238E27FC236}">
                <a16:creationId xmlns:a16="http://schemas.microsoft.com/office/drawing/2014/main" id="{8107AD5C-34A7-7C40-2429-9F31F2F7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0650"/>
            <a:ext cx="7961312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3">
            <a:extLst>
              <a:ext uri="{FF2B5EF4-FFF2-40B4-BE49-F238E27FC236}">
                <a16:creationId xmlns:a16="http://schemas.microsoft.com/office/drawing/2014/main" id="{5C40D5EC-DB6A-4043-220E-71FA833E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46150"/>
            <a:ext cx="7951788" cy="1077913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2800">
                <a:solidFill>
                  <a:srgbClr val="FFFF99"/>
                </a:solidFill>
                <a:latin typeface="Arial" panose="020B0604020202020204" pitchFamily="34" charset="0"/>
              </a:rPr>
              <a:t>Material de partida  para a síntese orgânica</a:t>
            </a:r>
            <a:r>
              <a:rPr lang="pt-BR" altLang="en-US" sz="2400">
                <a:solidFill>
                  <a:srgbClr val="FFFF99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r>
              <a:rPr lang="pt-BR" altLang="en-US" sz="2400">
                <a:solidFill>
                  <a:srgbClr val="FFFF99"/>
                </a:solidFill>
                <a:latin typeface="Arial" panose="020B0604020202020204" pitchFamily="34" charset="0"/>
              </a:rPr>
              <a:t>starting chemicals (synthons)</a:t>
            </a:r>
          </a:p>
        </p:txBody>
      </p:sp>
      <p:sp>
        <p:nvSpPr>
          <p:cNvPr id="58370" name="Text Box 4">
            <a:extLst>
              <a:ext uri="{FF2B5EF4-FFF2-40B4-BE49-F238E27FC236}">
                <a16:creationId xmlns:a16="http://schemas.microsoft.com/office/drawing/2014/main" id="{DB155CFA-7159-62D3-D631-B44AAC880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68863"/>
            <a:ext cx="66960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Síntese de compostos quirais – química fina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Síntese de fármacos</a:t>
            </a:r>
          </a:p>
        </p:txBody>
      </p:sp>
      <p:sp>
        <p:nvSpPr>
          <p:cNvPr id="58371" name="Text Box 5">
            <a:extLst>
              <a:ext uri="{FF2B5EF4-FFF2-40B4-BE49-F238E27FC236}">
                <a16:creationId xmlns:a16="http://schemas.microsoft.com/office/drawing/2014/main" id="{508F86C9-DDDC-7231-6941-AECBAEA8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 enzimas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161B8C95-2669-4043-6AF0-D8E6F8F3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336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ácido ou base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277CBF6B-06D2-04B7-56CE-F301057B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24175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degradação biológica</a:t>
            </a:r>
          </a:p>
        </p:txBody>
      </p:sp>
      <p:sp>
        <p:nvSpPr>
          <p:cNvPr id="58374" name="AutoShape 8">
            <a:extLst>
              <a:ext uri="{FF2B5EF4-FFF2-40B4-BE49-F238E27FC236}">
                <a16:creationId xmlns:a16="http://schemas.microsoft.com/office/drawing/2014/main" id="{BC225A00-4920-C52E-299D-CAF3DCDE6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57563"/>
            <a:ext cx="2592387" cy="288925"/>
          </a:xfrm>
          <a:prstGeom prst="rightArrow">
            <a:avLst>
              <a:gd name="adj1" fmla="val 50000"/>
              <a:gd name="adj2" fmla="val 224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8375" name="Picture 9" descr="pHA1">
            <a:extLst>
              <a:ext uri="{FF2B5EF4-FFF2-40B4-BE49-F238E27FC236}">
                <a16:creationId xmlns:a16="http://schemas.microsoft.com/office/drawing/2014/main" id="{42E7BDE1-609B-0919-AD27-79D7EFEC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1885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10">
            <a:extLst>
              <a:ext uri="{FF2B5EF4-FFF2-40B4-BE49-F238E27FC236}">
                <a16:creationId xmlns:a16="http://schemas.microsoft.com/office/drawing/2014/main" id="{40748619-45F5-B212-6DA9-D245C0F8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924175"/>
            <a:ext cx="2987675" cy="1341438"/>
          </a:xfrm>
          <a:prstGeom prst="rect">
            <a:avLst/>
          </a:prstGeom>
          <a:solidFill>
            <a:srgbClr val="73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>
                <a:latin typeface="Arial" panose="020B0604020202020204" pitchFamily="34" charset="0"/>
              </a:rPr>
              <a:t>blocos quirais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000">
                <a:latin typeface="Arial" panose="020B0604020202020204" pitchFamily="34" charset="0"/>
              </a:rPr>
              <a:t>Template chiral: Síntese de novos compostos</a:t>
            </a:r>
          </a:p>
        </p:txBody>
      </p:sp>
      <p:sp>
        <p:nvSpPr>
          <p:cNvPr id="58377" name="Text Box 2">
            <a:extLst>
              <a:ext uri="{FF2B5EF4-FFF2-40B4-BE49-F238E27FC236}">
                <a16:creationId xmlns:a16="http://schemas.microsoft.com/office/drawing/2014/main" id="{1D5AAD93-FBA3-9B1F-424D-4157583F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850"/>
            <a:ext cx="7962900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>
            <a:extLst>
              <a:ext uri="{FF2B5EF4-FFF2-40B4-BE49-F238E27FC236}">
                <a16:creationId xmlns:a16="http://schemas.microsoft.com/office/drawing/2014/main" id="{AAF418E7-5457-C851-7D8C-B8161A4C0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394" name="Text Box 3">
            <a:extLst>
              <a:ext uri="{FF2B5EF4-FFF2-40B4-BE49-F238E27FC236}">
                <a16:creationId xmlns:a16="http://schemas.microsoft.com/office/drawing/2014/main" id="{92A793F1-EEC2-DA25-8544-986CCC0C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965200"/>
            <a:ext cx="8497888" cy="14478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2800">
                <a:solidFill>
                  <a:srgbClr val="FFFF99"/>
                </a:solidFill>
                <a:latin typeface="Arial" panose="020B0604020202020204" pitchFamily="34" charset="0"/>
              </a:rPr>
              <a:t>Liberação lenta de fármacos  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r>
              <a:rPr lang="pt-BR" altLang="en-US" sz="2400">
                <a:solidFill>
                  <a:srgbClr val="FFFF99"/>
                </a:solidFill>
                <a:latin typeface="Arial" panose="020B0604020202020204" pitchFamily="34" charset="0"/>
              </a:rPr>
              <a:t>( “release of drugs from microespheres” ) - drug carrier / delivery” )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DE5284DB-5D93-62EF-6FE0-4F8E6B0F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2852738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Biodegrabilidade e a Biocompatibildade</a:t>
            </a:r>
          </a:p>
        </p:txBody>
      </p:sp>
      <p:sp>
        <p:nvSpPr>
          <p:cNvPr id="59396" name="AutoShape 5">
            <a:extLst>
              <a:ext uri="{FF2B5EF4-FFF2-40B4-BE49-F238E27FC236}">
                <a16:creationId xmlns:a16="http://schemas.microsoft.com/office/drawing/2014/main" id="{3F43CD48-A732-8DE3-A15E-1A8E761B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3713163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B6002268-BB0D-13E1-DC66-CB47F783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4437063"/>
            <a:ext cx="79200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Antibióticos (anos 1990):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    microeferas (50-100 </a:t>
            </a:r>
            <a:r>
              <a:rPr lang="pt-BR" altLang="en-US" sz="1600">
                <a:latin typeface="Symbol" pitchFamily="2" charset="2"/>
              </a:rPr>
              <a:t>m</a:t>
            </a:r>
            <a:r>
              <a:rPr lang="pt-BR" altLang="en-US" sz="1600">
                <a:latin typeface="Arial" panose="020B0604020202020204" pitchFamily="34" charset="0"/>
              </a:rPr>
              <a:t>m) com  rifampicina / tetraciclina / sulbactam-cefoperazone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                                                      osteomielite em coelhos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</p:txBody>
      </p:sp>
      <p:sp>
        <p:nvSpPr>
          <p:cNvPr id="59398" name="Text Box 2">
            <a:extLst>
              <a:ext uri="{FF2B5EF4-FFF2-40B4-BE49-F238E27FC236}">
                <a16:creationId xmlns:a16="http://schemas.microsoft.com/office/drawing/2014/main" id="{67003381-B8D2-4DA1-46D7-806A4DB7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17475"/>
            <a:ext cx="7962900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>
            <a:extLst>
              <a:ext uri="{FF2B5EF4-FFF2-40B4-BE49-F238E27FC236}">
                <a16:creationId xmlns:a16="http://schemas.microsoft.com/office/drawing/2014/main" id="{26C39953-874B-CCB8-93EB-37EF1379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B30027C9-CF47-218C-D08E-5259069C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25538"/>
            <a:ext cx="6410325" cy="8159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2000">
                <a:solidFill>
                  <a:srgbClr val="FFFF99"/>
                </a:solidFill>
                <a:latin typeface="Arial" panose="020B0604020202020204" pitchFamily="34" charset="0"/>
              </a:rPr>
              <a:t>Superfície suporte para cultura de tecidos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r>
              <a:rPr lang="pt-BR" altLang="en-US" sz="1800">
                <a:solidFill>
                  <a:srgbClr val="FFFF99"/>
                </a:solidFill>
                <a:latin typeface="Arial" panose="020B0604020202020204" pitchFamily="34" charset="0"/>
              </a:rPr>
              <a:t> (scaffold material in tissue) </a:t>
            </a:r>
          </a:p>
        </p:txBody>
      </p:sp>
      <p:sp>
        <p:nvSpPr>
          <p:cNvPr id="60419" name="Text Box 4">
            <a:extLst>
              <a:ext uri="{FF2B5EF4-FFF2-40B4-BE49-F238E27FC236}">
                <a16:creationId xmlns:a16="http://schemas.microsoft.com/office/drawing/2014/main" id="{9127CED5-5159-A90C-3875-99F34567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076450"/>
            <a:ext cx="5581650" cy="2862263"/>
          </a:xfrm>
          <a:prstGeom prst="rect">
            <a:avLst/>
          </a:prstGeom>
          <a:solidFill>
            <a:srgbClr val="73FB79">
              <a:alpha val="12157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sz="1800">
                <a:latin typeface="Arial" panose="020B0604020202020204" pitchFamily="34" charset="0"/>
              </a:rPr>
              <a:t>Biocompatibilidade;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sz="1800">
                <a:latin typeface="Arial" panose="020B0604020202020204" pitchFamily="34" charset="0"/>
              </a:rPr>
              <a:t>Suporte para o crescimento celular e adesão celular;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sz="1800">
                <a:latin typeface="Arial" panose="020B0604020202020204" pitchFamily="34" charset="0"/>
              </a:rPr>
              <a:t>Guiam e organizam o crescimento celular;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sz="1800">
                <a:latin typeface="Arial" panose="020B0604020202020204" pitchFamily="34" charset="0"/>
              </a:rPr>
              <a:t>Permitir o crescimento celular,  a passagem de nutrientes e a eliminação dos dejetos;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sz="1800">
                <a:latin typeface="Arial" panose="020B0604020202020204" pitchFamily="34" charset="0"/>
              </a:rPr>
              <a:t>Biodegradabilidade sem a formação de compostos tóxicos  </a:t>
            </a:r>
          </a:p>
        </p:txBody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169541BE-F3F9-8728-5449-82619276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5263"/>
            <a:ext cx="7961313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43B9210-34B4-4448-94D7-97C875DA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2692400"/>
            <a:ext cx="2808287" cy="3970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pt-BR" altLang="en-US" sz="1800" dirty="0">
                <a:latin typeface="Arial Nova" panose="020B0504020202020204" pitchFamily="34" charset="0"/>
              </a:rPr>
              <a:t>Células de ¨tecidos-</a:t>
            </a:r>
            <a:r>
              <a:rPr lang="pt-BR" altLang="en-US" sz="1800" dirty="0" err="1">
                <a:latin typeface="Arial Nova" panose="020B0504020202020204" pitchFamily="34" charset="0"/>
              </a:rPr>
              <a:t>engenheirados</a:t>
            </a:r>
            <a:r>
              <a:rPr lang="pt-BR" altLang="en-US" sz="1800" dirty="0">
                <a:latin typeface="Arial Nova" panose="020B0504020202020204" pitchFamily="34" charset="0"/>
              </a:rPr>
              <a:t>¨ podem ser implantadas juntamente com o suporte;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en-US" sz="1800" dirty="0">
              <a:latin typeface="Arial Nova" panose="020B05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1800" dirty="0">
                <a:latin typeface="Arial Nova" panose="020B0504020202020204" pitchFamily="34" charset="0"/>
              </a:rPr>
              <a:t>2.  Porosidade:    ( 80-200 mm) 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en-US" sz="1800" dirty="0">
              <a:latin typeface="Arial Nova" panose="020B05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1800" dirty="0">
                <a:latin typeface="Arial Nova" panose="020B0504020202020204" pitchFamily="34" charset="0"/>
              </a:rPr>
              <a:t>3.  Biopolímero: Qual  seria o melhor  PHA?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aplic">
            <a:extLst>
              <a:ext uri="{FF2B5EF4-FFF2-40B4-BE49-F238E27FC236}">
                <a16:creationId xmlns:a16="http://schemas.microsoft.com/office/drawing/2014/main" id="{40B66CF7-043E-8A26-BCEC-86488335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16113"/>
            <a:ext cx="7961312" cy="4389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Text Box 5">
            <a:extLst>
              <a:ext uri="{FF2B5EF4-FFF2-40B4-BE49-F238E27FC236}">
                <a16:creationId xmlns:a16="http://schemas.microsoft.com/office/drawing/2014/main" id="{9145BB75-59AD-CC4C-A22B-590C59A0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308725"/>
            <a:ext cx="7993063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1400" dirty="0">
                <a:latin typeface="Arial" panose="020B0604020202020204" pitchFamily="34" charset="0"/>
              </a:rPr>
              <a:t>Williams, S.F. et al. (1999).   PHA </a:t>
            </a:r>
            <a:r>
              <a:rPr lang="pt-BR" altLang="en-US" sz="1400" dirty="0" err="1">
                <a:latin typeface="Arial" panose="020B0604020202020204" pitchFamily="34" charset="0"/>
              </a:rPr>
              <a:t>applications</a:t>
            </a:r>
            <a:r>
              <a:rPr lang="pt-BR" altLang="en-US" sz="1400" dirty="0">
                <a:latin typeface="Arial" panose="020B0604020202020204" pitchFamily="34" charset="0"/>
              </a:rPr>
              <a:t>: </a:t>
            </a:r>
            <a:r>
              <a:rPr lang="pt-BR" altLang="en-US" sz="1400" dirty="0" err="1">
                <a:latin typeface="Arial" panose="020B0604020202020204" pitchFamily="34" charset="0"/>
              </a:rPr>
              <a:t>addressing</a:t>
            </a:r>
            <a:r>
              <a:rPr lang="pt-BR" altLang="en-US" sz="1400" dirty="0">
                <a:latin typeface="Arial" panose="020B0604020202020204" pitchFamily="34" charset="0"/>
              </a:rPr>
              <a:t> </a:t>
            </a:r>
            <a:r>
              <a:rPr lang="pt-BR" altLang="en-US" sz="1400" dirty="0" err="1">
                <a:latin typeface="Arial" panose="020B0604020202020204" pitchFamily="34" charset="0"/>
              </a:rPr>
              <a:t>the</a:t>
            </a:r>
            <a:r>
              <a:rPr lang="pt-BR" altLang="en-US" sz="1400" dirty="0">
                <a:latin typeface="Arial" panose="020B0604020202020204" pitchFamily="34" charset="0"/>
              </a:rPr>
              <a:t> </a:t>
            </a:r>
            <a:r>
              <a:rPr lang="pt-BR" altLang="en-US" sz="1400" dirty="0" err="1">
                <a:latin typeface="Arial" panose="020B0604020202020204" pitchFamily="34" charset="0"/>
              </a:rPr>
              <a:t>price</a:t>
            </a:r>
            <a:r>
              <a:rPr lang="pt-BR" altLang="en-US" sz="1400" dirty="0">
                <a:latin typeface="Arial" panose="020B0604020202020204" pitchFamily="34" charset="0"/>
              </a:rPr>
              <a:t> performance </a:t>
            </a:r>
            <a:r>
              <a:rPr lang="pt-BR" altLang="en-US" sz="1400" dirty="0" err="1">
                <a:latin typeface="Arial" panose="020B0604020202020204" pitchFamily="34" charset="0"/>
              </a:rPr>
              <a:t>issue</a:t>
            </a:r>
            <a:r>
              <a:rPr lang="pt-BR" altLang="en-US" sz="1400" dirty="0">
                <a:latin typeface="Arial" panose="020B0604020202020204" pitchFamily="34" charset="0"/>
              </a:rPr>
              <a:t> I. </a:t>
            </a:r>
            <a:r>
              <a:rPr lang="pt-BR" altLang="en-US" sz="1400" dirty="0" err="1">
                <a:latin typeface="Arial" panose="020B0604020202020204" pitchFamily="34" charset="0"/>
              </a:rPr>
              <a:t>Tissue</a:t>
            </a:r>
            <a:r>
              <a:rPr lang="pt-BR" altLang="en-US" sz="1400" dirty="0">
                <a:latin typeface="Arial" panose="020B0604020202020204" pitchFamily="34" charset="0"/>
              </a:rPr>
              <a:t> </a:t>
            </a:r>
            <a:r>
              <a:rPr lang="pt-BR" altLang="en-US" sz="1400" dirty="0" err="1">
                <a:latin typeface="Arial" panose="020B0604020202020204" pitchFamily="34" charset="0"/>
              </a:rPr>
              <a:t>engineering</a:t>
            </a:r>
            <a:r>
              <a:rPr lang="pt-BR" altLang="en-US" sz="1400" dirty="0">
                <a:latin typeface="Arial" panose="020B0604020202020204" pitchFamily="34" charset="0"/>
              </a:rPr>
              <a:t>. Int. J. </a:t>
            </a:r>
            <a:r>
              <a:rPr lang="pt-BR" altLang="en-US" sz="1400" dirty="0" err="1">
                <a:latin typeface="Arial" panose="020B0604020202020204" pitchFamily="34" charset="0"/>
              </a:rPr>
              <a:t>Biological</a:t>
            </a:r>
            <a:r>
              <a:rPr lang="pt-BR" altLang="en-US" sz="1400" dirty="0">
                <a:latin typeface="Arial" panose="020B0604020202020204" pitchFamily="34" charset="0"/>
              </a:rPr>
              <a:t> </a:t>
            </a:r>
            <a:r>
              <a:rPr lang="pt-BR" altLang="en-US" sz="1400" dirty="0" err="1">
                <a:latin typeface="Arial" panose="020B0604020202020204" pitchFamily="34" charset="0"/>
              </a:rPr>
              <a:t>Macromolecules</a:t>
            </a:r>
            <a:r>
              <a:rPr lang="pt-BR" altLang="en-US" sz="1400" dirty="0">
                <a:latin typeface="Arial" panose="020B0604020202020204" pitchFamily="34" charset="0"/>
              </a:rPr>
              <a:t>, 25, 111-121. 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A4F6A007-ACF8-425B-CEA3-0C364F2C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6988"/>
            <a:ext cx="7961312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B241564B-C209-7604-19AD-AA3B2CDF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981075"/>
            <a:ext cx="6769100" cy="8159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pitchFamily="2" charset="2"/>
              <a:buChar char="a"/>
            </a:pPr>
            <a:r>
              <a:rPr lang="pt-BR" altLang="en-US" sz="2000">
                <a:solidFill>
                  <a:srgbClr val="FFFF99"/>
                </a:solidFill>
                <a:latin typeface="Arial" panose="020B0604020202020204" pitchFamily="34" charset="0"/>
              </a:rPr>
              <a:t>Superfície suporte para cultura de tecidos</a:t>
            </a:r>
          </a:p>
          <a:p>
            <a:pPr eaLnBrk="1" hangingPunct="1">
              <a:spcBef>
                <a:spcPct val="50000"/>
              </a:spcBef>
              <a:buFont typeface="Webdings" pitchFamily="2" charset="2"/>
              <a:buNone/>
            </a:pPr>
            <a:r>
              <a:rPr lang="pt-BR" altLang="en-US" sz="1800">
                <a:solidFill>
                  <a:srgbClr val="FFFF99"/>
                </a:solidFill>
                <a:latin typeface="Arial" panose="020B0604020202020204" pitchFamily="34" charset="0"/>
              </a:rPr>
              <a:t> (scaffold material in tissue)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>
            <a:extLst>
              <a:ext uri="{FF2B5EF4-FFF2-40B4-BE49-F238E27FC236}">
                <a16:creationId xmlns:a16="http://schemas.microsoft.com/office/drawing/2014/main" id="{E3B1CAC8-0A8A-9653-778A-A5820CA6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66" name="AutoShape 5">
            <a:extLst>
              <a:ext uri="{FF2B5EF4-FFF2-40B4-BE49-F238E27FC236}">
                <a16:creationId xmlns:a16="http://schemas.microsoft.com/office/drawing/2014/main" id="{7E1EF6A5-5966-5A5D-544A-A360186D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3495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67" name="Text Box 6">
            <a:extLst>
              <a:ext uri="{FF2B5EF4-FFF2-40B4-BE49-F238E27FC236}">
                <a16:creationId xmlns:a16="http://schemas.microsoft.com/office/drawing/2014/main" id="{6AD6416E-7E6F-05E7-6E9B-C6C3270D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7920037" cy="187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</a:t>
            </a:r>
            <a:r>
              <a:rPr lang="pt-BR" altLang="en-US" sz="1800" b="1">
                <a:latin typeface="Arial" panose="020B0604020202020204" pitchFamily="34" charset="0"/>
              </a:rPr>
              <a:t>Estado atual</a:t>
            </a:r>
            <a:r>
              <a:rPr lang="pt-BR" altLang="en-US" sz="18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scl  (PHB)   -   elevada porosidade  -    alta velocidade de liberação de drogas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mcl              -    cristalinidade cai    -     menor velocidade de liberação de drogas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2C48B0E3-A009-7A62-B29B-25E12D62C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5263"/>
            <a:ext cx="7961313" cy="641350"/>
          </a:xfrm>
          <a:prstGeom prst="rect">
            <a:avLst/>
          </a:prstGeom>
          <a:solidFill>
            <a:srgbClr val="73FB7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3600">
                <a:latin typeface="Lucida Console" panose="020B0609040504020204" pitchFamily="49" charset="0"/>
              </a:rPr>
              <a:t>Aplicações dos PHA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37107392-2970-B403-5CB2-2A5E8E29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95463"/>
            <a:ext cx="579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CC"/>
              </a:buClr>
              <a:buSzPct val="200000"/>
              <a:buFont typeface="Monotype Sorts" pitchFamily="2" charset="2"/>
              <a:buChar char="à"/>
            </a:pPr>
            <a:r>
              <a:rPr lang="pt-BR" altLang="en-US" sz="1800">
                <a:latin typeface="Comic Sans MS" panose="030F0902030302020204" pitchFamily="66" charset="0"/>
              </a:rPr>
              <a:t>O Monômero D(-)3-hidroxibutirato está presente no homem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2239CAD2-BF0D-958A-605A-4B9E38FD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2835275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CC"/>
              </a:buClr>
              <a:buSzPct val="200000"/>
              <a:buFont typeface="Monotype Sorts" pitchFamily="2" charset="2"/>
              <a:buChar char="à"/>
            </a:pPr>
            <a:r>
              <a:rPr lang="pt-BR" altLang="en-US" sz="1800">
                <a:latin typeface="Comic Sans MS" panose="030F0902030302020204" pitchFamily="66" charset="0"/>
              </a:rPr>
              <a:t>Polímeros de baixo peso molecular (100-200 monômeros) são detectados no plasma humano</a:t>
            </a:r>
            <a:endParaRPr lang="pt-BR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F7C50F9-DA51-5345-8340-717807064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95288"/>
            <a:ext cx="8045450" cy="954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800" dirty="0" err="1">
                <a:latin typeface="Comic Sans MS" panose="030F0902030302020204" pitchFamily="66" charset="0"/>
              </a:rPr>
              <a:t>Biodegrabilidade</a:t>
            </a:r>
            <a:r>
              <a:rPr lang="pt-BR" altLang="en-US" sz="2800" dirty="0">
                <a:latin typeface="Comic Sans MS" panose="030F0902030302020204" pitchFamily="66" charset="0"/>
              </a:rPr>
              <a:t> e Biocompatibilidade dos </a:t>
            </a:r>
            <a:r>
              <a:rPr lang="pt-BR" altLang="en-US" sz="2800" dirty="0" err="1">
                <a:latin typeface="Comic Sans MS" panose="030F0902030302020204" pitchFamily="66" charset="0"/>
              </a:rPr>
              <a:t>PHAs</a:t>
            </a:r>
            <a:endParaRPr lang="pt-BR" altLang="en-US" sz="2800" dirty="0">
              <a:latin typeface="Comic Sans MS" panose="030F0902030302020204" pitchFamily="66" charset="0"/>
            </a:endParaRPr>
          </a:p>
        </p:txBody>
      </p:sp>
      <p:sp>
        <p:nvSpPr>
          <p:cNvPr id="63492" name="Text Box 6">
            <a:extLst>
              <a:ext uri="{FF2B5EF4-FFF2-40B4-BE49-F238E27FC236}">
                <a16:creationId xmlns:a16="http://schemas.microsoft.com/office/drawing/2014/main" id="{EA4650CB-D337-979B-212B-DFAA9C7A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7920037" cy="1477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en-US" sz="1800">
                <a:latin typeface="Arial" panose="020B0604020202020204" pitchFamily="34" charset="0"/>
              </a:rPr>
              <a:t> </a:t>
            </a:r>
            <a:r>
              <a:rPr lang="pt-BR" altLang="en-US" sz="1800" b="1">
                <a:latin typeface="Arial" panose="020B0604020202020204" pitchFamily="34" charset="0"/>
              </a:rPr>
              <a:t>Estado atual</a:t>
            </a:r>
            <a:r>
              <a:rPr lang="pt-BR" altLang="en-US" sz="18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scl  (PHB)   -   elevada porosidade  -    alta velocidade de liberação de drogas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   mcl              -    cristalinidade cai    -     menor velocidade de liberação de drogas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3">
            <a:extLst>
              <a:ext uri="{FF2B5EF4-FFF2-40B4-BE49-F238E27FC236}">
                <a16:creationId xmlns:a16="http://schemas.microsoft.com/office/drawing/2014/main" id="{55D0CA8A-46E6-CF8C-D527-4BDC8ABE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 Box 6">
            <a:extLst>
              <a:ext uri="{FF2B5EF4-FFF2-40B4-BE49-F238E27FC236}">
                <a16:creationId xmlns:a16="http://schemas.microsoft.com/office/drawing/2014/main" id="{4587525B-0E01-DEA5-8331-62FAA3C6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927725"/>
            <a:ext cx="8748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>
                <a:latin typeface="Arial" panose="020B0604020202020204" pitchFamily="34" charset="0"/>
              </a:rPr>
              <a:t>“Chondrocytes”  humanos  crescendo sobre um filme de  polihidroxuibutirato (PHB).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400">
                <a:latin typeface="Arial" panose="020B0604020202020204" pitchFamily="34" charset="0"/>
              </a:rPr>
              <a:t>Dick et al (2005). Human chondrocytes on poly-alkanoates for tissue engineering – Sociedade Brasileira de Microscopia Eletrônica, 2005.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7">
            <a:extLst>
              <a:ext uri="{FF2B5EF4-FFF2-40B4-BE49-F238E27FC236}">
                <a16:creationId xmlns:a16="http://schemas.microsoft.com/office/drawing/2014/main" id="{9343FD8C-D179-E293-5EC6-8D25BE83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5314950"/>
            <a:ext cx="481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latin typeface="Arial" panose="020B0604020202020204" pitchFamily="34" charset="0"/>
              </a:rPr>
              <a:t>Elisabete José Vicente (ICB/USP)</a:t>
            </a:r>
          </a:p>
        </p:txBody>
      </p:sp>
      <p:pic>
        <p:nvPicPr>
          <p:cNvPr id="19458" name="Picture 1028">
            <a:extLst>
              <a:ext uri="{FF2B5EF4-FFF2-40B4-BE49-F238E27FC236}">
                <a16:creationId xmlns:a16="http://schemas.microsoft.com/office/drawing/2014/main" id="{A54EB5D2-9D38-5D2F-9BA0-D6B35B5B0F4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946900" y="-1171575"/>
            <a:ext cx="1030288" cy="3325812"/>
          </a:xfrm>
          <a:noFill/>
        </p:spPr>
      </p:pic>
      <p:sp>
        <p:nvSpPr>
          <p:cNvPr id="19459" name="Text Box 1030">
            <a:extLst>
              <a:ext uri="{FF2B5EF4-FFF2-40B4-BE49-F238E27FC236}">
                <a16:creationId xmlns:a16="http://schemas.microsoft.com/office/drawing/2014/main" id="{461AC479-8A17-3A8B-F3FE-9BA2AA93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6021388"/>
            <a:ext cx="3097213" cy="703262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</a:rPr>
              <a:t>(011) 97397 9986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600">
                <a:latin typeface="Arial" panose="020B0604020202020204" pitchFamily="34" charset="0"/>
                <a:hlinkClick r:id="rId3"/>
              </a:rPr>
              <a:t>bevicent@usp.br</a:t>
            </a:r>
            <a:r>
              <a:rPr lang="pt-BR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7985C33D-4FC6-5CB5-BC4F-2C70AE6F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192213"/>
            <a:ext cx="6985000" cy="584200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latin typeface="Comic Sans MS" panose="030F0902030302020204" pitchFamily="66" charset="0"/>
              </a:rPr>
              <a:t>Bibliotecas metagenômicas</a:t>
            </a: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B493A50E-2084-F19C-111A-80C2C91C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2601913"/>
            <a:ext cx="6192837" cy="646112"/>
          </a:xfrm>
          <a:prstGeom prst="rect">
            <a:avLst/>
          </a:prstGeom>
          <a:solidFill>
            <a:srgbClr val="FDF5EB">
              <a:alpha val="5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487C5-E249-6748-8843-BA1444E5D0B3}"/>
              </a:ext>
            </a:extLst>
          </p:cNvPr>
          <p:cNvSpPr/>
          <p:nvPr/>
        </p:nvSpPr>
        <p:spPr>
          <a:xfrm>
            <a:off x="1152525" y="3408363"/>
            <a:ext cx="7561263" cy="922337"/>
          </a:xfrm>
          <a:prstGeom prst="rect">
            <a:avLst/>
          </a:prstGeom>
          <a:solidFill>
            <a:srgbClr val="FDF3E9">
              <a:alpha val="70196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D1-CFEF-DD45-9F7B-107907C9A8F8}"/>
              </a:ext>
            </a:extLst>
          </p:cNvPr>
          <p:cNvSpPr/>
          <p:nvPr/>
        </p:nvSpPr>
        <p:spPr>
          <a:xfrm>
            <a:off x="360363" y="2041525"/>
            <a:ext cx="4572000" cy="369888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1. O que são?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4DE1C-0555-6444-8A71-61473DFE5249}"/>
              </a:ext>
            </a:extLst>
          </p:cNvPr>
          <p:cNvSpPr/>
          <p:nvPr/>
        </p:nvSpPr>
        <p:spPr>
          <a:xfrm>
            <a:off x="1477963" y="4627563"/>
            <a:ext cx="7561262" cy="369887"/>
          </a:xfrm>
          <a:prstGeom prst="rect">
            <a:avLst/>
          </a:prstGeom>
          <a:solidFill>
            <a:srgbClr val="FDF3E9">
              <a:alpha val="90196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4. Quais são os resultados que já foram obtidos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>
            <a:extLst>
              <a:ext uri="{FF2B5EF4-FFF2-40B4-BE49-F238E27FC236}">
                <a16:creationId xmlns:a16="http://schemas.microsoft.com/office/drawing/2014/main" id="{93C1B72C-F1E1-D511-1928-A4F80ECB1A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2428875"/>
          </a:xfr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en-US" sz="5400"/>
              <a:t>Isolamento de bactérias</a:t>
            </a:r>
            <a:br>
              <a:rPr lang="pt-BR" altLang="en-US" sz="5400"/>
            </a:br>
            <a:r>
              <a:rPr lang="pt-BR" altLang="en-US" sz="5400"/>
              <a:t>produtoras de PHA</a:t>
            </a:r>
          </a:p>
        </p:txBody>
      </p:sp>
      <p:sp>
        <p:nvSpPr>
          <p:cNvPr id="65538" name="Espaço Reservado para Número de Slide 5">
            <a:extLst>
              <a:ext uri="{FF2B5EF4-FFF2-40B4-BE49-F238E27FC236}">
                <a16:creationId xmlns:a16="http://schemas.microsoft.com/office/drawing/2014/main" id="{1CCBD39C-BFB1-A397-CAF2-A0406C787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C5C18E-04BB-1548-93D5-39BEC9B0625E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ço Reservado para Número de Slide 3">
            <a:extLst>
              <a:ext uri="{FF2B5EF4-FFF2-40B4-BE49-F238E27FC236}">
                <a16:creationId xmlns:a16="http://schemas.microsoft.com/office/drawing/2014/main" id="{27A30429-A24A-8A66-9FC1-DEBB49584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4A817C-4EF3-0042-928E-541370A9D836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6562" name="Picture 4" descr="registro">
            <a:extLst>
              <a:ext uri="{FF2B5EF4-FFF2-40B4-BE49-F238E27FC236}">
                <a16:creationId xmlns:a16="http://schemas.microsoft.com/office/drawing/2014/main" id="{60C92C5F-3E8B-50DD-E467-086F3986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2933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5">
            <a:extLst>
              <a:ext uri="{FF2B5EF4-FFF2-40B4-BE49-F238E27FC236}">
                <a16:creationId xmlns:a16="http://schemas.microsoft.com/office/drawing/2014/main" id="{D3E5FC10-68C3-4E42-CCAC-E0F3FBB0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800"/>
              <a:t>Coleta de amostra de solo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E0E52EC4-54F5-CECB-A782-3CDD1964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5172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7">
            <a:extLst>
              <a:ext uri="{FF2B5EF4-FFF2-40B4-BE49-F238E27FC236}">
                <a16:creationId xmlns:a16="http://schemas.microsoft.com/office/drawing/2014/main" id="{178F0056-F0A6-7CF2-E91A-E114E48E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724400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en-US" sz="1800"/>
              <a:t>Colônias bacterianas crescidas a 37</a:t>
            </a:r>
            <a:r>
              <a:rPr lang="pt-BR" altLang="en-US" sz="1800">
                <a:sym typeface="Symbol" pitchFamily="2" charset="2"/>
              </a:rPr>
              <a:t></a:t>
            </a:r>
            <a:r>
              <a:rPr lang="pt-BR" altLang="en-US" sz="1800"/>
              <a:t>C, por 24 horas, em meio sólido e posteriormente coradas com “Nile Blue” (A e A’), “Nile Red” (B e B’) e “Sudan Black” (C). As placas A’ e B’ foram submetidas à irradiação com luz UV.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Número de Slide 3">
            <a:extLst>
              <a:ext uri="{FF2B5EF4-FFF2-40B4-BE49-F238E27FC236}">
                <a16:creationId xmlns:a16="http://schemas.microsoft.com/office/drawing/2014/main" id="{97759E59-381B-0C47-BB25-B4EAB6B7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A604FE-DBAB-EA49-A7E0-7B35F35128D9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7586" name="Text Box 6">
            <a:extLst>
              <a:ext uri="{FF2B5EF4-FFF2-40B4-BE49-F238E27FC236}">
                <a16:creationId xmlns:a16="http://schemas.microsoft.com/office/drawing/2014/main" id="{E6E119EB-F513-D699-DD02-0E62B934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292600"/>
            <a:ext cx="74898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A)</a:t>
            </a:r>
            <a:r>
              <a:rPr lang="pt-BR" altLang="en-US" sz="1800"/>
              <a:t> Colônias bacterianas crescidas a 30</a:t>
            </a:r>
            <a:r>
              <a:rPr lang="pt-BR" altLang="en-US" sz="1800">
                <a:sym typeface="Symbol" pitchFamily="2" charset="2"/>
              </a:rPr>
              <a:t></a:t>
            </a:r>
            <a:r>
              <a:rPr lang="pt-BR" altLang="en-US" sz="1800"/>
              <a:t>C, por 24 horas, em meio sólido contendo 2% de glicerol como fonte de carbono.</a:t>
            </a:r>
            <a:r>
              <a:rPr lang="pt-BR" altLang="en-US" sz="1800" b="1"/>
              <a:t> B)</a:t>
            </a:r>
            <a:r>
              <a:rPr lang="pt-BR" altLang="en-US" sz="1800"/>
              <a:t> Células submetidas à coloração de Gram e visualizadas no microscópio óptico com aumento de 400x. Constatação de que se trata de uma bactéria Gram-negativa. </a:t>
            </a:r>
          </a:p>
        </p:txBody>
      </p:sp>
      <p:grpSp>
        <p:nvGrpSpPr>
          <p:cNvPr id="67587" name="Group 9">
            <a:extLst>
              <a:ext uri="{FF2B5EF4-FFF2-40B4-BE49-F238E27FC236}">
                <a16:creationId xmlns:a16="http://schemas.microsoft.com/office/drawing/2014/main" id="{6394EB1F-6D3E-05BE-006D-DC2ABB1D5117}"/>
              </a:ext>
            </a:extLst>
          </p:cNvPr>
          <p:cNvGrpSpPr>
            <a:grpSpLocks/>
          </p:cNvGrpSpPr>
          <p:nvPr/>
        </p:nvGrpSpPr>
        <p:grpSpPr bwMode="auto">
          <a:xfrm>
            <a:off x="1081088" y="908050"/>
            <a:ext cx="6875462" cy="3217863"/>
            <a:chOff x="681" y="572"/>
            <a:chExt cx="4331" cy="2027"/>
          </a:xfrm>
        </p:grpSpPr>
        <p:pic>
          <p:nvPicPr>
            <p:cNvPr id="67588" name="Picture 4" descr="Placa 1">
              <a:extLst>
                <a:ext uri="{FF2B5EF4-FFF2-40B4-BE49-F238E27FC236}">
                  <a16:creationId xmlns:a16="http://schemas.microsoft.com/office/drawing/2014/main" id="{BAFD65C0-F5FC-EBC6-FEB1-ECCF03881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0" b="13577"/>
            <a:stretch>
              <a:fillRect/>
            </a:stretch>
          </p:blipFill>
          <p:spPr bwMode="auto">
            <a:xfrm>
              <a:off x="681" y="572"/>
              <a:ext cx="1972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89" name="Picture 5" descr="Gram-negativas">
              <a:extLst>
                <a:ext uri="{FF2B5EF4-FFF2-40B4-BE49-F238E27FC236}">
                  <a16:creationId xmlns:a16="http://schemas.microsoft.com/office/drawing/2014/main" id="{C90690B8-A990-E6E8-167F-E9ACE6388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589"/>
              <a:ext cx="2132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0" name="Text Box 7">
              <a:extLst>
                <a:ext uri="{FF2B5EF4-FFF2-40B4-BE49-F238E27FC236}">
                  <a16:creationId xmlns:a16="http://schemas.microsoft.com/office/drawing/2014/main" id="{B7B78759-0B4B-782F-5EBE-8DA620C6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618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en-US" sz="1800" b="1"/>
                <a:t>A</a:t>
              </a:r>
            </a:p>
          </p:txBody>
        </p:sp>
        <p:sp>
          <p:nvSpPr>
            <p:cNvPr id="67591" name="Text Box 8">
              <a:extLst>
                <a:ext uri="{FF2B5EF4-FFF2-40B4-BE49-F238E27FC236}">
                  <a16:creationId xmlns:a16="http://schemas.microsoft.com/office/drawing/2014/main" id="{5833AB16-688D-EF22-6345-E0E115C7B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618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en-US" sz="1800" b="1"/>
                <a:t>B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Número de Slide 3">
            <a:extLst>
              <a:ext uri="{FF2B5EF4-FFF2-40B4-BE49-F238E27FC236}">
                <a16:creationId xmlns:a16="http://schemas.microsoft.com/office/drawing/2014/main" id="{BB1590E6-9E5E-5FA8-13CD-F801532DB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E937D-4FEC-5F4C-BB48-EED2E148447F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8610" name="Picture 4" descr="Placas nile-red">
            <a:extLst>
              <a:ext uri="{FF2B5EF4-FFF2-40B4-BE49-F238E27FC236}">
                <a16:creationId xmlns:a16="http://schemas.microsoft.com/office/drawing/2014/main" id="{055953E2-6EE8-4CD6-4F8C-DE4C787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2751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5">
            <a:extLst>
              <a:ext uri="{FF2B5EF4-FFF2-40B4-BE49-F238E27FC236}">
                <a16:creationId xmlns:a16="http://schemas.microsoft.com/office/drawing/2014/main" id="{9D7B785F-B1A3-6115-5078-4163F12E9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14563"/>
            <a:ext cx="4248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Colônias bacterianas crescidas em meio sólido M9+Glicerol, em estufa a 28</a:t>
            </a:r>
            <a:r>
              <a:rPr lang="pt-BR" altLang="en-US" sz="1800">
                <a:sym typeface="Symbol" pitchFamily="2" charset="2"/>
              </a:rPr>
              <a:t></a:t>
            </a:r>
            <a:r>
              <a:rPr lang="pt-BR" altLang="en-US" sz="1800"/>
              <a:t>C, por 24 horas, e coradas com “Nile Red”. Após o cultivo, as placas foram submetidas à irradiação com luz UV de 254 nm e fotografadas.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ço Reservado para Número de Slide 3">
            <a:extLst>
              <a:ext uri="{FF2B5EF4-FFF2-40B4-BE49-F238E27FC236}">
                <a16:creationId xmlns:a16="http://schemas.microsoft.com/office/drawing/2014/main" id="{53644F3F-5666-C61C-AF7D-C76559A6F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970A4-E1EB-A247-9A70-F88C747FF384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Rectangle 4">
            <a:extLst>
              <a:ext uri="{FF2B5EF4-FFF2-40B4-BE49-F238E27FC236}">
                <a16:creationId xmlns:a16="http://schemas.microsoft.com/office/drawing/2014/main" id="{572FC459-B528-7195-1D4E-E5B3C4C6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133600"/>
            <a:ext cx="7772400" cy="16843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5400"/>
              <a:t>Identificação das bactérias selecionadas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Número de Slide 3">
            <a:extLst>
              <a:ext uri="{FF2B5EF4-FFF2-40B4-BE49-F238E27FC236}">
                <a16:creationId xmlns:a16="http://schemas.microsoft.com/office/drawing/2014/main" id="{FE96F976-8550-B74F-8E63-C418AF754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78D72-5737-DA4E-ABC1-F3BA0E95DC2D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0658" name="Título 1">
            <a:extLst>
              <a:ext uri="{FF2B5EF4-FFF2-40B4-BE49-F238E27FC236}">
                <a16:creationId xmlns:a16="http://schemas.microsoft.com/office/drawing/2014/main" id="{628EBECB-0A94-664A-E1AA-E6C0C4B1BB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>
                <a:solidFill>
                  <a:schemeClr val="bg1"/>
                </a:solidFill>
              </a:rPr>
              <a:t>Produção de PHA </a:t>
            </a:r>
          </a:p>
        </p:txBody>
      </p:sp>
      <p:sp>
        <p:nvSpPr>
          <p:cNvPr id="70659" name="Espaço Reservado para Conteúdo 2">
            <a:extLst>
              <a:ext uri="{FF2B5EF4-FFF2-40B4-BE49-F238E27FC236}">
                <a16:creationId xmlns:a16="http://schemas.microsoft.com/office/drawing/2014/main" id="{9C7D2DCB-B429-2F5E-F7E1-5F2B93AE68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00188"/>
            <a:ext cx="8229600" cy="714375"/>
          </a:xfrm>
          <a:ln>
            <a:solidFill>
              <a:srgbClr val="1029E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en-US"/>
              <a:t>Escala em </a:t>
            </a:r>
            <a:r>
              <a:rPr lang="pt-BR" altLang="en-US" i="1"/>
              <a:t>Shaker</a:t>
            </a:r>
            <a:r>
              <a:rPr lang="pt-BR" altLang="en-US"/>
              <a:t> (100mL e 1000 mL)</a:t>
            </a:r>
          </a:p>
        </p:txBody>
      </p:sp>
      <p:pic>
        <p:nvPicPr>
          <p:cNvPr id="70660" name="Picture 5">
            <a:extLst>
              <a:ext uri="{FF2B5EF4-FFF2-40B4-BE49-F238E27FC236}">
                <a16:creationId xmlns:a16="http://schemas.microsoft.com/office/drawing/2014/main" id="{0104EBCB-9878-8BEF-1EC9-A6F2631D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357438"/>
            <a:ext cx="2220912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Espaço Reservado para Conteúdo 2">
            <a:extLst>
              <a:ext uri="{FF2B5EF4-FFF2-40B4-BE49-F238E27FC236}">
                <a16:creationId xmlns:a16="http://schemas.microsoft.com/office/drawing/2014/main" id="{0134D5AA-CC91-CA76-9B51-51739F1B99F3}"/>
              </a:ext>
            </a:extLst>
          </p:cNvPr>
          <p:cNvSpPr txBox="1">
            <a:spLocks/>
          </p:cNvSpPr>
          <p:nvPr/>
        </p:nvSpPr>
        <p:spPr bwMode="auto">
          <a:xfrm>
            <a:off x="4071938" y="5643563"/>
            <a:ext cx="4357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en-US" u="sng"/>
              <a:t>Etapa 1</a:t>
            </a:r>
            <a:r>
              <a:rPr lang="pt-BR" altLang="en-US"/>
              <a:t>: Crescimento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Número de Slide 3">
            <a:extLst>
              <a:ext uri="{FF2B5EF4-FFF2-40B4-BE49-F238E27FC236}">
                <a16:creationId xmlns:a16="http://schemas.microsoft.com/office/drawing/2014/main" id="{AA5DA135-91CF-6348-FCFB-71C54EEF3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08BB1-2EB7-6A4D-A6D2-E837A1B8F083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682" name="Picture 8">
            <a:extLst>
              <a:ext uri="{FF2B5EF4-FFF2-40B4-BE49-F238E27FC236}">
                <a16:creationId xmlns:a16="http://schemas.microsoft.com/office/drawing/2014/main" id="{1792C10E-24FF-3224-931F-62162404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428750"/>
            <a:ext cx="20034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CaixaDeTexto 1">
            <a:extLst>
              <a:ext uri="{FF2B5EF4-FFF2-40B4-BE49-F238E27FC236}">
                <a16:creationId xmlns:a16="http://schemas.microsoft.com/office/drawing/2014/main" id="{F94EEE81-FFA6-266F-329B-1A6798B9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14313"/>
            <a:ext cx="7929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/>
              <a:t> </a:t>
            </a:r>
            <a:r>
              <a:rPr lang="pt-BR" altLang="en-US" u="sng"/>
              <a:t>Etapa 2</a:t>
            </a:r>
            <a:r>
              <a:rPr lang="pt-BR" altLang="en-US"/>
              <a:t>: Centrifugação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/>
              <a:t> </a:t>
            </a:r>
            <a:r>
              <a:rPr lang="pt-BR" altLang="en-US" u="sng"/>
              <a:t>Etapa 3</a:t>
            </a:r>
            <a:r>
              <a:rPr lang="pt-BR" altLang="en-US"/>
              <a:t>: Congelamento e Liofilização</a:t>
            </a:r>
            <a:endParaRPr lang="pt-BR" altLang="en-US" sz="180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598D0CD-371F-CD4A-A2B5-B93CBE4FBA53}"/>
              </a:ext>
            </a:extLst>
          </p:cNvPr>
          <p:cNvCxnSpPr/>
          <p:nvPr/>
        </p:nvCxnSpPr>
        <p:spPr>
          <a:xfrm rot="5400000" flipH="1" flipV="1">
            <a:off x="6715126" y="4857750"/>
            <a:ext cx="500062" cy="7143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5" name="CaixaDeTexto 6">
            <a:extLst>
              <a:ext uri="{FF2B5EF4-FFF2-40B4-BE49-F238E27FC236}">
                <a16:creationId xmlns:a16="http://schemas.microsoft.com/office/drawing/2014/main" id="{21354018-DF50-6B55-34F0-3DFA4774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143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/>
              <a:t>Biomassa Celular seca</a:t>
            </a:r>
          </a:p>
        </p:txBody>
      </p:sp>
      <p:pic>
        <p:nvPicPr>
          <p:cNvPr id="71686" name="Picture 7">
            <a:extLst>
              <a:ext uri="{FF2B5EF4-FFF2-40B4-BE49-F238E27FC236}">
                <a16:creationId xmlns:a16="http://schemas.microsoft.com/office/drawing/2014/main" id="{82DDC071-2DD3-7983-9648-448FEB01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3717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CaixaDeTexto 1">
            <a:extLst>
              <a:ext uri="{FF2B5EF4-FFF2-40B4-BE49-F238E27FC236}">
                <a16:creationId xmlns:a16="http://schemas.microsoft.com/office/drawing/2014/main" id="{CB11B5F9-A952-5BCD-3AEC-9B3B973DF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00075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/>
              <a:t> </a:t>
            </a:r>
            <a:r>
              <a:rPr lang="pt-BR" altLang="en-US" u="sng"/>
              <a:t>Etapa 4</a:t>
            </a:r>
            <a:r>
              <a:rPr lang="pt-BR" altLang="en-US"/>
              <a:t>: Extração do PHA</a:t>
            </a:r>
            <a:endParaRPr lang="pt-BR" altLang="en-US" sz="1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ço Reservado para Número de Slide 3">
            <a:extLst>
              <a:ext uri="{FF2B5EF4-FFF2-40B4-BE49-F238E27FC236}">
                <a16:creationId xmlns:a16="http://schemas.microsoft.com/office/drawing/2014/main" id="{1A198F04-DF47-CD79-828E-0421D47F5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E39753-0C10-774A-A61A-F4B05416CC73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2706" name="Rectangle 6">
            <a:extLst>
              <a:ext uri="{FF2B5EF4-FFF2-40B4-BE49-F238E27FC236}">
                <a16:creationId xmlns:a16="http://schemas.microsoft.com/office/drawing/2014/main" id="{6CD244AA-57E5-2B3C-ABDA-5A5A947C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143000"/>
            <a:ext cx="7772400" cy="16113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5400"/>
              <a:t>Identificação do tipo de  PHA</a:t>
            </a:r>
          </a:p>
        </p:txBody>
      </p:sp>
      <p:sp>
        <p:nvSpPr>
          <p:cNvPr id="72707" name="CaixaDeTexto 1">
            <a:extLst>
              <a:ext uri="{FF2B5EF4-FFF2-40B4-BE49-F238E27FC236}">
                <a16:creationId xmlns:a16="http://schemas.microsoft.com/office/drawing/2014/main" id="{7F096B60-8003-F062-ED82-EEF52C89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00063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/>
              <a:t> </a:t>
            </a:r>
            <a:r>
              <a:rPr lang="pt-BR" altLang="en-US" u="sng"/>
              <a:t>Etapa 5</a:t>
            </a:r>
            <a:r>
              <a:rPr lang="pt-BR" altLang="en-US"/>
              <a:t>:</a:t>
            </a:r>
            <a:endParaRPr lang="pt-BR" altLang="en-US" sz="1800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8FBCCD0A-50D6-C202-0CF4-DD8A5EEE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57500"/>
            <a:ext cx="5470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CaixaDeTexto 1">
            <a:extLst>
              <a:ext uri="{FF2B5EF4-FFF2-40B4-BE49-F238E27FC236}">
                <a16:creationId xmlns:a16="http://schemas.microsoft.com/office/drawing/2014/main" id="{273BAFA7-A2F3-EBBD-DC4F-29E3B745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071813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latin typeface="Webdings" pitchFamily="2" charset="2"/>
              </a:rPr>
              <a:t>a</a:t>
            </a:r>
            <a:r>
              <a:rPr lang="pt-BR" altLang="en-US" sz="2400"/>
              <a:t>Várias técnicas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/>
              <a:t>físico-químicas: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000"/>
              <a:t> CG-MS,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000"/>
              <a:t> </a:t>
            </a:r>
            <a:r>
              <a:rPr lang="pt-BR" altLang="en-US" sz="2000" baseline="30000"/>
              <a:t>1</a:t>
            </a:r>
            <a:r>
              <a:rPr lang="pt-BR" altLang="en-US" sz="2000"/>
              <a:t>H-RMN, </a:t>
            </a:r>
            <a:r>
              <a:rPr lang="pt-BR" altLang="en-US" sz="2000" baseline="30000"/>
              <a:t>13</a:t>
            </a:r>
            <a:r>
              <a:rPr lang="pt-BR" altLang="en-US" sz="2000"/>
              <a:t>C-RMN,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000"/>
              <a:t> Infravermelho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ço Reservado para Número de Slide 3">
            <a:extLst>
              <a:ext uri="{FF2B5EF4-FFF2-40B4-BE49-F238E27FC236}">
                <a16:creationId xmlns:a16="http://schemas.microsoft.com/office/drawing/2014/main" id="{E216197B-6F55-7C98-861F-4FF957A33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8D4CD-6823-534F-8FF4-A0BDF13A6462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3730" name="Picture 4">
            <a:extLst>
              <a:ext uri="{FF2B5EF4-FFF2-40B4-BE49-F238E27FC236}">
                <a16:creationId xmlns:a16="http://schemas.microsoft.com/office/drawing/2014/main" id="{C86B01DB-19A2-92C8-15C6-E8132516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636" r="40015" b="41080"/>
          <a:stretch>
            <a:fillRect/>
          </a:stretch>
        </p:blipFill>
        <p:spPr bwMode="auto">
          <a:xfrm>
            <a:off x="2071688" y="1649413"/>
            <a:ext cx="657225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>
            <a:extLst>
              <a:ext uri="{FF2B5EF4-FFF2-40B4-BE49-F238E27FC236}">
                <a16:creationId xmlns:a16="http://schemas.microsoft.com/office/drawing/2014/main" id="{4C360FDC-0864-B221-B3F8-C5FC66A4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714375"/>
            <a:ext cx="691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4800"/>
              <a:t>BIORREATOR   5L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25F4C47-A867-F74E-B00D-8C9BE618E347}"/>
              </a:ext>
            </a:extLst>
          </p:cNvPr>
          <p:cNvSpPr txBox="1">
            <a:spLocks/>
          </p:cNvSpPr>
          <p:nvPr/>
        </p:nvSpPr>
        <p:spPr>
          <a:xfrm>
            <a:off x="500063" y="-2143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Produção de PHA </a:t>
            </a:r>
          </a:p>
        </p:txBody>
      </p:sp>
      <p:sp>
        <p:nvSpPr>
          <p:cNvPr id="73733" name="Retângulo 5">
            <a:extLst>
              <a:ext uri="{FF2B5EF4-FFF2-40B4-BE49-F238E27FC236}">
                <a16:creationId xmlns:a16="http://schemas.microsoft.com/office/drawing/2014/main" id="{7B3400AF-D3BF-627C-E0CC-384FBC62F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57813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>
                <a:solidFill>
                  <a:srgbClr val="C0504D"/>
                </a:solidFill>
              </a:rPr>
              <a:t>Bactérias mais promissoras!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ço Reservado para Número de Slide 5">
            <a:extLst>
              <a:ext uri="{FF2B5EF4-FFF2-40B4-BE49-F238E27FC236}">
                <a16:creationId xmlns:a16="http://schemas.microsoft.com/office/drawing/2014/main" id="{4C147C8B-D886-1990-03E3-1A0F22A3C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70F673-4C41-D544-A03D-52EEC0A62623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4754" name="Text Box 5">
            <a:extLst>
              <a:ext uri="{FF2B5EF4-FFF2-40B4-BE49-F238E27FC236}">
                <a16:creationId xmlns:a16="http://schemas.microsoft.com/office/drawing/2014/main" id="{6CDC0D30-C343-8C8D-D552-92664591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28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>
                <a:solidFill>
                  <a:srgbClr val="008000"/>
                </a:solidFill>
              </a:rPr>
              <a:t>PROCESSO GENÉRICO DE PRODUÇÃO EM BIORREATOR (BATELADA)</a:t>
            </a:r>
          </a:p>
        </p:txBody>
      </p:sp>
      <p:pic>
        <p:nvPicPr>
          <p:cNvPr id="74755" name="Picture 6">
            <a:extLst>
              <a:ext uri="{FF2B5EF4-FFF2-40B4-BE49-F238E27FC236}">
                <a16:creationId xmlns:a16="http://schemas.microsoft.com/office/drawing/2014/main" id="{D671F1DB-5623-BF57-DE70-D3995D79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92238"/>
            <a:ext cx="78486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B2C1FDC-CDD6-5B76-7DFF-998C5FDB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638"/>
            <a:ext cx="6192838" cy="708025"/>
          </a:xfrm>
          <a:prstGeom prst="rect">
            <a:avLst/>
          </a:prstGeom>
          <a:solidFill>
            <a:srgbClr val="FDF5EB">
              <a:alpha val="5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FF"/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altLang="en-US" sz="2000">
              <a:latin typeface="Comic Sans MS" panose="030F0902030302020204" pitchFamily="66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2FA6089-1428-EF93-A5E5-C6E3C44B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1263650"/>
            <a:ext cx="4392613" cy="64611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sz="1800" b="1">
                <a:latin typeface="Comic Sans MS" panose="030F0902030302020204" pitchFamily="66" charset="0"/>
              </a:rPr>
              <a:t>Podem ser construídas 2 tipos diferentes de Bibliotecas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36A5B7B-1CF5-29FD-C565-C7595E6A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235200"/>
            <a:ext cx="3265487" cy="147796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Bibliotecas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Pequenos fragmentos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de DNA (2-3 kpb) em plasmídeos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E2932F-97BB-0344-AAA0-F32E05D2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03463"/>
            <a:ext cx="3263900" cy="1476375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Bibliotecas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Grandes fragmentos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de DNA (50-100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Kpb</a:t>
            </a:r>
            <a:r>
              <a:rPr lang="pt-BR" altLang="en-US" sz="1800" b="1" dirty="0">
                <a:latin typeface="Comic Sans MS" panose="030F0902030302020204" pitchFamily="66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em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cosmídeos</a:t>
            </a:r>
            <a:r>
              <a:rPr lang="pt-BR" altLang="en-US" sz="1800" b="1" dirty="0">
                <a:latin typeface="Comic Sans MS" panose="030F0902030302020204" pitchFamily="66" charset="0"/>
              </a:rPr>
              <a:t> ou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fosmídeos</a:t>
            </a:r>
            <a:endParaRPr lang="pt-BR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F1063070-6043-C4FF-3987-A94C9BB1F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3892550"/>
            <a:ext cx="3213100" cy="147796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Clonagem de sequencias de DNA codificadoras de 16S rRNA </a:t>
            </a:r>
            <a:r>
              <a:rPr lang="pt-BR" altLang="en-US" sz="1800">
                <a:latin typeface="Comic Sans MS" panose="030F0902030302020204" pitchFamily="66" charset="0"/>
              </a:rPr>
              <a:t>(PCR com iniciadores universais para bactérias e arqueias)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8234143-DEE5-4749-A73F-45867C98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70363"/>
            <a:ext cx="3263900" cy="922337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Clonagem de Genes codificadores de bioprodutos </a:t>
            </a:r>
            <a:endParaRPr lang="pt-BR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20487" name="Rectangle 4">
            <a:extLst>
              <a:ext uri="{FF2B5EF4-FFF2-40B4-BE49-F238E27FC236}">
                <a16:creationId xmlns:a16="http://schemas.microsoft.com/office/drawing/2014/main" id="{ECC004B7-78E5-03C8-EB32-295FB6D1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521325"/>
            <a:ext cx="3863975" cy="1201738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Análises filogenéticas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(Determinação da biodiversidade ambiental, construção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Comic Sans MS" panose="030F0902030302020204" pitchFamily="66" charset="0"/>
              </a:rPr>
              <a:t>Árvores filogenéticas, etc) 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B7E969E-C8B6-1948-9307-D3499149D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483225"/>
            <a:ext cx="4572000" cy="1200150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Seleção dos clones: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 - Análise funcional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Análise por sequenciamento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 err="1">
                <a:latin typeface="Comic Sans MS" panose="030F0902030302020204" pitchFamily="66" charset="0"/>
              </a:rPr>
              <a:t>Subclonagem</a:t>
            </a:r>
            <a:r>
              <a:rPr lang="pt-BR" altLang="en-US" sz="1800" b="1" dirty="0">
                <a:latin typeface="Comic Sans MS" panose="030F0902030302020204" pitchFamily="66" charset="0"/>
              </a:rPr>
              <a:t> em vetor de expressão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870BB11-5F56-5B4B-B3F2-636ECDAA3BF1}"/>
              </a:ext>
            </a:extLst>
          </p:cNvPr>
          <p:cNvSpPr/>
          <p:nvPr/>
        </p:nvSpPr>
        <p:spPr>
          <a:xfrm rot="1236717">
            <a:off x="2795588" y="2020888"/>
            <a:ext cx="287337" cy="16986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64C98B1-5A61-BA40-885A-25DA2E9A1220}"/>
              </a:ext>
            </a:extLst>
          </p:cNvPr>
          <p:cNvSpPr/>
          <p:nvPr/>
        </p:nvSpPr>
        <p:spPr>
          <a:xfrm>
            <a:off x="1766888" y="3729038"/>
            <a:ext cx="287337" cy="16986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9A4FC06-154A-1040-878A-07CD9F6338CE}"/>
              </a:ext>
            </a:extLst>
          </p:cNvPr>
          <p:cNvSpPr/>
          <p:nvPr/>
        </p:nvSpPr>
        <p:spPr>
          <a:xfrm>
            <a:off x="1858963" y="5335588"/>
            <a:ext cx="288925" cy="16986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1AE2DE2-A64D-4E45-A472-CA7D92A40A73}"/>
              </a:ext>
            </a:extLst>
          </p:cNvPr>
          <p:cNvSpPr/>
          <p:nvPr/>
        </p:nvSpPr>
        <p:spPr>
          <a:xfrm>
            <a:off x="7140575" y="5202238"/>
            <a:ext cx="287338" cy="168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C6BF541D-707D-764C-B2DF-3AFB48C759C2}"/>
              </a:ext>
            </a:extLst>
          </p:cNvPr>
          <p:cNvSpPr/>
          <p:nvPr/>
        </p:nvSpPr>
        <p:spPr>
          <a:xfrm>
            <a:off x="7140575" y="3870325"/>
            <a:ext cx="287338" cy="16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3B25E91-6463-BC47-9A93-DA599B265BB0}"/>
              </a:ext>
            </a:extLst>
          </p:cNvPr>
          <p:cNvSpPr/>
          <p:nvPr/>
        </p:nvSpPr>
        <p:spPr>
          <a:xfrm rot="20110497">
            <a:off x="7140575" y="2052638"/>
            <a:ext cx="287338" cy="16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Número de Slide 3">
            <a:extLst>
              <a:ext uri="{FF2B5EF4-FFF2-40B4-BE49-F238E27FC236}">
                <a16:creationId xmlns:a16="http://schemas.microsoft.com/office/drawing/2014/main" id="{8381EBA1-80E9-1F2E-B1C1-BF6861B1E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54D0E-CAD2-7C43-8988-96CF1024282F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75778" name="Group 29">
            <a:extLst>
              <a:ext uri="{FF2B5EF4-FFF2-40B4-BE49-F238E27FC236}">
                <a16:creationId xmlns:a16="http://schemas.microsoft.com/office/drawing/2014/main" id="{04A9963A-C2DC-84C0-D9B5-29C8DC52BF5A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188913"/>
            <a:ext cx="8210550" cy="6559550"/>
            <a:chOff x="67" y="119"/>
            <a:chExt cx="5172" cy="4132"/>
          </a:xfrm>
        </p:grpSpPr>
        <p:sp>
          <p:nvSpPr>
            <p:cNvPr id="75779" name="AutoShape 21">
              <a:extLst>
                <a:ext uri="{FF2B5EF4-FFF2-40B4-BE49-F238E27FC236}">
                  <a16:creationId xmlns:a16="http://schemas.microsoft.com/office/drawing/2014/main" id="{97292CCC-6DCB-3A5C-23E8-8539BFB292E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54" y="2965"/>
              <a:ext cx="204" cy="1906"/>
            </a:xfrm>
            <a:prstGeom prst="leftBrace">
              <a:avLst>
                <a:gd name="adj1" fmla="val 7785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5780" name="Group 27">
              <a:extLst>
                <a:ext uri="{FF2B5EF4-FFF2-40B4-BE49-F238E27FC236}">
                  <a16:creationId xmlns:a16="http://schemas.microsoft.com/office/drawing/2014/main" id="{AA7313EF-D5FC-BF67-151D-76F9BABFB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" y="119"/>
              <a:ext cx="5172" cy="3737"/>
              <a:chOff x="67" y="119"/>
              <a:chExt cx="5172" cy="3737"/>
            </a:xfrm>
          </p:grpSpPr>
          <p:sp>
            <p:nvSpPr>
              <p:cNvPr id="75782" name="Text Box 17">
                <a:extLst>
                  <a:ext uri="{FF2B5EF4-FFF2-40B4-BE49-F238E27FC236}">
                    <a16:creationId xmlns:a16="http://schemas.microsoft.com/office/drawing/2014/main" id="{0BD27813-251B-4F25-7351-8F0F15A83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" y="3022"/>
                <a:ext cx="953" cy="5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600" b="1"/>
                  <a:t>CH</a:t>
                </a:r>
                <a:r>
                  <a:rPr lang="pt-BR" altLang="en-US" sz="1600" b="1" baseline="-25000"/>
                  <a:t>2</a:t>
                </a:r>
                <a:r>
                  <a:rPr lang="pt-BR" altLang="en-US" sz="1600" b="1"/>
                  <a:t>Cl</a:t>
                </a:r>
                <a:r>
                  <a:rPr lang="pt-BR" altLang="en-US" sz="1600" b="1" baseline="-25000"/>
                  <a:t>2    </a:t>
                </a:r>
                <a:r>
                  <a:rPr lang="pt-BR" altLang="en-US" sz="1600" b="1"/>
                  <a:t>aquecimento</a:t>
                </a:r>
                <a:r>
                  <a:rPr lang="pt-BR" altLang="en-US" sz="1600" b="1" baseline="-25000"/>
                  <a:t> 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800" b="1" baseline="-25000"/>
                  <a:t>12 h                 </a:t>
                </a:r>
              </a:p>
            </p:txBody>
          </p:sp>
          <p:sp>
            <p:nvSpPr>
              <p:cNvPr id="75783" name="Text Box 18">
                <a:extLst>
                  <a:ext uri="{FF2B5EF4-FFF2-40B4-BE49-F238E27FC236}">
                    <a16:creationId xmlns:a16="http://schemas.microsoft.com/office/drawing/2014/main" id="{C80409BD-15B4-FAE9-7CEF-A123EC5AC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3022"/>
                <a:ext cx="953" cy="8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600" b="1"/>
                  <a:t>Outros solventes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600" b="1"/>
                  <a:t>(BbT) 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600" b="1"/>
                  <a:t>12 h</a:t>
                </a:r>
                <a:r>
                  <a:rPr lang="pt-BR" altLang="en-US" sz="1800" b="1" baseline="-25000"/>
                  <a:t>                        </a:t>
                </a:r>
              </a:p>
            </p:txBody>
          </p:sp>
          <p:grpSp>
            <p:nvGrpSpPr>
              <p:cNvPr id="75784" name="Group 22">
                <a:extLst>
                  <a:ext uri="{FF2B5EF4-FFF2-40B4-BE49-F238E27FC236}">
                    <a16:creationId xmlns:a16="http://schemas.microsoft.com/office/drawing/2014/main" id="{E54DF652-AB63-9469-D943-6D487CCE4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119"/>
                <a:ext cx="4355" cy="2542"/>
                <a:chOff x="884" y="300"/>
                <a:chExt cx="4355" cy="2542"/>
              </a:xfrm>
            </p:grpSpPr>
            <p:sp>
              <p:nvSpPr>
                <p:cNvPr id="75790" name="Text Box 4">
                  <a:extLst>
                    <a:ext uri="{FF2B5EF4-FFF2-40B4-BE49-F238E27FC236}">
                      <a16:creationId xmlns:a16="http://schemas.microsoft.com/office/drawing/2014/main" id="{83D8964F-CFF4-6661-4558-E88CC6D6E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1" y="300"/>
                  <a:ext cx="2313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Etapas de obtenção do plástico</a:t>
                  </a:r>
                </a:p>
              </p:txBody>
            </p:sp>
            <p:sp>
              <p:nvSpPr>
                <p:cNvPr id="75791" name="Text Box 5">
                  <a:extLst>
                    <a:ext uri="{FF2B5EF4-FFF2-40B4-BE49-F238E27FC236}">
                      <a16:creationId xmlns:a16="http://schemas.microsoft.com/office/drawing/2014/main" id="{629E8DCB-745F-5F13-0862-DC261C2002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1933"/>
                  <a:ext cx="1361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Filtração</a:t>
                  </a:r>
                </a:p>
              </p:txBody>
            </p:sp>
            <p:sp>
              <p:nvSpPr>
                <p:cNvPr id="75792" name="Text Box 6">
                  <a:extLst>
                    <a:ext uri="{FF2B5EF4-FFF2-40B4-BE49-F238E27FC236}">
                      <a16:creationId xmlns:a16="http://schemas.microsoft.com/office/drawing/2014/main" id="{79927142-750A-E6FE-D16E-87F9ACE5BF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845"/>
                  <a:ext cx="1588" cy="6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Extração direta por Tratamento Químico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(desenvolvido Bbt)</a:t>
                  </a:r>
                </a:p>
              </p:txBody>
            </p:sp>
            <p:sp>
              <p:nvSpPr>
                <p:cNvPr id="75793" name="Text Box 7">
                  <a:extLst>
                    <a:ext uri="{FF2B5EF4-FFF2-40B4-BE49-F238E27FC236}">
                      <a16:creationId xmlns:a16="http://schemas.microsoft.com/office/drawing/2014/main" id="{45BD9EB6-E948-E042-ED20-C339B0AB3C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4" y="890"/>
                  <a:ext cx="1361" cy="49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Centrifugação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(biomassa úmida)</a:t>
                  </a:r>
                </a:p>
              </p:txBody>
            </p:sp>
            <p:sp>
              <p:nvSpPr>
                <p:cNvPr id="75794" name="Text Box 8">
                  <a:extLst>
                    <a:ext uri="{FF2B5EF4-FFF2-40B4-BE49-F238E27FC236}">
                      <a16:creationId xmlns:a16="http://schemas.microsoft.com/office/drawing/2014/main" id="{CB36BB10-D822-A4DC-7DB7-935BB49126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2523"/>
                  <a:ext cx="1361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>
                      <a:solidFill>
                        <a:srgbClr val="FF0000"/>
                      </a:solidFill>
                    </a:rPr>
                    <a:t>PHA</a:t>
                  </a:r>
                </a:p>
              </p:txBody>
            </p:sp>
            <p:sp>
              <p:nvSpPr>
                <p:cNvPr id="75795" name="AutoShape 9">
                  <a:extLst>
                    <a:ext uri="{FF2B5EF4-FFF2-40B4-BE49-F238E27FC236}">
                      <a16:creationId xmlns:a16="http://schemas.microsoft.com/office/drawing/2014/main" id="{DA70B358-6391-FA97-2E49-52FE4495E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1616"/>
                  <a:ext cx="226" cy="226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5796" name="AutoShape 10">
                  <a:extLst>
                    <a:ext uri="{FF2B5EF4-FFF2-40B4-BE49-F238E27FC236}">
                      <a16:creationId xmlns:a16="http://schemas.microsoft.com/office/drawing/2014/main" id="{663571FA-4CB7-7772-2941-45B7EB2E0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1" y="2251"/>
                  <a:ext cx="226" cy="226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5797" name="Line 11">
                  <a:extLst>
                    <a:ext uri="{FF2B5EF4-FFF2-40B4-BE49-F238E27FC236}">
                      <a16:creationId xmlns:a16="http://schemas.microsoft.com/office/drawing/2014/main" id="{32D169E0-AE65-4961-CF73-DCAE8C9DE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0" y="572"/>
                  <a:ext cx="635" cy="27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798" name="Line 12">
                  <a:extLst>
                    <a:ext uri="{FF2B5EF4-FFF2-40B4-BE49-F238E27FC236}">
                      <a16:creationId xmlns:a16="http://schemas.microsoft.com/office/drawing/2014/main" id="{020FB792-9FE6-DE1D-B5C4-53EF1EB67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572"/>
                  <a:ext cx="680" cy="27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799" name="Text Box 13">
                  <a:extLst>
                    <a:ext uri="{FF2B5EF4-FFF2-40B4-BE49-F238E27FC236}">
                      <a16:creationId xmlns:a16="http://schemas.microsoft.com/office/drawing/2014/main" id="{D2A936D3-801C-0CBB-0AA5-3AE621055D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4" y="1663"/>
                  <a:ext cx="1361" cy="49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Liofilização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(massa seca)</a:t>
                  </a:r>
                </a:p>
              </p:txBody>
            </p:sp>
            <p:sp>
              <p:nvSpPr>
                <p:cNvPr id="75800" name="AutoShape 14">
                  <a:extLst>
                    <a:ext uri="{FF2B5EF4-FFF2-40B4-BE49-F238E27FC236}">
                      <a16:creationId xmlns:a16="http://schemas.microsoft.com/office/drawing/2014/main" id="{F2ECB271-18DF-22B0-E0CD-4CD6844E1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1434"/>
                  <a:ext cx="181" cy="181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5801" name="Text Box 16">
                  <a:extLst>
                    <a:ext uri="{FF2B5EF4-FFF2-40B4-BE49-F238E27FC236}">
                      <a16:creationId xmlns:a16="http://schemas.microsoft.com/office/drawing/2014/main" id="{39B221D7-19D6-1711-39F2-2FFC9F210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4" y="2432"/>
                  <a:ext cx="136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pt-BR" altLang="en-US" sz="1800" b="1"/>
                    <a:t>Extração com solventes</a:t>
                  </a:r>
                </a:p>
              </p:txBody>
            </p:sp>
            <p:sp>
              <p:nvSpPr>
                <p:cNvPr id="75802" name="AutoShape 19">
                  <a:extLst>
                    <a:ext uri="{FF2B5EF4-FFF2-40B4-BE49-F238E27FC236}">
                      <a16:creationId xmlns:a16="http://schemas.microsoft.com/office/drawing/2014/main" id="{1D38114F-730C-7F55-BE5D-D2205F8A1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206"/>
                  <a:ext cx="181" cy="181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75785" name="Text Box 20">
                <a:extLst>
                  <a:ext uri="{FF2B5EF4-FFF2-40B4-BE49-F238E27FC236}">
                    <a16:creationId xmlns:a16="http://schemas.microsoft.com/office/drawing/2014/main" id="{591FE380-FCE1-DCB7-8975-CA6561D3D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022"/>
                <a:ext cx="953" cy="6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600" b="1"/>
                  <a:t>CH</a:t>
                </a:r>
                <a:r>
                  <a:rPr lang="pt-BR" altLang="en-US" sz="1600" b="1" baseline="-25000"/>
                  <a:t>2</a:t>
                </a:r>
                <a:r>
                  <a:rPr lang="pt-BR" altLang="en-US" sz="1600" b="1"/>
                  <a:t>Cl</a:t>
                </a:r>
                <a:r>
                  <a:rPr lang="pt-BR" altLang="en-US" sz="1600" b="1" baseline="-25000"/>
                  <a:t>2    </a:t>
                </a:r>
                <a:r>
                  <a:rPr lang="pt-BR" altLang="en-US" sz="1600" b="1"/>
                  <a:t>ultrasom</a:t>
                </a:r>
                <a:r>
                  <a:rPr lang="pt-BR" altLang="en-US" sz="1600" b="1" baseline="-25000"/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en-US" sz="1600" b="1"/>
                  <a:t>(BbT)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en-US" sz="1600" b="1"/>
                  <a:t>5 h</a:t>
                </a:r>
              </a:p>
            </p:txBody>
          </p:sp>
          <p:grpSp>
            <p:nvGrpSpPr>
              <p:cNvPr id="75786" name="Group 26">
                <a:extLst>
                  <a:ext uri="{FF2B5EF4-FFF2-40B4-BE49-F238E27FC236}">
                    <a16:creationId xmlns:a16="http://schemas.microsoft.com/office/drawing/2014/main" id="{A9C3D090-66C9-12A0-E569-9064055DE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" y="2659"/>
                <a:ext cx="2041" cy="317"/>
                <a:chOff x="567" y="2659"/>
                <a:chExt cx="2041" cy="317"/>
              </a:xfrm>
            </p:grpSpPr>
            <p:sp>
              <p:nvSpPr>
                <p:cNvPr id="75787" name="Line 23">
                  <a:extLst>
                    <a:ext uri="{FF2B5EF4-FFF2-40B4-BE49-F238E27FC236}">
                      <a16:creationId xmlns:a16="http://schemas.microsoft.com/office/drawing/2014/main" id="{E5BB8B1B-D52C-4D2E-7239-CA093CDB6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2659"/>
                  <a:ext cx="998" cy="3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788" name="Line 24">
                  <a:extLst>
                    <a:ext uri="{FF2B5EF4-FFF2-40B4-BE49-F238E27FC236}">
                      <a16:creationId xmlns:a16="http://schemas.microsoft.com/office/drawing/2014/main" id="{5752A6B3-7717-B73E-EA80-AE223A529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5" y="2659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789" name="Line 25">
                  <a:extLst>
                    <a:ext uri="{FF2B5EF4-FFF2-40B4-BE49-F238E27FC236}">
                      <a16:creationId xmlns:a16="http://schemas.microsoft.com/office/drawing/2014/main" id="{05F7DD95-13C1-96D5-ED31-AB10E3084F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5" y="2659"/>
                  <a:ext cx="1043" cy="3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75781" name="Text Box 28">
              <a:extLst>
                <a:ext uri="{FF2B5EF4-FFF2-40B4-BE49-F238E27FC236}">
                  <a16:creationId xmlns:a16="http://schemas.microsoft.com/office/drawing/2014/main" id="{C2A523EB-57D4-CCB1-2BD7-866E468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4020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en-US" sz="1800" b="1">
                  <a:solidFill>
                    <a:srgbClr val="FF0000"/>
                  </a:solidFill>
                </a:rPr>
                <a:t>PHA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Número de Slide 3">
            <a:extLst>
              <a:ext uri="{FF2B5EF4-FFF2-40B4-BE49-F238E27FC236}">
                <a16:creationId xmlns:a16="http://schemas.microsoft.com/office/drawing/2014/main" id="{0E064888-F404-AB3E-A8E6-E54655BC0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F47805-8AA0-0546-92EB-70E0E44B86F6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09" name="Group 137">
            <a:extLst>
              <a:ext uri="{FF2B5EF4-FFF2-40B4-BE49-F238E27FC236}">
                <a16:creationId xmlns:a16="http://schemas.microsoft.com/office/drawing/2014/main" id="{EAFA2721-4366-7545-AB85-E84F84063CF8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060575"/>
          <a:ext cx="8208963" cy="3311525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µmáx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(h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Massa (g/L)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(conversão)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Glicerol (g) - PHA 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(US$ 5,00/Kg)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(US$ 3,00/Kg)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828" name="Text Box 94">
            <a:extLst>
              <a:ext uri="{FF2B5EF4-FFF2-40B4-BE49-F238E27FC236}">
                <a16:creationId xmlns:a16="http://schemas.microsoft.com/office/drawing/2014/main" id="{417726D2-D5B7-516B-702A-635629AD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48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</a:rPr>
              <a:t>PROCESSO DE PRODUÇÃO EM BIORREATOR (5L)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>
                <a:solidFill>
                  <a:srgbClr val="FF0000"/>
                </a:solidFill>
              </a:rPr>
              <a:t>EXEMPLOS: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Número de Slide 3">
            <a:extLst>
              <a:ext uri="{FF2B5EF4-FFF2-40B4-BE49-F238E27FC236}">
                <a16:creationId xmlns:a16="http://schemas.microsoft.com/office/drawing/2014/main" id="{E53652EF-F6AE-7C46-2C96-F30CA39C0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5BED4-2F75-824E-96B5-72E464EE2B3C}" type="slidenum">
              <a:rPr lang="pt-BR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pt-BR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7826" name="Picture 4">
            <a:extLst>
              <a:ext uri="{FF2B5EF4-FFF2-40B4-BE49-F238E27FC236}">
                <a16:creationId xmlns:a16="http://schemas.microsoft.com/office/drawing/2014/main" id="{14431C18-FC04-1120-8C10-2F1EF79E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1"/>
          <a:stretch>
            <a:fillRect/>
          </a:stretch>
        </p:blipFill>
        <p:spPr bwMode="auto">
          <a:xfrm>
            <a:off x="1116013" y="692150"/>
            <a:ext cx="4010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Line 5">
            <a:extLst>
              <a:ext uri="{FF2B5EF4-FFF2-40B4-BE49-F238E27FC236}">
                <a16:creationId xmlns:a16="http://schemas.microsoft.com/office/drawing/2014/main" id="{BB2AC215-EFEE-22D3-C706-80B12EEEF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1938" y="3857625"/>
            <a:ext cx="2286000" cy="357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828" name="Text Box 6">
            <a:extLst>
              <a:ext uri="{FF2B5EF4-FFF2-40B4-BE49-F238E27FC236}">
                <a16:creationId xmlns:a16="http://schemas.microsoft.com/office/drawing/2014/main" id="{24AEE4B9-0A6C-04EE-9EA3-AB5EB5C1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11513"/>
            <a:ext cx="23034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/>
              <a:t>Plástico Biodegradável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/>
              <a:t>PHB</a:t>
            </a:r>
          </a:p>
        </p:txBody>
      </p:sp>
      <p:sp>
        <p:nvSpPr>
          <p:cNvPr id="77829" name="Text Box 7">
            <a:extLst>
              <a:ext uri="{FF2B5EF4-FFF2-40B4-BE49-F238E27FC236}">
                <a16:creationId xmlns:a16="http://schemas.microsoft.com/office/drawing/2014/main" id="{E5030DBE-BD03-210E-5C45-F15F3F62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661025"/>
            <a:ext cx="37449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/>
              <a:t>250 mL de cultivo em biorreator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1800" b="1" u="sng"/>
              <a:t>Isolado BbT2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Foto-0054">
            <a:extLst>
              <a:ext uri="{FF2B5EF4-FFF2-40B4-BE49-F238E27FC236}">
                <a16:creationId xmlns:a16="http://schemas.microsoft.com/office/drawing/2014/main" id="{905EF43C-C9AD-9A10-C2A5-AB6AA314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3640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3">
            <a:extLst>
              <a:ext uri="{FF2B5EF4-FFF2-40B4-BE49-F238E27FC236}">
                <a16:creationId xmlns:a16="http://schemas.microsoft.com/office/drawing/2014/main" id="{02B7593C-7612-EE33-95BD-EA39D8B8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324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CaixaDeTexto 3">
            <a:extLst>
              <a:ext uri="{FF2B5EF4-FFF2-40B4-BE49-F238E27FC236}">
                <a16:creationId xmlns:a16="http://schemas.microsoft.com/office/drawing/2014/main" id="{4D4570B3-A34D-A8DE-0DC2-782F35AE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97425"/>
            <a:ext cx="8785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C00000"/>
                </a:solidFill>
              </a:rPr>
              <a:t>Conversão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/>
              <a:t>1,0 Kg de açúcar:    0,8 Kg de massa celular úmida      :   0,5 Kg massa seca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/>
              <a:t>                                                                                                 </a:t>
            </a:r>
            <a:r>
              <a:rPr lang="pt-BR" altLang="en-US" sz="1200" b="1"/>
              <a:t>                                   (contendo 20% - 90% de plástico)</a:t>
            </a:r>
            <a:endParaRPr lang="pt-BR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B67FFDC2-1F4E-AE48-96B9-2F49DB2A67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416800" cy="8493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3600" b="1" dirty="0"/>
              <a:t>3. Propostas para trabalhos futuros:</a:t>
            </a:r>
            <a:endParaRPr lang="pt-BR" sz="3600" b="1" i="1" dirty="0"/>
          </a:p>
        </p:txBody>
      </p:sp>
      <p:pic>
        <p:nvPicPr>
          <p:cNvPr id="79874" name="Picture 1027" descr="yeast_cell">
            <a:extLst>
              <a:ext uri="{FF2B5EF4-FFF2-40B4-BE49-F238E27FC236}">
                <a16:creationId xmlns:a16="http://schemas.microsoft.com/office/drawing/2014/main" id="{3E47C72E-B227-A2A4-09A1-1C5EC7E7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16113"/>
            <a:ext cx="5562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3A61653-0ACB-A84E-B02C-AF2D28B0AB62}"/>
              </a:ext>
            </a:extLst>
          </p:cNvPr>
          <p:cNvSpPr/>
          <p:nvPr/>
        </p:nvSpPr>
        <p:spPr>
          <a:xfrm>
            <a:off x="755650" y="1628775"/>
            <a:ext cx="2286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1. Biblioteca </a:t>
            </a:r>
            <a:r>
              <a:rPr lang="pt-BR" b="1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metagenômica</a:t>
            </a:r>
            <a:r>
              <a:rPr lang="pt-BR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em </a:t>
            </a:r>
            <a:r>
              <a:rPr lang="pt-BR" b="1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Saccharomyces cerevisiae</a:t>
            </a:r>
            <a:endParaRPr lang="pt-B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>
            <a:extLst>
              <a:ext uri="{FF2B5EF4-FFF2-40B4-BE49-F238E27FC236}">
                <a16:creationId xmlns:a16="http://schemas.microsoft.com/office/drawing/2014/main" id="{79834CFE-DE2F-F585-08A7-0618B7C84FD9}"/>
              </a:ext>
            </a:extLst>
          </p:cNvPr>
          <p:cNvSpPr txBox="1">
            <a:spLocks noChangeArrowheads="1"/>
          </p:cNvSpPr>
          <p:nvPr/>
        </p:nvSpPr>
        <p:spPr bwMode="auto">
          <a:xfrm rot="-1120744">
            <a:off x="6777038" y="59356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en-US" sz="2800" i="1">
                <a:latin typeface="Comic Sans MS" panose="030F0902030302020204" pitchFamily="66" charset="0"/>
              </a:rPr>
              <a:t>Obrigada !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9BD1EDB8-BF9A-EE0F-53B8-7034549A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1813"/>
            <a:ext cx="3305175" cy="12017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Profa. Elisabete José Vicente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(bevicent@usp.br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11-97397 9986</a:t>
            </a:r>
          </a:p>
        </p:txBody>
      </p:sp>
      <p:pic>
        <p:nvPicPr>
          <p:cNvPr id="80899" name="Picture 5" descr="Image">
            <a:extLst>
              <a:ext uri="{FF2B5EF4-FFF2-40B4-BE49-F238E27FC236}">
                <a16:creationId xmlns:a16="http://schemas.microsoft.com/office/drawing/2014/main" id="{18DC7451-E52D-030F-8A0B-224AA02F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56880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7">
            <a:extLst>
              <a:ext uri="{FF2B5EF4-FFF2-40B4-BE49-F238E27FC236}">
                <a16:creationId xmlns:a16="http://schemas.microsoft.com/office/drawing/2014/main" id="{E1C4A0F8-1615-7997-02B0-98B6C953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0901" name="Picture 6">
            <a:extLst>
              <a:ext uri="{FF2B5EF4-FFF2-40B4-BE49-F238E27FC236}">
                <a16:creationId xmlns:a16="http://schemas.microsoft.com/office/drawing/2014/main" id="{962D30D2-715D-E003-266E-92D30FED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9239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8">
            <a:extLst>
              <a:ext uri="{FF2B5EF4-FFF2-40B4-BE49-F238E27FC236}">
                <a16:creationId xmlns:a16="http://schemas.microsoft.com/office/drawing/2014/main" id="{FE3C6932-16AC-7952-2668-B811A8C1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11175"/>
            <a:ext cx="53292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84092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latin typeface="Comic Sans MS" panose="030F0902030302020204" pitchFamily="66" charset="0"/>
                <a:cs typeface="Times New Roman" panose="02020603050405020304" pitchFamily="18" charset="0"/>
              </a:rPr>
              <a:t>UNIVERSIDADE DE SÃO PAULO</a:t>
            </a:r>
            <a:r>
              <a:rPr lang="pt-BR" altLang="en-US" sz="1100" b="1">
                <a:latin typeface="Moderne"/>
                <a:cs typeface="Times New Roman" panose="02020603050405020304" pitchFamily="18" charset="0"/>
              </a:rPr>
              <a:t>		</a:t>
            </a:r>
            <a:r>
              <a:rPr lang="pt-BR" altLang="en-US" sz="1000" b="1">
                <a:latin typeface="Moderne"/>
                <a:cs typeface="Times New Roman" panose="02020603050405020304" pitchFamily="18" charset="0"/>
              </a:rPr>
              <a:t>Av. Lineu Prestes, 1374</a:t>
            </a:r>
            <a:endParaRPr lang="pt-BR" altLang="en-US" sz="1200" b="1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latin typeface="Comic Sans MS" panose="030F0902030302020204" pitchFamily="66" charset="0"/>
              </a:rPr>
              <a:t>Instituto de Ciências Biomédicas II		</a:t>
            </a:r>
            <a:r>
              <a:rPr lang="pt-BR" altLang="en-US" sz="1000" b="1">
                <a:latin typeface="Arial" panose="020B0604020202020204" pitchFamily="34" charset="0"/>
                <a:cs typeface="Arial" panose="020B0604020202020204" pitchFamily="34" charset="0"/>
              </a:rPr>
              <a:t>Cidade Universitária</a:t>
            </a:r>
            <a:endParaRPr lang="pt-BR" altLang="en-US" sz="1200" b="1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200" b="1">
                <a:latin typeface="Comic Sans MS" panose="030F0902030302020204" pitchFamily="66" charset="0"/>
                <a:cs typeface="Times New Roman" panose="02020603050405020304" pitchFamily="18" charset="0"/>
              </a:rPr>
              <a:t>Departamento de Microbiologia		</a:t>
            </a:r>
            <a:r>
              <a:rPr lang="pt-BR" altLang="en-US" sz="1000" b="1">
                <a:latin typeface="Arial" panose="020B0604020202020204" pitchFamily="34" charset="0"/>
              </a:rPr>
              <a:t>São Paulo SP    05508-900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28">
            <a:extLst>
              <a:ext uri="{FF2B5EF4-FFF2-40B4-BE49-F238E27FC236}">
                <a16:creationId xmlns:a16="http://schemas.microsoft.com/office/drawing/2014/main" id="{0231C4BE-2C23-B194-F573-299DD97752B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946900" y="-1171575"/>
            <a:ext cx="1030288" cy="3325812"/>
          </a:xfrm>
          <a:noFill/>
        </p:spPr>
      </p:pic>
      <p:sp>
        <p:nvSpPr>
          <p:cNvPr id="22530" name="Rectangle 1">
            <a:extLst>
              <a:ext uri="{FF2B5EF4-FFF2-40B4-BE49-F238E27FC236}">
                <a16:creationId xmlns:a16="http://schemas.microsoft.com/office/drawing/2014/main" id="{BE9B2201-6A31-AA24-A399-862506D8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192213"/>
            <a:ext cx="6985000" cy="584200"/>
          </a:xfrm>
          <a:prstGeom prst="rect">
            <a:avLst/>
          </a:prstGeom>
          <a:solidFill>
            <a:srgbClr val="CEF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latin typeface="Comic Sans MS" panose="030F0902030302020204" pitchFamily="66" charset="0"/>
              </a:rPr>
              <a:t>Bibliotecas metagenômicas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5387F7-D7F0-5447-B08C-918CCC199ED2}"/>
              </a:ext>
            </a:extLst>
          </p:cNvPr>
          <p:cNvSpPr/>
          <p:nvPr/>
        </p:nvSpPr>
        <p:spPr>
          <a:xfrm>
            <a:off x="798513" y="2601913"/>
            <a:ext cx="6192837" cy="646112"/>
          </a:xfrm>
          <a:prstGeom prst="rect">
            <a:avLst/>
          </a:prstGeom>
          <a:solidFill>
            <a:srgbClr val="FDF5EB">
              <a:alpha val="5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2. Podem ser empregadas para análise da biodiversidade microbiana. Como?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0C78BC54-605B-9188-E856-F805890D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3408363"/>
            <a:ext cx="7561263" cy="922337"/>
          </a:xfrm>
          <a:prstGeom prst="rect">
            <a:avLst/>
          </a:prstGeom>
          <a:solidFill>
            <a:srgbClr val="FDF3E9">
              <a:alpha val="7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D1-CFEF-DD45-9F7B-107907C9A8F8}"/>
              </a:ext>
            </a:extLst>
          </p:cNvPr>
          <p:cNvSpPr/>
          <p:nvPr/>
        </p:nvSpPr>
        <p:spPr>
          <a:xfrm>
            <a:off x="360363" y="2041525"/>
            <a:ext cx="4572000" cy="369888"/>
          </a:xfrm>
          <a:prstGeom prst="rect">
            <a:avLst/>
          </a:prstGeom>
          <a:solidFill>
            <a:srgbClr val="FDF3E9">
              <a:alpha val="3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1. O que são?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4DE1C-0555-6444-8A71-61473DFE5249}"/>
              </a:ext>
            </a:extLst>
          </p:cNvPr>
          <p:cNvSpPr/>
          <p:nvPr/>
        </p:nvSpPr>
        <p:spPr>
          <a:xfrm>
            <a:off x="1477963" y="4627563"/>
            <a:ext cx="7561262" cy="369887"/>
          </a:xfrm>
          <a:prstGeom prst="rect">
            <a:avLst/>
          </a:prstGeom>
          <a:solidFill>
            <a:srgbClr val="FDF3E9">
              <a:alpha val="90196"/>
            </a:srgbClr>
          </a:solidFill>
          <a:ln w="28575">
            <a:solidFill>
              <a:srgbClr val="73FB79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4. Quais são os resultados que já foram obtidos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497C4534-C698-24EC-4BD5-4BE87BF5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1371600"/>
            <a:ext cx="4392612" cy="646113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pt-BR" altLang="en-US" sz="1800" b="1">
                <a:latin typeface="Comic Sans MS" panose="030F0902030302020204" pitchFamily="66" charset="0"/>
              </a:rPr>
              <a:t>Podem ser construídas 2 tipos diferentes de Bibliotecas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E2932F-97BB-0344-AAA0-F32E05D2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03463"/>
            <a:ext cx="3263900" cy="1476375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Bibliotecas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Grandes fragmentos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de DNA (50-100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Kpb</a:t>
            </a:r>
            <a:r>
              <a:rPr lang="pt-BR" altLang="en-US" sz="1800" b="1" dirty="0">
                <a:latin typeface="Comic Sans MS" panose="030F0902030302020204" pitchFamily="66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em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cosmídeos</a:t>
            </a:r>
            <a:r>
              <a:rPr lang="pt-BR" altLang="en-US" sz="1800" b="1" dirty="0">
                <a:latin typeface="Comic Sans MS" panose="030F0902030302020204" pitchFamily="66" charset="0"/>
              </a:rPr>
              <a:t> ou </a:t>
            </a:r>
            <a:r>
              <a:rPr lang="pt-BR" altLang="en-US" sz="1800" b="1" dirty="0" err="1">
                <a:latin typeface="Comic Sans MS" panose="030F0902030302020204" pitchFamily="66" charset="0"/>
              </a:rPr>
              <a:t>fosmídeos</a:t>
            </a:r>
            <a:endParaRPr lang="pt-BR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8234143-DEE5-4749-A73F-45867C98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170363"/>
            <a:ext cx="3263900" cy="922337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Clonagem de Genes codificadores de bioprodutos </a:t>
            </a:r>
            <a:endParaRPr lang="pt-BR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B7E969E-C8B6-1948-9307-D3499149D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483225"/>
            <a:ext cx="4572000" cy="1200150"/>
          </a:xfrm>
          <a:prstGeom prst="rect">
            <a:avLst/>
          </a:prstGeom>
          <a:gradFill rotWithShape="1">
            <a:gsLst>
              <a:gs pos="0">
                <a:srgbClr val="FFFF9F"/>
              </a:gs>
              <a:gs pos="50000">
                <a:srgbClr val="FFFFC3"/>
              </a:gs>
              <a:gs pos="100000">
                <a:srgbClr val="FFFFE1"/>
              </a:gs>
            </a:gsLst>
            <a:lin ang="13500000" scaled="1"/>
          </a:gradFill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Seleção dos clones: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 - Análise funcional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>
                <a:latin typeface="Comic Sans MS" panose="030F0902030302020204" pitchFamily="66" charset="0"/>
              </a:rPr>
              <a:t>Análise por sequenciamento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en-US" sz="1800" b="1" dirty="0" err="1">
                <a:latin typeface="Comic Sans MS" panose="030F0902030302020204" pitchFamily="66" charset="0"/>
              </a:rPr>
              <a:t>Subclonagem</a:t>
            </a:r>
            <a:r>
              <a:rPr lang="pt-BR" altLang="en-US" sz="1800" b="1" dirty="0">
                <a:latin typeface="Comic Sans MS" panose="030F0902030302020204" pitchFamily="66" charset="0"/>
              </a:rPr>
              <a:t> em vetor de expressão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1AE2DE2-A64D-4E45-A472-CA7D92A40A73}"/>
              </a:ext>
            </a:extLst>
          </p:cNvPr>
          <p:cNvSpPr/>
          <p:nvPr/>
        </p:nvSpPr>
        <p:spPr>
          <a:xfrm>
            <a:off x="7140575" y="5202238"/>
            <a:ext cx="287338" cy="168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C6BF541D-707D-764C-B2DF-3AFB48C759C2}"/>
              </a:ext>
            </a:extLst>
          </p:cNvPr>
          <p:cNvSpPr/>
          <p:nvPr/>
        </p:nvSpPr>
        <p:spPr>
          <a:xfrm>
            <a:off x="7140575" y="3870325"/>
            <a:ext cx="287338" cy="16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3B25E91-6463-BC47-9A93-DA599B265BB0}"/>
              </a:ext>
            </a:extLst>
          </p:cNvPr>
          <p:cNvSpPr/>
          <p:nvPr/>
        </p:nvSpPr>
        <p:spPr>
          <a:xfrm rot="20110497">
            <a:off x="7189788" y="2074863"/>
            <a:ext cx="287337" cy="16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CB43D043-2804-334D-7B03-5B759BB2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7475"/>
            <a:ext cx="7561263" cy="922338"/>
          </a:xfrm>
          <a:prstGeom prst="rect">
            <a:avLst/>
          </a:prstGeom>
          <a:solidFill>
            <a:srgbClr val="FDF3E9">
              <a:alpha val="70195"/>
            </a:srgbClr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3. Podem ser empregadas para a prospecção de genes de interesse biotecnológico. Como?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FF"/>
                </a:solidFill>
                <a:latin typeface="Comic Sans MS" panose="030F0902030302020204" pitchFamily="66" charset="0"/>
              </a:rPr>
              <a:t>            Quais são as e estratégias que podem ser empregadas? </a:t>
            </a:r>
            <a:endParaRPr lang="pt-BR" altLang="en-US" sz="18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</TotalTime>
  <Words>2940</Words>
  <Application>Microsoft Macintosh PowerPoint</Application>
  <PresentationFormat>Apresentação na tela (4:3)</PresentationFormat>
  <Paragraphs>451</Paragraphs>
  <Slides>65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82" baseType="lpstr">
      <vt:lpstr>Arial</vt:lpstr>
      <vt:lpstr>Calibri</vt:lpstr>
      <vt:lpstr>Comic Sans MS</vt:lpstr>
      <vt:lpstr>Arial Nova</vt:lpstr>
      <vt:lpstr>Helvetica</vt:lpstr>
      <vt:lpstr>Verdana</vt:lpstr>
      <vt:lpstr>Wingdings</vt:lpstr>
      <vt:lpstr>Batang</vt:lpstr>
      <vt:lpstr>Webdings</vt:lpstr>
      <vt:lpstr>Monotype Sorts</vt:lpstr>
      <vt:lpstr>Times New Roman</vt:lpstr>
      <vt:lpstr>Symbol</vt:lpstr>
      <vt:lpstr>Lucida Console</vt:lpstr>
      <vt:lpstr>Moderne</vt:lpstr>
      <vt:lpstr>Tema do Office</vt:lpstr>
      <vt:lpstr>Documento do Microsoft Office Word 97 - 2003</vt:lpstr>
      <vt:lpstr>Documento do Microsoft Word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Poli (3-hidroxialcanoatos)</vt:lpstr>
      <vt:lpstr>Apresentação do PowerPoint</vt:lpstr>
      <vt:lpstr>PHA - Estrutura Química</vt:lpstr>
      <vt:lpstr>Apresentação do PowerPoint</vt:lpstr>
      <vt:lpstr>Apresentação do PowerPoint</vt:lpstr>
      <vt:lpstr>Apresentação do PowerPoint</vt:lpstr>
      <vt:lpstr>Biocompatibilidade dos PHAs</vt:lpstr>
      <vt:lpstr>Apresentação do PowerPoint</vt:lpstr>
      <vt:lpstr>Síntese de P(3HB) em Cupriavidus necator</vt:lpstr>
      <vt:lpstr>Apresentação do PowerPoint</vt:lpstr>
      <vt:lpstr>Apresentação do PowerPoint</vt:lpstr>
      <vt:lpstr>Coloração com “Vermelho do Nilo”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Isolamento de bactérias produtoras de PHA</vt:lpstr>
      <vt:lpstr>Apresentação do PowerPoint</vt:lpstr>
      <vt:lpstr>Apresentação do PowerPoint</vt:lpstr>
      <vt:lpstr>Apresentação do PowerPoint</vt:lpstr>
      <vt:lpstr>Apresentação do PowerPoint</vt:lpstr>
      <vt:lpstr>Produção de PHA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Propostas para trabalhos futuros:</vt:lpstr>
      <vt:lpstr>Apresentação do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Elisabete Vicente</dc:creator>
  <cp:lastModifiedBy>Felipe Vicente Brandt</cp:lastModifiedBy>
  <cp:revision>70</cp:revision>
  <dcterms:created xsi:type="dcterms:W3CDTF">2005-09-11T23:18:05Z</dcterms:created>
  <dcterms:modified xsi:type="dcterms:W3CDTF">2022-06-22T01:51:40Z</dcterms:modified>
</cp:coreProperties>
</file>