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337" r:id="rId4"/>
    <p:sldId id="338" r:id="rId5"/>
    <p:sldId id="348" r:id="rId6"/>
    <p:sldId id="339" r:id="rId7"/>
    <p:sldId id="340" r:id="rId8"/>
    <p:sldId id="341" r:id="rId9"/>
    <p:sldId id="346" r:id="rId10"/>
    <p:sldId id="347" r:id="rId11"/>
    <p:sldId id="342" r:id="rId12"/>
    <p:sldId id="343" r:id="rId13"/>
    <p:sldId id="344" r:id="rId14"/>
    <p:sldId id="345" r:id="rId15"/>
    <p:sldId id="350" r:id="rId16"/>
    <p:sldId id="349" r:id="rId17"/>
    <p:sldId id="351" r:id="rId18"/>
    <p:sldId id="352" r:id="rId19"/>
    <p:sldId id="353" r:id="rId20"/>
    <p:sldId id="354" r:id="rId21"/>
    <p:sldId id="356" r:id="rId22"/>
    <p:sldId id="357" r:id="rId23"/>
    <p:sldId id="359" r:id="rId24"/>
    <p:sldId id="363" r:id="rId25"/>
    <p:sldId id="358" r:id="rId26"/>
    <p:sldId id="360" r:id="rId27"/>
    <p:sldId id="361" r:id="rId28"/>
    <p:sldId id="362" r:id="rId29"/>
    <p:sldId id="310" r:id="rId30"/>
    <p:sldId id="31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2C34-889B-41BA-9FF1-2682014A3C01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AC0C-D806-47E6-9BAD-78A5427D3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7DAA-BAE7-847B-EB72-8635E411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676BF-DFB7-135F-A4DA-F86FEFDD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964DD-A312-0506-2A80-50589A0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6C1F-962A-1F46-BB39-AD00612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283768-1BBF-1138-0A36-3A90731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0A21-0EF8-21BE-F538-1BD3184B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EAD0B-5F82-2775-C9CE-DCF4483A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39C34-0C26-1D80-391E-43C8C91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B4E8-0380-4356-5B29-0B2EAB79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AF357-928D-149A-7CC5-0AE2E11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8D301-30A0-B70F-75E9-743C3329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2E717-408F-FC3C-42B0-47C4CF86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D8D88-42CD-109B-CC53-EC1B47F7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F3250-2C81-A757-4688-CC8B872A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E346-7D0D-CB99-46EF-458E6C9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F9336-1EF6-C6E2-85C0-985309A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FA07-7079-B5EA-9E3C-0E05010E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293AB-48A4-FA52-9572-269FCB1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44411-0D49-C29E-F27D-AC6003B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E6DD43-BD5B-5F48-BCAF-A52CE67C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AA0E-E9E0-C2C3-869B-C272558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BA40-688F-8F9E-83FC-729195A9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67913-D39F-58FA-5893-2FD511C2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B0AB9-FE6E-DAD0-68DD-CF079BB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21D1D-0EBE-4236-030D-7DBD430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3A0B9-8879-EF12-BD27-41640F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F75AD-4EEA-ACB9-684D-1A5F75B9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503A2B-FC15-5203-839E-FEA243C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98551-3012-4CF1-F1EC-C20DD42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81B37-B41A-94E0-4ECC-A4D75CCF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71245-05C0-A814-7033-FD6F832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E1B-B564-A48F-E852-B46739D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7054D-8FB2-5A24-DDC8-6183CEC4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D06F5-7C19-A75D-F82D-BEA610B9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F0AC5A-6363-F987-5280-76B26874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673F1F-8915-1CD6-782B-A8277385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4A0AD-6040-304E-0E0A-735965B5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30D66C-0C82-9D89-4663-FF50020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6C9282-E01E-61CF-C7A8-B9B404D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0B93C-42AF-E2F0-B736-EC9DC26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3817AF-8CDE-5078-B215-774D926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0C51E7-253F-2EBE-6186-473A696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BE613F-3846-250E-186F-8F952371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EFF1C7-9A1A-2C3A-367D-AFA1D01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39FF8-2F12-F080-FF51-288D3DB7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9B46D-03A3-008D-382E-4B9B542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1F5D-A0A4-1E4D-C8A1-C2EC7A6D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ECBEB-4AAB-8730-2826-3058381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0CB89-CBB6-A224-1A37-87B8E3A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212B3E-540C-8A5A-3E2E-BB71AC9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EAED3-89AC-5448-95CF-71C0B5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0941B-6CA0-2060-2FD6-9FF1A18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DBE5-A250-280D-2556-A49AB46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BC5-106A-6EF0-E91D-27A94A79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1D6A0-1380-99C7-4C84-5574F4B3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43054-3F59-5031-9847-02CDEA48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AE37C-71D1-98EA-198A-48026D5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D26-E80F-D4AE-FD05-D16350A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1AE3EB-02F4-FBB0-2DBE-41071C6A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427-DE6E-0C2A-0530-8507B39D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B6327-CBB8-5532-DFC9-E7B659FE1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D5E-D6DE-4C06-AFE0-0EBCB56A711C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398E5-5391-8719-479A-29482E76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6C6CE-2FBD-BFC8-C44E-C4DDEFFE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C6D-2006-6106-D0A4-D96F6296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Aprendizado de máquina aplicado à Fluido 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C523E-6D5B-A95C-B554-830B8634F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7</a:t>
            </a:r>
          </a:p>
          <a:p>
            <a:pPr algn="r"/>
            <a:r>
              <a:rPr lang="pt-BR" sz="2000" dirty="0"/>
              <a:t>Professor: Dr. Vítor A. A. Bortolin</a:t>
            </a:r>
          </a:p>
        </p:txBody>
      </p:sp>
    </p:spTree>
    <p:extLst>
      <p:ext uri="{BB962C8B-B14F-4D97-AF65-F5344CB8AC3E}">
        <p14:creationId xmlns:p14="http://schemas.microsoft.com/office/powerpoint/2010/main" val="153190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96E76-B75C-5884-02BD-6CE79321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2F20BF-7D9F-D604-7469-D4EB5C60B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737" r="1530" b="54154"/>
          <a:stretch/>
        </p:blipFill>
        <p:spPr>
          <a:xfrm>
            <a:off x="2367850" y="2580237"/>
            <a:ext cx="7456300" cy="2716039"/>
          </a:xfrm>
        </p:spPr>
      </p:pic>
    </p:spTree>
    <p:extLst>
      <p:ext uri="{BB962C8B-B14F-4D97-AF65-F5344CB8AC3E}">
        <p14:creationId xmlns:p14="http://schemas.microsoft.com/office/powerpoint/2010/main" val="106876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07139-4B39-EB04-25D2-AD019F46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9FB3E5-33CB-8595-7E14-A55C5BFF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Camada de ativação: Aplicação da não-linearidade (</a:t>
            </a:r>
            <a:r>
              <a:rPr lang="pt-BR" dirty="0" err="1"/>
              <a:t>ReLU</a:t>
            </a:r>
            <a:r>
              <a:rPr lang="pt-BR" dirty="0"/>
              <a:t>, </a:t>
            </a:r>
            <a:r>
              <a:rPr lang="pt-BR" dirty="0" err="1"/>
              <a:t>tanh</a:t>
            </a:r>
            <a:r>
              <a:rPr lang="pt-BR" dirty="0"/>
              <a:t>, sigmoide,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Camadas de </a:t>
            </a:r>
            <a:r>
              <a:rPr lang="pt-BR" dirty="0" err="1"/>
              <a:t>Pooling</a:t>
            </a:r>
            <a:r>
              <a:rPr lang="pt-BR" dirty="0"/>
              <a:t> (</a:t>
            </a:r>
            <a:r>
              <a:rPr lang="pt-BR" dirty="0" err="1"/>
              <a:t>subamostragem</a:t>
            </a:r>
            <a:r>
              <a:rPr lang="pt-BR" dirty="0"/>
              <a:t> adaptativa)</a:t>
            </a:r>
          </a:p>
          <a:p>
            <a:r>
              <a:rPr lang="pt-BR" dirty="0"/>
              <a:t>Reduzir a dimensionalidade espacial da representação.</a:t>
            </a:r>
          </a:p>
          <a:p>
            <a:r>
              <a:rPr lang="pt-BR" dirty="0"/>
              <a:t>Tornar a rede mais robusta a pequenas variações (translações, ruídos).</a:t>
            </a:r>
          </a:p>
          <a:p>
            <a:r>
              <a:rPr lang="pt-BR" dirty="0"/>
              <a:t>Diminuir o número de parâmetros e cálculos nas camadas subsequentes.</a:t>
            </a:r>
          </a:p>
        </p:txBody>
      </p:sp>
    </p:spTree>
    <p:extLst>
      <p:ext uri="{BB962C8B-B14F-4D97-AF65-F5344CB8AC3E}">
        <p14:creationId xmlns:p14="http://schemas.microsoft.com/office/powerpoint/2010/main" val="296469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6129B-27EF-A0FD-FFEA-274C528B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483E5-A50B-45CC-9C3D-E0FE339C8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Max </a:t>
            </a:r>
            <a:r>
              <a:rPr lang="pt-BR" dirty="0" err="1"/>
              <a:t>Pooling</a:t>
            </a:r>
            <a:r>
              <a:rPr lang="pt-BR" dirty="0"/>
              <a:t> (mais comum): maior valor dentro de uma janela móvel, exemplo 2x2</a:t>
            </a:r>
          </a:p>
          <a:p>
            <a:r>
              <a:rPr lang="pt-BR" dirty="0" err="1"/>
              <a:t>Average</a:t>
            </a:r>
            <a:r>
              <a:rPr lang="pt-BR" dirty="0"/>
              <a:t> </a:t>
            </a:r>
            <a:r>
              <a:rPr lang="pt-BR" dirty="0" err="1"/>
              <a:t>Pooling</a:t>
            </a:r>
            <a:r>
              <a:rPr lang="pt-BR" dirty="0"/>
              <a:t>: média dentro de uma janela móvel</a:t>
            </a:r>
          </a:p>
          <a:p>
            <a:r>
              <a:rPr lang="pt-BR" dirty="0"/>
              <a:t>Global </a:t>
            </a:r>
            <a:r>
              <a:rPr lang="pt-BR" dirty="0" err="1"/>
              <a:t>Pooling</a:t>
            </a:r>
            <a:r>
              <a:rPr lang="pt-BR" dirty="0"/>
              <a:t>: janelas grandes(7x7&gt;) que resultam em um único valor global (média ou máximo)</a:t>
            </a:r>
          </a:p>
          <a:p>
            <a:r>
              <a:rPr lang="pt-BR" dirty="0"/>
              <a:t>Não existe aprendizado para o </a:t>
            </a:r>
            <a:r>
              <a:rPr lang="pt-BR" dirty="0" err="1"/>
              <a:t>pooling</a:t>
            </a:r>
            <a:endParaRPr lang="pt-BR" dirty="0"/>
          </a:p>
          <a:p>
            <a:r>
              <a:rPr lang="pt-BR" dirty="0"/>
              <a:t>Ajustar passo, </a:t>
            </a:r>
            <a:r>
              <a:rPr lang="pt-BR" dirty="0" err="1"/>
              <a:t>pading</a:t>
            </a:r>
            <a:r>
              <a:rPr lang="pt-BR" dirty="0"/>
              <a:t> e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Outras formas</a:t>
            </a:r>
          </a:p>
        </p:txBody>
      </p:sp>
    </p:spTree>
    <p:extLst>
      <p:ext uri="{BB962C8B-B14F-4D97-AF65-F5344CB8AC3E}">
        <p14:creationId xmlns:p14="http://schemas.microsoft.com/office/powerpoint/2010/main" val="169080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FA00D-DE45-4AAA-A358-D7F10CA1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A442A-E2C0-1B0E-222B-65F28617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Finaliza com uma camada completamente conectada (FFW)</a:t>
            </a:r>
          </a:p>
          <a:p>
            <a:r>
              <a:rPr lang="pt-BR" dirty="0"/>
              <a:t>Muito comum</a:t>
            </a:r>
          </a:p>
          <a:p>
            <a:r>
              <a:rPr lang="pt-BR" dirty="0"/>
              <a:t>Mistura de arquiteturas</a:t>
            </a:r>
          </a:p>
          <a:p>
            <a:r>
              <a:rPr lang="pt-BR" dirty="0"/>
              <a:t>Mistura de tipos de camadas </a:t>
            </a:r>
          </a:p>
          <a:p>
            <a:r>
              <a:rPr lang="pt-BR" dirty="0"/>
              <a:t>Efeitos de cada uma</a:t>
            </a:r>
          </a:p>
          <a:p>
            <a:r>
              <a:rPr lang="pt-BR" dirty="0"/>
              <a:t>Não há teoria global completa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97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1EFA6-A025-F9FE-DA72-06313C97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9C2863-B311-7D0D-0BFA-F090F4CE9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48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Vantagens:</a:t>
                </a:r>
              </a:p>
              <a:p>
                <a:pPr lvl="1"/>
                <a:r>
                  <a:rPr lang="pt-BR" dirty="0"/>
                  <a:t>Invariância Espacial Local</a:t>
                </a:r>
              </a:p>
              <a:p>
                <a:pPr lvl="1"/>
                <a:r>
                  <a:rPr lang="pt-BR" dirty="0"/>
                  <a:t>Redução Drástica de Parâmetros (milhões FFW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milhares CNN)</a:t>
                </a:r>
              </a:p>
              <a:p>
                <a:pPr lvl="1"/>
                <a:r>
                  <a:rPr lang="pt-BR" dirty="0"/>
                  <a:t>Hierarquia</a:t>
                </a:r>
              </a:p>
              <a:p>
                <a:pPr lvl="1"/>
                <a:r>
                  <a:rPr lang="pt-BR" dirty="0"/>
                  <a:t>Simplicidade Arquitetural e Modularidade</a:t>
                </a:r>
              </a:p>
              <a:p>
                <a:pPr lvl="1"/>
                <a:r>
                  <a:rPr lang="pt-BR" dirty="0"/>
                  <a:t> Eficiência Computacional</a:t>
                </a:r>
              </a:p>
              <a:p>
                <a:r>
                  <a:rPr lang="pt-BR" dirty="0"/>
                  <a:t>Desvantagens:</a:t>
                </a:r>
              </a:p>
              <a:p>
                <a:pPr lvl="1"/>
                <a:r>
                  <a:rPr lang="pt-BR" dirty="0"/>
                  <a:t> Desconsideram Relações Globais</a:t>
                </a:r>
              </a:p>
              <a:p>
                <a:pPr lvl="1"/>
                <a:r>
                  <a:rPr lang="pt-BR" dirty="0" err="1"/>
                  <a:t>CNNs</a:t>
                </a:r>
                <a:r>
                  <a:rPr lang="pt-BR" dirty="0"/>
                  <a:t> assumem estrutura euclidiana regular</a:t>
                </a:r>
              </a:p>
              <a:p>
                <a:pPr lvl="1"/>
                <a:r>
                  <a:rPr lang="pt-BR" dirty="0"/>
                  <a:t>Tamanho da Imagem fixa</a:t>
                </a:r>
              </a:p>
              <a:p>
                <a:pPr lvl="1"/>
                <a:r>
                  <a:rPr lang="pt-BR" dirty="0"/>
                  <a:t>Interpretação Difícil (</a:t>
                </a:r>
                <a:r>
                  <a:rPr lang="pt-BR" dirty="0" err="1"/>
                  <a:t>blackbox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Não leva em conta informação temporal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9C2863-B311-7D0D-0BFA-F090F4CE9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4887"/>
              </a:xfrm>
              <a:blipFill>
                <a:blip r:embed="rId2"/>
                <a:stretch>
                  <a:fillRect l="-1043" t="-27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0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DE7CA-E3B5-14EB-FCAF-94E2C12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21C0B-31CB-00B0-AEB1-5E95CDCA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839"/>
            <a:ext cx="5399638" cy="4351338"/>
          </a:xfrm>
        </p:spPr>
        <p:txBody>
          <a:bodyPr/>
          <a:lstStyle/>
          <a:p>
            <a:r>
              <a:rPr lang="pt-BR" dirty="0"/>
              <a:t>Aplicação em fluidos:</a:t>
            </a:r>
          </a:p>
          <a:p>
            <a:r>
              <a:rPr lang="pt-BR" dirty="0"/>
              <a:t>Reconstrução de campos (semelhante a CS).</a:t>
            </a:r>
          </a:p>
          <a:p>
            <a:r>
              <a:rPr lang="pt-BR" dirty="0"/>
              <a:t>Redução de ordem e modelagem de </a:t>
            </a:r>
            <a:r>
              <a:rPr lang="pt-BR" dirty="0" err="1"/>
              <a:t>sub-malha</a:t>
            </a:r>
            <a:r>
              <a:rPr lang="pt-BR" dirty="0"/>
              <a:t>.</a:t>
            </a:r>
          </a:p>
          <a:p>
            <a:r>
              <a:rPr lang="pt-BR" dirty="0"/>
              <a:t>Detecção e classificação de regimes de escoamento</a:t>
            </a:r>
          </a:p>
          <a:p>
            <a:r>
              <a:rPr lang="pt-BR" dirty="0"/>
              <a:t>Aceleração de simulações (substitutos de NS)*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2A7891-920C-5F32-4C15-048F59A4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7709"/>
            <a:ext cx="5962533" cy="24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243F1-C285-E386-A599-B567AAD1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E9A42-2EC3-4026-FFDD-82E0888B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493" cy="4351338"/>
          </a:xfrm>
        </p:spPr>
        <p:txBody>
          <a:bodyPr/>
          <a:lstStyle/>
          <a:p>
            <a:r>
              <a:rPr lang="pt-BR" dirty="0"/>
              <a:t>Introduzir o efeito do tempo</a:t>
            </a:r>
          </a:p>
          <a:p>
            <a:r>
              <a:rPr lang="pt-BR" dirty="0"/>
              <a:t>Reciclar o passo de tempo anterior</a:t>
            </a:r>
          </a:p>
          <a:p>
            <a:r>
              <a:rPr lang="pt-BR" dirty="0"/>
              <a:t>Criar uma memória</a:t>
            </a:r>
          </a:p>
          <a:p>
            <a:r>
              <a:rPr lang="pt-BR" dirty="0"/>
              <a:t>Podem trabalhar com séries de tamanho variado</a:t>
            </a:r>
          </a:p>
          <a:p>
            <a:r>
              <a:rPr lang="pt-BR" dirty="0"/>
              <a:t>Problemas graves (inúteis na prática)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D6FF70-D8BF-4C05-3F63-DD6E933A5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 r="2791" b="22898"/>
          <a:stretch/>
        </p:blipFill>
        <p:spPr>
          <a:xfrm>
            <a:off x="6382693" y="2543685"/>
            <a:ext cx="5724410" cy="29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F1980-974E-237B-44E1-E26532BD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1D56A0-EE7A-DC43-DC3B-E6A5E5815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Formulação lembra a de um sistema linear: 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Repetidas interações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BR" dirty="0"/>
              </a:p>
              <a:p>
                <a:r>
                  <a:rPr lang="pt-BR" dirty="0"/>
                  <a:t>Gradientes explodem ou vão a zero</a:t>
                </a:r>
              </a:p>
              <a:p>
                <a:pPr lvl="1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dirty="0"/>
                  <a:t>, os gradientes </a:t>
                </a:r>
                <a:r>
                  <a:rPr lang="pt-BR" b="1" dirty="0"/>
                  <a:t>desaparecem</a:t>
                </a:r>
                <a:r>
                  <a:rPr lang="pt-BR" dirty="0"/>
                  <a:t>. </a:t>
                </a:r>
              </a:p>
              <a:p>
                <a:pPr lvl="1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pt-BR" dirty="0"/>
                  <a:t>, os gradientes </a:t>
                </a:r>
                <a:r>
                  <a:rPr lang="pt-BR" b="1" dirty="0"/>
                  <a:t>explodem</a:t>
                </a:r>
                <a:r>
                  <a:rPr lang="pt-BR" dirty="0"/>
                  <a:t>. </a:t>
                </a:r>
              </a:p>
              <a:p>
                <a:r>
                  <a:rPr lang="pt-BR" dirty="0"/>
                  <a:t>Só pode ser 1</a:t>
                </a:r>
              </a:p>
              <a:p>
                <a:r>
                  <a:rPr lang="pt-BR" dirty="0"/>
                  <a:t>Aprendizado lento ou impossível (longo prazo)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não paralelizável </a:t>
                </a:r>
              </a:p>
              <a:p>
                <a:pPr lvl="1"/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41D56A0-EE7A-DC43-DC3B-E6A5E5815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26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11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3F3C-CCA4-FBB9-915B-1FD6C4DC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015EEA-2305-5BEC-F197-07278F8B1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Outras arquiteturas </a:t>
            </a:r>
          </a:p>
          <a:p>
            <a:r>
              <a:rPr lang="pt-BR" dirty="0"/>
              <a:t>Tentar resolver o problema </a:t>
            </a:r>
          </a:p>
          <a:p>
            <a:r>
              <a:rPr lang="pt-BR" dirty="0"/>
              <a:t>Tornar útil a informação temporal (memória funcional)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77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362E7-7E5F-663D-6B66-52441C0A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LSTM e GRU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6B044F6-0B74-53EF-AC6E-2FD61E0D6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7677"/>
            <a:ext cx="10515600" cy="3047234"/>
          </a:xfrm>
        </p:spPr>
      </p:pic>
    </p:spTree>
    <p:extLst>
      <p:ext uri="{BB962C8B-B14F-4D97-AF65-F5344CB8AC3E}">
        <p14:creationId xmlns:p14="http://schemas.microsoft.com/office/powerpoint/2010/main" val="59817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9389D-4C60-9D1F-09A4-04B8AF98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C27AF8-5B0F-30E4-ACA6-99BDCB22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Redes neurais</a:t>
            </a:r>
          </a:p>
          <a:p>
            <a:r>
              <a:rPr lang="pt-BR" dirty="0"/>
              <a:t>Exemplo de FFN</a:t>
            </a:r>
          </a:p>
          <a:p>
            <a:r>
              <a:rPr lang="pt-BR" dirty="0"/>
              <a:t>CNN</a:t>
            </a:r>
          </a:p>
          <a:p>
            <a:r>
              <a:rPr lang="pt-BR" dirty="0"/>
              <a:t>RNN</a:t>
            </a:r>
          </a:p>
          <a:p>
            <a:r>
              <a:rPr lang="pt-BR" dirty="0"/>
              <a:t>LSTM e GRU</a:t>
            </a:r>
          </a:p>
          <a:p>
            <a:r>
              <a:rPr lang="pt-BR" dirty="0" err="1"/>
              <a:t>Autoencoders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69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4063-8F92-2D0E-3895-99B20B66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LSTM e GRU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005CA4-B4C0-E8C1-B78E-6D8B43CBC1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LSTM</a:t>
            </a:r>
          </a:p>
          <a:p>
            <a:r>
              <a:rPr lang="pt-BR" dirty="0"/>
              <a:t>Memória explícita para capturar dependências temporais longas</a:t>
            </a:r>
          </a:p>
          <a:p>
            <a:r>
              <a:rPr lang="pt-BR" dirty="0"/>
              <a:t>Captura dependências de longo prazo em sequências</a:t>
            </a:r>
          </a:p>
          <a:p>
            <a:r>
              <a:rPr lang="pt-BR" dirty="0"/>
              <a:t>Dinâmica complexa, atrasos e memória</a:t>
            </a:r>
          </a:p>
          <a:p>
            <a:r>
              <a:rPr lang="pt-BR" dirty="0"/>
              <a:t>Treinamento mais lento</a:t>
            </a:r>
          </a:p>
          <a:p>
            <a:r>
              <a:rPr lang="pt-BR" dirty="0" err="1"/>
              <a:t>Overfitting</a:t>
            </a:r>
            <a:endParaRPr lang="pt-BR" dirty="0"/>
          </a:p>
          <a:p>
            <a:r>
              <a:rPr lang="pt-BR" dirty="0"/>
              <a:t>Custo computacional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E524256-DDD1-407C-4DA3-3C4A688BC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GRU</a:t>
            </a:r>
          </a:p>
          <a:p>
            <a:r>
              <a:rPr lang="pt-BR" dirty="0"/>
              <a:t>Versão simplificada da LSTM que funde a </a:t>
            </a:r>
            <a:r>
              <a:rPr lang="pt-BR" dirty="0" err="1"/>
              <a:t>cell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com o </a:t>
            </a:r>
            <a:r>
              <a:rPr lang="pt-BR" dirty="0" err="1"/>
              <a:t>hidden</a:t>
            </a:r>
            <a:r>
              <a:rPr lang="pt-BR" dirty="0"/>
              <a:t> </a:t>
            </a:r>
            <a:r>
              <a:rPr lang="pt-BR" dirty="0" err="1"/>
              <a:t>state</a:t>
            </a:r>
            <a:endParaRPr lang="pt-BR" dirty="0"/>
          </a:p>
          <a:p>
            <a:r>
              <a:rPr lang="pt-BR" dirty="0"/>
              <a:t>Mais leve e rápida de treinar</a:t>
            </a:r>
          </a:p>
          <a:p>
            <a:r>
              <a:rPr lang="pt-BR" dirty="0"/>
              <a:t>Menos </a:t>
            </a:r>
            <a:r>
              <a:rPr lang="pt-BR" dirty="0" err="1"/>
              <a:t>overfitting</a:t>
            </a:r>
            <a:endParaRPr lang="pt-BR" dirty="0"/>
          </a:p>
          <a:p>
            <a:r>
              <a:rPr lang="pt-BR" dirty="0"/>
              <a:t>Equivalente a LSTM em muitos casos</a:t>
            </a:r>
          </a:p>
          <a:p>
            <a:r>
              <a:rPr lang="pt-BR" dirty="0"/>
              <a:t>Pior para memórias longas</a:t>
            </a:r>
          </a:p>
          <a:p>
            <a:r>
              <a:rPr lang="pt-BR" dirty="0"/>
              <a:t>Menos controle sobre a memória</a:t>
            </a:r>
          </a:p>
        </p:txBody>
      </p:sp>
    </p:spTree>
    <p:extLst>
      <p:ext uri="{BB962C8B-B14F-4D97-AF65-F5344CB8AC3E}">
        <p14:creationId xmlns:p14="http://schemas.microsoft.com/office/powerpoint/2010/main" val="144727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CB9F-2438-DBF9-5E7D-131EA3C4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LSTM e GRU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2C865-471C-188B-9093-9A79EA31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LSTM: melhor para prever dinâmicas complexas como </a:t>
            </a:r>
            <a:r>
              <a:rPr lang="pt-BR" dirty="0" err="1"/>
              <a:t>shedding</a:t>
            </a:r>
            <a:r>
              <a:rPr lang="pt-BR" dirty="0"/>
              <a:t> de vórtices ou campos caóticos de velocidade</a:t>
            </a:r>
          </a:p>
          <a:p>
            <a:r>
              <a:rPr lang="pt-BR" dirty="0"/>
              <a:t>GRU: útil para tarefas de previsão mais local ou com menor inércia, como reconstrução de sinais em zonas menos ativas do fluxo</a:t>
            </a:r>
          </a:p>
          <a:p>
            <a:r>
              <a:rPr lang="pt-BR" dirty="0"/>
              <a:t>Combinação com outras arquiteturas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207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680BD-2987-4BAE-550A-72115DC8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Arquiteturas mais complexas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89907E-9299-1DE4-C464-4D598F3C1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Problema de combinar informação espacial e temporal</a:t>
            </a:r>
          </a:p>
          <a:p>
            <a:r>
              <a:rPr lang="pt-BR" dirty="0"/>
              <a:t>LSTM esquecida por muito tempo</a:t>
            </a:r>
          </a:p>
          <a:p>
            <a:r>
              <a:rPr lang="pt-BR" dirty="0"/>
              <a:t>Dificuldade em treinar</a:t>
            </a:r>
          </a:p>
          <a:p>
            <a:r>
              <a:rPr lang="pt-BR" dirty="0"/>
              <a:t>Repetir o passado</a:t>
            </a:r>
          </a:p>
          <a:p>
            <a:r>
              <a:rPr lang="pt-BR" dirty="0"/>
              <a:t>Novas arquiteturas: Transformadores </a:t>
            </a:r>
          </a:p>
          <a:p>
            <a:r>
              <a:rPr lang="pt-BR" dirty="0"/>
              <a:t>Depende do caso</a:t>
            </a:r>
          </a:p>
        </p:txBody>
      </p:sp>
    </p:spTree>
    <p:extLst>
      <p:ext uri="{BB962C8B-B14F-4D97-AF65-F5344CB8AC3E}">
        <p14:creationId xmlns:p14="http://schemas.microsoft.com/office/powerpoint/2010/main" val="266421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14CD0-28A3-1FA3-7924-0E40CAAC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Arima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0654B-0590-FD5B-DE96-E9AF6336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3939"/>
          </a:xfrm>
        </p:spPr>
        <p:txBody>
          <a:bodyPr>
            <a:normAutofit/>
          </a:bodyPr>
          <a:lstStyle/>
          <a:p>
            <a:r>
              <a:rPr lang="pt-BR" dirty="0"/>
              <a:t>Exemplo de modelo simples que muitas vezes supera </a:t>
            </a:r>
            <a:r>
              <a:rPr lang="pt-BR" dirty="0" err="1"/>
              <a:t>RNNs</a:t>
            </a:r>
            <a:endParaRPr lang="pt-BR" dirty="0"/>
          </a:p>
          <a:p>
            <a:r>
              <a:rPr lang="en-US" dirty="0"/>
              <a:t>ARIMA (</a:t>
            </a:r>
            <a:r>
              <a:rPr lang="en-US" dirty="0" err="1"/>
              <a:t>AutoRegressive</a:t>
            </a:r>
            <a:r>
              <a:rPr lang="en-US" dirty="0"/>
              <a:t> Integrated Moving Average):</a:t>
            </a:r>
          </a:p>
          <a:p>
            <a:pPr lvl="1"/>
            <a:r>
              <a:rPr lang="pt-BR" dirty="0"/>
              <a:t>AR (</a:t>
            </a:r>
            <a:r>
              <a:rPr lang="pt-BR" dirty="0" err="1"/>
              <a:t>AutoRegressive</a:t>
            </a:r>
            <a:r>
              <a:rPr lang="pt-BR" dirty="0"/>
              <a:t>): regressão da série com ela mesma defasada no tempo (</a:t>
            </a:r>
            <a:r>
              <a:rPr lang="pt-BR" dirty="0" err="1"/>
              <a:t>lags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I (</a:t>
            </a:r>
            <a:r>
              <a:rPr lang="pt-BR" dirty="0" err="1"/>
              <a:t>Integrated</a:t>
            </a:r>
            <a:r>
              <a:rPr lang="pt-BR" dirty="0"/>
              <a:t>): diferenciação da série para torná-la estacionária;</a:t>
            </a:r>
          </a:p>
          <a:p>
            <a:pPr lvl="1"/>
            <a:r>
              <a:rPr lang="pt-BR" dirty="0"/>
              <a:t>MA (Moving </a:t>
            </a:r>
            <a:r>
              <a:rPr lang="pt-BR" dirty="0" err="1"/>
              <a:t>Average</a:t>
            </a:r>
            <a:r>
              <a:rPr lang="pt-BR" dirty="0"/>
              <a:t>): modelagem do erro como uma média móvel de erros passados.</a:t>
            </a:r>
          </a:p>
          <a:p>
            <a:pPr lvl="1"/>
            <a:r>
              <a:rPr lang="en-US" dirty="0"/>
              <a:t> ARIMA(p, d, q)</a:t>
            </a:r>
          </a:p>
          <a:p>
            <a:r>
              <a:rPr lang="pt-BR" dirty="0"/>
              <a:t>Modelos estatísticos amplamente utilizados para análise e previsão de séries temporais</a:t>
            </a:r>
          </a:p>
        </p:txBody>
      </p:sp>
    </p:spTree>
    <p:extLst>
      <p:ext uri="{BB962C8B-B14F-4D97-AF65-F5344CB8AC3E}">
        <p14:creationId xmlns:p14="http://schemas.microsoft.com/office/powerpoint/2010/main" val="90077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615AD-2800-F9B3-E0E8-B7C8B774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Arima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119545B-0F06-8310-E4C3-A9FCFAB69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AR(p): A série depende linearmente de seus valores passados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Componente I(d):Indica quantas vezes a série deve ser diferenciada para torná-la estacionária, ou seja, para remover tendências e tornar a média/variância constantes no tempo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b="0" dirty="0"/>
              </a:p>
              <a:p>
                <a:r>
                  <a:rPr lang="pt-BR" dirty="0"/>
                  <a:t>Componente MA(q):Modela o erro como uma combinação linear dos erros passados.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119545B-0F06-8310-E4C3-A9FCFAB69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46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3FA99-2590-187C-8BD8-E34A71A0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Autoencoders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D31354-7A9B-269E-AB62-BF0F1D1F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9059" cy="4351338"/>
          </a:xfrm>
        </p:spPr>
        <p:txBody>
          <a:bodyPr/>
          <a:lstStyle/>
          <a:p>
            <a:r>
              <a:rPr lang="pt-BR" dirty="0"/>
              <a:t>Treinar a rede para recriar o próprio input.</a:t>
            </a:r>
          </a:p>
          <a:p>
            <a:r>
              <a:rPr lang="pt-BR" dirty="0"/>
              <a:t>Criar uma representação de baixa ordem</a:t>
            </a:r>
          </a:p>
          <a:p>
            <a:r>
              <a:rPr lang="pt-BR" dirty="0"/>
              <a:t>POD = </a:t>
            </a:r>
            <a:r>
              <a:rPr lang="pt-BR" dirty="0" err="1"/>
              <a:t>autoencoder</a:t>
            </a:r>
            <a:r>
              <a:rPr lang="pt-BR" dirty="0"/>
              <a:t> linear raso</a:t>
            </a:r>
          </a:p>
          <a:p>
            <a:r>
              <a:rPr lang="pt-BR" dirty="0"/>
              <a:t>Transformação de variável</a:t>
            </a:r>
          </a:p>
          <a:p>
            <a:r>
              <a:rPr lang="pt-BR" dirty="0"/>
              <a:t>Retirar ruídos complexos</a:t>
            </a:r>
          </a:p>
          <a:p>
            <a:r>
              <a:rPr lang="pt-BR" dirty="0"/>
              <a:t>Trabalhos recentes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9593DF-4F3A-A78B-730F-59206133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9" y="1679371"/>
            <a:ext cx="5257800" cy="4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3504C-56F1-A791-8CED-497A00FF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Autoencoders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7B152A-D93F-024B-ED8A-F9BA25A8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13" y="1825625"/>
            <a:ext cx="9526973" cy="4351338"/>
          </a:xfrm>
        </p:spPr>
      </p:pic>
    </p:spTree>
    <p:extLst>
      <p:ext uri="{BB962C8B-B14F-4D97-AF65-F5344CB8AC3E}">
        <p14:creationId xmlns:p14="http://schemas.microsoft.com/office/powerpoint/2010/main" val="181719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B39CA-568E-69DA-117D-9E6216E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Autoencoders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8CF571-06D9-30AC-40E8-ADA326748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52" y="1843732"/>
            <a:ext cx="7165896" cy="4936506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00C4F4-F8A2-4160-36DF-F0527454B030}"/>
              </a:ext>
            </a:extLst>
          </p:cNvPr>
          <p:cNvSpPr txBox="1"/>
          <p:nvPr/>
        </p:nvSpPr>
        <p:spPr>
          <a:xfrm>
            <a:off x="2566091" y="1474400"/>
            <a:ext cx="705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Grasping extreme aerodynamics on a low-dimensional manifold (2023)</a:t>
            </a:r>
          </a:p>
        </p:txBody>
      </p:sp>
    </p:spTree>
    <p:extLst>
      <p:ext uri="{BB962C8B-B14F-4D97-AF65-F5344CB8AC3E}">
        <p14:creationId xmlns:p14="http://schemas.microsoft.com/office/powerpoint/2010/main" val="82191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69367-15A6-364D-8F51-6C2C207B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Autoencoders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D8F7BD-E6D8-E082-02E1-11043D5F2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59" y="2301774"/>
            <a:ext cx="8701482" cy="426817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437A24-0C34-6A93-F0AD-1EC9547C12A4}"/>
              </a:ext>
            </a:extLst>
          </p:cNvPr>
          <p:cNvSpPr txBox="1"/>
          <p:nvPr/>
        </p:nvSpPr>
        <p:spPr>
          <a:xfrm>
            <a:off x="3047246" y="193244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Applying machine learning to study fluid mechanics (2021)</a:t>
            </a:r>
          </a:p>
        </p:txBody>
      </p:sp>
    </p:spTree>
    <p:extLst>
      <p:ext uri="{BB962C8B-B14F-4D97-AF65-F5344CB8AC3E}">
        <p14:creationId xmlns:p14="http://schemas.microsoft.com/office/powerpoint/2010/main" val="7193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A8DD-94DE-13D7-26F6-2BBFFF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7B72D-EE28-FFD9-EC6C-1117DAF2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r>
              <a:rPr lang="pt-BR" dirty="0"/>
              <a:t>Atividades de programação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5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Recapitulando</a:t>
            </a:r>
          </a:p>
          <a:p>
            <a:r>
              <a:rPr lang="pt-BR" dirty="0"/>
              <a:t>Importância dos dados</a:t>
            </a:r>
          </a:p>
          <a:p>
            <a:r>
              <a:rPr lang="pt-BR" dirty="0"/>
              <a:t>Capacidade de extrapolação</a:t>
            </a:r>
          </a:p>
          <a:p>
            <a:r>
              <a:rPr lang="pt-BR" dirty="0"/>
              <a:t>Função objetivo</a:t>
            </a:r>
          </a:p>
          <a:p>
            <a:r>
              <a:rPr lang="pt-BR" dirty="0"/>
              <a:t>Treino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57585-656C-5BFE-FE07-0EDDC8A3D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26" y="1935094"/>
            <a:ext cx="6553576" cy="42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8B86B-EB6A-8892-845D-B8615BFC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2525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F8BB7-53B7-D8D8-2D1A-936086DB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2699A-2D16-4816-9F79-67160F1E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  <a:p>
            <a:r>
              <a:rPr lang="pt-BR" dirty="0"/>
              <a:t>MNIST </a:t>
            </a:r>
            <a:r>
              <a:rPr lang="pt-BR" dirty="0" err="1"/>
              <a:t>database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1CD263-8995-6CC0-DA31-58CF0B64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03" y="3324822"/>
            <a:ext cx="62388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0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F732B-750C-7B6A-1800-C4F050D8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B470DD-345D-B79F-DF52-4C9EFCBB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Dificuldades na sua aplicação de forma direta (FFW) em problemas de mecânica dos fluidos</a:t>
            </a:r>
          </a:p>
          <a:p>
            <a:r>
              <a:rPr lang="pt-BR" dirty="0"/>
              <a:t>Não entende dependência espacial</a:t>
            </a:r>
          </a:p>
          <a:p>
            <a:r>
              <a:rPr lang="pt-BR" dirty="0"/>
              <a:t>Não entende dependência temporal</a:t>
            </a:r>
          </a:p>
          <a:p>
            <a:r>
              <a:rPr lang="pt-BR" dirty="0"/>
              <a:t>Dados normalizados</a:t>
            </a:r>
          </a:p>
          <a:p>
            <a:r>
              <a:rPr lang="pt-BR" dirty="0"/>
              <a:t>Dificuldades de classificação</a:t>
            </a:r>
          </a:p>
          <a:p>
            <a:r>
              <a:rPr lang="pt-BR" dirty="0"/>
              <a:t>Alternativas</a:t>
            </a:r>
          </a:p>
        </p:txBody>
      </p:sp>
    </p:spTree>
    <p:extLst>
      <p:ext uri="{BB962C8B-B14F-4D97-AF65-F5344CB8AC3E}">
        <p14:creationId xmlns:p14="http://schemas.microsoft.com/office/powerpoint/2010/main" val="29845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58536-C046-F59C-57E9-B0ECE776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9A476-AF63-CDFB-972C-F5DEA9996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Rede </a:t>
            </a:r>
            <a:r>
              <a:rPr lang="pt-BR" dirty="0" err="1"/>
              <a:t>convolucional</a:t>
            </a:r>
            <a:endParaRPr lang="pt-BR" dirty="0"/>
          </a:p>
          <a:p>
            <a:r>
              <a:rPr lang="pt-BR" dirty="0"/>
              <a:t>Problema de estruturas que se movem (translação)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9AB4BC-EE22-9788-BED3-475E9D8CF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>
          <a:xfrm>
            <a:off x="2366332" y="2924270"/>
            <a:ext cx="7459335" cy="3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20406-0415-F8E9-F0AD-DE645AE1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FBF2F-9805-DE1B-A94E-A3EFE009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Estrutura típica</a:t>
            </a:r>
          </a:p>
          <a:p>
            <a:pPr lvl="1"/>
            <a:r>
              <a:rPr lang="pt-BR" dirty="0"/>
              <a:t>Camadas </a:t>
            </a:r>
            <a:r>
              <a:rPr lang="pt-BR" dirty="0" err="1"/>
              <a:t>Convolucionais</a:t>
            </a:r>
            <a:r>
              <a:rPr lang="pt-BR" dirty="0"/>
              <a:t> (</a:t>
            </a:r>
            <a:r>
              <a:rPr lang="pt-BR" dirty="0" err="1"/>
              <a:t>Convolutional</a:t>
            </a:r>
            <a:r>
              <a:rPr lang="pt-BR" dirty="0"/>
              <a:t> </a:t>
            </a:r>
            <a:r>
              <a:rPr lang="pt-BR" dirty="0" err="1"/>
              <a:t>Layers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Camadas de Ativação (</a:t>
            </a:r>
            <a:r>
              <a:rPr lang="pt-BR" dirty="0" err="1"/>
              <a:t>Activation</a:t>
            </a:r>
            <a:r>
              <a:rPr lang="pt-BR" dirty="0"/>
              <a:t> </a:t>
            </a:r>
            <a:r>
              <a:rPr lang="pt-BR" dirty="0" err="1"/>
              <a:t>Layers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Camadas de </a:t>
            </a:r>
            <a:r>
              <a:rPr lang="pt-BR" dirty="0" err="1"/>
              <a:t>Pooling</a:t>
            </a:r>
            <a:r>
              <a:rPr lang="pt-BR" dirty="0"/>
              <a:t> (ou </a:t>
            </a:r>
            <a:r>
              <a:rPr lang="pt-BR" dirty="0" err="1"/>
              <a:t>Subamostragem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Camadas Completamente Conectadas (</a:t>
            </a:r>
            <a:r>
              <a:rPr lang="pt-BR" dirty="0" err="1"/>
              <a:t>Fully</a:t>
            </a:r>
            <a:r>
              <a:rPr lang="pt-BR" dirty="0"/>
              <a:t> </a:t>
            </a:r>
            <a:r>
              <a:rPr lang="pt-BR" dirty="0" err="1"/>
              <a:t>Connected</a:t>
            </a:r>
            <a:r>
              <a:rPr lang="pt-BR" dirty="0"/>
              <a:t> </a:t>
            </a:r>
            <a:r>
              <a:rPr lang="pt-BR" dirty="0" err="1"/>
              <a:t>Layers</a:t>
            </a:r>
            <a:r>
              <a:rPr lang="pt-BR" dirty="0"/>
              <a:t>)</a:t>
            </a:r>
          </a:p>
          <a:p>
            <a:r>
              <a:rPr lang="pt-BR" dirty="0"/>
              <a:t>Independência da movimentação</a:t>
            </a:r>
          </a:p>
        </p:txBody>
      </p:sp>
    </p:spTree>
    <p:extLst>
      <p:ext uri="{BB962C8B-B14F-4D97-AF65-F5344CB8AC3E}">
        <p14:creationId xmlns:p14="http://schemas.microsoft.com/office/powerpoint/2010/main" val="191514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29B65-40F4-EBAB-16BE-E899EBF7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F5B3A7-41AD-F529-EEF5-B2B74958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Camada </a:t>
            </a:r>
            <a:r>
              <a:rPr lang="pt-BR" dirty="0" err="1"/>
              <a:t>Convolucional</a:t>
            </a:r>
            <a:endParaRPr lang="pt-BR" dirty="0"/>
          </a:p>
          <a:p>
            <a:r>
              <a:rPr lang="pt-BR" dirty="0"/>
              <a:t>Parte central</a:t>
            </a:r>
          </a:p>
          <a:p>
            <a:r>
              <a:rPr lang="pt-BR" dirty="0"/>
              <a:t>Aplica filtros (</a:t>
            </a:r>
            <a:r>
              <a:rPr lang="pt-BR" i="1" dirty="0"/>
              <a:t>kernels</a:t>
            </a:r>
            <a:r>
              <a:rPr lang="pt-BR" dirty="0"/>
              <a:t>) que varrem (fazem </a:t>
            </a:r>
            <a:r>
              <a:rPr lang="pt-BR" i="1" dirty="0"/>
              <a:t>convolução</a:t>
            </a:r>
            <a:r>
              <a:rPr lang="pt-BR" dirty="0"/>
              <a:t>) sobre a imagem, produzindo mapas de ativação que destacam certas características </a:t>
            </a:r>
          </a:p>
          <a:p>
            <a:r>
              <a:rPr lang="pt-BR" dirty="0"/>
              <a:t>Operação em cima de toda a imagem</a:t>
            </a:r>
          </a:p>
        </p:txBody>
      </p:sp>
    </p:spTree>
    <p:extLst>
      <p:ext uri="{BB962C8B-B14F-4D97-AF65-F5344CB8AC3E}">
        <p14:creationId xmlns:p14="http://schemas.microsoft.com/office/powerpoint/2010/main" val="88176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0ACB2-E744-8FD4-0C72-FB5119EC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E4EFD4-A357-D284-2E01-3A492AD5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é um Kernel?</a:t>
            </a:r>
          </a:p>
          <a:p>
            <a:r>
              <a:rPr lang="pt-BR" dirty="0"/>
              <a:t>Matriz de pesos (2x2,3x3,5x5,7x7,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Cada kernel aprende um detector de padrão.</a:t>
            </a:r>
          </a:p>
          <a:p>
            <a:r>
              <a:rPr lang="pt-BR" dirty="0"/>
              <a:t>Um kernel é aplicado a todas as regiões da imagem — mesmos pesos para todas as posições → isso define a invariância espacial.</a:t>
            </a:r>
          </a:p>
          <a:p>
            <a:r>
              <a:rPr lang="pt-BR" dirty="0"/>
              <a:t>Aprendido, menos parâmetros que uma camada totalmente conectada.</a:t>
            </a:r>
          </a:p>
          <a:p>
            <a:r>
              <a:rPr lang="pt-BR" dirty="0"/>
              <a:t>Processamento de imagem tradicional → kernel fixado (gaussiano, laplaciano e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3932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9357</TotalTime>
  <Words>941</Words>
  <Application>Microsoft Office PowerPoint</Application>
  <PresentationFormat>Widescreen</PresentationFormat>
  <Paragraphs>172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Tema do Office</vt:lpstr>
      <vt:lpstr>Aprendizado de máquina aplicado à Fluido Dinâmica</vt:lpstr>
      <vt:lpstr>Agenda</vt:lpstr>
      <vt:lpstr>Redes Neurais </vt:lpstr>
      <vt:lpstr>Redes Neurais </vt:lpstr>
      <vt:lpstr>Redes neurais</vt:lpstr>
      <vt:lpstr>CNN</vt:lpstr>
      <vt:lpstr>CNN</vt:lpstr>
      <vt:lpstr>CNN</vt:lpstr>
      <vt:lpstr>CNN</vt:lpstr>
      <vt:lpstr>CNN</vt:lpstr>
      <vt:lpstr>CNN</vt:lpstr>
      <vt:lpstr>CNN</vt:lpstr>
      <vt:lpstr>CNN</vt:lpstr>
      <vt:lpstr>CNN</vt:lpstr>
      <vt:lpstr>CNN</vt:lpstr>
      <vt:lpstr>RNN</vt:lpstr>
      <vt:lpstr>RNN</vt:lpstr>
      <vt:lpstr>RNN</vt:lpstr>
      <vt:lpstr>LSTM e GRU</vt:lpstr>
      <vt:lpstr>LSTM e GRU</vt:lpstr>
      <vt:lpstr>LSTM e GRU</vt:lpstr>
      <vt:lpstr>Arquiteturas mais complexas</vt:lpstr>
      <vt:lpstr>Arima</vt:lpstr>
      <vt:lpstr>Arima</vt:lpstr>
      <vt:lpstr>Autoencoders</vt:lpstr>
      <vt:lpstr>Autoencoders</vt:lpstr>
      <vt:lpstr>Autoencoders</vt:lpstr>
      <vt:lpstr>Autoencoders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Vitor_PC</dc:creator>
  <cp:lastModifiedBy>Vitor_PC</cp:lastModifiedBy>
  <cp:revision>712</cp:revision>
  <dcterms:created xsi:type="dcterms:W3CDTF">2025-03-13T14:49:23Z</dcterms:created>
  <dcterms:modified xsi:type="dcterms:W3CDTF">2025-05-08T22:26:43Z</dcterms:modified>
</cp:coreProperties>
</file>