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313" r:id="rId3"/>
    <p:sldId id="337" r:id="rId4"/>
    <p:sldId id="338" r:id="rId5"/>
    <p:sldId id="348" r:id="rId6"/>
    <p:sldId id="339" r:id="rId7"/>
    <p:sldId id="340" r:id="rId8"/>
    <p:sldId id="341" r:id="rId9"/>
    <p:sldId id="346" r:id="rId10"/>
    <p:sldId id="347" r:id="rId11"/>
    <p:sldId id="342" r:id="rId12"/>
    <p:sldId id="343" r:id="rId13"/>
    <p:sldId id="344" r:id="rId14"/>
    <p:sldId id="345" r:id="rId15"/>
    <p:sldId id="350" r:id="rId16"/>
    <p:sldId id="349" r:id="rId17"/>
    <p:sldId id="351" r:id="rId18"/>
    <p:sldId id="352" r:id="rId19"/>
    <p:sldId id="353" r:id="rId20"/>
    <p:sldId id="354" r:id="rId21"/>
    <p:sldId id="356" r:id="rId22"/>
    <p:sldId id="357" r:id="rId23"/>
    <p:sldId id="359" r:id="rId24"/>
    <p:sldId id="363" r:id="rId25"/>
    <p:sldId id="358" r:id="rId26"/>
    <p:sldId id="360" r:id="rId27"/>
    <p:sldId id="361" r:id="rId28"/>
    <p:sldId id="362" r:id="rId29"/>
    <p:sldId id="310" r:id="rId30"/>
    <p:sldId id="311" r:id="rId3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42C34-889B-41BA-9FF1-2682014A3C01}" type="datetimeFigureOut">
              <a:rPr lang="pt-BR" smtClean="0"/>
              <a:t>08/05/2025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1AC0C-D806-47E6-9BAD-78A5427D39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84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67DAA-BAE7-847B-EB72-8635E4118A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2676BF-DFB7-135F-A4DA-F86FEFDD3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B964DD-A312-0506-2A80-50589A050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08/05/2025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066C1F-962A-1F46-BB39-AD006121A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283768-1BBF-1138-0A36-3A907318F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53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B70A21-0EF8-21BE-F538-1BD3184B0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4EAD0B-5F82-2775-C9CE-DCF4483A3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839C34-0C26-1D80-391E-43C8C91D8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08/05/2025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3FB4E8-0380-4356-5B29-0B2EAB79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3AF357-928D-149A-7CC5-0AE2E11A7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2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DC8D301-30A0-B70F-75E9-743C3329DE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622E717-408F-FC3C-42B0-47C4CF868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3D8D88-42CD-109B-CC53-EC1B47F71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08/05/2025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BF3250-2C81-A757-4688-CC8B872A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77E346-7D0D-CB99-46EF-458E6C9E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569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F9336-1EF6-C6E2-85C0-985309A7F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68FA07-7079-B5EA-9E3C-0E05010E9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2293AB-48A4-FA52-9572-269FCB100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08/05/2025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E44411-0D49-C29E-F27D-AC6003BB2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E6DD43-BD5B-5F48-BCAF-A52CE67C0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02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8AAA0E-E9E0-C2C3-869B-C27255871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22BA40-688F-8F9E-83FC-729195A9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E67913-D39F-58FA-5893-2FD511C22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08/05/2025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FB0AB9-FE6E-DAD0-68DD-CF079BB34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021D1D-0EBE-4236-030D-7DBD43091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7912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D3A0B9-8879-EF12-BD27-41640FE0D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CF75AD-4EEA-ACB9-684D-1A5F75B97A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0503A2B-FC15-5203-839E-FEA243CB63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998551-3012-4CF1-F1EC-C20DD42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08/05/2025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281B37-B41A-94E0-4ECC-A4D75CCF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B71245-05C0-A814-7033-FD6F83221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66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38EE1B-B564-A48F-E852-B46739D19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137054D-8FB2-5A24-DDC8-6183CEC41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D4D06F5-7C19-A75D-F82D-BEA610B9E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9F0AC5A-6363-F987-5280-76B268742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B673F1F-8915-1CD6-782B-A8277385C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334A0AD-6040-304E-0E0A-735965B56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08/05/2025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030D66C-0C82-9D89-4663-FF50020C9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26C9282-E01E-61CF-C7A8-B9B404D87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223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A0B93C-42AF-E2F0-B736-EC9DC2642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C3817AF-8CDE-5078-B215-774D926AA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08/05/2025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D0C51E7-253F-2EBE-6186-473A69661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FBE613F-3846-250E-186F-8F952371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93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DEFF1C7-9A1A-2C3A-367D-AFA1D01E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08/05/2025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A239FF8-2F12-F080-FF51-288D3DB7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B9B46D-03A3-008D-382E-4B9B5429A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451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C01F5D-A0A4-1E4D-C8A1-C2EC7A6D5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DECBEB-4AAB-8730-2826-305838143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F0CB89-CBB6-A224-1A37-87B8E3A3AC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212B3E-540C-8A5A-3E2E-BB71AC9B3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08/05/2025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FEAED3-89AC-5448-95CF-71C0B54A7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20941B-6CA0-2060-2FD6-9FF1A18FA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125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E3DBE5-A250-280D-2556-A49AB46F7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7F6ABC5-106A-6EF0-E91D-27A94A7971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041D6A0-1380-99C7-4C84-5574F4B38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0C43054-3F59-5031-9847-02CDEA48F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08/05/2025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BAE37C-71D1-98EA-198A-48026D5B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CCBD26-E80F-D4AE-FD05-D16350AD5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06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71AE3EB-02F4-FBB0-2DBE-41071C6AA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D68D427-DE6E-0C2A-0530-8507B39DC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0B6327-CBB8-5532-DFC9-E7B659FE1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C3D5E-D6DE-4C06-AFE0-0EBCB56A711C}" type="datetimeFigureOut">
              <a:rPr lang="pt-BR" smtClean="0"/>
              <a:t>08/05/2025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B398E5-5391-8719-479A-29482E76A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76C6CE-2FBD-BFC8-C44E-C4DDEFFE23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24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0C6D-2006-6106-D0A4-D96F629621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Aprendizado de máquina aplicado à Fluido Dinâmica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ECC523E-6D5B-A95C-B554-830B8634FE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Aula 7</a:t>
            </a:r>
          </a:p>
          <a:p>
            <a:pPr algn="r"/>
            <a:r>
              <a:rPr lang="pt-BR" sz="2000" dirty="0"/>
              <a:t>Professor: Dr. Vítor A. A. Bortolin</a:t>
            </a:r>
          </a:p>
        </p:txBody>
      </p:sp>
    </p:spTree>
    <p:extLst>
      <p:ext uri="{BB962C8B-B14F-4D97-AF65-F5344CB8AC3E}">
        <p14:creationId xmlns:p14="http://schemas.microsoft.com/office/powerpoint/2010/main" val="1531903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F96E76-B75C-5884-02BD-6CE793212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CNN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C12F20BF-7D9F-D604-7469-D4EB5C60BC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737" r="1530" b="54154"/>
          <a:stretch/>
        </p:blipFill>
        <p:spPr>
          <a:xfrm>
            <a:off x="2367850" y="2580237"/>
            <a:ext cx="7456300" cy="2716039"/>
          </a:xfrm>
        </p:spPr>
      </p:pic>
    </p:spTree>
    <p:extLst>
      <p:ext uri="{BB962C8B-B14F-4D97-AF65-F5344CB8AC3E}">
        <p14:creationId xmlns:p14="http://schemas.microsoft.com/office/powerpoint/2010/main" val="1068761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A07139-4B39-EB04-25D2-AD019F46B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9FB3E5-33CB-8595-7E14-A55C5BFFF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Camada de ativação: Aplicação da não-linearidade (</a:t>
            </a:r>
            <a:r>
              <a:rPr lang="pt-BR" dirty="0" err="1"/>
              <a:t>ReLU</a:t>
            </a:r>
            <a:r>
              <a:rPr lang="pt-BR" dirty="0"/>
              <a:t>, </a:t>
            </a:r>
            <a:r>
              <a:rPr lang="pt-BR" dirty="0" err="1"/>
              <a:t>tanh</a:t>
            </a:r>
            <a:r>
              <a:rPr lang="pt-BR" dirty="0"/>
              <a:t>, sigmoide, </a:t>
            </a:r>
            <a:r>
              <a:rPr lang="pt-BR" dirty="0" err="1"/>
              <a:t>etc</a:t>
            </a:r>
            <a:r>
              <a:rPr lang="pt-BR" dirty="0"/>
              <a:t>)</a:t>
            </a:r>
          </a:p>
          <a:p>
            <a:r>
              <a:rPr lang="pt-BR" dirty="0"/>
              <a:t>Camadas de </a:t>
            </a:r>
            <a:r>
              <a:rPr lang="pt-BR" dirty="0" err="1"/>
              <a:t>Pooling</a:t>
            </a:r>
            <a:r>
              <a:rPr lang="pt-BR" dirty="0"/>
              <a:t> (</a:t>
            </a:r>
            <a:r>
              <a:rPr lang="pt-BR" dirty="0" err="1"/>
              <a:t>subamostragem</a:t>
            </a:r>
            <a:r>
              <a:rPr lang="pt-BR" dirty="0"/>
              <a:t> adaptativa)</a:t>
            </a:r>
          </a:p>
          <a:p>
            <a:r>
              <a:rPr lang="pt-BR" dirty="0"/>
              <a:t>Reduzir a dimensionalidade espacial da representação.</a:t>
            </a:r>
          </a:p>
          <a:p>
            <a:r>
              <a:rPr lang="pt-BR" dirty="0"/>
              <a:t>Tornar a rede mais robusta a pequenas variações (translações, ruídos).</a:t>
            </a:r>
          </a:p>
          <a:p>
            <a:r>
              <a:rPr lang="pt-BR" dirty="0"/>
              <a:t>Diminuir o número de parâmetros e cálculos nas camadas subsequentes.</a:t>
            </a:r>
          </a:p>
        </p:txBody>
      </p:sp>
    </p:spTree>
    <p:extLst>
      <p:ext uri="{BB962C8B-B14F-4D97-AF65-F5344CB8AC3E}">
        <p14:creationId xmlns:p14="http://schemas.microsoft.com/office/powerpoint/2010/main" val="2964693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E6129B-27EF-A0FD-FFEA-274C528B1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11483E5-A50B-45CC-9C3D-E0FE339C8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 Max </a:t>
            </a:r>
            <a:r>
              <a:rPr lang="pt-BR" dirty="0" err="1"/>
              <a:t>Pooling</a:t>
            </a:r>
            <a:r>
              <a:rPr lang="pt-BR" dirty="0"/>
              <a:t> (mais comum): maior valor dentro de uma janela móvel, exemplo 2x2</a:t>
            </a:r>
          </a:p>
          <a:p>
            <a:r>
              <a:rPr lang="pt-BR" dirty="0" err="1"/>
              <a:t>Average</a:t>
            </a:r>
            <a:r>
              <a:rPr lang="pt-BR" dirty="0"/>
              <a:t> </a:t>
            </a:r>
            <a:r>
              <a:rPr lang="pt-BR" dirty="0" err="1"/>
              <a:t>Pooling</a:t>
            </a:r>
            <a:r>
              <a:rPr lang="pt-BR" dirty="0"/>
              <a:t>: média dentro de uma janela móvel</a:t>
            </a:r>
          </a:p>
          <a:p>
            <a:r>
              <a:rPr lang="pt-BR" dirty="0"/>
              <a:t>Global </a:t>
            </a:r>
            <a:r>
              <a:rPr lang="pt-BR" dirty="0" err="1"/>
              <a:t>Pooling</a:t>
            </a:r>
            <a:r>
              <a:rPr lang="pt-BR" dirty="0"/>
              <a:t>: janelas grandes(7x7&gt;) que resultam em um único valor global (média ou máximo)</a:t>
            </a:r>
          </a:p>
          <a:p>
            <a:r>
              <a:rPr lang="pt-BR" dirty="0"/>
              <a:t>Não existe aprendizado para o </a:t>
            </a:r>
            <a:r>
              <a:rPr lang="pt-BR" dirty="0" err="1"/>
              <a:t>pooling</a:t>
            </a:r>
            <a:endParaRPr lang="pt-BR" dirty="0"/>
          </a:p>
          <a:p>
            <a:r>
              <a:rPr lang="pt-BR" dirty="0"/>
              <a:t>Ajustar passo, </a:t>
            </a:r>
            <a:r>
              <a:rPr lang="pt-BR" dirty="0" err="1"/>
              <a:t>pading</a:t>
            </a:r>
            <a:r>
              <a:rPr lang="pt-BR" dirty="0"/>
              <a:t> e </a:t>
            </a:r>
            <a:r>
              <a:rPr lang="pt-BR" dirty="0" err="1"/>
              <a:t>etc</a:t>
            </a:r>
            <a:endParaRPr lang="pt-BR" dirty="0"/>
          </a:p>
          <a:p>
            <a:r>
              <a:rPr lang="pt-BR" dirty="0"/>
              <a:t>Outras formas</a:t>
            </a:r>
          </a:p>
        </p:txBody>
      </p:sp>
    </p:spTree>
    <p:extLst>
      <p:ext uri="{BB962C8B-B14F-4D97-AF65-F5344CB8AC3E}">
        <p14:creationId xmlns:p14="http://schemas.microsoft.com/office/powerpoint/2010/main" val="1690800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4FA00D-DE45-4AAA-A358-D7F10CA13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0A442A-E2C0-1B0E-222B-65F286177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Finaliza com uma camada completamente conectada (FFW)</a:t>
            </a:r>
          </a:p>
          <a:p>
            <a:r>
              <a:rPr lang="pt-BR" dirty="0"/>
              <a:t>Muito comum</a:t>
            </a:r>
          </a:p>
          <a:p>
            <a:r>
              <a:rPr lang="pt-BR" dirty="0"/>
              <a:t>Mistura de arquiteturas</a:t>
            </a:r>
          </a:p>
          <a:p>
            <a:r>
              <a:rPr lang="pt-BR" dirty="0"/>
              <a:t>Mistura de tipos de camadas </a:t>
            </a:r>
          </a:p>
          <a:p>
            <a:r>
              <a:rPr lang="pt-BR" dirty="0"/>
              <a:t>Efeitos de cada uma</a:t>
            </a:r>
          </a:p>
          <a:p>
            <a:r>
              <a:rPr lang="pt-BR" dirty="0"/>
              <a:t>Não há teoria global completa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98975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91EFA6-A025-F9FE-DA72-06313C97E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CNN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29C2863-B311-7D0D-0BFA-F090F4CE9F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86488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t-BR" dirty="0"/>
                  <a:t>Vantagens:</a:t>
                </a:r>
              </a:p>
              <a:p>
                <a:pPr lvl="1"/>
                <a:r>
                  <a:rPr lang="pt-BR" dirty="0"/>
                  <a:t>Invariância Espacial Local</a:t>
                </a:r>
              </a:p>
              <a:p>
                <a:pPr lvl="1"/>
                <a:r>
                  <a:rPr lang="pt-BR" dirty="0"/>
                  <a:t>Redução Drástica de Parâmetros (milhões FFW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pt-BR" dirty="0"/>
                  <a:t> milhares CNN)</a:t>
                </a:r>
              </a:p>
              <a:p>
                <a:pPr lvl="1"/>
                <a:r>
                  <a:rPr lang="pt-BR" dirty="0"/>
                  <a:t>Hierarquia</a:t>
                </a:r>
              </a:p>
              <a:p>
                <a:pPr lvl="1"/>
                <a:r>
                  <a:rPr lang="pt-BR" dirty="0"/>
                  <a:t>Simplicidade Arquitetural e Modularidade</a:t>
                </a:r>
              </a:p>
              <a:p>
                <a:pPr lvl="1"/>
                <a:r>
                  <a:rPr lang="pt-BR" dirty="0"/>
                  <a:t> Eficiência Computacional</a:t>
                </a:r>
              </a:p>
              <a:p>
                <a:r>
                  <a:rPr lang="pt-BR" dirty="0"/>
                  <a:t>Desvantagens:</a:t>
                </a:r>
              </a:p>
              <a:p>
                <a:pPr lvl="1"/>
                <a:r>
                  <a:rPr lang="pt-BR" dirty="0"/>
                  <a:t> Desconsideram Relações Globais</a:t>
                </a:r>
              </a:p>
              <a:p>
                <a:pPr lvl="1"/>
                <a:r>
                  <a:rPr lang="pt-BR" dirty="0" err="1"/>
                  <a:t>CNNs</a:t>
                </a:r>
                <a:r>
                  <a:rPr lang="pt-BR" dirty="0"/>
                  <a:t> assumem estrutura euclidiana regular</a:t>
                </a:r>
              </a:p>
              <a:p>
                <a:pPr lvl="1"/>
                <a:r>
                  <a:rPr lang="pt-BR" dirty="0"/>
                  <a:t>Tamanho da Imagem fixa</a:t>
                </a:r>
              </a:p>
              <a:p>
                <a:pPr lvl="1"/>
                <a:r>
                  <a:rPr lang="pt-BR" dirty="0"/>
                  <a:t>Interpretação Difícil (</a:t>
                </a:r>
                <a:r>
                  <a:rPr lang="pt-BR" dirty="0" err="1"/>
                  <a:t>blackbox</a:t>
                </a:r>
                <a:r>
                  <a:rPr lang="pt-BR" dirty="0"/>
                  <a:t>)</a:t>
                </a:r>
              </a:p>
              <a:p>
                <a:pPr lvl="1"/>
                <a:r>
                  <a:rPr lang="pt-BR" dirty="0"/>
                  <a:t>Não leva em conta informação temporal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29C2863-B311-7D0D-0BFA-F090F4CE9F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864887"/>
              </a:xfrm>
              <a:blipFill>
                <a:blip r:embed="rId2"/>
                <a:stretch>
                  <a:fillRect l="-1043" t="-275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3900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7DE7CA-E3B5-14EB-FCAF-94E2C126D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EB21C0B-31CB-00B0-AEB1-5E95CDCAE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1839"/>
            <a:ext cx="5399638" cy="4351338"/>
          </a:xfrm>
        </p:spPr>
        <p:txBody>
          <a:bodyPr/>
          <a:lstStyle/>
          <a:p>
            <a:r>
              <a:rPr lang="pt-BR" dirty="0"/>
              <a:t>Aplicação em fluidos:</a:t>
            </a:r>
          </a:p>
          <a:p>
            <a:r>
              <a:rPr lang="pt-BR" dirty="0"/>
              <a:t>Reconstrução de campos (semelhante a CS).</a:t>
            </a:r>
          </a:p>
          <a:p>
            <a:r>
              <a:rPr lang="pt-BR" dirty="0"/>
              <a:t>Redução de ordem e modelagem de </a:t>
            </a:r>
            <a:r>
              <a:rPr lang="pt-BR" dirty="0" err="1"/>
              <a:t>sub-malha</a:t>
            </a:r>
            <a:r>
              <a:rPr lang="pt-BR" dirty="0"/>
              <a:t>.</a:t>
            </a:r>
          </a:p>
          <a:p>
            <a:r>
              <a:rPr lang="pt-BR" dirty="0"/>
              <a:t>Detecção e classificação de regimes de escoamento</a:t>
            </a:r>
          </a:p>
          <a:p>
            <a:r>
              <a:rPr lang="pt-BR" dirty="0"/>
              <a:t>Aceleração de simulações (substitutos de NS)*</a:t>
            </a:r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B2A7891-920C-5F32-4C15-048F59A4F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87709"/>
            <a:ext cx="5962533" cy="248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43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243F1-C285-E386-A599-B567AAD1D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8EE9A42-2EC3-4026-FFDD-82E0888B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44493" cy="4351338"/>
          </a:xfrm>
        </p:spPr>
        <p:txBody>
          <a:bodyPr/>
          <a:lstStyle/>
          <a:p>
            <a:r>
              <a:rPr lang="pt-BR" dirty="0"/>
              <a:t>Introduzir o efeito do tempo</a:t>
            </a:r>
          </a:p>
          <a:p>
            <a:r>
              <a:rPr lang="pt-BR" dirty="0"/>
              <a:t>Reciclar o passo de tempo anterior</a:t>
            </a:r>
          </a:p>
          <a:p>
            <a:r>
              <a:rPr lang="pt-BR" dirty="0"/>
              <a:t>Criar uma memória</a:t>
            </a:r>
          </a:p>
          <a:p>
            <a:r>
              <a:rPr lang="pt-BR" dirty="0"/>
              <a:t>Podem trabalhar com séries de tamanho variado</a:t>
            </a:r>
          </a:p>
          <a:p>
            <a:r>
              <a:rPr lang="pt-BR" dirty="0"/>
              <a:t>Problemas graves (inúteis na prática)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0D6FF70-D8BF-4C05-3F63-DD6E933A55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6" r="2791" b="22898"/>
          <a:stretch/>
        </p:blipFill>
        <p:spPr>
          <a:xfrm>
            <a:off x="6382693" y="2543685"/>
            <a:ext cx="5724410" cy="291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30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9F1980-974E-237B-44E1-E26532BD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RNN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041D56A0-EE7A-DC43-DC3B-E6A5E58154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</p:spPr>
            <p:txBody>
              <a:bodyPr>
                <a:normAutofit/>
              </a:bodyPr>
              <a:lstStyle/>
              <a:p>
                <a:r>
                  <a:rPr lang="pt-BR" dirty="0"/>
                  <a:t>Formulação lembra a de um sistema linear: </a:t>
                </a:r>
              </a:p>
              <a:p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 b="0" i="0" smtClean="0">
                              <a:latin typeface="Cambria Math" panose="02040503050406030204" pitchFamily="18" charset="0"/>
                            </a:rPr>
                            <m:t>tanh</m:t>
                          </m:r>
                        </m:fName>
                        <m:e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Repetidas interações 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endParaRPr lang="pt-BR" dirty="0"/>
              </a:p>
              <a:p>
                <a:r>
                  <a:rPr lang="pt-BR" dirty="0"/>
                  <a:t>Gradientes explodem ou vão a zero</a:t>
                </a:r>
              </a:p>
              <a:p>
                <a:pPr lvl="1"/>
                <a:r>
                  <a:rPr lang="pt-BR" dirty="0"/>
                  <a:t>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pt-BR" b="0" i="1" dirty="0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pt-BR" b="0" i="1" dirty="0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pt-BR" dirty="0"/>
                  <a:t>, os gradientes </a:t>
                </a:r>
                <a:r>
                  <a:rPr lang="pt-BR" b="1" dirty="0"/>
                  <a:t>desaparecem</a:t>
                </a:r>
                <a:r>
                  <a:rPr lang="pt-BR" dirty="0"/>
                  <a:t>. </a:t>
                </a:r>
              </a:p>
              <a:p>
                <a:pPr lvl="1"/>
                <a:r>
                  <a:rPr lang="pt-BR" dirty="0"/>
                  <a:t>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pt-BR" b="0" i="1" dirty="0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pt-BR" b="0" i="1" dirty="0" smtClean="0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pt-BR" dirty="0"/>
                  <a:t>, os gradientes </a:t>
                </a:r>
                <a:r>
                  <a:rPr lang="pt-BR" b="1" dirty="0"/>
                  <a:t>explodem</a:t>
                </a:r>
                <a:r>
                  <a:rPr lang="pt-BR" dirty="0"/>
                  <a:t>. </a:t>
                </a:r>
              </a:p>
              <a:p>
                <a:r>
                  <a:rPr lang="pt-BR" dirty="0"/>
                  <a:t>Só pode ser 1</a:t>
                </a:r>
              </a:p>
              <a:p>
                <a:r>
                  <a:rPr lang="pt-BR" dirty="0"/>
                  <a:t>Aprendizado lento ou impossível (longo prazo)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pt-BR" dirty="0"/>
                  <a:t> não paralelizável </a:t>
                </a:r>
              </a:p>
              <a:p>
                <a:pPr lvl="1"/>
                <a:endParaRPr lang="pt-BR" dirty="0"/>
              </a:p>
              <a:p>
                <a:endParaRPr lang="pt-BR" dirty="0"/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041D56A0-EE7A-DC43-DC3B-E6A5E58154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  <a:blipFill>
                <a:blip r:embed="rId2"/>
                <a:stretch>
                  <a:fillRect l="-1043" t="-2089" b="-261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6115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B23F3C-CCA4-FBB9-915B-1FD6C4DC9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015EEA-2305-5BEC-F197-07278F8B1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Outras arquiteturas </a:t>
            </a:r>
          </a:p>
          <a:p>
            <a:r>
              <a:rPr lang="pt-BR" dirty="0"/>
              <a:t>Tentar resolver o problema </a:t>
            </a:r>
          </a:p>
          <a:p>
            <a:r>
              <a:rPr lang="pt-BR" dirty="0"/>
              <a:t>Tornar útil a informação temporal (memória funcional)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17776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0362E7-7E5F-663D-6B66-52441C0A8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LSTM e GRU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6B044F6-0B74-53EF-AC6E-2FD61E0D6B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77677"/>
            <a:ext cx="10515600" cy="3047234"/>
          </a:xfrm>
        </p:spPr>
      </p:pic>
    </p:spTree>
    <p:extLst>
      <p:ext uri="{BB962C8B-B14F-4D97-AF65-F5344CB8AC3E}">
        <p14:creationId xmlns:p14="http://schemas.microsoft.com/office/powerpoint/2010/main" val="598170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A9389D-4C60-9D1F-09A4-04B8AF98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Agenda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C27AF8-5B0F-30E4-ACA6-99BDCB2262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Redes neurais</a:t>
            </a:r>
          </a:p>
          <a:p>
            <a:r>
              <a:rPr lang="pt-BR" dirty="0"/>
              <a:t>Exemplo de FFN</a:t>
            </a:r>
          </a:p>
          <a:p>
            <a:r>
              <a:rPr lang="pt-BR" dirty="0"/>
              <a:t>CNN</a:t>
            </a:r>
          </a:p>
          <a:p>
            <a:r>
              <a:rPr lang="pt-BR" dirty="0"/>
              <a:t>RNN</a:t>
            </a:r>
          </a:p>
          <a:p>
            <a:r>
              <a:rPr lang="pt-BR" dirty="0"/>
              <a:t>LSTM e GRU</a:t>
            </a:r>
          </a:p>
          <a:p>
            <a:r>
              <a:rPr lang="pt-BR" dirty="0" err="1"/>
              <a:t>Autoencoders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8696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EE4063-8F92-2D0E-3895-99B20B665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LSTM e GRU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8005CA4-B4C0-E8C1-B78E-6D8B43CBC16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LSTM</a:t>
            </a:r>
          </a:p>
          <a:p>
            <a:r>
              <a:rPr lang="pt-BR" dirty="0"/>
              <a:t>Memória explícita para capturar dependências temporais longas</a:t>
            </a:r>
          </a:p>
          <a:p>
            <a:r>
              <a:rPr lang="pt-BR" dirty="0"/>
              <a:t>Captura dependências de longo prazo em sequências</a:t>
            </a:r>
          </a:p>
          <a:p>
            <a:r>
              <a:rPr lang="pt-BR" dirty="0"/>
              <a:t>Dinâmica complexa, atrasos e memória</a:t>
            </a:r>
          </a:p>
          <a:p>
            <a:r>
              <a:rPr lang="pt-BR" dirty="0"/>
              <a:t>Treinamento mais lento</a:t>
            </a:r>
          </a:p>
          <a:p>
            <a:r>
              <a:rPr lang="pt-BR" dirty="0" err="1"/>
              <a:t>Overfitting</a:t>
            </a:r>
            <a:endParaRPr lang="pt-BR" dirty="0"/>
          </a:p>
          <a:p>
            <a:r>
              <a:rPr lang="pt-BR" dirty="0"/>
              <a:t>Custo computacional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0E524256-DDD1-407C-4DA3-3C4A688BC7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GRU</a:t>
            </a:r>
          </a:p>
          <a:p>
            <a:r>
              <a:rPr lang="pt-BR" dirty="0"/>
              <a:t>Versão simplificada da LSTM que funde a </a:t>
            </a:r>
            <a:r>
              <a:rPr lang="pt-BR" dirty="0" err="1"/>
              <a:t>cell</a:t>
            </a:r>
            <a:r>
              <a:rPr lang="pt-BR" dirty="0"/>
              <a:t> </a:t>
            </a:r>
            <a:r>
              <a:rPr lang="pt-BR" dirty="0" err="1"/>
              <a:t>state</a:t>
            </a:r>
            <a:r>
              <a:rPr lang="pt-BR" dirty="0"/>
              <a:t> com o </a:t>
            </a:r>
            <a:r>
              <a:rPr lang="pt-BR" dirty="0" err="1"/>
              <a:t>hidden</a:t>
            </a:r>
            <a:r>
              <a:rPr lang="pt-BR" dirty="0"/>
              <a:t> </a:t>
            </a:r>
            <a:r>
              <a:rPr lang="pt-BR" dirty="0" err="1"/>
              <a:t>state</a:t>
            </a:r>
            <a:endParaRPr lang="pt-BR" dirty="0"/>
          </a:p>
          <a:p>
            <a:r>
              <a:rPr lang="pt-BR" dirty="0"/>
              <a:t>Mais leve e rápida de treinar</a:t>
            </a:r>
          </a:p>
          <a:p>
            <a:r>
              <a:rPr lang="pt-BR" dirty="0"/>
              <a:t>Menos </a:t>
            </a:r>
            <a:r>
              <a:rPr lang="pt-BR" dirty="0" err="1"/>
              <a:t>overfitting</a:t>
            </a:r>
            <a:endParaRPr lang="pt-BR" dirty="0"/>
          </a:p>
          <a:p>
            <a:r>
              <a:rPr lang="pt-BR" dirty="0"/>
              <a:t>Equivalente a LSTM em muitos casos</a:t>
            </a:r>
          </a:p>
          <a:p>
            <a:r>
              <a:rPr lang="pt-BR" dirty="0"/>
              <a:t>Pior para memórias longas</a:t>
            </a:r>
          </a:p>
          <a:p>
            <a:r>
              <a:rPr lang="pt-BR" dirty="0"/>
              <a:t>Menos controle sobre a memória</a:t>
            </a:r>
          </a:p>
        </p:txBody>
      </p:sp>
    </p:spTree>
    <p:extLst>
      <p:ext uri="{BB962C8B-B14F-4D97-AF65-F5344CB8AC3E}">
        <p14:creationId xmlns:p14="http://schemas.microsoft.com/office/powerpoint/2010/main" val="1447275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18CB9F-2438-DBF9-5E7D-131EA3C48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LSTM e GRU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12C865-471C-188B-9093-9A79EA31F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LSTM: melhor para prever dinâmicas complexas como </a:t>
            </a:r>
            <a:r>
              <a:rPr lang="pt-BR" dirty="0" err="1"/>
              <a:t>shedding</a:t>
            </a:r>
            <a:r>
              <a:rPr lang="pt-BR" dirty="0"/>
              <a:t> de vórtices ou campos caóticos de velocidade</a:t>
            </a:r>
          </a:p>
          <a:p>
            <a:r>
              <a:rPr lang="pt-BR" dirty="0"/>
              <a:t>GRU: útil para tarefas de previsão mais local ou com menor inércia, como reconstrução de sinais em zonas menos ativas do fluxo</a:t>
            </a:r>
          </a:p>
          <a:p>
            <a:r>
              <a:rPr lang="pt-BR" dirty="0"/>
              <a:t>Combinação com outras arquiteturas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2073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3680BD-2987-4BAE-550A-72115DC81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Arquiteturas mais complexas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89907E-9299-1DE4-C464-4D598F3C1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Problema de combinar informação espacial e temporal</a:t>
            </a:r>
          </a:p>
          <a:p>
            <a:r>
              <a:rPr lang="pt-BR" dirty="0"/>
              <a:t>LSTM esquecida por muito tempo</a:t>
            </a:r>
          </a:p>
          <a:p>
            <a:r>
              <a:rPr lang="pt-BR" dirty="0"/>
              <a:t>Dificuldade em treinar</a:t>
            </a:r>
          </a:p>
          <a:p>
            <a:r>
              <a:rPr lang="pt-BR" dirty="0"/>
              <a:t>Repetir o passado</a:t>
            </a:r>
          </a:p>
          <a:p>
            <a:r>
              <a:rPr lang="pt-BR" dirty="0"/>
              <a:t>Novas arquiteturas: Transformadores </a:t>
            </a:r>
          </a:p>
          <a:p>
            <a:r>
              <a:rPr lang="pt-BR" dirty="0"/>
              <a:t>Depende do caso</a:t>
            </a:r>
          </a:p>
        </p:txBody>
      </p:sp>
    </p:spTree>
    <p:extLst>
      <p:ext uri="{BB962C8B-B14F-4D97-AF65-F5344CB8AC3E}">
        <p14:creationId xmlns:p14="http://schemas.microsoft.com/office/powerpoint/2010/main" val="2664215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C14CD0-28A3-1FA3-7924-0E40CAAC8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Arima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E0654B-0590-FD5B-DE96-E9AF63363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3939"/>
          </a:xfrm>
        </p:spPr>
        <p:txBody>
          <a:bodyPr>
            <a:normAutofit/>
          </a:bodyPr>
          <a:lstStyle/>
          <a:p>
            <a:r>
              <a:rPr lang="pt-BR" dirty="0"/>
              <a:t>Exemplo de modelo simples que muitas vezes supera </a:t>
            </a:r>
            <a:r>
              <a:rPr lang="pt-BR" dirty="0" err="1"/>
              <a:t>RNNs</a:t>
            </a:r>
            <a:endParaRPr lang="pt-BR" dirty="0"/>
          </a:p>
          <a:p>
            <a:r>
              <a:rPr lang="en-US" dirty="0"/>
              <a:t>ARIMA (</a:t>
            </a:r>
            <a:r>
              <a:rPr lang="en-US" dirty="0" err="1"/>
              <a:t>AutoRegressive</a:t>
            </a:r>
            <a:r>
              <a:rPr lang="en-US" dirty="0"/>
              <a:t> Integrated Moving Average):</a:t>
            </a:r>
          </a:p>
          <a:p>
            <a:pPr lvl="1"/>
            <a:r>
              <a:rPr lang="pt-BR" dirty="0"/>
              <a:t>AR (</a:t>
            </a:r>
            <a:r>
              <a:rPr lang="pt-BR" dirty="0" err="1"/>
              <a:t>AutoRegressive</a:t>
            </a:r>
            <a:r>
              <a:rPr lang="pt-BR" dirty="0"/>
              <a:t>): regressão da série com ela mesma defasada no tempo (</a:t>
            </a:r>
            <a:r>
              <a:rPr lang="pt-BR" dirty="0" err="1"/>
              <a:t>lags</a:t>
            </a:r>
            <a:r>
              <a:rPr lang="pt-BR" dirty="0"/>
              <a:t>);</a:t>
            </a:r>
          </a:p>
          <a:p>
            <a:pPr lvl="1"/>
            <a:r>
              <a:rPr lang="pt-BR" dirty="0"/>
              <a:t>I (</a:t>
            </a:r>
            <a:r>
              <a:rPr lang="pt-BR" dirty="0" err="1"/>
              <a:t>Integrated</a:t>
            </a:r>
            <a:r>
              <a:rPr lang="pt-BR" dirty="0"/>
              <a:t>): diferenciação da série para torná-la estacionária;</a:t>
            </a:r>
          </a:p>
          <a:p>
            <a:pPr lvl="1"/>
            <a:r>
              <a:rPr lang="pt-BR" dirty="0"/>
              <a:t>MA (Moving </a:t>
            </a:r>
            <a:r>
              <a:rPr lang="pt-BR" dirty="0" err="1"/>
              <a:t>Average</a:t>
            </a:r>
            <a:r>
              <a:rPr lang="pt-BR" dirty="0"/>
              <a:t>): modelagem do erro como uma média móvel de erros passados.</a:t>
            </a:r>
          </a:p>
          <a:p>
            <a:pPr lvl="1"/>
            <a:r>
              <a:rPr lang="en-US" dirty="0"/>
              <a:t> ARIMA(p, d, q)</a:t>
            </a:r>
          </a:p>
          <a:p>
            <a:r>
              <a:rPr lang="pt-BR" dirty="0"/>
              <a:t>Modelos estatísticos amplamente utilizados para análise e previsão de séries temporais</a:t>
            </a:r>
          </a:p>
        </p:txBody>
      </p:sp>
    </p:spTree>
    <p:extLst>
      <p:ext uri="{BB962C8B-B14F-4D97-AF65-F5344CB8AC3E}">
        <p14:creationId xmlns:p14="http://schemas.microsoft.com/office/powerpoint/2010/main" val="900779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D615AD-2800-F9B3-E0E8-B7C8B7748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Arima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119545B-0F06-8310-E4C3-A9FCFAB69E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AR(p): A série depende linearmente de seus valores passados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Componente I(d):Indica quantas vezes a série deve ser diferenciada para torná-la estacionária, ou seja, para remover tendências e tornar a média/variância constantes no tempo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pt-BR" b="0" dirty="0"/>
              </a:p>
              <a:p>
                <a:r>
                  <a:rPr lang="pt-BR" dirty="0"/>
                  <a:t>Componente MA(q):Modela o erro como uma combinação linear dos erros passados.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pt-BR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119545B-0F06-8310-E4C3-A9FCFAB69E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63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4469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E3FA99-2590-187C-8BD8-E34A71A08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Autoencoders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D31354-7A9B-269E-AB62-BF0F1D1F6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79059" cy="4351338"/>
          </a:xfrm>
        </p:spPr>
        <p:txBody>
          <a:bodyPr/>
          <a:lstStyle/>
          <a:p>
            <a:r>
              <a:rPr lang="pt-BR" dirty="0"/>
              <a:t>Treinar a rede para recriar o próprio input.</a:t>
            </a:r>
          </a:p>
          <a:p>
            <a:r>
              <a:rPr lang="pt-BR" dirty="0"/>
              <a:t>Criar uma representação de baixa ordem</a:t>
            </a:r>
          </a:p>
          <a:p>
            <a:r>
              <a:rPr lang="pt-BR" dirty="0"/>
              <a:t>POD = </a:t>
            </a:r>
            <a:r>
              <a:rPr lang="pt-BR" dirty="0" err="1"/>
              <a:t>autoencoder</a:t>
            </a:r>
            <a:r>
              <a:rPr lang="pt-BR" dirty="0"/>
              <a:t> linear raso</a:t>
            </a:r>
          </a:p>
          <a:p>
            <a:r>
              <a:rPr lang="pt-BR" dirty="0"/>
              <a:t>Transformação de variável</a:t>
            </a:r>
          </a:p>
          <a:p>
            <a:r>
              <a:rPr lang="pt-BR" dirty="0"/>
              <a:t>Retirar ruídos complexos</a:t>
            </a:r>
          </a:p>
          <a:p>
            <a:r>
              <a:rPr lang="pt-BR" dirty="0"/>
              <a:t>Trabalhos recentes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29593DF-4F3A-A78B-730F-59206133F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259" y="1679371"/>
            <a:ext cx="5257800" cy="480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606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23504C-56F1-A791-8CED-497A00FFC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Autoencoders</a:t>
            </a:r>
            <a:endParaRPr lang="pt-BR" dirty="0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C7B152A-D93F-024B-ED8A-F9BA25A84E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513" y="1825625"/>
            <a:ext cx="9526973" cy="4351338"/>
          </a:xfrm>
        </p:spPr>
      </p:pic>
    </p:spTree>
    <p:extLst>
      <p:ext uri="{BB962C8B-B14F-4D97-AF65-F5344CB8AC3E}">
        <p14:creationId xmlns:p14="http://schemas.microsoft.com/office/powerpoint/2010/main" val="18171901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1B39CA-568E-69DA-117D-9E6216EB0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Autoencoders</a:t>
            </a:r>
            <a:endParaRPr lang="pt-BR" dirty="0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A8CF571-06D9-30AC-40E8-ADA3267484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052" y="1843732"/>
            <a:ext cx="7165896" cy="4936506"/>
          </a:xfr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D00C4F4-F8A2-4160-36DF-F0527454B030}"/>
              </a:ext>
            </a:extLst>
          </p:cNvPr>
          <p:cNvSpPr txBox="1"/>
          <p:nvPr/>
        </p:nvSpPr>
        <p:spPr>
          <a:xfrm>
            <a:off x="2566091" y="1474400"/>
            <a:ext cx="70598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Grasping extreme aerodynamics on a low-dimensional manifold (2023)</a:t>
            </a:r>
          </a:p>
        </p:txBody>
      </p:sp>
    </p:spTree>
    <p:extLst>
      <p:ext uri="{BB962C8B-B14F-4D97-AF65-F5344CB8AC3E}">
        <p14:creationId xmlns:p14="http://schemas.microsoft.com/office/powerpoint/2010/main" val="8219159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A69367-15A6-364D-8F51-6C2C207BD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Autoencoders</a:t>
            </a:r>
            <a:endParaRPr lang="pt-BR" dirty="0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C0D8F7BD-E6D8-E082-02E1-11043D5F2A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259" y="2301774"/>
            <a:ext cx="8701482" cy="4268172"/>
          </a:xfr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D437A24-0C34-6A93-F0AD-1EC9547C12A4}"/>
              </a:ext>
            </a:extLst>
          </p:cNvPr>
          <p:cNvSpPr txBox="1"/>
          <p:nvPr/>
        </p:nvSpPr>
        <p:spPr>
          <a:xfrm>
            <a:off x="3047246" y="1932442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Applying machine learning to study fluid mechanics (2021)</a:t>
            </a:r>
          </a:p>
        </p:txBody>
      </p:sp>
    </p:spTree>
    <p:extLst>
      <p:ext uri="{BB962C8B-B14F-4D97-AF65-F5344CB8AC3E}">
        <p14:creationId xmlns:p14="http://schemas.microsoft.com/office/powerpoint/2010/main" val="719367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ADA8DD-94DE-13D7-26F6-2BBFFF26A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Dúvidas?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97B72D-EE28-FFD9-EC6C-1117DAF27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r>
              <a:rPr lang="pt-BR" dirty="0"/>
              <a:t>Próxima aula</a:t>
            </a:r>
          </a:p>
          <a:p>
            <a:r>
              <a:rPr lang="pt-BR" dirty="0"/>
              <a:t>Atividades de programação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1580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A75AF-8AA4-DFBB-319C-2A3A463E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DD47DE-4F23-DE93-B176-ECB9DEA9D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Recapitulando</a:t>
            </a:r>
          </a:p>
          <a:p>
            <a:r>
              <a:rPr lang="pt-BR" dirty="0"/>
              <a:t>Importância dos dados</a:t>
            </a:r>
          </a:p>
          <a:p>
            <a:r>
              <a:rPr lang="pt-BR" dirty="0"/>
              <a:t>Capacidade de extrapolação</a:t>
            </a:r>
          </a:p>
          <a:p>
            <a:r>
              <a:rPr lang="pt-BR" dirty="0"/>
              <a:t>Função objetivo</a:t>
            </a:r>
          </a:p>
          <a:p>
            <a:r>
              <a:rPr lang="pt-BR" dirty="0"/>
              <a:t>Treino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0A57585-656C-5BFE-FE07-0EDDC8A3DE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026" y="1935094"/>
            <a:ext cx="6553576" cy="424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234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18B86B-EB6A-8892-845D-B8615BFCA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sz="6000" dirty="0"/>
          </a:p>
          <a:p>
            <a:pPr marL="0" indent="0" algn="ctr">
              <a:buNone/>
            </a:pPr>
            <a:r>
              <a:rPr lang="pt-BR" sz="6000" dirty="0"/>
              <a:t>Obrigado </a:t>
            </a:r>
          </a:p>
        </p:txBody>
      </p:sp>
    </p:spTree>
    <p:extLst>
      <p:ext uri="{BB962C8B-B14F-4D97-AF65-F5344CB8AC3E}">
        <p14:creationId xmlns:p14="http://schemas.microsoft.com/office/powerpoint/2010/main" val="25252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DF8BB7-53B7-D8D8-2D1A-936086DB1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612699A-2D16-4816-9F79-67160F1E2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Exemplo</a:t>
            </a:r>
          </a:p>
          <a:p>
            <a:r>
              <a:rPr lang="pt-BR" dirty="0"/>
              <a:t>MNIST </a:t>
            </a:r>
            <a:r>
              <a:rPr lang="pt-BR" dirty="0" err="1"/>
              <a:t>database</a:t>
            </a:r>
            <a:endParaRPr lang="pt-BR" dirty="0"/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C1CD263-8995-6CC0-DA31-58CF0B6497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803" y="3324822"/>
            <a:ext cx="6238875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05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6F732B-750C-7B6A-1800-C4F050D82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DB470DD-345D-B79F-DF52-4C9EFCBB1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Dificuldades na sua aplicação de forma direta (FFW) em problemas de mecânica dos fluidos</a:t>
            </a:r>
          </a:p>
          <a:p>
            <a:r>
              <a:rPr lang="pt-BR" dirty="0"/>
              <a:t>Não entende dependência espacial</a:t>
            </a:r>
          </a:p>
          <a:p>
            <a:r>
              <a:rPr lang="pt-BR" dirty="0"/>
              <a:t>Não entende dependência temporal</a:t>
            </a:r>
          </a:p>
          <a:p>
            <a:r>
              <a:rPr lang="pt-BR" dirty="0"/>
              <a:t>Dados normalizados</a:t>
            </a:r>
          </a:p>
          <a:p>
            <a:r>
              <a:rPr lang="pt-BR" dirty="0"/>
              <a:t>Dificuldades de classificação</a:t>
            </a:r>
          </a:p>
          <a:p>
            <a:r>
              <a:rPr lang="pt-BR" dirty="0"/>
              <a:t>Alternativas</a:t>
            </a:r>
          </a:p>
        </p:txBody>
      </p:sp>
    </p:spTree>
    <p:extLst>
      <p:ext uri="{BB962C8B-B14F-4D97-AF65-F5344CB8AC3E}">
        <p14:creationId xmlns:p14="http://schemas.microsoft.com/office/powerpoint/2010/main" val="2984581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E58536-C046-F59C-57E9-B0ECE776E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69A476-AF63-CDFB-972C-F5DEA9996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Rede </a:t>
            </a:r>
            <a:r>
              <a:rPr lang="pt-BR" dirty="0" err="1"/>
              <a:t>convolucional</a:t>
            </a:r>
            <a:endParaRPr lang="pt-BR" dirty="0"/>
          </a:p>
          <a:p>
            <a:r>
              <a:rPr lang="pt-BR" dirty="0"/>
              <a:t>Problema de estruturas que se movem (translação)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A9AB4BC-EE22-9788-BED3-475E9D8CF4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53"/>
          <a:stretch/>
        </p:blipFill>
        <p:spPr>
          <a:xfrm>
            <a:off x="2366332" y="2924270"/>
            <a:ext cx="7459335" cy="381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82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20406-0415-F8E9-F0AD-DE645AE1F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D0FBF2F-9805-DE1B-A94E-A3EFE0097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Estrutura típica</a:t>
            </a:r>
          </a:p>
          <a:p>
            <a:pPr lvl="1"/>
            <a:r>
              <a:rPr lang="pt-BR" dirty="0"/>
              <a:t>Camadas </a:t>
            </a:r>
            <a:r>
              <a:rPr lang="pt-BR" dirty="0" err="1"/>
              <a:t>Convolucionais</a:t>
            </a:r>
            <a:r>
              <a:rPr lang="pt-BR" dirty="0"/>
              <a:t> (</a:t>
            </a:r>
            <a:r>
              <a:rPr lang="pt-BR" dirty="0" err="1"/>
              <a:t>Convolutional</a:t>
            </a:r>
            <a:r>
              <a:rPr lang="pt-BR" dirty="0"/>
              <a:t> </a:t>
            </a:r>
            <a:r>
              <a:rPr lang="pt-BR" dirty="0" err="1"/>
              <a:t>Layers</a:t>
            </a:r>
            <a:r>
              <a:rPr lang="pt-BR" dirty="0"/>
              <a:t>)</a:t>
            </a:r>
          </a:p>
          <a:p>
            <a:pPr lvl="1"/>
            <a:r>
              <a:rPr lang="pt-BR" dirty="0"/>
              <a:t>Camadas de Ativação (</a:t>
            </a:r>
            <a:r>
              <a:rPr lang="pt-BR" dirty="0" err="1"/>
              <a:t>Activation</a:t>
            </a:r>
            <a:r>
              <a:rPr lang="pt-BR" dirty="0"/>
              <a:t> </a:t>
            </a:r>
            <a:r>
              <a:rPr lang="pt-BR" dirty="0" err="1"/>
              <a:t>Layers</a:t>
            </a:r>
            <a:r>
              <a:rPr lang="pt-BR" dirty="0"/>
              <a:t>)</a:t>
            </a:r>
          </a:p>
          <a:p>
            <a:pPr lvl="1"/>
            <a:r>
              <a:rPr lang="pt-BR" dirty="0"/>
              <a:t>Camadas de </a:t>
            </a:r>
            <a:r>
              <a:rPr lang="pt-BR" dirty="0" err="1"/>
              <a:t>Pooling</a:t>
            </a:r>
            <a:r>
              <a:rPr lang="pt-BR" dirty="0"/>
              <a:t> (ou </a:t>
            </a:r>
            <a:r>
              <a:rPr lang="pt-BR" dirty="0" err="1"/>
              <a:t>Subamostragem</a:t>
            </a:r>
            <a:r>
              <a:rPr lang="pt-BR" dirty="0"/>
              <a:t>)</a:t>
            </a:r>
          </a:p>
          <a:p>
            <a:pPr lvl="1"/>
            <a:r>
              <a:rPr lang="pt-BR" dirty="0"/>
              <a:t>Camadas Completamente Conectadas (</a:t>
            </a:r>
            <a:r>
              <a:rPr lang="pt-BR" dirty="0" err="1"/>
              <a:t>Fully</a:t>
            </a:r>
            <a:r>
              <a:rPr lang="pt-BR" dirty="0"/>
              <a:t> </a:t>
            </a:r>
            <a:r>
              <a:rPr lang="pt-BR" dirty="0" err="1"/>
              <a:t>Connected</a:t>
            </a:r>
            <a:r>
              <a:rPr lang="pt-BR" dirty="0"/>
              <a:t> </a:t>
            </a:r>
            <a:r>
              <a:rPr lang="pt-BR" dirty="0" err="1"/>
              <a:t>Layers</a:t>
            </a:r>
            <a:r>
              <a:rPr lang="pt-BR" dirty="0"/>
              <a:t>)</a:t>
            </a:r>
          </a:p>
          <a:p>
            <a:r>
              <a:rPr lang="pt-BR" dirty="0"/>
              <a:t>Independência da movimentação</a:t>
            </a:r>
          </a:p>
        </p:txBody>
      </p:sp>
    </p:spTree>
    <p:extLst>
      <p:ext uri="{BB962C8B-B14F-4D97-AF65-F5344CB8AC3E}">
        <p14:creationId xmlns:p14="http://schemas.microsoft.com/office/powerpoint/2010/main" val="1915145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829B65-40F4-EBAB-16BE-E899EBF75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5F5B3A7-41AD-F529-EEF5-B2B749589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Camada </a:t>
            </a:r>
            <a:r>
              <a:rPr lang="pt-BR" dirty="0" err="1"/>
              <a:t>Convolucional</a:t>
            </a:r>
            <a:endParaRPr lang="pt-BR" dirty="0"/>
          </a:p>
          <a:p>
            <a:r>
              <a:rPr lang="pt-BR" dirty="0"/>
              <a:t>Parte central</a:t>
            </a:r>
          </a:p>
          <a:p>
            <a:r>
              <a:rPr lang="pt-BR" dirty="0"/>
              <a:t>Aplica filtros (</a:t>
            </a:r>
            <a:r>
              <a:rPr lang="pt-BR" i="1" dirty="0"/>
              <a:t>kernels</a:t>
            </a:r>
            <a:r>
              <a:rPr lang="pt-BR" dirty="0"/>
              <a:t>) que varrem (fazem </a:t>
            </a:r>
            <a:r>
              <a:rPr lang="pt-BR" i="1" dirty="0"/>
              <a:t>convolução</a:t>
            </a:r>
            <a:r>
              <a:rPr lang="pt-BR" dirty="0"/>
              <a:t>) sobre a imagem, produzindo mapas de ativação que destacam certas características </a:t>
            </a:r>
          </a:p>
          <a:p>
            <a:r>
              <a:rPr lang="pt-BR" dirty="0"/>
              <a:t>Operação em cima de toda a imagem</a:t>
            </a:r>
          </a:p>
        </p:txBody>
      </p:sp>
    </p:spTree>
    <p:extLst>
      <p:ext uri="{BB962C8B-B14F-4D97-AF65-F5344CB8AC3E}">
        <p14:creationId xmlns:p14="http://schemas.microsoft.com/office/powerpoint/2010/main" val="881761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30ACB2-E744-8FD4-0C72-FB5119ECE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1E4EFD4-A357-D284-2E01-3A492AD54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 que é um Kernel?</a:t>
            </a:r>
          </a:p>
          <a:p>
            <a:r>
              <a:rPr lang="pt-BR" dirty="0"/>
              <a:t>Matriz de pesos (2x2,3x3,5x5,7x7, </a:t>
            </a:r>
            <a:r>
              <a:rPr lang="pt-BR" dirty="0" err="1"/>
              <a:t>etc</a:t>
            </a:r>
            <a:r>
              <a:rPr lang="pt-BR" dirty="0"/>
              <a:t>)</a:t>
            </a:r>
          </a:p>
          <a:p>
            <a:r>
              <a:rPr lang="pt-BR" dirty="0"/>
              <a:t>Cada kernel aprende um detector de padrão.</a:t>
            </a:r>
          </a:p>
          <a:p>
            <a:r>
              <a:rPr lang="pt-BR" dirty="0"/>
              <a:t>Um kernel é aplicado a todas as regiões da imagem — mesmos pesos para todas as posições → isso define a invariância espacial.</a:t>
            </a:r>
          </a:p>
          <a:p>
            <a:r>
              <a:rPr lang="pt-BR" dirty="0"/>
              <a:t>Aprendido, menos parâmetros que uma camada totalmente conectada.</a:t>
            </a:r>
          </a:p>
          <a:p>
            <a:r>
              <a:rPr lang="pt-BR" dirty="0"/>
              <a:t>Processamento de imagem tradicional → kernel fixado (gaussiano, laplaciano e </a:t>
            </a:r>
            <a:r>
              <a:rPr lang="pt-BR" dirty="0" err="1"/>
              <a:t>etc</a:t>
            </a:r>
            <a:r>
              <a:rPr lang="pt-B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139324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9357</TotalTime>
  <Words>941</Words>
  <Application>Microsoft Office PowerPoint</Application>
  <PresentationFormat>Widescreen</PresentationFormat>
  <Paragraphs>172</Paragraphs>
  <Slides>30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Tema do Office</vt:lpstr>
      <vt:lpstr>Aprendizado de máquina aplicado à Fluido Dinâmica</vt:lpstr>
      <vt:lpstr>Agenda</vt:lpstr>
      <vt:lpstr>Redes Neurais </vt:lpstr>
      <vt:lpstr>Redes Neurais </vt:lpstr>
      <vt:lpstr>Redes neurais</vt:lpstr>
      <vt:lpstr>CNN</vt:lpstr>
      <vt:lpstr>CNN</vt:lpstr>
      <vt:lpstr>CNN</vt:lpstr>
      <vt:lpstr>CNN</vt:lpstr>
      <vt:lpstr>CNN</vt:lpstr>
      <vt:lpstr>CNN</vt:lpstr>
      <vt:lpstr>CNN</vt:lpstr>
      <vt:lpstr>CNN</vt:lpstr>
      <vt:lpstr>CNN</vt:lpstr>
      <vt:lpstr>CNN</vt:lpstr>
      <vt:lpstr>RNN</vt:lpstr>
      <vt:lpstr>RNN</vt:lpstr>
      <vt:lpstr>RNN</vt:lpstr>
      <vt:lpstr>LSTM e GRU</vt:lpstr>
      <vt:lpstr>LSTM e GRU</vt:lpstr>
      <vt:lpstr>LSTM e GRU</vt:lpstr>
      <vt:lpstr>Arquiteturas mais complexas</vt:lpstr>
      <vt:lpstr>Arima</vt:lpstr>
      <vt:lpstr>Arima</vt:lpstr>
      <vt:lpstr>Autoencoders</vt:lpstr>
      <vt:lpstr>Autoencoders</vt:lpstr>
      <vt:lpstr>Autoencoders</vt:lpstr>
      <vt:lpstr>Autoencoders</vt:lpstr>
      <vt:lpstr>Dúvidas?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Vitor_PC</dc:creator>
  <cp:lastModifiedBy>Vitor_PC</cp:lastModifiedBy>
  <cp:revision>712</cp:revision>
  <dcterms:created xsi:type="dcterms:W3CDTF">2025-03-13T14:49:23Z</dcterms:created>
  <dcterms:modified xsi:type="dcterms:W3CDTF">2025-05-08T22:26:43Z</dcterms:modified>
</cp:coreProperties>
</file>