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pn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0" r:id="rId1"/>
  </p:sldMasterIdLst>
  <p:notesMasterIdLst>
    <p:notesMasterId r:id="rId90"/>
  </p:notesMasterIdLst>
  <p:sldIdLst>
    <p:sldId id="534" r:id="rId2"/>
    <p:sldId id="326" r:id="rId3"/>
    <p:sldId id="536" r:id="rId4"/>
    <p:sldId id="3211" r:id="rId5"/>
    <p:sldId id="3212" r:id="rId6"/>
    <p:sldId id="3213" r:id="rId7"/>
    <p:sldId id="3218" r:id="rId8"/>
    <p:sldId id="3219" r:id="rId9"/>
    <p:sldId id="3220" r:id="rId10"/>
    <p:sldId id="3239" r:id="rId11"/>
    <p:sldId id="3240" r:id="rId12"/>
    <p:sldId id="3242" r:id="rId13"/>
    <p:sldId id="3241" r:id="rId14"/>
    <p:sldId id="3231" r:id="rId15"/>
    <p:sldId id="3243" r:id="rId16"/>
    <p:sldId id="3230" r:id="rId17"/>
    <p:sldId id="3237" r:id="rId18"/>
    <p:sldId id="3224" r:id="rId19"/>
    <p:sldId id="3225" r:id="rId20"/>
    <p:sldId id="3226" r:id="rId21"/>
    <p:sldId id="3227" r:id="rId22"/>
    <p:sldId id="3228" r:id="rId23"/>
    <p:sldId id="3229" r:id="rId24"/>
    <p:sldId id="3197" r:id="rId25"/>
    <p:sldId id="3195" r:id="rId26"/>
    <p:sldId id="3232" r:id="rId27"/>
    <p:sldId id="3196" r:id="rId28"/>
    <p:sldId id="3198" r:id="rId29"/>
    <p:sldId id="3233" r:id="rId30"/>
    <p:sldId id="540" r:id="rId31"/>
    <p:sldId id="3209" r:id="rId32"/>
    <p:sldId id="542" r:id="rId33"/>
    <p:sldId id="3207" r:id="rId34"/>
    <p:sldId id="574" r:id="rId35"/>
    <p:sldId id="3236" r:id="rId36"/>
    <p:sldId id="541" r:id="rId37"/>
    <p:sldId id="987" r:id="rId38"/>
    <p:sldId id="451" r:id="rId39"/>
    <p:sldId id="778" r:id="rId40"/>
    <p:sldId id="1021" r:id="rId41"/>
    <p:sldId id="3208" r:id="rId42"/>
    <p:sldId id="543" r:id="rId43"/>
    <p:sldId id="3199" r:id="rId44"/>
    <p:sldId id="545" r:id="rId45"/>
    <p:sldId id="3200" r:id="rId46"/>
    <p:sldId id="3201" r:id="rId47"/>
    <p:sldId id="547" r:id="rId48"/>
    <p:sldId id="546" r:id="rId49"/>
    <p:sldId id="3206" r:id="rId50"/>
    <p:sldId id="3202" r:id="rId51"/>
    <p:sldId id="3235" r:id="rId52"/>
    <p:sldId id="3205" r:id="rId53"/>
    <p:sldId id="548" r:id="rId54"/>
    <p:sldId id="3238" r:id="rId55"/>
    <p:sldId id="3203" r:id="rId56"/>
    <p:sldId id="592" r:id="rId57"/>
    <p:sldId id="3214" r:id="rId58"/>
    <p:sldId id="3215" r:id="rId59"/>
    <p:sldId id="3234" r:id="rId60"/>
    <p:sldId id="3216" r:id="rId61"/>
    <p:sldId id="3217" r:id="rId62"/>
    <p:sldId id="3192" r:id="rId63"/>
    <p:sldId id="1480" r:id="rId64"/>
    <p:sldId id="1477" r:id="rId65"/>
    <p:sldId id="1478" r:id="rId66"/>
    <p:sldId id="1479" r:id="rId67"/>
    <p:sldId id="1482" r:id="rId68"/>
    <p:sldId id="3157" r:id="rId69"/>
    <p:sldId id="3164" r:id="rId70"/>
    <p:sldId id="3158" r:id="rId71"/>
    <p:sldId id="3180" r:id="rId72"/>
    <p:sldId id="3181" r:id="rId73"/>
    <p:sldId id="3182" r:id="rId74"/>
    <p:sldId id="3183" r:id="rId75"/>
    <p:sldId id="3184" r:id="rId76"/>
    <p:sldId id="3185" r:id="rId77"/>
    <p:sldId id="3193" r:id="rId78"/>
    <p:sldId id="3210" r:id="rId79"/>
    <p:sldId id="386" r:id="rId80"/>
    <p:sldId id="3179" r:id="rId81"/>
    <p:sldId id="3186" r:id="rId82"/>
    <p:sldId id="3187" r:id="rId83"/>
    <p:sldId id="3188" r:id="rId84"/>
    <p:sldId id="3162" r:id="rId85"/>
    <p:sldId id="3168" r:id="rId86"/>
    <p:sldId id="3170" r:id="rId87"/>
    <p:sldId id="3171" r:id="rId88"/>
    <p:sldId id="3190"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10E9B4ED-ABA8-4064-B06C-68EE3C131626}">
          <p14:sldIdLst>
            <p14:sldId id="534"/>
            <p14:sldId id="326"/>
            <p14:sldId id="536"/>
            <p14:sldId id="3211"/>
            <p14:sldId id="3212"/>
            <p14:sldId id="3213"/>
            <p14:sldId id="3218"/>
            <p14:sldId id="3219"/>
            <p14:sldId id="3220"/>
            <p14:sldId id="3239"/>
            <p14:sldId id="3240"/>
            <p14:sldId id="3242"/>
            <p14:sldId id="3241"/>
            <p14:sldId id="3231"/>
            <p14:sldId id="3243"/>
            <p14:sldId id="3230"/>
            <p14:sldId id="3237"/>
            <p14:sldId id="3224"/>
            <p14:sldId id="3225"/>
            <p14:sldId id="3226"/>
            <p14:sldId id="3227"/>
            <p14:sldId id="3228"/>
            <p14:sldId id="3229"/>
            <p14:sldId id="3197"/>
            <p14:sldId id="3195"/>
            <p14:sldId id="3232"/>
            <p14:sldId id="3196"/>
            <p14:sldId id="3198"/>
            <p14:sldId id="3233"/>
            <p14:sldId id="540"/>
            <p14:sldId id="3209"/>
            <p14:sldId id="542"/>
            <p14:sldId id="3207"/>
            <p14:sldId id="574"/>
            <p14:sldId id="3236"/>
            <p14:sldId id="541"/>
            <p14:sldId id="987"/>
            <p14:sldId id="451"/>
            <p14:sldId id="778"/>
            <p14:sldId id="1021"/>
            <p14:sldId id="3208"/>
            <p14:sldId id="543"/>
            <p14:sldId id="3199"/>
            <p14:sldId id="545"/>
            <p14:sldId id="3200"/>
            <p14:sldId id="3201"/>
            <p14:sldId id="547"/>
            <p14:sldId id="546"/>
            <p14:sldId id="3206"/>
            <p14:sldId id="3202"/>
            <p14:sldId id="3235"/>
            <p14:sldId id="3205"/>
            <p14:sldId id="548"/>
            <p14:sldId id="3238"/>
            <p14:sldId id="3203"/>
            <p14:sldId id="592"/>
            <p14:sldId id="3214"/>
            <p14:sldId id="3215"/>
            <p14:sldId id="3234"/>
            <p14:sldId id="3216"/>
            <p14:sldId id="3217"/>
          </p14:sldIdLst>
        </p14:section>
        <p14:section name="Lives" id="{D6ACA162-F17F-49E3-8032-BE0F793406C7}">
          <p14:sldIdLst>
            <p14:sldId id="3192"/>
            <p14:sldId id="1480"/>
            <p14:sldId id="1477"/>
            <p14:sldId id="1478"/>
            <p14:sldId id="1479"/>
            <p14:sldId id="1482"/>
            <p14:sldId id="3157"/>
            <p14:sldId id="3164"/>
            <p14:sldId id="3158"/>
            <p14:sldId id="3180"/>
            <p14:sldId id="3181"/>
            <p14:sldId id="3182"/>
            <p14:sldId id="3183"/>
            <p14:sldId id="3184"/>
            <p14:sldId id="3185"/>
            <p14:sldId id="3193"/>
            <p14:sldId id="3210"/>
            <p14:sldId id="386"/>
            <p14:sldId id="3179"/>
            <p14:sldId id="3186"/>
            <p14:sldId id="3187"/>
            <p14:sldId id="3188"/>
            <p14:sldId id="3162"/>
            <p14:sldId id="3168"/>
            <p14:sldId id="3170"/>
            <p14:sldId id="3171"/>
            <p14:sldId id="319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7D8B"/>
    <a:srgbClr val="56707C"/>
    <a:srgbClr val="0B0F28"/>
    <a:srgbClr val="444C73"/>
    <a:srgbClr val="F5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90327C-E9DB-4149-A192-A6984CACFD25}" v="37" dt="2020-03-17T17:21:10.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5332" autoAdjust="0"/>
  </p:normalViewPr>
  <p:slideViewPr>
    <p:cSldViewPr snapToGrid="0">
      <p:cViewPr varScale="1">
        <p:scale>
          <a:sx n="92" d="100"/>
          <a:sy n="92" d="100"/>
        </p:scale>
        <p:origin x="221" y="91"/>
      </p:cViewPr>
      <p:guideLst>
        <p:guide orient="horz" pos="2160"/>
        <p:guide pos="3840"/>
      </p:guideLst>
    </p:cSldViewPr>
  </p:slideViewPr>
  <p:notesTextViewPr>
    <p:cViewPr>
      <p:scale>
        <a:sx n="1" d="1"/>
        <a:sy n="1" d="1"/>
      </p:scale>
      <p:origin x="0" y="0"/>
    </p:cViewPr>
  </p:notesTextViewPr>
  <p:sorterViewPr>
    <p:cViewPr varScale="1">
      <p:scale>
        <a:sx n="1" d="1"/>
        <a:sy n="1" d="1"/>
      </p:scale>
      <p:origin x="0" y="-5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F203E-2431-405B-B50E-D9AB85979F13}" type="datetimeFigureOut">
              <a:rPr lang="pt-BR" smtClean="0"/>
              <a:t>19/04/2023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EAA72-C7EA-4943-A61D-F5505B05EFC1}" type="slidenum">
              <a:rPr lang="pt-BR" smtClean="0"/>
              <a:t>‹nº›</a:t>
            </a:fld>
            <a:endParaRPr lang="pt-BR"/>
          </a:p>
        </p:txBody>
      </p:sp>
    </p:spTree>
    <p:extLst>
      <p:ext uri="{BB962C8B-B14F-4D97-AF65-F5344CB8AC3E}">
        <p14:creationId xmlns:p14="http://schemas.microsoft.com/office/powerpoint/2010/main" val="2160688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7_Title Slide">
    <p:bg>
      <p:bgPr>
        <a:solidFill>
          <a:srgbClr val="F5F9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80784"/>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5_Title Slide">
    <p:bg>
      <p:bgPr>
        <a:solidFill>
          <a:srgbClr val="F5F9FC"/>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AD9F3F-A1A6-4F57-97C1-DCA814B87CCB}"/>
              </a:ext>
            </a:extLst>
          </p:cNvPr>
          <p:cNvSpPr>
            <a:spLocks noGrp="1"/>
          </p:cNvSpPr>
          <p:nvPr>
            <p:ph type="pic" sz="quarter" idx="10" hasCustomPrompt="1"/>
          </p:nvPr>
        </p:nvSpPr>
        <p:spPr>
          <a:xfrm>
            <a:off x="1510251" y="1314610"/>
            <a:ext cx="1353378" cy="1761185"/>
          </a:xfrm>
          <a:custGeom>
            <a:avLst/>
            <a:gdLst>
              <a:gd name="connsiteX0" fmla="*/ 703221 w 1353378"/>
              <a:gd name="connsiteY0" fmla="*/ 0 h 1761185"/>
              <a:gd name="connsiteX1" fmla="*/ 1169383 w 1353378"/>
              <a:gd name="connsiteY1" fmla="*/ 146374 h 1761185"/>
              <a:gd name="connsiteX2" fmla="*/ 1345149 w 1353378"/>
              <a:gd name="connsiteY2" fmla="*/ 523183 h 1761185"/>
              <a:gd name="connsiteX3" fmla="*/ 1342798 w 1353378"/>
              <a:gd name="connsiteY3" fmla="*/ 530237 h 1761185"/>
              <a:gd name="connsiteX4" fmla="*/ 957171 w 1353378"/>
              <a:gd name="connsiteY4" fmla="*/ 530237 h 1761185"/>
              <a:gd name="connsiteX5" fmla="*/ 887805 w 1353378"/>
              <a:gd name="connsiteY5" fmla="*/ 363877 h 1761185"/>
              <a:gd name="connsiteX6" fmla="*/ 696167 w 1353378"/>
              <a:gd name="connsiteY6" fmla="*/ 299801 h 1761185"/>
              <a:gd name="connsiteX7" fmla="*/ 508057 w 1353378"/>
              <a:gd name="connsiteY7" fmla="*/ 352708 h 1761185"/>
              <a:gd name="connsiteX8" fmla="*/ 439866 w 1353378"/>
              <a:gd name="connsiteY8" fmla="*/ 483209 h 1761185"/>
              <a:gd name="connsiteX9" fmla="*/ 508645 w 1353378"/>
              <a:gd name="connsiteY9" fmla="*/ 603717 h 1761185"/>
              <a:gd name="connsiteX10" fmla="*/ 766709 w 1353378"/>
              <a:gd name="connsiteY10" fmla="*/ 717171 h 1761185"/>
              <a:gd name="connsiteX11" fmla="*/ 1205830 w 1353378"/>
              <a:gd name="connsiteY11" fmla="*/ 931148 h 1761185"/>
              <a:gd name="connsiteX12" fmla="*/ 1353378 w 1353378"/>
              <a:gd name="connsiteY12" fmla="*/ 1280328 h 1761185"/>
              <a:gd name="connsiteX13" fmla="*/ 1177613 w 1353378"/>
              <a:gd name="connsiteY13" fmla="*/ 1633623 h 1761185"/>
              <a:gd name="connsiteX14" fmla="*/ 711451 w 1353378"/>
              <a:gd name="connsiteY14" fmla="*/ 1761185 h 1761185"/>
              <a:gd name="connsiteX15" fmla="*/ 207080 w 1353378"/>
              <a:gd name="connsiteY15" fmla="*/ 1614811 h 1761185"/>
              <a:gd name="connsiteX16" fmla="*/ 159 w 1353378"/>
              <a:gd name="connsiteY16" fmla="*/ 1193326 h 1761185"/>
              <a:gd name="connsiteX17" fmla="*/ 2510 w 1353378"/>
              <a:gd name="connsiteY17" fmla="*/ 1186272 h 1761185"/>
              <a:gd name="connsiteX18" fmla="*/ 389312 w 1353378"/>
              <a:gd name="connsiteY18" fmla="*/ 1186272 h 1761185"/>
              <a:gd name="connsiteX19" fmla="*/ 469259 w 1353378"/>
              <a:gd name="connsiteY19" fmla="*/ 1397897 h 1761185"/>
              <a:gd name="connsiteX20" fmla="*/ 711451 w 1353378"/>
              <a:gd name="connsiteY20" fmla="*/ 1461384 h 1761185"/>
              <a:gd name="connsiteX21" fmla="*/ 895447 w 1353378"/>
              <a:gd name="connsiteY21" fmla="*/ 1412005 h 1761185"/>
              <a:gd name="connsiteX22" fmla="*/ 955995 w 1353378"/>
              <a:gd name="connsiteY22" fmla="*/ 1282679 h 1761185"/>
              <a:gd name="connsiteX23" fmla="*/ 896035 w 1353378"/>
              <a:gd name="connsiteY23" fmla="*/ 1142772 h 1761185"/>
              <a:gd name="connsiteX24" fmla="*/ 680883 w 1353378"/>
              <a:gd name="connsiteY24" fmla="*/ 1038136 h 1761185"/>
              <a:gd name="connsiteX25" fmla="*/ 200026 w 1353378"/>
              <a:gd name="connsiteY25" fmla="*/ 818869 h 1761185"/>
              <a:gd name="connsiteX26" fmla="*/ 43659 w 1353378"/>
              <a:gd name="connsiteY26" fmla="*/ 480858 h 1761185"/>
              <a:gd name="connsiteX27" fmla="*/ 230006 w 1353378"/>
              <a:gd name="connsiteY27" fmla="*/ 132854 h 1761185"/>
              <a:gd name="connsiteX28" fmla="*/ 703221 w 1353378"/>
              <a:gd name="connsiteY28"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3378" h="1761185">
                <a:moveTo>
                  <a:pt x="703221" y="0"/>
                </a:moveTo>
                <a:cubicBezTo>
                  <a:pt x="892900" y="0"/>
                  <a:pt x="1048287" y="48792"/>
                  <a:pt x="1169383" y="146374"/>
                </a:cubicBezTo>
                <a:cubicBezTo>
                  <a:pt x="1290480" y="243956"/>
                  <a:pt x="1349068" y="369559"/>
                  <a:pt x="1345149" y="523183"/>
                </a:cubicBezTo>
                <a:lnTo>
                  <a:pt x="1342798" y="530237"/>
                </a:lnTo>
                <a:lnTo>
                  <a:pt x="957171" y="530237"/>
                </a:lnTo>
                <a:cubicBezTo>
                  <a:pt x="957171" y="462047"/>
                  <a:pt x="934049" y="406593"/>
                  <a:pt x="887805" y="363877"/>
                </a:cubicBezTo>
                <a:cubicBezTo>
                  <a:pt x="841562" y="321160"/>
                  <a:pt x="777682" y="299801"/>
                  <a:pt x="696167" y="299801"/>
                </a:cubicBezTo>
                <a:cubicBezTo>
                  <a:pt x="616221" y="299801"/>
                  <a:pt x="553517" y="317437"/>
                  <a:pt x="508057" y="352708"/>
                </a:cubicBezTo>
                <a:cubicBezTo>
                  <a:pt x="462597" y="387978"/>
                  <a:pt x="439866" y="431479"/>
                  <a:pt x="439866" y="483209"/>
                </a:cubicBezTo>
                <a:cubicBezTo>
                  <a:pt x="439866" y="533372"/>
                  <a:pt x="462792" y="573542"/>
                  <a:pt x="508645" y="603717"/>
                </a:cubicBezTo>
                <a:cubicBezTo>
                  <a:pt x="554497" y="633894"/>
                  <a:pt x="640518" y="671712"/>
                  <a:pt x="766709" y="717171"/>
                </a:cubicBezTo>
                <a:cubicBezTo>
                  <a:pt x="961090" y="775172"/>
                  <a:pt x="1107464" y="846498"/>
                  <a:pt x="1205830" y="931148"/>
                </a:cubicBezTo>
                <a:cubicBezTo>
                  <a:pt x="1304195" y="1015798"/>
                  <a:pt x="1353378" y="1132190"/>
                  <a:pt x="1353378" y="1280328"/>
                </a:cubicBezTo>
                <a:cubicBezTo>
                  <a:pt x="1353378" y="1430816"/>
                  <a:pt x="1294789" y="1548581"/>
                  <a:pt x="1177613" y="1633623"/>
                </a:cubicBezTo>
                <a:cubicBezTo>
                  <a:pt x="1060436" y="1718664"/>
                  <a:pt x="905048" y="1761185"/>
                  <a:pt x="711451" y="1761185"/>
                </a:cubicBezTo>
                <a:cubicBezTo>
                  <a:pt x="517071" y="1761185"/>
                  <a:pt x="348947" y="1712393"/>
                  <a:pt x="207080" y="1614811"/>
                </a:cubicBezTo>
                <a:cubicBezTo>
                  <a:pt x="65214" y="1517229"/>
                  <a:pt x="-3761" y="1376734"/>
                  <a:pt x="159" y="1193326"/>
                </a:cubicBezTo>
                <a:lnTo>
                  <a:pt x="2510" y="1186272"/>
                </a:lnTo>
                <a:lnTo>
                  <a:pt x="389312" y="1186272"/>
                </a:lnTo>
                <a:cubicBezTo>
                  <a:pt x="389312" y="1285030"/>
                  <a:pt x="415961" y="1355572"/>
                  <a:pt x="469259" y="1397897"/>
                </a:cubicBezTo>
                <a:cubicBezTo>
                  <a:pt x="522557" y="1440221"/>
                  <a:pt x="603288" y="1461384"/>
                  <a:pt x="711451" y="1461384"/>
                </a:cubicBezTo>
                <a:cubicBezTo>
                  <a:pt x="793749" y="1461384"/>
                  <a:pt x="855082" y="1444925"/>
                  <a:pt x="895447" y="1412005"/>
                </a:cubicBezTo>
                <a:cubicBezTo>
                  <a:pt x="935812" y="1379086"/>
                  <a:pt x="955995" y="1335977"/>
                  <a:pt x="955995" y="1282679"/>
                </a:cubicBezTo>
                <a:cubicBezTo>
                  <a:pt x="955995" y="1222327"/>
                  <a:pt x="936009" y="1175692"/>
                  <a:pt x="896035" y="1142772"/>
                </a:cubicBezTo>
                <a:cubicBezTo>
                  <a:pt x="856061" y="1109852"/>
                  <a:pt x="784345" y="1074973"/>
                  <a:pt x="680883" y="1038136"/>
                </a:cubicBezTo>
                <a:cubicBezTo>
                  <a:pt x="464556" y="969946"/>
                  <a:pt x="304271" y="896856"/>
                  <a:pt x="200026" y="818869"/>
                </a:cubicBezTo>
                <a:cubicBezTo>
                  <a:pt x="95782" y="740882"/>
                  <a:pt x="43659" y="628212"/>
                  <a:pt x="43659" y="480858"/>
                </a:cubicBezTo>
                <a:cubicBezTo>
                  <a:pt x="43659" y="337423"/>
                  <a:pt x="105774" y="221423"/>
                  <a:pt x="230006" y="132854"/>
                </a:cubicBezTo>
                <a:cubicBezTo>
                  <a:pt x="354237" y="44285"/>
                  <a:pt x="511975" y="0"/>
                  <a:pt x="703221"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39F32B8-77EB-4997-96BB-F741041CC6E4}"/>
              </a:ext>
            </a:extLst>
          </p:cNvPr>
          <p:cNvSpPr>
            <a:spLocks noGrp="1"/>
          </p:cNvSpPr>
          <p:nvPr>
            <p:ph type="pic" sz="quarter" idx="11" hasCustomPrompt="1"/>
          </p:nvPr>
        </p:nvSpPr>
        <p:spPr>
          <a:xfrm>
            <a:off x="3735447" y="1336195"/>
            <a:ext cx="2115066" cy="1711805"/>
          </a:xfrm>
          <a:custGeom>
            <a:avLst/>
            <a:gdLst>
              <a:gd name="connsiteX0" fmla="*/ 0 w 2115066"/>
              <a:gd name="connsiteY0" fmla="*/ 0 h 1711805"/>
              <a:gd name="connsiteX1" fmla="*/ 385627 w 2115066"/>
              <a:gd name="connsiteY1" fmla="*/ 0 h 1711805"/>
              <a:gd name="connsiteX2" fmla="*/ 610183 w 2115066"/>
              <a:gd name="connsiteY2" fmla="*/ 1122784 h 1711805"/>
              <a:gd name="connsiteX3" fmla="*/ 617237 w 2115066"/>
              <a:gd name="connsiteY3" fmla="*/ 1122784 h 1711805"/>
              <a:gd name="connsiteX4" fmla="*/ 919390 w 2115066"/>
              <a:gd name="connsiteY4" fmla="*/ 0 h 1711805"/>
              <a:gd name="connsiteX5" fmla="*/ 1195677 w 2115066"/>
              <a:gd name="connsiteY5" fmla="*/ 0 h 1711805"/>
              <a:gd name="connsiteX6" fmla="*/ 1499005 w 2115066"/>
              <a:gd name="connsiteY6" fmla="*/ 1122784 h 1711805"/>
              <a:gd name="connsiteX7" fmla="*/ 1506059 w 2115066"/>
              <a:gd name="connsiteY7" fmla="*/ 1122784 h 1711805"/>
              <a:gd name="connsiteX8" fmla="*/ 1730616 w 2115066"/>
              <a:gd name="connsiteY8" fmla="*/ 0 h 1711805"/>
              <a:gd name="connsiteX9" fmla="*/ 2115066 w 2115066"/>
              <a:gd name="connsiteY9" fmla="*/ 0 h 1711805"/>
              <a:gd name="connsiteX10" fmla="*/ 1722386 w 2115066"/>
              <a:gd name="connsiteY10" fmla="*/ 1711805 h 1711805"/>
              <a:gd name="connsiteX11" fmla="*/ 1348517 w 2115066"/>
              <a:gd name="connsiteY11" fmla="*/ 1711805 h 1711805"/>
              <a:gd name="connsiteX12" fmla="*/ 1060472 w 2115066"/>
              <a:gd name="connsiteY12" fmla="*/ 656035 h 1711805"/>
              <a:gd name="connsiteX13" fmla="*/ 1053418 w 2115066"/>
              <a:gd name="connsiteY13" fmla="*/ 656035 h 1711805"/>
              <a:gd name="connsiteX14" fmla="*/ 767726 w 2115066"/>
              <a:gd name="connsiteY14" fmla="*/ 1711805 h 1711805"/>
              <a:gd name="connsiteX15" fmla="*/ 393855 w 2115066"/>
              <a:gd name="connsiteY15" fmla="*/ 1711805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5066" h="1711805">
                <a:moveTo>
                  <a:pt x="0" y="0"/>
                </a:moveTo>
                <a:lnTo>
                  <a:pt x="385627" y="0"/>
                </a:lnTo>
                <a:lnTo>
                  <a:pt x="610183" y="1122784"/>
                </a:lnTo>
                <a:lnTo>
                  <a:pt x="617237" y="1122784"/>
                </a:lnTo>
                <a:lnTo>
                  <a:pt x="919390" y="0"/>
                </a:lnTo>
                <a:lnTo>
                  <a:pt x="1195677" y="0"/>
                </a:lnTo>
                <a:lnTo>
                  <a:pt x="1499005" y="1122784"/>
                </a:lnTo>
                <a:lnTo>
                  <a:pt x="1506059" y="1122784"/>
                </a:lnTo>
                <a:lnTo>
                  <a:pt x="1730616" y="0"/>
                </a:lnTo>
                <a:lnTo>
                  <a:pt x="2115066" y="0"/>
                </a:lnTo>
                <a:lnTo>
                  <a:pt x="1722386" y="1711805"/>
                </a:lnTo>
                <a:lnTo>
                  <a:pt x="1348517" y="1711805"/>
                </a:lnTo>
                <a:lnTo>
                  <a:pt x="1060472" y="656035"/>
                </a:lnTo>
                <a:lnTo>
                  <a:pt x="1053418" y="656035"/>
                </a:lnTo>
                <a:lnTo>
                  <a:pt x="767726" y="1711805"/>
                </a:lnTo>
                <a:lnTo>
                  <a:pt x="393855" y="1711805"/>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BC146BF4-927E-4DAB-B90D-B045DA528440}"/>
              </a:ext>
            </a:extLst>
          </p:cNvPr>
          <p:cNvSpPr>
            <a:spLocks noGrp="1"/>
          </p:cNvSpPr>
          <p:nvPr>
            <p:ph type="pic" sz="quarter" idx="12" hasCustomPrompt="1"/>
          </p:nvPr>
        </p:nvSpPr>
        <p:spPr>
          <a:xfrm>
            <a:off x="6671857" y="1314610"/>
            <a:ext cx="1454329" cy="1761185"/>
          </a:xfrm>
          <a:custGeom>
            <a:avLst/>
            <a:gdLst>
              <a:gd name="connsiteX0" fmla="*/ 727752 w 1454329"/>
              <a:gd name="connsiteY0" fmla="*/ 305680 h 1761185"/>
              <a:gd name="connsiteX1" fmla="*/ 481445 w 1454329"/>
              <a:gd name="connsiteY1" fmla="*/ 422661 h 1761185"/>
              <a:gd name="connsiteX2" fmla="*/ 396207 w 1454329"/>
              <a:gd name="connsiteY2" fmla="*/ 724226 h 1761185"/>
              <a:gd name="connsiteX3" fmla="*/ 396207 w 1454329"/>
              <a:gd name="connsiteY3" fmla="*/ 1034608 h 1761185"/>
              <a:gd name="connsiteX4" fmla="*/ 482621 w 1454329"/>
              <a:gd name="connsiteY4" fmla="*/ 1337936 h 1761185"/>
              <a:gd name="connsiteX5" fmla="*/ 730104 w 1454329"/>
              <a:gd name="connsiteY5" fmla="*/ 1455505 h 1761185"/>
              <a:gd name="connsiteX6" fmla="*/ 972296 w 1454329"/>
              <a:gd name="connsiteY6" fmla="*/ 1337936 h 1761185"/>
              <a:gd name="connsiteX7" fmla="*/ 1058121 w 1454329"/>
              <a:gd name="connsiteY7" fmla="*/ 1034608 h 1761185"/>
              <a:gd name="connsiteX8" fmla="*/ 1058121 w 1454329"/>
              <a:gd name="connsiteY8" fmla="*/ 724226 h 1761185"/>
              <a:gd name="connsiteX9" fmla="*/ 971708 w 1454329"/>
              <a:gd name="connsiteY9" fmla="*/ 423249 h 1761185"/>
              <a:gd name="connsiteX10" fmla="*/ 727752 w 1454329"/>
              <a:gd name="connsiteY10" fmla="*/ 305680 h 1761185"/>
              <a:gd name="connsiteX11" fmla="*/ 727752 w 1454329"/>
              <a:gd name="connsiteY11" fmla="*/ 0 h 1761185"/>
              <a:gd name="connsiteX12" fmla="*/ 1252111 w 1454329"/>
              <a:gd name="connsiteY12" fmla="*/ 205746 h 1761185"/>
              <a:gd name="connsiteX13" fmla="*/ 1454329 w 1454329"/>
              <a:gd name="connsiteY13" fmla="*/ 726577 h 1761185"/>
              <a:gd name="connsiteX14" fmla="*/ 1454329 w 1454329"/>
              <a:gd name="connsiteY14" fmla="*/ 1034608 h 1761185"/>
              <a:gd name="connsiteX15" fmla="*/ 1253874 w 1454329"/>
              <a:gd name="connsiteY15" fmla="*/ 1556027 h 1761185"/>
              <a:gd name="connsiteX16" fmla="*/ 730104 w 1454329"/>
              <a:gd name="connsiteY16" fmla="*/ 1761185 h 1761185"/>
              <a:gd name="connsiteX17" fmla="*/ 202219 w 1454329"/>
              <a:gd name="connsiteY17" fmla="*/ 1556027 h 1761185"/>
              <a:gd name="connsiteX18" fmla="*/ 0 w 1454329"/>
              <a:gd name="connsiteY18" fmla="*/ 1034608 h 1761185"/>
              <a:gd name="connsiteX19" fmla="*/ 0 w 1454329"/>
              <a:gd name="connsiteY19" fmla="*/ 726577 h 1761185"/>
              <a:gd name="connsiteX20" fmla="*/ 201631 w 1454329"/>
              <a:gd name="connsiteY20" fmla="*/ 205746 h 1761185"/>
              <a:gd name="connsiteX21" fmla="*/ 727752 w 1454329"/>
              <a:gd name="connsiteY21"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329" h="1761185">
                <a:moveTo>
                  <a:pt x="727752" y="305680"/>
                </a:moveTo>
                <a:cubicBezTo>
                  <a:pt x="620373" y="305680"/>
                  <a:pt x="538270" y="344674"/>
                  <a:pt x="481445" y="422661"/>
                </a:cubicBezTo>
                <a:cubicBezTo>
                  <a:pt x="424620" y="500649"/>
                  <a:pt x="396207" y="601170"/>
                  <a:pt x="396207" y="724226"/>
                </a:cubicBezTo>
                <a:lnTo>
                  <a:pt x="396207" y="1034608"/>
                </a:lnTo>
                <a:cubicBezTo>
                  <a:pt x="396207" y="1158447"/>
                  <a:pt x="425012" y="1259557"/>
                  <a:pt x="482621" y="1337936"/>
                </a:cubicBezTo>
                <a:cubicBezTo>
                  <a:pt x="540230" y="1416316"/>
                  <a:pt x="622723" y="1455505"/>
                  <a:pt x="730104" y="1455505"/>
                </a:cubicBezTo>
                <a:cubicBezTo>
                  <a:pt x="834348" y="1455505"/>
                  <a:pt x="915079" y="1416316"/>
                  <a:pt x="972296" y="1337936"/>
                </a:cubicBezTo>
                <a:cubicBezTo>
                  <a:pt x="1029513" y="1259557"/>
                  <a:pt x="1058121" y="1158447"/>
                  <a:pt x="1058121" y="1034608"/>
                </a:cubicBezTo>
                <a:lnTo>
                  <a:pt x="1058121" y="724226"/>
                </a:lnTo>
                <a:cubicBezTo>
                  <a:pt x="1058121" y="601955"/>
                  <a:pt x="1029317" y="501628"/>
                  <a:pt x="971708" y="423249"/>
                </a:cubicBezTo>
                <a:cubicBezTo>
                  <a:pt x="914099" y="344869"/>
                  <a:pt x="832781" y="305680"/>
                  <a:pt x="727752" y="305680"/>
                </a:cubicBezTo>
                <a:close/>
                <a:moveTo>
                  <a:pt x="727752" y="0"/>
                </a:moveTo>
                <a:cubicBezTo>
                  <a:pt x="942512" y="0"/>
                  <a:pt x="1117297" y="68583"/>
                  <a:pt x="1252111" y="205746"/>
                </a:cubicBezTo>
                <a:cubicBezTo>
                  <a:pt x="1386923" y="342910"/>
                  <a:pt x="1454329" y="516521"/>
                  <a:pt x="1454329" y="726577"/>
                </a:cubicBezTo>
                <a:lnTo>
                  <a:pt x="1454329" y="1034608"/>
                </a:lnTo>
                <a:cubicBezTo>
                  <a:pt x="1454329" y="1245449"/>
                  <a:pt x="1387511" y="1419254"/>
                  <a:pt x="1253874" y="1556027"/>
                </a:cubicBezTo>
                <a:cubicBezTo>
                  <a:pt x="1120237" y="1692799"/>
                  <a:pt x="945647" y="1761185"/>
                  <a:pt x="730104" y="1761185"/>
                </a:cubicBezTo>
                <a:cubicBezTo>
                  <a:pt x="512992" y="1761185"/>
                  <a:pt x="337031" y="1692799"/>
                  <a:pt x="202219" y="1556027"/>
                </a:cubicBezTo>
                <a:cubicBezTo>
                  <a:pt x="67406" y="1419254"/>
                  <a:pt x="0" y="1245449"/>
                  <a:pt x="0" y="1034608"/>
                </a:cubicBezTo>
                <a:lnTo>
                  <a:pt x="0" y="726577"/>
                </a:lnTo>
                <a:cubicBezTo>
                  <a:pt x="0" y="516521"/>
                  <a:pt x="67210" y="342910"/>
                  <a:pt x="201631" y="205746"/>
                </a:cubicBezTo>
                <a:cubicBezTo>
                  <a:pt x="336052" y="68583"/>
                  <a:pt x="511425" y="0"/>
                  <a:pt x="727752"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A0AF8601-3279-4A01-89EF-615DD3461EBE}"/>
              </a:ext>
            </a:extLst>
          </p:cNvPr>
          <p:cNvSpPr>
            <a:spLocks noGrp="1"/>
          </p:cNvSpPr>
          <p:nvPr>
            <p:ph type="pic" sz="quarter" idx="13" hasCustomPrompt="1"/>
          </p:nvPr>
        </p:nvSpPr>
        <p:spPr>
          <a:xfrm>
            <a:off x="9356079" y="1336195"/>
            <a:ext cx="1297962" cy="1711805"/>
          </a:xfrm>
          <a:custGeom>
            <a:avLst/>
            <a:gdLst>
              <a:gd name="connsiteX0" fmla="*/ 0 w 1297962"/>
              <a:gd name="connsiteY0" fmla="*/ 0 h 1711805"/>
              <a:gd name="connsiteX1" fmla="*/ 1297962 w 1297962"/>
              <a:gd name="connsiteY1" fmla="*/ 0 h 1711805"/>
              <a:gd name="connsiteX2" fmla="*/ 1297962 w 1297962"/>
              <a:gd name="connsiteY2" fmla="*/ 305679 h 1711805"/>
              <a:gd name="connsiteX3" fmla="*/ 846497 w 1297962"/>
              <a:gd name="connsiteY3" fmla="*/ 305679 h 1711805"/>
              <a:gd name="connsiteX4" fmla="*/ 846497 w 1297962"/>
              <a:gd name="connsiteY4" fmla="*/ 1711805 h 1711805"/>
              <a:gd name="connsiteX5" fmla="*/ 447938 w 1297962"/>
              <a:gd name="connsiteY5" fmla="*/ 1711805 h 1711805"/>
              <a:gd name="connsiteX6" fmla="*/ 447938 w 1297962"/>
              <a:gd name="connsiteY6" fmla="*/ 305679 h 1711805"/>
              <a:gd name="connsiteX7" fmla="*/ 0 w 1297962"/>
              <a:gd name="connsiteY7" fmla="*/ 305679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7962" h="1711805">
                <a:moveTo>
                  <a:pt x="0" y="0"/>
                </a:moveTo>
                <a:lnTo>
                  <a:pt x="1297962" y="0"/>
                </a:lnTo>
                <a:lnTo>
                  <a:pt x="1297962" y="305679"/>
                </a:lnTo>
                <a:lnTo>
                  <a:pt x="846497" y="305679"/>
                </a:lnTo>
                <a:lnTo>
                  <a:pt x="846497" y="1711805"/>
                </a:lnTo>
                <a:lnTo>
                  <a:pt x="447938" y="1711805"/>
                </a:lnTo>
                <a:lnTo>
                  <a:pt x="447938" y="305679"/>
                </a:lnTo>
                <a:lnTo>
                  <a:pt x="0" y="305679"/>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46379069"/>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843755-3DDD-4771-B6C9-202D9C80185B}"/>
              </a:ext>
            </a:extLst>
          </p:cNvPr>
          <p:cNvSpPr>
            <a:spLocks noGrp="1"/>
          </p:cNvSpPr>
          <p:nvPr>
            <p:ph type="pic" sz="quarter" idx="10" hasCustomPrompt="1"/>
          </p:nvPr>
        </p:nvSpPr>
        <p:spPr>
          <a:xfrm>
            <a:off x="4112623" y="0"/>
            <a:ext cx="8079376" cy="6858000"/>
          </a:xfrm>
          <a:custGeom>
            <a:avLst/>
            <a:gdLst>
              <a:gd name="connsiteX0" fmla="*/ 0 w 8079376"/>
              <a:gd name="connsiteY0" fmla="*/ 0 h 6858000"/>
              <a:gd name="connsiteX1" fmla="*/ 8079376 w 8079376"/>
              <a:gd name="connsiteY1" fmla="*/ 0 h 6858000"/>
              <a:gd name="connsiteX2" fmla="*/ 8079376 w 8079376"/>
              <a:gd name="connsiteY2" fmla="*/ 6858000 h 6858000"/>
              <a:gd name="connsiteX3" fmla="*/ 5511963 w 8079376"/>
              <a:gd name="connsiteY3" fmla="*/ 6858000 h 6858000"/>
              <a:gd name="connsiteX4" fmla="*/ 5469942 w 8079376"/>
              <a:gd name="connsiteY4" fmla="*/ 6826284 h 6858000"/>
              <a:gd name="connsiteX5" fmla="*/ 5355843 w 8079376"/>
              <a:gd name="connsiteY5" fmla="*/ 6725264 h 6858000"/>
              <a:gd name="connsiteX6" fmla="*/ 3556539 w 8079376"/>
              <a:gd name="connsiteY6" fmla="*/ 3834580 h 6858000"/>
              <a:gd name="connsiteX7" fmla="*/ 1019816 w 8079376"/>
              <a:gd name="connsiteY7" fmla="*/ 2359742 h 6858000"/>
              <a:gd name="connsiteX8" fmla="*/ 10215 w 8079376"/>
              <a:gd name="connsiteY8" fmla="*/ 1102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9376" h="6858000">
                <a:moveTo>
                  <a:pt x="0" y="0"/>
                </a:moveTo>
                <a:lnTo>
                  <a:pt x="8079376" y="0"/>
                </a:lnTo>
                <a:lnTo>
                  <a:pt x="8079376" y="6858000"/>
                </a:lnTo>
                <a:lnTo>
                  <a:pt x="5511963" y="6858000"/>
                </a:lnTo>
                <a:lnTo>
                  <a:pt x="5469942" y="6826284"/>
                </a:lnTo>
                <a:cubicBezTo>
                  <a:pt x="5430324" y="6793946"/>
                  <a:pt x="5392253" y="6760292"/>
                  <a:pt x="5355843" y="6725264"/>
                </a:cubicBezTo>
                <a:cubicBezTo>
                  <a:pt x="4190720" y="5604387"/>
                  <a:pt x="4279210" y="4562167"/>
                  <a:pt x="3556539" y="3834580"/>
                </a:cubicBezTo>
                <a:cubicBezTo>
                  <a:pt x="2833869" y="3106993"/>
                  <a:pt x="1614667" y="3038168"/>
                  <a:pt x="1019816" y="2359742"/>
                </a:cubicBezTo>
                <a:cubicBezTo>
                  <a:pt x="499322" y="1766119"/>
                  <a:pt x="106800" y="924078"/>
                  <a:pt x="10215" y="110267"/>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83058548"/>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4EF9B0-3C59-4755-BA60-19000F271A10}"/>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252BAB0-2D99-490D-800D-AB01253C1147}"/>
              </a:ext>
            </a:extLst>
          </p:cNvPr>
          <p:cNvSpPr>
            <a:spLocks noGrp="1"/>
          </p:cNvSpPr>
          <p:nvPr>
            <p:ph idx="1"/>
          </p:nvPr>
        </p:nvSpPr>
        <p:spPr>
          <a:xfrm>
            <a:off x="838200" y="1825625"/>
            <a:ext cx="105156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1F3DD2D-ABCC-4818-A170-0AE06A4038D6}"/>
              </a:ext>
            </a:extLst>
          </p:cNvPr>
          <p:cNvSpPr>
            <a:spLocks noGrp="1"/>
          </p:cNvSpPr>
          <p:nvPr>
            <p:ph type="dt" sz="half" idx="10"/>
          </p:nvPr>
        </p:nvSpPr>
        <p:spPr>
          <a:xfrm>
            <a:off x="838200" y="6356350"/>
            <a:ext cx="2743200" cy="365125"/>
          </a:xfrm>
          <a:prstGeom prst="rect">
            <a:avLst/>
          </a:prstGeom>
        </p:spPr>
        <p:txBody>
          <a:bodyPr/>
          <a:lstStyle/>
          <a:p>
            <a:endParaRPr lang="pt-BR"/>
          </a:p>
        </p:txBody>
      </p:sp>
      <p:sp>
        <p:nvSpPr>
          <p:cNvPr id="5" name="Espaço Reservado para Rodapé 4">
            <a:extLst>
              <a:ext uri="{FF2B5EF4-FFF2-40B4-BE49-F238E27FC236}">
                <a16:creationId xmlns:a16="http://schemas.microsoft.com/office/drawing/2014/main" id="{170E86E5-FAD3-4EBF-BEB8-2AA24310E589}"/>
              </a:ext>
            </a:extLst>
          </p:cNvPr>
          <p:cNvSpPr>
            <a:spLocks noGrp="1"/>
          </p:cNvSpPr>
          <p:nvPr>
            <p:ph type="ftr" sz="quarter" idx="11"/>
          </p:nvPr>
        </p:nvSpPr>
        <p:spPr>
          <a:xfrm>
            <a:off x="4038600" y="6356350"/>
            <a:ext cx="4114800" cy="365125"/>
          </a:xfrm>
          <a:prstGeom prst="rect">
            <a:avLst/>
          </a:prstGeom>
        </p:spPr>
        <p:txBody>
          <a:bodyPr/>
          <a:lstStyle/>
          <a:p>
            <a:endParaRPr lang="pt-BR"/>
          </a:p>
        </p:txBody>
      </p:sp>
    </p:spTree>
    <p:extLst>
      <p:ext uri="{BB962C8B-B14F-4D97-AF65-F5344CB8AC3E}">
        <p14:creationId xmlns:p14="http://schemas.microsoft.com/office/powerpoint/2010/main" val="1897252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abeçalho da Se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E3256058-D998-4AA7-8D23-FC9A43918DA8}"/>
              </a:ext>
            </a:extLst>
          </p:cNvPr>
          <p:cNvSpPr>
            <a:spLocks noGrp="1"/>
          </p:cNvSpPr>
          <p:nvPr>
            <p:ph type="sldNum" sz="quarter" idx="12"/>
          </p:nvPr>
        </p:nvSpPr>
        <p:spPr/>
        <p:txBody>
          <a:bodyPr/>
          <a:lstStyle/>
          <a:p>
            <a:fld id="{894F0F8F-D93E-4D05-B0B8-1507ACF2AC93}" type="slidenum">
              <a:rPr lang="pt-BR" smtClean="0"/>
              <a:t>‹nº›</a:t>
            </a:fld>
            <a:endParaRPr lang="pt-BR"/>
          </a:p>
        </p:txBody>
      </p:sp>
    </p:spTree>
    <p:extLst>
      <p:ext uri="{BB962C8B-B14F-4D97-AF65-F5344CB8AC3E}">
        <p14:creationId xmlns:p14="http://schemas.microsoft.com/office/powerpoint/2010/main" val="3698218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pic>
        <p:nvPicPr>
          <p:cNvPr id="4" name="Picture 2" descr="Resultado de imagem para youtube">
            <a:extLst>
              <a:ext uri="{FF2B5EF4-FFF2-40B4-BE49-F238E27FC236}">
                <a16:creationId xmlns:a16="http://schemas.microsoft.com/office/drawing/2014/main" id="{5DF4F67C-3612-4B03-9DC2-F916F77FCDF0}"/>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b="-1"/>
          <a:stretch/>
        </p:blipFill>
        <p:spPr bwMode="auto">
          <a:xfrm>
            <a:off x="10534390" y="-1"/>
            <a:ext cx="1193090" cy="106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50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uas Partes d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78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35EB26D-63B0-4EDD-B7B5-4CD5E5A03278}"/>
              </a:ext>
            </a:extLst>
          </p:cNvPr>
          <p:cNvSpPr/>
          <p:nvPr/>
        </p:nvSpPr>
        <p:spPr>
          <a:xfrm>
            <a:off x="331022" y="0"/>
            <a:ext cx="11860978" cy="6858000"/>
          </a:xfrm>
          <a:custGeom>
            <a:avLst/>
            <a:gdLst>
              <a:gd name="connsiteX0" fmla="*/ 726482 w 11860978"/>
              <a:gd name="connsiteY0" fmla="*/ 0 h 6858000"/>
              <a:gd name="connsiteX1" fmla="*/ 11860978 w 11860978"/>
              <a:gd name="connsiteY1" fmla="*/ 0 h 6858000"/>
              <a:gd name="connsiteX2" fmla="*/ 11860978 w 11860978"/>
              <a:gd name="connsiteY2" fmla="*/ 6858000 h 6858000"/>
              <a:gd name="connsiteX3" fmla="*/ 726482 w 11860978"/>
              <a:gd name="connsiteY3" fmla="*/ 6858000 h 6858000"/>
              <a:gd name="connsiteX4" fmla="*/ 664687 w 11860978"/>
              <a:gd name="connsiteY4" fmla="*/ 6721314 h 6858000"/>
              <a:gd name="connsiteX5" fmla="*/ 0 w 11860978"/>
              <a:gd name="connsiteY5" fmla="*/ 3429000 h 6858000"/>
              <a:gd name="connsiteX6" fmla="*/ 664687 w 11860978"/>
              <a:gd name="connsiteY6" fmla="*/ 1366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0978" h="6858000">
                <a:moveTo>
                  <a:pt x="726482" y="0"/>
                </a:moveTo>
                <a:lnTo>
                  <a:pt x="11860978" y="0"/>
                </a:lnTo>
                <a:lnTo>
                  <a:pt x="11860978" y="6858000"/>
                </a:lnTo>
                <a:lnTo>
                  <a:pt x="726482" y="6858000"/>
                </a:lnTo>
                <a:lnTo>
                  <a:pt x="664687" y="6721314"/>
                </a:lnTo>
                <a:cubicBezTo>
                  <a:pt x="236679" y="5709388"/>
                  <a:pt x="0" y="4596834"/>
                  <a:pt x="0" y="3429000"/>
                </a:cubicBezTo>
                <a:cubicBezTo>
                  <a:pt x="0" y="2261166"/>
                  <a:pt x="236679" y="1148612"/>
                  <a:pt x="664687" y="136687"/>
                </a:cubicBezTo>
                <a:close/>
              </a:path>
            </a:pathLst>
          </a:custGeom>
          <a:solidFill>
            <a:schemeClr val="bg1"/>
          </a:solidFill>
          <a:ln>
            <a:noFill/>
          </a:ln>
          <a:effectLst>
            <a:outerShdw blurRad="1270000" sx="89000" sy="89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5BB771A-0789-4F5B-845F-67B7AE026E38}"/>
              </a:ext>
            </a:extLst>
          </p:cNvPr>
          <p:cNvSpPr/>
          <p:nvPr/>
        </p:nvSpPr>
        <p:spPr>
          <a:xfrm>
            <a:off x="2109844" y="1"/>
            <a:ext cx="10082156" cy="6858000"/>
          </a:xfrm>
          <a:custGeom>
            <a:avLst/>
            <a:gdLst>
              <a:gd name="connsiteX0" fmla="*/ 947158 w 10082156"/>
              <a:gd name="connsiteY0" fmla="*/ 0 h 6858000"/>
              <a:gd name="connsiteX1" fmla="*/ 10082156 w 10082156"/>
              <a:gd name="connsiteY1" fmla="*/ 0 h 6858000"/>
              <a:gd name="connsiteX2" fmla="*/ 10082156 w 10082156"/>
              <a:gd name="connsiteY2" fmla="*/ 6858000 h 6858000"/>
              <a:gd name="connsiteX3" fmla="*/ 947159 w 10082156"/>
              <a:gd name="connsiteY3" fmla="*/ 6858000 h 6858000"/>
              <a:gd name="connsiteX4" fmla="*/ 806165 w 10082156"/>
              <a:gd name="connsiteY4" fmla="*/ 6612788 h 6858000"/>
              <a:gd name="connsiteX5" fmla="*/ 0 w 10082156"/>
              <a:gd name="connsiteY5" fmla="*/ 3428999 h 6858000"/>
              <a:gd name="connsiteX6" fmla="*/ 806165 w 10082156"/>
              <a:gd name="connsiteY6" fmla="*/ 2452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2156" h="6858000">
                <a:moveTo>
                  <a:pt x="947158" y="0"/>
                </a:moveTo>
                <a:lnTo>
                  <a:pt x="10082156" y="0"/>
                </a:lnTo>
                <a:lnTo>
                  <a:pt x="10082156" y="6858000"/>
                </a:lnTo>
                <a:lnTo>
                  <a:pt x="947159" y="6858000"/>
                </a:lnTo>
                <a:lnTo>
                  <a:pt x="806165" y="6612788"/>
                </a:lnTo>
                <a:cubicBezTo>
                  <a:pt x="292037" y="5666365"/>
                  <a:pt x="0" y="4581787"/>
                  <a:pt x="0" y="3428999"/>
                </a:cubicBezTo>
                <a:cubicBezTo>
                  <a:pt x="0" y="2276212"/>
                  <a:pt x="292037" y="1191634"/>
                  <a:pt x="806165" y="245211"/>
                </a:cubicBezTo>
                <a:close/>
              </a:path>
            </a:pathLst>
          </a:custGeom>
          <a:solidFill>
            <a:schemeClr val="bg1"/>
          </a:solidFill>
          <a:ln>
            <a:noFill/>
          </a:ln>
          <a:effectLst>
            <a:outerShdw blurRad="1270000" sx="89000" sy="89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FD40567-ECFE-493D-BB3D-73B6CAA27EDD}"/>
              </a:ext>
            </a:extLst>
          </p:cNvPr>
          <p:cNvSpPr/>
          <p:nvPr/>
        </p:nvSpPr>
        <p:spPr>
          <a:xfrm>
            <a:off x="3824344" y="0"/>
            <a:ext cx="8367656" cy="6858000"/>
          </a:xfrm>
          <a:custGeom>
            <a:avLst/>
            <a:gdLst>
              <a:gd name="connsiteX0" fmla="*/ 1376287 w 8367656"/>
              <a:gd name="connsiteY0" fmla="*/ 0 h 6858000"/>
              <a:gd name="connsiteX1" fmla="*/ 8367656 w 8367656"/>
              <a:gd name="connsiteY1" fmla="*/ 0 h 6858000"/>
              <a:gd name="connsiteX2" fmla="*/ 8367656 w 8367656"/>
              <a:gd name="connsiteY2" fmla="*/ 6858000 h 6858000"/>
              <a:gd name="connsiteX3" fmla="*/ 1376287 w 8367656"/>
              <a:gd name="connsiteY3" fmla="*/ 6858000 h 6858000"/>
              <a:gd name="connsiteX4" fmla="*/ 1289786 w 8367656"/>
              <a:gd name="connsiteY4" fmla="*/ 6767272 h 6858000"/>
              <a:gd name="connsiteX5" fmla="*/ 0 w 8367656"/>
              <a:gd name="connsiteY5" fmla="*/ 3429000 h 6858000"/>
              <a:gd name="connsiteX6" fmla="*/ 1289786 w 8367656"/>
              <a:gd name="connsiteY6" fmla="*/ 907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67656" h="6858000">
                <a:moveTo>
                  <a:pt x="1376287" y="0"/>
                </a:moveTo>
                <a:lnTo>
                  <a:pt x="8367656" y="0"/>
                </a:lnTo>
                <a:lnTo>
                  <a:pt x="8367656" y="6858000"/>
                </a:lnTo>
                <a:lnTo>
                  <a:pt x="1376287" y="6858000"/>
                </a:lnTo>
                <a:lnTo>
                  <a:pt x="1289786" y="6767272"/>
                </a:lnTo>
                <a:cubicBezTo>
                  <a:pt x="488420" y="5885573"/>
                  <a:pt x="0" y="4714325"/>
                  <a:pt x="0" y="3429000"/>
                </a:cubicBezTo>
                <a:cubicBezTo>
                  <a:pt x="0" y="2143675"/>
                  <a:pt x="488420" y="972427"/>
                  <a:pt x="1289786" y="90728"/>
                </a:cubicBezTo>
                <a:close/>
              </a:path>
            </a:pathLst>
          </a:custGeom>
          <a:solidFill>
            <a:schemeClr val="bg1"/>
          </a:solidFill>
          <a:ln>
            <a:noFill/>
          </a:ln>
          <a:effectLst>
            <a:outerShdw blurRad="1270000" sx="89000" sy="89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0AFB41A-2012-475A-B259-E4612550C3F5}"/>
              </a:ext>
            </a:extLst>
          </p:cNvPr>
          <p:cNvSpPr/>
          <p:nvPr/>
        </p:nvSpPr>
        <p:spPr>
          <a:xfrm>
            <a:off x="5055422" y="0"/>
            <a:ext cx="7136578" cy="6858001"/>
          </a:xfrm>
          <a:custGeom>
            <a:avLst/>
            <a:gdLst>
              <a:gd name="connsiteX0" fmla="*/ 2255268 w 7136578"/>
              <a:gd name="connsiteY0" fmla="*/ 0 h 6858001"/>
              <a:gd name="connsiteX1" fmla="*/ 5212332 w 7136578"/>
              <a:gd name="connsiteY1" fmla="*/ 0 h 6858001"/>
              <a:gd name="connsiteX2" fmla="*/ 5352557 w 7136578"/>
              <a:gd name="connsiteY2" fmla="*/ 63394 h 6858001"/>
              <a:gd name="connsiteX3" fmla="*/ 7016951 w 7136578"/>
              <a:gd name="connsiteY3" fmla="*/ 1649250 h 6858001"/>
              <a:gd name="connsiteX4" fmla="*/ 7136578 w 7136578"/>
              <a:gd name="connsiteY4" fmla="*/ 1897582 h 6858001"/>
              <a:gd name="connsiteX5" fmla="*/ 7136578 w 7136578"/>
              <a:gd name="connsiteY5" fmla="*/ 4960421 h 6858001"/>
              <a:gd name="connsiteX6" fmla="*/ 7016951 w 7136578"/>
              <a:gd name="connsiteY6" fmla="*/ 5208752 h 6858001"/>
              <a:gd name="connsiteX7" fmla="*/ 5352557 w 7136578"/>
              <a:gd name="connsiteY7" fmla="*/ 6794608 h 6858001"/>
              <a:gd name="connsiteX8" fmla="*/ 5212335 w 7136578"/>
              <a:gd name="connsiteY8" fmla="*/ 6858001 h 6858001"/>
              <a:gd name="connsiteX9" fmla="*/ 2255266 w 7136578"/>
              <a:gd name="connsiteY9" fmla="*/ 6858001 h 6858001"/>
              <a:gd name="connsiteX10" fmla="*/ 2115044 w 7136578"/>
              <a:gd name="connsiteY10" fmla="*/ 6794608 h 6858001"/>
              <a:gd name="connsiteX11" fmla="*/ 0 w 7136578"/>
              <a:gd name="connsiteY11" fmla="*/ 3429001 h 6858001"/>
              <a:gd name="connsiteX12" fmla="*/ 2115044 w 7136578"/>
              <a:gd name="connsiteY12" fmla="*/ 6339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6578" h="6858001">
                <a:moveTo>
                  <a:pt x="2255268" y="0"/>
                </a:moveTo>
                <a:lnTo>
                  <a:pt x="5212332" y="0"/>
                </a:lnTo>
                <a:lnTo>
                  <a:pt x="5352557" y="63394"/>
                </a:lnTo>
                <a:cubicBezTo>
                  <a:pt x="6059899" y="404227"/>
                  <a:pt x="6643331" y="961480"/>
                  <a:pt x="7016951" y="1649250"/>
                </a:cubicBezTo>
                <a:lnTo>
                  <a:pt x="7136578" y="1897582"/>
                </a:lnTo>
                <a:lnTo>
                  <a:pt x="7136578" y="4960421"/>
                </a:lnTo>
                <a:lnTo>
                  <a:pt x="7016951" y="5208752"/>
                </a:lnTo>
                <a:cubicBezTo>
                  <a:pt x="6643331" y="5896523"/>
                  <a:pt x="6059899" y="6453776"/>
                  <a:pt x="5352557" y="6794608"/>
                </a:cubicBezTo>
                <a:lnTo>
                  <a:pt x="5212335" y="6858001"/>
                </a:lnTo>
                <a:lnTo>
                  <a:pt x="2255266" y="6858001"/>
                </a:lnTo>
                <a:lnTo>
                  <a:pt x="2115044" y="6794608"/>
                </a:lnTo>
                <a:cubicBezTo>
                  <a:pt x="863592" y="6191597"/>
                  <a:pt x="0" y="4911151"/>
                  <a:pt x="0" y="3429001"/>
                </a:cubicBezTo>
                <a:cubicBezTo>
                  <a:pt x="0" y="1946852"/>
                  <a:pt x="863592" y="666405"/>
                  <a:pt x="2115044" y="63394"/>
                </a:cubicBezTo>
                <a:close/>
              </a:path>
            </a:pathLst>
          </a:custGeom>
          <a:solidFill>
            <a:schemeClr val="bg1"/>
          </a:solidFill>
          <a:ln>
            <a:noFill/>
          </a:ln>
          <a:effectLst>
            <a:outerShdw blurRad="1270000" sx="89000" sy="89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0625F2D-3F02-4054-91FC-29828C2BE05B}"/>
              </a:ext>
            </a:extLst>
          </p:cNvPr>
          <p:cNvSpPr>
            <a:spLocks noGrp="1"/>
          </p:cNvSpPr>
          <p:nvPr>
            <p:ph type="pic" sz="quarter" idx="10" hasCustomPrompt="1"/>
          </p:nvPr>
        </p:nvSpPr>
        <p:spPr>
          <a:xfrm>
            <a:off x="6178867" y="818645"/>
            <a:ext cx="5220712" cy="5220712"/>
          </a:xfrm>
          <a:custGeom>
            <a:avLst/>
            <a:gdLst>
              <a:gd name="connsiteX0" fmla="*/ 2610356 w 5220712"/>
              <a:gd name="connsiteY0" fmla="*/ 0 h 5220712"/>
              <a:gd name="connsiteX1" fmla="*/ 5220712 w 5220712"/>
              <a:gd name="connsiteY1" fmla="*/ 2610356 h 5220712"/>
              <a:gd name="connsiteX2" fmla="*/ 2610356 w 5220712"/>
              <a:gd name="connsiteY2" fmla="*/ 5220712 h 5220712"/>
              <a:gd name="connsiteX3" fmla="*/ 0 w 5220712"/>
              <a:gd name="connsiteY3" fmla="*/ 2610356 h 5220712"/>
              <a:gd name="connsiteX4" fmla="*/ 2610356 w 5220712"/>
              <a:gd name="connsiteY4" fmla="*/ 0 h 522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712" h="5220712">
                <a:moveTo>
                  <a:pt x="2610356" y="0"/>
                </a:moveTo>
                <a:cubicBezTo>
                  <a:pt x="4052016" y="0"/>
                  <a:pt x="5220712" y="1168696"/>
                  <a:pt x="5220712" y="2610356"/>
                </a:cubicBezTo>
                <a:cubicBezTo>
                  <a:pt x="5220712" y="4052016"/>
                  <a:pt x="4052016" y="5220712"/>
                  <a:pt x="2610356" y="5220712"/>
                </a:cubicBezTo>
                <a:cubicBezTo>
                  <a:pt x="1168696" y="5220712"/>
                  <a:pt x="0" y="4052016"/>
                  <a:pt x="0" y="2610356"/>
                </a:cubicBezTo>
                <a:cubicBezTo>
                  <a:pt x="0" y="1168696"/>
                  <a:pt x="1168696" y="0"/>
                  <a:pt x="2610356" y="0"/>
                </a:cubicBezTo>
                <a:close/>
              </a:path>
            </a:pathLst>
          </a:custGeom>
          <a:noFill/>
          <a:effectLst>
            <a:outerShdw blurRad="1270000" dist="571500" dir="5400000" sx="89000" sy="89000" algn="t" rotWithShape="0">
              <a:prstClr val="black">
                <a:alpha val="40000"/>
              </a:prstClr>
            </a:outerShdw>
          </a:effectLst>
        </p:spPr>
        <p:txBody>
          <a:bodyPr wrap="square">
            <a:noAutofit/>
          </a:bodyPr>
          <a:lstStyle>
            <a:lvl1pPr marL="0" indent="0">
              <a:buNone/>
              <a:defRPr sz="16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725142427"/>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1+#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1+#ppt_w/2"/>
                                          </p:val>
                                        </p:tav>
                                        <p:tav tm="100000">
                                          <p:val>
                                            <p:strVal val="#ppt_x"/>
                                          </p:val>
                                        </p:tav>
                                      </p:tavLst>
                                    </p:anim>
                                    <p:anim calcmode="lin" valueType="num">
                                      <p:cBhvr additive="base">
                                        <p:cTn id="16" dur="12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par>
                                <p:cTn id="21" presetID="49" presetClass="entr" presetSubtype="0" decel="100000" fill="hold" grpId="0" nodeType="with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p:cTn id="23" dur="750" fill="hold"/>
                                        <p:tgtEl>
                                          <p:spTgt spid="5"/>
                                        </p:tgtEl>
                                        <p:attrNameLst>
                                          <p:attrName>ppt_w</p:attrName>
                                        </p:attrNameLst>
                                      </p:cBhvr>
                                      <p:tavLst>
                                        <p:tav tm="0">
                                          <p:val>
                                            <p:fltVal val="0"/>
                                          </p:val>
                                        </p:tav>
                                        <p:tav tm="100000">
                                          <p:val>
                                            <p:strVal val="#ppt_w"/>
                                          </p:val>
                                        </p:tav>
                                      </p:tavLst>
                                    </p:anim>
                                    <p:anim calcmode="lin" valueType="num">
                                      <p:cBhvr>
                                        <p:cTn id="24" dur="750" fill="hold"/>
                                        <p:tgtEl>
                                          <p:spTgt spid="5"/>
                                        </p:tgtEl>
                                        <p:attrNameLst>
                                          <p:attrName>ppt_h</p:attrName>
                                        </p:attrNameLst>
                                      </p:cBhvr>
                                      <p:tavLst>
                                        <p:tav tm="0">
                                          <p:val>
                                            <p:fltVal val="0"/>
                                          </p:val>
                                        </p:tav>
                                        <p:tav tm="100000">
                                          <p:val>
                                            <p:strVal val="#ppt_h"/>
                                          </p:val>
                                        </p:tav>
                                      </p:tavLst>
                                    </p:anim>
                                    <p:anim calcmode="lin" valueType="num">
                                      <p:cBhvr>
                                        <p:cTn id="25" dur="750" fill="hold"/>
                                        <p:tgtEl>
                                          <p:spTgt spid="5"/>
                                        </p:tgtEl>
                                        <p:attrNameLst>
                                          <p:attrName>style.rotation</p:attrName>
                                        </p:attrNameLst>
                                      </p:cBhvr>
                                      <p:tavLst>
                                        <p:tav tm="0">
                                          <p:val>
                                            <p:fltVal val="360"/>
                                          </p:val>
                                        </p:tav>
                                        <p:tav tm="100000">
                                          <p:val>
                                            <p:fltVal val="0"/>
                                          </p:val>
                                        </p:tav>
                                      </p:tavLst>
                                    </p:anim>
                                    <p:animEffect transition="in" filter="fade">
                                      <p:cBhvr>
                                        <p:cTn id="26"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19" grpId="0" animBg="1"/>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5DAF795-CC78-4AD8-BE71-6A3D159CDFBA}"/>
              </a:ext>
            </a:extLst>
          </p:cNvPr>
          <p:cNvSpPr/>
          <p:nvPr/>
        </p:nvSpPr>
        <p:spPr>
          <a:xfrm>
            <a:off x="0" y="1"/>
            <a:ext cx="12192000" cy="5586689"/>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flip="none" rotWithShape="1">
            <a:gsLst>
              <a:gs pos="0">
                <a:schemeClr val="accent1"/>
              </a:gs>
              <a:gs pos="100000">
                <a:schemeClr val="accent1">
                  <a:lumMod val="75000"/>
                </a:schemeClr>
              </a:gs>
            </a:gsLst>
            <a:lin ang="0" scaled="1"/>
            <a:tileRect/>
          </a:gra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A752681D-B363-4CCB-9315-C845BF4F189F}"/>
              </a:ext>
            </a:extLst>
          </p:cNvPr>
          <p:cNvSpPr>
            <a:spLocks noGrp="1"/>
          </p:cNvSpPr>
          <p:nvPr>
            <p:ph type="pic" sz="quarter" idx="10" hasCustomPrompt="1"/>
          </p:nvPr>
        </p:nvSpPr>
        <p:spPr>
          <a:xfrm>
            <a:off x="0" y="2"/>
            <a:ext cx="12192000" cy="5306787"/>
          </a:xfrm>
          <a:custGeom>
            <a:avLst/>
            <a:gdLst>
              <a:gd name="connsiteX0" fmla="*/ 0 w 12192000"/>
              <a:gd name="connsiteY0" fmla="*/ 0 h 5306787"/>
              <a:gd name="connsiteX1" fmla="*/ 12192000 w 12192000"/>
              <a:gd name="connsiteY1" fmla="*/ 0 h 5306787"/>
              <a:gd name="connsiteX2" fmla="*/ 12192000 w 12192000"/>
              <a:gd name="connsiteY2" fmla="*/ 3588711 h 5306787"/>
              <a:gd name="connsiteX3" fmla="*/ 12147523 w 12192000"/>
              <a:gd name="connsiteY3" fmla="*/ 3617225 h 5306787"/>
              <a:gd name="connsiteX4" fmla="*/ 6096001 w 12192000"/>
              <a:gd name="connsiteY4" fmla="*/ 5306787 h 5306787"/>
              <a:gd name="connsiteX5" fmla="*/ 44477 w 12192000"/>
              <a:gd name="connsiteY5" fmla="*/ 3617225 h 5306787"/>
              <a:gd name="connsiteX6" fmla="*/ 0 w 12192000"/>
              <a:gd name="connsiteY6" fmla="*/ 3588712 h 530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306787">
                <a:moveTo>
                  <a:pt x="0" y="0"/>
                </a:moveTo>
                <a:lnTo>
                  <a:pt x="12192000" y="0"/>
                </a:lnTo>
                <a:lnTo>
                  <a:pt x="12192000" y="3588711"/>
                </a:lnTo>
                <a:lnTo>
                  <a:pt x="12147523" y="3617225"/>
                </a:lnTo>
                <a:cubicBezTo>
                  <a:pt x="10382995" y="4689379"/>
                  <a:pt x="8311599" y="5306787"/>
                  <a:pt x="6096001" y="5306787"/>
                </a:cubicBezTo>
                <a:cubicBezTo>
                  <a:pt x="3880401" y="5306787"/>
                  <a:pt x="1809005" y="4689379"/>
                  <a:pt x="44477" y="3617225"/>
                </a:cubicBezTo>
                <a:lnTo>
                  <a:pt x="0" y="3588712"/>
                </a:lnTo>
                <a:close/>
              </a:path>
            </a:pathLst>
          </a:custGeom>
          <a:solidFill>
            <a:schemeClr val="bg1">
              <a:lumMod val="95000"/>
              <a:alpha val="25000"/>
            </a:schemeClr>
          </a:solid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a:solidFill>
                  <a:schemeClr val="lt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1524995837"/>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7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20F665A-E088-40EB-AD32-826FDE7F6F72}"/>
              </a:ext>
            </a:extLst>
          </p:cNvPr>
          <p:cNvSpPr/>
          <p:nvPr/>
        </p:nvSpPr>
        <p:spPr>
          <a:xfrm>
            <a:off x="1" y="0"/>
            <a:ext cx="6808123" cy="6858000"/>
          </a:xfrm>
          <a:custGeom>
            <a:avLst/>
            <a:gdLst>
              <a:gd name="connsiteX0" fmla="*/ 0 w 6808123"/>
              <a:gd name="connsiteY0" fmla="*/ 0 h 6858000"/>
              <a:gd name="connsiteX1" fmla="*/ 2570134 w 6808123"/>
              <a:gd name="connsiteY1" fmla="*/ 0 h 6858000"/>
              <a:gd name="connsiteX2" fmla="*/ 6808123 w 6808123"/>
              <a:gd name="connsiteY2" fmla="*/ 6858000 h 6858000"/>
              <a:gd name="connsiteX3" fmla="*/ 0 w 68081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08123" h="6858000">
                <a:moveTo>
                  <a:pt x="0" y="0"/>
                </a:moveTo>
                <a:lnTo>
                  <a:pt x="2570134" y="0"/>
                </a:lnTo>
                <a:lnTo>
                  <a:pt x="6808123" y="6858000"/>
                </a:lnTo>
                <a:lnTo>
                  <a:pt x="0" y="6858000"/>
                </a:lnTo>
                <a:close/>
              </a:path>
            </a:pathLst>
          </a:custGeom>
          <a:gradFill>
            <a:gsLst>
              <a:gs pos="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2BDB850-2617-47E6-A14D-21C8010E52AA}"/>
              </a:ext>
            </a:extLst>
          </p:cNvPr>
          <p:cNvSpPr>
            <a:spLocks noGrp="1"/>
          </p:cNvSpPr>
          <p:nvPr>
            <p:ph type="pic" sz="quarter" idx="10" hasCustomPrompt="1"/>
          </p:nvPr>
        </p:nvSpPr>
        <p:spPr>
          <a:xfrm>
            <a:off x="1182437" y="838200"/>
            <a:ext cx="5181600" cy="5181600"/>
          </a:xfrm>
          <a:custGeom>
            <a:avLst/>
            <a:gdLst>
              <a:gd name="connsiteX0" fmla="*/ 2610356 w 5220712"/>
              <a:gd name="connsiteY0" fmla="*/ 0 h 5220712"/>
              <a:gd name="connsiteX1" fmla="*/ 5220712 w 5220712"/>
              <a:gd name="connsiteY1" fmla="*/ 2610356 h 5220712"/>
              <a:gd name="connsiteX2" fmla="*/ 2610356 w 5220712"/>
              <a:gd name="connsiteY2" fmla="*/ 5220712 h 5220712"/>
              <a:gd name="connsiteX3" fmla="*/ 0 w 5220712"/>
              <a:gd name="connsiteY3" fmla="*/ 2610356 h 5220712"/>
              <a:gd name="connsiteX4" fmla="*/ 2610356 w 5220712"/>
              <a:gd name="connsiteY4" fmla="*/ 0 h 522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712" h="5220712">
                <a:moveTo>
                  <a:pt x="2610356" y="0"/>
                </a:moveTo>
                <a:cubicBezTo>
                  <a:pt x="4052016" y="0"/>
                  <a:pt x="5220712" y="1168696"/>
                  <a:pt x="5220712" y="2610356"/>
                </a:cubicBezTo>
                <a:cubicBezTo>
                  <a:pt x="5220712" y="4052016"/>
                  <a:pt x="4052016" y="5220712"/>
                  <a:pt x="2610356" y="5220712"/>
                </a:cubicBezTo>
                <a:cubicBezTo>
                  <a:pt x="1168696" y="5220712"/>
                  <a:pt x="0" y="4052016"/>
                  <a:pt x="0" y="2610356"/>
                </a:cubicBezTo>
                <a:cubicBezTo>
                  <a:pt x="0" y="1168696"/>
                  <a:pt x="1168696" y="0"/>
                  <a:pt x="2610356" y="0"/>
                </a:cubicBezTo>
                <a:close/>
              </a:path>
            </a:pathLst>
          </a:custGeom>
          <a:noFill/>
          <a:effectLst>
            <a:outerShdw blurRad="1270000" dist="571500" dir="5400000" sx="89000" sy="89000" algn="t" rotWithShape="0">
              <a:prstClr val="black">
                <a:alpha val="23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73164065"/>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250" fill="hold"/>
                                        <p:tgtEl>
                                          <p:spTgt spid="17"/>
                                        </p:tgtEl>
                                        <p:attrNameLst>
                                          <p:attrName>ppt_x</p:attrName>
                                        </p:attrNameLst>
                                      </p:cBhvr>
                                      <p:tavLst>
                                        <p:tav tm="0">
                                          <p:val>
                                            <p:strVal val="0-#ppt_w/2"/>
                                          </p:val>
                                        </p:tav>
                                        <p:tav tm="100000">
                                          <p:val>
                                            <p:strVal val="#ppt_x"/>
                                          </p:val>
                                        </p:tav>
                                      </p:tavLst>
                                    </p:anim>
                                    <p:anim calcmode="lin" valueType="num">
                                      <p:cBhvr additive="base">
                                        <p:cTn id="12"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9_Title Slide">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39182AF-6B1C-451E-AA8A-F2C7237EF190}"/>
              </a:ext>
            </a:extLst>
          </p:cNvPr>
          <p:cNvSpPr/>
          <p:nvPr/>
        </p:nvSpPr>
        <p:spPr>
          <a:xfrm>
            <a:off x="6589486" y="0"/>
            <a:ext cx="5602515" cy="6858000"/>
          </a:xfrm>
          <a:custGeom>
            <a:avLst/>
            <a:gdLst>
              <a:gd name="connsiteX0" fmla="*/ 1465057 w 5602515"/>
              <a:gd name="connsiteY0" fmla="*/ 0 h 6858000"/>
              <a:gd name="connsiteX1" fmla="*/ 3009900 w 5602515"/>
              <a:gd name="connsiteY1" fmla="*/ 0 h 6858000"/>
              <a:gd name="connsiteX2" fmla="*/ 4857750 w 5602515"/>
              <a:gd name="connsiteY2" fmla="*/ 0 h 6858000"/>
              <a:gd name="connsiteX3" fmla="*/ 5602515 w 5602515"/>
              <a:gd name="connsiteY3" fmla="*/ 0 h 6858000"/>
              <a:gd name="connsiteX4" fmla="*/ 5602515 w 5602515"/>
              <a:gd name="connsiteY4" fmla="*/ 6858000 h 6858000"/>
              <a:gd name="connsiteX5" fmla="*/ 4857750 w 5602515"/>
              <a:gd name="connsiteY5" fmla="*/ 6858000 h 6858000"/>
              <a:gd name="connsiteX6" fmla="*/ 3009900 w 5602515"/>
              <a:gd name="connsiteY6" fmla="*/ 6858000 h 6858000"/>
              <a:gd name="connsiteX7" fmla="*/ 1465055 w 5602515"/>
              <a:gd name="connsiteY7" fmla="*/ 6858000 h 6858000"/>
              <a:gd name="connsiteX8" fmla="*/ 1357463 w 5602515"/>
              <a:gd name="connsiteY8" fmla="*/ 6756875 h 6858000"/>
              <a:gd name="connsiteX9" fmla="*/ 0 w 5602515"/>
              <a:gd name="connsiteY9" fmla="*/ 3429001 h 6858000"/>
              <a:gd name="connsiteX10" fmla="*/ 1357463 w 5602515"/>
              <a:gd name="connsiteY10" fmla="*/ 101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515" h="6858000">
                <a:moveTo>
                  <a:pt x="1465057" y="0"/>
                </a:moveTo>
                <a:lnTo>
                  <a:pt x="3009900" y="0"/>
                </a:lnTo>
                <a:lnTo>
                  <a:pt x="4857750" y="0"/>
                </a:lnTo>
                <a:lnTo>
                  <a:pt x="5602515" y="0"/>
                </a:lnTo>
                <a:lnTo>
                  <a:pt x="5602515" y="6858000"/>
                </a:lnTo>
                <a:lnTo>
                  <a:pt x="4857750" y="6858000"/>
                </a:lnTo>
                <a:lnTo>
                  <a:pt x="3009900" y="6858000"/>
                </a:lnTo>
                <a:lnTo>
                  <a:pt x="1465055" y="6858000"/>
                </a:lnTo>
                <a:lnTo>
                  <a:pt x="1357463" y="6756875"/>
                </a:lnTo>
                <a:cubicBezTo>
                  <a:pt x="523545" y="5934467"/>
                  <a:pt x="0" y="4748075"/>
                  <a:pt x="0" y="3429001"/>
                </a:cubicBezTo>
                <a:cubicBezTo>
                  <a:pt x="0" y="2109928"/>
                  <a:pt x="523545" y="923535"/>
                  <a:pt x="1357463" y="101128"/>
                </a:cubicBezTo>
                <a:close/>
              </a:path>
            </a:pathLst>
          </a:cu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FBE2F1BE-014C-4BA2-9CF1-D8197D1B3035}"/>
              </a:ext>
            </a:extLst>
          </p:cNvPr>
          <p:cNvSpPr>
            <a:spLocks noGrp="1"/>
          </p:cNvSpPr>
          <p:nvPr>
            <p:ph type="pic" sz="quarter" idx="10" hasCustomPrompt="1"/>
          </p:nvPr>
        </p:nvSpPr>
        <p:spPr>
          <a:xfrm>
            <a:off x="6779986" y="0"/>
            <a:ext cx="5412015" cy="6858000"/>
          </a:xfrm>
          <a:custGeom>
            <a:avLst/>
            <a:gdLst>
              <a:gd name="connsiteX0" fmla="*/ 2388418 w 5412015"/>
              <a:gd name="connsiteY0" fmla="*/ 0 h 6858000"/>
              <a:gd name="connsiteX1" fmla="*/ 2781300 w 5412015"/>
              <a:gd name="connsiteY1" fmla="*/ 0 h 6858000"/>
              <a:gd name="connsiteX2" fmla="*/ 4667250 w 5412015"/>
              <a:gd name="connsiteY2" fmla="*/ 0 h 6858000"/>
              <a:gd name="connsiteX3" fmla="*/ 5412015 w 5412015"/>
              <a:gd name="connsiteY3" fmla="*/ 0 h 6858000"/>
              <a:gd name="connsiteX4" fmla="*/ 5412015 w 5412015"/>
              <a:gd name="connsiteY4" fmla="*/ 6858000 h 6858000"/>
              <a:gd name="connsiteX5" fmla="*/ 4667250 w 5412015"/>
              <a:gd name="connsiteY5" fmla="*/ 6858000 h 6858000"/>
              <a:gd name="connsiteX6" fmla="*/ 2781300 w 5412015"/>
              <a:gd name="connsiteY6" fmla="*/ 6858000 h 6858000"/>
              <a:gd name="connsiteX7" fmla="*/ 2388413 w 5412015"/>
              <a:gd name="connsiteY7" fmla="*/ 6858000 h 6858000"/>
              <a:gd name="connsiteX8" fmla="*/ 2232020 w 5412015"/>
              <a:gd name="connsiteY8" fmla="*/ 6796336 h 6858000"/>
              <a:gd name="connsiteX9" fmla="*/ 0 w 5412015"/>
              <a:gd name="connsiteY9" fmla="*/ 3429001 h 6858000"/>
              <a:gd name="connsiteX10" fmla="*/ 2232020 w 5412015"/>
              <a:gd name="connsiteY10" fmla="*/ 61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2015" h="6858000">
                <a:moveTo>
                  <a:pt x="2388418" y="0"/>
                </a:moveTo>
                <a:lnTo>
                  <a:pt x="2781300" y="0"/>
                </a:lnTo>
                <a:lnTo>
                  <a:pt x="4667250" y="0"/>
                </a:lnTo>
                <a:lnTo>
                  <a:pt x="5412015" y="0"/>
                </a:lnTo>
                <a:lnTo>
                  <a:pt x="5412015" y="6858000"/>
                </a:lnTo>
                <a:lnTo>
                  <a:pt x="4667250" y="6858000"/>
                </a:lnTo>
                <a:lnTo>
                  <a:pt x="2781300" y="6858000"/>
                </a:lnTo>
                <a:lnTo>
                  <a:pt x="2388413" y="6858000"/>
                </a:lnTo>
                <a:lnTo>
                  <a:pt x="2232020" y="6796336"/>
                </a:lnTo>
                <a:cubicBezTo>
                  <a:pt x="920355" y="6241549"/>
                  <a:pt x="0" y="4942756"/>
                  <a:pt x="0" y="3429001"/>
                </a:cubicBezTo>
                <a:cubicBezTo>
                  <a:pt x="0" y="1915247"/>
                  <a:pt x="920355" y="616453"/>
                  <a:pt x="2232020" y="61666"/>
                </a:cubicBez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835730666"/>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1+#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D5D46D-DF3E-455D-8ADE-326E8A27D245}"/>
              </a:ext>
            </a:extLst>
          </p:cNvPr>
          <p:cNvSpPr>
            <a:spLocks noGrp="1"/>
          </p:cNvSpPr>
          <p:nvPr>
            <p:ph type="pic" sz="quarter" idx="10" hasCustomPrompt="1"/>
          </p:nvPr>
        </p:nvSpPr>
        <p:spPr>
          <a:xfrm>
            <a:off x="1099459" y="1380675"/>
            <a:ext cx="4343398"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36498259"/>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3_Title Slide">
    <p:bg>
      <p:bgPr>
        <a:solidFill>
          <a:srgbClr val="F5F9FC"/>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F7F8367-D5F4-481C-BEB1-795215C9483D}"/>
              </a:ext>
            </a:extLst>
          </p:cNvPr>
          <p:cNvSpPr>
            <a:spLocks noGrp="1"/>
          </p:cNvSpPr>
          <p:nvPr>
            <p:ph type="pic" sz="quarter" idx="10" hasCustomPrompt="1"/>
          </p:nvPr>
        </p:nvSpPr>
        <p:spPr>
          <a:xfrm>
            <a:off x="4267200" y="0"/>
            <a:ext cx="7924800" cy="6858000"/>
          </a:xfrm>
          <a:custGeom>
            <a:avLst/>
            <a:gdLst>
              <a:gd name="connsiteX0" fmla="*/ 0 w 7924800"/>
              <a:gd name="connsiteY0" fmla="*/ 0 h 6858000"/>
              <a:gd name="connsiteX1" fmla="*/ 7924800 w 7924800"/>
              <a:gd name="connsiteY1" fmla="*/ 0 h 6858000"/>
              <a:gd name="connsiteX2" fmla="*/ 7924800 w 7924800"/>
              <a:gd name="connsiteY2" fmla="*/ 6858000 h 6858000"/>
              <a:gd name="connsiteX3" fmla="*/ 0 w 7924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24800" h="6858000">
                <a:moveTo>
                  <a:pt x="0" y="0"/>
                </a:moveTo>
                <a:lnTo>
                  <a:pt x="7924800" y="0"/>
                </a:lnTo>
                <a:lnTo>
                  <a:pt x="79248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62798852"/>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8_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BC074A0-C4F0-476C-98EA-D31003357FC2}"/>
              </a:ext>
            </a:extLst>
          </p:cNvPr>
          <p:cNvSpPr/>
          <p:nvPr/>
        </p:nvSpPr>
        <p:spPr>
          <a:xfrm>
            <a:off x="0" y="0"/>
            <a:ext cx="12192000" cy="5078833"/>
          </a:xfrm>
          <a:custGeom>
            <a:avLst/>
            <a:gdLst>
              <a:gd name="connsiteX0" fmla="*/ 124634 w 12192000"/>
              <a:gd name="connsiteY0" fmla="*/ 0 h 5078833"/>
              <a:gd name="connsiteX1" fmla="*/ 3099291 w 12192000"/>
              <a:gd name="connsiteY1" fmla="*/ 0 h 5078833"/>
              <a:gd name="connsiteX2" fmla="*/ 3099310 w 12192000"/>
              <a:gd name="connsiteY2" fmla="*/ 1 h 5078833"/>
              <a:gd name="connsiteX3" fmla="*/ 12192000 w 12192000"/>
              <a:gd name="connsiteY3" fmla="*/ 1 h 5078833"/>
              <a:gd name="connsiteX4" fmla="*/ 12192000 w 12192000"/>
              <a:gd name="connsiteY4" fmla="*/ 442857 h 5078833"/>
              <a:gd name="connsiteX5" fmla="*/ 12192000 w 12192000"/>
              <a:gd name="connsiteY5" fmla="*/ 5038945 h 5078833"/>
              <a:gd name="connsiteX6" fmla="*/ 12113717 w 12192000"/>
              <a:gd name="connsiteY6" fmla="*/ 5006477 h 5078833"/>
              <a:gd name="connsiteX7" fmla="*/ 7230911 w 12192000"/>
              <a:gd name="connsiteY7" fmla="*/ 5073965 h 5078833"/>
              <a:gd name="connsiteX8" fmla="*/ 3553156 w 12192000"/>
              <a:gd name="connsiteY8" fmla="*/ 4186079 h 5078833"/>
              <a:gd name="connsiteX9" fmla="*/ 238408 w 12192000"/>
              <a:gd name="connsiteY9" fmla="*/ 4940119 h 5078833"/>
              <a:gd name="connsiteX10" fmla="*/ 26574 w 12192000"/>
              <a:gd name="connsiteY10" fmla="*/ 4953804 h 5078833"/>
              <a:gd name="connsiteX11" fmla="*/ 0 w 12192000"/>
              <a:gd name="connsiteY11" fmla="*/ 4954486 h 5078833"/>
              <a:gd name="connsiteX12" fmla="*/ 0 w 12192000"/>
              <a:gd name="connsiteY12" fmla="*/ 2558963 h 5078833"/>
              <a:gd name="connsiteX13" fmla="*/ 0 w 12192000"/>
              <a:gd name="connsiteY13" fmla="*/ 1 h 5078833"/>
              <a:gd name="connsiteX14" fmla="*/ 124634 w 12192000"/>
              <a:gd name="connsiteY14" fmla="*/ 1 h 50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5078833">
                <a:moveTo>
                  <a:pt x="124634" y="0"/>
                </a:moveTo>
                <a:lnTo>
                  <a:pt x="3099291" y="0"/>
                </a:lnTo>
                <a:cubicBezTo>
                  <a:pt x="3099297" y="0"/>
                  <a:pt x="3099304" y="1"/>
                  <a:pt x="3099310" y="1"/>
                </a:cubicBezTo>
                <a:lnTo>
                  <a:pt x="12192000" y="1"/>
                </a:lnTo>
                <a:lnTo>
                  <a:pt x="12192000" y="442857"/>
                </a:lnTo>
                <a:lnTo>
                  <a:pt x="12192000" y="5038945"/>
                </a:lnTo>
                <a:lnTo>
                  <a:pt x="12113717" y="5006477"/>
                </a:lnTo>
                <a:cubicBezTo>
                  <a:pt x="10731827" y="4481881"/>
                  <a:pt x="8639803" y="5141146"/>
                  <a:pt x="7230911" y="5073965"/>
                </a:cubicBezTo>
                <a:cubicBezTo>
                  <a:pt x="5390354" y="4986201"/>
                  <a:pt x="4718574" y="4208386"/>
                  <a:pt x="3553156" y="4186079"/>
                </a:cubicBezTo>
                <a:cubicBezTo>
                  <a:pt x="2387738" y="4163771"/>
                  <a:pt x="1311119" y="4844706"/>
                  <a:pt x="238408" y="4940119"/>
                </a:cubicBezTo>
                <a:cubicBezTo>
                  <a:pt x="171363" y="4946083"/>
                  <a:pt x="100506" y="4950591"/>
                  <a:pt x="26574" y="4953804"/>
                </a:cubicBezTo>
                <a:lnTo>
                  <a:pt x="0" y="4954486"/>
                </a:lnTo>
                <a:lnTo>
                  <a:pt x="0" y="2558963"/>
                </a:lnTo>
                <a:lnTo>
                  <a:pt x="0" y="1"/>
                </a:lnTo>
                <a:lnTo>
                  <a:pt x="124634" y="1"/>
                </a:lnTo>
                <a:close/>
              </a:path>
            </a:pathLst>
          </a:cu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DEB5C6AE-8EB5-40AD-B269-93B2CFBFCF29}"/>
              </a:ext>
            </a:extLst>
          </p:cNvPr>
          <p:cNvSpPr>
            <a:spLocks noGrp="1"/>
          </p:cNvSpPr>
          <p:nvPr>
            <p:ph type="pic" sz="quarter" idx="13" hasCustomPrompt="1"/>
          </p:nvPr>
        </p:nvSpPr>
        <p:spPr>
          <a:xfrm>
            <a:off x="0" y="1"/>
            <a:ext cx="12192000" cy="5108067"/>
          </a:xfrm>
          <a:custGeom>
            <a:avLst/>
            <a:gdLst>
              <a:gd name="connsiteX0" fmla="*/ 0 w 12192000"/>
              <a:gd name="connsiteY0" fmla="*/ 0 h 5108067"/>
              <a:gd name="connsiteX1" fmla="*/ 12192000 w 12192000"/>
              <a:gd name="connsiteY1" fmla="*/ 0 h 5108067"/>
              <a:gd name="connsiteX2" fmla="*/ 12192000 w 12192000"/>
              <a:gd name="connsiteY2" fmla="*/ 3672987 h 5108067"/>
              <a:gd name="connsiteX3" fmla="*/ 11915084 w 12192000"/>
              <a:gd name="connsiteY3" fmla="*/ 3755307 h 5108067"/>
              <a:gd name="connsiteX4" fmla="*/ 7344697 w 12192000"/>
              <a:gd name="connsiteY4" fmla="*/ 4866966 h 5108067"/>
              <a:gd name="connsiteX5" fmla="*/ 3628103 w 12192000"/>
              <a:gd name="connsiteY5" fmla="*/ 4159043 h 5108067"/>
              <a:gd name="connsiteX6" fmla="*/ 353961 w 12192000"/>
              <a:gd name="connsiteY6" fmla="*/ 5073443 h 5108067"/>
              <a:gd name="connsiteX7" fmla="*/ 143044 w 12192000"/>
              <a:gd name="connsiteY7" fmla="*/ 5097417 h 5108067"/>
              <a:gd name="connsiteX8" fmla="*/ 0 w 12192000"/>
              <a:gd name="connsiteY8" fmla="*/ 5108067 h 510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108067">
                <a:moveTo>
                  <a:pt x="0" y="0"/>
                </a:moveTo>
                <a:lnTo>
                  <a:pt x="12192000" y="0"/>
                </a:lnTo>
                <a:lnTo>
                  <a:pt x="12192000" y="3672987"/>
                </a:lnTo>
                <a:lnTo>
                  <a:pt x="11915084" y="3755307"/>
                </a:lnTo>
                <a:cubicBezTo>
                  <a:pt x="10561689" y="4159044"/>
                  <a:pt x="8513507" y="4778476"/>
                  <a:pt x="7344697" y="4866966"/>
                </a:cubicBezTo>
                <a:cubicBezTo>
                  <a:pt x="5786286" y="4984953"/>
                  <a:pt x="4793226" y="4124630"/>
                  <a:pt x="3628103" y="4159043"/>
                </a:cubicBezTo>
                <a:cubicBezTo>
                  <a:pt x="2462980" y="4193456"/>
                  <a:pt x="1420761" y="4925959"/>
                  <a:pt x="353961" y="5073443"/>
                </a:cubicBezTo>
                <a:cubicBezTo>
                  <a:pt x="287286" y="5082661"/>
                  <a:pt x="216732" y="5090611"/>
                  <a:pt x="143044" y="5097417"/>
                </a:cubicBezTo>
                <a:lnTo>
                  <a:pt x="0" y="510806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 name="Picture Placeholder 11">
            <a:extLst>
              <a:ext uri="{FF2B5EF4-FFF2-40B4-BE49-F238E27FC236}">
                <a16:creationId xmlns:a16="http://schemas.microsoft.com/office/drawing/2014/main" id="{9E8174DD-6F1F-4818-858F-C552255F8BE9}"/>
              </a:ext>
            </a:extLst>
          </p:cNvPr>
          <p:cNvSpPr>
            <a:spLocks noGrp="1" noChangeAspect="1"/>
          </p:cNvSpPr>
          <p:nvPr>
            <p:ph type="pic" sz="quarter" idx="10" hasCustomPrompt="1"/>
          </p:nvPr>
        </p:nvSpPr>
        <p:spPr>
          <a:xfrm rot="21060000">
            <a:off x="7661305" y="1516734"/>
            <a:ext cx="4159651" cy="2667691"/>
          </a:xfrm>
          <a:prstGeom prst="rect">
            <a:avLst/>
          </a:prstGeom>
          <a:solidFill>
            <a:schemeClr val="bg1">
              <a:lumMod val="85000"/>
            </a:schemeClr>
          </a:solidFill>
          <a:scene3d>
            <a:camera prst="perspectiveContrastingLeftFacing" fov="2700000">
              <a:rot lat="20580000" lon="3540000" rev="21000000"/>
            </a:camera>
            <a:lightRig rig="threePt" dir="t"/>
          </a:scene3d>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Picture Placeholder 11">
            <a:extLst>
              <a:ext uri="{FF2B5EF4-FFF2-40B4-BE49-F238E27FC236}">
                <a16:creationId xmlns:a16="http://schemas.microsoft.com/office/drawing/2014/main" id="{9885002D-F993-4F7E-8BA9-763A9F102F5F}"/>
              </a:ext>
            </a:extLst>
          </p:cNvPr>
          <p:cNvSpPr>
            <a:spLocks noGrp="1" noChangeAspect="1"/>
          </p:cNvSpPr>
          <p:nvPr>
            <p:ph type="pic" sz="quarter" idx="12" hasCustomPrompt="1"/>
          </p:nvPr>
        </p:nvSpPr>
        <p:spPr>
          <a:xfrm rot="21060000">
            <a:off x="6961912" y="1512347"/>
            <a:ext cx="3740027" cy="2398576"/>
          </a:xfrm>
          <a:prstGeom prst="rect">
            <a:avLst/>
          </a:prstGeom>
          <a:solidFill>
            <a:schemeClr val="bg1">
              <a:lumMod val="95000"/>
              <a:alpha val="39000"/>
            </a:schemeClr>
          </a:solidFill>
          <a:effectLst>
            <a:outerShdw blurRad="749300" dist="584200" dir="1500000" sx="94000" sy="94000" algn="tl" rotWithShape="0">
              <a:prstClr val="black">
                <a:alpha val="40000"/>
              </a:prstClr>
            </a:outerShdw>
          </a:effectLst>
          <a:scene3d>
            <a:camera prst="perspectiveContrastingLeftFacing" fov="2700000">
              <a:rot lat="20580000" lon="3540000" rev="21000000"/>
            </a:camera>
            <a:lightRig rig="threePt" dir="t"/>
          </a:scene3d>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14633809"/>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3DA20-00FB-4467-B8CA-2819842562CA}"/>
              </a:ext>
            </a:extLst>
          </p:cNvPr>
          <p:cNvSpPr>
            <a:spLocks noGrp="1"/>
          </p:cNvSpPr>
          <p:nvPr>
            <p:ph type="pic" sz="quarter" idx="10" hasCustomPrompt="1"/>
          </p:nvPr>
        </p:nvSpPr>
        <p:spPr>
          <a:xfrm>
            <a:off x="0" y="1"/>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27428570"/>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877249"/>
      </p:ext>
    </p:extLst>
  </p:cSld>
  <p:clrMap bg1="lt1" tx1="dk1" bg2="lt2" tx2="dk2" accent1="accent1" accent2="accent2" accent3="accent3" accent4="accent4" accent5="accent5" accent6="accent6" hlink="hlink" folHlink="folHlink"/>
  <p:sldLayoutIdLst>
    <p:sldLayoutId id="2147484252" r:id="rId1"/>
    <p:sldLayoutId id="2147484256" r:id="rId2"/>
    <p:sldLayoutId id="2147484257" r:id="rId3"/>
    <p:sldLayoutId id="2147484258" r:id="rId4"/>
    <p:sldLayoutId id="2147484272" r:id="rId5"/>
    <p:sldLayoutId id="2147484274" r:id="rId6"/>
    <p:sldLayoutId id="2147484276" r:id="rId7"/>
    <p:sldLayoutId id="2147484281" r:id="rId8"/>
    <p:sldLayoutId id="2147484294" r:id="rId9"/>
    <p:sldLayoutId id="2147484296" r:id="rId10"/>
    <p:sldLayoutId id="2147484297" r:id="rId11"/>
    <p:sldLayoutId id="2147484298" r:id="rId12"/>
    <p:sldLayoutId id="2147484299" r:id="rId13"/>
    <p:sldLayoutId id="2147484300" r:id="rId14"/>
    <p:sldLayoutId id="2147484301" r:id="rId15"/>
    <p:sldLayoutId id="2147484302" r:id="rId16"/>
  </p:sldLayoutIdLst>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gi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6.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6.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gif"/><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9.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76.png"/><Relationship Id="rId1" Type="http://schemas.openxmlformats.org/officeDocument/2006/relationships/slideLayout" Target="../slideLayouts/slideLayout9.xml"/><Relationship Id="rId6" Type="http://schemas.openxmlformats.org/officeDocument/2006/relationships/image" Target="../media/image78.jpeg"/><Relationship Id="rId5" Type="http://schemas.openxmlformats.org/officeDocument/2006/relationships/image" Target="../media/image34.sv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88.jpeg"/><Relationship Id="rId3" Type="http://schemas.microsoft.com/office/2007/relationships/hdphoto" Target="../media/hdphoto1.wdp"/><Relationship Id="rId7" Type="http://schemas.openxmlformats.org/officeDocument/2006/relationships/image" Target="../media/image87.jpe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6.jpeg"/><Relationship Id="rId5" Type="http://schemas.microsoft.com/office/2007/relationships/hdphoto" Target="../media/hdphoto2.wdp"/><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1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 Id="rId9" Type="http://schemas.openxmlformats.org/officeDocument/2006/relationships/image" Target="../media/image96.jp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gif"/><Relationship Id="rId2" Type="http://schemas.openxmlformats.org/officeDocument/2006/relationships/image" Target="../media/image103.png"/><Relationship Id="rId1" Type="http://schemas.openxmlformats.org/officeDocument/2006/relationships/slideLayout" Target="../slideLayouts/slideLayout9.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 Id="rId4" Type="http://schemas.openxmlformats.org/officeDocument/2006/relationships/image" Target="../media/image116.jp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9.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png"/><Relationship Id="rId1" Type="http://schemas.openxmlformats.org/officeDocument/2006/relationships/slideLayout" Target="../slideLayouts/slideLayout9.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jpeg"/><Relationship Id="rId9" Type="http://schemas.openxmlformats.org/officeDocument/2006/relationships/image" Target="../media/image1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www.msi.org/uploads/articles/MSI_RP18-20.pdf" TargetMode="External"/><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webp"/><Relationship Id="rId2" Type="http://schemas.openxmlformats.org/officeDocument/2006/relationships/image" Target="../media/image17.jpg"/><Relationship Id="rId1" Type="http://schemas.openxmlformats.org/officeDocument/2006/relationships/slideLayout" Target="../slideLayouts/slideLayout16.xml"/><Relationship Id="rId5" Type="http://schemas.openxmlformats.org/officeDocument/2006/relationships/image" Target="../media/image20.crdownload"/><Relationship Id="rId4" Type="http://schemas.openxmlformats.org/officeDocument/2006/relationships/image" Target="../media/image19.webp"/></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interbrand.com/br/best-brands/best-brazilian-brands/2018/ranking/"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13.xml"/><Relationship Id="rId5" Type="http://schemas.openxmlformats.org/officeDocument/2006/relationships/image" Target="../media/image147.jpeg"/><Relationship Id="rId4" Type="http://schemas.openxmlformats.org/officeDocument/2006/relationships/image" Target="../media/image146.jpeg"/></Relationships>
</file>

<file path=ppt/slides/_rels/slide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13.xml"/><Relationship Id="rId5" Type="http://schemas.openxmlformats.org/officeDocument/2006/relationships/image" Target="../media/image154.jpeg"/><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6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3.xml"/><Relationship Id="rId4" Type="http://schemas.openxmlformats.org/officeDocument/2006/relationships/image" Target="../media/image163.png"/></Relationships>
</file>

<file path=ppt/slides/_rels/slide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14.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1.jpeg"/></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4.xml"/><Relationship Id="rId5" Type="http://schemas.openxmlformats.org/officeDocument/2006/relationships/image" Target="../media/image171.png"/><Relationship Id="rId4" Type="http://schemas.openxmlformats.org/officeDocument/2006/relationships/image" Target="../media/image170.png"/></Relationships>
</file>

<file path=ppt/slides/_rels/slide7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72.png"/><Relationship Id="rId1" Type="http://schemas.openxmlformats.org/officeDocument/2006/relationships/slideLayout" Target="../slideLayouts/slideLayout14.xml"/><Relationship Id="rId4" Type="http://schemas.openxmlformats.org/officeDocument/2006/relationships/image" Target="../media/image173.jpeg"/></Relationships>
</file>

<file path=ppt/slides/_rels/slide7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14.xml"/><Relationship Id="rId5" Type="http://schemas.openxmlformats.org/officeDocument/2006/relationships/image" Target="../media/image177.png"/><Relationship Id="rId4" Type="http://schemas.openxmlformats.org/officeDocument/2006/relationships/image" Target="../media/image176.png"/></Relationships>
</file>

<file path=ppt/slides/_rels/slide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4.xml"/><Relationship Id="rId4" Type="http://schemas.openxmlformats.org/officeDocument/2006/relationships/image" Target="../media/image180.jpeg"/></Relationships>
</file>

<file path=ppt/slides/_rels/slide76.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jpe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14.xml"/><Relationship Id="rId6" Type="http://schemas.openxmlformats.org/officeDocument/2006/relationships/image" Target="../media/image185.jpe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8.png"/></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89.jpe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3.xml"/><Relationship Id="rId4" Type="http://schemas.openxmlformats.org/officeDocument/2006/relationships/image" Target="../media/image192.jpeg"/></Relationships>
</file>

<file path=ppt/slides/_rels/slide79.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13.xml"/><Relationship Id="rId4" Type="http://schemas.openxmlformats.org/officeDocument/2006/relationships/image" Target="../media/image197.jpeg"/></Relationships>
</file>

<file path=ppt/slides/_rels/slide8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png"/><Relationship Id="rId1" Type="http://schemas.openxmlformats.org/officeDocument/2006/relationships/slideLayout" Target="../slideLayouts/slideLayout13.xml"/><Relationship Id="rId6" Type="http://schemas.openxmlformats.org/officeDocument/2006/relationships/image" Target="../media/image202.png"/><Relationship Id="rId5" Type="http://schemas.openxmlformats.org/officeDocument/2006/relationships/image" Target="../media/image201.jpeg"/><Relationship Id="rId4" Type="http://schemas.openxmlformats.org/officeDocument/2006/relationships/image" Target="../media/image200.png"/></Relationships>
</file>

<file path=ppt/slides/_rels/slide8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97.jpeg"/><Relationship Id="rId1" Type="http://schemas.openxmlformats.org/officeDocument/2006/relationships/slideLayout" Target="../slideLayouts/slideLayout13.xml"/><Relationship Id="rId4" Type="http://schemas.openxmlformats.org/officeDocument/2006/relationships/image" Target="../media/image204.jpeg"/></Relationships>
</file>

<file path=ppt/slides/_rels/slide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205.png"/><Relationship Id="rId1" Type="http://schemas.openxmlformats.org/officeDocument/2006/relationships/slideLayout" Target="../slideLayouts/slideLayout13.xml"/><Relationship Id="rId4" Type="http://schemas.openxmlformats.org/officeDocument/2006/relationships/image" Target="../media/image206.jpeg"/></Relationships>
</file>

<file path=ppt/slides/_rels/slide8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3.xml"/><Relationship Id="rId4" Type="http://schemas.openxmlformats.org/officeDocument/2006/relationships/image" Target="../media/image209.jpeg"/></Relationships>
</file>

<file path=ppt/slides/_rels/slide8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13.xml"/><Relationship Id="rId4" Type="http://schemas.openxmlformats.org/officeDocument/2006/relationships/image" Target="../media/image212.jpeg"/></Relationships>
</file>

<file path=ppt/slides/_rels/slide8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png"/><Relationship Id="rId1" Type="http://schemas.openxmlformats.org/officeDocument/2006/relationships/slideLayout" Target="../slideLayouts/slideLayout13.xml"/><Relationship Id="rId6" Type="http://schemas.openxmlformats.org/officeDocument/2006/relationships/image" Target="../media/image217.png"/><Relationship Id="rId5" Type="http://schemas.openxmlformats.org/officeDocument/2006/relationships/image" Target="../media/image216.jpeg"/><Relationship Id="rId4" Type="http://schemas.openxmlformats.org/officeDocument/2006/relationships/image" Target="../media/image215.png"/></Relationships>
</file>

<file path=ppt/slides/_rels/slide8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13.xml"/><Relationship Id="rId4" Type="http://schemas.openxmlformats.org/officeDocument/2006/relationships/image" Target="../media/image220.png"/></Relationships>
</file>

<file path=ppt/slides/_rels/slide8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13.xml"/><Relationship Id="rId4" Type="http://schemas.openxmlformats.org/officeDocument/2006/relationships/image" Target="../media/image223.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6E634B8C-CCB5-4DE8-83BB-B720DFD1A56F}"/>
              </a:ext>
            </a:extLst>
          </p:cNvPr>
          <p:cNvSpPr txBox="1"/>
          <p:nvPr/>
        </p:nvSpPr>
        <p:spPr>
          <a:xfrm flipH="1">
            <a:off x="1263511" y="5377637"/>
            <a:ext cx="4238894" cy="1077218"/>
          </a:xfrm>
          <a:prstGeom prst="rect">
            <a:avLst/>
          </a:prstGeom>
          <a:noFill/>
        </p:spPr>
        <p:txBody>
          <a:bodyPr wrap="square" rtlCol="0">
            <a:spAutoFit/>
          </a:bodyPr>
          <a:lstStyle/>
          <a:p>
            <a:r>
              <a:rPr lang="en-US" sz="1600" b="1" spc="300" dirty="0" err="1">
                <a:solidFill>
                  <a:schemeClr val="tx1">
                    <a:lumMod val="50000"/>
                    <a:lumOff val="50000"/>
                  </a:schemeClr>
                </a:solidFill>
                <a:latin typeface="+mj-lt"/>
              </a:rPr>
              <a:t>Profa</a:t>
            </a:r>
            <a:r>
              <a:rPr lang="en-US" sz="1600" b="1" spc="300" dirty="0">
                <a:solidFill>
                  <a:schemeClr val="tx1">
                    <a:lumMod val="50000"/>
                    <a:lumOff val="50000"/>
                  </a:schemeClr>
                </a:solidFill>
                <a:latin typeface="+mj-lt"/>
              </a:rPr>
              <a:t>. Dra. Clotilde Perez</a:t>
            </a:r>
          </a:p>
          <a:p>
            <a:endParaRPr lang="en-US" sz="1600" b="1" spc="300" dirty="0">
              <a:solidFill>
                <a:schemeClr val="tx1">
                  <a:lumMod val="50000"/>
                  <a:lumOff val="50000"/>
                </a:schemeClr>
              </a:solidFill>
              <a:latin typeface="+mj-lt"/>
            </a:endParaRPr>
          </a:p>
          <a:p>
            <a:r>
              <a:rPr lang="pt-BR" sz="1600" spc="300" dirty="0" smtClean="0">
                <a:solidFill>
                  <a:schemeClr val="tx1">
                    <a:lumMod val="50000"/>
                    <a:lumOff val="50000"/>
                  </a:schemeClr>
                </a:solidFill>
                <a:latin typeface="+mj-lt"/>
              </a:rPr>
              <a:t>Mestranda PAE</a:t>
            </a:r>
          </a:p>
          <a:p>
            <a:r>
              <a:rPr lang="pt-BR" sz="1600" spc="300" dirty="0" smtClean="0">
                <a:solidFill>
                  <a:schemeClr val="tx1">
                    <a:lumMod val="50000"/>
                    <a:lumOff val="50000"/>
                  </a:schemeClr>
                </a:solidFill>
                <a:latin typeface="+mj-lt"/>
              </a:rPr>
              <a:t>Jacqueline </a:t>
            </a:r>
            <a:r>
              <a:rPr lang="pt-BR" sz="1600" spc="300" dirty="0" err="1" smtClean="0">
                <a:solidFill>
                  <a:schemeClr val="tx1">
                    <a:lumMod val="50000"/>
                    <a:lumOff val="50000"/>
                  </a:schemeClr>
                </a:solidFill>
                <a:latin typeface="+mj-lt"/>
              </a:rPr>
              <a:t>Ausier</a:t>
            </a:r>
            <a:r>
              <a:rPr lang="pt-BR" sz="1600" spc="300" dirty="0" smtClean="0">
                <a:solidFill>
                  <a:schemeClr val="tx1">
                    <a:lumMod val="50000"/>
                    <a:lumOff val="50000"/>
                  </a:schemeClr>
                </a:solidFill>
                <a:latin typeface="+mj-lt"/>
              </a:rPr>
              <a:t> </a:t>
            </a:r>
            <a:r>
              <a:rPr lang="pt-BR" sz="1600" spc="300" dirty="0">
                <a:solidFill>
                  <a:schemeClr val="tx1">
                    <a:lumMod val="50000"/>
                    <a:lumOff val="50000"/>
                  </a:schemeClr>
                </a:solidFill>
                <a:latin typeface="+mj-lt"/>
              </a:rPr>
              <a:t>(PPGCOM)</a:t>
            </a:r>
            <a:endParaRPr lang="en-US" sz="1600" spc="300" dirty="0">
              <a:solidFill>
                <a:schemeClr val="tx1">
                  <a:lumMod val="50000"/>
                  <a:lumOff val="50000"/>
                </a:schemeClr>
              </a:solidFill>
              <a:latin typeface="+mj-lt"/>
            </a:endParaRPr>
          </a:p>
        </p:txBody>
      </p:sp>
      <p:grpSp>
        <p:nvGrpSpPr>
          <p:cNvPr id="10" name="Group 9">
            <a:extLst>
              <a:ext uri="{FF2B5EF4-FFF2-40B4-BE49-F238E27FC236}">
                <a16:creationId xmlns:a16="http://schemas.microsoft.com/office/drawing/2014/main" id="{82F6CFAA-F73C-45CF-B1F1-CABDFF234009}"/>
              </a:ext>
            </a:extLst>
          </p:cNvPr>
          <p:cNvGrpSpPr/>
          <p:nvPr/>
        </p:nvGrpSpPr>
        <p:grpSpPr>
          <a:xfrm>
            <a:off x="10420023" y="962618"/>
            <a:ext cx="853089" cy="853089"/>
            <a:chOff x="10141205" y="1321077"/>
            <a:chExt cx="853089" cy="853089"/>
          </a:xfrm>
        </p:grpSpPr>
        <p:sp>
          <p:nvSpPr>
            <p:cNvPr id="9" name="Oval 8">
              <a:extLst>
                <a:ext uri="{FF2B5EF4-FFF2-40B4-BE49-F238E27FC236}">
                  <a16:creationId xmlns:a16="http://schemas.microsoft.com/office/drawing/2014/main" id="{69F9A936-329A-4C20-9FB5-110E8CE74F8C}"/>
                </a:ext>
              </a:extLst>
            </p:cNvPr>
            <p:cNvSpPr/>
            <p:nvPr/>
          </p:nvSpPr>
          <p:spPr>
            <a:xfrm>
              <a:off x="10141205" y="1321077"/>
              <a:ext cx="853089" cy="853089"/>
            </a:xfrm>
            <a:prstGeom prst="ellipse">
              <a:avLst/>
            </a:prstGeom>
            <a:gradFill flip="none" rotWithShape="1">
              <a:gsLst>
                <a:gs pos="0">
                  <a:schemeClr val="accent1"/>
                </a:gs>
                <a:gs pos="100000">
                  <a:schemeClr val="accent1">
                    <a:lumMod val="75000"/>
                  </a:schemeClr>
                </a:gs>
              </a:gsLst>
              <a:path path="circle">
                <a:fillToRect r="100000" b="100000"/>
              </a:path>
              <a:tileRect l="-100000" t="-100000"/>
            </a:gradFill>
            <a:ln>
              <a:noFill/>
            </a:ln>
            <a:effectLst>
              <a:outerShdw blurRad="812800" dist="330200" dir="5400000" sx="62000" sy="62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E169ED0-4096-4E88-BC9A-C0F7CD49CA8F}"/>
                </a:ext>
              </a:extLst>
            </p:cNvPr>
            <p:cNvSpPr txBox="1"/>
            <p:nvPr/>
          </p:nvSpPr>
          <p:spPr>
            <a:xfrm flipH="1">
              <a:off x="10141205" y="1578344"/>
              <a:ext cx="853088" cy="338554"/>
            </a:xfrm>
            <a:prstGeom prst="rect">
              <a:avLst/>
            </a:prstGeom>
            <a:noFill/>
          </p:spPr>
          <p:txBody>
            <a:bodyPr wrap="square" rtlCol="0">
              <a:spAutoFit/>
            </a:bodyPr>
            <a:lstStyle/>
            <a:p>
              <a:pPr algn="ctr"/>
              <a:r>
                <a:rPr lang="en-US" sz="1600" b="1" dirty="0" smtClean="0">
                  <a:solidFill>
                    <a:schemeClr val="bg1"/>
                  </a:solidFill>
                  <a:latin typeface="+mj-lt"/>
                </a:rPr>
                <a:t>2023</a:t>
              </a:r>
              <a:endParaRPr lang="en-US" sz="1600" b="1" dirty="0">
                <a:solidFill>
                  <a:schemeClr val="bg1"/>
                </a:solidFill>
                <a:latin typeface="+mj-lt"/>
              </a:endParaRPr>
            </a:p>
          </p:txBody>
        </p:sp>
      </p:grpSp>
      <p:grpSp>
        <p:nvGrpSpPr>
          <p:cNvPr id="40" name="Group 1">
            <a:extLst>
              <a:ext uri="{FF2B5EF4-FFF2-40B4-BE49-F238E27FC236}">
                <a16:creationId xmlns:a16="http://schemas.microsoft.com/office/drawing/2014/main" id="{94C3F65E-2144-4330-8375-F505D0FAEF18}"/>
              </a:ext>
            </a:extLst>
          </p:cNvPr>
          <p:cNvGrpSpPr/>
          <p:nvPr/>
        </p:nvGrpSpPr>
        <p:grpSpPr>
          <a:xfrm>
            <a:off x="1002783" y="788999"/>
            <a:ext cx="5398017" cy="2431435"/>
            <a:chOff x="1002783" y="1656350"/>
            <a:chExt cx="4719591" cy="2431435"/>
          </a:xfrm>
        </p:grpSpPr>
        <p:sp>
          <p:nvSpPr>
            <p:cNvPr id="41" name="TextBox 25">
              <a:extLst>
                <a:ext uri="{FF2B5EF4-FFF2-40B4-BE49-F238E27FC236}">
                  <a16:creationId xmlns:a16="http://schemas.microsoft.com/office/drawing/2014/main" id="{A5EC6D70-AD7A-4389-8934-0D2E1960E86B}"/>
                </a:ext>
              </a:extLst>
            </p:cNvPr>
            <p:cNvSpPr txBox="1"/>
            <p:nvPr/>
          </p:nvSpPr>
          <p:spPr>
            <a:xfrm>
              <a:off x="1002783" y="1656350"/>
              <a:ext cx="4719591" cy="2431435"/>
            </a:xfrm>
            <a:prstGeom prst="rect">
              <a:avLst/>
            </a:prstGeom>
            <a:noFill/>
          </p:spPr>
          <p:txBody>
            <a:bodyPr wrap="square" rtlCol="0">
              <a:spAutoFit/>
            </a:bodyPr>
            <a:lstStyle/>
            <a:p>
              <a:r>
                <a:rPr lang="pt-BR" sz="4400" b="1" dirty="0">
                  <a:solidFill>
                    <a:schemeClr val="accent1"/>
                  </a:solidFill>
                  <a:latin typeface="+mj-lt"/>
                </a:rPr>
                <a:t>P</a:t>
              </a:r>
              <a:r>
                <a:rPr lang="en-US" sz="4400" b="1" dirty="0">
                  <a:solidFill>
                    <a:schemeClr val="accent1"/>
                  </a:solidFill>
                  <a:latin typeface="+mj-lt"/>
                </a:rPr>
                <a:t>LANEJAMENTO</a:t>
              </a:r>
            </a:p>
            <a:p>
              <a:r>
                <a:rPr lang="en-US" sz="4400" b="1" dirty="0">
                  <a:solidFill>
                    <a:schemeClr val="accent1"/>
                  </a:solidFill>
                  <a:latin typeface="+mj-lt"/>
                </a:rPr>
                <a:t>PUBLICITÁRIO</a:t>
              </a:r>
            </a:p>
            <a:p>
              <a:endParaRPr lang="en-US" sz="4400" b="1" dirty="0">
                <a:solidFill>
                  <a:schemeClr val="accent1"/>
                </a:solidFill>
                <a:latin typeface="+mj-lt"/>
              </a:endParaRPr>
            </a:p>
            <a:p>
              <a:r>
                <a:rPr lang="en-US" sz="2000" b="1" dirty="0" err="1" smtClean="0">
                  <a:solidFill>
                    <a:schemeClr val="accent1"/>
                  </a:solidFill>
                  <a:latin typeface="+mj-lt"/>
                </a:rPr>
                <a:t>Marcas</a:t>
              </a:r>
              <a:r>
                <a:rPr lang="en-US" sz="2000" b="1" dirty="0" smtClean="0">
                  <a:solidFill>
                    <a:schemeClr val="accent1"/>
                  </a:solidFill>
                  <a:latin typeface="+mj-lt"/>
                </a:rPr>
                <a:t> e </a:t>
              </a:r>
              <a:r>
                <a:rPr lang="en-US" sz="2000" b="1" dirty="0" err="1" smtClean="0">
                  <a:solidFill>
                    <a:schemeClr val="accent1"/>
                  </a:solidFill>
                  <a:latin typeface="+mj-lt"/>
                </a:rPr>
                <a:t>novos</a:t>
              </a:r>
              <a:r>
                <a:rPr lang="en-US" sz="2000" b="1" dirty="0" smtClean="0">
                  <a:solidFill>
                    <a:schemeClr val="accent1"/>
                  </a:solidFill>
                  <a:latin typeface="+mj-lt"/>
                </a:rPr>
                <a:t> </a:t>
              </a:r>
              <a:r>
                <a:rPr lang="en-US" sz="2000" b="1" dirty="0" err="1" smtClean="0">
                  <a:solidFill>
                    <a:schemeClr val="accent1"/>
                  </a:solidFill>
                  <a:latin typeface="+mj-lt"/>
                </a:rPr>
                <a:t>engajamentos</a:t>
              </a:r>
              <a:endParaRPr lang="en-US" sz="2000" b="1" dirty="0">
                <a:solidFill>
                  <a:schemeClr val="accent1"/>
                </a:solidFill>
                <a:latin typeface="+mj-lt"/>
              </a:endParaRPr>
            </a:p>
          </p:txBody>
        </p:sp>
        <p:grpSp>
          <p:nvGrpSpPr>
            <p:cNvPr id="42" name="Group 26">
              <a:extLst>
                <a:ext uri="{FF2B5EF4-FFF2-40B4-BE49-F238E27FC236}">
                  <a16:creationId xmlns:a16="http://schemas.microsoft.com/office/drawing/2014/main" id="{17A21361-7FD2-4F0F-873F-009852165208}"/>
                </a:ext>
              </a:extLst>
            </p:cNvPr>
            <p:cNvGrpSpPr/>
            <p:nvPr/>
          </p:nvGrpSpPr>
          <p:grpSpPr>
            <a:xfrm>
              <a:off x="1137979" y="3235039"/>
              <a:ext cx="603250" cy="0"/>
              <a:chOff x="7150100" y="3662052"/>
              <a:chExt cx="603250" cy="0"/>
            </a:xfrm>
          </p:grpSpPr>
          <p:cxnSp>
            <p:nvCxnSpPr>
              <p:cNvPr id="43" name="Straight Connector 27">
                <a:extLst>
                  <a:ext uri="{FF2B5EF4-FFF2-40B4-BE49-F238E27FC236}">
                    <a16:creationId xmlns:a16="http://schemas.microsoft.com/office/drawing/2014/main" id="{DE66A273-F49E-4268-9C58-911F8A687E26}"/>
                  </a:ext>
                </a:extLst>
              </p:cNvPr>
              <p:cNvCxnSpPr>
                <a:cxnSpLocks/>
              </p:cNvCxnSpPr>
              <p:nvPr/>
            </p:nvCxnSpPr>
            <p:spPr>
              <a:xfrm>
                <a:off x="7150100" y="3662052"/>
                <a:ext cx="33655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28">
                <a:extLst>
                  <a:ext uri="{FF2B5EF4-FFF2-40B4-BE49-F238E27FC236}">
                    <a16:creationId xmlns:a16="http://schemas.microsoft.com/office/drawing/2014/main" id="{37D1B225-CB3B-435A-B647-A246AB2D6C0F}"/>
                  </a:ext>
                </a:extLst>
              </p:cNvPr>
              <p:cNvCxnSpPr>
                <a:cxnSpLocks/>
              </p:cNvCxnSpPr>
              <p:nvPr/>
            </p:nvCxnSpPr>
            <p:spPr>
              <a:xfrm>
                <a:off x="762000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29">
                <a:extLst>
                  <a:ext uri="{FF2B5EF4-FFF2-40B4-BE49-F238E27FC236}">
                    <a16:creationId xmlns:a16="http://schemas.microsoft.com/office/drawing/2014/main" id="{91C384B1-58B7-4FCD-B70D-BA34D224DC0A}"/>
                  </a:ext>
                </a:extLst>
              </p:cNvPr>
              <p:cNvCxnSpPr>
                <a:cxnSpLocks/>
              </p:cNvCxnSpPr>
              <p:nvPr/>
            </p:nvCxnSpPr>
            <p:spPr>
              <a:xfrm>
                <a:off x="775335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7" name="Espaço Reservado para Imagem 6" descr="Uma imagem contendo pessoa, interior, homem&#10;&#10;Descrição gerada automaticamente">
            <a:extLst>
              <a:ext uri="{FF2B5EF4-FFF2-40B4-BE49-F238E27FC236}">
                <a16:creationId xmlns:a16="http://schemas.microsoft.com/office/drawing/2014/main" id="{55E4D4FB-A0F9-485B-8BCD-368FC067CE57}"/>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657" r="16657"/>
          <a:stretch>
            <a:fillRect/>
          </a:stretch>
        </p:blipFill>
        <p:spPr/>
      </p:pic>
    </p:spTree>
    <p:extLst>
      <p:ext uri="{BB962C8B-B14F-4D97-AF65-F5344CB8AC3E}">
        <p14:creationId xmlns:p14="http://schemas.microsoft.com/office/powerpoint/2010/main" val="2283353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60705221-A450-40A2-921E-8233D2A0CAA4}"/>
              </a:ext>
            </a:extLst>
          </p:cNvPr>
          <p:cNvSpPr txBox="1"/>
          <p:nvPr/>
        </p:nvSpPr>
        <p:spPr>
          <a:xfrm>
            <a:off x="6416928" y="1690810"/>
            <a:ext cx="3512164" cy="4154984"/>
          </a:xfrm>
          <a:prstGeom prst="rect">
            <a:avLst/>
          </a:prstGeom>
          <a:noFill/>
        </p:spPr>
        <p:txBody>
          <a:bodyPr wrap="square" rtlCol="0">
            <a:spAutoFit/>
          </a:bodyPr>
          <a:lstStyle/>
          <a:p>
            <a:r>
              <a:rPr lang="pt-BR" sz="3600" dirty="0" smtClean="0">
                <a:solidFill>
                  <a:srgbClr val="56707C"/>
                </a:solidFill>
                <a:latin typeface="Arial Black" panose="020B0A04020102020204" pitchFamily="34" charset="0"/>
              </a:rPr>
              <a:t>Flor de lis</a:t>
            </a:r>
          </a:p>
          <a:p>
            <a:r>
              <a:rPr lang="pt-BR" sz="3600" dirty="0" smtClean="0">
                <a:solidFill>
                  <a:srgbClr val="56707C"/>
                </a:solidFill>
                <a:latin typeface="Arial Black" panose="020B0A04020102020204" pitchFamily="34" charset="0"/>
              </a:rPr>
              <a:t>Águia</a:t>
            </a:r>
          </a:p>
          <a:p>
            <a:r>
              <a:rPr lang="pt-BR" sz="3600" dirty="0" smtClean="0">
                <a:solidFill>
                  <a:srgbClr val="56707C"/>
                </a:solidFill>
                <a:latin typeface="Arial Black" panose="020B0A04020102020204" pitchFamily="34" charset="0"/>
              </a:rPr>
              <a:t>Leão</a:t>
            </a:r>
          </a:p>
          <a:p>
            <a:r>
              <a:rPr lang="pt-BR" sz="3600" dirty="0" smtClean="0">
                <a:solidFill>
                  <a:srgbClr val="56707C"/>
                </a:solidFill>
                <a:latin typeface="Arial Black" panose="020B0A04020102020204" pitchFamily="34" charset="0"/>
              </a:rPr>
              <a:t>Coroas</a:t>
            </a:r>
          </a:p>
          <a:p>
            <a:endParaRPr lang="pt-BR" sz="2400" dirty="0" smtClean="0">
              <a:solidFill>
                <a:srgbClr val="56707C"/>
              </a:solidFill>
              <a:latin typeface="Arial Black" panose="020B0A04020102020204" pitchFamily="34" charset="0"/>
            </a:endParaRPr>
          </a:p>
          <a:p>
            <a:r>
              <a:rPr lang="pt-BR" sz="2400" dirty="0" smtClean="0">
                <a:solidFill>
                  <a:srgbClr val="56707C"/>
                </a:solidFill>
                <a:latin typeface="Arial Black" panose="020B0A04020102020204" pitchFamily="34" charset="0"/>
              </a:rPr>
              <a:t>Cruzes</a:t>
            </a:r>
          </a:p>
          <a:p>
            <a:r>
              <a:rPr lang="pt-BR" sz="2400" dirty="0" smtClean="0">
                <a:solidFill>
                  <a:srgbClr val="56707C"/>
                </a:solidFill>
                <a:latin typeface="Arial Black" panose="020B0A04020102020204" pitchFamily="34" charset="0"/>
              </a:rPr>
              <a:t>Torres</a:t>
            </a:r>
          </a:p>
          <a:p>
            <a:r>
              <a:rPr lang="pt-BR" sz="2400" dirty="0" smtClean="0">
                <a:solidFill>
                  <a:srgbClr val="56707C"/>
                </a:solidFill>
                <a:latin typeface="Arial Black" panose="020B0A04020102020204" pitchFamily="34" charset="0"/>
              </a:rPr>
              <a:t>Animais quiméricos</a:t>
            </a:r>
          </a:p>
          <a:p>
            <a:r>
              <a:rPr lang="pt-BR" sz="2400" dirty="0" smtClean="0">
                <a:solidFill>
                  <a:srgbClr val="56707C"/>
                </a:solidFill>
                <a:latin typeface="Arial Black" panose="020B0A04020102020204" pitchFamily="34" charset="0"/>
              </a:rPr>
              <a:t>Chaves...</a:t>
            </a:r>
            <a:endParaRPr lang="pt-BR" sz="2400" dirty="0">
              <a:solidFill>
                <a:srgbClr val="56707C"/>
              </a:solidFill>
              <a:latin typeface="Arial Black" panose="020B0A04020102020204" pitchFamily="34" charset="0"/>
            </a:endParaRPr>
          </a:p>
        </p:txBody>
      </p:sp>
      <p:sp>
        <p:nvSpPr>
          <p:cNvPr id="5" name="CaixaDeTexto 4">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7" name="Imagem 6"/>
          <p:cNvPicPr>
            <a:picLocks noChangeAspect="1"/>
          </p:cNvPicPr>
          <p:nvPr/>
        </p:nvPicPr>
        <p:blipFill rotWithShape="1">
          <a:blip r:embed="rId2" cstate="print">
            <a:extLst>
              <a:ext uri="{28A0092B-C50C-407E-A947-70E740481C1C}">
                <a14:useLocalDpi xmlns:a14="http://schemas.microsoft.com/office/drawing/2010/main" val="0"/>
              </a:ext>
            </a:extLst>
          </a:blip>
          <a:srcRect b="6671"/>
          <a:stretch/>
        </p:blipFill>
        <p:spPr>
          <a:xfrm>
            <a:off x="332509" y="999655"/>
            <a:ext cx="5752685" cy="5740616"/>
          </a:xfrm>
          <a:prstGeom prst="rect">
            <a:avLst/>
          </a:prstGeom>
        </p:spPr>
      </p:pic>
    </p:spTree>
    <p:extLst>
      <p:ext uri="{BB962C8B-B14F-4D97-AF65-F5344CB8AC3E}">
        <p14:creationId xmlns:p14="http://schemas.microsoft.com/office/powerpoint/2010/main" val="779011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40146" y="994856"/>
            <a:ext cx="5938982" cy="5863144"/>
          </a:xfrm>
          <a:prstGeom prst="rect">
            <a:avLst/>
          </a:prstGeom>
        </p:spPr>
        <p:txBody>
          <a:bodyPr wrap="square">
            <a:spAutoFit/>
          </a:bodyPr>
          <a:lstStyle/>
          <a:p>
            <a:r>
              <a:rPr lang="pt-BR" sz="1500" dirty="0">
                <a:solidFill>
                  <a:srgbClr val="607D8B"/>
                </a:solidFill>
                <a:latin typeface="Arial" panose="020B0604020202020204" pitchFamily="34" charset="0"/>
              </a:rPr>
              <a:t>A </a:t>
            </a:r>
            <a:r>
              <a:rPr lang="pt-BR" sz="1500" b="1" dirty="0">
                <a:solidFill>
                  <a:srgbClr val="607D8B"/>
                </a:solidFill>
                <a:latin typeface="Arial" panose="020B0604020202020204" pitchFamily="34" charset="0"/>
              </a:rPr>
              <a:t>flor-de-lis</a:t>
            </a:r>
            <a:r>
              <a:rPr lang="pt-BR" sz="1500" dirty="0">
                <a:solidFill>
                  <a:srgbClr val="607D8B"/>
                </a:solidFill>
                <a:latin typeface="Arial" panose="020B0604020202020204" pitchFamily="34" charset="0"/>
              </a:rPr>
              <a:t> (⚜️) é uma figura </a:t>
            </a:r>
            <a:r>
              <a:rPr lang="pt-BR" sz="1500" dirty="0" smtClean="0">
                <a:solidFill>
                  <a:srgbClr val="607D8B"/>
                </a:solidFill>
                <a:latin typeface="Arial" panose="020B0604020202020204" pitchFamily="34" charset="0"/>
              </a:rPr>
              <a:t>heráldica </a:t>
            </a:r>
            <a:r>
              <a:rPr lang="pt-BR" sz="1500" dirty="0">
                <a:solidFill>
                  <a:srgbClr val="607D8B"/>
                </a:solidFill>
                <a:latin typeface="Arial" panose="020B0604020202020204" pitchFamily="34" charset="0"/>
              </a:rPr>
              <a:t>associada à monarquia francesa, particularmente ligada com o rei da França. Ela permanece extraoficialmente um símbolo da França, assim como a águia napoleônica. </a:t>
            </a:r>
            <a:r>
              <a:rPr lang="pt-BR" sz="1500" dirty="0" smtClean="0">
                <a:solidFill>
                  <a:srgbClr val="607D8B"/>
                </a:solidFill>
                <a:latin typeface="Arial" panose="020B0604020202020204" pitchFamily="34" charset="0"/>
              </a:rPr>
              <a:t>A </a:t>
            </a:r>
            <a:r>
              <a:rPr lang="pt-BR" sz="1500" dirty="0">
                <a:solidFill>
                  <a:srgbClr val="607D8B"/>
                </a:solidFill>
                <a:latin typeface="Arial" panose="020B0604020202020204" pitchFamily="34" charset="0"/>
              </a:rPr>
              <a:t>palavra </a:t>
            </a:r>
            <a:r>
              <a:rPr lang="pt-BR" sz="1500" i="1" dirty="0">
                <a:solidFill>
                  <a:srgbClr val="607D8B"/>
                </a:solidFill>
                <a:latin typeface="Arial" panose="020B0604020202020204" pitchFamily="34" charset="0"/>
              </a:rPr>
              <a:t>lis</a:t>
            </a:r>
            <a:r>
              <a:rPr lang="pt-BR" sz="1500" dirty="0">
                <a:solidFill>
                  <a:srgbClr val="607D8B"/>
                </a:solidFill>
                <a:latin typeface="Arial" panose="020B0604020202020204" pitchFamily="34" charset="0"/>
              </a:rPr>
              <a:t>, de fato, é um galicismo que significa lírio ou íris, mas também pode ser uma contração de "Louis" (termo francês equivalente a "Luís"), que foi o primeiro príncipe a utilizar o símbolo </a:t>
            </a:r>
            <a:r>
              <a:rPr lang="pt-BR" sz="1500" dirty="0" smtClean="0">
                <a:solidFill>
                  <a:srgbClr val="607D8B"/>
                </a:solidFill>
                <a:latin typeface="Arial" panose="020B0604020202020204" pitchFamily="34" charset="0"/>
              </a:rPr>
              <a:t>(</a:t>
            </a:r>
            <a:r>
              <a:rPr lang="pt-BR" sz="1500" i="1" dirty="0" err="1" smtClean="0">
                <a:solidFill>
                  <a:srgbClr val="607D8B"/>
                </a:solidFill>
                <a:latin typeface="Arial" panose="020B0604020202020204" pitchFamily="34" charset="0"/>
              </a:rPr>
              <a:t>fleur</a:t>
            </a:r>
            <a:r>
              <a:rPr lang="pt-BR" sz="1500" i="1" dirty="0" smtClean="0">
                <a:solidFill>
                  <a:srgbClr val="607D8B"/>
                </a:solidFill>
                <a:latin typeface="Arial" panose="020B0604020202020204" pitchFamily="34" charset="0"/>
              </a:rPr>
              <a:t>-de-</a:t>
            </a:r>
            <a:r>
              <a:rPr lang="pt-BR" sz="1500" i="1" dirty="0" err="1" smtClean="0">
                <a:solidFill>
                  <a:srgbClr val="607D8B"/>
                </a:solidFill>
                <a:latin typeface="Arial" panose="020B0604020202020204" pitchFamily="34" charset="0"/>
              </a:rPr>
              <a:t>louis</a:t>
            </a:r>
            <a:r>
              <a:rPr lang="pt-BR" sz="1500" dirty="0">
                <a:solidFill>
                  <a:srgbClr val="607D8B"/>
                </a:solidFill>
                <a:latin typeface="Arial" panose="020B0604020202020204" pitchFamily="34" charset="0"/>
              </a:rPr>
              <a:t>, ou "flor de Luís"). </a:t>
            </a:r>
            <a:r>
              <a:rPr lang="pt-BR" sz="1500" dirty="0" smtClean="0">
                <a:solidFill>
                  <a:srgbClr val="607D8B"/>
                </a:solidFill>
                <a:latin typeface="Arial" panose="020B0604020202020204" pitchFamily="34" charset="0"/>
              </a:rPr>
              <a:t>É </a:t>
            </a:r>
            <a:r>
              <a:rPr lang="pt-BR" sz="1500" dirty="0">
                <a:solidFill>
                  <a:srgbClr val="607D8B"/>
                </a:solidFill>
                <a:latin typeface="Arial" panose="020B0604020202020204" pitchFamily="34" charset="0"/>
              </a:rPr>
              <a:t>uma das quatro figuras mais populares em brasonaria, juntamente com a águia, a cruz e o leão</a:t>
            </a:r>
            <a:r>
              <a:rPr lang="pt-BR" sz="1500" dirty="0" smtClean="0">
                <a:solidFill>
                  <a:srgbClr val="607D8B"/>
                </a:solidFill>
                <a:latin typeface="Arial" panose="020B0604020202020204" pitchFamily="34" charset="0"/>
              </a:rPr>
              <a:t>.</a:t>
            </a:r>
          </a:p>
          <a:p>
            <a:endParaRPr lang="pt-BR" sz="1500" dirty="0">
              <a:solidFill>
                <a:srgbClr val="607D8B"/>
              </a:solidFill>
              <a:latin typeface="Arial" panose="020B0604020202020204" pitchFamily="34" charset="0"/>
            </a:endParaRPr>
          </a:p>
          <a:p>
            <a:r>
              <a:rPr lang="pt-BR" sz="1500" dirty="0">
                <a:solidFill>
                  <a:srgbClr val="607D8B"/>
                </a:solidFill>
                <a:latin typeface="Arial" panose="020B0604020202020204" pitchFamily="34" charset="0"/>
              </a:rPr>
              <a:t>A flor-de-lis é, simbolicamente, identificada à Íris e ao Lírio, como o fez </a:t>
            </a:r>
            <a:r>
              <a:rPr lang="pt-BR" sz="1500" dirty="0" err="1">
                <a:solidFill>
                  <a:srgbClr val="607D8B"/>
                </a:solidFill>
                <a:latin typeface="Arial" panose="020B0604020202020204" pitchFamily="34" charset="0"/>
              </a:rPr>
              <a:t>Mirande</a:t>
            </a:r>
            <a:r>
              <a:rPr lang="pt-BR" sz="1500" dirty="0">
                <a:solidFill>
                  <a:srgbClr val="607D8B"/>
                </a:solidFill>
                <a:latin typeface="Arial" panose="020B0604020202020204" pitchFamily="34" charset="0"/>
              </a:rPr>
              <a:t> Bruce-</a:t>
            </a:r>
            <a:r>
              <a:rPr lang="pt-BR" sz="1500" dirty="0" err="1">
                <a:solidFill>
                  <a:srgbClr val="607D8B"/>
                </a:solidFill>
                <a:latin typeface="Arial" panose="020B0604020202020204" pitchFamily="34" charset="0"/>
              </a:rPr>
              <a:t>Mitford</a:t>
            </a:r>
            <a:r>
              <a:rPr lang="pt-BR" sz="1500" dirty="0">
                <a:solidFill>
                  <a:srgbClr val="607D8B"/>
                </a:solidFill>
                <a:latin typeface="Arial" panose="020B0604020202020204" pitchFamily="34" charset="0"/>
              </a:rPr>
              <a:t> no seu livro "Signos e Símbolos", informando que </a:t>
            </a:r>
            <a:r>
              <a:rPr lang="pt-BR" sz="1500" b="1" dirty="0">
                <a:solidFill>
                  <a:srgbClr val="607D8B"/>
                </a:solidFill>
                <a:latin typeface="Arial" panose="020B0604020202020204" pitchFamily="34" charset="0"/>
              </a:rPr>
              <a:t>Luís VII, o Jovem </a:t>
            </a:r>
            <a:r>
              <a:rPr lang="pt-BR" sz="1500" dirty="0">
                <a:solidFill>
                  <a:srgbClr val="607D8B"/>
                </a:solidFill>
                <a:latin typeface="Arial" panose="020B0604020202020204" pitchFamily="34" charset="0"/>
              </a:rPr>
              <a:t>(1147), </a:t>
            </a:r>
            <a:r>
              <a:rPr lang="pt-BR" sz="1500" b="1" dirty="0">
                <a:solidFill>
                  <a:srgbClr val="607D8B"/>
                </a:solidFill>
                <a:latin typeface="Arial" panose="020B0604020202020204" pitchFamily="34" charset="0"/>
              </a:rPr>
              <a:t>teria sido o primeiro dos reis de França </a:t>
            </a:r>
            <a:r>
              <a:rPr lang="pt-BR" sz="1500" dirty="0">
                <a:solidFill>
                  <a:srgbClr val="607D8B"/>
                </a:solidFill>
                <a:latin typeface="Arial" panose="020B0604020202020204" pitchFamily="34" charset="0"/>
              </a:rPr>
              <a:t>a </a:t>
            </a:r>
            <a:r>
              <a:rPr lang="pt-BR" sz="1500" dirty="0" smtClean="0">
                <a:solidFill>
                  <a:srgbClr val="607D8B"/>
                </a:solidFill>
                <a:latin typeface="Arial" panose="020B0604020202020204" pitchFamily="34" charset="0"/>
              </a:rPr>
              <a:t>adotar </a:t>
            </a:r>
            <a:r>
              <a:rPr lang="pt-BR" sz="1500" dirty="0">
                <a:solidFill>
                  <a:srgbClr val="607D8B"/>
                </a:solidFill>
                <a:latin typeface="Arial" panose="020B0604020202020204" pitchFamily="34" charset="0"/>
              </a:rPr>
              <a:t>a íris como seu emblema e a servir-se da mesma para selar as suas cartas-patentes, e como o nome Luís se escrevia na época </a:t>
            </a:r>
            <a:r>
              <a:rPr lang="pt-BR" sz="1500" dirty="0" err="1">
                <a:solidFill>
                  <a:srgbClr val="607D8B"/>
                </a:solidFill>
                <a:latin typeface="Arial" panose="020B0604020202020204" pitchFamily="34" charset="0"/>
              </a:rPr>
              <a:t>Loys</a:t>
            </a:r>
            <a:r>
              <a:rPr lang="pt-BR" sz="1500" dirty="0">
                <a:solidFill>
                  <a:srgbClr val="607D8B"/>
                </a:solidFill>
                <a:latin typeface="Arial" panose="020B0604020202020204" pitchFamily="34" charset="0"/>
              </a:rPr>
              <a:t> ou Louis, esse nome teria evoluído de </a:t>
            </a:r>
            <a:r>
              <a:rPr lang="pt-BR" sz="1500" i="1" dirty="0" err="1">
                <a:solidFill>
                  <a:srgbClr val="607D8B"/>
                </a:solidFill>
                <a:latin typeface="Arial" panose="020B0604020202020204" pitchFamily="34" charset="0"/>
              </a:rPr>
              <a:t>fleur</a:t>
            </a:r>
            <a:r>
              <a:rPr lang="pt-BR" sz="1500" i="1" dirty="0">
                <a:solidFill>
                  <a:srgbClr val="607D8B"/>
                </a:solidFill>
                <a:latin typeface="Arial" panose="020B0604020202020204" pitchFamily="34" charset="0"/>
              </a:rPr>
              <a:t> de </a:t>
            </a:r>
            <a:r>
              <a:rPr lang="pt-BR" sz="1500" i="1" dirty="0" err="1">
                <a:solidFill>
                  <a:srgbClr val="607D8B"/>
                </a:solidFill>
                <a:latin typeface="Arial" panose="020B0604020202020204" pitchFamily="34" charset="0"/>
              </a:rPr>
              <a:t>louis</a:t>
            </a:r>
            <a:r>
              <a:rPr lang="pt-BR" sz="1500" dirty="0">
                <a:solidFill>
                  <a:srgbClr val="607D8B"/>
                </a:solidFill>
                <a:latin typeface="Arial" panose="020B0604020202020204" pitchFamily="34" charset="0"/>
              </a:rPr>
              <a:t> para </a:t>
            </a:r>
            <a:r>
              <a:rPr lang="pt-BR" sz="1500" i="1" dirty="0" err="1">
                <a:solidFill>
                  <a:srgbClr val="607D8B"/>
                </a:solidFill>
                <a:latin typeface="Arial" panose="020B0604020202020204" pitchFamily="34" charset="0"/>
              </a:rPr>
              <a:t>fleur</a:t>
            </a:r>
            <a:r>
              <a:rPr lang="pt-BR" sz="1500" i="1" dirty="0">
                <a:solidFill>
                  <a:srgbClr val="607D8B"/>
                </a:solidFill>
                <a:latin typeface="Arial" panose="020B0604020202020204" pitchFamily="34" charset="0"/>
              </a:rPr>
              <a:t> de lis</a:t>
            </a:r>
            <a:r>
              <a:rPr lang="pt-BR" sz="1500" dirty="0">
                <a:solidFill>
                  <a:srgbClr val="607D8B"/>
                </a:solidFill>
                <a:latin typeface="Arial" panose="020B0604020202020204" pitchFamily="34" charset="0"/>
              </a:rPr>
              <a:t> (flor de lis), representando, com as três pétalas, a fé, a sabedoria e o valor. A verdade, mesmo observando a grande semelhança entre os perfis da íris e da flor de lis, é que o monarca francês apenas </a:t>
            </a:r>
            <a:r>
              <a:rPr lang="pt-BR" sz="1500" dirty="0" smtClean="0">
                <a:solidFill>
                  <a:srgbClr val="607D8B"/>
                </a:solidFill>
                <a:latin typeface="Arial" panose="020B0604020202020204" pitchFamily="34" charset="0"/>
              </a:rPr>
              <a:t>adotou </a:t>
            </a:r>
            <a:r>
              <a:rPr lang="pt-BR" sz="1500" dirty="0">
                <a:solidFill>
                  <a:srgbClr val="607D8B"/>
                </a:solidFill>
                <a:latin typeface="Arial" panose="020B0604020202020204" pitchFamily="34" charset="0"/>
              </a:rPr>
              <a:t>o símbolo de grande antiguidade na heráldica de França, pois que ele </a:t>
            </a:r>
            <a:r>
              <a:rPr lang="pt-BR" sz="1500" b="1" dirty="0">
                <a:solidFill>
                  <a:srgbClr val="607D8B"/>
                </a:solidFill>
                <a:latin typeface="Arial" panose="020B0604020202020204" pitchFamily="34" charset="0"/>
              </a:rPr>
              <a:t>já aparece em 496 d. C., quando o Arcanjo Rafael teria aparecido a Santa Clotilde, mulher de Clóvis</a:t>
            </a:r>
            <a:r>
              <a:rPr lang="pt-BR" sz="1500" dirty="0">
                <a:solidFill>
                  <a:srgbClr val="607D8B"/>
                </a:solidFill>
                <a:latin typeface="Arial" panose="020B0604020202020204" pitchFamily="34" charset="0"/>
              </a:rPr>
              <a:t>, rei dos Francos, e lhe oferecido um lírio, acontecimento que teria concorrido para </a:t>
            </a:r>
            <a:r>
              <a:rPr lang="pt-BR" sz="1500" dirty="0" smtClean="0">
                <a:solidFill>
                  <a:srgbClr val="607D8B"/>
                </a:solidFill>
                <a:latin typeface="Arial" panose="020B0604020202020204" pitchFamily="34" charset="0"/>
              </a:rPr>
              <a:t>a sua conversão ao cristianismo.</a:t>
            </a:r>
            <a:endParaRPr lang="pt-BR" sz="1500" b="0" i="0" dirty="0">
              <a:solidFill>
                <a:srgbClr val="607D8B"/>
              </a:solidFill>
              <a:effectLst/>
              <a:latin typeface="Arial" panose="020B0604020202020204" pitchFamily="34" charset="0"/>
            </a:endParaRPr>
          </a:p>
        </p:txBody>
      </p:sp>
      <p:sp>
        <p:nvSpPr>
          <p:cNvPr id="6" name="CaixaDeTexto 5">
            <a:extLst>
              <a:ext uri="{FF2B5EF4-FFF2-40B4-BE49-F238E27FC236}">
                <a16:creationId xmlns:a16="http://schemas.microsoft.com/office/drawing/2014/main" id="{8A6748A5-5E38-4269-B0BB-C6C1D163347B}"/>
              </a:ext>
            </a:extLst>
          </p:cNvPr>
          <p:cNvSpPr txBox="1"/>
          <p:nvPr/>
        </p:nvSpPr>
        <p:spPr>
          <a:xfrm>
            <a:off x="157019" y="198301"/>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7" name="Imagem 6"/>
          <p:cNvPicPr>
            <a:picLocks noChangeAspect="1"/>
          </p:cNvPicPr>
          <p:nvPr/>
        </p:nvPicPr>
        <p:blipFill rotWithShape="1">
          <a:blip r:embed="rId2">
            <a:extLst>
              <a:ext uri="{28A0092B-C50C-407E-A947-70E740481C1C}">
                <a14:useLocalDpi xmlns:a14="http://schemas.microsoft.com/office/drawing/2010/main" val="0"/>
              </a:ext>
            </a:extLst>
          </a:blip>
          <a:srcRect r="45808"/>
          <a:stretch/>
        </p:blipFill>
        <p:spPr>
          <a:xfrm>
            <a:off x="6557571" y="2147219"/>
            <a:ext cx="2504820" cy="3558417"/>
          </a:xfrm>
          <a:prstGeom prst="rect">
            <a:avLst/>
          </a:prstGeom>
        </p:spPr>
      </p:pic>
      <p:sp>
        <p:nvSpPr>
          <p:cNvPr id="8" name="Retângulo 7"/>
          <p:cNvSpPr/>
          <p:nvPr/>
        </p:nvSpPr>
        <p:spPr>
          <a:xfrm>
            <a:off x="6475167" y="5705636"/>
            <a:ext cx="2817093" cy="523220"/>
          </a:xfrm>
          <a:prstGeom prst="rect">
            <a:avLst/>
          </a:prstGeom>
        </p:spPr>
        <p:txBody>
          <a:bodyPr wrap="square">
            <a:spAutoFit/>
          </a:bodyPr>
          <a:lstStyle/>
          <a:p>
            <a:r>
              <a:rPr lang="fr-FR" sz="1400" u="sng" dirty="0" smtClean="0">
                <a:solidFill>
                  <a:srgbClr val="607D8B"/>
                </a:solidFill>
                <a:latin typeface="Arial Black" panose="020B0A04020102020204" pitchFamily="34" charset="0"/>
              </a:rPr>
              <a:t>Santa Clotilde (Lyon 474, Tours, 545 dC)</a:t>
            </a:r>
            <a:endParaRPr lang="pt-BR" sz="1400" dirty="0">
              <a:solidFill>
                <a:srgbClr val="607D8B"/>
              </a:solidFill>
              <a:latin typeface="Arial Black" panose="020B0A04020102020204" pitchFamily="34"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211" y="555266"/>
            <a:ext cx="2628900" cy="3810000"/>
          </a:xfrm>
          <a:prstGeom prst="rect">
            <a:avLst/>
          </a:prstGeom>
        </p:spPr>
      </p:pic>
      <p:sp>
        <p:nvSpPr>
          <p:cNvPr id="10" name="Retângulo 9"/>
          <p:cNvSpPr/>
          <p:nvPr/>
        </p:nvSpPr>
        <p:spPr>
          <a:xfrm>
            <a:off x="9255795" y="4389031"/>
            <a:ext cx="2817093" cy="523220"/>
          </a:xfrm>
          <a:prstGeom prst="rect">
            <a:avLst/>
          </a:prstGeom>
        </p:spPr>
        <p:txBody>
          <a:bodyPr wrap="square">
            <a:spAutoFit/>
          </a:bodyPr>
          <a:lstStyle/>
          <a:p>
            <a:r>
              <a:rPr lang="fr-FR" sz="1400" u="sng" dirty="0" smtClean="0">
                <a:solidFill>
                  <a:srgbClr val="607D8B"/>
                </a:solidFill>
                <a:latin typeface="Arial Black" panose="020B0A04020102020204" pitchFamily="34" charset="0"/>
              </a:rPr>
              <a:t>Santa Clotilde, Jardim de Luxemburgo, Paris</a:t>
            </a:r>
            <a:endParaRPr lang="pt-BR" sz="14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278669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970498" y="6017736"/>
            <a:ext cx="3501065" cy="738664"/>
          </a:xfrm>
          <a:prstGeom prst="rect">
            <a:avLst/>
          </a:prstGeom>
        </p:spPr>
        <p:txBody>
          <a:bodyPr wrap="square">
            <a:spAutoFit/>
          </a:bodyPr>
          <a:lstStyle/>
          <a:p>
            <a:r>
              <a:rPr lang="fr-FR" sz="1400" u="sng" dirty="0" smtClean="0">
                <a:solidFill>
                  <a:srgbClr val="607D8B"/>
                </a:solidFill>
                <a:latin typeface="Arial Black" panose="020B0A04020102020204" pitchFamily="34" charset="0"/>
              </a:rPr>
              <a:t>Louis VII (1120-1180) Reinado de 1137-1180. Basílica </a:t>
            </a:r>
            <a:r>
              <a:rPr lang="fr-FR" sz="1400" u="sng" dirty="0">
                <a:solidFill>
                  <a:srgbClr val="607D8B"/>
                </a:solidFill>
                <a:latin typeface="Arial Black" panose="020B0A04020102020204" pitchFamily="34" charset="0"/>
              </a:rPr>
              <a:t>de </a:t>
            </a:r>
            <a:r>
              <a:rPr lang="fr-FR" sz="1400" u="sng" dirty="0" smtClean="0">
                <a:solidFill>
                  <a:srgbClr val="607D8B"/>
                </a:solidFill>
                <a:latin typeface="Arial Black" panose="020B0A04020102020204" pitchFamily="34" charset="0"/>
              </a:rPr>
              <a:t>Saint-Denis</a:t>
            </a:r>
            <a:r>
              <a:rPr lang="fr-FR" sz="1400" dirty="0" smtClean="0">
                <a:solidFill>
                  <a:srgbClr val="607D8B"/>
                </a:solidFill>
                <a:latin typeface="Arial Black" panose="020B0A04020102020204" pitchFamily="34" charset="0"/>
              </a:rPr>
              <a:t>, Saint-Denis</a:t>
            </a:r>
            <a:r>
              <a:rPr lang="fr-FR" sz="1400" dirty="0">
                <a:solidFill>
                  <a:srgbClr val="607D8B"/>
                </a:solidFill>
                <a:latin typeface="Arial Black" panose="020B0A04020102020204" pitchFamily="34" charset="0"/>
              </a:rPr>
              <a:t>, </a:t>
            </a:r>
            <a:r>
              <a:rPr lang="fr-FR" sz="1400" dirty="0" smtClean="0">
                <a:solidFill>
                  <a:srgbClr val="607D8B"/>
                </a:solidFill>
                <a:latin typeface="Arial Black" panose="020B0A04020102020204" pitchFamily="34" charset="0"/>
              </a:rPr>
              <a:t>França</a:t>
            </a:r>
            <a:endParaRPr lang="pt-BR" sz="1400" dirty="0">
              <a:solidFill>
                <a:srgbClr val="607D8B"/>
              </a:solidFill>
              <a:latin typeface="Arial Black" panose="020B0A04020102020204" pitchFamily="34"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044" y="311767"/>
            <a:ext cx="2926337" cy="5601845"/>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034" y="1373687"/>
            <a:ext cx="2034066" cy="3118900"/>
          </a:xfrm>
          <a:prstGeom prst="rect">
            <a:avLst/>
          </a:prstGeom>
        </p:spPr>
      </p:pic>
      <p:sp>
        <p:nvSpPr>
          <p:cNvPr id="6" name="CaixaDeTexto 5">
            <a:extLst>
              <a:ext uri="{FF2B5EF4-FFF2-40B4-BE49-F238E27FC236}">
                <a16:creationId xmlns:a16="http://schemas.microsoft.com/office/drawing/2014/main" id="{8A6748A5-5E38-4269-B0BB-C6C1D163347B}"/>
              </a:ext>
            </a:extLst>
          </p:cNvPr>
          <p:cNvSpPr txBox="1"/>
          <p:nvPr/>
        </p:nvSpPr>
        <p:spPr>
          <a:xfrm>
            <a:off x="232059" y="203200"/>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9" name="Imagem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6692" y="1732793"/>
            <a:ext cx="2946399" cy="2759794"/>
          </a:xfrm>
          <a:prstGeom prst="rect">
            <a:avLst/>
          </a:prstGeom>
        </p:spPr>
      </p:pic>
      <p:sp>
        <p:nvSpPr>
          <p:cNvPr id="10" name="Retângulo 9"/>
          <p:cNvSpPr/>
          <p:nvPr/>
        </p:nvSpPr>
        <p:spPr>
          <a:xfrm>
            <a:off x="886692" y="4621896"/>
            <a:ext cx="3274292" cy="1169551"/>
          </a:xfrm>
          <a:prstGeom prst="rect">
            <a:avLst/>
          </a:prstGeom>
        </p:spPr>
        <p:txBody>
          <a:bodyPr wrap="square">
            <a:spAutoFit/>
          </a:bodyPr>
          <a:lstStyle/>
          <a:p>
            <a:r>
              <a:rPr lang="fr-FR" sz="1400" u="sng" dirty="0" smtClean="0">
                <a:solidFill>
                  <a:srgbClr val="607D8B"/>
                </a:solidFill>
                <a:latin typeface="Arial Black" panose="020B0A04020102020204" pitchFamily="34" charset="0"/>
              </a:rPr>
              <a:t>Louis VII recebendo iluminuras com escritos medievais dos eclesiásticos... (destaque para o mando recoberto de flor de lis...)</a:t>
            </a:r>
            <a:endParaRPr lang="pt-BR" sz="14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1112581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28" y="1108364"/>
            <a:ext cx="1909807" cy="5657272"/>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339" y="1661774"/>
            <a:ext cx="3811541" cy="3811541"/>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884" y="2746375"/>
            <a:ext cx="2381250" cy="2381250"/>
          </a:xfrm>
          <a:prstGeom prst="rect">
            <a:avLst/>
          </a:prstGeom>
        </p:spPr>
      </p:pic>
    </p:spTree>
    <p:extLst>
      <p:ext uri="{BB962C8B-B14F-4D97-AF65-F5344CB8AC3E}">
        <p14:creationId xmlns:p14="http://schemas.microsoft.com/office/powerpoint/2010/main" val="419925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15843" t="26197" r="34899" b="23984"/>
          <a:stretch/>
        </p:blipFill>
        <p:spPr>
          <a:xfrm>
            <a:off x="117025" y="1016555"/>
            <a:ext cx="6071197" cy="3453844"/>
          </a:xfrm>
          <a:prstGeom prst="rect">
            <a:avLst/>
          </a:prstGeom>
        </p:spPr>
      </p:pic>
      <p:sp>
        <p:nvSpPr>
          <p:cNvPr id="4" name="CaixaDeTexto 3">
            <a:extLst>
              <a:ext uri="{FF2B5EF4-FFF2-40B4-BE49-F238E27FC236}">
                <a16:creationId xmlns:a16="http://schemas.microsoft.com/office/drawing/2014/main" id="{8A6748A5-5E38-4269-B0BB-C6C1D163347B}"/>
              </a:ext>
            </a:extLst>
          </p:cNvPr>
          <p:cNvSpPr txBox="1"/>
          <p:nvPr/>
        </p:nvSpPr>
        <p:spPr>
          <a:xfrm>
            <a:off x="278240"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515" y="1937509"/>
            <a:ext cx="2857500" cy="4171950"/>
          </a:xfrm>
          <a:prstGeom prst="rect">
            <a:avLst/>
          </a:prstGeom>
        </p:spPr>
      </p:pic>
      <p:sp>
        <p:nvSpPr>
          <p:cNvPr id="6" name="CaixaDeTexto 5"/>
          <p:cNvSpPr txBox="1"/>
          <p:nvPr/>
        </p:nvSpPr>
        <p:spPr>
          <a:xfrm>
            <a:off x="8676624" y="6109459"/>
            <a:ext cx="4328160" cy="646331"/>
          </a:xfrm>
          <a:prstGeom prst="rect">
            <a:avLst/>
          </a:prstGeom>
          <a:noFill/>
        </p:spPr>
        <p:txBody>
          <a:bodyPr wrap="square" rtlCol="0">
            <a:spAutoFit/>
          </a:bodyPr>
          <a:lstStyle/>
          <a:p>
            <a:r>
              <a:rPr lang="pt-BR" dirty="0" smtClean="0">
                <a:latin typeface="Arial Black" panose="020B0A04020102020204" pitchFamily="34" charset="0"/>
              </a:rPr>
              <a:t>Brasão do Rei D. Manuel I </a:t>
            </a:r>
          </a:p>
          <a:p>
            <a:r>
              <a:rPr lang="pt-BR" dirty="0" smtClean="0">
                <a:latin typeface="Arial Black" panose="020B0A04020102020204" pitchFamily="34" charset="0"/>
              </a:rPr>
              <a:t>(1469-1521)</a:t>
            </a:r>
            <a:endParaRPr lang="pt-BR" dirty="0">
              <a:latin typeface="Arial Black" panose="020B0A04020102020204" pitchFamily="34" charset="0"/>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488" y="1579417"/>
            <a:ext cx="2197245" cy="4040909"/>
          </a:xfrm>
          <a:prstGeom prst="rect">
            <a:avLst/>
          </a:prstGeom>
        </p:spPr>
      </p:pic>
    </p:spTree>
    <p:extLst>
      <p:ext uri="{BB962C8B-B14F-4D97-AF65-F5344CB8AC3E}">
        <p14:creationId xmlns:p14="http://schemas.microsoft.com/office/powerpoint/2010/main" val="64381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A6748A5-5E38-4269-B0BB-C6C1D163347B}"/>
              </a:ext>
            </a:extLst>
          </p:cNvPr>
          <p:cNvSpPr txBox="1"/>
          <p:nvPr/>
        </p:nvSpPr>
        <p:spPr>
          <a:xfrm>
            <a:off x="278240"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24" y="1773381"/>
            <a:ext cx="2197245" cy="4040909"/>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656" y="2033747"/>
            <a:ext cx="4039999" cy="2625999"/>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542" y="3597459"/>
            <a:ext cx="2328421" cy="3112862"/>
          </a:xfrm>
          <a:prstGeom prst="rect">
            <a:avLst/>
          </a:prstGeom>
        </p:spPr>
      </p:pic>
      <p:cxnSp>
        <p:nvCxnSpPr>
          <p:cNvPr id="10" name="Conector em Curva 9"/>
          <p:cNvCxnSpPr/>
          <p:nvPr/>
        </p:nvCxnSpPr>
        <p:spPr>
          <a:xfrm>
            <a:off x="2401455" y="2346036"/>
            <a:ext cx="2456872" cy="2188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em Curva 12"/>
          <p:cNvCxnSpPr/>
          <p:nvPr/>
        </p:nvCxnSpPr>
        <p:spPr>
          <a:xfrm>
            <a:off x="1967345" y="4821381"/>
            <a:ext cx="6964219" cy="88669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148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623" y="1560875"/>
            <a:ext cx="3553298" cy="4197941"/>
          </a:xfrm>
          <a:prstGeom prst="rect">
            <a:avLst/>
          </a:prstGeom>
        </p:spPr>
      </p:pic>
      <p:sp>
        <p:nvSpPr>
          <p:cNvPr id="5" name="CaixaDeTexto 4"/>
          <p:cNvSpPr txBox="1"/>
          <p:nvPr/>
        </p:nvSpPr>
        <p:spPr>
          <a:xfrm>
            <a:off x="7977051" y="6026332"/>
            <a:ext cx="4328160" cy="646331"/>
          </a:xfrm>
          <a:prstGeom prst="rect">
            <a:avLst/>
          </a:prstGeom>
          <a:noFill/>
        </p:spPr>
        <p:txBody>
          <a:bodyPr wrap="square" rtlCol="0">
            <a:spAutoFit/>
          </a:bodyPr>
          <a:lstStyle/>
          <a:p>
            <a:r>
              <a:rPr lang="pt-BR" dirty="0" smtClean="0">
                <a:latin typeface="Arial Black" panose="020B0A04020102020204" pitchFamily="34" charset="0"/>
              </a:rPr>
              <a:t>Brasão do Império Russo</a:t>
            </a:r>
          </a:p>
          <a:p>
            <a:r>
              <a:rPr lang="pt-BR" dirty="0" smtClean="0">
                <a:latin typeface="Arial Black" panose="020B0A04020102020204" pitchFamily="34" charset="0"/>
              </a:rPr>
              <a:t>(1721-1917)</a:t>
            </a:r>
            <a:endParaRPr lang="pt-BR" dirty="0">
              <a:latin typeface="Arial Black" panose="020B0A04020102020204" pitchFamily="34"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07" y="1188879"/>
            <a:ext cx="3614429" cy="4497956"/>
          </a:xfrm>
          <a:prstGeom prst="rect">
            <a:avLst/>
          </a:prstGeom>
        </p:spPr>
      </p:pic>
      <p:sp>
        <p:nvSpPr>
          <p:cNvPr id="9" name="CaixaDeTexto 8"/>
          <p:cNvSpPr txBox="1"/>
          <p:nvPr/>
        </p:nvSpPr>
        <p:spPr>
          <a:xfrm>
            <a:off x="662007" y="5836987"/>
            <a:ext cx="4328160" cy="646331"/>
          </a:xfrm>
          <a:prstGeom prst="rect">
            <a:avLst/>
          </a:prstGeom>
          <a:noFill/>
        </p:spPr>
        <p:txBody>
          <a:bodyPr wrap="square" rtlCol="0">
            <a:spAutoFit/>
          </a:bodyPr>
          <a:lstStyle/>
          <a:p>
            <a:r>
              <a:rPr lang="pt-BR" dirty="0" smtClean="0">
                <a:latin typeface="Arial Black" panose="020B0A04020102020204" pitchFamily="34" charset="0"/>
              </a:rPr>
              <a:t>Brasão do Império Bizantino</a:t>
            </a:r>
          </a:p>
          <a:p>
            <a:r>
              <a:rPr lang="pt-BR" dirty="0" smtClean="0">
                <a:latin typeface="Arial Black" panose="020B0A04020102020204" pitchFamily="34" charset="0"/>
              </a:rPr>
              <a:t>(330dC a 1453)</a:t>
            </a:r>
            <a:endParaRPr lang="pt-BR" dirty="0">
              <a:latin typeface="Arial Black" panose="020B0A04020102020204" pitchFamily="34" charset="0"/>
            </a:endParaRPr>
          </a:p>
        </p:txBody>
      </p:sp>
    </p:spTree>
    <p:extLst>
      <p:ext uri="{BB962C8B-B14F-4D97-AF65-F5344CB8AC3E}">
        <p14:creationId xmlns:p14="http://schemas.microsoft.com/office/powerpoint/2010/main" val="2824810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94" y="1565563"/>
            <a:ext cx="3874477" cy="3235037"/>
          </a:xfrm>
          <a:prstGeom prst="rect">
            <a:avLst/>
          </a:prstGeom>
        </p:spPr>
      </p:pic>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982" t="49960" r="50582" b="3456"/>
          <a:stretch/>
        </p:blipFill>
        <p:spPr>
          <a:xfrm>
            <a:off x="7813963" y="1565563"/>
            <a:ext cx="4278794" cy="3777673"/>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1836" y="3405909"/>
            <a:ext cx="3285836" cy="3285836"/>
          </a:xfrm>
          <a:prstGeom prst="rect">
            <a:avLst/>
          </a:prstGeom>
        </p:spPr>
      </p:pic>
    </p:spTree>
    <p:extLst>
      <p:ext uri="{BB962C8B-B14F-4D97-AF65-F5344CB8AC3E}">
        <p14:creationId xmlns:p14="http://schemas.microsoft.com/office/powerpoint/2010/main" val="3282855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43EF3C6-2965-4E39-9F23-F45A86B42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75" y="1410788"/>
            <a:ext cx="5484632" cy="4903261"/>
          </a:xfrm>
          <a:prstGeom prst="rect">
            <a:avLst/>
          </a:prstGeom>
        </p:spPr>
      </p:pic>
      <p:pic>
        <p:nvPicPr>
          <p:cNvPr id="5" name="Imagem 4">
            <a:extLst>
              <a:ext uri="{FF2B5EF4-FFF2-40B4-BE49-F238E27FC236}">
                <a16:creationId xmlns:a16="http://schemas.microsoft.com/office/drawing/2014/main" id="{D13D1EEE-B969-4B1D-8B64-7D14C79F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313" y="1516619"/>
            <a:ext cx="2672680" cy="3278312"/>
          </a:xfrm>
          <a:prstGeom prst="rect">
            <a:avLst/>
          </a:prstGeom>
        </p:spPr>
      </p:pic>
      <p:sp>
        <p:nvSpPr>
          <p:cNvPr id="4" name="CaixaDeTexto 3">
            <a:extLst>
              <a:ext uri="{FF2B5EF4-FFF2-40B4-BE49-F238E27FC236}">
                <a16:creationId xmlns:a16="http://schemas.microsoft.com/office/drawing/2014/main" id="{C0CE835D-D338-4E59-B2C4-AD947DDD0AFC}"/>
              </a:ext>
            </a:extLst>
          </p:cNvPr>
          <p:cNvSpPr txBox="1"/>
          <p:nvPr/>
        </p:nvSpPr>
        <p:spPr>
          <a:xfrm>
            <a:off x="8135268" y="4972049"/>
            <a:ext cx="2371725"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Brasão do Vaticano</a:t>
            </a:r>
          </a:p>
        </p:txBody>
      </p:sp>
      <p:sp>
        <p:nvSpPr>
          <p:cNvPr id="6" name="CaixaDeTexto 5">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4086688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6BF3459F-3ECD-4840-B867-5FFED9EDC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91" y="1128169"/>
            <a:ext cx="4439614" cy="5165319"/>
          </a:xfrm>
          <a:prstGeom prst="rect">
            <a:avLst/>
          </a:prstGeom>
        </p:spPr>
      </p:pic>
      <p:graphicFrame>
        <p:nvGraphicFramePr>
          <p:cNvPr id="4" name="Tabela 3">
            <a:extLst>
              <a:ext uri="{FF2B5EF4-FFF2-40B4-BE49-F238E27FC236}">
                <a16:creationId xmlns:a16="http://schemas.microsoft.com/office/drawing/2014/main" id="{3E10523B-138C-439F-B4DA-69E3FA661A3B}"/>
              </a:ext>
            </a:extLst>
          </p:cNvPr>
          <p:cNvGraphicFramePr>
            <a:graphicFrameLocks noGrp="1"/>
          </p:cNvGraphicFramePr>
          <p:nvPr>
            <p:extLst/>
          </p:nvPr>
        </p:nvGraphicFramePr>
        <p:xfrm>
          <a:off x="5472111" y="4009703"/>
          <a:ext cx="5386387" cy="2750820"/>
        </p:xfrm>
        <a:graphic>
          <a:graphicData uri="http://schemas.openxmlformats.org/drawingml/2006/table">
            <a:tbl>
              <a:tblPr/>
              <a:tblGrid>
                <a:gridCol w="971552">
                  <a:extLst>
                    <a:ext uri="{9D8B030D-6E8A-4147-A177-3AD203B41FA5}">
                      <a16:colId xmlns:a16="http://schemas.microsoft.com/office/drawing/2014/main" val="3252801203"/>
                    </a:ext>
                  </a:extLst>
                </a:gridCol>
                <a:gridCol w="4414835">
                  <a:extLst>
                    <a:ext uri="{9D8B030D-6E8A-4147-A177-3AD203B41FA5}">
                      <a16:colId xmlns:a16="http://schemas.microsoft.com/office/drawing/2014/main" val="1346977144"/>
                    </a:ext>
                  </a:extLst>
                </a:gridCol>
              </a:tblGrid>
              <a:tr h="237049">
                <a:tc>
                  <a:txBody>
                    <a:bodyPr/>
                    <a:lstStyle/>
                    <a:p>
                      <a:pPr algn="l" fontAlgn="ctr"/>
                      <a:r>
                        <a:rPr lang="pt-BR" sz="1400">
                          <a:solidFill>
                            <a:srgbClr val="FFFFFF"/>
                          </a:solidFill>
                          <a:effectLst/>
                        </a:rPr>
                        <a:t>Adoção</a:t>
                      </a:r>
                    </a:p>
                  </a:txBody>
                  <a:tcPr marL="19050" marR="19050" marT="19050" marB="1905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888888"/>
                    </a:solidFill>
                  </a:tcPr>
                </a:tc>
                <a:tc>
                  <a:txBody>
                    <a:bodyPr/>
                    <a:lstStyle/>
                    <a:p>
                      <a:pPr algn="l" fontAlgn="t"/>
                      <a:r>
                        <a:rPr lang="pt-BR" sz="1400" dirty="0">
                          <a:effectLst/>
                        </a:rPr>
                        <a:t>1932</a:t>
                      </a:r>
                    </a:p>
                  </a:txBody>
                  <a:tcPr marL="19050" marR="19050" marT="19050" marB="19050">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EFEFEF"/>
                    </a:solidFill>
                  </a:tcPr>
                </a:tc>
                <a:extLst>
                  <a:ext uri="{0D108BD9-81ED-4DB2-BD59-A6C34878D82A}">
                    <a16:rowId xmlns:a16="http://schemas.microsoft.com/office/drawing/2014/main" val="1264707433"/>
                  </a:ext>
                </a:extLst>
              </a:tr>
              <a:tr h="237049">
                <a:tc>
                  <a:txBody>
                    <a:bodyPr/>
                    <a:lstStyle/>
                    <a:p>
                      <a:pPr algn="l" fontAlgn="ctr"/>
                      <a:r>
                        <a:rPr lang="pt-BR" sz="1400">
                          <a:solidFill>
                            <a:srgbClr val="FFFFFF"/>
                          </a:solidFill>
                          <a:effectLst/>
                        </a:rPr>
                        <a:t>Timbre</a:t>
                      </a:r>
                    </a:p>
                  </a:txBody>
                  <a:tcPr marL="19050" marR="19050" marT="19050" marB="1905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888888"/>
                    </a:solidFill>
                  </a:tcPr>
                </a:tc>
                <a:tc>
                  <a:txBody>
                    <a:bodyPr/>
                    <a:lstStyle/>
                    <a:p>
                      <a:pPr algn="l" fontAlgn="t"/>
                      <a:r>
                        <a:rPr lang="pt-BR" sz="1400">
                          <a:effectLst/>
                        </a:rPr>
                        <a:t>Uma estrela de prata</a:t>
                      </a:r>
                    </a:p>
                  </a:txBody>
                  <a:tcPr marL="19050" marR="19050" marT="19050" marB="19050">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EFEFEF"/>
                    </a:solidFill>
                  </a:tcPr>
                </a:tc>
                <a:extLst>
                  <a:ext uri="{0D108BD9-81ED-4DB2-BD59-A6C34878D82A}">
                    <a16:rowId xmlns:a16="http://schemas.microsoft.com/office/drawing/2014/main" val="189787844"/>
                  </a:ext>
                </a:extLst>
              </a:tr>
              <a:tr h="902239">
                <a:tc>
                  <a:txBody>
                    <a:bodyPr/>
                    <a:lstStyle/>
                    <a:p>
                      <a:pPr algn="l" fontAlgn="ctr"/>
                      <a:r>
                        <a:rPr lang="pt-BR" sz="1400" dirty="0">
                          <a:solidFill>
                            <a:srgbClr val="FFFFFF"/>
                          </a:solidFill>
                          <a:effectLst/>
                        </a:rPr>
                        <a:t>Escudo</a:t>
                      </a:r>
                    </a:p>
                  </a:txBody>
                  <a:tcPr marL="19050" marR="19050" marT="19050" marB="1905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888888"/>
                    </a:solidFill>
                  </a:tcPr>
                </a:tc>
                <a:tc>
                  <a:txBody>
                    <a:bodyPr/>
                    <a:lstStyle/>
                    <a:p>
                      <a:pPr algn="l" fontAlgn="t"/>
                      <a:r>
                        <a:rPr lang="pt-BR" sz="1400" dirty="0">
                          <a:effectLst/>
                        </a:rPr>
                        <a:t>Escudo português vermelho e uma espada com o punho voltado para baixo sobre o cruzamento de um ramo de louro, à direita e um ramo de carvalho, à esquerda. A lâmina separa as letras "SP", tudo em prata.</a:t>
                      </a:r>
                    </a:p>
                  </a:txBody>
                  <a:tcPr marL="19050" marR="19050" marT="19050" marB="19050">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EFEFEF"/>
                    </a:solidFill>
                  </a:tcPr>
                </a:tc>
                <a:extLst>
                  <a:ext uri="{0D108BD9-81ED-4DB2-BD59-A6C34878D82A}">
                    <a16:rowId xmlns:a16="http://schemas.microsoft.com/office/drawing/2014/main" val="476081951"/>
                  </a:ext>
                </a:extLst>
              </a:tr>
              <a:tr h="445189">
                <a:tc>
                  <a:txBody>
                    <a:bodyPr/>
                    <a:lstStyle/>
                    <a:p>
                      <a:pPr algn="l" fontAlgn="ctr"/>
                      <a:r>
                        <a:rPr lang="pt-BR" sz="1400">
                          <a:solidFill>
                            <a:srgbClr val="FFFFFF"/>
                          </a:solidFill>
                          <a:effectLst/>
                        </a:rPr>
                        <a:t>Suportes</a:t>
                      </a:r>
                    </a:p>
                  </a:txBody>
                  <a:tcPr marL="19050" marR="19050" marT="19050" marB="1905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888888"/>
                    </a:solidFill>
                  </a:tcPr>
                </a:tc>
                <a:tc>
                  <a:txBody>
                    <a:bodyPr/>
                    <a:lstStyle/>
                    <a:p>
                      <a:pPr algn="l" fontAlgn="t"/>
                      <a:r>
                        <a:rPr lang="pt-BR" sz="1400">
                          <a:effectLst/>
                        </a:rPr>
                        <a:t>Dois ramos de cafeeiro frutificados, de sua cor, cujas hastes se cruzam abaixo.</a:t>
                      </a:r>
                    </a:p>
                  </a:txBody>
                  <a:tcPr marL="19050" marR="19050" marT="19050" marB="19050">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EFEFEF"/>
                    </a:solidFill>
                  </a:tcPr>
                </a:tc>
                <a:extLst>
                  <a:ext uri="{0D108BD9-81ED-4DB2-BD59-A6C34878D82A}">
                    <a16:rowId xmlns:a16="http://schemas.microsoft.com/office/drawing/2014/main" val="3779584132"/>
                  </a:ext>
                </a:extLst>
              </a:tr>
              <a:tr h="653331">
                <a:tc>
                  <a:txBody>
                    <a:bodyPr/>
                    <a:lstStyle/>
                    <a:p>
                      <a:pPr algn="l" fontAlgn="ctr"/>
                      <a:r>
                        <a:rPr lang="pt-BR" sz="1400">
                          <a:solidFill>
                            <a:srgbClr val="FFFFFF"/>
                          </a:solidFill>
                          <a:effectLst/>
                        </a:rPr>
                        <a:t>Lema</a:t>
                      </a:r>
                    </a:p>
                  </a:txBody>
                  <a:tcPr marL="19050" marR="19050" marT="19050" marB="1905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888888"/>
                    </a:solidFill>
                  </a:tcPr>
                </a:tc>
                <a:tc>
                  <a:txBody>
                    <a:bodyPr/>
                    <a:lstStyle/>
                    <a:p>
                      <a:pPr algn="l" fontAlgn="t"/>
                      <a:r>
                        <a:rPr lang="pt-BR" sz="1400" dirty="0">
                          <a:effectLst/>
                        </a:rPr>
                        <a:t>"PRO BRASILIA FIANT EXIMIA" (latim para "Pelo Brasil, faça-se o melhor") gravado em prata sobre faixa de esmalte.</a:t>
                      </a:r>
                    </a:p>
                  </a:txBody>
                  <a:tcPr marL="19050" marR="19050" marT="19050" marB="19050">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EFEFEF"/>
                    </a:solidFill>
                  </a:tcPr>
                </a:tc>
                <a:extLst>
                  <a:ext uri="{0D108BD9-81ED-4DB2-BD59-A6C34878D82A}">
                    <a16:rowId xmlns:a16="http://schemas.microsoft.com/office/drawing/2014/main" val="2336039003"/>
                  </a:ext>
                </a:extLst>
              </a:tr>
            </a:tbl>
          </a:graphicData>
        </a:graphic>
      </p:graphicFrame>
      <p:sp>
        <p:nvSpPr>
          <p:cNvPr id="6" name="CaixaDeTexto 5">
            <a:extLst>
              <a:ext uri="{FF2B5EF4-FFF2-40B4-BE49-F238E27FC236}">
                <a16:creationId xmlns:a16="http://schemas.microsoft.com/office/drawing/2014/main" id="{323DBF59-92AF-4543-AF61-FFF2EAAB7DE5}"/>
              </a:ext>
            </a:extLst>
          </p:cNvPr>
          <p:cNvSpPr txBox="1"/>
          <p:nvPr/>
        </p:nvSpPr>
        <p:spPr>
          <a:xfrm>
            <a:off x="5272088" y="998416"/>
            <a:ext cx="6700835" cy="2862322"/>
          </a:xfrm>
          <a:prstGeom prst="rect">
            <a:avLst/>
          </a:prstGeom>
          <a:noFill/>
        </p:spPr>
        <p:txBody>
          <a:bodyPr wrap="square">
            <a:spAutoFit/>
          </a:bodyPr>
          <a:lstStyle/>
          <a:p>
            <a:r>
              <a:rPr lang="pt-BR" b="1" i="0" dirty="0">
                <a:solidFill>
                  <a:srgbClr val="202122"/>
                </a:solidFill>
                <a:effectLst/>
                <a:latin typeface="Arial" panose="020B0604020202020204" pitchFamily="34" charset="0"/>
              </a:rPr>
              <a:t>O Brasão do Estado de São Paulo </a:t>
            </a:r>
            <a:r>
              <a:rPr lang="pt-BR" b="0" i="0" dirty="0">
                <a:solidFill>
                  <a:srgbClr val="202122"/>
                </a:solidFill>
                <a:effectLst/>
                <a:latin typeface="Arial" panose="020B0604020202020204" pitchFamily="34" charset="0"/>
              </a:rPr>
              <a:t>é o instituído pelo decreto </a:t>
            </a:r>
            <a:r>
              <a:rPr lang="pt-BR" b="0" i="0" dirty="0" err="1">
                <a:solidFill>
                  <a:srgbClr val="202122"/>
                </a:solidFill>
                <a:effectLst/>
                <a:latin typeface="Arial" panose="020B0604020202020204" pitchFamily="34" charset="0"/>
              </a:rPr>
              <a:t>n.O</a:t>
            </a:r>
            <a:r>
              <a:rPr lang="pt-BR" b="0" i="0" dirty="0">
                <a:solidFill>
                  <a:srgbClr val="202122"/>
                </a:solidFill>
                <a:effectLst/>
                <a:latin typeface="Arial" panose="020B0604020202020204" pitchFamily="34" charset="0"/>
              </a:rPr>
              <a:t> 5.656, de 29 de agosto de 1932, o qual assim se descreve </a:t>
            </a:r>
            <a:r>
              <a:rPr lang="pt-BR" b="0" i="0" dirty="0" err="1">
                <a:solidFill>
                  <a:srgbClr val="202122"/>
                </a:solidFill>
                <a:effectLst/>
                <a:latin typeface="Arial" panose="020B0604020202020204" pitchFamily="34" charset="0"/>
              </a:rPr>
              <a:t>heraldicamente</a:t>
            </a:r>
            <a:r>
              <a:rPr lang="pt-BR" b="0" i="0" dirty="0">
                <a:solidFill>
                  <a:srgbClr val="202122"/>
                </a:solidFill>
                <a:effectLst/>
                <a:latin typeface="Arial" panose="020B0604020202020204" pitchFamily="34" charset="0"/>
              </a:rPr>
              <a:t>: em escudo português de goles uma espada com o punho </a:t>
            </a:r>
            <a:r>
              <a:rPr lang="pt-BR" b="0" i="0" dirty="0" err="1">
                <a:solidFill>
                  <a:srgbClr val="202122"/>
                </a:solidFill>
                <a:effectLst/>
                <a:latin typeface="Arial" panose="020B0604020202020204" pitchFamily="34" charset="0"/>
              </a:rPr>
              <a:t>brocante</a:t>
            </a:r>
            <a:r>
              <a:rPr lang="pt-BR" b="0" i="0" dirty="0">
                <a:solidFill>
                  <a:srgbClr val="202122"/>
                </a:solidFill>
                <a:effectLst/>
                <a:latin typeface="Arial" panose="020B0604020202020204" pitchFamily="34" charset="0"/>
              </a:rPr>
              <a:t> sobre o cruzamento de um ramo de louro à destra e um de carvalho à sinistra, passados em aspa na ponta, e acostada em chefe das letras S.P., tudo de prata; timbre: uma estrela de prata; suportes: dois ramos de cafeeiro frutificados, de sua cor, passados em aspa na ponta; divisa: em listei de goles, </a:t>
            </a:r>
            <a:r>
              <a:rPr lang="pt-BR" b="0" i="0" dirty="0" err="1">
                <a:solidFill>
                  <a:srgbClr val="202122"/>
                </a:solidFill>
                <a:effectLst/>
                <a:latin typeface="Arial" panose="020B0604020202020204" pitchFamily="34" charset="0"/>
              </a:rPr>
              <a:t>brocante</a:t>
            </a:r>
            <a:r>
              <a:rPr lang="pt-BR" b="0" i="0" dirty="0">
                <a:solidFill>
                  <a:srgbClr val="202122"/>
                </a:solidFill>
                <a:effectLst/>
                <a:latin typeface="Arial" panose="020B0604020202020204" pitchFamily="34" charset="0"/>
              </a:rPr>
              <a:t> sobre o cruzamento dos suportes, "PRO BRASILIA FIANT EXIMIA", de prata</a:t>
            </a:r>
            <a:endParaRPr lang="pt-BR" dirty="0"/>
          </a:p>
        </p:txBody>
      </p:sp>
      <p:sp>
        <p:nvSpPr>
          <p:cNvPr id="5" name="CaixaDeTexto 4">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348062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3DAC5F71-B3D6-4920-A437-B1E8B9CFE4B5}"/>
              </a:ext>
            </a:extLst>
          </p:cNvPr>
          <p:cNvSpPr/>
          <p:nvPr/>
        </p:nvSpPr>
        <p:spPr>
          <a:xfrm>
            <a:off x="0" y="1"/>
            <a:ext cx="12192000" cy="5306787"/>
          </a:xfrm>
          <a:custGeom>
            <a:avLst/>
            <a:gdLst>
              <a:gd name="connsiteX0" fmla="*/ 0 w 12192000"/>
              <a:gd name="connsiteY0" fmla="*/ 0 h 5306787"/>
              <a:gd name="connsiteX1" fmla="*/ 12192000 w 12192000"/>
              <a:gd name="connsiteY1" fmla="*/ 0 h 5306787"/>
              <a:gd name="connsiteX2" fmla="*/ 12192000 w 12192000"/>
              <a:gd name="connsiteY2" fmla="*/ 3588711 h 5306787"/>
              <a:gd name="connsiteX3" fmla="*/ 12147523 w 12192000"/>
              <a:gd name="connsiteY3" fmla="*/ 3617225 h 5306787"/>
              <a:gd name="connsiteX4" fmla="*/ 6096000 w 12192000"/>
              <a:gd name="connsiteY4" fmla="*/ 5306787 h 5306787"/>
              <a:gd name="connsiteX5" fmla="*/ 44477 w 12192000"/>
              <a:gd name="connsiteY5" fmla="*/ 3617225 h 5306787"/>
              <a:gd name="connsiteX6" fmla="*/ 0 w 12192000"/>
              <a:gd name="connsiteY6" fmla="*/ 3588712 h 530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306787">
                <a:moveTo>
                  <a:pt x="0" y="0"/>
                </a:moveTo>
                <a:lnTo>
                  <a:pt x="12192000" y="0"/>
                </a:lnTo>
                <a:lnTo>
                  <a:pt x="12192000" y="3588711"/>
                </a:lnTo>
                <a:lnTo>
                  <a:pt x="12147523" y="3617225"/>
                </a:lnTo>
                <a:cubicBezTo>
                  <a:pt x="10382995" y="4689379"/>
                  <a:pt x="8311599" y="5306787"/>
                  <a:pt x="6096000" y="5306787"/>
                </a:cubicBezTo>
                <a:cubicBezTo>
                  <a:pt x="3880401" y="5306787"/>
                  <a:pt x="1809005" y="4689379"/>
                  <a:pt x="44477" y="3617225"/>
                </a:cubicBezTo>
                <a:lnTo>
                  <a:pt x="0" y="3588712"/>
                </a:lnTo>
                <a:close/>
              </a:path>
            </a:pathLst>
          </a:custGeom>
          <a:solidFill>
            <a:schemeClr val="bg1">
              <a:alpha val="9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BC9F49-C1BB-4907-A999-6C7FB8E6901E}"/>
              </a:ext>
            </a:extLst>
          </p:cNvPr>
          <p:cNvSpPr txBox="1"/>
          <p:nvPr/>
        </p:nvSpPr>
        <p:spPr>
          <a:xfrm>
            <a:off x="3230880" y="1421383"/>
            <a:ext cx="5730240" cy="369332"/>
          </a:xfrm>
          <a:prstGeom prst="rect">
            <a:avLst/>
          </a:prstGeom>
          <a:noFill/>
        </p:spPr>
        <p:txBody>
          <a:bodyPr wrap="square" rtlCol="0">
            <a:spAutoFit/>
          </a:bodyPr>
          <a:lstStyle/>
          <a:p>
            <a:pPr algn="ctr"/>
            <a:r>
              <a:rPr lang="en-US" spc="1200">
                <a:solidFill>
                  <a:schemeClr val="tx1">
                    <a:lumMod val="50000"/>
                    <a:lumOff val="50000"/>
                  </a:schemeClr>
                </a:solidFill>
                <a:latin typeface="+mj-lt"/>
              </a:rPr>
              <a:t>WELCOME TO</a:t>
            </a:r>
          </a:p>
        </p:txBody>
      </p:sp>
      <p:sp>
        <p:nvSpPr>
          <p:cNvPr id="9" name="TextBox 8">
            <a:extLst>
              <a:ext uri="{FF2B5EF4-FFF2-40B4-BE49-F238E27FC236}">
                <a16:creationId xmlns:a16="http://schemas.microsoft.com/office/drawing/2014/main" id="{62297B8A-D83A-44CA-BAFD-D161C6F69E3D}"/>
              </a:ext>
            </a:extLst>
          </p:cNvPr>
          <p:cNvSpPr txBox="1"/>
          <p:nvPr/>
        </p:nvSpPr>
        <p:spPr>
          <a:xfrm>
            <a:off x="1493520" y="1790715"/>
            <a:ext cx="9204960" cy="707886"/>
          </a:xfrm>
          <a:prstGeom prst="rect">
            <a:avLst/>
          </a:prstGeom>
          <a:noFill/>
        </p:spPr>
        <p:txBody>
          <a:bodyPr wrap="square" rtlCol="0">
            <a:spAutoFit/>
          </a:bodyPr>
          <a:lstStyle/>
          <a:p>
            <a:pPr algn="ctr"/>
            <a:r>
              <a:rPr lang="en-US" sz="4000" b="1">
                <a:solidFill>
                  <a:schemeClr val="accent1"/>
                </a:solidFill>
                <a:latin typeface="+mj-lt"/>
              </a:rPr>
              <a:t>VANILLA</a:t>
            </a:r>
            <a:r>
              <a:rPr lang="en-US" sz="4000" b="1">
                <a:solidFill>
                  <a:schemeClr val="tx1">
                    <a:lumMod val="75000"/>
                    <a:lumOff val="25000"/>
                  </a:schemeClr>
                </a:solidFill>
                <a:latin typeface="+mj-lt"/>
              </a:rPr>
              <a:t> FOOD PRESENTATION</a:t>
            </a:r>
          </a:p>
        </p:txBody>
      </p:sp>
      <p:grpSp>
        <p:nvGrpSpPr>
          <p:cNvPr id="11" name="Group 10">
            <a:extLst>
              <a:ext uri="{FF2B5EF4-FFF2-40B4-BE49-F238E27FC236}">
                <a16:creationId xmlns:a16="http://schemas.microsoft.com/office/drawing/2014/main" id="{3031EA99-70A9-48F7-8621-450A2D0A3D33}"/>
              </a:ext>
            </a:extLst>
          </p:cNvPr>
          <p:cNvGrpSpPr/>
          <p:nvPr/>
        </p:nvGrpSpPr>
        <p:grpSpPr>
          <a:xfrm>
            <a:off x="5794375" y="2716027"/>
            <a:ext cx="603250" cy="0"/>
            <a:chOff x="7150100" y="3662052"/>
            <a:chExt cx="603250" cy="0"/>
          </a:xfrm>
        </p:grpSpPr>
        <p:cxnSp>
          <p:nvCxnSpPr>
            <p:cNvPr id="13" name="Straight Connector 12">
              <a:extLst>
                <a:ext uri="{FF2B5EF4-FFF2-40B4-BE49-F238E27FC236}">
                  <a16:creationId xmlns:a16="http://schemas.microsoft.com/office/drawing/2014/main" id="{954D74A4-75F7-4FC8-B6DB-C66257A62BFF}"/>
                </a:ext>
              </a:extLst>
            </p:cNvPr>
            <p:cNvCxnSpPr>
              <a:cxnSpLocks/>
            </p:cNvCxnSpPr>
            <p:nvPr/>
          </p:nvCxnSpPr>
          <p:spPr>
            <a:xfrm>
              <a:off x="7150100" y="3662052"/>
              <a:ext cx="33655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356A4F6-4856-4BB9-B11A-3DCAB4ADB5A4}"/>
                </a:ext>
              </a:extLst>
            </p:cNvPr>
            <p:cNvCxnSpPr>
              <a:cxnSpLocks/>
            </p:cNvCxnSpPr>
            <p:nvPr/>
          </p:nvCxnSpPr>
          <p:spPr>
            <a:xfrm>
              <a:off x="762000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2A542B-52E9-47CC-BDCA-9589BC94AC43}"/>
                </a:ext>
              </a:extLst>
            </p:cNvPr>
            <p:cNvCxnSpPr>
              <a:cxnSpLocks/>
            </p:cNvCxnSpPr>
            <p:nvPr/>
          </p:nvCxnSpPr>
          <p:spPr>
            <a:xfrm>
              <a:off x="775335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3DF2A91-C731-4234-A0FE-FDBEB1D1B949}"/>
              </a:ext>
            </a:extLst>
          </p:cNvPr>
          <p:cNvSpPr txBox="1"/>
          <p:nvPr/>
        </p:nvSpPr>
        <p:spPr>
          <a:xfrm>
            <a:off x="2849882" y="3192534"/>
            <a:ext cx="6492238" cy="736548"/>
          </a:xfrm>
          <a:prstGeom prst="rect">
            <a:avLst/>
          </a:prstGeom>
          <a:noFill/>
        </p:spPr>
        <p:txBody>
          <a:bodyPr wrap="square" rtlCol="0">
            <a:spAutoFit/>
          </a:bodyPr>
          <a:lstStyle/>
          <a:p>
            <a:pPr algn="ctr">
              <a:lnSpc>
                <a:spcPct val="120000"/>
              </a:lnSpc>
            </a:pPr>
            <a:r>
              <a:rPr lang="en-US" sz="1200" b="1">
                <a:solidFill>
                  <a:schemeClr val="bg1">
                    <a:lumMod val="65000"/>
                  </a:schemeClr>
                </a:solidFill>
              </a:rPr>
              <a:t>A wonderful serenity </a:t>
            </a:r>
            <a:r>
              <a:rPr lang="en-US" sz="1200">
                <a:solidFill>
                  <a:schemeClr val="bg1">
                    <a:lumMod val="65000"/>
                  </a:schemeClr>
                </a:solidFill>
              </a:rPr>
              <a:t>has taken possession of my entire soul, like these sweet mornings of spring which I enjoy with my whole heart. I am alone, and feel the charm of existence in this spot, which was created for the bliss of souls like mine.</a:t>
            </a:r>
          </a:p>
        </p:txBody>
      </p:sp>
      <p:pic>
        <p:nvPicPr>
          <p:cNvPr id="18" name="Espaço Reservado para Imagem 17">
            <a:extLst>
              <a:ext uri="{FF2B5EF4-FFF2-40B4-BE49-F238E27FC236}">
                <a16:creationId xmlns:a16="http://schemas.microsoft.com/office/drawing/2014/main" id="{5F396BB9-2D15-43AE-900E-E936653B680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7392" b="17392"/>
          <a:stretch>
            <a:fillRect/>
          </a:stretch>
        </p:blipFill>
        <p:spPr/>
      </p:pic>
      <p:sp>
        <p:nvSpPr>
          <p:cNvPr id="20" name="TextBox 274">
            <a:extLst>
              <a:ext uri="{FF2B5EF4-FFF2-40B4-BE49-F238E27FC236}">
                <a16:creationId xmlns:a16="http://schemas.microsoft.com/office/drawing/2014/main" id="{3FEC0FB3-DBB5-44CE-8E19-7345AD19F4C5}"/>
              </a:ext>
            </a:extLst>
          </p:cNvPr>
          <p:cNvSpPr txBox="1"/>
          <p:nvPr/>
        </p:nvSpPr>
        <p:spPr>
          <a:xfrm>
            <a:off x="606196" y="5814834"/>
            <a:ext cx="11112192" cy="646331"/>
          </a:xfrm>
          <a:prstGeom prst="rect">
            <a:avLst/>
          </a:prstGeom>
          <a:noFill/>
        </p:spPr>
        <p:txBody>
          <a:bodyPr wrap="square" rtlCol="0">
            <a:spAutoFit/>
          </a:bodyPr>
          <a:lstStyle/>
          <a:p>
            <a:r>
              <a:rPr lang="en-US" sz="3600" b="1">
                <a:solidFill>
                  <a:schemeClr val="tx1">
                    <a:lumMod val="75000"/>
                    <a:lumOff val="25000"/>
                  </a:schemeClr>
                </a:solidFill>
                <a:latin typeface="+mj-lt"/>
              </a:rPr>
              <a:t>Aula </a:t>
            </a:r>
            <a:r>
              <a:rPr lang="en-US" sz="3600" b="1" smtClean="0">
                <a:solidFill>
                  <a:schemeClr val="tx1">
                    <a:lumMod val="75000"/>
                    <a:lumOff val="25000"/>
                  </a:schemeClr>
                </a:solidFill>
                <a:latin typeface="+mj-lt"/>
              </a:rPr>
              <a:t>6: </a:t>
            </a:r>
            <a:r>
              <a:rPr lang="en-US" sz="2800" dirty="0" err="1">
                <a:solidFill>
                  <a:srgbClr val="607D8B"/>
                </a:solidFill>
                <a:latin typeface="Muli"/>
              </a:rPr>
              <a:t>Marcas</a:t>
            </a:r>
            <a:r>
              <a:rPr lang="en-US" sz="2800" dirty="0">
                <a:solidFill>
                  <a:srgbClr val="607D8B"/>
                </a:solidFill>
                <a:latin typeface="Muli"/>
              </a:rPr>
              <a:t> e </a:t>
            </a:r>
            <a:r>
              <a:rPr lang="en-US" sz="2800" dirty="0" err="1">
                <a:solidFill>
                  <a:srgbClr val="607D8B"/>
                </a:solidFill>
                <a:latin typeface="Muli"/>
              </a:rPr>
              <a:t>novos</a:t>
            </a:r>
            <a:r>
              <a:rPr lang="en-US" sz="2800" dirty="0">
                <a:solidFill>
                  <a:srgbClr val="607D8B"/>
                </a:solidFill>
                <a:latin typeface="Muli"/>
              </a:rPr>
              <a:t> </a:t>
            </a:r>
            <a:r>
              <a:rPr lang="en-US" sz="2800" dirty="0" err="1">
                <a:solidFill>
                  <a:srgbClr val="607D8B"/>
                </a:solidFill>
                <a:latin typeface="Muli"/>
              </a:rPr>
              <a:t>engajamentos</a:t>
            </a:r>
            <a:endParaRPr lang="en-US" sz="4400" b="1" dirty="0">
              <a:solidFill>
                <a:schemeClr val="tx1">
                  <a:lumMod val="75000"/>
                  <a:lumOff val="25000"/>
                </a:schemeClr>
              </a:solidFill>
              <a:latin typeface="+mj-lt"/>
            </a:endParaRPr>
          </a:p>
        </p:txBody>
      </p:sp>
      <p:grpSp>
        <p:nvGrpSpPr>
          <p:cNvPr id="21" name="Group 275">
            <a:extLst>
              <a:ext uri="{FF2B5EF4-FFF2-40B4-BE49-F238E27FC236}">
                <a16:creationId xmlns:a16="http://schemas.microsoft.com/office/drawing/2014/main" id="{1A92D996-3008-4958-AB4E-E2DABBD6A85A}"/>
              </a:ext>
            </a:extLst>
          </p:cNvPr>
          <p:cNvGrpSpPr/>
          <p:nvPr/>
        </p:nvGrpSpPr>
        <p:grpSpPr>
          <a:xfrm>
            <a:off x="671249" y="6618401"/>
            <a:ext cx="2145842" cy="0"/>
            <a:chOff x="7150100" y="3662052"/>
            <a:chExt cx="603250" cy="0"/>
          </a:xfrm>
        </p:grpSpPr>
        <p:cxnSp>
          <p:nvCxnSpPr>
            <p:cNvPr id="22" name="Straight Connector 276">
              <a:extLst>
                <a:ext uri="{FF2B5EF4-FFF2-40B4-BE49-F238E27FC236}">
                  <a16:creationId xmlns:a16="http://schemas.microsoft.com/office/drawing/2014/main" id="{C83D20ED-E65B-4557-9669-5D83F27C7783}"/>
                </a:ext>
              </a:extLst>
            </p:cNvPr>
            <p:cNvCxnSpPr>
              <a:cxnSpLocks/>
            </p:cNvCxnSpPr>
            <p:nvPr/>
          </p:nvCxnSpPr>
          <p:spPr>
            <a:xfrm>
              <a:off x="7150100" y="3662052"/>
              <a:ext cx="33655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77">
              <a:extLst>
                <a:ext uri="{FF2B5EF4-FFF2-40B4-BE49-F238E27FC236}">
                  <a16:creationId xmlns:a16="http://schemas.microsoft.com/office/drawing/2014/main" id="{8CD87B04-B677-408E-A54A-AB0A1C03068D}"/>
                </a:ext>
              </a:extLst>
            </p:cNvPr>
            <p:cNvCxnSpPr>
              <a:cxnSpLocks/>
            </p:cNvCxnSpPr>
            <p:nvPr/>
          </p:nvCxnSpPr>
          <p:spPr>
            <a:xfrm>
              <a:off x="762000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78">
              <a:extLst>
                <a:ext uri="{FF2B5EF4-FFF2-40B4-BE49-F238E27FC236}">
                  <a16:creationId xmlns:a16="http://schemas.microsoft.com/office/drawing/2014/main" id="{049CFEE2-2991-4752-A135-BCF65DB987F8}"/>
                </a:ext>
              </a:extLst>
            </p:cNvPr>
            <p:cNvCxnSpPr>
              <a:cxnSpLocks/>
            </p:cNvCxnSpPr>
            <p:nvPr/>
          </p:nvCxnSpPr>
          <p:spPr>
            <a:xfrm>
              <a:off x="775335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8321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2D07B44-F23A-44EA-9E23-C5135AE94D6F}"/>
              </a:ext>
            </a:extLst>
          </p:cNvPr>
          <p:cNvSpPr txBox="1"/>
          <p:nvPr/>
        </p:nvSpPr>
        <p:spPr>
          <a:xfrm>
            <a:off x="6093653" y="1950719"/>
            <a:ext cx="5525691" cy="3693319"/>
          </a:xfrm>
          <a:prstGeom prst="rect">
            <a:avLst/>
          </a:prstGeom>
          <a:noFill/>
        </p:spPr>
        <p:txBody>
          <a:bodyPr wrap="square">
            <a:spAutoFit/>
          </a:bodyPr>
          <a:lstStyle/>
          <a:p>
            <a:r>
              <a:rPr lang="pt-BR" b="0" dirty="0">
                <a:solidFill>
                  <a:srgbClr val="202122"/>
                </a:solidFill>
                <a:effectLst/>
                <a:latin typeface="Arial" panose="020B0604020202020204" pitchFamily="34" charset="0"/>
                <a:cs typeface="Arial" panose="020B0604020202020204" pitchFamily="34" charset="0"/>
              </a:rPr>
              <a:t>Brasão da cidade de São Paulo. Escudo português, de goles, com um braço destro armado, movente do flanco sinistro, empunhando um pendão de quatro pontas farpadas, carregado de uma cruz de goles, aberta, da Ordem de Cristo, içada em haste lanceada em acha d`armas, tudo de prata. O Escudo é encimado de coroa mural de ouro, de oito torres, suas portas abertas de goles, tendo como suportes dois ramos de cafeeiro, folhados e frutados ao natural. Listel de goles, com a divisa </a:t>
            </a:r>
            <a:r>
              <a:rPr lang="pt-BR" b="1" dirty="0">
                <a:solidFill>
                  <a:srgbClr val="202122"/>
                </a:solidFill>
                <a:effectLst/>
                <a:latin typeface="Arial" panose="020B0604020202020204" pitchFamily="34" charset="0"/>
                <a:cs typeface="Arial" panose="020B0604020202020204" pitchFamily="34" charset="0"/>
              </a:rPr>
              <a:t>"NON DUCOR DUCO</a:t>
            </a:r>
            <a:r>
              <a:rPr lang="pt-BR" b="1" dirty="0" smtClean="0">
                <a:solidFill>
                  <a:srgbClr val="202122"/>
                </a:solidFill>
                <a:effectLst/>
                <a:latin typeface="Arial" panose="020B0604020202020204" pitchFamily="34" charset="0"/>
                <a:cs typeface="Arial" panose="020B0604020202020204" pitchFamily="34" charset="0"/>
              </a:rPr>
              <a:t>".</a:t>
            </a:r>
          </a:p>
          <a:p>
            <a:endParaRPr lang="pt-BR" dirty="0">
              <a:solidFill>
                <a:srgbClr val="202122"/>
              </a:solidFill>
              <a:latin typeface="Arial" panose="020B0604020202020204" pitchFamily="34" charset="0"/>
              <a:cs typeface="Arial" panose="020B0604020202020204" pitchFamily="34" charset="0"/>
            </a:endParaRPr>
          </a:p>
          <a:p>
            <a:r>
              <a:rPr lang="pt-BR" b="1" dirty="0" smtClean="0">
                <a:solidFill>
                  <a:srgbClr val="202122"/>
                </a:solidFill>
                <a:latin typeface="Arial" panose="020B0604020202020204" pitchFamily="34" charset="0"/>
                <a:cs typeface="Arial" panose="020B0604020202020204" pitchFamily="34" charset="0"/>
              </a:rPr>
              <a:t>“NÃO SOU CONDUZIDO, CONDUZO”</a:t>
            </a:r>
            <a:endParaRPr lang="pt-BR" b="1" dirty="0">
              <a:latin typeface="Arial" panose="020B0604020202020204" pitchFamily="34" charset="0"/>
              <a:cs typeface="Arial" panose="020B0604020202020204" pitchFamily="34" charset="0"/>
            </a:endParaRPr>
          </a:p>
        </p:txBody>
      </p:sp>
      <p:pic>
        <p:nvPicPr>
          <p:cNvPr id="5" name="Imagem 4" descr="Logotipo&#10;&#10;Descrição gerada automaticamente">
            <a:extLst>
              <a:ext uri="{FF2B5EF4-FFF2-40B4-BE49-F238E27FC236}">
                <a16:creationId xmlns:a16="http://schemas.microsoft.com/office/drawing/2014/main" id="{6EB63A16-A9C5-45A8-82A2-569DCB484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775" y="1950719"/>
            <a:ext cx="3507239" cy="4516899"/>
          </a:xfrm>
          <a:prstGeom prst="rect">
            <a:avLst/>
          </a:prstGeom>
        </p:spPr>
      </p:pic>
      <p:sp>
        <p:nvSpPr>
          <p:cNvPr id="4" name="CaixaDeTexto 3">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1340993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esenho de personagem de desenho animado&#10;&#10;Descrição gerada automaticamente com confiança média">
            <a:extLst>
              <a:ext uri="{FF2B5EF4-FFF2-40B4-BE49-F238E27FC236}">
                <a16:creationId xmlns:a16="http://schemas.microsoft.com/office/drawing/2014/main" id="{08CFD5A6-E0AB-4D98-A297-6219DF084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816" y="2151018"/>
            <a:ext cx="2571180" cy="4102331"/>
          </a:xfrm>
          <a:prstGeom prst="rect">
            <a:avLst/>
          </a:prstGeom>
        </p:spPr>
      </p:pic>
      <p:pic>
        <p:nvPicPr>
          <p:cNvPr id="4" name="Imagem 3">
            <a:extLst>
              <a:ext uri="{FF2B5EF4-FFF2-40B4-BE49-F238E27FC236}">
                <a16:creationId xmlns:a16="http://schemas.microsoft.com/office/drawing/2014/main" id="{0C4FC7C8-5CBE-45D9-BDD9-F22BA88CE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07" y="571755"/>
            <a:ext cx="1479997" cy="1815365"/>
          </a:xfrm>
          <a:prstGeom prst="rect">
            <a:avLst/>
          </a:prstGeom>
        </p:spPr>
      </p:pic>
      <p:pic>
        <p:nvPicPr>
          <p:cNvPr id="5" name="Imagem 3">
            <a:extLst>
              <a:ext uri="{FF2B5EF4-FFF2-40B4-BE49-F238E27FC236}">
                <a16:creationId xmlns:a16="http://schemas.microsoft.com/office/drawing/2014/main" id="{C4155AAC-2BC7-455F-8446-7DD21F9CA471}"/>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42512" y="2892104"/>
            <a:ext cx="2650219" cy="379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descr="Logotipo&#10;&#10;Descrição gerada automaticamente">
            <a:extLst>
              <a:ext uri="{FF2B5EF4-FFF2-40B4-BE49-F238E27FC236}">
                <a16:creationId xmlns:a16="http://schemas.microsoft.com/office/drawing/2014/main" id="{6BF3459F-3ECD-4840-B867-5FFED9EDC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497" y="1917513"/>
            <a:ext cx="1285015" cy="1495065"/>
          </a:xfrm>
          <a:prstGeom prst="rect">
            <a:avLst/>
          </a:prstGeom>
        </p:spPr>
      </p:pic>
      <p:pic>
        <p:nvPicPr>
          <p:cNvPr id="7" name="Imagem 6" descr="Logotipo&#10;&#10;Descrição gerada automaticamente">
            <a:extLst>
              <a:ext uri="{FF2B5EF4-FFF2-40B4-BE49-F238E27FC236}">
                <a16:creationId xmlns:a16="http://schemas.microsoft.com/office/drawing/2014/main" id="{6EB63A16-A9C5-45A8-82A2-569DCB484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6488" y="1978841"/>
            <a:ext cx="1076209" cy="1386026"/>
          </a:xfrm>
          <a:prstGeom prst="rect">
            <a:avLst/>
          </a:prstGeom>
        </p:spPr>
      </p:pic>
      <p:pic>
        <p:nvPicPr>
          <p:cNvPr id="8" name="Imagem 17">
            <a:extLst>
              <a:ext uri="{FF2B5EF4-FFF2-40B4-BE49-F238E27FC236}">
                <a16:creationId xmlns:a16="http://schemas.microsoft.com/office/drawing/2014/main" id="{CB035780-D002-4E3A-86F6-9730187F70C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03808" y="611143"/>
            <a:ext cx="1538288"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ta Dobrada para Cima 1"/>
          <p:cNvSpPr/>
          <p:nvPr/>
        </p:nvSpPr>
        <p:spPr>
          <a:xfrm flipV="1">
            <a:off x="2622788" y="1399304"/>
            <a:ext cx="905691" cy="56671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p:cNvSpPr/>
          <p:nvPr/>
        </p:nvSpPr>
        <p:spPr>
          <a:xfrm rot="1914426">
            <a:off x="7585165" y="3614060"/>
            <a:ext cx="653143" cy="278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p:cNvSpPr/>
          <p:nvPr/>
        </p:nvSpPr>
        <p:spPr>
          <a:xfrm rot="5400000">
            <a:off x="9140220" y="2346956"/>
            <a:ext cx="653143" cy="278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0"/>
          <p:cNvSpPr/>
          <p:nvPr/>
        </p:nvSpPr>
        <p:spPr>
          <a:xfrm rot="8703395">
            <a:off x="10640032" y="3596284"/>
            <a:ext cx="653143" cy="278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1323581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m 3">
            <a:extLst>
              <a:ext uri="{FF2B5EF4-FFF2-40B4-BE49-F238E27FC236}">
                <a16:creationId xmlns:a16="http://schemas.microsoft.com/office/drawing/2014/main" id="{C4155AAC-2BC7-455F-8446-7DD21F9CA47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33525" y="2351314"/>
            <a:ext cx="2667120" cy="382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Imagem 4">
            <a:extLst>
              <a:ext uri="{FF2B5EF4-FFF2-40B4-BE49-F238E27FC236}">
                <a16:creationId xmlns:a16="http://schemas.microsoft.com/office/drawing/2014/main" id="{EEFDE8C2-9509-4CA4-80A5-C83F0EDB7392}"/>
              </a:ext>
            </a:extLst>
          </p:cNvPr>
          <p:cNvPicPr>
            <a:picLocks noChangeAspect="1"/>
          </p:cNvPicPr>
          <p:nvPr/>
        </p:nvPicPr>
        <p:blipFill>
          <a:blip r:embed="rId3">
            <a:extLst>
              <a:ext uri="{28A0092B-C50C-407E-A947-70E740481C1C}">
                <a14:useLocalDpi xmlns:a14="http://schemas.microsoft.com/office/drawing/2010/main" val="0"/>
              </a:ext>
            </a:extLst>
          </a:blip>
          <a:srcRect l="15688" t="15549" r="38931" b="13579"/>
          <a:stretch>
            <a:fillRect/>
          </a:stretch>
        </p:blipFill>
        <p:spPr bwMode="auto">
          <a:xfrm>
            <a:off x="5845176" y="2593976"/>
            <a:ext cx="4856163"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Imagem 5">
            <a:extLst>
              <a:ext uri="{FF2B5EF4-FFF2-40B4-BE49-F238E27FC236}">
                <a16:creationId xmlns:a16="http://schemas.microsoft.com/office/drawing/2014/main" id="{21F8D315-A637-4F87-ACCC-FDC8EFE1E5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9512" y="67230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to 2">
            <a:extLst>
              <a:ext uri="{FF2B5EF4-FFF2-40B4-BE49-F238E27FC236}">
                <a16:creationId xmlns:a16="http://schemas.microsoft.com/office/drawing/2014/main" id="{EA25F5FC-920C-4FA9-8E24-FB5D3C78DCFC}"/>
              </a:ext>
            </a:extLst>
          </p:cNvPr>
          <p:cNvCxnSpPr/>
          <p:nvPr/>
        </p:nvCxnSpPr>
        <p:spPr>
          <a:xfrm flipV="1">
            <a:off x="7947025" y="5184775"/>
            <a:ext cx="654050" cy="14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77378095-CBCC-4373-975C-6B971AE86E28}"/>
              </a:ext>
            </a:extLst>
          </p:cNvPr>
          <p:cNvCxnSpPr/>
          <p:nvPr/>
        </p:nvCxnSpPr>
        <p:spPr>
          <a:xfrm flipV="1">
            <a:off x="9185275" y="3789364"/>
            <a:ext cx="655638" cy="142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535FF1F5-8B98-4EE7-9611-522AE39D4D11}"/>
              </a:ext>
            </a:extLst>
          </p:cNvPr>
          <p:cNvCxnSpPr/>
          <p:nvPr/>
        </p:nvCxnSpPr>
        <p:spPr>
          <a:xfrm flipV="1">
            <a:off x="6527800" y="3500439"/>
            <a:ext cx="655638" cy="142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BAE52E53-5D96-4EEF-8E18-CEF0780A95C9}"/>
              </a:ext>
            </a:extLst>
          </p:cNvPr>
          <p:cNvCxnSpPr/>
          <p:nvPr/>
        </p:nvCxnSpPr>
        <p:spPr>
          <a:xfrm>
            <a:off x="8488364" y="4899025"/>
            <a:ext cx="1182687" cy="19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911712C1-8400-4321-B07C-C95627A6FC3D}"/>
              </a:ext>
            </a:extLst>
          </p:cNvPr>
          <p:cNvCxnSpPr/>
          <p:nvPr/>
        </p:nvCxnSpPr>
        <p:spPr>
          <a:xfrm flipV="1">
            <a:off x="5997575" y="5453064"/>
            <a:ext cx="655638" cy="142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to 19">
            <a:extLst>
              <a:ext uri="{FF2B5EF4-FFF2-40B4-BE49-F238E27FC236}">
                <a16:creationId xmlns:a16="http://schemas.microsoft.com/office/drawing/2014/main" id="{15DF4B95-D296-4CCE-AE4F-71DD0FCF0D5E}"/>
              </a:ext>
            </a:extLst>
          </p:cNvPr>
          <p:cNvCxnSpPr/>
          <p:nvPr/>
        </p:nvCxnSpPr>
        <p:spPr>
          <a:xfrm flipV="1">
            <a:off x="6613525" y="5749925"/>
            <a:ext cx="655638" cy="14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93ADEA00-902A-4FC2-812E-48937DB4FB9A}"/>
              </a:ext>
            </a:extLst>
          </p:cNvPr>
          <p:cNvCxnSpPr/>
          <p:nvPr/>
        </p:nvCxnSpPr>
        <p:spPr>
          <a:xfrm flipV="1">
            <a:off x="8021639" y="6021389"/>
            <a:ext cx="1544637" cy="142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id="{442E1B1A-114D-493E-8B49-DF45D35C10AF}"/>
              </a:ext>
            </a:extLst>
          </p:cNvPr>
          <p:cNvCxnSpPr/>
          <p:nvPr/>
        </p:nvCxnSpPr>
        <p:spPr>
          <a:xfrm flipV="1">
            <a:off x="6419850" y="4921250"/>
            <a:ext cx="654050" cy="14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73C1D55D-C575-48B4-B550-3C174E61F06F}"/>
              </a:ext>
            </a:extLst>
          </p:cNvPr>
          <p:cNvCxnSpPr/>
          <p:nvPr/>
        </p:nvCxnSpPr>
        <p:spPr>
          <a:xfrm flipV="1">
            <a:off x="5995988" y="3775075"/>
            <a:ext cx="654050" cy="14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18C09F29-F0FD-4B58-8917-54D68E2FCE45}"/>
              </a:ext>
            </a:extLst>
          </p:cNvPr>
          <p:cNvCxnSpPr/>
          <p:nvPr/>
        </p:nvCxnSpPr>
        <p:spPr>
          <a:xfrm flipV="1">
            <a:off x="7694614" y="5467350"/>
            <a:ext cx="11001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207" name="Imagem 17">
            <a:extLst>
              <a:ext uri="{FF2B5EF4-FFF2-40B4-BE49-F238E27FC236}">
                <a16:creationId xmlns:a16="http://schemas.microsoft.com/office/drawing/2014/main" id="{CB035780-D002-4E3A-86F6-9730187F70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32195" y="1581376"/>
            <a:ext cx="1538288"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ixaDeTexto 15">
            <a:extLst>
              <a:ext uri="{FF2B5EF4-FFF2-40B4-BE49-F238E27FC236}">
                <a16:creationId xmlns:a16="http://schemas.microsoft.com/office/drawing/2014/main" id="{8A6748A5-5E38-4269-B0BB-C6C1D163347B}"/>
              </a:ext>
            </a:extLst>
          </p:cNvPr>
          <p:cNvSpPr txBox="1"/>
          <p:nvPr/>
        </p:nvSpPr>
        <p:spPr>
          <a:xfrm>
            <a:off x="3330990" y="151935"/>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1513589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m 2">
            <a:extLst>
              <a:ext uri="{FF2B5EF4-FFF2-40B4-BE49-F238E27FC236}">
                <a16:creationId xmlns:a16="http://schemas.microsoft.com/office/drawing/2014/main" id="{54610E5D-296A-4B47-8A0A-C883118B29AF}"/>
              </a:ext>
            </a:extLst>
          </p:cNvPr>
          <p:cNvPicPr>
            <a:picLocks noChangeAspect="1"/>
          </p:cNvPicPr>
          <p:nvPr/>
        </p:nvPicPr>
        <p:blipFill>
          <a:blip r:embed="rId2">
            <a:extLst>
              <a:ext uri="{28A0092B-C50C-407E-A947-70E740481C1C}">
                <a14:useLocalDpi xmlns:a14="http://schemas.microsoft.com/office/drawing/2010/main" val="0"/>
              </a:ext>
            </a:extLst>
          </a:blip>
          <a:srcRect l="23793" t="23853" r="21979" b="13960"/>
          <a:stretch>
            <a:fillRect/>
          </a:stretch>
        </p:blipFill>
        <p:spPr bwMode="auto">
          <a:xfrm>
            <a:off x="1368879" y="1122636"/>
            <a:ext cx="8720138"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3765599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A6748A5-5E38-4269-B0BB-C6C1D163347B}"/>
              </a:ext>
            </a:extLst>
          </p:cNvPr>
          <p:cNvSpPr txBox="1"/>
          <p:nvPr/>
        </p:nvSpPr>
        <p:spPr>
          <a:xfrm>
            <a:off x="3300876" y="633982"/>
            <a:ext cx="5590248" cy="830997"/>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p>
          <a:p>
            <a:pPr algn="ctr"/>
            <a:r>
              <a:rPr lang="pt-BR" dirty="0">
                <a:solidFill>
                  <a:srgbClr val="0B0F28"/>
                </a:solidFill>
                <a:latin typeface="Arial Black" panose="020B0A04020102020204" pitchFamily="34" charset="0"/>
              </a:rPr>
              <a:t>Pessoa-marca, marcas simbólicas, status</a:t>
            </a:r>
          </a:p>
        </p:txBody>
      </p:sp>
      <p:pic>
        <p:nvPicPr>
          <p:cNvPr id="5122" name="Picture 2" descr="A Brief History of the Classic Champagne Coupe, by Amy Azzarito">
            <a:extLst>
              <a:ext uri="{FF2B5EF4-FFF2-40B4-BE49-F238E27FC236}">
                <a16:creationId xmlns:a16="http://schemas.microsoft.com/office/drawing/2014/main" id="{AE886D98-F092-403C-8ABD-C43412E7CD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0" r="2332"/>
          <a:stretch/>
        </p:blipFill>
        <p:spPr bwMode="auto">
          <a:xfrm>
            <a:off x="5866227" y="1989406"/>
            <a:ext cx="6342527" cy="33176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venturas na História · Amante mandante: A saga da Madame de Pompadour">
            <a:extLst>
              <a:ext uri="{FF2B5EF4-FFF2-40B4-BE49-F238E27FC236}">
                <a16:creationId xmlns:a16="http://schemas.microsoft.com/office/drawing/2014/main" id="{14273B25-D9B9-4741-B6ED-8455CBB6C5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7"/>
          <a:stretch/>
        </p:blipFill>
        <p:spPr bwMode="auto">
          <a:xfrm>
            <a:off x="0" y="1989406"/>
            <a:ext cx="6096000" cy="331763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00298" y="5390605"/>
            <a:ext cx="5765074" cy="539931"/>
          </a:xfrm>
          <a:prstGeom prst="rect">
            <a:avLst/>
          </a:prstGeom>
          <a:noFill/>
        </p:spPr>
        <p:txBody>
          <a:bodyPr wrap="square" rtlCol="0">
            <a:spAutoFit/>
          </a:bodyPr>
          <a:lstStyle/>
          <a:p>
            <a:r>
              <a:rPr lang="pt-BR" sz="1400" dirty="0" smtClean="0">
                <a:latin typeface="Arial Black" panose="020B0A04020102020204" pitchFamily="34" charset="0"/>
              </a:rPr>
              <a:t>Jeanne-</a:t>
            </a:r>
            <a:r>
              <a:rPr lang="pt-BR" sz="1400" dirty="0" err="1" smtClean="0">
                <a:latin typeface="Arial Black" panose="020B0A04020102020204" pitchFamily="34" charset="0"/>
              </a:rPr>
              <a:t>Antoinette</a:t>
            </a:r>
            <a:r>
              <a:rPr lang="pt-BR" sz="1400" dirty="0" smtClean="0">
                <a:latin typeface="Arial Black" panose="020B0A04020102020204" pitchFamily="34" charset="0"/>
              </a:rPr>
              <a:t> Poisson, Marquesa de </a:t>
            </a:r>
            <a:r>
              <a:rPr lang="pt-BR" sz="1400" dirty="0" err="1" smtClean="0">
                <a:latin typeface="Arial Black" panose="020B0A04020102020204" pitchFamily="34" charset="0"/>
              </a:rPr>
              <a:t>Pompadour</a:t>
            </a:r>
            <a:r>
              <a:rPr lang="pt-BR" sz="1400" dirty="0" smtClean="0">
                <a:latin typeface="Arial Black" panose="020B0A04020102020204" pitchFamily="34" charset="0"/>
              </a:rPr>
              <a:t>. Paris, 1721 – Versalhes, 1764</a:t>
            </a:r>
            <a:endParaRPr lang="pt-BR" sz="1400" dirty="0">
              <a:latin typeface="Arial Black" panose="020B0A04020102020204" pitchFamily="34" charset="0"/>
            </a:endParaRPr>
          </a:p>
        </p:txBody>
      </p:sp>
    </p:spTree>
    <p:extLst>
      <p:ext uri="{BB962C8B-B14F-4D97-AF65-F5344CB8AC3E}">
        <p14:creationId xmlns:p14="http://schemas.microsoft.com/office/powerpoint/2010/main" val="162208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A6748A5-5E38-4269-B0BB-C6C1D163347B}"/>
              </a:ext>
            </a:extLst>
          </p:cNvPr>
          <p:cNvSpPr txBox="1"/>
          <p:nvPr/>
        </p:nvSpPr>
        <p:spPr>
          <a:xfrm>
            <a:off x="2845110" y="641719"/>
            <a:ext cx="6501780" cy="800219"/>
          </a:xfrm>
          <a:prstGeom prst="rect">
            <a:avLst/>
          </a:prstGeom>
          <a:noFill/>
        </p:spPr>
        <p:txBody>
          <a:bodyPr wrap="none" rtlCol="0">
            <a:spAutoFit/>
          </a:bodyPr>
          <a:lstStyle/>
          <a:p>
            <a:pPr algn="ctr"/>
            <a:r>
              <a:rPr lang="pt-BR" sz="2800" dirty="0">
                <a:solidFill>
                  <a:srgbClr val="607D8B"/>
                </a:solidFill>
                <a:latin typeface="Arial Black" panose="020B0A04020102020204" pitchFamily="34" charset="0"/>
              </a:rPr>
              <a:t>ALGUNS ANTECEDENTES...</a:t>
            </a:r>
          </a:p>
          <a:p>
            <a:pPr algn="ctr"/>
            <a:r>
              <a:rPr lang="pt-BR" dirty="0">
                <a:solidFill>
                  <a:srgbClr val="0B0F28"/>
                </a:solidFill>
                <a:latin typeface="Arial Black" panose="020B0A04020102020204" pitchFamily="34" charset="0"/>
              </a:rPr>
              <a:t>Ampliação do comércio / desprendimento do local</a:t>
            </a:r>
          </a:p>
        </p:txBody>
      </p:sp>
      <p:pic>
        <p:nvPicPr>
          <p:cNvPr id="4098" name="Picture 2" descr="Qual foi a importância das guildas na Idade Média? - Quora">
            <a:extLst>
              <a:ext uri="{FF2B5EF4-FFF2-40B4-BE49-F238E27FC236}">
                <a16:creationId xmlns:a16="http://schemas.microsoft.com/office/drawing/2014/main" id="{C747752D-458C-491A-A7EE-0F16B2B0A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8854"/>
            <a:ext cx="6718508" cy="31472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s engrenagens da Revolução industrial - Jovem Nerd">
            <a:extLst>
              <a:ext uri="{FF2B5EF4-FFF2-40B4-BE49-F238E27FC236}">
                <a16:creationId xmlns:a16="http://schemas.microsoft.com/office/drawing/2014/main" id="{70995A77-1CC6-4F03-A03F-B0FE1BF1A1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17"/>
          <a:stretch/>
        </p:blipFill>
        <p:spPr bwMode="auto">
          <a:xfrm>
            <a:off x="6096000" y="2268853"/>
            <a:ext cx="6096000" cy="314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9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67855" y="3789693"/>
            <a:ext cx="7527636" cy="2862322"/>
          </a:xfrm>
          <a:prstGeom prst="rect">
            <a:avLst/>
          </a:prstGeom>
        </p:spPr>
        <p:txBody>
          <a:bodyPr wrap="square">
            <a:spAutoFit/>
          </a:bodyPr>
          <a:lstStyle/>
          <a:p>
            <a:r>
              <a:rPr lang="pt-BR" dirty="0">
                <a:solidFill>
                  <a:srgbClr val="607D8B"/>
                </a:solidFill>
                <a:latin typeface="Arial Black" panose="020B0A04020102020204" pitchFamily="34" charset="0"/>
              </a:rPr>
              <a:t>Em 1710, entrou em vigor a primeira lei de direitos autorais conhecida, o </a:t>
            </a:r>
            <a:r>
              <a:rPr lang="pt-BR" i="1" dirty="0">
                <a:solidFill>
                  <a:srgbClr val="607D8B"/>
                </a:solidFill>
                <a:latin typeface="Arial Black" panose="020B0A04020102020204" pitchFamily="34" charset="0"/>
              </a:rPr>
              <a:t>Copyright </a:t>
            </a:r>
            <a:r>
              <a:rPr lang="pt-BR" i="1" dirty="0" err="1">
                <a:solidFill>
                  <a:srgbClr val="607D8B"/>
                </a:solidFill>
                <a:latin typeface="Arial Black" panose="020B0A04020102020204" pitchFamily="34" charset="0"/>
              </a:rPr>
              <a:t>Act</a:t>
            </a:r>
            <a:r>
              <a:rPr lang="pt-BR" dirty="0">
                <a:solidFill>
                  <a:srgbClr val="607D8B"/>
                </a:solidFill>
                <a:latin typeface="Arial Black" panose="020B0A04020102020204" pitchFamily="34" charset="0"/>
              </a:rPr>
              <a:t>, baixado pela Rainha Ana da Inglaterra em 1709, que dizia respeito apenas a livros</a:t>
            </a:r>
            <a:r>
              <a:rPr lang="pt-BR" dirty="0" smtClean="0">
                <a:solidFill>
                  <a:srgbClr val="607D8B"/>
                </a:solidFill>
                <a:latin typeface="Arial Black" panose="020B0A04020102020204" pitchFamily="34" charset="0"/>
              </a:rPr>
              <a:t>.</a:t>
            </a:r>
            <a:r>
              <a:rPr lang="pt-BR" dirty="0">
                <a:solidFill>
                  <a:srgbClr val="607D8B"/>
                </a:solidFill>
                <a:latin typeface="Arial Black" panose="020B0A04020102020204" pitchFamily="34" charset="0"/>
              </a:rPr>
              <a:t> Em 1735, foi adotada outra lei, que abrangia desenhos</a:t>
            </a:r>
            <a:r>
              <a:rPr lang="pt-BR" dirty="0" smtClean="0">
                <a:solidFill>
                  <a:srgbClr val="607D8B"/>
                </a:solidFill>
                <a:latin typeface="Arial Black" panose="020B0A04020102020204" pitchFamily="34" charset="0"/>
              </a:rPr>
              <a:t>.</a:t>
            </a:r>
            <a:r>
              <a:rPr lang="pt-BR" dirty="0">
                <a:solidFill>
                  <a:srgbClr val="607D8B"/>
                </a:solidFill>
                <a:latin typeface="Arial Black" panose="020B0A04020102020204" pitchFamily="34" charset="0"/>
              </a:rPr>
              <a:t> Ao longo do século XVII, nos reinos de Georges II e Georges III foram realizadas ampliações e aperfeiçoamentos na legislação</a:t>
            </a:r>
            <a:r>
              <a:rPr lang="pt-BR" dirty="0" smtClean="0">
                <a:solidFill>
                  <a:srgbClr val="607D8B"/>
                </a:solidFill>
                <a:latin typeface="Arial Black" panose="020B0A04020102020204" pitchFamily="34" charset="0"/>
              </a:rPr>
              <a:t>.</a:t>
            </a:r>
            <a:r>
              <a:rPr lang="pt-BR" dirty="0">
                <a:solidFill>
                  <a:srgbClr val="607D8B"/>
                </a:solidFill>
                <a:latin typeface="Arial Black" panose="020B0A04020102020204" pitchFamily="34" charset="0"/>
              </a:rPr>
              <a:t> Outros países como Dinamarca, Espanha, Alemanha e Estados Unidos também adotaram legislações que versavam sobre direitos de impressão e reprodução de obras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551" y="1101292"/>
            <a:ext cx="2143125" cy="2143125"/>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528" y="743012"/>
            <a:ext cx="3528292" cy="5826722"/>
          </a:xfrm>
          <a:prstGeom prst="rect">
            <a:avLst/>
          </a:prstGeom>
        </p:spPr>
      </p:pic>
      <p:sp>
        <p:nvSpPr>
          <p:cNvPr id="6" name="CaixaDeTexto 5">
            <a:extLst>
              <a:ext uri="{FF2B5EF4-FFF2-40B4-BE49-F238E27FC236}">
                <a16:creationId xmlns:a16="http://schemas.microsoft.com/office/drawing/2014/main" id="{8A6748A5-5E38-4269-B0BB-C6C1D163347B}"/>
              </a:ext>
            </a:extLst>
          </p:cNvPr>
          <p:cNvSpPr txBox="1"/>
          <p:nvPr/>
        </p:nvSpPr>
        <p:spPr>
          <a:xfrm>
            <a:off x="3097676" y="162927"/>
            <a:ext cx="5590248" cy="830997"/>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p>
          <a:p>
            <a:pPr algn="ctr"/>
            <a:r>
              <a:rPr lang="pt-BR" dirty="0" smtClean="0">
                <a:solidFill>
                  <a:srgbClr val="0B0F28"/>
                </a:solidFill>
                <a:latin typeface="Arial Black" panose="020B0A04020102020204" pitchFamily="34" charset="0"/>
              </a:rPr>
              <a:t>Proteção, leis...</a:t>
            </a:r>
            <a:endParaRPr lang="pt-BR" dirty="0">
              <a:solidFill>
                <a:srgbClr val="0B0F28"/>
              </a:solidFill>
              <a:latin typeface="Arial Black" panose="020B0A04020102020204" pitchFamily="34" charset="0"/>
            </a:endParaRPr>
          </a:p>
        </p:txBody>
      </p:sp>
    </p:spTree>
    <p:extLst>
      <p:ext uri="{BB962C8B-B14F-4D97-AF65-F5344CB8AC3E}">
        <p14:creationId xmlns:p14="http://schemas.microsoft.com/office/powerpoint/2010/main" val="3774654793"/>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A6748A5-5E38-4269-B0BB-C6C1D163347B}"/>
              </a:ext>
            </a:extLst>
          </p:cNvPr>
          <p:cNvSpPr txBox="1"/>
          <p:nvPr/>
        </p:nvSpPr>
        <p:spPr>
          <a:xfrm>
            <a:off x="3300876" y="633982"/>
            <a:ext cx="5590248" cy="830997"/>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p>
          <a:p>
            <a:pPr algn="ctr"/>
            <a:r>
              <a:rPr lang="pt-BR" dirty="0">
                <a:solidFill>
                  <a:srgbClr val="0B0F28"/>
                </a:solidFill>
                <a:latin typeface="Arial Black" panose="020B0A04020102020204" pitchFamily="34" charset="0"/>
              </a:rPr>
              <a:t>Procedência e proteção</a:t>
            </a:r>
          </a:p>
        </p:txBody>
      </p:sp>
      <p:pic>
        <p:nvPicPr>
          <p:cNvPr id="4102" name="Picture 6" descr="A origem das marcas">
            <a:extLst>
              <a:ext uri="{FF2B5EF4-FFF2-40B4-BE49-F238E27FC236}">
                <a16:creationId xmlns:a16="http://schemas.microsoft.com/office/drawing/2014/main" id="{FBB4C113-AFBA-4469-BD0F-3F2649A9E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15" y="2247761"/>
            <a:ext cx="4230516" cy="32574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uerra Civil Americana | Wikia Hitler Parody ES | Fandom">
            <a:extLst>
              <a:ext uri="{FF2B5EF4-FFF2-40B4-BE49-F238E27FC236}">
                <a16:creationId xmlns:a16="http://schemas.microsoft.com/office/drawing/2014/main" id="{C8B810D9-ED4B-491F-A7F8-4373631F7D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2" t="8711" r="12120" b="15457"/>
          <a:stretch/>
        </p:blipFill>
        <p:spPr bwMode="auto">
          <a:xfrm>
            <a:off x="0" y="2247761"/>
            <a:ext cx="5739618" cy="323037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8F7A1DE6-7F24-4B66-B310-356E1B1B3EF1}"/>
              </a:ext>
            </a:extLst>
          </p:cNvPr>
          <p:cNvSpPr txBox="1"/>
          <p:nvPr/>
        </p:nvSpPr>
        <p:spPr>
          <a:xfrm>
            <a:off x="7164315" y="5725551"/>
            <a:ext cx="4230516" cy="646331"/>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Remédios, alimentos enlatados, bebidas...</a:t>
            </a:r>
          </a:p>
        </p:txBody>
      </p:sp>
      <p:sp>
        <p:nvSpPr>
          <p:cNvPr id="9" name="CaixaDeTexto 8">
            <a:extLst>
              <a:ext uri="{FF2B5EF4-FFF2-40B4-BE49-F238E27FC236}">
                <a16:creationId xmlns:a16="http://schemas.microsoft.com/office/drawing/2014/main" id="{27E52027-0A52-48C2-B993-BE3B13CAE391}"/>
              </a:ext>
            </a:extLst>
          </p:cNvPr>
          <p:cNvSpPr txBox="1"/>
          <p:nvPr/>
        </p:nvSpPr>
        <p:spPr>
          <a:xfrm>
            <a:off x="0" y="5518933"/>
            <a:ext cx="4230516" cy="276999"/>
          </a:xfrm>
          <a:prstGeom prst="rect">
            <a:avLst/>
          </a:prstGeom>
          <a:noFill/>
        </p:spPr>
        <p:txBody>
          <a:bodyPr wrap="square" rtlCol="0">
            <a:spAutoFit/>
          </a:bodyPr>
          <a:lstStyle/>
          <a:p>
            <a:r>
              <a:rPr lang="pt-BR" sz="1200" dirty="0">
                <a:latin typeface="Arial" panose="020B0604020202020204" pitchFamily="34" charset="0"/>
                <a:cs typeface="Arial" panose="020B0604020202020204" pitchFamily="34" charset="0"/>
              </a:rPr>
              <a:t>Guerra de Secessão (1861-1865)</a:t>
            </a:r>
          </a:p>
        </p:txBody>
      </p:sp>
    </p:spTree>
    <p:extLst>
      <p:ext uri="{BB962C8B-B14F-4D97-AF65-F5344CB8AC3E}">
        <p14:creationId xmlns:p14="http://schemas.microsoft.com/office/powerpoint/2010/main" val="2851307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A6748A5-5E38-4269-B0BB-C6C1D163347B}"/>
              </a:ext>
            </a:extLst>
          </p:cNvPr>
          <p:cNvSpPr txBox="1"/>
          <p:nvPr/>
        </p:nvSpPr>
        <p:spPr>
          <a:xfrm>
            <a:off x="3254694" y="341025"/>
            <a:ext cx="5590248" cy="830997"/>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p>
          <a:p>
            <a:pPr algn="ctr"/>
            <a:r>
              <a:rPr lang="pt-BR" dirty="0">
                <a:solidFill>
                  <a:srgbClr val="0B0F28"/>
                </a:solidFill>
                <a:latin typeface="Arial Black" panose="020B0A04020102020204" pitchFamily="34" charset="0"/>
              </a:rPr>
              <a:t>Proliferação das marcas</a:t>
            </a:r>
          </a:p>
        </p:txBody>
      </p:sp>
      <p:pic>
        <p:nvPicPr>
          <p:cNvPr id="7170" name="Picture 2" descr="Quaker Oats Company - Wikipedia">
            <a:extLst>
              <a:ext uri="{FF2B5EF4-FFF2-40B4-BE49-F238E27FC236}">
                <a16:creationId xmlns:a16="http://schemas.microsoft.com/office/drawing/2014/main" id="{08C69234-DCEE-4A33-BB2A-1C519A040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084" y="1661966"/>
            <a:ext cx="2015033" cy="18263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2311E51-1006-4272-A9ED-E323A0060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66" y="3637172"/>
            <a:ext cx="3290056" cy="8466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ne of America's oldest milk processors files for bankruptcy">
            <a:extLst>
              <a:ext uri="{FF2B5EF4-FFF2-40B4-BE49-F238E27FC236}">
                <a16:creationId xmlns:a16="http://schemas.microsoft.com/office/drawing/2014/main" id="{F4D3497A-AEFB-4DC0-B1C1-F884340FA64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13630" y="4691996"/>
            <a:ext cx="1657381" cy="173069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accarat Logo Vector (.EPS) Free Download">
            <a:extLst>
              <a:ext uri="{FF2B5EF4-FFF2-40B4-BE49-F238E27FC236}">
                <a16:creationId xmlns:a16="http://schemas.microsoft.com/office/drawing/2014/main" id="{0A371914-75EB-40FC-9A6C-E49D8583D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535" y="4726347"/>
            <a:ext cx="2266975" cy="163222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1899 Quaker Oats print ad: vintage_ads — LiveJournal">
            <a:extLst>
              <a:ext uri="{FF2B5EF4-FFF2-40B4-BE49-F238E27FC236}">
                <a16:creationId xmlns:a16="http://schemas.microsoft.com/office/drawing/2014/main" id="{44B7E69C-64A1-4C23-A00A-DDE5BC76EC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7600" y="1661966"/>
            <a:ext cx="3454400" cy="5196033"/>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2D762287-B4C6-4498-85B1-0E60C40CF40C}"/>
              </a:ext>
            </a:extLst>
          </p:cNvPr>
          <p:cNvSpPr txBox="1"/>
          <p:nvPr/>
        </p:nvSpPr>
        <p:spPr>
          <a:xfrm>
            <a:off x="5156038" y="2464692"/>
            <a:ext cx="3503685" cy="3077766"/>
          </a:xfrm>
          <a:prstGeom prst="rect">
            <a:avLst/>
          </a:prstGeom>
          <a:noFill/>
        </p:spPr>
        <p:txBody>
          <a:bodyPr wrap="square" rtlCol="0">
            <a:spAutoFit/>
          </a:bodyPr>
          <a:lstStyle/>
          <a:p>
            <a:r>
              <a:rPr lang="pt-BR" sz="1600" dirty="0">
                <a:solidFill>
                  <a:srgbClr val="607D8B"/>
                </a:solidFill>
                <a:latin typeface="Arial Black" panose="020B0A04020102020204" pitchFamily="34" charset="0"/>
                <a:cs typeface="Arial" panose="020B0604020202020204" pitchFamily="34" charset="0"/>
              </a:rPr>
              <a:t>“A grande mudança começou na última década do século XIX, com o surgimento de empresas que desenvolveram formas de distribuição em larga escala e começaram a utilizar os meios de comunicação com grande cobertura geográfica, visando atingir a massa populacional crescente”</a:t>
            </a:r>
          </a:p>
          <a:p>
            <a:r>
              <a:rPr lang="pt-BR" sz="1200" dirty="0">
                <a:latin typeface="Arial" panose="020B0604020202020204" pitchFamily="34" charset="0"/>
                <a:cs typeface="Arial" panose="020B0604020202020204" pitchFamily="34" charset="0"/>
              </a:rPr>
              <a:t>(PEREZ, 2016)</a:t>
            </a:r>
          </a:p>
        </p:txBody>
      </p:sp>
    </p:spTree>
    <p:extLst>
      <p:ext uri="{BB962C8B-B14F-4D97-AF65-F5344CB8AC3E}">
        <p14:creationId xmlns:p14="http://schemas.microsoft.com/office/powerpoint/2010/main" val="335622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A6748A5-5E38-4269-B0BB-C6C1D163347B}"/>
              </a:ext>
            </a:extLst>
          </p:cNvPr>
          <p:cNvSpPr txBox="1"/>
          <p:nvPr/>
        </p:nvSpPr>
        <p:spPr>
          <a:xfrm>
            <a:off x="3254694" y="341025"/>
            <a:ext cx="6263189" cy="800219"/>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t>
            </a:r>
            <a:r>
              <a:rPr lang="pt-BR" sz="2800" dirty="0" smtClean="0">
                <a:solidFill>
                  <a:srgbClr val="607D8B"/>
                </a:solidFill>
                <a:latin typeface="Arial Black" panose="020B0A04020102020204" pitchFamily="34" charset="0"/>
              </a:rPr>
              <a:t>IMPULSIONADORES...</a:t>
            </a:r>
            <a:endParaRPr lang="pt-BR" sz="2800" dirty="0">
              <a:solidFill>
                <a:srgbClr val="607D8B"/>
              </a:solidFill>
              <a:latin typeface="Arial Black" panose="020B0A04020102020204" pitchFamily="34" charset="0"/>
            </a:endParaRPr>
          </a:p>
          <a:p>
            <a:pPr algn="ctr"/>
            <a:r>
              <a:rPr lang="pt-BR" dirty="0" smtClean="0">
                <a:solidFill>
                  <a:srgbClr val="0B0F28"/>
                </a:solidFill>
                <a:latin typeface="Arial Black" panose="020B0A04020102020204" pitchFamily="34" charset="0"/>
              </a:rPr>
              <a:t>Mídias massivas – SÉCULO XX...</a:t>
            </a:r>
            <a:endParaRPr lang="pt-BR" dirty="0">
              <a:solidFill>
                <a:srgbClr val="0B0F28"/>
              </a:solidFill>
              <a:latin typeface="Arial Black" panose="020B0A04020102020204" pitchFamily="34"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93453"/>
            <a:ext cx="5920509" cy="3907536"/>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685925"/>
            <a:ext cx="5715000" cy="5172075"/>
          </a:xfrm>
          <a:prstGeom prst="rect">
            <a:avLst/>
          </a:prstGeom>
        </p:spPr>
      </p:pic>
    </p:spTree>
    <p:extLst>
      <p:ext uri="{BB962C8B-B14F-4D97-AF65-F5344CB8AC3E}">
        <p14:creationId xmlns:p14="http://schemas.microsoft.com/office/powerpoint/2010/main" val="3863465279"/>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0FF75E46-9E30-47A6-978B-F054BE292039}"/>
              </a:ext>
            </a:extLst>
          </p:cNvPr>
          <p:cNvSpPr/>
          <p:nvPr/>
        </p:nvSpPr>
        <p:spPr>
          <a:xfrm>
            <a:off x="7700385" y="4810728"/>
            <a:ext cx="2832601" cy="469236"/>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6500D6D8-28D3-4DDE-943B-208F953F5877}"/>
              </a:ext>
            </a:extLst>
          </p:cNvPr>
          <p:cNvSpPr/>
          <p:nvPr/>
        </p:nvSpPr>
        <p:spPr>
          <a:xfrm>
            <a:off x="8475809" y="1721779"/>
            <a:ext cx="2832601" cy="762209"/>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BB61BB69-2797-4E17-9B94-5F8694763E02}"/>
              </a:ext>
            </a:extLst>
          </p:cNvPr>
          <p:cNvSpPr/>
          <p:nvPr/>
        </p:nvSpPr>
        <p:spPr>
          <a:xfrm>
            <a:off x="4249264" y="2570897"/>
            <a:ext cx="2832601" cy="762209"/>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CEE56DC-2C40-467C-AA49-E324CC4C00A9}"/>
              </a:ext>
            </a:extLst>
          </p:cNvPr>
          <p:cNvSpPr/>
          <p:nvPr/>
        </p:nvSpPr>
        <p:spPr>
          <a:xfrm>
            <a:off x="464234" y="2250830"/>
            <a:ext cx="2832601" cy="762209"/>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A importância da cerâmica para a história da civilização - Blog da Mari  Calegari">
            <a:extLst>
              <a:ext uri="{FF2B5EF4-FFF2-40B4-BE49-F238E27FC236}">
                <a16:creationId xmlns:a16="http://schemas.microsoft.com/office/drawing/2014/main" id="{148C839F-AE08-4F01-AC7F-2845D9EC6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894" y="3055413"/>
            <a:ext cx="2107630" cy="20351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erâmicas de mais de 200 anos revelam o passado de São Paulo : Revista  Pesquisa Fapesp">
            <a:extLst>
              <a:ext uri="{FF2B5EF4-FFF2-40B4-BE49-F238E27FC236}">
                <a16:creationId xmlns:a16="http://schemas.microsoft.com/office/drawing/2014/main" id="{C17D74E8-C169-41EA-B199-5D18B80B67C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97145" y="5240105"/>
            <a:ext cx="2832601" cy="161789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Agrupar 3">
            <a:extLst>
              <a:ext uri="{FF2B5EF4-FFF2-40B4-BE49-F238E27FC236}">
                <a16:creationId xmlns:a16="http://schemas.microsoft.com/office/drawing/2014/main" id="{41EBDD37-18FC-41F5-825D-0B7314761356}"/>
              </a:ext>
            </a:extLst>
          </p:cNvPr>
          <p:cNvGrpSpPr/>
          <p:nvPr/>
        </p:nvGrpSpPr>
        <p:grpSpPr>
          <a:xfrm>
            <a:off x="7601581" y="2648498"/>
            <a:ext cx="4328436" cy="1740831"/>
            <a:chOff x="8882480" y="2517712"/>
            <a:chExt cx="4880324" cy="1962792"/>
          </a:xfrm>
        </p:grpSpPr>
        <p:pic>
          <p:nvPicPr>
            <p:cNvPr id="1036" name="Picture 12" descr="Kandinsky: Kandinsky e a arte abstrata">
              <a:extLst>
                <a:ext uri="{FF2B5EF4-FFF2-40B4-BE49-F238E27FC236}">
                  <a16:creationId xmlns:a16="http://schemas.microsoft.com/office/drawing/2014/main" id="{6E4A560A-9696-444B-A98E-07477B8AB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6655" y="2794564"/>
              <a:ext cx="2047875"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4DAF2E6-13DF-4592-B7E2-E0C59F3D8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0765" y="3510751"/>
              <a:ext cx="822212" cy="6942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studo de 6 mil páginas descobre a primeira obra de Da Vinci">
              <a:extLst>
                <a:ext uri="{FF2B5EF4-FFF2-40B4-BE49-F238E27FC236}">
                  <a16:creationId xmlns:a16="http://schemas.microsoft.com/office/drawing/2014/main" id="{02F3175B-1BAC-442B-AC2B-3B3710B52A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0511" y="3786278"/>
              <a:ext cx="2192293" cy="69422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4C0BB9C-7761-4768-943A-907A55004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7516" y="3414243"/>
              <a:ext cx="1475715" cy="58134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708C2AB1-E890-46C8-95B6-F548D7C44D6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882480" y="2517712"/>
              <a:ext cx="2630163" cy="442744"/>
            </a:xfrm>
            <a:prstGeom prst="rect">
              <a:avLst/>
            </a:prstGeom>
            <a:noFill/>
            <a:extLst>
              <a:ext uri="{909E8E84-426E-40DD-AFC4-6F175D3DCCD1}">
                <a14:hiddenFill xmlns:a14="http://schemas.microsoft.com/office/drawing/2010/main">
                  <a:solidFill>
                    <a:srgbClr val="FFFFFF"/>
                  </a:solidFill>
                </a14:hiddenFill>
              </a:ext>
            </a:extLst>
          </p:spPr>
        </p:pic>
      </p:grpSp>
      <p:pic>
        <p:nvPicPr>
          <p:cNvPr id="1058" name="Picture 34" descr="Flor de lis é uma... - Clube das Mulheres Inteligentes | Facebook">
            <a:extLst>
              <a:ext uri="{FF2B5EF4-FFF2-40B4-BE49-F238E27FC236}">
                <a16:creationId xmlns:a16="http://schemas.microsoft.com/office/drawing/2014/main" id="{4B703460-95F5-486C-88DA-7537A2346D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683" y="3513498"/>
            <a:ext cx="1270948" cy="127662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Brasão de Armas da Áustria-Hungria – Wikipédia, a enciclopédia livre">
            <a:extLst>
              <a:ext uri="{FF2B5EF4-FFF2-40B4-BE49-F238E27FC236}">
                <a16:creationId xmlns:a16="http://schemas.microsoft.com/office/drawing/2014/main" id="{23E9D818-DBBB-4BD5-8B2D-98487E5AC4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3781" y="4389329"/>
            <a:ext cx="1270948" cy="1567502"/>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CA26004-5994-4A5A-BF21-A92859BE058B}"/>
              </a:ext>
            </a:extLst>
          </p:cNvPr>
          <p:cNvSpPr txBox="1"/>
          <p:nvPr/>
        </p:nvSpPr>
        <p:spPr>
          <a:xfrm>
            <a:off x="537111" y="2357437"/>
            <a:ext cx="2630163" cy="523220"/>
          </a:xfrm>
          <a:prstGeom prst="rect">
            <a:avLst/>
          </a:prstGeom>
          <a:noFill/>
        </p:spPr>
        <p:txBody>
          <a:bodyPr wrap="square" rtlCol="0">
            <a:spAutoFit/>
          </a:bodyPr>
          <a:lstStyle/>
          <a:p>
            <a:pPr algn="ctr"/>
            <a:r>
              <a:rPr lang="pt-BR" sz="1400" dirty="0">
                <a:solidFill>
                  <a:schemeClr val="bg1"/>
                </a:solidFill>
                <a:latin typeface="Arial Black" panose="020B0A04020102020204" pitchFamily="34" charset="0"/>
              </a:rPr>
              <a:t>Gravações em utensílios nas Civilizações Antigas</a:t>
            </a:r>
          </a:p>
        </p:txBody>
      </p:sp>
      <p:sp>
        <p:nvSpPr>
          <p:cNvPr id="21" name="CaixaDeTexto 20">
            <a:extLst>
              <a:ext uri="{FF2B5EF4-FFF2-40B4-BE49-F238E27FC236}">
                <a16:creationId xmlns:a16="http://schemas.microsoft.com/office/drawing/2014/main" id="{6AF1C514-1E4F-43DE-BB8F-0BF6B466FDF9}"/>
              </a:ext>
            </a:extLst>
          </p:cNvPr>
          <p:cNvSpPr txBox="1"/>
          <p:nvPr/>
        </p:nvSpPr>
        <p:spPr>
          <a:xfrm>
            <a:off x="4339603" y="2696203"/>
            <a:ext cx="2630163" cy="523220"/>
          </a:xfrm>
          <a:prstGeom prst="rect">
            <a:avLst/>
          </a:prstGeom>
          <a:noFill/>
        </p:spPr>
        <p:txBody>
          <a:bodyPr wrap="square" rtlCol="0">
            <a:spAutoFit/>
          </a:bodyPr>
          <a:lstStyle/>
          <a:p>
            <a:pPr algn="ctr"/>
            <a:r>
              <a:rPr lang="pt-BR" sz="1400" dirty="0">
                <a:solidFill>
                  <a:schemeClr val="bg1"/>
                </a:solidFill>
                <a:latin typeface="Arial Black" panose="020B0A04020102020204" pitchFamily="34" charset="0"/>
              </a:rPr>
              <a:t>Brasões e heráldicas de impérios e governos</a:t>
            </a:r>
          </a:p>
        </p:txBody>
      </p:sp>
      <p:sp>
        <p:nvSpPr>
          <p:cNvPr id="22" name="CaixaDeTexto 21">
            <a:extLst>
              <a:ext uri="{FF2B5EF4-FFF2-40B4-BE49-F238E27FC236}">
                <a16:creationId xmlns:a16="http://schemas.microsoft.com/office/drawing/2014/main" id="{C4077DDA-05AB-49B6-B3C0-E1B7BABD76A7}"/>
              </a:ext>
            </a:extLst>
          </p:cNvPr>
          <p:cNvSpPr txBox="1"/>
          <p:nvPr/>
        </p:nvSpPr>
        <p:spPr>
          <a:xfrm>
            <a:off x="8679552" y="1853054"/>
            <a:ext cx="2332733" cy="523220"/>
          </a:xfrm>
          <a:prstGeom prst="rect">
            <a:avLst/>
          </a:prstGeom>
          <a:noFill/>
        </p:spPr>
        <p:txBody>
          <a:bodyPr wrap="square" rtlCol="0">
            <a:spAutoFit/>
          </a:bodyPr>
          <a:lstStyle/>
          <a:p>
            <a:pPr algn="ctr"/>
            <a:r>
              <a:rPr lang="pt-BR" sz="1400" dirty="0">
                <a:solidFill>
                  <a:schemeClr val="bg1"/>
                </a:solidFill>
                <a:latin typeface="Arial Black" panose="020B0A04020102020204" pitchFamily="34" charset="0"/>
              </a:rPr>
              <a:t>Assinaturas em obras de arte</a:t>
            </a:r>
          </a:p>
        </p:txBody>
      </p:sp>
      <p:sp>
        <p:nvSpPr>
          <p:cNvPr id="3" name="CaixaDeTexto 2">
            <a:extLst>
              <a:ext uri="{FF2B5EF4-FFF2-40B4-BE49-F238E27FC236}">
                <a16:creationId xmlns:a16="http://schemas.microsoft.com/office/drawing/2014/main" id="{8A6748A5-5E38-4269-B0BB-C6C1D163347B}"/>
              </a:ext>
            </a:extLst>
          </p:cNvPr>
          <p:cNvSpPr txBox="1"/>
          <p:nvPr/>
        </p:nvSpPr>
        <p:spPr>
          <a:xfrm>
            <a:off x="3300876" y="633982"/>
            <a:ext cx="5590248" cy="830997"/>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p>
          <a:p>
            <a:pPr algn="ctr"/>
            <a:r>
              <a:rPr lang="pt-BR" dirty="0">
                <a:solidFill>
                  <a:srgbClr val="0B0F28"/>
                </a:solidFill>
                <a:latin typeface="Arial Black" panose="020B0A04020102020204" pitchFamily="34" charset="0"/>
              </a:rPr>
              <a:t>Identificação de origem</a:t>
            </a:r>
          </a:p>
        </p:txBody>
      </p:sp>
      <p:sp>
        <p:nvSpPr>
          <p:cNvPr id="26" name="CaixaDeTexto 25">
            <a:extLst>
              <a:ext uri="{FF2B5EF4-FFF2-40B4-BE49-F238E27FC236}">
                <a16:creationId xmlns:a16="http://schemas.microsoft.com/office/drawing/2014/main" id="{9F5CC610-E6CF-4965-B393-BCEB27154D1F}"/>
              </a:ext>
            </a:extLst>
          </p:cNvPr>
          <p:cNvSpPr txBox="1"/>
          <p:nvPr/>
        </p:nvSpPr>
        <p:spPr>
          <a:xfrm>
            <a:off x="7773467" y="4902173"/>
            <a:ext cx="2630163" cy="307777"/>
          </a:xfrm>
          <a:prstGeom prst="rect">
            <a:avLst/>
          </a:prstGeom>
          <a:noFill/>
        </p:spPr>
        <p:txBody>
          <a:bodyPr wrap="square" rtlCol="0">
            <a:spAutoFit/>
          </a:bodyPr>
          <a:lstStyle/>
          <a:p>
            <a:pPr algn="ctr"/>
            <a:r>
              <a:rPr lang="pt-BR" sz="1400" dirty="0">
                <a:solidFill>
                  <a:schemeClr val="bg1"/>
                </a:solidFill>
                <a:latin typeface="Arial Black" panose="020B0A04020102020204" pitchFamily="34" charset="0"/>
              </a:rPr>
              <a:t>Marcação de gado</a:t>
            </a:r>
          </a:p>
        </p:txBody>
      </p:sp>
      <p:pic>
        <p:nvPicPr>
          <p:cNvPr id="1064" name="Picture 40" descr="Ferrete – Wikipédia, a enciclopédia livre">
            <a:extLst>
              <a:ext uri="{FF2B5EF4-FFF2-40B4-BE49-F238E27FC236}">
                <a16:creationId xmlns:a16="http://schemas.microsoft.com/office/drawing/2014/main" id="{2FE22469-D8E9-49CB-81A3-F2698B356D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0592" y="5373217"/>
            <a:ext cx="2225637" cy="142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0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F3668710-C383-4E4A-BFBB-D01218E5C8B5}"/>
              </a:ext>
            </a:extLst>
          </p:cNvPr>
          <p:cNvSpPr txBox="1"/>
          <p:nvPr/>
        </p:nvSpPr>
        <p:spPr>
          <a:xfrm>
            <a:off x="4937759" y="2013228"/>
            <a:ext cx="5683348" cy="1415772"/>
          </a:xfrm>
          <a:prstGeom prst="rect">
            <a:avLst/>
          </a:prstGeom>
          <a:noFill/>
        </p:spPr>
        <p:txBody>
          <a:bodyPr wrap="square" rtlCol="0">
            <a:spAutoFit/>
          </a:bodyPr>
          <a:lstStyle/>
          <a:p>
            <a:r>
              <a:rPr lang="pt-BR" dirty="0">
                <a:latin typeface="Arial Black" panose="020B0A04020102020204" pitchFamily="34" charset="0"/>
              </a:rPr>
              <a:t>Evaporação da </a:t>
            </a:r>
            <a:r>
              <a:rPr lang="pt-BR" i="1" dirty="0" err="1">
                <a:latin typeface="Arial Black" panose="020B0A04020102020204" pitchFamily="34" charset="0"/>
              </a:rPr>
              <a:t>grand</a:t>
            </a:r>
            <a:r>
              <a:rPr lang="pt-BR" i="1" dirty="0">
                <a:latin typeface="Arial Black" panose="020B0A04020102020204" pitchFamily="34" charset="0"/>
              </a:rPr>
              <a:t> </a:t>
            </a:r>
            <a:r>
              <a:rPr lang="pt-BR" i="1" dirty="0" err="1">
                <a:latin typeface="Arial Black" panose="020B0A04020102020204" pitchFamily="34" charset="0"/>
              </a:rPr>
              <a:t>narrative</a:t>
            </a:r>
            <a:r>
              <a:rPr lang="pt-BR" i="1" dirty="0">
                <a:latin typeface="Arial Black" panose="020B0A04020102020204" pitchFamily="34" charset="0"/>
              </a:rPr>
              <a:t> </a:t>
            </a:r>
            <a:r>
              <a:rPr lang="pt-BR" dirty="0">
                <a:latin typeface="Arial Black" panose="020B0A04020102020204" pitchFamily="34" charset="0"/>
              </a:rPr>
              <a:t>– o enredo dominante por meio do qual somos inseridos na história como seres tendo um passado definitivo e um futuro previsível</a:t>
            </a:r>
          </a:p>
          <a:p>
            <a:r>
              <a:rPr lang="pt-BR" sz="1400" dirty="0">
                <a:latin typeface="Arial" panose="020B0604020202020204" pitchFamily="34" charset="0"/>
                <a:cs typeface="Arial" panose="020B0604020202020204" pitchFamily="34" charset="0"/>
              </a:rPr>
              <a:t>(Família, Igreja, Estado, progresso...)</a:t>
            </a:r>
          </a:p>
        </p:txBody>
      </p:sp>
      <p:sp>
        <p:nvSpPr>
          <p:cNvPr id="4" name="CaixaDeTexto 3">
            <a:extLst>
              <a:ext uri="{FF2B5EF4-FFF2-40B4-BE49-F238E27FC236}">
                <a16:creationId xmlns:a16="http://schemas.microsoft.com/office/drawing/2014/main" id="{E6A914C6-79ED-4686-91AE-353C1D6B6E53}"/>
              </a:ext>
            </a:extLst>
          </p:cNvPr>
          <p:cNvSpPr txBox="1"/>
          <p:nvPr/>
        </p:nvSpPr>
        <p:spPr>
          <a:xfrm>
            <a:off x="4937759" y="597052"/>
            <a:ext cx="6246056" cy="830997"/>
          </a:xfrm>
          <a:prstGeom prst="rect">
            <a:avLst/>
          </a:prstGeom>
          <a:noFill/>
        </p:spPr>
        <p:txBody>
          <a:bodyPr wrap="square" rtlCol="0">
            <a:spAutoFit/>
          </a:bodyPr>
          <a:lstStyle/>
          <a:p>
            <a:r>
              <a:rPr lang="pt-BR" sz="2800" dirty="0">
                <a:solidFill>
                  <a:srgbClr val="607D8B"/>
                </a:solidFill>
                <a:latin typeface="Arial Black" panose="020B0A04020102020204" pitchFamily="34" charset="0"/>
              </a:rPr>
              <a:t>CONTEXTO CONTEMPORÂNEO </a:t>
            </a:r>
            <a:r>
              <a:rPr lang="pt-BR" sz="2000" dirty="0">
                <a:solidFill>
                  <a:srgbClr val="607D8B"/>
                </a:solidFill>
                <a:latin typeface="Arial Black" panose="020B0A04020102020204" pitchFamily="34" charset="0"/>
              </a:rPr>
              <a:t>(retomando...)</a:t>
            </a:r>
            <a:endParaRPr lang="pt-BR" sz="2800" dirty="0">
              <a:solidFill>
                <a:srgbClr val="607D8B"/>
              </a:solidFill>
              <a:latin typeface="Arial Black" panose="020B0A04020102020204" pitchFamily="34" charset="0"/>
            </a:endParaRPr>
          </a:p>
        </p:txBody>
      </p:sp>
      <p:pic>
        <p:nvPicPr>
          <p:cNvPr id="10242" name="Picture 2" descr="white ceramic figurine on gray concrete stand">
            <a:extLst>
              <a:ext uri="{FF2B5EF4-FFF2-40B4-BE49-F238E27FC236}">
                <a16:creationId xmlns:a16="http://schemas.microsoft.com/office/drawing/2014/main" id="{94C245B0-93CB-40F5-97D8-262BDC9F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62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1ABB6D68-EAA9-4DAF-970D-CFDD9AC2CAE8}"/>
              </a:ext>
            </a:extLst>
          </p:cNvPr>
          <p:cNvSpPr txBox="1"/>
          <p:nvPr/>
        </p:nvSpPr>
        <p:spPr>
          <a:xfrm>
            <a:off x="4937759" y="4252504"/>
            <a:ext cx="5683348" cy="1477328"/>
          </a:xfrm>
          <a:prstGeom prst="rect">
            <a:avLst/>
          </a:prstGeom>
          <a:noFill/>
        </p:spPr>
        <p:txBody>
          <a:bodyPr wrap="square" rtlCol="0">
            <a:spAutoFit/>
          </a:bodyPr>
          <a:lstStyle/>
          <a:p>
            <a:r>
              <a:rPr lang="pt-BR" dirty="0">
                <a:latin typeface="Arial Black" panose="020B0A04020102020204" pitchFamily="34" charset="0"/>
              </a:rPr>
              <a:t>Espaço social dominado por preocupações eminentemente semióticas</a:t>
            </a:r>
          </a:p>
          <a:p>
            <a:r>
              <a:rPr lang="pt-BR" dirty="0">
                <a:solidFill>
                  <a:srgbClr val="56707C"/>
                </a:solidFill>
                <a:latin typeface="Arial Black" panose="020B0A04020102020204" pitchFamily="34" charset="0"/>
              </a:rPr>
              <a:t>Procura por significados</a:t>
            </a:r>
          </a:p>
          <a:p>
            <a:r>
              <a:rPr lang="pt-BR" dirty="0">
                <a:solidFill>
                  <a:srgbClr val="56707C"/>
                </a:solidFill>
                <a:latin typeface="Arial Black" panose="020B0A04020102020204" pitchFamily="34" charset="0"/>
              </a:rPr>
              <a:t>Valores imateriais</a:t>
            </a:r>
            <a:endParaRPr lang="pt-BR" sz="1400" dirty="0">
              <a:solidFill>
                <a:srgbClr val="56707C"/>
              </a:solidFill>
              <a:latin typeface="Arial" panose="020B0604020202020204" pitchFamily="34" charset="0"/>
              <a:cs typeface="Arial" panose="020B0604020202020204" pitchFamily="34" charset="0"/>
            </a:endParaRPr>
          </a:p>
          <a:p>
            <a:r>
              <a:rPr lang="pt-BR" dirty="0">
                <a:solidFill>
                  <a:srgbClr val="56707C"/>
                </a:solidFill>
                <a:latin typeface="Arial Black" panose="020B0A04020102020204" pitchFamily="34" charset="0"/>
              </a:rPr>
              <a:t>Sentidos conflitantes e contraditórios</a:t>
            </a:r>
          </a:p>
        </p:txBody>
      </p:sp>
    </p:spTree>
    <p:extLst>
      <p:ext uri="{BB962C8B-B14F-4D97-AF65-F5344CB8AC3E}">
        <p14:creationId xmlns:p14="http://schemas.microsoft.com/office/powerpoint/2010/main" val="1599243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10 shops to visit inside Galleria Vittorio Emanuele II | Global Blue">
            <a:extLst>
              <a:ext uri="{FF2B5EF4-FFF2-40B4-BE49-F238E27FC236}">
                <a16:creationId xmlns:a16="http://schemas.microsoft.com/office/drawing/2014/main" id="{8EDE3312-18B6-4138-B55E-4F14448A33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42" b="10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FBA0BA54-7D5B-4B73-810D-655997DE2867}"/>
              </a:ext>
            </a:extLst>
          </p:cNvPr>
          <p:cNvSpPr/>
          <p:nvPr/>
        </p:nvSpPr>
        <p:spPr>
          <a:xfrm>
            <a:off x="0" y="3429000"/>
            <a:ext cx="12192000" cy="2268415"/>
          </a:xfrm>
          <a:prstGeom prst="rect">
            <a:avLst/>
          </a:prstGeom>
          <a:solidFill>
            <a:srgbClr val="0B0F2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0E176008-9649-4683-B0EC-6C869ED47D59}"/>
              </a:ext>
            </a:extLst>
          </p:cNvPr>
          <p:cNvSpPr txBox="1"/>
          <p:nvPr/>
        </p:nvSpPr>
        <p:spPr>
          <a:xfrm>
            <a:off x="3288322" y="3796407"/>
            <a:ext cx="6502791" cy="1754326"/>
          </a:xfrm>
          <a:prstGeom prst="rect">
            <a:avLst/>
          </a:prstGeom>
          <a:noFill/>
        </p:spPr>
        <p:txBody>
          <a:bodyPr wrap="square">
            <a:spAutoFit/>
          </a:bodyPr>
          <a:lstStyle/>
          <a:p>
            <a:r>
              <a:rPr lang="pt-BR" sz="1800" b="0" i="0" u="none" strike="noStrike" baseline="0" dirty="0">
                <a:solidFill>
                  <a:schemeClr val="bg1"/>
                </a:solidFill>
                <a:latin typeface="Arial Black" panose="020B0A04020102020204" pitchFamily="34" charset="0"/>
              </a:rPr>
              <a:t>“são as marcas que assumem esse espaço de grande representação semântica coletiva, inclusive ditando as regras para que as tais ditas instituições recuperem parte das suas cargas simbólicas segundo a lógica do consumo”</a:t>
            </a:r>
          </a:p>
          <a:p>
            <a:r>
              <a:rPr lang="pt-BR" sz="1200" dirty="0">
                <a:solidFill>
                  <a:schemeClr val="bg1"/>
                </a:solidFill>
                <a:latin typeface="Arial" panose="020B0604020202020204" pitchFamily="34" charset="0"/>
                <a:cs typeface="Arial" panose="020B0604020202020204" pitchFamily="34" charset="0"/>
              </a:rPr>
              <a:t>(LIPOVETSKY, 2007, p. 50)</a:t>
            </a:r>
            <a:r>
              <a:rPr lang="pt-BR" sz="1800" b="0" i="0" u="none" strike="noStrike" baseline="0" dirty="0">
                <a:solidFill>
                  <a:schemeClr val="bg1"/>
                </a:solidFill>
                <a:latin typeface="Arial Black" panose="020B0A04020102020204" pitchFamily="34" charset="0"/>
              </a:rPr>
              <a:t> </a:t>
            </a:r>
            <a:endParaRPr lang="pt-BR"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949781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D488887-E20B-4D4A-9D00-43701C0A63A1}"/>
              </a:ext>
            </a:extLst>
          </p:cNvPr>
          <p:cNvSpPr txBox="1"/>
          <p:nvPr/>
        </p:nvSpPr>
        <p:spPr>
          <a:xfrm>
            <a:off x="-1" y="442570"/>
            <a:ext cx="12192000" cy="830997"/>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ESPAÇO SOCIAL CONTEMPORÂNEO</a:t>
            </a:r>
          </a:p>
          <a:p>
            <a:pPr algn="ctr"/>
            <a:r>
              <a:rPr lang="pt-BR" dirty="0">
                <a:solidFill>
                  <a:srgbClr val="0B0F28"/>
                </a:solidFill>
                <a:latin typeface="Arial Black" panose="020B0A04020102020204" pitchFamily="34" charset="0"/>
              </a:rPr>
              <a:t>Centralidade das marcas</a:t>
            </a:r>
          </a:p>
        </p:txBody>
      </p:sp>
      <p:grpSp>
        <p:nvGrpSpPr>
          <p:cNvPr id="11" name="Agrupar 10">
            <a:extLst>
              <a:ext uri="{FF2B5EF4-FFF2-40B4-BE49-F238E27FC236}">
                <a16:creationId xmlns:a16="http://schemas.microsoft.com/office/drawing/2014/main" id="{42353465-0FD9-4DEB-AF3C-62716C0A62EB}"/>
              </a:ext>
            </a:extLst>
          </p:cNvPr>
          <p:cNvGrpSpPr/>
          <p:nvPr/>
        </p:nvGrpSpPr>
        <p:grpSpPr>
          <a:xfrm>
            <a:off x="5718670" y="1468707"/>
            <a:ext cx="3760508" cy="3039446"/>
            <a:chOff x="-86881" y="1433194"/>
            <a:chExt cx="6340630" cy="5124844"/>
          </a:xfrm>
        </p:grpSpPr>
        <p:sp>
          <p:nvSpPr>
            <p:cNvPr id="3" name="Elipse 2">
              <a:extLst>
                <a:ext uri="{FF2B5EF4-FFF2-40B4-BE49-F238E27FC236}">
                  <a16:creationId xmlns:a16="http://schemas.microsoft.com/office/drawing/2014/main" id="{DC87FC08-E1AF-4E11-98DD-4EB27EEF9663}"/>
                </a:ext>
              </a:extLst>
            </p:cNvPr>
            <p:cNvSpPr/>
            <p:nvPr/>
          </p:nvSpPr>
          <p:spPr>
            <a:xfrm>
              <a:off x="2593082" y="3192365"/>
              <a:ext cx="3365673" cy="3365673"/>
            </a:xfrm>
            <a:prstGeom prst="ellipse">
              <a:avLst/>
            </a:prstGeom>
            <a:solidFill>
              <a:srgbClr val="56707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a:extLst>
                <a:ext uri="{FF2B5EF4-FFF2-40B4-BE49-F238E27FC236}">
                  <a16:creationId xmlns:a16="http://schemas.microsoft.com/office/drawing/2014/main" id="{CC15BBFD-CDA3-4AC4-A6E4-D0C2DF9267D8}"/>
                </a:ext>
              </a:extLst>
            </p:cNvPr>
            <p:cNvSpPr/>
            <p:nvPr/>
          </p:nvSpPr>
          <p:spPr>
            <a:xfrm>
              <a:off x="634302" y="3192365"/>
              <a:ext cx="3365673" cy="3365673"/>
            </a:xfrm>
            <a:prstGeom prst="ellipse">
              <a:avLst/>
            </a:prstGeom>
            <a:solidFill>
              <a:srgbClr val="607D8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901633CA-C6A1-4D49-A4F6-68556EF25106}"/>
                </a:ext>
              </a:extLst>
            </p:cNvPr>
            <p:cNvSpPr/>
            <p:nvPr/>
          </p:nvSpPr>
          <p:spPr>
            <a:xfrm>
              <a:off x="1613692" y="1433194"/>
              <a:ext cx="3365673" cy="3365673"/>
            </a:xfrm>
            <a:prstGeom prst="ellipse">
              <a:avLst/>
            </a:prstGeom>
            <a:solidFill>
              <a:srgbClr val="0B0F2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DB88AA07-62C2-4D1E-AC1C-D4FB9E26B693}"/>
                </a:ext>
              </a:extLst>
            </p:cNvPr>
            <p:cNvSpPr txBox="1"/>
            <p:nvPr/>
          </p:nvSpPr>
          <p:spPr>
            <a:xfrm>
              <a:off x="2044312" y="2449459"/>
              <a:ext cx="1595309" cy="369333"/>
            </a:xfrm>
            <a:prstGeom prst="rect">
              <a:avLst/>
            </a:prstGeom>
            <a:noFill/>
          </p:spPr>
          <p:txBody>
            <a:bodyPr wrap="none" rtlCol="0">
              <a:spAutoFit/>
            </a:bodyPr>
            <a:lstStyle/>
            <a:p>
              <a:r>
                <a:rPr lang="pt-BR" dirty="0">
                  <a:solidFill>
                    <a:srgbClr val="0B0F28"/>
                  </a:solidFill>
                  <a:latin typeface="Arial Black" panose="020B0A04020102020204" pitchFamily="34" charset="0"/>
                </a:rPr>
                <a:t>ECONOMIA</a:t>
              </a:r>
            </a:p>
          </p:txBody>
        </p:sp>
        <p:sp>
          <p:nvSpPr>
            <p:cNvPr id="7" name="CaixaDeTexto 6">
              <a:extLst>
                <a:ext uri="{FF2B5EF4-FFF2-40B4-BE49-F238E27FC236}">
                  <a16:creationId xmlns:a16="http://schemas.microsoft.com/office/drawing/2014/main" id="{3C05FA80-9AFB-4E55-B6C7-33C995114F72}"/>
                </a:ext>
              </a:extLst>
            </p:cNvPr>
            <p:cNvSpPr txBox="1"/>
            <p:nvPr/>
          </p:nvSpPr>
          <p:spPr>
            <a:xfrm>
              <a:off x="-86881" y="5007436"/>
              <a:ext cx="1518364" cy="369333"/>
            </a:xfrm>
            <a:prstGeom prst="rect">
              <a:avLst/>
            </a:prstGeom>
            <a:noFill/>
          </p:spPr>
          <p:txBody>
            <a:bodyPr wrap="none" rtlCol="0">
              <a:spAutoFit/>
            </a:bodyPr>
            <a:lstStyle/>
            <a:p>
              <a:r>
                <a:rPr lang="pt-BR" dirty="0">
                  <a:solidFill>
                    <a:srgbClr val="0B0F28"/>
                  </a:solidFill>
                  <a:latin typeface="Arial Black" panose="020B0A04020102020204" pitchFamily="34" charset="0"/>
                </a:rPr>
                <a:t>CONSUMO</a:t>
              </a:r>
            </a:p>
          </p:txBody>
        </p:sp>
        <p:sp>
          <p:nvSpPr>
            <p:cNvPr id="8" name="CaixaDeTexto 7">
              <a:extLst>
                <a:ext uri="{FF2B5EF4-FFF2-40B4-BE49-F238E27FC236}">
                  <a16:creationId xmlns:a16="http://schemas.microsoft.com/office/drawing/2014/main" id="{5F4D7EDC-19CB-42E7-B86E-C7831A31CCD2}"/>
                </a:ext>
              </a:extLst>
            </p:cNvPr>
            <p:cNvSpPr txBox="1"/>
            <p:nvPr/>
          </p:nvSpPr>
          <p:spPr>
            <a:xfrm>
              <a:off x="4094183" y="5007437"/>
              <a:ext cx="2159566" cy="369332"/>
            </a:xfrm>
            <a:prstGeom prst="rect">
              <a:avLst/>
            </a:prstGeom>
            <a:noFill/>
          </p:spPr>
          <p:txBody>
            <a:bodyPr wrap="none" rtlCol="0">
              <a:spAutoFit/>
            </a:bodyPr>
            <a:lstStyle/>
            <a:p>
              <a:r>
                <a:rPr lang="pt-BR" dirty="0">
                  <a:solidFill>
                    <a:srgbClr val="0B0F28"/>
                  </a:solidFill>
                  <a:latin typeface="Arial Black" panose="020B0A04020102020204" pitchFamily="34" charset="0"/>
                </a:rPr>
                <a:t>COMUNICAÇÃO</a:t>
              </a:r>
            </a:p>
          </p:txBody>
        </p:sp>
        <p:sp>
          <p:nvSpPr>
            <p:cNvPr id="9" name="CaixaDeTexto 8">
              <a:extLst>
                <a:ext uri="{FF2B5EF4-FFF2-40B4-BE49-F238E27FC236}">
                  <a16:creationId xmlns:a16="http://schemas.microsoft.com/office/drawing/2014/main" id="{2C5ABC15-419D-487C-86F9-18728FD5D7E8}"/>
                </a:ext>
              </a:extLst>
            </p:cNvPr>
            <p:cNvSpPr txBox="1"/>
            <p:nvPr/>
          </p:nvSpPr>
          <p:spPr>
            <a:xfrm>
              <a:off x="2044312" y="3869068"/>
              <a:ext cx="1424620" cy="461666"/>
            </a:xfrm>
            <a:prstGeom prst="rect">
              <a:avLst/>
            </a:prstGeom>
            <a:noFill/>
          </p:spPr>
          <p:txBody>
            <a:bodyPr wrap="none" rtlCol="0">
              <a:spAutoFit/>
            </a:bodyPr>
            <a:lstStyle/>
            <a:p>
              <a:r>
                <a:rPr lang="pt-BR" sz="2400" dirty="0">
                  <a:solidFill>
                    <a:schemeClr val="bg1"/>
                  </a:solidFill>
                  <a:latin typeface="Arial Black" panose="020B0A04020102020204" pitchFamily="34" charset="0"/>
                </a:rPr>
                <a:t>MARCA</a:t>
              </a:r>
            </a:p>
          </p:txBody>
        </p:sp>
      </p:grpSp>
      <p:sp>
        <p:nvSpPr>
          <p:cNvPr id="10" name="CaixaDeTexto 9">
            <a:extLst>
              <a:ext uri="{FF2B5EF4-FFF2-40B4-BE49-F238E27FC236}">
                <a16:creationId xmlns:a16="http://schemas.microsoft.com/office/drawing/2014/main" id="{B37D3F23-BD12-442A-9522-E67E71B63791}"/>
              </a:ext>
            </a:extLst>
          </p:cNvPr>
          <p:cNvSpPr txBox="1"/>
          <p:nvPr/>
        </p:nvSpPr>
        <p:spPr>
          <a:xfrm>
            <a:off x="5893173" y="4729712"/>
            <a:ext cx="6036550" cy="1815882"/>
          </a:xfrm>
          <a:prstGeom prst="rect">
            <a:avLst/>
          </a:prstGeom>
          <a:noFill/>
        </p:spPr>
        <p:txBody>
          <a:bodyPr wrap="square">
            <a:spAutoFit/>
          </a:bodyPr>
          <a:lstStyle/>
          <a:p>
            <a:r>
              <a:rPr lang="pt-BR" sz="1600" dirty="0">
                <a:latin typeface="Arial" panose="020B0604020202020204" pitchFamily="34" charset="0"/>
                <a:cs typeface="Arial" panose="020B0604020202020204" pitchFamily="34" charset="0"/>
              </a:rPr>
              <a:t>“É esta posição única e, sobretudo, a capacidade de articular e conjugar as forças e as especificidades desses três universos que permitiram à marca impor-se, em um primeiro momento, no universo do comércio e do consumo, para, a seguir, ultrapassar de longe esse universo e se constituir como </a:t>
            </a:r>
            <a:r>
              <a:rPr lang="pt-BR" sz="1600" dirty="0">
                <a:solidFill>
                  <a:srgbClr val="56707C"/>
                </a:solidFill>
                <a:latin typeface="Arial Black" panose="020B0A04020102020204" pitchFamily="34" charset="0"/>
                <a:cs typeface="Arial" panose="020B0604020202020204" pitchFamily="34" charset="0"/>
              </a:rPr>
              <a:t>modalidade generalizada de formação de sentido nos contextos de tipo pós-moderno</a:t>
            </a:r>
            <a:r>
              <a:rPr lang="pt-BR" sz="1600" dirty="0">
                <a:latin typeface="Arial" panose="020B0604020202020204" pitchFamily="34" charset="0"/>
                <a:cs typeface="Arial" panose="020B0604020202020204" pitchFamily="34" charset="0"/>
              </a:rPr>
              <a:t>” </a:t>
            </a:r>
            <a:r>
              <a:rPr lang="pt-BR" sz="1200" dirty="0">
                <a:latin typeface="Arial" panose="020B0604020202020204" pitchFamily="34" charset="0"/>
                <a:cs typeface="Arial" panose="020B0604020202020204" pitchFamily="34" charset="0"/>
              </a:rPr>
              <a:t>(SEMPRINI, 2010, p. 57)</a:t>
            </a:r>
            <a:endParaRPr lang="pt-BR" sz="1600" dirty="0">
              <a:latin typeface="Arial" panose="020B0604020202020204" pitchFamily="34" charset="0"/>
              <a:cs typeface="Arial" panose="020B0604020202020204" pitchFamily="34" charset="0"/>
            </a:endParaRPr>
          </a:p>
        </p:txBody>
      </p:sp>
      <p:pic>
        <p:nvPicPr>
          <p:cNvPr id="23554" name="Picture 2" descr="group of people walking near high-rise buildings">
            <a:extLst>
              <a:ext uri="{FF2B5EF4-FFF2-40B4-BE49-F238E27FC236}">
                <a16:creationId xmlns:a16="http://schemas.microsoft.com/office/drawing/2014/main" id="{10A33D9A-C96D-4FEE-8750-A92D10543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742"/>
          <a:stretch/>
        </p:blipFill>
        <p:spPr bwMode="auto">
          <a:xfrm>
            <a:off x="1" y="1468707"/>
            <a:ext cx="5386850" cy="5382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5F97BBA-4BEB-4E61-9A57-8EF1B291D68D}"/>
              </a:ext>
            </a:extLst>
          </p:cNvPr>
          <p:cNvSpPr txBox="1"/>
          <p:nvPr/>
        </p:nvSpPr>
        <p:spPr>
          <a:xfrm>
            <a:off x="8834927" y="1613118"/>
            <a:ext cx="2996418" cy="1815882"/>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“A marca é uma conexão simbólica, construída entre uma organização, produto ou pessoa, sua oferta material e/ou intangível e as pessoas para as quais se destina. A marca é relacional”</a:t>
            </a:r>
          </a:p>
        </p:txBody>
      </p:sp>
      <p:sp>
        <p:nvSpPr>
          <p:cNvPr id="4" name="CaixaDeTexto 3">
            <a:extLst>
              <a:ext uri="{FF2B5EF4-FFF2-40B4-BE49-F238E27FC236}">
                <a16:creationId xmlns:a16="http://schemas.microsoft.com/office/drawing/2014/main" id="{AC13C2AB-29DC-4325-8897-36CCFFAC6C31}"/>
              </a:ext>
            </a:extLst>
          </p:cNvPr>
          <p:cNvSpPr txBox="1"/>
          <p:nvPr/>
        </p:nvSpPr>
        <p:spPr>
          <a:xfrm>
            <a:off x="2623625" y="1658899"/>
            <a:ext cx="3345765" cy="2062103"/>
          </a:xfrm>
          <a:prstGeom prst="rect">
            <a:avLst/>
          </a:prstGeom>
          <a:noFill/>
        </p:spPr>
        <p:txBody>
          <a:bodyPr wrap="square">
            <a:spAutoFit/>
          </a:bodyPr>
          <a:lstStyle/>
          <a:p>
            <a:r>
              <a:rPr lang="pt-BR" sz="1600" dirty="0">
                <a:latin typeface="Arial" panose="020B0604020202020204" pitchFamily="34" charset="0"/>
                <a:cs typeface="Arial" panose="020B0604020202020204" pitchFamily="34" charset="0"/>
              </a:rPr>
              <a:t>“Uma marca surge quando vários autores contam histórias a respeito dela. As histórias de marcas têm enredos e personagens, apoiando-se fortemente em metáforas para comunicar a ideia e despertar a imaginação”</a:t>
            </a:r>
          </a:p>
        </p:txBody>
      </p:sp>
      <p:sp>
        <p:nvSpPr>
          <p:cNvPr id="6" name="CaixaDeTexto 5">
            <a:extLst>
              <a:ext uri="{FF2B5EF4-FFF2-40B4-BE49-F238E27FC236}">
                <a16:creationId xmlns:a16="http://schemas.microsoft.com/office/drawing/2014/main" id="{EA616921-1931-4F69-ADA3-4A711B9DEA86}"/>
              </a:ext>
            </a:extLst>
          </p:cNvPr>
          <p:cNvSpPr txBox="1"/>
          <p:nvPr/>
        </p:nvSpPr>
        <p:spPr>
          <a:xfrm>
            <a:off x="5414792" y="4396498"/>
            <a:ext cx="3230878" cy="2062103"/>
          </a:xfrm>
          <a:prstGeom prst="rect">
            <a:avLst/>
          </a:prstGeom>
          <a:noFill/>
        </p:spPr>
        <p:txBody>
          <a:bodyPr wrap="square">
            <a:spAutoFit/>
          </a:bodyPr>
          <a:lstStyle/>
          <a:p>
            <a:r>
              <a:rPr lang="pt-BR" sz="1600" dirty="0">
                <a:latin typeface="Arial" panose="020B0604020202020204" pitchFamily="34" charset="0"/>
                <a:cs typeface="Arial" panose="020B0604020202020204" pitchFamily="34" charset="0"/>
              </a:rPr>
              <a:t>“Marca é um agrupamento de significados. É o consumidor que determina o significado e, com isso, o destino de uma marca, e os consumidores não reagem tanto à realidade em si, mas à percepção que eles têm da realidade”</a:t>
            </a:r>
          </a:p>
        </p:txBody>
      </p:sp>
      <p:pic>
        <p:nvPicPr>
          <p:cNvPr id="8194" name="Picture 2" descr="Como as Marcas se Tornam Ícones | Amazon.com.br">
            <a:extLst>
              <a:ext uri="{FF2B5EF4-FFF2-40B4-BE49-F238E27FC236}">
                <a16:creationId xmlns:a16="http://schemas.microsoft.com/office/drawing/2014/main" id="{5E22134F-514D-4D36-A1B3-3EFB75E65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27" y="1484792"/>
            <a:ext cx="1799628" cy="2585672"/>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7DFED594-050B-403B-9EA5-42A38E41E42C}"/>
              </a:ext>
            </a:extLst>
          </p:cNvPr>
          <p:cNvSpPr txBox="1"/>
          <p:nvPr/>
        </p:nvSpPr>
        <p:spPr>
          <a:xfrm>
            <a:off x="3563608" y="623018"/>
            <a:ext cx="5064784"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PENSANDO O CONCEITO</a:t>
            </a:r>
            <a:endParaRPr lang="pt-BR" dirty="0">
              <a:solidFill>
                <a:srgbClr val="0B0F28"/>
              </a:solidFill>
              <a:latin typeface="Arial Black" panose="020B0A04020102020204" pitchFamily="34" charset="0"/>
            </a:endParaRPr>
          </a:p>
        </p:txBody>
      </p:sp>
      <p:pic>
        <p:nvPicPr>
          <p:cNvPr id="8196" name="Picture 4" descr="O significado da marca | Amazon.com.br">
            <a:extLst>
              <a:ext uri="{FF2B5EF4-FFF2-40B4-BE49-F238E27FC236}">
                <a16:creationId xmlns:a16="http://schemas.microsoft.com/office/drawing/2014/main" id="{846882DA-8D83-42AA-A7F8-F621162F0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915" y="4253561"/>
            <a:ext cx="1635442" cy="234797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ignos da marca: expressividade e sensorialidade | Amazon.com.br">
            <a:extLst>
              <a:ext uri="{FF2B5EF4-FFF2-40B4-BE49-F238E27FC236}">
                <a16:creationId xmlns:a16="http://schemas.microsoft.com/office/drawing/2014/main" id="{07B5676B-5B08-4894-AF45-56A10005169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890166" y="1484792"/>
            <a:ext cx="1755504" cy="258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187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67FB90A1-94E0-4C94-A7F3-93C6CE900C49}"/>
              </a:ext>
            </a:extLst>
          </p:cNvPr>
          <p:cNvSpPr/>
          <p:nvPr/>
        </p:nvSpPr>
        <p:spPr>
          <a:xfrm>
            <a:off x="6096000" y="0"/>
            <a:ext cx="6096000" cy="6858000"/>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529F72E-3D6B-4B9A-B547-4B590353370B}"/>
              </a:ext>
            </a:extLst>
          </p:cNvPr>
          <p:cNvSpPr txBox="1"/>
          <p:nvPr/>
        </p:nvSpPr>
        <p:spPr>
          <a:xfrm>
            <a:off x="6794695" y="2028616"/>
            <a:ext cx="4970584" cy="2800767"/>
          </a:xfrm>
          <a:prstGeom prst="rect">
            <a:avLst/>
          </a:prstGeom>
          <a:noFill/>
        </p:spPr>
        <p:txBody>
          <a:bodyPr wrap="square" rtlCol="0">
            <a:spAutoFit/>
          </a:bodyPr>
          <a:lstStyle/>
          <a:p>
            <a:r>
              <a:rPr lang="pt-BR" sz="2000" dirty="0">
                <a:solidFill>
                  <a:schemeClr val="bg1"/>
                </a:solidFill>
                <a:latin typeface="Arial Black" panose="020B0A04020102020204" pitchFamily="34" charset="0"/>
              </a:rPr>
              <a:t>“Marca é </a:t>
            </a:r>
            <a:r>
              <a:rPr lang="pt-BR" sz="2000" dirty="0">
                <a:solidFill>
                  <a:srgbClr val="0B0F28"/>
                </a:solidFill>
                <a:latin typeface="Arial Black" panose="020B0A04020102020204" pitchFamily="34" charset="0"/>
              </a:rPr>
              <a:t>uma experiência do consumidor</a:t>
            </a:r>
            <a:r>
              <a:rPr lang="pt-BR" sz="2000" dirty="0">
                <a:solidFill>
                  <a:schemeClr val="bg1"/>
                </a:solidFill>
                <a:latin typeface="Arial Black" panose="020B0A04020102020204" pitchFamily="34" charset="0"/>
              </a:rPr>
              <a:t>, representada por uma coleção de imagens e ideias; frequentemente se refere a um símbolo tal como nome, logo, slogan e design que representa valores, ideias e até personalidade”</a:t>
            </a:r>
          </a:p>
          <a:p>
            <a:r>
              <a:rPr lang="pt-BR" sz="1600" dirty="0">
                <a:solidFill>
                  <a:schemeClr val="bg1"/>
                </a:solidFill>
                <a:latin typeface="Arial" panose="020B0604020202020204" pitchFamily="34" charset="0"/>
                <a:cs typeface="Arial" panose="020B0604020202020204" pitchFamily="34" charset="0"/>
              </a:rPr>
              <a:t>(American Marketing </a:t>
            </a:r>
            <a:r>
              <a:rPr lang="pt-BR" sz="1600" dirty="0" err="1">
                <a:solidFill>
                  <a:schemeClr val="bg1"/>
                </a:solidFill>
                <a:latin typeface="Arial" panose="020B0604020202020204" pitchFamily="34" charset="0"/>
                <a:cs typeface="Arial" panose="020B0604020202020204" pitchFamily="34" charset="0"/>
              </a:rPr>
              <a:t>Association</a:t>
            </a:r>
            <a:r>
              <a:rPr lang="pt-BR" sz="1600" dirty="0">
                <a:solidFill>
                  <a:schemeClr val="bg1"/>
                </a:solidFill>
                <a:latin typeface="Arial" panose="020B0604020202020204" pitchFamily="34" charset="0"/>
                <a:cs typeface="Arial" panose="020B0604020202020204" pitchFamily="34" charset="0"/>
              </a:rPr>
              <a:t> - AMA, 2015)</a:t>
            </a:r>
            <a:endParaRPr lang="pt-BR" sz="1400" dirty="0">
              <a:solidFill>
                <a:schemeClr val="bg1"/>
              </a:solidFill>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4E0CEC04-CA14-4F04-B62C-5868B26B442F}"/>
              </a:ext>
            </a:extLst>
          </p:cNvPr>
          <p:cNvSpPr txBox="1"/>
          <p:nvPr/>
        </p:nvSpPr>
        <p:spPr>
          <a:xfrm>
            <a:off x="975361" y="2182505"/>
            <a:ext cx="4300024" cy="2492990"/>
          </a:xfrm>
          <a:prstGeom prst="rect">
            <a:avLst/>
          </a:prstGeom>
          <a:noFill/>
        </p:spPr>
        <p:txBody>
          <a:bodyPr wrap="square" rtlCol="0">
            <a:spAutoFit/>
          </a:bodyPr>
          <a:lstStyle/>
          <a:p>
            <a:r>
              <a:rPr lang="pt-BR" sz="2000" dirty="0">
                <a:solidFill>
                  <a:srgbClr val="0B0F28"/>
                </a:solidFill>
                <a:latin typeface="Arial Black" panose="020B0A04020102020204" pitchFamily="34" charset="0"/>
              </a:rPr>
              <a:t>“Marca é um nome, termo, design, símbolo ou qualquer outra característica que </a:t>
            </a:r>
            <a:r>
              <a:rPr lang="pt-BR" sz="2000" dirty="0">
                <a:solidFill>
                  <a:srgbClr val="56707C"/>
                </a:solidFill>
                <a:latin typeface="Arial Black" panose="020B0A04020102020204" pitchFamily="34" charset="0"/>
              </a:rPr>
              <a:t>identifique</a:t>
            </a:r>
            <a:r>
              <a:rPr lang="pt-BR" sz="2000" dirty="0">
                <a:solidFill>
                  <a:srgbClr val="0B0F28"/>
                </a:solidFill>
                <a:latin typeface="Arial Black" panose="020B0A04020102020204" pitchFamily="34" charset="0"/>
              </a:rPr>
              <a:t> o produto ou serviço de um vendedor e o </a:t>
            </a:r>
            <a:r>
              <a:rPr lang="pt-BR" sz="2000" dirty="0">
                <a:solidFill>
                  <a:srgbClr val="56707C"/>
                </a:solidFill>
                <a:latin typeface="Arial Black" panose="020B0A04020102020204" pitchFamily="34" charset="0"/>
              </a:rPr>
              <a:t>diferencie</a:t>
            </a:r>
            <a:r>
              <a:rPr lang="pt-BR" sz="2000" dirty="0">
                <a:solidFill>
                  <a:srgbClr val="0B0F28"/>
                </a:solidFill>
                <a:latin typeface="Arial Black" panose="020B0A04020102020204" pitchFamily="34" charset="0"/>
              </a:rPr>
              <a:t> dos demais”</a:t>
            </a:r>
          </a:p>
          <a:p>
            <a:r>
              <a:rPr lang="pt-BR" sz="1600" dirty="0">
                <a:solidFill>
                  <a:srgbClr val="0B0F28"/>
                </a:solidFill>
                <a:latin typeface="Arial" panose="020B0604020202020204" pitchFamily="34" charset="0"/>
                <a:cs typeface="Arial" panose="020B0604020202020204" pitchFamily="34" charset="0"/>
              </a:rPr>
              <a:t>(American Marketing </a:t>
            </a:r>
            <a:r>
              <a:rPr lang="pt-BR" sz="1600" dirty="0" err="1">
                <a:solidFill>
                  <a:srgbClr val="0B0F28"/>
                </a:solidFill>
                <a:latin typeface="Arial" panose="020B0604020202020204" pitchFamily="34" charset="0"/>
                <a:cs typeface="Arial" panose="020B0604020202020204" pitchFamily="34" charset="0"/>
              </a:rPr>
              <a:t>Association</a:t>
            </a:r>
            <a:r>
              <a:rPr lang="pt-BR" sz="1600" dirty="0">
                <a:solidFill>
                  <a:srgbClr val="0B0F28"/>
                </a:solidFill>
                <a:latin typeface="Arial" panose="020B0604020202020204" pitchFamily="34" charset="0"/>
                <a:cs typeface="Arial" panose="020B0604020202020204" pitchFamily="34" charset="0"/>
              </a:rPr>
              <a:t> - AMA, 1960)</a:t>
            </a:r>
          </a:p>
        </p:txBody>
      </p:sp>
    </p:spTree>
    <p:extLst>
      <p:ext uri="{BB962C8B-B14F-4D97-AF65-F5344CB8AC3E}">
        <p14:creationId xmlns:p14="http://schemas.microsoft.com/office/powerpoint/2010/main" val="1421855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D3DDC374-6B13-4F44-84A5-B298DA4F971A}"/>
              </a:ext>
            </a:extLst>
          </p:cNvPr>
          <p:cNvSpPr>
            <a:spLocks noChangeArrowheads="1"/>
          </p:cNvSpPr>
          <p:nvPr/>
        </p:nvSpPr>
        <p:spPr bwMode="auto">
          <a:xfrm>
            <a:off x="640931" y="1686131"/>
            <a:ext cx="6009251" cy="432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SzPct val="85000"/>
              <a:buFontTx/>
              <a:buNone/>
            </a:pPr>
            <a:r>
              <a:rPr lang="pt-BR" altLang="pt-BR" sz="2600" dirty="0">
                <a:latin typeface="Arial" panose="020B0604020202020204" pitchFamily="34" charset="0"/>
                <a:ea typeface="Verdana" panose="020B0604030504040204" pitchFamily="34" charset="0"/>
                <a:cs typeface="Arial" panose="020B0604020202020204" pitchFamily="34" charset="0"/>
              </a:rPr>
              <a:t>É </a:t>
            </a:r>
            <a:r>
              <a:rPr lang="pt-BR" altLang="pt-BR" sz="2600" b="1" dirty="0">
                <a:latin typeface="Arial" panose="020B0604020202020204" pitchFamily="34" charset="0"/>
                <a:ea typeface="Verdana" panose="020B0604030504040204" pitchFamily="34" charset="0"/>
                <a:cs typeface="Arial" panose="020B0604020202020204" pitchFamily="34" charset="0"/>
              </a:rPr>
              <a:t>portadora de sentidos</a:t>
            </a:r>
            <a:r>
              <a:rPr lang="pt-BR" altLang="pt-BR" sz="2600" dirty="0">
                <a:latin typeface="Arial" panose="020B0604020202020204" pitchFamily="34" charset="0"/>
                <a:ea typeface="Verdana" panose="020B0604030504040204" pitchFamily="34" charset="0"/>
                <a:cs typeface="Arial" panose="020B0604020202020204" pitchFamily="34" charset="0"/>
              </a:rPr>
              <a:t>: </a:t>
            </a:r>
          </a:p>
          <a:p>
            <a:pPr algn="just" eaLnBrk="1" hangingPunct="1">
              <a:buSzPct val="85000"/>
              <a:buFontTx/>
              <a:buNone/>
            </a:pPr>
            <a:endParaRPr lang="pt-BR" altLang="pt-BR" sz="2600" dirty="0">
              <a:latin typeface="Arial" panose="020B0604020202020204" pitchFamily="34" charset="0"/>
              <a:ea typeface="Verdana" panose="020B0604030504040204" pitchFamily="34" charset="0"/>
              <a:cs typeface="Arial" panose="020B0604020202020204" pitchFamily="34" charset="0"/>
            </a:endParaRPr>
          </a:p>
          <a:p>
            <a:pPr algn="just" eaLnBrk="1" hangingPunct="1">
              <a:buSzPct val="85000"/>
              <a:buFontTx/>
              <a:buNone/>
            </a:pPr>
            <a:r>
              <a:rPr lang="pt-BR" altLang="pt-BR" sz="2000" dirty="0">
                <a:latin typeface="Arial" panose="020B0604020202020204" pitchFamily="34" charset="0"/>
                <a:ea typeface="Verdana" panose="020B0604030504040204" pitchFamily="34" charset="0"/>
                <a:cs typeface="Arial" panose="020B0604020202020204" pitchFamily="34" charset="0"/>
              </a:rPr>
              <a:t>Encarna a missão da organização/projeto/ideia...; </a:t>
            </a:r>
            <a:endParaRPr lang="pt-BR" altLang="pt-BR" sz="2000" dirty="0" smtClean="0">
              <a:latin typeface="Arial" panose="020B0604020202020204" pitchFamily="34" charset="0"/>
              <a:ea typeface="Verdana" panose="020B0604030504040204" pitchFamily="34" charset="0"/>
              <a:cs typeface="Arial" panose="020B0604020202020204" pitchFamily="34" charset="0"/>
            </a:endParaRPr>
          </a:p>
          <a:p>
            <a:pPr algn="just" eaLnBrk="1" hangingPunct="1">
              <a:buSzPct val="85000"/>
              <a:buFontTx/>
              <a:buNone/>
            </a:pPr>
            <a:endParaRPr lang="pt-BR" altLang="pt-BR" sz="2000" dirty="0">
              <a:latin typeface="Arial" panose="020B0604020202020204" pitchFamily="34" charset="0"/>
              <a:ea typeface="Verdana" panose="020B0604030504040204" pitchFamily="34" charset="0"/>
              <a:cs typeface="Arial" panose="020B0604020202020204" pitchFamily="34" charset="0"/>
            </a:endParaRPr>
          </a:p>
          <a:p>
            <a:pPr algn="just" eaLnBrk="1" hangingPunct="1">
              <a:buSzPct val="85000"/>
              <a:buFontTx/>
              <a:buNone/>
            </a:pPr>
            <a:r>
              <a:rPr lang="pt-BR" altLang="pt-BR" sz="2000" dirty="0">
                <a:latin typeface="Arial" panose="020B0604020202020204" pitchFamily="34" charset="0"/>
                <a:ea typeface="Verdana" panose="020B0604030504040204" pitchFamily="34" charset="0"/>
                <a:cs typeface="Arial" panose="020B0604020202020204" pitchFamily="34" charset="0"/>
              </a:rPr>
              <a:t>Deve funcionar como efeito espelho</a:t>
            </a:r>
            <a:r>
              <a:rPr lang="pt-BR" altLang="pt-BR" sz="2000" dirty="0" smtClean="0">
                <a:latin typeface="Arial" panose="020B0604020202020204" pitchFamily="34" charset="0"/>
                <a:ea typeface="Verdana" panose="020B0604030504040204" pitchFamily="34" charset="0"/>
                <a:cs typeface="Arial" panose="020B0604020202020204" pitchFamily="34" charset="0"/>
              </a:rPr>
              <a:t>;</a:t>
            </a:r>
          </a:p>
          <a:p>
            <a:pPr algn="just" eaLnBrk="1" hangingPunct="1">
              <a:buSzPct val="85000"/>
              <a:buFontTx/>
              <a:buNone/>
            </a:pPr>
            <a:endParaRPr lang="pt-BR" altLang="pt-BR" sz="2000" dirty="0">
              <a:latin typeface="Arial" panose="020B0604020202020204" pitchFamily="34" charset="0"/>
              <a:ea typeface="Verdana" panose="020B0604030504040204" pitchFamily="34" charset="0"/>
              <a:cs typeface="Arial" panose="020B0604020202020204" pitchFamily="34" charset="0"/>
            </a:endParaRPr>
          </a:p>
          <a:p>
            <a:pPr algn="just" eaLnBrk="1" hangingPunct="1">
              <a:buSzPct val="85000"/>
              <a:buFontTx/>
              <a:buNone/>
            </a:pPr>
            <a:r>
              <a:rPr lang="pt-BR" altLang="pt-BR" sz="2000" dirty="0">
                <a:latin typeface="Arial" panose="020B0604020202020204" pitchFamily="34" charset="0"/>
                <a:ea typeface="Verdana" panose="020B0604030504040204" pitchFamily="34" charset="0"/>
                <a:cs typeface="Arial" panose="020B0604020202020204" pitchFamily="34" charset="0"/>
              </a:rPr>
              <a:t>Deve ter capacidade de atração; </a:t>
            </a:r>
          </a:p>
          <a:p>
            <a:pPr algn="just" eaLnBrk="1" hangingPunct="1">
              <a:buSzPct val="85000"/>
              <a:buFontTx/>
              <a:buNone/>
            </a:pPr>
            <a:endParaRPr lang="pt-BR" altLang="pt-BR" sz="2000" dirty="0" smtClean="0">
              <a:latin typeface="Arial" panose="020B0604020202020204" pitchFamily="34" charset="0"/>
              <a:ea typeface="Verdana" panose="020B0604030504040204" pitchFamily="34" charset="0"/>
              <a:cs typeface="Arial" panose="020B0604020202020204" pitchFamily="34" charset="0"/>
            </a:endParaRPr>
          </a:p>
          <a:p>
            <a:pPr algn="just" eaLnBrk="1" hangingPunct="1">
              <a:buSzPct val="85000"/>
              <a:buFontTx/>
              <a:buNone/>
            </a:pPr>
            <a:r>
              <a:rPr lang="pt-BR" altLang="pt-BR" sz="2000" dirty="0" smtClean="0">
                <a:latin typeface="Arial" panose="020B0604020202020204" pitchFamily="34" charset="0"/>
                <a:ea typeface="Verdana" panose="020B0604030504040204" pitchFamily="34" charset="0"/>
                <a:cs typeface="Arial" panose="020B0604020202020204" pitchFamily="34" charset="0"/>
              </a:rPr>
              <a:t>Deve </a:t>
            </a:r>
            <a:r>
              <a:rPr lang="pt-BR" altLang="pt-BR" sz="2000" dirty="0">
                <a:latin typeface="Arial" panose="020B0604020202020204" pitchFamily="34" charset="0"/>
                <a:ea typeface="Verdana" panose="020B0604030504040204" pitchFamily="34" charset="0"/>
                <a:cs typeface="Arial" panose="020B0604020202020204" pitchFamily="34" charset="0"/>
              </a:rPr>
              <a:t>informar</a:t>
            </a:r>
          </a:p>
          <a:p>
            <a:pPr algn="just" eaLnBrk="1" hangingPunct="1">
              <a:buSzPct val="85000"/>
              <a:buFontTx/>
              <a:buNone/>
            </a:pPr>
            <a:endParaRPr lang="pt-BR" altLang="pt-BR" sz="2000" dirty="0">
              <a:latin typeface="Arial" panose="020B0604020202020204" pitchFamily="34" charset="0"/>
              <a:ea typeface="Verdana" panose="020B0604030504040204" pitchFamily="34" charset="0"/>
              <a:cs typeface="Arial" panose="020B0604020202020204" pitchFamily="34" charset="0"/>
            </a:endParaRPr>
          </a:p>
          <a:p>
            <a:pPr algn="just" eaLnBrk="1" hangingPunct="1">
              <a:buSzPct val="85000"/>
              <a:buFontTx/>
              <a:buNone/>
            </a:pPr>
            <a:r>
              <a:rPr lang="pt-BR" altLang="pt-BR" sz="2000" dirty="0">
                <a:latin typeface="Arial" panose="020B0604020202020204" pitchFamily="34" charset="0"/>
                <a:ea typeface="Verdana" panose="020B0604030504040204" pitchFamily="34" charset="0"/>
                <a:cs typeface="Arial" panose="020B0604020202020204" pitchFamily="34" charset="0"/>
              </a:rPr>
              <a:t>Deve ser perene e atualizada</a:t>
            </a:r>
          </a:p>
        </p:txBody>
      </p:sp>
      <p:pic>
        <p:nvPicPr>
          <p:cNvPr id="5" name="Picture 2" descr="Resultado de imagem para TRIDENT MENINO MENINA">
            <a:extLst>
              <a:ext uri="{FF2B5EF4-FFF2-40B4-BE49-F238E27FC236}">
                <a16:creationId xmlns:a16="http://schemas.microsoft.com/office/drawing/2014/main" id="{7DDA6C95-F758-4008-80A4-19191A6701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7345152" y="1044872"/>
            <a:ext cx="4671062" cy="4520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aixaDeTexto 5">
            <a:extLst>
              <a:ext uri="{FF2B5EF4-FFF2-40B4-BE49-F238E27FC236}">
                <a16:creationId xmlns:a16="http://schemas.microsoft.com/office/drawing/2014/main" id="{C25DBBD9-3EB5-4DE4-AAA3-F0C772D1EFBB}"/>
              </a:ext>
            </a:extLst>
          </p:cNvPr>
          <p:cNvSpPr txBox="1"/>
          <p:nvPr/>
        </p:nvSpPr>
        <p:spPr>
          <a:xfrm>
            <a:off x="640931" y="490797"/>
            <a:ext cx="2664191" cy="646331"/>
          </a:xfrm>
          <a:prstGeom prst="rect">
            <a:avLst/>
          </a:prstGeom>
          <a:noFill/>
        </p:spPr>
        <p:txBody>
          <a:bodyPr wrap="none" rtlCol="0">
            <a:spAutoFit/>
          </a:bodyPr>
          <a:lstStyle/>
          <a:p>
            <a:r>
              <a:rPr lang="pt-BR" sz="3600" b="1" spc="600" dirty="0">
                <a:solidFill>
                  <a:srgbClr val="607D8B"/>
                </a:solidFill>
                <a:latin typeface="Arial Black" panose="020B0A04020102020204" pitchFamily="34" charset="0"/>
              </a:rPr>
              <a:t>MARCA </a:t>
            </a:r>
          </a:p>
        </p:txBody>
      </p:sp>
    </p:spTree>
    <p:extLst>
      <p:ext uri="{BB962C8B-B14F-4D97-AF65-F5344CB8AC3E}">
        <p14:creationId xmlns:p14="http://schemas.microsoft.com/office/powerpoint/2010/main" val="3667693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Agrupar 9">
            <a:extLst>
              <a:ext uri="{FF2B5EF4-FFF2-40B4-BE49-F238E27FC236}">
                <a16:creationId xmlns:a16="http://schemas.microsoft.com/office/drawing/2014/main" id="{F72ABD6B-1AB2-4FE3-92E9-DAD5231D47D9}"/>
              </a:ext>
            </a:extLst>
          </p:cNvPr>
          <p:cNvGrpSpPr/>
          <p:nvPr/>
        </p:nvGrpSpPr>
        <p:grpSpPr>
          <a:xfrm>
            <a:off x="8374353" y="226123"/>
            <a:ext cx="3331258" cy="3085033"/>
            <a:chOff x="5605730" y="1830657"/>
            <a:chExt cx="3331258" cy="3085033"/>
          </a:xfrm>
        </p:grpSpPr>
        <p:pic>
          <p:nvPicPr>
            <p:cNvPr id="2" name="Gráfico 1" descr="Ciclo com pessoas">
              <a:extLst>
                <a:ext uri="{FF2B5EF4-FFF2-40B4-BE49-F238E27FC236}">
                  <a16:creationId xmlns:a16="http://schemas.microsoft.com/office/drawing/2014/main" id="{54233DF7-AA28-4F65-8504-91478C4498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322913" y="1830657"/>
              <a:ext cx="1522828" cy="1522828"/>
            </a:xfrm>
            <a:prstGeom prst="rect">
              <a:avLst/>
            </a:prstGeom>
          </p:spPr>
        </p:pic>
        <p:sp>
          <p:nvSpPr>
            <p:cNvPr id="3" name="CaixaDeTexto 2">
              <a:extLst>
                <a:ext uri="{FF2B5EF4-FFF2-40B4-BE49-F238E27FC236}">
                  <a16:creationId xmlns:a16="http://schemas.microsoft.com/office/drawing/2014/main" id="{E8CD049D-B2F4-4E94-884D-E83F376E7EE1}"/>
                </a:ext>
              </a:extLst>
            </p:cNvPr>
            <p:cNvSpPr txBox="1"/>
            <p:nvPr/>
          </p:nvSpPr>
          <p:spPr>
            <a:xfrm>
              <a:off x="5937072" y="3353485"/>
              <a:ext cx="2414954" cy="707886"/>
            </a:xfrm>
            <a:prstGeom prst="rect">
              <a:avLst/>
            </a:prstGeom>
            <a:noFill/>
          </p:spPr>
          <p:txBody>
            <a:bodyPr wrap="square" rtlCol="0">
              <a:spAutoFit/>
            </a:bodyPr>
            <a:lstStyle/>
            <a:p>
              <a:pPr algn="ctr"/>
              <a:r>
                <a:rPr lang="pt-BR" sz="2000" dirty="0">
                  <a:solidFill>
                    <a:srgbClr val="607D8B"/>
                  </a:solidFill>
                  <a:latin typeface="Arial Black" panose="020B0A04020102020204" pitchFamily="34" charset="0"/>
                </a:rPr>
                <a:t>ABORDAGEM CULTURAL</a:t>
              </a:r>
            </a:p>
          </p:txBody>
        </p:sp>
        <p:sp>
          <p:nvSpPr>
            <p:cNvPr id="4" name="CaixaDeTexto 3">
              <a:extLst>
                <a:ext uri="{FF2B5EF4-FFF2-40B4-BE49-F238E27FC236}">
                  <a16:creationId xmlns:a16="http://schemas.microsoft.com/office/drawing/2014/main" id="{88B883F3-6A49-4D18-B804-DD3EABA375D5}"/>
                </a:ext>
              </a:extLst>
            </p:cNvPr>
            <p:cNvSpPr txBox="1"/>
            <p:nvPr/>
          </p:nvSpPr>
          <p:spPr>
            <a:xfrm>
              <a:off x="5605730" y="4026536"/>
              <a:ext cx="3331258" cy="889154"/>
            </a:xfrm>
            <a:prstGeom prst="rect">
              <a:avLst/>
            </a:prstGeom>
            <a:noFill/>
          </p:spPr>
          <p:txBody>
            <a:bodyPr wrap="square">
              <a:spAutoFit/>
            </a:bodyPr>
            <a:lstStyle/>
            <a:p>
              <a:pPr algn="ctr">
                <a:lnSpc>
                  <a:spcPct val="150000"/>
                </a:lnSpc>
              </a:pPr>
              <a:r>
                <a:rPr lang="pt-BR" sz="1200" dirty="0">
                  <a:latin typeface="Arial" pitchFamily="34" charset="0"/>
                  <a:cs typeface="Arial" pitchFamily="34" charset="0"/>
                </a:rPr>
                <a:t>Marca como parte do tecido cultural. </a:t>
              </a:r>
            </a:p>
            <a:p>
              <a:pPr algn="ctr">
                <a:lnSpc>
                  <a:spcPct val="150000"/>
                </a:lnSpc>
              </a:pPr>
              <a:r>
                <a:rPr lang="pt-BR" sz="1200" dirty="0">
                  <a:latin typeface="Arial" pitchFamily="34" charset="0"/>
                  <a:cs typeface="Arial" pitchFamily="34" charset="0"/>
                </a:rPr>
                <a:t>Marcas icônicas, que impactam a sociedade onde atuam a partir de seus valores</a:t>
              </a:r>
            </a:p>
          </p:txBody>
        </p:sp>
      </p:grpSp>
      <p:grpSp>
        <p:nvGrpSpPr>
          <p:cNvPr id="11" name="Agrupar 10">
            <a:extLst>
              <a:ext uri="{FF2B5EF4-FFF2-40B4-BE49-F238E27FC236}">
                <a16:creationId xmlns:a16="http://schemas.microsoft.com/office/drawing/2014/main" id="{F11192B7-C684-464F-948F-5BB7080747A6}"/>
              </a:ext>
            </a:extLst>
          </p:cNvPr>
          <p:cNvGrpSpPr/>
          <p:nvPr/>
        </p:nvGrpSpPr>
        <p:grpSpPr>
          <a:xfrm>
            <a:off x="8449413" y="3508609"/>
            <a:ext cx="3181138" cy="2988537"/>
            <a:chOff x="9106031" y="1905190"/>
            <a:chExt cx="3181138" cy="2988537"/>
          </a:xfrm>
        </p:grpSpPr>
        <p:sp>
          <p:nvSpPr>
            <p:cNvPr id="5" name="CaixaDeTexto 4">
              <a:extLst>
                <a:ext uri="{FF2B5EF4-FFF2-40B4-BE49-F238E27FC236}">
                  <a16:creationId xmlns:a16="http://schemas.microsoft.com/office/drawing/2014/main" id="{CF6C7838-B044-4656-9466-4C5FC11E8171}"/>
                </a:ext>
              </a:extLst>
            </p:cNvPr>
            <p:cNvSpPr txBox="1"/>
            <p:nvPr/>
          </p:nvSpPr>
          <p:spPr>
            <a:xfrm>
              <a:off x="9435601" y="3237151"/>
              <a:ext cx="2414954" cy="707886"/>
            </a:xfrm>
            <a:prstGeom prst="rect">
              <a:avLst/>
            </a:prstGeom>
            <a:noFill/>
          </p:spPr>
          <p:txBody>
            <a:bodyPr wrap="square" rtlCol="0">
              <a:spAutoFit/>
            </a:bodyPr>
            <a:lstStyle/>
            <a:p>
              <a:pPr algn="ctr"/>
              <a:r>
                <a:rPr lang="pt-BR" sz="2000" dirty="0">
                  <a:solidFill>
                    <a:srgbClr val="607D8B"/>
                  </a:solidFill>
                  <a:latin typeface="Arial Black" panose="020B0A04020102020204" pitchFamily="34" charset="0"/>
                </a:rPr>
                <a:t>ABORDAGEM ECOLÓGICA</a:t>
              </a:r>
            </a:p>
          </p:txBody>
        </p:sp>
        <p:sp>
          <p:nvSpPr>
            <p:cNvPr id="6" name="CaixaDeTexto 5">
              <a:extLst>
                <a:ext uri="{FF2B5EF4-FFF2-40B4-BE49-F238E27FC236}">
                  <a16:creationId xmlns:a16="http://schemas.microsoft.com/office/drawing/2014/main" id="{E747669A-0BDC-4E8C-B42B-EF6D8D7C9684}"/>
                </a:ext>
              </a:extLst>
            </p:cNvPr>
            <p:cNvSpPr txBox="1"/>
            <p:nvPr/>
          </p:nvSpPr>
          <p:spPr>
            <a:xfrm>
              <a:off x="9106031" y="4004573"/>
              <a:ext cx="3181138" cy="889154"/>
            </a:xfrm>
            <a:prstGeom prst="rect">
              <a:avLst/>
            </a:prstGeom>
            <a:noFill/>
          </p:spPr>
          <p:txBody>
            <a:bodyPr wrap="square">
              <a:spAutoFit/>
            </a:bodyPr>
            <a:lstStyle/>
            <a:p>
              <a:pPr algn="ctr">
                <a:lnSpc>
                  <a:spcPct val="150000"/>
                </a:lnSpc>
              </a:pPr>
              <a:r>
                <a:rPr lang="pt-BR" sz="1200" dirty="0">
                  <a:latin typeface="Arial" pitchFamily="34" charset="0"/>
                  <a:cs typeface="Arial" pitchFamily="34" charset="0"/>
                </a:rPr>
                <a:t>Um conjunto de significações em permanente construção no diálogo com as pessoas (vínculos de sentido).</a:t>
              </a:r>
            </a:p>
          </p:txBody>
        </p:sp>
        <p:pic>
          <p:nvPicPr>
            <p:cNvPr id="7" name="Gráfico 6" descr="Sustentabilidade">
              <a:extLst>
                <a:ext uri="{FF2B5EF4-FFF2-40B4-BE49-F238E27FC236}">
                  <a16:creationId xmlns:a16="http://schemas.microsoft.com/office/drawing/2014/main" id="{A9156B61-3362-459C-AE91-A83B88FFF8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017467" y="1905190"/>
              <a:ext cx="1251222" cy="1251222"/>
            </a:xfrm>
            <a:prstGeom prst="rect">
              <a:avLst/>
            </a:prstGeom>
          </p:spPr>
        </p:pic>
      </p:grpSp>
      <p:sp>
        <p:nvSpPr>
          <p:cNvPr id="8" name="CaixaDeTexto 7">
            <a:extLst>
              <a:ext uri="{FF2B5EF4-FFF2-40B4-BE49-F238E27FC236}">
                <a16:creationId xmlns:a16="http://schemas.microsoft.com/office/drawing/2014/main" id="{D132B01A-A421-47E5-9048-F4427693F358}"/>
              </a:ext>
            </a:extLst>
          </p:cNvPr>
          <p:cNvSpPr txBox="1"/>
          <p:nvPr/>
        </p:nvSpPr>
        <p:spPr>
          <a:xfrm>
            <a:off x="570764" y="510483"/>
            <a:ext cx="5784301" cy="954107"/>
          </a:xfrm>
          <a:prstGeom prst="rect">
            <a:avLst/>
          </a:prstGeom>
          <a:noFill/>
        </p:spPr>
        <p:txBody>
          <a:bodyPr wrap="square" rtlCol="0">
            <a:spAutoFit/>
          </a:bodyPr>
          <a:lstStyle/>
          <a:p>
            <a:r>
              <a:rPr lang="pt-BR" sz="2800" dirty="0" smtClean="0">
                <a:solidFill>
                  <a:srgbClr val="607D8B"/>
                </a:solidFill>
                <a:latin typeface="Arial Black" panose="020B0A04020102020204" pitchFamily="34" charset="0"/>
              </a:rPr>
              <a:t>7 + 1 </a:t>
            </a:r>
            <a:r>
              <a:rPr lang="pt-BR" sz="2800" dirty="0">
                <a:solidFill>
                  <a:srgbClr val="607D8B"/>
                </a:solidFill>
                <a:latin typeface="Arial Black" panose="020B0A04020102020204" pitchFamily="34" charset="0"/>
              </a:rPr>
              <a:t>ABORDAGENS PARA</a:t>
            </a:r>
          </a:p>
          <a:p>
            <a:r>
              <a:rPr lang="pt-BR" sz="2800" dirty="0">
                <a:solidFill>
                  <a:srgbClr val="607D8B"/>
                </a:solidFill>
                <a:latin typeface="Arial Black" panose="020B0A04020102020204" pitchFamily="34" charset="0"/>
              </a:rPr>
              <a:t>AS MARCAS</a:t>
            </a:r>
            <a:endParaRPr lang="pt-BR" dirty="0">
              <a:solidFill>
                <a:srgbClr val="0B0F28"/>
              </a:solidFill>
              <a:latin typeface="Arial Black" panose="020B0A04020102020204" pitchFamily="34" charset="0"/>
            </a:endParaRPr>
          </a:p>
        </p:txBody>
      </p:sp>
      <p:sp>
        <p:nvSpPr>
          <p:cNvPr id="9" name="CaixaDeTexto 8">
            <a:extLst>
              <a:ext uri="{FF2B5EF4-FFF2-40B4-BE49-F238E27FC236}">
                <a16:creationId xmlns:a16="http://schemas.microsoft.com/office/drawing/2014/main" id="{8D57B84D-4774-4D36-81F5-114DEDB6B18B}"/>
              </a:ext>
            </a:extLst>
          </p:cNvPr>
          <p:cNvSpPr txBox="1"/>
          <p:nvPr/>
        </p:nvSpPr>
        <p:spPr>
          <a:xfrm>
            <a:off x="3948732" y="2106295"/>
            <a:ext cx="4066406" cy="4031873"/>
          </a:xfrm>
          <a:prstGeom prst="rect">
            <a:avLst/>
          </a:prstGeom>
          <a:noFill/>
        </p:spPr>
        <p:txBody>
          <a:bodyPr wrap="square" rtlCol="0">
            <a:spAutoFit/>
          </a:bodyPr>
          <a:lstStyle/>
          <a:p>
            <a:r>
              <a:rPr lang="pt-BR" sz="1600" dirty="0">
                <a:solidFill>
                  <a:srgbClr val="56707C"/>
                </a:solidFill>
                <a:latin typeface="Arial Black" panose="020B0A04020102020204" pitchFamily="34" charset="0"/>
              </a:rPr>
              <a:t>ECONÔMICA:</a:t>
            </a:r>
            <a:r>
              <a:rPr lang="pt-BR" sz="1600" dirty="0"/>
              <a:t> </a:t>
            </a:r>
            <a:r>
              <a:rPr lang="pt-BR" sz="1600" dirty="0">
                <a:solidFill>
                  <a:srgbClr val="0B0F28"/>
                </a:solidFill>
                <a:latin typeface="Arial" panose="020B0604020202020204" pitchFamily="34" charset="0"/>
                <a:cs typeface="Arial" panose="020B0604020202020204" pitchFamily="34" charset="0"/>
              </a:rPr>
              <a:t>marca como composto do marketing</a:t>
            </a:r>
          </a:p>
          <a:p>
            <a:endParaRPr lang="pt-BR" sz="1600" dirty="0"/>
          </a:p>
          <a:p>
            <a:r>
              <a:rPr lang="pt-BR" sz="1600" dirty="0">
                <a:solidFill>
                  <a:srgbClr val="56707C"/>
                </a:solidFill>
                <a:latin typeface="Arial Black" panose="020B0A04020102020204" pitchFamily="34" charset="0"/>
              </a:rPr>
              <a:t>IDENTIDADE: </a:t>
            </a:r>
            <a:r>
              <a:rPr lang="pt-BR" sz="1600" dirty="0">
                <a:solidFill>
                  <a:srgbClr val="0B0F28"/>
                </a:solidFill>
                <a:latin typeface="Arial" panose="020B0604020202020204" pitchFamily="34" charset="0"/>
                <a:cs typeface="Arial" panose="020B0604020202020204" pitchFamily="34" charset="0"/>
              </a:rPr>
              <a:t>marca como identidade corporativa</a:t>
            </a:r>
          </a:p>
          <a:p>
            <a:endParaRPr lang="pt-BR" sz="1600" dirty="0"/>
          </a:p>
          <a:p>
            <a:r>
              <a:rPr lang="pt-BR" sz="1600" dirty="0">
                <a:solidFill>
                  <a:srgbClr val="56707C"/>
                </a:solidFill>
                <a:latin typeface="Arial Black" panose="020B0A04020102020204" pitchFamily="34" charset="0"/>
              </a:rPr>
              <a:t>CONSUMIDOR: </a:t>
            </a:r>
            <a:r>
              <a:rPr lang="pt-BR" sz="1600" dirty="0">
                <a:solidFill>
                  <a:srgbClr val="0B0F28"/>
                </a:solidFill>
                <a:latin typeface="Arial" panose="020B0604020202020204" pitchFamily="34" charset="0"/>
                <a:cs typeface="Arial" panose="020B0604020202020204" pitchFamily="34" charset="0"/>
              </a:rPr>
              <a:t>marca como associação na mente do consumidor</a:t>
            </a:r>
          </a:p>
          <a:p>
            <a:endParaRPr lang="pt-BR" sz="1600" dirty="0">
              <a:solidFill>
                <a:srgbClr val="0B0F28"/>
              </a:solidFill>
              <a:latin typeface="Arial" panose="020B0604020202020204" pitchFamily="34" charset="0"/>
              <a:cs typeface="Arial" panose="020B0604020202020204" pitchFamily="34" charset="0"/>
            </a:endParaRPr>
          </a:p>
          <a:p>
            <a:r>
              <a:rPr lang="pt-BR" sz="1600" dirty="0">
                <a:solidFill>
                  <a:srgbClr val="56707C"/>
                </a:solidFill>
                <a:latin typeface="Arial Black" panose="020B0A04020102020204" pitchFamily="34" charset="0"/>
              </a:rPr>
              <a:t>PERSONALIDADE: </a:t>
            </a:r>
            <a:r>
              <a:rPr lang="pt-BR" sz="1600" dirty="0">
                <a:solidFill>
                  <a:srgbClr val="0B0F28"/>
                </a:solidFill>
                <a:latin typeface="Arial" panose="020B0604020202020204" pitchFamily="34" charset="0"/>
                <a:cs typeface="Arial" panose="020B0604020202020204" pitchFamily="34" charset="0"/>
              </a:rPr>
              <a:t>marca com perspectivas humanas</a:t>
            </a:r>
          </a:p>
          <a:p>
            <a:endParaRPr lang="pt-BR" sz="1600" dirty="0"/>
          </a:p>
          <a:p>
            <a:r>
              <a:rPr lang="pt-BR" sz="1600" dirty="0">
                <a:solidFill>
                  <a:srgbClr val="56707C"/>
                </a:solidFill>
                <a:latin typeface="Arial Black" panose="020B0A04020102020204" pitchFamily="34" charset="0"/>
              </a:rPr>
              <a:t>RELACIONAL: </a:t>
            </a:r>
            <a:r>
              <a:rPr lang="pt-BR" sz="1600" dirty="0">
                <a:solidFill>
                  <a:srgbClr val="0B0F28"/>
                </a:solidFill>
                <a:latin typeface="Arial" panose="020B0604020202020204" pitchFamily="34" charset="0"/>
                <a:cs typeface="Arial" panose="020B0604020202020204" pitchFamily="34" charset="0"/>
              </a:rPr>
              <a:t>marca como parceira</a:t>
            </a:r>
          </a:p>
          <a:p>
            <a:endParaRPr lang="pt-BR" sz="1600" dirty="0"/>
          </a:p>
          <a:p>
            <a:r>
              <a:rPr lang="pt-BR" sz="1600" dirty="0">
                <a:solidFill>
                  <a:srgbClr val="56707C"/>
                </a:solidFill>
                <a:latin typeface="Arial Black" panose="020B0A04020102020204" pitchFamily="34" charset="0"/>
              </a:rPr>
              <a:t>COMUNIDADE: </a:t>
            </a:r>
            <a:r>
              <a:rPr lang="pt-BR" sz="1600" dirty="0">
                <a:solidFill>
                  <a:srgbClr val="0B0F28"/>
                </a:solidFill>
                <a:latin typeface="Arial" panose="020B0604020202020204" pitchFamily="34" charset="0"/>
                <a:cs typeface="Arial" panose="020B0604020202020204" pitchFamily="34" charset="0"/>
              </a:rPr>
              <a:t>marca como base para relacionamento social</a:t>
            </a:r>
          </a:p>
        </p:txBody>
      </p:sp>
      <p:pic>
        <p:nvPicPr>
          <p:cNvPr id="24578" name="Picture 2" descr="Brand Management: Research, Theory and Practice: Heding, Tilde, Knudtzen,  Charlotte F., Bjerre, Mogens: 9781138804692: Amazon.com: Books">
            <a:extLst>
              <a:ext uri="{FF2B5EF4-FFF2-40B4-BE49-F238E27FC236}">
                <a16:creationId xmlns:a16="http://schemas.microsoft.com/office/drawing/2014/main" id="{DE669E6B-8442-4F7B-BD36-66A011DAB4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764" y="1952126"/>
            <a:ext cx="3171825"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712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305FED11-23FE-47BD-A46A-4A0983B66097}"/>
              </a:ext>
            </a:extLst>
          </p:cNvPr>
          <p:cNvPicPr>
            <a:picLocks noChangeAspect="1"/>
          </p:cNvPicPr>
          <p:nvPr/>
        </p:nvPicPr>
        <p:blipFill rotWithShape="1">
          <a:blip r:embed="rId2"/>
          <a:srcRect l="8843" t="20423" r="43351" b="23002"/>
          <a:stretch/>
        </p:blipFill>
        <p:spPr>
          <a:xfrm>
            <a:off x="4651512" y="0"/>
            <a:ext cx="3662153" cy="2437828"/>
          </a:xfrm>
          <a:prstGeom prst="rect">
            <a:avLst/>
          </a:prstGeom>
        </p:spPr>
      </p:pic>
      <p:pic>
        <p:nvPicPr>
          <p:cNvPr id="9" name="Imagem 8">
            <a:extLst>
              <a:ext uri="{FF2B5EF4-FFF2-40B4-BE49-F238E27FC236}">
                <a16:creationId xmlns:a16="http://schemas.microsoft.com/office/drawing/2014/main" id="{C81353FB-F0C9-4F30-A102-8AA838941715}"/>
              </a:ext>
            </a:extLst>
          </p:cNvPr>
          <p:cNvPicPr>
            <a:picLocks noChangeAspect="1"/>
          </p:cNvPicPr>
          <p:nvPr/>
        </p:nvPicPr>
        <p:blipFill rotWithShape="1">
          <a:blip r:embed="rId3"/>
          <a:srcRect l="11263" t="24230" r="42840" b="29485"/>
          <a:stretch/>
        </p:blipFill>
        <p:spPr>
          <a:xfrm>
            <a:off x="8212317" y="0"/>
            <a:ext cx="4020612" cy="2437830"/>
          </a:xfrm>
          <a:prstGeom prst="rect">
            <a:avLst/>
          </a:prstGeom>
        </p:spPr>
      </p:pic>
      <p:pic>
        <p:nvPicPr>
          <p:cNvPr id="5" name="Imagem 4">
            <a:extLst>
              <a:ext uri="{FF2B5EF4-FFF2-40B4-BE49-F238E27FC236}">
                <a16:creationId xmlns:a16="http://schemas.microsoft.com/office/drawing/2014/main" id="{C35534D9-16BB-4011-A334-199ABBB20CB3}"/>
              </a:ext>
            </a:extLst>
          </p:cNvPr>
          <p:cNvPicPr>
            <a:picLocks noChangeAspect="1"/>
          </p:cNvPicPr>
          <p:nvPr/>
        </p:nvPicPr>
        <p:blipFill rotWithShape="1">
          <a:blip r:embed="rId4"/>
          <a:srcRect l="10341" t="26957" r="42273" b="17560"/>
          <a:stretch/>
        </p:blipFill>
        <p:spPr>
          <a:xfrm>
            <a:off x="4651513" y="2437829"/>
            <a:ext cx="3662154" cy="2411960"/>
          </a:xfrm>
          <a:prstGeom prst="rect">
            <a:avLst/>
          </a:prstGeom>
        </p:spPr>
      </p:pic>
      <p:pic>
        <p:nvPicPr>
          <p:cNvPr id="6" name="Imagem 5">
            <a:extLst>
              <a:ext uri="{FF2B5EF4-FFF2-40B4-BE49-F238E27FC236}">
                <a16:creationId xmlns:a16="http://schemas.microsoft.com/office/drawing/2014/main" id="{BB8B087F-7E91-464A-B7F8-E87799F77FEF}"/>
              </a:ext>
            </a:extLst>
          </p:cNvPr>
          <p:cNvPicPr>
            <a:picLocks noChangeAspect="1"/>
          </p:cNvPicPr>
          <p:nvPr/>
        </p:nvPicPr>
        <p:blipFill rotWithShape="1">
          <a:blip r:embed="rId5"/>
          <a:srcRect l="10793" t="27353" r="42748" b="26434"/>
          <a:stretch/>
        </p:blipFill>
        <p:spPr>
          <a:xfrm>
            <a:off x="8217907" y="2437830"/>
            <a:ext cx="3974093" cy="2331032"/>
          </a:xfrm>
          <a:prstGeom prst="rect">
            <a:avLst/>
          </a:prstGeom>
        </p:spPr>
      </p:pic>
      <p:sp>
        <p:nvSpPr>
          <p:cNvPr id="3" name="CaixaDeTexto 2">
            <a:extLst>
              <a:ext uri="{FF2B5EF4-FFF2-40B4-BE49-F238E27FC236}">
                <a16:creationId xmlns:a16="http://schemas.microsoft.com/office/drawing/2014/main" id="{4735B6D1-3CCA-4E3C-B53A-A6938594F3E1}"/>
              </a:ext>
            </a:extLst>
          </p:cNvPr>
          <p:cNvSpPr txBox="1"/>
          <p:nvPr/>
        </p:nvSpPr>
        <p:spPr>
          <a:xfrm>
            <a:off x="455795" y="2441233"/>
            <a:ext cx="3834851" cy="3512052"/>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Pressupõe </a:t>
            </a:r>
            <a:r>
              <a:rPr lang="pt-BR" sz="1500" b="1" dirty="0">
                <a:solidFill>
                  <a:srgbClr val="0B0F28"/>
                </a:solidFill>
                <a:latin typeface="Arial Black" panose="020B0A04020102020204" pitchFamily="34" charset="0"/>
                <a:cs typeface="Arial" panose="020B0604020202020204" pitchFamily="34" charset="0"/>
              </a:rPr>
              <a:t>ampla articulação dos temas e sentidos valorizados na cultura </a:t>
            </a:r>
            <a:r>
              <a:rPr lang="pt-BR" sz="1500" dirty="0">
                <a:latin typeface="Arial" panose="020B0604020202020204" pitchFamily="34" charset="0"/>
                <a:cs typeface="Arial" panose="020B0604020202020204" pitchFamily="34" charset="0"/>
              </a:rPr>
              <a:t>a favor dos objetivos midiáticos e mercadológicos da marca. </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Busca da construção da marca cidadã-artista, que performa e atua socialmente, favorecendo a discussão e a ação em temas de interesse (sexualidade, gênero, raça...).</a:t>
            </a:r>
          </a:p>
        </p:txBody>
      </p:sp>
      <p:sp>
        <p:nvSpPr>
          <p:cNvPr id="12" name="CaixaDeTexto 11">
            <a:extLst>
              <a:ext uri="{FF2B5EF4-FFF2-40B4-BE49-F238E27FC236}">
                <a16:creationId xmlns:a16="http://schemas.microsoft.com/office/drawing/2014/main" id="{5CC3EB6D-51D4-4E7F-91BF-42000B665364}"/>
              </a:ext>
            </a:extLst>
          </p:cNvPr>
          <p:cNvSpPr txBox="1"/>
          <p:nvPr/>
        </p:nvSpPr>
        <p:spPr>
          <a:xfrm>
            <a:off x="389917" y="545514"/>
            <a:ext cx="4176021" cy="1169551"/>
          </a:xfrm>
          <a:prstGeom prst="rect">
            <a:avLst/>
          </a:prstGeom>
          <a:noFill/>
        </p:spPr>
        <p:txBody>
          <a:bodyPr wrap="square" rtlCol="0">
            <a:spAutoFit/>
          </a:bodyPr>
          <a:lstStyle/>
          <a:p>
            <a:r>
              <a:rPr lang="pt-BR" sz="2800" dirty="0">
                <a:solidFill>
                  <a:srgbClr val="56707C"/>
                </a:solidFill>
                <a:latin typeface="Arial Black" panose="020B0A04020102020204" pitchFamily="34" charset="0"/>
              </a:rPr>
              <a:t>ABORDAGEM CULTURAL</a:t>
            </a:r>
            <a:endParaRPr lang="pt-BR" sz="2800" dirty="0">
              <a:latin typeface="Arial Black" panose="020B0A04020102020204" pitchFamily="34" charset="0"/>
            </a:endParaRPr>
          </a:p>
          <a:p>
            <a:r>
              <a:rPr lang="pt-BR" sz="1400" dirty="0">
                <a:latin typeface="Arial Black" panose="020B0A04020102020204" pitchFamily="34" charset="0"/>
              </a:rPr>
              <a:t>Marca como parte do tecido cultural</a:t>
            </a:r>
          </a:p>
        </p:txBody>
      </p:sp>
      <p:pic>
        <p:nvPicPr>
          <p:cNvPr id="29698" name="Picture 2" descr="C&amp;A BR: Pule Carnaval do seu jeito, pule na C&amp;A! 🎊 | Milled">
            <a:extLst>
              <a:ext uri="{FF2B5EF4-FFF2-40B4-BE49-F238E27FC236}">
                <a16:creationId xmlns:a16="http://schemas.microsoft.com/office/drawing/2014/main" id="{F57EBC79-9091-4E26-8A84-7750EEC1D3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 t="12725" r="-74" b="34842"/>
          <a:stretch/>
        </p:blipFill>
        <p:spPr bwMode="auto">
          <a:xfrm>
            <a:off x="4651513" y="4220308"/>
            <a:ext cx="7546077" cy="263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270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shallow focus photography of man in white shirt">
            <a:extLst>
              <a:ext uri="{FF2B5EF4-FFF2-40B4-BE49-F238E27FC236}">
                <a16:creationId xmlns:a16="http://schemas.microsoft.com/office/drawing/2014/main" id="{EA79C879-A8B2-41D9-98F0-8BAC93F4F1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467" t="32773" r="1160" b="57797"/>
          <a:stretch/>
        </p:blipFill>
        <p:spPr bwMode="auto">
          <a:xfrm>
            <a:off x="-11" y="5523141"/>
            <a:ext cx="12191993" cy="77950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ssorted drinks on white commercial refrigerator">
            <a:extLst>
              <a:ext uri="{FF2B5EF4-FFF2-40B4-BE49-F238E27FC236}">
                <a16:creationId xmlns:a16="http://schemas.microsoft.com/office/drawing/2014/main" id="{4887FB42-016D-43E7-8D75-4BE9EC6474A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40242" b="47468"/>
          <a:stretch/>
        </p:blipFill>
        <p:spPr bwMode="auto">
          <a:xfrm>
            <a:off x="-1" y="3224478"/>
            <a:ext cx="12191993" cy="7747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erial photography of Empire State building">
            <a:extLst>
              <a:ext uri="{FF2B5EF4-FFF2-40B4-BE49-F238E27FC236}">
                <a16:creationId xmlns:a16="http://schemas.microsoft.com/office/drawing/2014/main" id="{776402D4-A7C3-4662-BE4D-1C3C7003D5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77" t="41008" r="3832" b="50078"/>
          <a:stretch/>
        </p:blipFill>
        <p:spPr bwMode="auto">
          <a:xfrm>
            <a:off x="-4" y="1475053"/>
            <a:ext cx="12191997" cy="779508"/>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19">
            <a:extLst>
              <a:ext uri="{FF2B5EF4-FFF2-40B4-BE49-F238E27FC236}">
                <a16:creationId xmlns:a16="http://schemas.microsoft.com/office/drawing/2014/main" id="{DB459F11-57BC-43ED-8649-439D4F9584D8}"/>
              </a:ext>
            </a:extLst>
          </p:cNvPr>
          <p:cNvSpPr txBox="1">
            <a:spLocks noChangeArrowheads="1"/>
          </p:cNvSpPr>
          <p:nvPr/>
        </p:nvSpPr>
        <p:spPr bwMode="auto">
          <a:xfrm>
            <a:off x="-1" y="1689223"/>
            <a:ext cx="12191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800" b="1" dirty="0">
                <a:solidFill>
                  <a:schemeClr val="bg1"/>
                </a:solidFill>
                <a:latin typeface="Arial Black" panose="020B0A04020102020204" pitchFamily="34" charset="0"/>
                <a:cs typeface="Open Sans" pitchFamily="34" charset="0"/>
              </a:rPr>
              <a:t>MUNDO CULTURALMENTE CONSTITUÍDO</a:t>
            </a:r>
          </a:p>
        </p:txBody>
      </p:sp>
      <p:sp>
        <p:nvSpPr>
          <p:cNvPr id="29" name="CaixaDeTexto 20">
            <a:extLst>
              <a:ext uri="{FF2B5EF4-FFF2-40B4-BE49-F238E27FC236}">
                <a16:creationId xmlns:a16="http://schemas.microsoft.com/office/drawing/2014/main" id="{55D2C203-92DC-43D8-869F-61650752B00B}"/>
              </a:ext>
            </a:extLst>
          </p:cNvPr>
          <p:cNvSpPr txBox="1">
            <a:spLocks noChangeArrowheads="1"/>
          </p:cNvSpPr>
          <p:nvPr/>
        </p:nvSpPr>
        <p:spPr bwMode="auto">
          <a:xfrm>
            <a:off x="0" y="3429000"/>
            <a:ext cx="12191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800" b="1" dirty="0">
                <a:solidFill>
                  <a:schemeClr val="bg1"/>
                </a:solidFill>
                <a:latin typeface="Arial Black" panose="020B0A04020102020204" pitchFamily="34" charset="0"/>
              </a:rPr>
              <a:t>SERVIÇOS E BENS DE CONSUMO/MARCA</a:t>
            </a:r>
          </a:p>
        </p:txBody>
      </p:sp>
      <p:sp>
        <p:nvSpPr>
          <p:cNvPr id="30" name="CaixaDeTexto 26">
            <a:extLst>
              <a:ext uri="{FF2B5EF4-FFF2-40B4-BE49-F238E27FC236}">
                <a16:creationId xmlns:a16="http://schemas.microsoft.com/office/drawing/2014/main" id="{E1417FDB-72F7-4F5E-9379-0ACC6A48D4EA}"/>
              </a:ext>
            </a:extLst>
          </p:cNvPr>
          <p:cNvSpPr txBox="1">
            <a:spLocks noChangeArrowheads="1"/>
          </p:cNvSpPr>
          <p:nvPr/>
        </p:nvSpPr>
        <p:spPr bwMode="auto">
          <a:xfrm>
            <a:off x="2913061" y="2524955"/>
            <a:ext cx="2333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600" b="1" dirty="0">
                <a:solidFill>
                  <a:srgbClr val="1A4445"/>
                </a:solidFill>
                <a:latin typeface="Arial Black" panose="020B0A04020102020204" pitchFamily="34" charset="0"/>
                <a:cs typeface="Open Sans" pitchFamily="34" charset="0"/>
              </a:rPr>
              <a:t>Publicidade</a:t>
            </a:r>
          </a:p>
        </p:txBody>
      </p:sp>
      <p:sp>
        <p:nvSpPr>
          <p:cNvPr id="32" name="CaixaDeTexto 27">
            <a:extLst>
              <a:ext uri="{FF2B5EF4-FFF2-40B4-BE49-F238E27FC236}">
                <a16:creationId xmlns:a16="http://schemas.microsoft.com/office/drawing/2014/main" id="{BE54C854-67AD-48FB-B622-E293168B6694}"/>
              </a:ext>
            </a:extLst>
          </p:cNvPr>
          <p:cNvSpPr txBox="1">
            <a:spLocks noChangeArrowheads="1"/>
          </p:cNvSpPr>
          <p:nvPr/>
        </p:nvSpPr>
        <p:spPr bwMode="auto">
          <a:xfrm>
            <a:off x="5853111" y="2524955"/>
            <a:ext cx="1220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600" b="1" dirty="0">
                <a:solidFill>
                  <a:srgbClr val="1A4445"/>
                </a:solidFill>
                <a:latin typeface="Arial Black" panose="020B0A04020102020204" pitchFamily="34" charset="0"/>
                <a:cs typeface="Open Sans" pitchFamily="34" charset="0"/>
              </a:rPr>
              <a:t>Moda</a:t>
            </a:r>
          </a:p>
        </p:txBody>
      </p:sp>
      <p:sp>
        <p:nvSpPr>
          <p:cNvPr id="33" name="CaixaDeTexto 27">
            <a:extLst>
              <a:ext uri="{FF2B5EF4-FFF2-40B4-BE49-F238E27FC236}">
                <a16:creationId xmlns:a16="http://schemas.microsoft.com/office/drawing/2014/main" id="{B1283BCC-AC1C-44BB-8E08-526D418C979A}"/>
              </a:ext>
            </a:extLst>
          </p:cNvPr>
          <p:cNvSpPr txBox="1">
            <a:spLocks noChangeArrowheads="1"/>
          </p:cNvSpPr>
          <p:nvPr/>
        </p:nvSpPr>
        <p:spPr bwMode="auto">
          <a:xfrm>
            <a:off x="8153398" y="2545208"/>
            <a:ext cx="2447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600" b="1" dirty="0">
                <a:solidFill>
                  <a:srgbClr val="1A4445"/>
                </a:solidFill>
                <a:latin typeface="Arial Black" panose="020B0A04020102020204" pitchFamily="34" charset="0"/>
                <a:cs typeface="Open Sans" pitchFamily="34" charset="0"/>
              </a:rPr>
              <a:t>Telenovela</a:t>
            </a:r>
          </a:p>
        </p:txBody>
      </p:sp>
      <p:sp>
        <p:nvSpPr>
          <p:cNvPr id="34" name="CaixaDeTexto 22">
            <a:extLst>
              <a:ext uri="{FF2B5EF4-FFF2-40B4-BE49-F238E27FC236}">
                <a16:creationId xmlns:a16="http://schemas.microsoft.com/office/drawing/2014/main" id="{5F5E40F5-074A-4C32-9A3A-26D545329623}"/>
              </a:ext>
            </a:extLst>
          </p:cNvPr>
          <p:cNvSpPr txBox="1">
            <a:spLocks noChangeArrowheads="1"/>
          </p:cNvSpPr>
          <p:nvPr/>
        </p:nvSpPr>
        <p:spPr bwMode="auto">
          <a:xfrm>
            <a:off x="2341562" y="4550165"/>
            <a:ext cx="1377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600" b="1" dirty="0">
                <a:solidFill>
                  <a:srgbClr val="1A4445"/>
                </a:solidFill>
                <a:latin typeface="Arial Black" panose="020B0A04020102020204" pitchFamily="34" charset="0"/>
              </a:rPr>
              <a:t>Ritual de busca</a:t>
            </a:r>
          </a:p>
        </p:txBody>
      </p:sp>
      <p:sp>
        <p:nvSpPr>
          <p:cNvPr id="35" name="CaixaDeTexto 23">
            <a:extLst>
              <a:ext uri="{FF2B5EF4-FFF2-40B4-BE49-F238E27FC236}">
                <a16:creationId xmlns:a16="http://schemas.microsoft.com/office/drawing/2014/main" id="{BEE1699D-CD6C-4FC2-BE6F-F38252DCA146}"/>
              </a:ext>
            </a:extLst>
          </p:cNvPr>
          <p:cNvSpPr txBox="1">
            <a:spLocks noChangeArrowheads="1"/>
          </p:cNvSpPr>
          <p:nvPr/>
        </p:nvSpPr>
        <p:spPr bwMode="auto">
          <a:xfrm>
            <a:off x="4079874" y="4550165"/>
            <a:ext cx="1298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600" b="1" dirty="0">
                <a:solidFill>
                  <a:srgbClr val="1A4445"/>
                </a:solidFill>
                <a:latin typeface="Arial Black" panose="020B0A04020102020204" pitchFamily="34" charset="0"/>
              </a:rPr>
              <a:t>Ritual de troca</a:t>
            </a:r>
          </a:p>
        </p:txBody>
      </p:sp>
      <p:sp>
        <p:nvSpPr>
          <p:cNvPr id="36" name="CaixaDeTexto 24">
            <a:extLst>
              <a:ext uri="{FF2B5EF4-FFF2-40B4-BE49-F238E27FC236}">
                <a16:creationId xmlns:a16="http://schemas.microsoft.com/office/drawing/2014/main" id="{03C95C34-BD74-49E7-82FD-4C1DF2FD9CD0}"/>
              </a:ext>
            </a:extLst>
          </p:cNvPr>
          <p:cNvSpPr txBox="1">
            <a:spLocks noChangeArrowheads="1"/>
          </p:cNvSpPr>
          <p:nvPr/>
        </p:nvSpPr>
        <p:spPr bwMode="auto">
          <a:xfrm>
            <a:off x="5707062" y="4550165"/>
            <a:ext cx="1366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600" b="1" dirty="0">
                <a:solidFill>
                  <a:srgbClr val="1A4445"/>
                </a:solidFill>
                <a:latin typeface="Arial Black" panose="020B0A04020102020204" pitchFamily="34" charset="0"/>
              </a:rPr>
              <a:t>Ritual posse</a:t>
            </a:r>
          </a:p>
        </p:txBody>
      </p:sp>
      <p:sp>
        <p:nvSpPr>
          <p:cNvPr id="37" name="CaixaDeTexto 24">
            <a:extLst>
              <a:ext uri="{FF2B5EF4-FFF2-40B4-BE49-F238E27FC236}">
                <a16:creationId xmlns:a16="http://schemas.microsoft.com/office/drawing/2014/main" id="{5C171E16-EFA4-4C2A-A97D-FF0C5E927C09}"/>
              </a:ext>
            </a:extLst>
          </p:cNvPr>
          <p:cNvSpPr txBox="1">
            <a:spLocks noChangeArrowheads="1"/>
          </p:cNvSpPr>
          <p:nvPr/>
        </p:nvSpPr>
        <p:spPr bwMode="auto">
          <a:xfrm>
            <a:off x="7218362" y="4689865"/>
            <a:ext cx="1366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600" b="1" dirty="0">
                <a:solidFill>
                  <a:srgbClr val="1A4445"/>
                </a:solidFill>
                <a:latin typeface="Arial Black" panose="020B0A04020102020204" pitchFamily="34" charset="0"/>
              </a:rPr>
              <a:t>Ritual uso</a:t>
            </a:r>
          </a:p>
        </p:txBody>
      </p:sp>
      <p:grpSp>
        <p:nvGrpSpPr>
          <p:cNvPr id="38" name="Agrupar 4">
            <a:extLst>
              <a:ext uri="{FF2B5EF4-FFF2-40B4-BE49-F238E27FC236}">
                <a16:creationId xmlns:a16="http://schemas.microsoft.com/office/drawing/2014/main" id="{715F6F0E-69E4-4152-9B4D-85803D6C6841}"/>
              </a:ext>
            </a:extLst>
          </p:cNvPr>
          <p:cNvGrpSpPr>
            <a:grpSpLocks/>
          </p:cNvGrpSpPr>
          <p:nvPr/>
        </p:nvGrpSpPr>
        <p:grpSpPr bwMode="auto">
          <a:xfrm>
            <a:off x="8658224" y="4215200"/>
            <a:ext cx="1974850" cy="1009412"/>
            <a:chOff x="8184232" y="4270761"/>
            <a:chExt cx="1974851" cy="1008733"/>
          </a:xfrm>
        </p:grpSpPr>
        <p:sp>
          <p:nvSpPr>
            <p:cNvPr id="39" name="CaixaDeTexto 25">
              <a:extLst>
                <a:ext uri="{FF2B5EF4-FFF2-40B4-BE49-F238E27FC236}">
                  <a16:creationId xmlns:a16="http://schemas.microsoft.com/office/drawing/2014/main" id="{01296F75-D70E-417A-8246-C5E780AF7D97}"/>
                </a:ext>
              </a:extLst>
            </p:cNvPr>
            <p:cNvSpPr txBox="1">
              <a:spLocks noChangeArrowheads="1"/>
            </p:cNvSpPr>
            <p:nvPr/>
          </p:nvSpPr>
          <p:spPr bwMode="auto">
            <a:xfrm>
              <a:off x="8328026" y="4270761"/>
              <a:ext cx="1584325" cy="58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600" b="1" dirty="0">
                  <a:solidFill>
                    <a:srgbClr val="1A4445"/>
                  </a:solidFill>
                  <a:latin typeface="Arial Black" panose="020B0A04020102020204" pitchFamily="34" charset="0"/>
                </a:rPr>
                <a:t>Ritual de descarte</a:t>
              </a:r>
            </a:p>
          </p:txBody>
        </p:sp>
        <p:sp>
          <p:nvSpPr>
            <p:cNvPr id="40" name="CaixaDeTexto 25">
              <a:extLst>
                <a:ext uri="{FF2B5EF4-FFF2-40B4-BE49-F238E27FC236}">
                  <a16:creationId xmlns:a16="http://schemas.microsoft.com/office/drawing/2014/main" id="{65290E69-430A-453E-B5DC-6F0AA8927C5B}"/>
                </a:ext>
              </a:extLst>
            </p:cNvPr>
            <p:cNvSpPr txBox="1">
              <a:spLocks noChangeArrowheads="1"/>
            </p:cNvSpPr>
            <p:nvPr/>
          </p:nvSpPr>
          <p:spPr bwMode="auto">
            <a:xfrm>
              <a:off x="8184232" y="4941168"/>
              <a:ext cx="1974851" cy="33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600" b="1" dirty="0">
                  <a:solidFill>
                    <a:srgbClr val="1A4445"/>
                  </a:solidFill>
                  <a:latin typeface="Arial Black" panose="020B0A04020102020204" pitchFamily="34" charset="0"/>
                </a:rPr>
                <a:t>Rituais ‘Res’</a:t>
              </a:r>
            </a:p>
          </p:txBody>
        </p:sp>
      </p:grpSp>
      <p:sp>
        <p:nvSpPr>
          <p:cNvPr id="46" name="CaixaDeTexto 45">
            <a:extLst>
              <a:ext uri="{FF2B5EF4-FFF2-40B4-BE49-F238E27FC236}">
                <a16:creationId xmlns:a16="http://schemas.microsoft.com/office/drawing/2014/main" id="{FE59DDAB-F4F0-4414-A28B-BA36B01DD445}"/>
              </a:ext>
            </a:extLst>
          </p:cNvPr>
          <p:cNvSpPr txBox="1"/>
          <p:nvPr/>
        </p:nvSpPr>
        <p:spPr>
          <a:xfrm>
            <a:off x="2192874" y="366125"/>
            <a:ext cx="7891976" cy="830997"/>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ABORDAGEM CULTURAL</a:t>
            </a:r>
          </a:p>
          <a:p>
            <a:pPr algn="ctr"/>
            <a:r>
              <a:rPr lang="pt-BR" dirty="0">
                <a:solidFill>
                  <a:srgbClr val="0B0F28"/>
                </a:solidFill>
                <a:latin typeface="Arial Black" panose="020B0A04020102020204" pitchFamily="34" charset="0"/>
              </a:rPr>
              <a:t>Marca como parte do tecido cultural</a:t>
            </a:r>
          </a:p>
        </p:txBody>
      </p:sp>
      <p:sp>
        <p:nvSpPr>
          <p:cNvPr id="22" name="CaixaDeTexto 20">
            <a:extLst>
              <a:ext uri="{FF2B5EF4-FFF2-40B4-BE49-F238E27FC236}">
                <a16:creationId xmlns:a16="http://schemas.microsoft.com/office/drawing/2014/main" id="{68BD2527-9F42-4506-A1BC-EDBA538F2592}"/>
              </a:ext>
            </a:extLst>
          </p:cNvPr>
          <p:cNvSpPr txBox="1">
            <a:spLocks noChangeArrowheads="1"/>
          </p:cNvSpPr>
          <p:nvPr/>
        </p:nvSpPr>
        <p:spPr bwMode="auto">
          <a:xfrm>
            <a:off x="-1" y="5732471"/>
            <a:ext cx="12191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1800" b="1" dirty="0">
                <a:solidFill>
                  <a:schemeClr val="bg1"/>
                </a:solidFill>
                <a:latin typeface="Arial Black" panose="020B0A04020102020204" pitchFamily="34" charset="0"/>
              </a:rPr>
              <a:t>CONSUMIDOR</a:t>
            </a:r>
          </a:p>
        </p:txBody>
      </p:sp>
      <p:cxnSp>
        <p:nvCxnSpPr>
          <p:cNvPr id="26" name="Conector em Curva 3">
            <a:extLst>
              <a:ext uri="{FF2B5EF4-FFF2-40B4-BE49-F238E27FC236}">
                <a16:creationId xmlns:a16="http://schemas.microsoft.com/office/drawing/2014/main" id="{385268BE-2EAB-4015-A042-5A869B4A4890}"/>
              </a:ext>
            </a:extLst>
          </p:cNvPr>
          <p:cNvCxnSpPr/>
          <p:nvPr/>
        </p:nvCxnSpPr>
        <p:spPr>
          <a:xfrm rot="11400000">
            <a:off x="2224812" y="1794351"/>
            <a:ext cx="111125" cy="4329113"/>
          </a:xfrm>
          <a:prstGeom prst="curvedConnector3">
            <a:avLst>
              <a:gd name="adj1" fmla="val 1402857"/>
            </a:avLst>
          </a:prstGeom>
          <a:ln w="76200">
            <a:solidFill>
              <a:srgbClr val="607D8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em Curva 51">
            <a:extLst>
              <a:ext uri="{FF2B5EF4-FFF2-40B4-BE49-F238E27FC236}">
                <a16:creationId xmlns:a16="http://schemas.microsoft.com/office/drawing/2014/main" id="{77EC6FD2-0117-4177-B8CA-14A6E5AE63F7}"/>
              </a:ext>
            </a:extLst>
          </p:cNvPr>
          <p:cNvCxnSpPr/>
          <p:nvPr/>
        </p:nvCxnSpPr>
        <p:spPr>
          <a:xfrm rot="10200000" flipH="1">
            <a:off x="10041662" y="1794351"/>
            <a:ext cx="111125" cy="4330700"/>
          </a:xfrm>
          <a:prstGeom prst="curvedConnector3">
            <a:avLst>
              <a:gd name="adj1" fmla="val 1402857"/>
            </a:avLst>
          </a:prstGeom>
          <a:ln w="76200">
            <a:solidFill>
              <a:srgbClr val="607D8B"/>
            </a:solidFill>
            <a:tailEnd type="triangle"/>
          </a:ln>
        </p:spPr>
        <p:style>
          <a:lnRef idx="1">
            <a:schemeClr val="accent1"/>
          </a:lnRef>
          <a:fillRef idx="0">
            <a:schemeClr val="accent1"/>
          </a:fillRef>
          <a:effectRef idx="0">
            <a:schemeClr val="accent1"/>
          </a:effectRef>
          <a:fontRef idx="minor">
            <a:schemeClr val="tx1"/>
          </a:fontRef>
        </p:style>
      </p:cxnSp>
      <p:pic>
        <p:nvPicPr>
          <p:cNvPr id="9224" name="Picture 8" descr="CULTURA &amp; CONSUMO - 2ªED.(2010) - Grant Mccracken - Livro">
            <a:extLst>
              <a:ext uri="{FF2B5EF4-FFF2-40B4-BE49-F238E27FC236}">
                <a16:creationId xmlns:a16="http://schemas.microsoft.com/office/drawing/2014/main" id="{63FD3400-057B-466B-BB00-7C051EFFAD1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84850" y="104608"/>
            <a:ext cx="861181" cy="126163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Amazon.com.br eBooks Kindle: Há limites para o consumo? (Coleção  Interrogações), Perez, Clotilde, Estação das Letras e Cores Editora">
            <a:extLst>
              <a:ext uri="{FF2B5EF4-FFF2-40B4-BE49-F238E27FC236}">
                <a16:creationId xmlns:a16="http://schemas.microsoft.com/office/drawing/2014/main" id="{9F7AF896-45C7-4CD0-B3C0-B5D5226E45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9956" y="104609"/>
            <a:ext cx="932756" cy="126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5142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aixaDeTexto 39"/>
          <p:cNvSpPr txBox="1"/>
          <p:nvPr/>
        </p:nvSpPr>
        <p:spPr>
          <a:xfrm>
            <a:off x="4189156" y="1501010"/>
            <a:ext cx="3899411" cy="584775"/>
          </a:xfrm>
          <a:prstGeom prst="rect">
            <a:avLst/>
          </a:prstGeom>
          <a:noFill/>
        </p:spPr>
        <p:txBody>
          <a:bodyPr wrap="square" rtlCol="0">
            <a:spAutoFit/>
          </a:bodyPr>
          <a:lstStyle/>
          <a:p>
            <a:pPr algn="ctr"/>
            <a:r>
              <a:rPr lang="pt-BR" sz="1600" b="1" dirty="0">
                <a:solidFill>
                  <a:srgbClr val="1A4445"/>
                </a:solidFill>
                <a:latin typeface="Arial Black" panose="020B0A04020102020204" pitchFamily="34" charset="0"/>
                <a:cs typeface="Arial" panose="020B0604020202020204" pitchFamily="34" charset="0"/>
              </a:rPr>
              <a:t>Sociedade, Cultura, Economia, Política, Educação, Tecnologia...</a:t>
            </a:r>
          </a:p>
        </p:txBody>
      </p:sp>
      <p:sp>
        <p:nvSpPr>
          <p:cNvPr id="17" name="Seta: da Esquerda para a Direita 16">
            <a:extLst>
              <a:ext uri="{FF2B5EF4-FFF2-40B4-BE49-F238E27FC236}">
                <a16:creationId xmlns:a16="http://schemas.microsoft.com/office/drawing/2014/main" id="{01E68121-D579-4D5F-9796-31F866B94ECF}"/>
              </a:ext>
            </a:extLst>
          </p:cNvPr>
          <p:cNvSpPr/>
          <p:nvPr/>
        </p:nvSpPr>
        <p:spPr>
          <a:xfrm rot="16200000">
            <a:off x="4547629" y="2409839"/>
            <a:ext cx="503164" cy="171533"/>
          </a:xfrm>
          <a:prstGeom prst="leftRightArrow">
            <a:avLst/>
          </a:prstGeom>
          <a:solidFill>
            <a:srgbClr val="0B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Seta: da Esquerda para a Direita 17">
            <a:extLst>
              <a:ext uri="{FF2B5EF4-FFF2-40B4-BE49-F238E27FC236}">
                <a16:creationId xmlns:a16="http://schemas.microsoft.com/office/drawing/2014/main" id="{959F7CBE-13E4-4B7D-81DD-C51ADB63D4A0}"/>
              </a:ext>
            </a:extLst>
          </p:cNvPr>
          <p:cNvSpPr/>
          <p:nvPr/>
        </p:nvSpPr>
        <p:spPr>
          <a:xfrm rot="16200000">
            <a:off x="7130924" y="2405188"/>
            <a:ext cx="503164" cy="171533"/>
          </a:xfrm>
          <a:prstGeom prst="leftRightArrow">
            <a:avLst/>
          </a:prstGeom>
          <a:solidFill>
            <a:srgbClr val="0B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BE2DB5D9-0C6E-44B0-93FE-492F7B2F07BB}"/>
              </a:ext>
            </a:extLst>
          </p:cNvPr>
          <p:cNvSpPr txBox="1"/>
          <p:nvPr/>
        </p:nvSpPr>
        <p:spPr>
          <a:xfrm>
            <a:off x="2201026" y="6329802"/>
            <a:ext cx="8154604" cy="307777"/>
          </a:xfrm>
          <a:prstGeom prst="rect">
            <a:avLst/>
          </a:prstGeom>
          <a:noFill/>
        </p:spPr>
        <p:txBody>
          <a:bodyPr wrap="square">
            <a:spAutoFit/>
          </a:bodyPr>
          <a:lstStyle/>
          <a:p>
            <a:pPr algn="ctr"/>
            <a:r>
              <a:rPr lang="pt-BR" sz="1400" dirty="0">
                <a:solidFill>
                  <a:srgbClr val="1A4445"/>
                </a:solidFill>
                <a:latin typeface="Arial Black" panose="020B0A04020102020204" pitchFamily="34" charset="0"/>
                <a:cs typeface="Arial" panose="020B0604020202020204" pitchFamily="34" charset="0"/>
              </a:rPr>
              <a:t>Harmonia – Integração – Interdependência – Complexidade</a:t>
            </a:r>
            <a:endParaRPr lang="pt-BR" sz="1400" dirty="0"/>
          </a:p>
        </p:txBody>
      </p:sp>
      <p:sp>
        <p:nvSpPr>
          <p:cNvPr id="20" name="CaixaDeTexto 19">
            <a:extLst>
              <a:ext uri="{FF2B5EF4-FFF2-40B4-BE49-F238E27FC236}">
                <a16:creationId xmlns:a16="http://schemas.microsoft.com/office/drawing/2014/main" id="{A6A85FB0-6AB7-48A1-8F81-0869F41AEB93}"/>
              </a:ext>
            </a:extLst>
          </p:cNvPr>
          <p:cNvSpPr txBox="1"/>
          <p:nvPr/>
        </p:nvSpPr>
        <p:spPr>
          <a:xfrm>
            <a:off x="2192874" y="366125"/>
            <a:ext cx="7891976" cy="830997"/>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ABORDAGEM ECOLÓGICA</a:t>
            </a:r>
          </a:p>
          <a:p>
            <a:pPr algn="ctr"/>
            <a:r>
              <a:rPr lang="pt-BR" dirty="0">
                <a:solidFill>
                  <a:srgbClr val="0B0F28"/>
                </a:solidFill>
                <a:latin typeface="Arial Black" panose="020B0A04020102020204" pitchFamily="34" charset="0"/>
              </a:rPr>
              <a:t>Significações em construção na interação</a:t>
            </a:r>
          </a:p>
        </p:txBody>
      </p:sp>
      <p:grpSp>
        <p:nvGrpSpPr>
          <p:cNvPr id="6" name="Agrupar 5">
            <a:extLst>
              <a:ext uri="{FF2B5EF4-FFF2-40B4-BE49-F238E27FC236}">
                <a16:creationId xmlns:a16="http://schemas.microsoft.com/office/drawing/2014/main" id="{0AEFB73D-E014-4516-90FA-B4A14A5DFFCE}"/>
              </a:ext>
            </a:extLst>
          </p:cNvPr>
          <p:cNvGrpSpPr/>
          <p:nvPr/>
        </p:nvGrpSpPr>
        <p:grpSpPr>
          <a:xfrm>
            <a:off x="3202142" y="2526857"/>
            <a:ext cx="5873439" cy="3396923"/>
            <a:chOff x="3227072" y="1710931"/>
            <a:chExt cx="5873439" cy="3396923"/>
          </a:xfrm>
        </p:grpSpPr>
        <p:sp>
          <p:nvSpPr>
            <p:cNvPr id="21" name="Elipse 20">
              <a:extLst>
                <a:ext uri="{FF2B5EF4-FFF2-40B4-BE49-F238E27FC236}">
                  <a16:creationId xmlns:a16="http://schemas.microsoft.com/office/drawing/2014/main" id="{4F1CF600-6603-453F-A18F-0E817F1F27F2}"/>
                </a:ext>
              </a:extLst>
            </p:cNvPr>
            <p:cNvSpPr/>
            <p:nvPr/>
          </p:nvSpPr>
          <p:spPr>
            <a:xfrm>
              <a:off x="5734838" y="1710931"/>
              <a:ext cx="3365673" cy="3365673"/>
            </a:xfrm>
            <a:prstGeom prst="ellipse">
              <a:avLst/>
            </a:prstGeom>
            <a:solidFill>
              <a:srgbClr val="56707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a:extLst>
                <a:ext uri="{FF2B5EF4-FFF2-40B4-BE49-F238E27FC236}">
                  <a16:creationId xmlns:a16="http://schemas.microsoft.com/office/drawing/2014/main" id="{4F408991-374B-4AAF-AE3C-A41954B3EC85}"/>
                </a:ext>
              </a:extLst>
            </p:cNvPr>
            <p:cNvSpPr/>
            <p:nvPr/>
          </p:nvSpPr>
          <p:spPr>
            <a:xfrm>
              <a:off x="3227072" y="1742181"/>
              <a:ext cx="3365673" cy="3365673"/>
            </a:xfrm>
            <a:prstGeom prst="ellipse">
              <a:avLst/>
            </a:prstGeom>
            <a:solidFill>
              <a:srgbClr val="607D8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6FED5861-9E1B-45E4-A535-160B19E2C4EB}"/>
                </a:ext>
              </a:extLst>
            </p:cNvPr>
            <p:cNvSpPr txBox="1"/>
            <p:nvPr/>
          </p:nvSpPr>
          <p:spPr>
            <a:xfrm>
              <a:off x="4206240" y="3209101"/>
              <a:ext cx="1116652" cy="369332"/>
            </a:xfrm>
            <a:prstGeom prst="rect">
              <a:avLst/>
            </a:prstGeom>
            <a:noFill/>
          </p:spPr>
          <p:txBody>
            <a:bodyPr wrap="none" rtlCol="0">
              <a:spAutoFit/>
            </a:bodyPr>
            <a:lstStyle/>
            <a:p>
              <a:r>
                <a:rPr lang="pt-BR" dirty="0">
                  <a:solidFill>
                    <a:srgbClr val="0B0F28"/>
                  </a:solidFill>
                  <a:latin typeface="Arial Black" panose="020B0A04020102020204" pitchFamily="34" charset="0"/>
                </a:rPr>
                <a:t>MARCA</a:t>
              </a:r>
            </a:p>
          </p:txBody>
        </p:sp>
        <p:sp>
          <p:nvSpPr>
            <p:cNvPr id="27" name="CaixaDeTexto 26">
              <a:extLst>
                <a:ext uri="{FF2B5EF4-FFF2-40B4-BE49-F238E27FC236}">
                  <a16:creationId xmlns:a16="http://schemas.microsoft.com/office/drawing/2014/main" id="{596553E2-B39C-4E92-AE2B-4A69F1552361}"/>
                </a:ext>
              </a:extLst>
            </p:cNvPr>
            <p:cNvSpPr txBox="1"/>
            <p:nvPr/>
          </p:nvSpPr>
          <p:spPr>
            <a:xfrm>
              <a:off x="6704932" y="3024435"/>
              <a:ext cx="1958279" cy="738664"/>
            </a:xfrm>
            <a:prstGeom prst="rect">
              <a:avLst/>
            </a:prstGeom>
            <a:noFill/>
          </p:spPr>
          <p:txBody>
            <a:bodyPr wrap="square" rtlCol="0">
              <a:spAutoFit/>
            </a:bodyPr>
            <a:lstStyle/>
            <a:p>
              <a:pPr algn="ctr"/>
              <a:r>
                <a:rPr lang="pt-BR" dirty="0">
                  <a:solidFill>
                    <a:srgbClr val="0B0F28"/>
                  </a:solidFill>
                  <a:latin typeface="Arial Black" panose="020B0A04020102020204" pitchFamily="34" charset="0"/>
                </a:rPr>
                <a:t>PESSOAS</a:t>
              </a:r>
            </a:p>
            <a:p>
              <a:pPr algn="ctr"/>
              <a:r>
                <a:rPr lang="pt-BR" sz="1200" dirty="0">
                  <a:solidFill>
                    <a:srgbClr val="0B0F28"/>
                  </a:solidFill>
                  <a:latin typeface="Arial" panose="020B0604020202020204" pitchFamily="34" charset="0"/>
                  <a:cs typeface="Arial" panose="020B0604020202020204" pitchFamily="34" charset="0"/>
                </a:rPr>
                <a:t>(Consumidores e não consumidores – cidadãos)</a:t>
              </a:r>
            </a:p>
          </p:txBody>
        </p:sp>
      </p:grpSp>
    </p:spTree>
    <p:extLst>
      <p:ext uri="{BB962C8B-B14F-4D97-AF65-F5344CB8AC3E}">
        <p14:creationId xmlns:p14="http://schemas.microsoft.com/office/powerpoint/2010/main" val="3167545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C17BF91D-1296-481C-9498-A9869787C9B1}"/>
              </a:ext>
            </a:extLst>
          </p:cNvPr>
          <p:cNvSpPr txBox="1"/>
          <p:nvPr/>
        </p:nvSpPr>
        <p:spPr>
          <a:xfrm>
            <a:off x="709612" y="530064"/>
            <a:ext cx="10429875" cy="2308324"/>
          </a:xfrm>
          <a:prstGeom prst="rect">
            <a:avLst/>
          </a:prstGeom>
          <a:noFill/>
        </p:spPr>
        <p:txBody>
          <a:bodyPr wrap="square" rtlCol="0">
            <a:spAutoFit/>
          </a:bodyPr>
          <a:lstStyle/>
          <a:p>
            <a:pPr algn="ctr"/>
            <a:r>
              <a:rPr lang="pt-BR" sz="3600" b="1" dirty="0">
                <a:solidFill>
                  <a:srgbClr val="56707C"/>
                </a:solidFill>
                <a:latin typeface="Arial Black" panose="020B0A04020102020204" pitchFamily="34" charset="0"/>
              </a:rPr>
              <a:t>QUAIS SÃO OS SINAIS ANCESTRAIS DA MARCA CONTEMPORÂNEA? QUAIS ERAM OS SINAIS DISTINTIVOS DOS PRODUTOS E SERVIÇOS?</a:t>
            </a:r>
          </a:p>
        </p:txBody>
      </p:sp>
      <p:pic>
        <p:nvPicPr>
          <p:cNvPr id="5" name="Imagem 4">
            <a:extLst>
              <a:ext uri="{FF2B5EF4-FFF2-40B4-BE49-F238E27FC236}">
                <a16:creationId xmlns:a16="http://schemas.microsoft.com/office/drawing/2014/main" id="{F83B5650-85BA-41E9-8A68-1B690F472E9A}"/>
              </a:ext>
            </a:extLst>
          </p:cNvPr>
          <p:cNvPicPr>
            <a:picLocks noChangeAspect="1"/>
          </p:cNvPicPr>
          <p:nvPr/>
        </p:nvPicPr>
        <p:blipFill rotWithShape="1">
          <a:blip r:embed="rId2"/>
          <a:srcRect l="61992" t="22695" r="15977" b="16234"/>
          <a:stretch/>
        </p:blipFill>
        <p:spPr>
          <a:xfrm>
            <a:off x="5786438" y="3836192"/>
            <a:ext cx="2114550" cy="2843214"/>
          </a:xfrm>
          <a:prstGeom prst="rect">
            <a:avLst/>
          </a:prstGeom>
          <a:ln>
            <a:solidFill>
              <a:srgbClr val="222A35"/>
            </a:solidFill>
          </a:ln>
        </p:spPr>
      </p:pic>
      <p:pic>
        <p:nvPicPr>
          <p:cNvPr id="7" name="Imagem 6">
            <a:extLst>
              <a:ext uri="{FF2B5EF4-FFF2-40B4-BE49-F238E27FC236}">
                <a16:creationId xmlns:a16="http://schemas.microsoft.com/office/drawing/2014/main" id="{F1D2BFD3-0CF1-45DD-B0C0-47FE5CB2EC43}"/>
              </a:ext>
            </a:extLst>
          </p:cNvPr>
          <p:cNvPicPr>
            <a:picLocks noChangeAspect="1"/>
          </p:cNvPicPr>
          <p:nvPr/>
        </p:nvPicPr>
        <p:blipFill rotWithShape="1">
          <a:blip r:embed="rId3"/>
          <a:srcRect l="73125" t="22487" r="9531" b="36035"/>
          <a:stretch/>
        </p:blipFill>
        <p:spPr>
          <a:xfrm>
            <a:off x="3557588" y="3836193"/>
            <a:ext cx="2114550" cy="2843213"/>
          </a:xfrm>
          <a:prstGeom prst="rect">
            <a:avLst/>
          </a:prstGeom>
          <a:ln>
            <a:solidFill>
              <a:schemeClr val="tx1"/>
            </a:solidFill>
          </a:ln>
        </p:spPr>
      </p:pic>
    </p:spTree>
    <p:extLst>
      <p:ext uri="{BB962C8B-B14F-4D97-AF65-F5344CB8AC3E}">
        <p14:creationId xmlns:p14="http://schemas.microsoft.com/office/powerpoint/2010/main" val="20318643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atuapÃ©... - Fotos do escritório da Itaú Unibanco (Itaú BBA e ...">
            <a:extLst>
              <a:ext uri="{FF2B5EF4-FFF2-40B4-BE49-F238E27FC236}">
                <a16:creationId xmlns:a16="http://schemas.microsoft.com/office/drawing/2014/main" id="{C822907A-7C96-483F-A9CB-AEF118C7C8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55" t="20438" b="32184"/>
          <a:stretch/>
        </p:blipFill>
        <p:spPr bwMode="auto">
          <a:xfrm>
            <a:off x="8497747" y="3429000"/>
            <a:ext cx="3694241" cy="164772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descr="Foto editada de grupo de pessoas posando para foto&#10;&#10;Descrição gerada automaticamente">
            <a:extLst>
              <a:ext uri="{FF2B5EF4-FFF2-40B4-BE49-F238E27FC236}">
                <a16:creationId xmlns:a16="http://schemas.microsoft.com/office/drawing/2014/main" id="{6632208F-66D1-44A1-BAB5-A350C676DCE6}"/>
              </a:ext>
            </a:extLst>
          </p:cNvPr>
          <p:cNvPicPr>
            <a:picLocks noChangeAspect="1"/>
          </p:cNvPicPr>
          <p:nvPr/>
        </p:nvPicPr>
        <p:blipFill rotWithShape="1">
          <a:blip r:embed="rId3">
            <a:extLst>
              <a:ext uri="{28A0092B-C50C-407E-A947-70E740481C1C}">
                <a14:useLocalDpi xmlns:a14="http://schemas.microsoft.com/office/drawing/2010/main" val="0"/>
              </a:ext>
            </a:extLst>
          </a:blip>
          <a:srcRect l="2351"/>
          <a:stretch/>
        </p:blipFill>
        <p:spPr>
          <a:xfrm>
            <a:off x="5909962" y="11"/>
            <a:ext cx="3809133" cy="2038196"/>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Imagem 6" descr="Garrafa de refrigerante&#10;&#10;Descrição gerada automaticamente">
            <a:extLst>
              <a:ext uri="{FF2B5EF4-FFF2-40B4-BE49-F238E27FC236}">
                <a16:creationId xmlns:a16="http://schemas.microsoft.com/office/drawing/2014/main" id="{A3A85DC5-3404-4666-9646-51F3A9AF63A5}"/>
              </a:ext>
            </a:extLst>
          </p:cNvPr>
          <p:cNvPicPr>
            <a:picLocks noChangeAspect="1"/>
          </p:cNvPicPr>
          <p:nvPr/>
        </p:nvPicPr>
        <p:blipFill rotWithShape="1">
          <a:blip r:embed="rId4">
            <a:extLst>
              <a:ext uri="{28A0092B-C50C-407E-A947-70E740481C1C}">
                <a14:useLocalDpi xmlns:a14="http://schemas.microsoft.com/office/drawing/2010/main" val="0"/>
              </a:ext>
            </a:extLst>
          </a:blip>
          <a:srcRect t="4762" b="29235"/>
          <a:stretch/>
        </p:blipFill>
        <p:spPr>
          <a:xfrm>
            <a:off x="9719095" y="1"/>
            <a:ext cx="2472905" cy="2038197"/>
          </a:xfrm>
          <a:prstGeom prst="rect">
            <a:avLst/>
          </a:prstGeom>
        </p:spPr>
      </p:pic>
      <p:pic>
        <p:nvPicPr>
          <p:cNvPr id="9" name="Imagem 8" descr="Uma imagem contendo edifício, ao ar livre, estrada, pessoa&#10;&#10;Descrição gerada automaticamente">
            <a:extLst>
              <a:ext uri="{FF2B5EF4-FFF2-40B4-BE49-F238E27FC236}">
                <a16:creationId xmlns:a16="http://schemas.microsoft.com/office/drawing/2014/main" id="{3A16CC6F-FA76-4D35-86B1-005052B2F16D}"/>
              </a:ext>
            </a:extLst>
          </p:cNvPr>
          <p:cNvPicPr>
            <a:picLocks noChangeAspect="1"/>
          </p:cNvPicPr>
          <p:nvPr/>
        </p:nvPicPr>
        <p:blipFill rotWithShape="1">
          <a:blip r:embed="rId5">
            <a:extLst>
              <a:ext uri="{28A0092B-C50C-407E-A947-70E740481C1C}">
                <a14:useLocalDpi xmlns:a14="http://schemas.microsoft.com/office/drawing/2010/main" val="0"/>
              </a:ext>
            </a:extLst>
          </a:blip>
          <a:srcRect t="9783" b="6575"/>
          <a:stretch/>
        </p:blipFill>
        <p:spPr>
          <a:xfrm>
            <a:off x="5909942" y="1731969"/>
            <a:ext cx="3190461" cy="1781274"/>
          </a:xfrm>
          <a:prstGeom prst="rect">
            <a:avLst/>
          </a:prstGeom>
        </p:spPr>
      </p:pic>
      <p:pic>
        <p:nvPicPr>
          <p:cNvPr id="8" name="Imagem 7" descr="Tela de celular com texto preto sobre fundo branco&#10;&#10;Descrição gerada automaticamente">
            <a:extLst>
              <a:ext uri="{FF2B5EF4-FFF2-40B4-BE49-F238E27FC236}">
                <a16:creationId xmlns:a16="http://schemas.microsoft.com/office/drawing/2014/main" id="{7686196E-FF6E-43FA-A698-7D545644FBC5}"/>
              </a:ext>
            </a:extLst>
          </p:cNvPr>
          <p:cNvPicPr>
            <a:picLocks noChangeAspect="1"/>
          </p:cNvPicPr>
          <p:nvPr/>
        </p:nvPicPr>
        <p:blipFill rotWithShape="1">
          <a:blip r:embed="rId6">
            <a:extLst>
              <a:ext uri="{28A0092B-C50C-407E-A947-70E740481C1C}">
                <a14:useLocalDpi xmlns:a14="http://schemas.microsoft.com/office/drawing/2010/main" val="0"/>
              </a:ext>
            </a:extLst>
          </a:blip>
          <a:srcRect t="14876" r="-3" b="16927"/>
          <a:stretch/>
        </p:blipFill>
        <p:spPr>
          <a:xfrm>
            <a:off x="5909942" y="3461129"/>
            <a:ext cx="3600307" cy="2056244"/>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
        <p:nvSpPr>
          <p:cNvPr id="13" name="CaixaDeTexto 12">
            <a:extLst>
              <a:ext uri="{FF2B5EF4-FFF2-40B4-BE49-F238E27FC236}">
                <a16:creationId xmlns:a16="http://schemas.microsoft.com/office/drawing/2014/main" id="{E8B6D4F7-B095-44A8-A7D4-3E0C932311E3}"/>
              </a:ext>
            </a:extLst>
          </p:cNvPr>
          <p:cNvSpPr txBox="1"/>
          <p:nvPr/>
        </p:nvSpPr>
        <p:spPr>
          <a:xfrm>
            <a:off x="459894" y="2414795"/>
            <a:ext cx="5040202" cy="3858300"/>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Pressupõe a construção de um conjunto de significados que façam sentido na articulação ética (responsabilidade, transparência, reputação, etc.) e estética (beleza, sensibilidades...) de suas expressões e atuações. </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Essa construção, que transbordará mídias, formatos e temas, só será possível no diálogo com as pessoas-consumidores-cidadãos, com benefícios amplos para a formação de vínculos mais fortes e com sentido identitário.</a:t>
            </a:r>
          </a:p>
        </p:txBody>
      </p:sp>
      <p:sp>
        <p:nvSpPr>
          <p:cNvPr id="15" name="CaixaDeTexto 14">
            <a:extLst>
              <a:ext uri="{FF2B5EF4-FFF2-40B4-BE49-F238E27FC236}">
                <a16:creationId xmlns:a16="http://schemas.microsoft.com/office/drawing/2014/main" id="{607C77D8-F59A-43BE-A747-2163906F6ACB}"/>
              </a:ext>
            </a:extLst>
          </p:cNvPr>
          <p:cNvSpPr txBox="1"/>
          <p:nvPr/>
        </p:nvSpPr>
        <p:spPr>
          <a:xfrm>
            <a:off x="459894" y="584905"/>
            <a:ext cx="5022167" cy="1200329"/>
          </a:xfrm>
          <a:prstGeom prst="rect">
            <a:avLst/>
          </a:prstGeom>
          <a:noFill/>
        </p:spPr>
        <p:txBody>
          <a:bodyPr wrap="square" rtlCol="0">
            <a:spAutoFit/>
          </a:bodyPr>
          <a:lstStyle/>
          <a:p>
            <a:r>
              <a:rPr lang="pt-BR" sz="2800" dirty="0">
                <a:solidFill>
                  <a:srgbClr val="56707C"/>
                </a:solidFill>
                <a:latin typeface="Arial Black" panose="020B0A04020102020204" pitchFamily="34" charset="0"/>
              </a:rPr>
              <a:t>ABORDAGEM ECOLÓGICA</a:t>
            </a:r>
            <a:endParaRPr lang="pt-BR" sz="2800" dirty="0">
              <a:latin typeface="Arial Black" panose="020B0A04020102020204" pitchFamily="34" charset="0"/>
            </a:endParaRPr>
          </a:p>
          <a:p>
            <a:r>
              <a:rPr lang="pt-BR" sz="1600" dirty="0">
                <a:latin typeface="Arial Black" panose="020B0A04020102020204" pitchFamily="34" charset="0"/>
              </a:rPr>
              <a:t>Significações em construção na interação</a:t>
            </a:r>
          </a:p>
        </p:txBody>
      </p:sp>
      <p:pic>
        <p:nvPicPr>
          <p:cNvPr id="14" name="Picture 2" descr="Coca-Cola anuncia pausa em suas campanhas publicitárias no Brasil ...">
            <a:extLst>
              <a:ext uri="{FF2B5EF4-FFF2-40B4-BE49-F238E27FC236}">
                <a16:creationId xmlns:a16="http://schemas.microsoft.com/office/drawing/2014/main" id="{BC695EDB-7B31-9C47-A109-14A3559DD3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459" t="3648" r="8097" b="3191"/>
          <a:stretch/>
        </p:blipFill>
        <p:spPr bwMode="auto">
          <a:xfrm>
            <a:off x="8497747" y="1340628"/>
            <a:ext cx="3694253" cy="21588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16 iniciativas que as empresas têm realizado diante do covid-19">
            <a:extLst>
              <a:ext uri="{FF2B5EF4-FFF2-40B4-BE49-F238E27FC236}">
                <a16:creationId xmlns:a16="http://schemas.microsoft.com/office/drawing/2014/main" id="{E0F18AC6-664D-9B41-BAC7-686D894ED9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481" t="36035" r="1339" b="11626"/>
          <a:stretch/>
        </p:blipFill>
        <p:spPr bwMode="auto">
          <a:xfrm>
            <a:off x="5909942" y="5108854"/>
            <a:ext cx="4847101" cy="1749146"/>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Uma imagem contendo edifício, geladeira, quarto, branco&#10;&#10;Descrição gerada automaticamente">
            <a:extLst>
              <a:ext uri="{FF2B5EF4-FFF2-40B4-BE49-F238E27FC236}">
                <a16:creationId xmlns:a16="http://schemas.microsoft.com/office/drawing/2014/main" id="{5A5C613D-1128-E848-8916-E9B613A7A1DF}"/>
              </a:ext>
            </a:extLst>
          </p:cNvPr>
          <p:cNvPicPr>
            <a:picLocks noChangeAspect="1"/>
          </p:cNvPicPr>
          <p:nvPr/>
        </p:nvPicPr>
        <p:blipFill rotWithShape="1">
          <a:blip r:embed="rId9">
            <a:extLst>
              <a:ext uri="{28A0092B-C50C-407E-A947-70E740481C1C}">
                <a14:useLocalDpi xmlns:a14="http://schemas.microsoft.com/office/drawing/2010/main" val="0"/>
              </a:ext>
            </a:extLst>
          </a:blip>
          <a:srcRect t="590" r="-1" b="13320"/>
          <a:stretch/>
        </p:blipFill>
        <p:spPr>
          <a:xfrm>
            <a:off x="9009936" y="5021352"/>
            <a:ext cx="3182052" cy="1822929"/>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spTree>
    <p:extLst>
      <p:ext uri="{BB962C8B-B14F-4D97-AF65-F5344CB8AC3E}">
        <p14:creationId xmlns:p14="http://schemas.microsoft.com/office/powerpoint/2010/main" val="3455242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a:extLst>
              <a:ext uri="{FF2B5EF4-FFF2-40B4-BE49-F238E27FC236}">
                <a16:creationId xmlns:a16="http://schemas.microsoft.com/office/drawing/2014/main" id="{A6A85FB0-6AB7-48A1-8F81-0869F41AEB93}"/>
              </a:ext>
            </a:extLst>
          </p:cNvPr>
          <p:cNvSpPr txBox="1"/>
          <p:nvPr/>
        </p:nvSpPr>
        <p:spPr>
          <a:xfrm>
            <a:off x="2192874" y="366125"/>
            <a:ext cx="7891976" cy="830997"/>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ABORDAGEM ECOLÓGICA</a:t>
            </a:r>
          </a:p>
          <a:p>
            <a:pPr algn="ctr"/>
            <a:r>
              <a:rPr lang="pt-BR" dirty="0">
                <a:solidFill>
                  <a:srgbClr val="0B0F28"/>
                </a:solidFill>
                <a:latin typeface="Arial Black" panose="020B0A04020102020204" pitchFamily="34" charset="0"/>
              </a:rPr>
              <a:t>Interações entre marcas</a:t>
            </a:r>
          </a:p>
        </p:txBody>
      </p:sp>
      <p:sp>
        <p:nvSpPr>
          <p:cNvPr id="13" name="CaixaDeTexto 12">
            <a:extLst>
              <a:ext uri="{FF2B5EF4-FFF2-40B4-BE49-F238E27FC236}">
                <a16:creationId xmlns:a16="http://schemas.microsoft.com/office/drawing/2014/main" id="{70C71E5F-2383-4423-AAD4-B5ACDD1D71DF}"/>
              </a:ext>
            </a:extLst>
          </p:cNvPr>
          <p:cNvSpPr txBox="1"/>
          <p:nvPr/>
        </p:nvSpPr>
        <p:spPr>
          <a:xfrm>
            <a:off x="601393" y="1406659"/>
            <a:ext cx="7065499" cy="1261884"/>
          </a:xfrm>
          <a:prstGeom prst="rect">
            <a:avLst/>
          </a:prstGeom>
          <a:noFill/>
        </p:spPr>
        <p:txBody>
          <a:bodyPr wrap="square">
            <a:spAutoFit/>
          </a:bodyPr>
          <a:lstStyle/>
          <a:p>
            <a:r>
              <a:rPr lang="pt-BR" sz="1600" dirty="0">
                <a:latin typeface="Arial Black" panose="020B0A04020102020204" pitchFamily="34" charset="0"/>
              </a:rPr>
              <a:t>“Marcas vivem em um ecossistema de consumo dinâmico e em constante reconfiguração, no qual ocorre a coexistência circunstancial com múltiplos consumidores e marcas as mais diversas, de diferentes setores e categorias”</a:t>
            </a:r>
          </a:p>
          <a:p>
            <a:r>
              <a:rPr lang="pt-BR" sz="1200" dirty="0"/>
              <a:t>(POMPEU; PEREZ; SATO, 2021)</a:t>
            </a:r>
          </a:p>
        </p:txBody>
      </p:sp>
      <p:pic>
        <p:nvPicPr>
          <p:cNvPr id="26626" name="Picture 2" descr="McFlurry Suflair | Suflair, Restaurante mcdonald's, Mcdonald's">
            <a:extLst>
              <a:ext uri="{FF2B5EF4-FFF2-40B4-BE49-F238E27FC236}">
                <a16:creationId xmlns:a16="http://schemas.microsoft.com/office/drawing/2014/main" id="{0C23C8E4-1F90-42A3-9BD3-7AB90FABE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93" y="2991842"/>
            <a:ext cx="4322299" cy="3054425"/>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Samsung Intel Inside - Americanas.com">
            <a:extLst>
              <a:ext uri="{FF2B5EF4-FFF2-40B4-BE49-F238E27FC236}">
                <a16:creationId xmlns:a16="http://schemas.microsoft.com/office/drawing/2014/main" id="{60287F23-348C-4C00-9831-058973F57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911" y="2991842"/>
            <a:ext cx="5575496" cy="1393874"/>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A side of jewels w/your agua con gas... | San pellegrino, Natural mineral  water, Italian drinks">
            <a:extLst>
              <a:ext uri="{FF2B5EF4-FFF2-40B4-BE49-F238E27FC236}">
                <a16:creationId xmlns:a16="http://schemas.microsoft.com/office/drawing/2014/main" id="{B2D9D5E7-09A4-4F39-9EEE-73E6E1F80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442" y="4519055"/>
            <a:ext cx="2956365" cy="2078694"/>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LoL: Quanto custariam as roupas da skin prestígio de Qiyana na vida real? -  Mais Esports">
            <a:extLst>
              <a:ext uri="{FF2B5EF4-FFF2-40B4-BE49-F238E27FC236}">
                <a16:creationId xmlns:a16="http://schemas.microsoft.com/office/drawing/2014/main" id="{1A73D500-CEF3-4F34-B660-8205E578D2C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932985" y="1213242"/>
            <a:ext cx="2924908" cy="1645261"/>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a:extLst>
              <a:ext uri="{FF2B5EF4-FFF2-40B4-BE49-F238E27FC236}">
                <a16:creationId xmlns:a16="http://schemas.microsoft.com/office/drawing/2014/main" id="{3A5663E8-9061-490C-88B4-FBB80EA9C75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10281" y="4519055"/>
            <a:ext cx="3247612" cy="202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1384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0CD60B5-AC8C-4D60-8CBE-519E1BA2F5F9}"/>
              </a:ext>
            </a:extLst>
          </p:cNvPr>
          <p:cNvSpPr txBox="1"/>
          <p:nvPr/>
        </p:nvSpPr>
        <p:spPr>
          <a:xfrm>
            <a:off x="0" y="623018"/>
            <a:ext cx="12192000" cy="523220"/>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AS TRÊS DIMENSÕES DAS MARCAS</a:t>
            </a:r>
            <a:endParaRPr lang="pt-BR" dirty="0">
              <a:solidFill>
                <a:srgbClr val="0B0F28"/>
              </a:solidFill>
              <a:latin typeface="Arial Black" panose="020B0A04020102020204" pitchFamily="34" charset="0"/>
            </a:endParaRPr>
          </a:p>
        </p:txBody>
      </p:sp>
      <p:sp>
        <p:nvSpPr>
          <p:cNvPr id="5" name="Elipse 4">
            <a:extLst>
              <a:ext uri="{FF2B5EF4-FFF2-40B4-BE49-F238E27FC236}">
                <a16:creationId xmlns:a16="http://schemas.microsoft.com/office/drawing/2014/main" id="{0BADEFE5-4EEA-4C9B-B32A-0D5BC1BB4EB1}"/>
              </a:ext>
            </a:extLst>
          </p:cNvPr>
          <p:cNvSpPr/>
          <p:nvPr/>
        </p:nvSpPr>
        <p:spPr>
          <a:xfrm>
            <a:off x="7404233" y="3107959"/>
            <a:ext cx="3365673" cy="3365673"/>
          </a:xfrm>
          <a:prstGeom prst="ellipse">
            <a:avLst/>
          </a:prstGeom>
          <a:solidFill>
            <a:srgbClr val="56707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lipse 5">
            <a:extLst>
              <a:ext uri="{FF2B5EF4-FFF2-40B4-BE49-F238E27FC236}">
                <a16:creationId xmlns:a16="http://schemas.microsoft.com/office/drawing/2014/main" id="{1E0F7A41-B91B-494D-88DA-B25116C891BF}"/>
              </a:ext>
            </a:extLst>
          </p:cNvPr>
          <p:cNvSpPr/>
          <p:nvPr/>
        </p:nvSpPr>
        <p:spPr>
          <a:xfrm>
            <a:off x="5445453" y="3107959"/>
            <a:ext cx="3365673" cy="3365673"/>
          </a:xfrm>
          <a:prstGeom prst="ellipse">
            <a:avLst/>
          </a:prstGeom>
          <a:solidFill>
            <a:srgbClr val="607D8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a:extLst>
              <a:ext uri="{FF2B5EF4-FFF2-40B4-BE49-F238E27FC236}">
                <a16:creationId xmlns:a16="http://schemas.microsoft.com/office/drawing/2014/main" id="{D5719336-6659-4E8F-92DC-986745960FDC}"/>
              </a:ext>
            </a:extLst>
          </p:cNvPr>
          <p:cNvSpPr/>
          <p:nvPr/>
        </p:nvSpPr>
        <p:spPr>
          <a:xfrm>
            <a:off x="6424843" y="1348788"/>
            <a:ext cx="3365673" cy="3365673"/>
          </a:xfrm>
          <a:prstGeom prst="ellipse">
            <a:avLst/>
          </a:prstGeom>
          <a:solidFill>
            <a:srgbClr val="0B0F2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266" name="Picture 2" descr="MARCA POS-MODERNA, A: Andrea Semprini: 9788560166251: Amazon.com: Books">
            <a:extLst>
              <a:ext uri="{FF2B5EF4-FFF2-40B4-BE49-F238E27FC236}">
                <a16:creationId xmlns:a16="http://schemas.microsoft.com/office/drawing/2014/main" id="{91F250DB-54D3-44AA-BAD5-9B7C5CDB568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78913" y="1434154"/>
            <a:ext cx="3234959" cy="4828964"/>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B58D9292-905A-415A-B339-3AFD29E05186}"/>
              </a:ext>
            </a:extLst>
          </p:cNvPr>
          <p:cNvSpPr txBox="1"/>
          <p:nvPr/>
        </p:nvSpPr>
        <p:spPr>
          <a:xfrm>
            <a:off x="7276720" y="2250832"/>
            <a:ext cx="1633781" cy="369332"/>
          </a:xfrm>
          <a:prstGeom prst="rect">
            <a:avLst/>
          </a:prstGeom>
          <a:noFill/>
        </p:spPr>
        <p:txBody>
          <a:bodyPr wrap="none" rtlCol="0">
            <a:spAutoFit/>
          </a:bodyPr>
          <a:lstStyle/>
          <a:p>
            <a:r>
              <a:rPr lang="pt-BR" dirty="0">
                <a:solidFill>
                  <a:srgbClr val="0B0F28"/>
                </a:solidFill>
                <a:latin typeface="Arial Black" panose="020B0A04020102020204" pitchFamily="34" charset="0"/>
              </a:rPr>
              <a:t>SEMIÓTICA</a:t>
            </a:r>
          </a:p>
        </p:txBody>
      </p:sp>
      <p:sp>
        <p:nvSpPr>
          <p:cNvPr id="11" name="CaixaDeTexto 10">
            <a:extLst>
              <a:ext uri="{FF2B5EF4-FFF2-40B4-BE49-F238E27FC236}">
                <a16:creationId xmlns:a16="http://schemas.microsoft.com/office/drawing/2014/main" id="{25C65E22-93C6-4FA6-B18B-0D537116B861}"/>
              </a:ext>
            </a:extLst>
          </p:cNvPr>
          <p:cNvSpPr txBox="1"/>
          <p:nvPr/>
        </p:nvSpPr>
        <p:spPr>
          <a:xfrm>
            <a:off x="5173311" y="4942677"/>
            <a:ext cx="1845377" cy="369332"/>
          </a:xfrm>
          <a:prstGeom prst="rect">
            <a:avLst/>
          </a:prstGeom>
          <a:noFill/>
        </p:spPr>
        <p:txBody>
          <a:bodyPr wrap="none" rtlCol="0">
            <a:spAutoFit/>
          </a:bodyPr>
          <a:lstStyle/>
          <a:p>
            <a:r>
              <a:rPr lang="pt-BR" dirty="0">
                <a:solidFill>
                  <a:srgbClr val="0B0F28"/>
                </a:solidFill>
                <a:latin typeface="Arial Black" panose="020B0A04020102020204" pitchFamily="34" charset="0"/>
              </a:rPr>
              <a:t>RELACIONAL</a:t>
            </a:r>
          </a:p>
        </p:txBody>
      </p:sp>
      <p:sp>
        <p:nvSpPr>
          <p:cNvPr id="12" name="CaixaDeTexto 11">
            <a:extLst>
              <a:ext uri="{FF2B5EF4-FFF2-40B4-BE49-F238E27FC236}">
                <a16:creationId xmlns:a16="http://schemas.microsoft.com/office/drawing/2014/main" id="{5B78F2BD-8643-476A-ACA5-E4F8191BBB2C}"/>
              </a:ext>
            </a:extLst>
          </p:cNvPr>
          <p:cNvSpPr txBox="1"/>
          <p:nvPr/>
        </p:nvSpPr>
        <p:spPr>
          <a:xfrm>
            <a:off x="9497433" y="4942677"/>
            <a:ext cx="1658018" cy="369332"/>
          </a:xfrm>
          <a:prstGeom prst="rect">
            <a:avLst/>
          </a:prstGeom>
          <a:noFill/>
        </p:spPr>
        <p:txBody>
          <a:bodyPr wrap="none" rtlCol="0">
            <a:spAutoFit/>
          </a:bodyPr>
          <a:lstStyle/>
          <a:p>
            <a:r>
              <a:rPr lang="pt-BR" dirty="0">
                <a:solidFill>
                  <a:srgbClr val="0B0F28"/>
                </a:solidFill>
                <a:latin typeface="Arial Black" panose="020B0A04020102020204" pitchFamily="34" charset="0"/>
              </a:rPr>
              <a:t>EVOLUTIVA</a:t>
            </a:r>
          </a:p>
        </p:txBody>
      </p:sp>
      <p:sp>
        <p:nvSpPr>
          <p:cNvPr id="13" name="CaixaDeTexto 12">
            <a:extLst>
              <a:ext uri="{FF2B5EF4-FFF2-40B4-BE49-F238E27FC236}">
                <a16:creationId xmlns:a16="http://schemas.microsoft.com/office/drawing/2014/main" id="{BA589AD4-36AC-4BF8-8845-6C325D093C21}"/>
              </a:ext>
            </a:extLst>
          </p:cNvPr>
          <p:cNvSpPr txBox="1"/>
          <p:nvPr/>
        </p:nvSpPr>
        <p:spPr>
          <a:xfrm>
            <a:off x="7422760" y="3978223"/>
            <a:ext cx="1424621" cy="461665"/>
          </a:xfrm>
          <a:prstGeom prst="rect">
            <a:avLst/>
          </a:prstGeom>
          <a:noFill/>
        </p:spPr>
        <p:txBody>
          <a:bodyPr wrap="none" rtlCol="0">
            <a:spAutoFit/>
          </a:bodyPr>
          <a:lstStyle/>
          <a:p>
            <a:r>
              <a:rPr lang="pt-BR" sz="2400" dirty="0">
                <a:solidFill>
                  <a:schemeClr val="bg1"/>
                </a:solidFill>
                <a:latin typeface="Arial Black" panose="020B0A04020102020204" pitchFamily="34" charset="0"/>
              </a:rPr>
              <a:t>MARCA</a:t>
            </a:r>
          </a:p>
        </p:txBody>
      </p:sp>
    </p:spTree>
    <p:extLst>
      <p:ext uri="{BB962C8B-B14F-4D97-AF65-F5344CB8AC3E}">
        <p14:creationId xmlns:p14="http://schemas.microsoft.com/office/powerpoint/2010/main" val="779543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67FB90A1-94E0-4C94-A7F3-93C6CE900C49}"/>
              </a:ext>
            </a:extLst>
          </p:cNvPr>
          <p:cNvSpPr/>
          <p:nvPr/>
        </p:nvSpPr>
        <p:spPr>
          <a:xfrm>
            <a:off x="0" y="0"/>
            <a:ext cx="12192000" cy="6858000"/>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529F72E-3D6B-4B9A-B547-4B590353370B}"/>
              </a:ext>
            </a:extLst>
          </p:cNvPr>
          <p:cNvSpPr txBox="1"/>
          <p:nvPr/>
        </p:nvSpPr>
        <p:spPr>
          <a:xfrm>
            <a:off x="2410265" y="1736229"/>
            <a:ext cx="7371470" cy="3385542"/>
          </a:xfrm>
          <a:prstGeom prst="rect">
            <a:avLst/>
          </a:prstGeom>
          <a:noFill/>
        </p:spPr>
        <p:txBody>
          <a:bodyPr wrap="square" rtlCol="0">
            <a:spAutoFit/>
          </a:bodyPr>
          <a:lstStyle/>
          <a:p>
            <a:r>
              <a:rPr lang="pt-BR" sz="2800" dirty="0">
                <a:solidFill>
                  <a:schemeClr val="bg1"/>
                </a:solidFill>
                <a:latin typeface="Arial Black" panose="020B0A04020102020204" pitchFamily="34" charset="0"/>
              </a:rPr>
              <a:t>“O poder semiótico da marca consiste em saber selecionar os elementos no interior do fluxo de significados que atravessam o espaço social, organizá-los em uma narração pertinente e atraente e propô-los a seu público”</a:t>
            </a:r>
          </a:p>
          <a:p>
            <a:r>
              <a:rPr lang="pt-BR" dirty="0">
                <a:solidFill>
                  <a:schemeClr val="bg1"/>
                </a:solidFill>
                <a:latin typeface="Arial" panose="020B0604020202020204" pitchFamily="34" charset="0"/>
                <a:cs typeface="Arial" panose="020B0604020202020204" pitchFamily="34" charset="0"/>
              </a:rPr>
              <a:t>(SEMPRINI, 2010, p. 98)</a:t>
            </a:r>
          </a:p>
        </p:txBody>
      </p:sp>
      <p:sp>
        <p:nvSpPr>
          <p:cNvPr id="6" name="CaixaDeTexto 5">
            <a:extLst>
              <a:ext uri="{FF2B5EF4-FFF2-40B4-BE49-F238E27FC236}">
                <a16:creationId xmlns:a16="http://schemas.microsoft.com/office/drawing/2014/main" id="{F5615522-D540-4C31-8D01-8C00573BCA57}"/>
              </a:ext>
            </a:extLst>
          </p:cNvPr>
          <p:cNvSpPr txBox="1"/>
          <p:nvPr/>
        </p:nvSpPr>
        <p:spPr>
          <a:xfrm>
            <a:off x="323556" y="249701"/>
            <a:ext cx="2608150" cy="369332"/>
          </a:xfrm>
          <a:prstGeom prst="rect">
            <a:avLst/>
          </a:prstGeom>
          <a:noFill/>
        </p:spPr>
        <p:txBody>
          <a:bodyPr wrap="none" rtlCol="0">
            <a:spAutoFit/>
          </a:bodyPr>
          <a:lstStyle/>
          <a:p>
            <a:r>
              <a:rPr lang="pt-BR" dirty="0">
                <a:solidFill>
                  <a:srgbClr val="0B0F28"/>
                </a:solidFill>
                <a:latin typeface="Arial Black" panose="020B0A04020102020204" pitchFamily="34" charset="0"/>
              </a:rPr>
              <a:t>natureza semiótica</a:t>
            </a:r>
          </a:p>
        </p:txBody>
      </p:sp>
    </p:spTree>
    <p:extLst>
      <p:ext uri="{BB962C8B-B14F-4D97-AF65-F5344CB8AC3E}">
        <p14:creationId xmlns:p14="http://schemas.microsoft.com/office/powerpoint/2010/main" val="221103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21926A5-FEC8-4C71-952E-F3F54B315479}"/>
              </a:ext>
            </a:extLst>
          </p:cNvPr>
          <p:cNvSpPr txBox="1"/>
          <p:nvPr/>
        </p:nvSpPr>
        <p:spPr>
          <a:xfrm>
            <a:off x="7157224" y="4320696"/>
            <a:ext cx="4513480" cy="646331"/>
          </a:xfrm>
          <a:prstGeom prst="rect">
            <a:avLst/>
          </a:prstGeom>
          <a:noFill/>
        </p:spPr>
        <p:txBody>
          <a:bodyPr wrap="none" rtlCol="0">
            <a:spAutoFit/>
          </a:bodyPr>
          <a:lstStyle/>
          <a:p>
            <a:r>
              <a:rPr lang="pt-BR" sz="3600" dirty="0">
                <a:solidFill>
                  <a:schemeClr val="bg1">
                    <a:lumMod val="85000"/>
                  </a:schemeClr>
                </a:solidFill>
                <a:latin typeface="Arial Black" panose="020B0A04020102020204" pitchFamily="34" charset="0"/>
              </a:rPr>
              <a:t>INTERPRETANTE</a:t>
            </a:r>
          </a:p>
        </p:txBody>
      </p:sp>
      <p:sp>
        <p:nvSpPr>
          <p:cNvPr id="3" name="CaixaDeTexto 2">
            <a:extLst>
              <a:ext uri="{FF2B5EF4-FFF2-40B4-BE49-F238E27FC236}">
                <a16:creationId xmlns:a16="http://schemas.microsoft.com/office/drawing/2014/main" id="{4E495A67-748D-4FD2-BA52-8E6CD7B82BC6}"/>
              </a:ext>
            </a:extLst>
          </p:cNvPr>
          <p:cNvSpPr txBox="1"/>
          <p:nvPr/>
        </p:nvSpPr>
        <p:spPr>
          <a:xfrm>
            <a:off x="2064114" y="4320696"/>
            <a:ext cx="2272032" cy="646331"/>
          </a:xfrm>
          <a:prstGeom prst="rect">
            <a:avLst/>
          </a:prstGeom>
          <a:noFill/>
        </p:spPr>
        <p:txBody>
          <a:bodyPr wrap="none" rtlCol="0">
            <a:spAutoFit/>
          </a:bodyPr>
          <a:lstStyle/>
          <a:p>
            <a:r>
              <a:rPr lang="pt-BR" sz="3600" dirty="0">
                <a:solidFill>
                  <a:schemeClr val="bg1">
                    <a:lumMod val="85000"/>
                  </a:schemeClr>
                </a:solidFill>
                <a:latin typeface="Arial Black" panose="020B0A04020102020204" pitchFamily="34" charset="0"/>
              </a:rPr>
              <a:t>OBJETO</a:t>
            </a:r>
          </a:p>
        </p:txBody>
      </p:sp>
      <p:sp>
        <p:nvSpPr>
          <p:cNvPr id="4" name="CaixaDeTexto 3">
            <a:extLst>
              <a:ext uri="{FF2B5EF4-FFF2-40B4-BE49-F238E27FC236}">
                <a16:creationId xmlns:a16="http://schemas.microsoft.com/office/drawing/2014/main" id="{429283E5-58B1-4554-83A1-B2C02086D2CD}"/>
              </a:ext>
            </a:extLst>
          </p:cNvPr>
          <p:cNvSpPr txBox="1"/>
          <p:nvPr/>
        </p:nvSpPr>
        <p:spPr>
          <a:xfrm>
            <a:off x="4779807" y="1448451"/>
            <a:ext cx="2064989" cy="707886"/>
          </a:xfrm>
          <a:prstGeom prst="rect">
            <a:avLst/>
          </a:prstGeom>
          <a:noFill/>
        </p:spPr>
        <p:txBody>
          <a:bodyPr wrap="none" rtlCol="0">
            <a:spAutoFit/>
          </a:bodyPr>
          <a:lstStyle/>
          <a:p>
            <a:r>
              <a:rPr lang="pt-BR" sz="4000" dirty="0">
                <a:solidFill>
                  <a:schemeClr val="bg1">
                    <a:lumMod val="85000"/>
                  </a:schemeClr>
                </a:solidFill>
                <a:latin typeface="Arial Black" panose="020B0A04020102020204" pitchFamily="34" charset="0"/>
              </a:rPr>
              <a:t>SIGNO</a:t>
            </a:r>
          </a:p>
        </p:txBody>
      </p:sp>
      <p:sp>
        <p:nvSpPr>
          <p:cNvPr id="8" name="Triângulo isósceles 7">
            <a:extLst>
              <a:ext uri="{FF2B5EF4-FFF2-40B4-BE49-F238E27FC236}">
                <a16:creationId xmlns:a16="http://schemas.microsoft.com/office/drawing/2014/main" id="{A7764141-AC15-4957-876B-1FC79AD67AED}"/>
              </a:ext>
            </a:extLst>
          </p:cNvPr>
          <p:cNvSpPr/>
          <p:nvPr/>
        </p:nvSpPr>
        <p:spPr>
          <a:xfrm>
            <a:off x="4934845" y="3193225"/>
            <a:ext cx="1778718" cy="1533378"/>
          </a:xfrm>
          <a:prstGeom prst="triangle">
            <a:avLst/>
          </a:prstGeom>
          <a:noFill/>
          <a:ln w="38100">
            <a:solidFill>
              <a:srgbClr val="0B0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0FF180E8-337B-4F68-98EE-2E839C153691}"/>
              </a:ext>
            </a:extLst>
          </p:cNvPr>
          <p:cNvSpPr txBox="1"/>
          <p:nvPr/>
        </p:nvSpPr>
        <p:spPr>
          <a:xfrm>
            <a:off x="2138548" y="4967027"/>
            <a:ext cx="2641259" cy="1569660"/>
          </a:xfrm>
          <a:prstGeom prst="rect">
            <a:avLst/>
          </a:prstGeom>
          <a:noFill/>
        </p:spPr>
        <p:txBody>
          <a:bodyPr wrap="square" rtlCol="0">
            <a:spAutoFit/>
          </a:bodyPr>
          <a:lstStyle/>
          <a:p>
            <a:r>
              <a:rPr lang="pt-BR" sz="1200" dirty="0">
                <a:latin typeface="Arial Black" panose="020B0A04020102020204" pitchFamily="34" charset="0"/>
                <a:cs typeface="Arial" panose="020B0604020202020204" pitchFamily="34" charset="0"/>
              </a:rPr>
              <a:t>REFERENTE</a:t>
            </a:r>
          </a:p>
          <a:p>
            <a:r>
              <a:rPr lang="pt-BR" sz="1200" dirty="0">
                <a:latin typeface="Arial" panose="020B0604020202020204" pitchFamily="34" charset="0"/>
                <a:cs typeface="Arial" panose="020B0604020202020204" pitchFamily="34" charset="0"/>
              </a:rPr>
              <a:t>Produto</a:t>
            </a:r>
          </a:p>
          <a:p>
            <a:r>
              <a:rPr lang="pt-BR" sz="1200" dirty="0">
                <a:latin typeface="Arial" panose="020B0604020202020204" pitchFamily="34" charset="0"/>
                <a:cs typeface="Arial" panose="020B0604020202020204" pitchFamily="34" charset="0"/>
              </a:rPr>
              <a:t>Necessidades</a:t>
            </a:r>
          </a:p>
          <a:p>
            <a:r>
              <a:rPr lang="pt-BR" sz="1200" dirty="0">
                <a:latin typeface="Arial" panose="020B0604020202020204" pitchFamily="34" charset="0"/>
                <a:cs typeface="Arial" panose="020B0604020202020204" pitchFamily="34" charset="0"/>
              </a:rPr>
              <a:t>Protótipo</a:t>
            </a:r>
          </a:p>
          <a:p>
            <a:r>
              <a:rPr lang="pt-BR" sz="1200" dirty="0">
                <a:latin typeface="Arial" panose="020B0604020202020204" pitchFamily="34" charset="0"/>
                <a:cs typeface="Arial" panose="020B0604020202020204" pitchFamily="34" charset="0"/>
              </a:rPr>
              <a:t>Preço</a:t>
            </a:r>
          </a:p>
          <a:p>
            <a:r>
              <a:rPr lang="pt-BR" sz="1200" dirty="0">
                <a:latin typeface="Arial" panose="020B0604020202020204" pitchFamily="34" charset="0"/>
                <a:cs typeface="Arial" panose="020B0604020202020204" pitchFamily="34" charset="0"/>
              </a:rPr>
              <a:t>Matérias-primas</a:t>
            </a:r>
          </a:p>
          <a:p>
            <a:r>
              <a:rPr lang="pt-BR" sz="1200" dirty="0">
                <a:latin typeface="Arial" panose="020B0604020202020204" pitchFamily="34" charset="0"/>
                <a:cs typeface="Arial" panose="020B0604020202020204" pitchFamily="34" charset="0"/>
              </a:rPr>
              <a:t>Posicionamento</a:t>
            </a:r>
          </a:p>
          <a:p>
            <a:r>
              <a:rPr lang="pt-BR" sz="1200" dirty="0">
                <a:latin typeface="Arial" panose="020B0604020202020204" pitchFamily="34" charset="0"/>
                <a:cs typeface="Arial" panose="020B0604020202020204" pitchFamily="34" charset="0"/>
              </a:rPr>
              <a:t>A própria organização</a:t>
            </a:r>
          </a:p>
        </p:txBody>
      </p:sp>
      <p:sp>
        <p:nvSpPr>
          <p:cNvPr id="16" name="CaixaDeTexto 15">
            <a:extLst>
              <a:ext uri="{FF2B5EF4-FFF2-40B4-BE49-F238E27FC236}">
                <a16:creationId xmlns:a16="http://schemas.microsoft.com/office/drawing/2014/main" id="{22F51E1B-316D-4BAB-B7B0-87A8AECA8C0A}"/>
              </a:ext>
            </a:extLst>
          </p:cNvPr>
          <p:cNvSpPr txBox="1"/>
          <p:nvPr/>
        </p:nvSpPr>
        <p:spPr>
          <a:xfrm>
            <a:off x="0" y="623018"/>
            <a:ext cx="12192000" cy="707886"/>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SEMIÓTICA DA MARCA</a:t>
            </a:r>
          </a:p>
          <a:p>
            <a:pPr algn="ctr"/>
            <a:r>
              <a:rPr lang="pt-BR" sz="1200" dirty="0">
                <a:solidFill>
                  <a:srgbClr val="0B0F28"/>
                </a:solidFill>
                <a:latin typeface="Arial" panose="020B0604020202020204" pitchFamily="34" charset="0"/>
                <a:cs typeface="Arial" panose="020B0604020202020204" pitchFamily="34" charset="0"/>
              </a:rPr>
              <a:t>(PEREZ, 2016)</a:t>
            </a:r>
            <a:endParaRPr lang="pt-BR" sz="1000" dirty="0">
              <a:solidFill>
                <a:srgbClr val="0B0F28"/>
              </a:solidFill>
              <a:latin typeface="Arial" panose="020B0604020202020204" pitchFamily="34" charset="0"/>
              <a:cs typeface="Arial" panose="020B0604020202020204" pitchFamily="34" charset="0"/>
            </a:endParaRPr>
          </a:p>
        </p:txBody>
      </p:sp>
      <p:sp>
        <p:nvSpPr>
          <p:cNvPr id="17" name="CaixaDeTexto 16">
            <a:extLst>
              <a:ext uri="{FF2B5EF4-FFF2-40B4-BE49-F238E27FC236}">
                <a16:creationId xmlns:a16="http://schemas.microsoft.com/office/drawing/2014/main" id="{2D291625-661B-452A-95F4-95877B12A7B7}"/>
              </a:ext>
            </a:extLst>
          </p:cNvPr>
          <p:cNvSpPr txBox="1"/>
          <p:nvPr/>
        </p:nvSpPr>
        <p:spPr>
          <a:xfrm>
            <a:off x="7202894" y="4967027"/>
            <a:ext cx="3428186" cy="1200329"/>
          </a:xfrm>
          <a:prstGeom prst="rect">
            <a:avLst/>
          </a:prstGeom>
          <a:noFill/>
        </p:spPr>
        <p:txBody>
          <a:bodyPr wrap="square" rtlCol="0">
            <a:spAutoFit/>
          </a:bodyPr>
          <a:lstStyle/>
          <a:p>
            <a:r>
              <a:rPr lang="pt-BR" sz="1200" dirty="0">
                <a:latin typeface="Arial Black" panose="020B0A04020102020204" pitchFamily="34" charset="0"/>
                <a:cs typeface="Arial" panose="020B0604020202020204" pitchFamily="34" charset="0"/>
              </a:rPr>
              <a:t>ESTOQUE DE IMAGENS MENTAIS</a:t>
            </a:r>
          </a:p>
          <a:p>
            <a:r>
              <a:rPr lang="pt-BR" sz="1200" dirty="0">
                <a:latin typeface="Arial" panose="020B0604020202020204" pitchFamily="34" charset="0"/>
                <a:cs typeface="Arial" panose="020B0604020202020204" pitchFamily="34" charset="0"/>
              </a:rPr>
              <a:t>Efeitos potencialmente gerados nas mentes interpretadoras: consumidores</a:t>
            </a:r>
          </a:p>
          <a:p>
            <a:r>
              <a:rPr lang="pt-BR" sz="1200" dirty="0">
                <a:latin typeface="Arial" panose="020B0604020202020204" pitchFamily="34" charset="0"/>
                <a:cs typeface="Arial" panose="020B0604020202020204" pitchFamily="34" charset="0"/>
              </a:rPr>
              <a:t>Efeitos emocionais/afetivos</a:t>
            </a:r>
          </a:p>
          <a:p>
            <a:r>
              <a:rPr lang="pt-BR" sz="1200" dirty="0">
                <a:latin typeface="Arial" panose="020B0604020202020204" pitchFamily="34" charset="0"/>
                <a:cs typeface="Arial" panose="020B0604020202020204" pitchFamily="34" charset="0"/>
              </a:rPr>
              <a:t>Efeitos racionais</a:t>
            </a:r>
          </a:p>
          <a:p>
            <a:r>
              <a:rPr lang="pt-BR" sz="1200" dirty="0">
                <a:latin typeface="Arial" panose="020B0604020202020204" pitchFamily="34" charset="0"/>
                <a:cs typeface="Arial" panose="020B0604020202020204" pitchFamily="34" charset="0"/>
              </a:rPr>
              <a:t>Formação de hábito</a:t>
            </a:r>
          </a:p>
        </p:txBody>
      </p:sp>
      <p:sp>
        <p:nvSpPr>
          <p:cNvPr id="18" name="CaixaDeTexto 17">
            <a:extLst>
              <a:ext uri="{FF2B5EF4-FFF2-40B4-BE49-F238E27FC236}">
                <a16:creationId xmlns:a16="http://schemas.microsoft.com/office/drawing/2014/main" id="{2C696DE2-CA44-4FD9-9516-8FB7AF382DE6}"/>
              </a:ext>
            </a:extLst>
          </p:cNvPr>
          <p:cNvSpPr txBox="1"/>
          <p:nvPr/>
        </p:nvSpPr>
        <p:spPr>
          <a:xfrm>
            <a:off x="4779807" y="2121805"/>
            <a:ext cx="3632673" cy="830997"/>
          </a:xfrm>
          <a:prstGeom prst="rect">
            <a:avLst/>
          </a:prstGeom>
          <a:noFill/>
        </p:spPr>
        <p:txBody>
          <a:bodyPr wrap="square" rtlCol="0">
            <a:spAutoFit/>
          </a:bodyPr>
          <a:lstStyle/>
          <a:p>
            <a:r>
              <a:rPr lang="pt-BR" sz="1200" dirty="0">
                <a:latin typeface="Arial Black" panose="020B0A04020102020204" pitchFamily="34" charset="0"/>
                <a:cs typeface="Arial" panose="020B0604020202020204" pitchFamily="34" charset="0"/>
              </a:rPr>
              <a:t>IMAGEM PUBLICITÁRIA</a:t>
            </a:r>
          </a:p>
          <a:p>
            <a:r>
              <a:rPr lang="pt-BR" sz="1200" dirty="0">
                <a:latin typeface="Arial" panose="020B0604020202020204" pitchFamily="34" charset="0"/>
                <a:cs typeface="Arial" panose="020B0604020202020204" pitchFamily="34" charset="0"/>
              </a:rPr>
              <a:t>Marca (expressividade e sensorialidade)</a:t>
            </a:r>
          </a:p>
          <a:p>
            <a:r>
              <a:rPr lang="pt-BR" sz="1200" dirty="0">
                <a:latin typeface="Arial" panose="020B0604020202020204" pitchFamily="34" charset="0"/>
                <a:cs typeface="Arial" panose="020B0604020202020204" pitchFamily="34" charset="0"/>
              </a:rPr>
              <a:t>Nome, logotipo, símbolo, cor, embalagem, slogan, personagem, fragrância, sabor, textura...</a:t>
            </a:r>
          </a:p>
        </p:txBody>
      </p:sp>
    </p:spTree>
    <p:extLst>
      <p:ext uri="{BB962C8B-B14F-4D97-AF65-F5344CB8AC3E}">
        <p14:creationId xmlns:p14="http://schemas.microsoft.com/office/powerpoint/2010/main" val="3643820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21926A5-FEC8-4C71-952E-F3F54B315479}"/>
              </a:ext>
            </a:extLst>
          </p:cNvPr>
          <p:cNvSpPr txBox="1"/>
          <p:nvPr/>
        </p:nvSpPr>
        <p:spPr>
          <a:xfrm>
            <a:off x="4779807" y="5079984"/>
            <a:ext cx="6677918" cy="923330"/>
          </a:xfrm>
          <a:prstGeom prst="rect">
            <a:avLst/>
          </a:prstGeom>
          <a:noFill/>
        </p:spPr>
        <p:txBody>
          <a:bodyPr wrap="none" rtlCol="0">
            <a:spAutoFit/>
          </a:bodyPr>
          <a:lstStyle/>
          <a:p>
            <a:r>
              <a:rPr lang="pt-BR" sz="5400" dirty="0">
                <a:solidFill>
                  <a:schemeClr val="bg1">
                    <a:lumMod val="85000"/>
                  </a:schemeClr>
                </a:solidFill>
                <a:latin typeface="Arial Black" panose="020B0A04020102020204" pitchFamily="34" charset="0"/>
              </a:rPr>
              <a:t>INTERPRETANTE</a:t>
            </a:r>
          </a:p>
        </p:txBody>
      </p:sp>
      <p:sp>
        <p:nvSpPr>
          <p:cNvPr id="3" name="CaixaDeTexto 2">
            <a:extLst>
              <a:ext uri="{FF2B5EF4-FFF2-40B4-BE49-F238E27FC236}">
                <a16:creationId xmlns:a16="http://schemas.microsoft.com/office/drawing/2014/main" id="{4E495A67-748D-4FD2-BA52-8E6CD7B82BC6}"/>
              </a:ext>
            </a:extLst>
          </p:cNvPr>
          <p:cNvSpPr txBox="1"/>
          <p:nvPr/>
        </p:nvSpPr>
        <p:spPr>
          <a:xfrm>
            <a:off x="521296" y="4182197"/>
            <a:ext cx="3315716" cy="923330"/>
          </a:xfrm>
          <a:prstGeom prst="rect">
            <a:avLst/>
          </a:prstGeom>
          <a:noFill/>
        </p:spPr>
        <p:txBody>
          <a:bodyPr wrap="none" rtlCol="0">
            <a:spAutoFit/>
          </a:bodyPr>
          <a:lstStyle/>
          <a:p>
            <a:r>
              <a:rPr lang="pt-BR" sz="5400" dirty="0">
                <a:solidFill>
                  <a:schemeClr val="bg1">
                    <a:lumMod val="85000"/>
                  </a:schemeClr>
                </a:solidFill>
                <a:latin typeface="Arial Black" panose="020B0A04020102020204" pitchFamily="34" charset="0"/>
              </a:rPr>
              <a:t>OBJETO</a:t>
            </a:r>
          </a:p>
        </p:txBody>
      </p:sp>
      <p:sp>
        <p:nvSpPr>
          <p:cNvPr id="4" name="CaixaDeTexto 3">
            <a:extLst>
              <a:ext uri="{FF2B5EF4-FFF2-40B4-BE49-F238E27FC236}">
                <a16:creationId xmlns:a16="http://schemas.microsoft.com/office/drawing/2014/main" id="{429283E5-58B1-4554-83A1-B2C02086D2CD}"/>
              </a:ext>
            </a:extLst>
          </p:cNvPr>
          <p:cNvSpPr txBox="1"/>
          <p:nvPr/>
        </p:nvSpPr>
        <p:spPr>
          <a:xfrm>
            <a:off x="5980353" y="1680126"/>
            <a:ext cx="2722220" cy="923330"/>
          </a:xfrm>
          <a:prstGeom prst="rect">
            <a:avLst/>
          </a:prstGeom>
          <a:noFill/>
        </p:spPr>
        <p:txBody>
          <a:bodyPr wrap="none" rtlCol="0">
            <a:spAutoFit/>
          </a:bodyPr>
          <a:lstStyle/>
          <a:p>
            <a:r>
              <a:rPr lang="pt-BR" sz="5400" dirty="0">
                <a:solidFill>
                  <a:schemeClr val="bg1">
                    <a:lumMod val="85000"/>
                  </a:schemeClr>
                </a:solidFill>
                <a:latin typeface="Arial Black" panose="020B0A04020102020204" pitchFamily="34" charset="0"/>
              </a:rPr>
              <a:t>SIGNO</a:t>
            </a:r>
          </a:p>
        </p:txBody>
      </p:sp>
      <p:pic>
        <p:nvPicPr>
          <p:cNvPr id="5" name="Picture 2" descr="heineken-logo • Velocity - Print - Promotional Products - Fulfillment">
            <a:extLst>
              <a:ext uri="{FF2B5EF4-FFF2-40B4-BE49-F238E27FC236}">
                <a16:creationId xmlns:a16="http://schemas.microsoft.com/office/drawing/2014/main" id="{C3395E71-BAF4-4277-9B73-3C21D793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154" y="1308270"/>
            <a:ext cx="1951362" cy="15350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nício | Heineken Block">
            <a:extLst>
              <a:ext uri="{FF2B5EF4-FFF2-40B4-BE49-F238E27FC236}">
                <a16:creationId xmlns:a16="http://schemas.microsoft.com/office/drawing/2014/main" id="{2A0F4D80-E358-4EA6-9358-8206C593465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677552" y="2525698"/>
            <a:ext cx="1447509" cy="759942"/>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8F5800A2-00F3-4483-AA70-633E9C4E7E36}"/>
              </a:ext>
            </a:extLst>
          </p:cNvPr>
          <p:cNvSpPr txBox="1"/>
          <p:nvPr/>
        </p:nvSpPr>
        <p:spPr>
          <a:xfrm>
            <a:off x="6125061" y="4777771"/>
            <a:ext cx="2629486" cy="1384995"/>
          </a:xfrm>
          <a:prstGeom prst="rect">
            <a:avLst/>
          </a:prstGeom>
          <a:noFill/>
        </p:spPr>
        <p:txBody>
          <a:bodyPr wrap="square" rtlCol="0">
            <a:spAutoFit/>
          </a:bodyPr>
          <a:lstStyle/>
          <a:p>
            <a:r>
              <a:rPr lang="pt-BR" sz="1400" dirty="0">
                <a:solidFill>
                  <a:srgbClr val="007321"/>
                </a:solidFill>
                <a:latin typeface="Arial Black" panose="020B0A04020102020204" pitchFamily="34" charset="0"/>
              </a:rPr>
              <a:t>Urbanidade</a:t>
            </a:r>
          </a:p>
          <a:p>
            <a:r>
              <a:rPr lang="pt-BR" sz="1400" dirty="0">
                <a:solidFill>
                  <a:srgbClr val="007321"/>
                </a:solidFill>
                <a:latin typeface="Arial Black" panose="020B0A04020102020204" pitchFamily="34" charset="0"/>
              </a:rPr>
              <a:t>Coletividade</a:t>
            </a:r>
          </a:p>
          <a:p>
            <a:r>
              <a:rPr lang="pt-BR" sz="1400" dirty="0">
                <a:solidFill>
                  <a:srgbClr val="007321"/>
                </a:solidFill>
                <a:latin typeface="Arial Black" panose="020B0A04020102020204" pitchFamily="34" charset="0"/>
              </a:rPr>
              <a:t>Juventude</a:t>
            </a:r>
          </a:p>
          <a:p>
            <a:r>
              <a:rPr lang="pt-BR" sz="1400" dirty="0">
                <a:solidFill>
                  <a:srgbClr val="007321"/>
                </a:solidFill>
                <a:latin typeface="Arial Black" panose="020B0A04020102020204" pitchFamily="34" charset="0"/>
              </a:rPr>
              <a:t>Pertencimento</a:t>
            </a:r>
          </a:p>
          <a:p>
            <a:r>
              <a:rPr lang="pt-BR" sz="1400" dirty="0">
                <a:solidFill>
                  <a:srgbClr val="007321"/>
                </a:solidFill>
                <a:latin typeface="Arial Black" panose="020B0A04020102020204" pitchFamily="34" charset="0"/>
              </a:rPr>
              <a:t>Conscientização</a:t>
            </a:r>
          </a:p>
          <a:p>
            <a:r>
              <a:rPr lang="pt-BR" sz="1400" dirty="0">
                <a:solidFill>
                  <a:srgbClr val="007321"/>
                </a:solidFill>
                <a:latin typeface="Arial Black" panose="020B0A04020102020204" pitchFamily="34" charset="0"/>
              </a:rPr>
              <a:t>...</a:t>
            </a:r>
          </a:p>
        </p:txBody>
      </p:sp>
      <p:sp>
        <p:nvSpPr>
          <p:cNvPr id="8" name="Triângulo isósceles 7">
            <a:extLst>
              <a:ext uri="{FF2B5EF4-FFF2-40B4-BE49-F238E27FC236}">
                <a16:creationId xmlns:a16="http://schemas.microsoft.com/office/drawing/2014/main" id="{A7764141-AC15-4957-876B-1FC79AD67AED}"/>
              </a:ext>
            </a:extLst>
          </p:cNvPr>
          <p:cNvSpPr/>
          <p:nvPr/>
        </p:nvSpPr>
        <p:spPr>
          <a:xfrm>
            <a:off x="4201635" y="3429000"/>
            <a:ext cx="1778718" cy="1533378"/>
          </a:xfrm>
          <a:prstGeom prst="triangle">
            <a:avLst/>
          </a:prstGeom>
          <a:noFill/>
          <a:ln w="38100">
            <a:solidFill>
              <a:srgbClr val="007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Picture 2" descr="Cerveja HEINEKEN Long Neck Garrafa 330ml em 2020 | Heineken, Cerveja, Long  neck">
            <a:extLst>
              <a:ext uri="{FF2B5EF4-FFF2-40B4-BE49-F238E27FC236}">
                <a16:creationId xmlns:a16="http://schemas.microsoft.com/office/drawing/2014/main" id="{049BBE8A-55EA-4DE3-87A0-F4F2B3A8545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849550" y="4191114"/>
            <a:ext cx="1540411" cy="154041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99AA9801-C119-458E-8F41-36A640D722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6161105" y="2634599"/>
            <a:ext cx="1303216" cy="977412"/>
          </a:xfrm>
          <a:prstGeom prst="rect">
            <a:avLst/>
          </a:prstGeom>
        </p:spPr>
      </p:pic>
      <p:pic>
        <p:nvPicPr>
          <p:cNvPr id="12" name="Imagem 11" descr="Uma imagem contendo pessoa, homem, mesa, segurando&#10;&#10;Descrição gerada automaticamente">
            <a:extLst>
              <a:ext uri="{FF2B5EF4-FFF2-40B4-BE49-F238E27FC236}">
                <a16:creationId xmlns:a16="http://schemas.microsoft.com/office/drawing/2014/main" id="{D0B01FDD-838D-4E5B-AA0D-5C272921B25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7196227" y="2313002"/>
            <a:ext cx="1275426" cy="956570"/>
          </a:xfrm>
          <a:prstGeom prst="rect">
            <a:avLst/>
          </a:prstGeom>
        </p:spPr>
      </p:pic>
      <p:pic>
        <p:nvPicPr>
          <p:cNvPr id="13" name="Imagem 12" descr="Uma imagem contendo verde, luz, placa, rua&#10;&#10;Descrição gerada automaticamente">
            <a:extLst>
              <a:ext uri="{FF2B5EF4-FFF2-40B4-BE49-F238E27FC236}">
                <a16:creationId xmlns:a16="http://schemas.microsoft.com/office/drawing/2014/main" id="{E9801175-A250-4B31-A213-08C296A9AB8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66461" y="2587394"/>
            <a:ext cx="667771" cy="1187519"/>
          </a:xfrm>
          <a:prstGeom prst="rect">
            <a:avLst/>
          </a:prstGeom>
        </p:spPr>
      </p:pic>
      <p:pic>
        <p:nvPicPr>
          <p:cNvPr id="12290" name="Picture 2" descr="Home | The HEINEKEN Company">
            <a:extLst>
              <a:ext uri="{FF2B5EF4-FFF2-40B4-BE49-F238E27FC236}">
                <a16:creationId xmlns:a16="http://schemas.microsoft.com/office/drawing/2014/main" id="{F88A671A-BDB0-4BDB-9153-EFF4BBF128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6751" y="4961319"/>
            <a:ext cx="1540412" cy="369162"/>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0FF180E8-337B-4F68-98EE-2E839C153691}"/>
              </a:ext>
            </a:extLst>
          </p:cNvPr>
          <p:cNvSpPr txBox="1"/>
          <p:nvPr/>
        </p:nvSpPr>
        <p:spPr>
          <a:xfrm>
            <a:off x="1694887" y="5330481"/>
            <a:ext cx="1505243" cy="861774"/>
          </a:xfrm>
          <a:prstGeom prst="rect">
            <a:avLst/>
          </a:prstGeom>
          <a:noFill/>
        </p:spPr>
        <p:txBody>
          <a:bodyPr wrap="square" rtlCol="0">
            <a:spAutoFit/>
          </a:bodyPr>
          <a:lstStyle/>
          <a:p>
            <a:r>
              <a:rPr lang="pt-BR" sz="1000" dirty="0">
                <a:latin typeface="Arial" panose="020B0604020202020204" pitchFamily="34" charset="0"/>
                <a:cs typeface="Arial" panose="020B0604020202020204" pitchFamily="34" charset="0"/>
              </a:rPr>
              <a:t>(organização)</a:t>
            </a:r>
          </a:p>
          <a:p>
            <a:r>
              <a:rPr lang="pt-BR" sz="1000" dirty="0">
                <a:latin typeface="Arial" panose="020B0604020202020204" pitchFamily="34" charset="0"/>
                <a:cs typeface="Arial" panose="020B0604020202020204" pitchFamily="34" charset="0"/>
              </a:rPr>
              <a:t>Missão, visão e valores</a:t>
            </a:r>
          </a:p>
          <a:p>
            <a:r>
              <a:rPr lang="pt-BR" sz="1000" dirty="0">
                <a:latin typeface="Arial" panose="020B0604020202020204" pitchFamily="34" charset="0"/>
                <a:cs typeface="Arial" panose="020B0604020202020204" pitchFamily="34" charset="0"/>
              </a:rPr>
              <a:t>Preço</a:t>
            </a:r>
          </a:p>
          <a:p>
            <a:r>
              <a:rPr lang="pt-BR" sz="1000" dirty="0">
                <a:latin typeface="Arial" panose="020B0604020202020204" pitchFamily="34" charset="0"/>
                <a:cs typeface="Arial" panose="020B0604020202020204" pitchFamily="34" charset="0"/>
              </a:rPr>
              <a:t>Distribuição</a:t>
            </a:r>
          </a:p>
          <a:p>
            <a:r>
              <a:rPr lang="pt-BR" sz="1000" dirty="0">
                <a:latin typeface="Arial" panose="020B0604020202020204" pitchFamily="34" charset="0"/>
                <a:cs typeface="Arial" panose="020B0604020202020204" pitchFamily="34" charset="0"/>
              </a:rPr>
              <a:t>...</a:t>
            </a:r>
          </a:p>
        </p:txBody>
      </p:sp>
      <p:sp>
        <p:nvSpPr>
          <p:cNvPr id="16" name="CaixaDeTexto 15">
            <a:extLst>
              <a:ext uri="{FF2B5EF4-FFF2-40B4-BE49-F238E27FC236}">
                <a16:creationId xmlns:a16="http://schemas.microsoft.com/office/drawing/2014/main" id="{22F51E1B-316D-4BAB-B7B0-87A8AECA8C0A}"/>
              </a:ext>
            </a:extLst>
          </p:cNvPr>
          <p:cNvSpPr txBox="1"/>
          <p:nvPr/>
        </p:nvSpPr>
        <p:spPr>
          <a:xfrm>
            <a:off x="0" y="623018"/>
            <a:ext cx="12192000" cy="523220"/>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SEMIÓTICA DA MARCA</a:t>
            </a:r>
            <a:endParaRPr lang="pt-BR" dirty="0">
              <a:solidFill>
                <a:srgbClr val="0B0F28"/>
              </a:solidFill>
              <a:latin typeface="Arial Black" panose="020B0A04020102020204" pitchFamily="34" charset="0"/>
            </a:endParaRPr>
          </a:p>
        </p:txBody>
      </p:sp>
      <p:pic>
        <p:nvPicPr>
          <p:cNvPr id="13316" name="Picture 4" descr="Heineken leva consumidores para o Heineken Experience em Amsterdã">
            <a:extLst>
              <a:ext uri="{FF2B5EF4-FFF2-40B4-BE49-F238E27FC236}">
                <a16:creationId xmlns:a16="http://schemas.microsoft.com/office/drawing/2014/main" id="{C4B6D8C6-DE94-4A3C-BF0E-3607B2721B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9362" y="2976577"/>
            <a:ext cx="1778717" cy="86996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170589CA-9961-4964-8AC0-DA7EEE58F32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862102" y="1680126"/>
            <a:ext cx="809478" cy="161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24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67FB90A1-94E0-4C94-A7F3-93C6CE900C49}"/>
              </a:ext>
            </a:extLst>
          </p:cNvPr>
          <p:cNvSpPr/>
          <p:nvPr/>
        </p:nvSpPr>
        <p:spPr>
          <a:xfrm>
            <a:off x="0" y="0"/>
            <a:ext cx="12192000" cy="6858000"/>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2529F72E-3D6B-4B9A-B547-4B590353370B}"/>
              </a:ext>
            </a:extLst>
          </p:cNvPr>
          <p:cNvSpPr txBox="1"/>
          <p:nvPr/>
        </p:nvSpPr>
        <p:spPr>
          <a:xfrm>
            <a:off x="2410265" y="2167116"/>
            <a:ext cx="7371470" cy="2523768"/>
          </a:xfrm>
          <a:prstGeom prst="rect">
            <a:avLst/>
          </a:prstGeom>
          <a:noFill/>
        </p:spPr>
        <p:txBody>
          <a:bodyPr wrap="square" rtlCol="0">
            <a:spAutoFit/>
          </a:bodyPr>
          <a:lstStyle/>
          <a:p>
            <a:r>
              <a:rPr lang="pt-BR" sz="2800" dirty="0">
                <a:solidFill>
                  <a:schemeClr val="bg1"/>
                </a:solidFill>
                <a:latin typeface="Arial Black" panose="020B0A04020102020204" pitchFamily="34" charset="0"/>
              </a:rPr>
              <a:t>“A marca é o resultado de um processo contínuo de trocas e de negociações que implica diversos papéis de um grande número de protagonistas”</a:t>
            </a:r>
          </a:p>
          <a:p>
            <a:r>
              <a:rPr lang="pt-BR" dirty="0">
                <a:solidFill>
                  <a:schemeClr val="bg1"/>
                </a:solidFill>
                <a:latin typeface="Arial" panose="020B0604020202020204" pitchFamily="34" charset="0"/>
                <a:cs typeface="Arial" panose="020B0604020202020204" pitchFamily="34" charset="0"/>
              </a:rPr>
              <a:t>(SEMPRINI, 2010, p. 100)</a:t>
            </a:r>
          </a:p>
        </p:txBody>
      </p:sp>
      <p:sp>
        <p:nvSpPr>
          <p:cNvPr id="2" name="CaixaDeTexto 1">
            <a:extLst>
              <a:ext uri="{FF2B5EF4-FFF2-40B4-BE49-F238E27FC236}">
                <a16:creationId xmlns:a16="http://schemas.microsoft.com/office/drawing/2014/main" id="{D49A9136-DA06-43BD-B23E-A86AFECA5D48}"/>
              </a:ext>
            </a:extLst>
          </p:cNvPr>
          <p:cNvSpPr txBox="1"/>
          <p:nvPr/>
        </p:nvSpPr>
        <p:spPr>
          <a:xfrm>
            <a:off x="323556" y="249701"/>
            <a:ext cx="2624693" cy="369332"/>
          </a:xfrm>
          <a:prstGeom prst="rect">
            <a:avLst/>
          </a:prstGeom>
          <a:noFill/>
        </p:spPr>
        <p:txBody>
          <a:bodyPr wrap="none" rtlCol="0">
            <a:spAutoFit/>
          </a:bodyPr>
          <a:lstStyle/>
          <a:p>
            <a:r>
              <a:rPr lang="pt-BR" dirty="0">
                <a:solidFill>
                  <a:srgbClr val="0B0F28"/>
                </a:solidFill>
                <a:latin typeface="Arial Black" panose="020B0A04020102020204" pitchFamily="34" charset="0"/>
              </a:rPr>
              <a:t>natureza relacional</a:t>
            </a:r>
          </a:p>
        </p:txBody>
      </p:sp>
    </p:spTree>
    <p:extLst>
      <p:ext uri="{BB962C8B-B14F-4D97-AF65-F5344CB8AC3E}">
        <p14:creationId xmlns:p14="http://schemas.microsoft.com/office/powerpoint/2010/main" val="34303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DD33B5A-1A25-4B3D-9B43-20788D3A70C5}"/>
              </a:ext>
            </a:extLst>
          </p:cNvPr>
          <p:cNvSpPr txBox="1"/>
          <p:nvPr/>
        </p:nvSpPr>
        <p:spPr>
          <a:xfrm>
            <a:off x="0" y="623018"/>
            <a:ext cx="12192000" cy="769441"/>
          </a:xfrm>
          <a:prstGeom prst="rect">
            <a:avLst/>
          </a:prstGeom>
          <a:noFill/>
        </p:spPr>
        <p:txBody>
          <a:bodyPr wrap="square" rtlCol="0">
            <a:spAutoFit/>
          </a:bodyPr>
          <a:lstStyle/>
          <a:p>
            <a:pPr algn="ctr"/>
            <a:r>
              <a:rPr lang="pt-BR" sz="1600" dirty="0">
                <a:solidFill>
                  <a:srgbClr val="607D8B"/>
                </a:solidFill>
                <a:latin typeface="Arial Black" panose="020B0A04020102020204" pitchFamily="34" charset="0"/>
              </a:rPr>
              <a:t>NATUREZA RELACIONAL</a:t>
            </a:r>
          </a:p>
          <a:p>
            <a:pPr algn="ctr"/>
            <a:r>
              <a:rPr lang="pt-BR" sz="2800" dirty="0">
                <a:solidFill>
                  <a:srgbClr val="0B0F28"/>
                </a:solidFill>
                <a:latin typeface="Arial Black" panose="020B0A04020102020204" pitchFamily="34" charset="0"/>
              </a:rPr>
              <a:t>Produção/marca vs. Recepção/consumidor</a:t>
            </a:r>
            <a:endParaRPr lang="pt-BR" dirty="0">
              <a:solidFill>
                <a:srgbClr val="0B0F28"/>
              </a:solidFill>
              <a:latin typeface="Arial Black" panose="020B0A04020102020204" pitchFamily="34" charset="0"/>
            </a:endParaRPr>
          </a:p>
        </p:txBody>
      </p:sp>
      <p:pic>
        <p:nvPicPr>
          <p:cNvPr id="16386" name="Picture 2" descr="Black is Beautiful | Clube de Criação">
            <a:extLst>
              <a:ext uri="{FF2B5EF4-FFF2-40B4-BE49-F238E27FC236}">
                <a16:creationId xmlns:a16="http://schemas.microsoft.com/office/drawing/2014/main" id="{96B9DC25-4C2E-4298-87A4-2133C40F0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111" y="2613393"/>
            <a:ext cx="8543778" cy="370452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06220AC5-C26F-4DDC-9F65-7D6D1893068F}"/>
              </a:ext>
            </a:extLst>
          </p:cNvPr>
          <p:cNvSpPr txBox="1"/>
          <p:nvPr/>
        </p:nvSpPr>
        <p:spPr>
          <a:xfrm>
            <a:off x="2128911" y="1530569"/>
            <a:ext cx="7934178" cy="861774"/>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“A marca é então um terceiro lugar, distinto do universo da produção que a criou e do universo da recepção que contribui para sua finalização”</a:t>
            </a:r>
          </a:p>
          <a:p>
            <a:pPr algn="ctr"/>
            <a:r>
              <a:rPr lang="pt-BR" sz="1200" dirty="0">
                <a:latin typeface="Arial" panose="020B0604020202020204" pitchFamily="34" charset="0"/>
                <a:cs typeface="Arial" panose="020B0604020202020204" pitchFamily="34" charset="0"/>
              </a:rPr>
              <a:t>(SEMPRINI, 2010, p. 107) </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779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pós ser 'cancelada', Heineken refaz campanha de marketing | Brasil |  Pleno.News">
            <a:extLst>
              <a:ext uri="{FF2B5EF4-FFF2-40B4-BE49-F238E27FC236}">
                <a16:creationId xmlns:a16="http://schemas.microsoft.com/office/drawing/2014/main" id="{6998A850-37F5-4E91-9385-8D21971F5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726" y="2120260"/>
            <a:ext cx="8426548" cy="473774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5FCBBB8A-FBBF-4407-B3C0-FE0260A2D156}"/>
              </a:ext>
            </a:extLst>
          </p:cNvPr>
          <p:cNvSpPr txBox="1"/>
          <p:nvPr/>
        </p:nvSpPr>
        <p:spPr>
          <a:xfrm>
            <a:off x="0" y="623018"/>
            <a:ext cx="12192000" cy="769441"/>
          </a:xfrm>
          <a:prstGeom prst="rect">
            <a:avLst/>
          </a:prstGeom>
          <a:noFill/>
        </p:spPr>
        <p:txBody>
          <a:bodyPr wrap="square" rtlCol="0">
            <a:spAutoFit/>
          </a:bodyPr>
          <a:lstStyle/>
          <a:p>
            <a:pPr algn="ctr"/>
            <a:r>
              <a:rPr lang="pt-BR" sz="1600" dirty="0">
                <a:solidFill>
                  <a:srgbClr val="607D8B"/>
                </a:solidFill>
                <a:latin typeface="Arial Black" panose="020B0A04020102020204" pitchFamily="34" charset="0"/>
              </a:rPr>
              <a:t>NATUREZA RELACIONAL</a:t>
            </a:r>
          </a:p>
          <a:p>
            <a:pPr algn="ctr"/>
            <a:r>
              <a:rPr lang="pt-BR" sz="2800" dirty="0">
                <a:solidFill>
                  <a:srgbClr val="0B0F28"/>
                </a:solidFill>
                <a:latin typeface="Arial Black" panose="020B0A04020102020204" pitchFamily="34" charset="0"/>
              </a:rPr>
              <a:t>Midiatização e diversidade de públicos</a:t>
            </a:r>
            <a:endParaRPr lang="pt-BR" dirty="0">
              <a:solidFill>
                <a:srgbClr val="0B0F28"/>
              </a:solidFill>
              <a:latin typeface="Arial Black" panose="020B0A04020102020204" pitchFamily="34" charset="0"/>
            </a:endParaRPr>
          </a:p>
        </p:txBody>
      </p:sp>
      <p:sp>
        <p:nvSpPr>
          <p:cNvPr id="4" name="CaixaDeTexto 3">
            <a:extLst>
              <a:ext uri="{FF2B5EF4-FFF2-40B4-BE49-F238E27FC236}">
                <a16:creationId xmlns:a16="http://schemas.microsoft.com/office/drawing/2014/main" id="{E80FC9B1-E504-40EF-BDC1-2E8000C5A9A3}"/>
              </a:ext>
            </a:extLst>
          </p:cNvPr>
          <p:cNvSpPr txBox="1"/>
          <p:nvPr/>
        </p:nvSpPr>
        <p:spPr>
          <a:xfrm>
            <a:off x="590842" y="1392459"/>
            <a:ext cx="11380763" cy="646331"/>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“A partir do momento em que ele é inserido em um fluxo de circulação semiótica, o projeto solicita, automaticamente, um público mais amplo e, sob muitos pontos de vista, mais crítico” </a:t>
            </a:r>
            <a:r>
              <a:rPr lang="pt-BR" sz="1200" dirty="0">
                <a:latin typeface="Arial" panose="020B0604020202020204" pitchFamily="34" charset="0"/>
                <a:cs typeface="Arial" panose="020B0604020202020204" pitchFamily="34" charset="0"/>
              </a:rPr>
              <a:t>(SEMPRINI, 2010, p. 102) </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7995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A06A244-FC02-470D-B122-EE1A3DC1D2C8}"/>
              </a:ext>
            </a:extLst>
          </p:cNvPr>
          <p:cNvSpPr/>
          <p:nvPr/>
        </p:nvSpPr>
        <p:spPr>
          <a:xfrm>
            <a:off x="6752492" y="1302611"/>
            <a:ext cx="5439508" cy="1756483"/>
          </a:xfrm>
          <a:prstGeom prst="rect">
            <a:avLst/>
          </a:prstGeom>
          <a:solidFill>
            <a:srgbClr val="0B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1DD33B5A-1A25-4B3D-9B43-20788D3A70C5}"/>
              </a:ext>
            </a:extLst>
          </p:cNvPr>
          <p:cNvSpPr txBox="1"/>
          <p:nvPr/>
        </p:nvSpPr>
        <p:spPr>
          <a:xfrm>
            <a:off x="0" y="290509"/>
            <a:ext cx="12192000" cy="769441"/>
          </a:xfrm>
          <a:prstGeom prst="rect">
            <a:avLst/>
          </a:prstGeom>
          <a:noFill/>
        </p:spPr>
        <p:txBody>
          <a:bodyPr wrap="square" rtlCol="0">
            <a:spAutoFit/>
          </a:bodyPr>
          <a:lstStyle/>
          <a:p>
            <a:pPr algn="ctr"/>
            <a:r>
              <a:rPr lang="pt-BR" sz="1600" dirty="0">
                <a:solidFill>
                  <a:srgbClr val="607D8B"/>
                </a:solidFill>
                <a:latin typeface="Arial Black" panose="020B0A04020102020204" pitchFamily="34" charset="0"/>
              </a:rPr>
              <a:t>NATUREZA RELACIONAL</a:t>
            </a:r>
          </a:p>
          <a:p>
            <a:pPr algn="ctr"/>
            <a:r>
              <a:rPr lang="pt-BR" sz="2800" dirty="0">
                <a:solidFill>
                  <a:srgbClr val="0B0F28"/>
                </a:solidFill>
                <a:latin typeface="Arial Black" panose="020B0A04020102020204" pitchFamily="34" charset="0"/>
              </a:rPr>
              <a:t>Influências do contexto geral</a:t>
            </a:r>
            <a:endParaRPr lang="pt-BR" dirty="0">
              <a:solidFill>
                <a:srgbClr val="0B0F28"/>
              </a:solidFill>
              <a:latin typeface="Arial Black" panose="020B0A04020102020204" pitchFamily="34" charset="0"/>
            </a:endParaRPr>
          </a:p>
        </p:txBody>
      </p:sp>
      <p:pic>
        <p:nvPicPr>
          <p:cNvPr id="20482" name="Picture 2" descr="Instituto Butantan – Wikipédia, a enciclopédia livre">
            <a:extLst>
              <a:ext uri="{FF2B5EF4-FFF2-40B4-BE49-F238E27FC236}">
                <a16:creationId xmlns:a16="http://schemas.microsoft.com/office/drawing/2014/main" id="{38F0CADF-58EA-4D35-8C4C-6DD9D2C09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84" y="1808883"/>
            <a:ext cx="4694026" cy="153729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iocruz divulga carta A PEC 241 e os impactos sobre direitos sociais, a  saúde e a vida - CONASEMS">
            <a:extLst>
              <a:ext uri="{FF2B5EF4-FFF2-40B4-BE49-F238E27FC236}">
                <a16:creationId xmlns:a16="http://schemas.microsoft.com/office/drawing/2014/main" id="{84040F5F-335A-4617-91F9-6A70ABC419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68" t="30431" r="19281" b="28708"/>
          <a:stretch/>
        </p:blipFill>
        <p:spPr bwMode="auto">
          <a:xfrm>
            <a:off x="310375" y="4095110"/>
            <a:ext cx="5242767" cy="2133085"/>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79CEA0B8-32B1-490A-9432-7086FDCDB175}"/>
              </a:ext>
            </a:extLst>
          </p:cNvPr>
          <p:cNvSpPr txBox="1"/>
          <p:nvPr/>
        </p:nvSpPr>
        <p:spPr>
          <a:xfrm>
            <a:off x="6911926" y="1490127"/>
            <a:ext cx="5003409" cy="1384995"/>
          </a:xfrm>
          <a:prstGeom prst="rect">
            <a:avLst/>
          </a:prstGeom>
          <a:noFill/>
        </p:spPr>
        <p:txBody>
          <a:bodyPr wrap="square" rtlCol="0">
            <a:spAutoFit/>
          </a:bodyPr>
          <a:lstStyle/>
          <a:p>
            <a:r>
              <a:rPr lang="pt-BR" dirty="0">
                <a:solidFill>
                  <a:schemeClr val="bg1"/>
                </a:solidFill>
                <a:latin typeface="Arial" panose="020B0604020202020204" pitchFamily="34" charset="0"/>
                <a:cs typeface="Arial" panose="020B0604020202020204" pitchFamily="34" charset="0"/>
              </a:rPr>
              <a:t>“O contexto está presente, mesmo de maneira impalpável, de forma geral nas tendências socioculturais, preocupações políticas e sociais e até mesmo nos problemas de saúde pública”</a:t>
            </a:r>
          </a:p>
          <a:p>
            <a:r>
              <a:rPr lang="pt-BR" sz="1200" dirty="0">
                <a:solidFill>
                  <a:schemeClr val="bg1"/>
                </a:solidFill>
                <a:latin typeface="Arial" panose="020B0604020202020204" pitchFamily="34" charset="0"/>
                <a:cs typeface="Arial" panose="020B0604020202020204" pitchFamily="34" charset="0"/>
              </a:rPr>
              <a:t>(SEMPRINI, 2010, p. 103) </a:t>
            </a:r>
            <a:endParaRPr lang="pt-BR" dirty="0">
              <a:solidFill>
                <a:schemeClr val="bg1"/>
              </a:solidFill>
              <a:latin typeface="Arial" panose="020B0604020202020204" pitchFamily="34" charset="0"/>
              <a:cs typeface="Arial" panose="020B0604020202020204" pitchFamily="34" charset="0"/>
            </a:endParaRP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926" y="3530149"/>
            <a:ext cx="3924671" cy="3338587"/>
          </a:xfrm>
          <a:prstGeom prst="rect">
            <a:avLst/>
          </a:prstGeom>
        </p:spPr>
      </p:pic>
    </p:spTree>
    <p:extLst>
      <p:ext uri="{BB962C8B-B14F-4D97-AF65-F5344CB8AC3E}">
        <p14:creationId xmlns:p14="http://schemas.microsoft.com/office/powerpoint/2010/main" val="100859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9A0864D-3879-4868-8E7B-62ABB8EFBB3F}"/>
              </a:ext>
            </a:extLst>
          </p:cNvPr>
          <p:cNvPicPr>
            <a:picLocks noChangeAspect="1"/>
          </p:cNvPicPr>
          <p:nvPr/>
        </p:nvPicPr>
        <p:blipFill rotWithShape="1">
          <a:blip r:embed="rId2"/>
          <a:srcRect l="27304" t="48124" r="23476" b="20402"/>
          <a:stretch/>
        </p:blipFill>
        <p:spPr>
          <a:xfrm>
            <a:off x="189239" y="2414589"/>
            <a:ext cx="11683580" cy="4200524"/>
          </a:xfrm>
          <a:prstGeom prst="rect">
            <a:avLst/>
          </a:prstGeom>
        </p:spPr>
      </p:pic>
      <p:sp>
        <p:nvSpPr>
          <p:cNvPr id="4" name="CaixaDeTexto 3">
            <a:extLst>
              <a:ext uri="{FF2B5EF4-FFF2-40B4-BE49-F238E27FC236}">
                <a16:creationId xmlns:a16="http://schemas.microsoft.com/office/drawing/2014/main" id="{71DEFA00-FD9A-4E0C-A79C-32278C885497}"/>
              </a:ext>
            </a:extLst>
          </p:cNvPr>
          <p:cNvSpPr txBox="1"/>
          <p:nvPr/>
        </p:nvSpPr>
        <p:spPr>
          <a:xfrm>
            <a:off x="414244" y="1386977"/>
            <a:ext cx="11458575" cy="1200329"/>
          </a:xfrm>
          <a:prstGeom prst="rect">
            <a:avLst/>
          </a:prstGeom>
          <a:noFill/>
        </p:spPr>
        <p:txBody>
          <a:bodyPr wrap="square" rtlCol="0">
            <a:spAutoFit/>
          </a:bodyPr>
          <a:lstStyle/>
          <a:p>
            <a:r>
              <a:rPr lang="pt-BR" sz="2400" dirty="0"/>
              <a:t>Considerando uma </a:t>
            </a:r>
            <a:r>
              <a:rPr lang="pt-BR" sz="2400" b="1" dirty="0"/>
              <a:t>obra de arte </a:t>
            </a:r>
            <a:r>
              <a:rPr lang="pt-BR" sz="2400" dirty="0"/>
              <a:t>um “produto” e a </a:t>
            </a:r>
            <a:r>
              <a:rPr lang="pt-BR" sz="2400" b="1" dirty="0"/>
              <a:t>assinatura</a:t>
            </a:r>
            <a:r>
              <a:rPr lang="pt-BR" sz="2400" dirty="0"/>
              <a:t> dos seus autores uma “marca”, vamos encontrar nas pinturas rupestre há mais de 30 mil anos, sinais identitários...</a:t>
            </a:r>
          </a:p>
        </p:txBody>
      </p:sp>
      <p:sp>
        <p:nvSpPr>
          <p:cNvPr id="5" name="CaixaDeTexto 4">
            <a:extLst>
              <a:ext uri="{FF2B5EF4-FFF2-40B4-BE49-F238E27FC236}">
                <a16:creationId xmlns:a16="http://schemas.microsoft.com/office/drawing/2014/main" id="{8A6748A5-5E38-4269-B0BB-C6C1D163347B}"/>
              </a:ext>
            </a:extLst>
          </p:cNvPr>
          <p:cNvSpPr txBox="1"/>
          <p:nvPr/>
        </p:nvSpPr>
        <p:spPr>
          <a:xfrm>
            <a:off x="3348407" y="433684"/>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17327143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67FB90A1-94E0-4C94-A7F3-93C6CE900C49}"/>
              </a:ext>
            </a:extLst>
          </p:cNvPr>
          <p:cNvSpPr/>
          <p:nvPr/>
        </p:nvSpPr>
        <p:spPr>
          <a:xfrm>
            <a:off x="0" y="0"/>
            <a:ext cx="12192000" cy="6858000"/>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529F72E-3D6B-4B9A-B547-4B590353370B}"/>
              </a:ext>
            </a:extLst>
          </p:cNvPr>
          <p:cNvSpPr txBox="1"/>
          <p:nvPr/>
        </p:nvSpPr>
        <p:spPr>
          <a:xfrm>
            <a:off x="2410265" y="1951672"/>
            <a:ext cx="7371470" cy="2954655"/>
          </a:xfrm>
          <a:prstGeom prst="rect">
            <a:avLst/>
          </a:prstGeom>
          <a:noFill/>
        </p:spPr>
        <p:txBody>
          <a:bodyPr wrap="square" rtlCol="0">
            <a:spAutoFit/>
          </a:bodyPr>
          <a:lstStyle/>
          <a:p>
            <a:r>
              <a:rPr lang="pt-BR" sz="2800" dirty="0">
                <a:solidFill>
                  <a:schemeClr val="bg1"/>
                </a:solidFill>
                <a:latin typeface="Arial Black" panose="020B0A04020102020204" pitchFamily="34" charset="0"/>
              </a:rPr>
              <a:t>“Caráter dinâmico e mutável [da marca], o fato de estar em contínua evolução. Nesta perspectiva, pode-se considerar a marca uma entidade viva, que reage sensível a todas as mudanças de seu ambiente”</a:t>
            </a:r>
          </a:p>
          <a:p>
            <a:r>
              <a:rPr lang="pt-BR" dirty="0">
                <a:solidFill>
                  <a:schemeClr val="bg1"/>
                </a:solidFill>
                <a:latin typeface="Arial" panose="020B0604020202020204" pitchFamily="34" charset="0"/>
                <a:cs typeface="Arial" panose="020B0604020202020204" pitchFamily="34" charset="0"/>
              </a:rPr>
              <a:t>(SEMPRINI, 2010, p. 108)</a:t>
            </a:r>
          </a:p>
        </p:txBody>
      </p:sp>
      <p:sp>
        <p:nvSpPr>
          <p:cNvPr id="6" name="CaixaDeTexto 5">
            <a:extLst>
              <a:ext uri="{FF2B5EF4-FFF2-40B4-BE49-F238E27FC236}">
                <a16:creationId xmlns:a16="http://schemas.microsoft.com/office/drawing/2014/main" id="{4000AAC8-1AA0-4A23-9E38-5073479F88DE}"/>
              </a:ext>
            </a:extLst>
          </p:cNvPr>
          <p:cNvSpPr txBox="1"/>
          <p:nvPr/>
        </p:nvSpPr>
        <p:spPr>
          <a:xfrm>
            <a:off x="323556" y="249701"/>
            <a:ext cx="2506455" cy="369332"/>
          </a:xfrm>
          <a:prstGeom prst="rect">
            <a:avLst/>
          </a:prstGeom>
          <a:noFill/>
        </p:spPr>
        <p:txBody>
          <a:bodyPr wrap="none" rtlCol="0">
            <a:spAutoFit/>
          </a:bodyPr>
          <a:lstStyle/>
          <a:p>
            <a:r>
              <a:rPr lang="pt-BR" dirty="0">
                <a:solidFill>
                  <a:srgbClr val="0B0F28"/>
                </a:solidFill>
                <a:latin typeface="Arial Black" panose="020B0A04020102020204" pitchFamily="34" charset="0"/>
              </a:rPr>
              <a:t>natureza evolutiva</a:t>
            </a:r>
          </a:p>
        </p:txBody>
      </p:sp>
    </p:spTree>
    <p:extLst>
      <p:ext uri="{BB962C8B-B14F-4D97-AF65-F5344CB8AC3E}">
        <p14:creationId xmlns:p14="http://schemas.microsoft.com/office/powerpoint/2010/main" val="157194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1DE3C7F-EB21-4883-897E-C1D8299F20DC}"/>
              </a:ext>
            </a:extLst>
          </p:cNvPr>
          <p:cNvSpPr txBox="1"/>
          <p:nvPr/>
        </p:nvSpPr>
        <p:spPr>
          <a:xfrm>
            <a:off x="0" y="623018"/>
            <a:ext cx="12192000" cy="523220"/>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TENDÊNCIA À ENTROPIA</a:t>
            </a:r>
            <a:endParaRPr lang="pt-BR" dirty="0">
              <a:solidFill>
                <a:srgbClr val="0B0F28"/>
              </a:solidFill>
              <a:latin typeface="Arial Black" panose="020B0A04020102020204" pitchFamily="34" charset="0"/>
            </a:endParaRPr>
          </a:p>
        </p:txBody>
      </p:sp>
      <p:sp>
        <p:nvSpPr>
          <p:cNvPr id="3" name="CaixaDeTexto 2">
            <a:extLst>
              <a:ext uri="{FF2B5EF4-FFF2-40B4-BE49-F238E27FC236}">
                <a16:creationId xmlns:a16="http://schemas.microsoft.com/office/drawing/2014/main" id="{D9D13A85-A307-4A56-A5F9-1704CEC530FB}"/>
              </a:ext>
            </a:extLst>
          </p:cNvPr>
          <p:cNvSpPr txBox="1"/>
          <p:nvPr/>
        </p:nvSpPr>
        <p:spPr>
          <a:xfrm>
            <a:off x="6977575" y="3463037"/>
            <a:ext cx="4811151" cy="1692771"/>
          </a:xfrm>
          <a:prstGeom prst="rect">
            <a:avLst/>
          </a:prstGeom>
          <a:noFill/>
        </p:spPr>
        <p:txBody>
          <a:bodyPr wrap="square" rtlCol="0">
            <a:spAutoFit/>
          </a:bodyPr>
          <a:lstStyle/>
          <a:p>
            <a:r>
              <a:rPr lang="pt-BR" dirty="0">
                <a:solidFill>
                  <a:srgbClr val="56707C"/>
                </a:solidFill>
                <a:latin typeface="Arial Black" panose="020B0A04020102020204" pitchFamily="34" charset="0"/>
              </a:rPr>
              <a:t>“Se não injetarmos constantemente energia na marca, ela perde sua atratividade, sua </a:t>
            </a:r>
            <a:r>
              <a:rPr lang="pt-BR" dirty="0" err="1">
                <a:solidFill>
                  <a:srgbClr val="56707C"/>
                </a:solidFill>
                <a:latin typeface="Arial Black" panose="020B0A04020102020204" pitchFamily="34" charset="0"/>
              </a:rPr>
              <a:t>pregnância</a:t>
            </a:r>
            <a:r>
              <a:rPr lang="pt-BR" dirty="0">
                <a:solidFill>
                  <a:srgbClr val="56707C"/>
                </a:solidFill>
                <a:latin typeface="Arial Black" panose="020B0A04020102020204" pitchFamily="34" charset="0"/>
              </a:rPr>
              <a:t>, desgasta-se, degrada-se e pode desaparecer”</a:t>
            </a:r>
          </a:p>
          <a:p>
            <a:r>
              <a:rPr lang="pt-BR" sz="1400" dirty="0"/>
              <a:t>(PEREZ, 2016, p. 14)</a:t>
            </a:r>
            <a:endParaRPr lang="pt-BR" dirty="0"/>
          </a:p>
        </p:txBody>
      </p:sp>
      <p:pic>
        <p:nvPicPr>
          <p:cNvPr id="17410" name="Picture 2" descr="Entropia, o que é? Entenda a desordem das partículas no sistema físico">
            <a:extLst>
              <a:ext uri="{FF2B5EF4-FFF2-40B4-BE49-F238E27FC236}">
                <a16:creationId xmlns:a16="http://schemas.microsoft.com/office/drawing/2014/main" id="{C64978A1-2FE0-4D18-AAAE-5AC271BE2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9341"/>
            <a:ext cx="6151391" cy="3479317"/>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FF66FF56-BEBF-430C-BECE-7B1C0F002116}"/>
              </a:ext>
            </a:extLst>
          </p:cNvPr>
          <p:cNvSpPr txBox="1"/>
          <p:nvPr/>
        </p:nvSpPr>
        <p:spPr>
          <a:xfrm>
            <a:off x="321212" y="5382701"/>
            <a:ext cx="4508696" cy="1246495"/>
          </a:xfrm>
          <a:prstGeom prst="rect">
            <a:avLst/>
          </a:prstGeom>
          <a:noFill/>
        </p:spPr>
        <p:txBody>
          <a:bodyPr wrap="square">
            <a:spAutoFit/>
          </a:bodyPr>
          <a:lstStyle/>
          <a:p>
            <a:r>
              <a:rPr lang="pt-BR" sz="1500" dirty="0">
                <a:latin typeface="Arial" panose="020B0604020202020204" pitchFamily="34" charset="0"/>
                <a:cs typeface="Arial" panose="020B0604020202020204" pitchFamily="34" charset="0"/>
              </a:rPr>
              <a:t>Na física, entropia é o que mede o grau de desordem em determinado sistema molecular. </a:t>
            </a:r>
            <a:r>
              <a:rPr lang="pt-BR" sz="1500" dirty="0">
                <a:latin typeface="Arial Black" panose="020B0A04020102020204" pitchFamily="34" charset="0"/>
                <a:cs typeface="Arial" panose="020B0604020202020204" pitchFamily="34" charset="0"/>
              </a:rPr>
              <a:t>Em um sistema isolado, que não troca energia com outros sistemas, a entropia tende a crescer</a:t>
            </a:r>
          </a:p>
        </p:txBody>
      </p:sp>
    </p:spTree>
    <p:extLst>
      <p:ext uri="{BB962C8B-B14F-4D97-AF65-F5344CB8AC3E}">
        <p14:creationId xmlns:p14="http://schemas.microsoft.com/office/powerpoint/2010/main" val="122743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A3E2C84C-F011-4D5E-815D-961467FFA297}"/>
              </a:ext>
            </a:extLst>
          </p:cNvPr>
          <p:cNvSpPr txBox="1"/>
          <p:nvPr/>
        </p:nvSpPr>
        <p:spPr>
          <a:xfrm>
            <a:off x="23446" y="727670"/>
            <a:ext cx="12192000" cy="523220"/>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AS MARCAS ESTÃO INSERIDAS NO TEMPO</a:t>
            </a:r>
            <a:endParaRPr lang="pt-BR" sz="1200" dirty="0">
              <a:solidFill>
                <a:srgbClr val="0B0F28"/>
              </a:solidFill>
              <a:latin typeface="Arial Black" panose="020B0A04020102020204" pitchFamily="34" charset="0"/>
            </a:endParaRPr>
          </a:p>
        </p:txBody>
      </p:sp>
      <p:pic>
        <p:nvPicPr>
          <p:cNvPr id="19458" name="Picture 2" descr="Tom Ford Gucci Sexy Ad Campaigns – Tom Ford's Most Risqué Campaigns">
            <a:extLst>
              <a:ext uri="{FF2B5EF4-FFF2-40B4-BE49-F238E27FC236}">
                <a16:creationId xmlns:a16="http://schemas.microsoft.com/office/drawing/2014/main" id="{A139821A-E5DC-4A09-ABA3-C1DD667FD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5461"/>
            <a:ext cx="5106572" cy="347054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ucci Gift 2020 - YouTube">
            <a:extLst>
              <a:ext uri="{FF2B5EF4-FFF2-40B4-BE49-F238E27FC236}">
                <a16:creationId xmlns:a16="http://schemas.microsoft.com/office/drawing/2014/main" id="{B807EA02-6CDB-499F-860D-ED0C99BC3B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04" b="6604"/>
          <a:stretch/>
        </p:blipFill>
        <p:spPr bwMode="auto">
          <a:xfrm>
            <a:off x="5106572" y="2065461"/>
            <a:ext cx="7108874" cy="347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275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CC99DFD4-9318-4856-A411-0A6223CF4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9029" y="3928844"/>
            <a:ext cx="3367485" cy="269667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Ultimato: Coca Cola vai lançar latinhas promocionais | Notícias - Home |  SiriNerd">
            <a:extLst>
              <a:ext uri="{FF2B5EF4-FFF2-40B4-BE49-F238E27FC236}">
                <a16:creationId xmlns:a16="http://schemas.microsoft.com/office/drawing/2014/main" id="{DDF225D8-1972-4301-B3BD-494A1E682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431" y="3759321"/>
            <a:ext cx="5136183" cy="288767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oca-cola lança coleção retrô de garrafas colecionáveis - Universo Retrô">
            <a:extLst>
              <a:ext uri="{FF2B5EF4-FFF2-40B4-BE49-F238E27FC236}">
                <a16:creationId xmlns:a16="http://schemas.microsoft.com/office/drawing/2014/main" id="{5DAFB6C8-D5CD-497E-A9CA-5D1BB42EC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8667"/>
            <a:ext cx="3362178" cy="192124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Coca-Cola transforma suas latas em hits de Pabllo Vittar e Kondzilla -  propmark">
            <a:extLst>
              <a:ext uri="{FF2B5EF4-FFF2-40B4-BE49-F238E27FC236}">
                <a16:creationId xmlns:a16="http://schemas.microsoft.com/office/drawing/2014/main" id="{9F782D18-A878-47F7-826E-B9CF2B45B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511" y="1558667"/>
            <a:ext cx="3996103" cy="209240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A3E2C84C-F011-4D5E-815D-961467FFA297}"/>
              </a:ext>
            </a:extLst>
          </p:cNvPr>
          <p:cNvSpPr txBox="1"/>
          <p:nvPr/>
        </p:nvSpPr>
        <p:spPr>
          <a:xfrm>
            <a:off x="88100" y="404397"/>
            <a:ext cx="12192000" cy="523220"/>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CRESCIMENTO, ADEQUAÇÃO E MEMÓRIA</a:t>
            </a:r>
            <a:endParaRPr lang="pt-BR" sz="1200" dirty="0">
              <a:solidFill>
                <a:srgbClr val="0B0F28"/>
              </a:solidFill>
              <a:latin typeface="Arial Black" panose="020B0A04020102020204" pitchFamily="34" charset="0"/>
            </a:endParaRPr>
          </a:p>
        </p:txBody>
      </p:sp>
      <p:pic>
        <p:nvPicPr>
          <p:cNvPr id="18442" name="Picture 10" descr="Coca-Cola cria embalagens especiais do universo de Star Wars | Newronio ESPM">
            <a:extLst>
              <a:ext uri="{FF2B5EF4-FFF2-40B4-BE49-F238E27FC236}">
                <a16:creationId xmlns:a16="http://schemas.microsoft.com/office/drawing/2014/main" id="{C6185B10-B20D-423E-A5CB-F4634B12A1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885" r="35845"/>
          <a:stretch/>
        </p:blipFill>
        <p:spPr bwMode="auto">
          <a:xfrm>
            <a:off x="242861" y="3900029"/>
            <a:ext cx="2389503" cy="2797265"/>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Coca-Cola // Plus - welovecompany // nicole flores">
            <a:extLst>
              <a:ext uri="{FF2B5EF4-FFF2-40B4-BE49-F238E27FC236}">
                <a16:creationId xmlns:a16="http://schemas.microsoft.com/office/drawing/2014/main" id="{AABDD758-AECF-4078-8A6E-3C4755C167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443" r="28488"/>
          <a:stretch/>
        </p:blipFill>
        <p:spPr bwMode="auto">
          <a:xfrm>
            <a:off x="3699509" y="1644245"/>
            <a:ext cx="1159046" cy="1736691"/>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Coca-Cola Light Plus é o refrigerante oficial do Fashion Rio | Exame">
            <a:extLst>
              <a:ext uri="{FF2B5EF4-FFF2-40B4-BE49-F238E27FC236}">
                <a16:creationId xmlns:a16="http://schemas.microsoft.com/office/drawing/2014/main" id="{B8A8D0AF-57D9-4C98-8008-4CAB735FB1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410" t="24481" r="3590" b="1020"/>
          <a:stretch/>
        </p:blipFill>
        <p:spPr bwMode="auto">
          <a:xfrm>
            <a:off x="5080857" y="1644244"/>
            <a:ext cx="2365429" cy="1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48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82" y="1200150"/>
            <a:ext cx="10058400" cy="5657850"/>
          </a:xfrm>
          <a:prstGeom prst="rect">
            <a:avLst/>
          </a:prstGeom>
        </p:spPr>
      </p:pic>
      <p:sp>
        <p:nvSpPr>
          <p:cNvPr id="4" name="CaixaDeTexto 3">
            <a:extLst>
              <a:ext uri="{FF2B5EF4-FFF2-40B4-BE49-F238E27FC236}">
                <a16:creationId xmlns:a16="http://schemas.microsoft.com/office/drawing/2014/main" id="{A3E2C84C-F011-4D5E-815D-961467FFA297}"/>
              </a:ext>
            </a:extLst>
          </p:cNvPr>
          <p:cNvSpPr txBox="1"/>
          <p:nvPr/>
        </p:nvSpPr>
        <p:spPr>
          <a:xfrm>
            <a:off x="88100" y="404397"/>
            <a:ext cx="12192000" cy="523220"/>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CRESCIMENTO, ADEQUAÇÃO E MEMÓRIA</a:t>
            </a:r>
            <a:endParaRPr lang="pt-BR" sz="1200" dirty="0">
              <a:solidFill>
                <a:srgbClr val="0B0F28"/>
              </a:solidFill>
              <a:latin typeface="Arial Black" panose="020B0A04020102020204" pitchFamily="34" charset="0"/>
            </a:endParaRPr>
          </a:p>
        </p:txBody>
      </p:sp>
      <p:sp>
        <p:nvSpPr>
          <p:cNvPr id="5" name="CaixaDeTexto 4"/>
          <p:cNvSpPr txBox="1"/>
          <p:nvPr/>
        </p:nvSpPr>
        <p:spPr>
          <a:xfrm>
            <a:off x="11065161" y="6216068"/>
            <a:ext cx="1335009" cy="646331"/>
          </a:xfrm>
          <a:prstGeom prst="rect">
            <a:avLst/>
          </a:prstGeom>
          <a:noFill/>
        </p:spPr>
        <p:txBody>
          <a:bodyPr wrap="square" rtlCol="0">
            <a:spAutoFit/>
          </a:bodyPr>
          <a:lstStyle/>
          <a:p>
            <a:r>
              <a:rPr lang="pt-BR" sz="1200" b="1" dirty="0" smtClean="0">
                <a:solidFill>
                  <a:srgbClr val="607D8B"/>
                </a:solidFill>
                <a:latin typeface="Arial Black" panose="020B0A04020102020204" pitchFamily="34" charset="0"/>
              </a:rPr>
              <a:t>Novas embalagens 2021</a:t>
            </a:r>
            <a:endParaRPr lang="pt-BR" sz="1200" b="1"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2111817004"/>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86DBEE64-5E96-4041-BB64-D501FE780BB7}"/>
              </a:ext>
            </a:extLst>
          </p:cNvPr>
          <p:cNvGrpSpPr/>
          <p:nvPr/>
        </p:nvGrpSpPr>
        <p:grpSpPr>
          <a:xfrm>
            <a:off x="398124" y="2122293"/>
            <a:ext cx="5060862" cy="3873537"/>
            <a:chOff x="789113" y="4188960"/>
            <a:chExt cx="3409910" cy="2609914"/>
          </a:xfrm>
        </p:grpSpPr>
        <p:pic>
          <p:nvPicPr>
            <p:cNvPr id="4" name="Picture 2">
              <a:extLst>
                <a:ext uri="{FF2B5EF4-FFF2-40B4-BE49-F238E27FC236}">
                  <a16:creationId xmlns:a16="http://schemas.microsoft.com/office/drawing/2014/main" id="{0875DBC2-EA59-4E21-83D8-85D094F82D1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42605" y="4248718"/>
              <a:ext cx="788181" cy="1099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nha do tempo de Skol Beats, a favorita da galera - Fotos - R7 Carnaval  2020">
              <a:extLst>
                <a:ext uri="{FF2B5EF4-FFF2-40B4-BE49-F238E27FC236}">
                  <a16:creationId xmlns:a16="http://schemas.microsoft.com/office/drawing/2014/main" id="{E44A8D7C-C7FD-4951-BA5C-06B373C0D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54" y="4188960"/>
              <a:ext cx="885849" cy="11781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kol Beats Extreme - 3/5 | Cerveja, Skol beats, Garrafas">
              <a:extLst>
                <a:ext uri="{FF2B5EF4-FFF2-40B4-BE49-F238E27FC236}">
                  <a16:creationId xmlns:a16="http://schemas.microsoft.com/office/drawing/2014/main" id="{4FB76E32-82DD-4F71-88BF-EA5675CFE22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736478" y="4263594"/>
              <a:ext cx="454155" cy="110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962BF7F-535A-4E21-8844-6E77E0B864D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73141" y="5524043"/>
              <a:ext cx="657645" cy="110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m para skol beats queen&quot;">
              <a:extLst>
                <a:ext uri="{FF2B5EF4-FFF2-40B4-BE49-F238E27FC236}">
                  <a16:creationId xmlns:a16="http://schemas.microsoft.com/office/drawing/2014/main" id="{35D9C20E-ADD0-4F22-9D44-18E714844D0D}"/>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2327" t="18048" r="8608" b="15171"/>
            <a:stretch/>
          </p:blipFill>
          <p:spPr bwMode="auto">
            <a:xfrm>
              <a:off x="3093282" y="4390067"/>
              <a:ext cx="919509" cy="971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m para skol beats fire e frost&quot;">
              <a:extLst>
                <a:ext uri="{FF2B5EF4-FFF2-40B4-BE49-F238E27FC236}">
                  <a16:creationId xmlns:a16="http://schemas.microsoft.com/office/drawing/2014/main" id="{C30DAC78-4E3A-402E-8B04-A2DA12F0B3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966" r="25481"/>
            <a:stretch/>
          </p:blipFill>
          <p:spPr bwMode="auto">
            <a:xfrm>
              <a:off x="789113" y="5540864"/>
              <a:ext cx="1138254" cy="110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m para skol beats carva&quot;">
              <a:extLst>
                <a:ext uri="{FF2B5EF4-FFF2-40B4-BE49-F238E27FC236}">
                  <a16:creationId xmlns:a16="http://schemas.microsoft.com/office/drawing/2014/main" id="{F05F1371-E30A-4132-AD3C-2667C6094F6B}"/>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4287" r="26757"/>
            <a:stretch/>
          </p:blipFill>
          <p:spPr bwMode="auto">
            <a:xfrm>
              <a:off x="1861811" y="5425321"/>
              <a:ext cx="616848"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FA1430E-08C2-47E8-933A-B649DB8B507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765623" y="5353167"/>
              <a:ext cx="1138494" cy="1445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kol Beats Zodiac Água 269ml - Signo Escorpião - 7Sette Bebidas - Presente  nos melhores momentos">
              <a:extLst>
                <a:ext uri="{FF2B5EF4-FFF2-40B4-BE49-F238E27FC236}">
                  <a16:creationId xmlns:a16="http://schemas.microsoft.com/office/drawing/2014/main" id="{26213885-D2EB-49F2-ADB4-028E0A6F49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977" t="8251" r="29541" b="11172"/>
            <a:stretch/>
          </p:blipFill>
          <p:spPr bwMode="auto">
            <a:xfrm>
              <a:off x="3641570" y="5508039"/>
              <a:ext cx="557453" cy="1167251"/>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4" name="Picture 4" descr="Skol Beats ganha novas embalagens e nova identidade visual - GKPB - Geek  Publicitário">
            <a:extLst>
              <a:ext uri="{FF2B5EF4-FFF2-40B4-BE49-F238E27FC236}">
                <a16:creationId xmlns:a16="http://schemas.microsoft.com/office/drawing/2014/main" id="{010C6B57-662D-4882-8149-4F0CF9F344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883" t="7807" r="2111" b="6618"/>
          <a:stretch/>
        </p:blipFill>
        <p:spPr bwMode="auto">
          <a:xfrm>
            <a:off x="5696682" y="1603717"/>
            <a:ext cx="6495318" cy="5014571"/>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635EC39E-C05C-4046-ADE6-A7E40A4592CB}"/>
              </a:ext>
            </a:extLst>
          </p:cNvPr>
          <p:cNvSpPr txBox="1"/>
          <p:nvPr/>
        </p:nvSpPr>
        <p:spPr>
          <a:xfrm>
            <a:off x="0" y="623018"/>
            <a:ext cx="12192000" cy="523220"/>
          </a:xfrm>
          <a:prstGeom prst="rect">
            <a:avLst/>
          </a:prstGeom>
          <a:noFill/>
        </p:spPr>
        <p:txBody>
          <a:bodyPr wrap="square" rtlCol="0">
            <a:spAutoFit/>
          </a:bodyPr>
          <a:lstStyle/>
          <a:p>
            <a:pPr algn="ctr"/>
            <a:r>
              <a:rPr lang="pt-BR" sz="2800" dirty="0">
                <a:solidFill>
                  <a:srgbClr val="607D8B"/>
                </a:solidFill>
                <a:latin typeface="Arial Black" panose="020B0A04020102020204" pitchFamily="34" charset="0"/>
              </a:rPr>
              <a:t>CONSTANTE RENOVAÇÃO</a:t>
            </a:r>
            <a:endParaRPr lang="pt-BR" sz="1200" dirty="0">
              <a:solidFill>
                <a:srgbClr val="0B0F28"/>
              </a:solidFill>
              <a:latin typeface="Arial Black" panose="020B0A04020102020204" pitchFamily="34" charset="0"/>
            </a:endParaRPr>
          </a:p>
        </p:txBody>
      </p:sp>
    </p:spTree>
    <p:extLst>
      <p:ext uri="{BB962C8B-B14F-4D97-AF65-F5344CB8AC3E}">
        <p14:creationId xmlns:p14="http://schemas.microsoft.com/office/powerpoint/2010/main" val="2155573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70"/>
          <p:cNvGrpSpPr/>
          <p:nvPr/>
        </p:nvGrpSpPr>
        <p:grpSpPr>
          <a:xfrm>
            <a:off x="4682605" y="2138149"/>
            <a:ext cx="2781425" cy="2704385"/>
            <a:chOff x="3158604" y="1973556"/>
            <a:chExt cx="2781425" cy="2704385"/>
          </a:xfrm>
        </p:grpSpPr>
        <p:sp>
          <p:nvSpPr>
            <p:cNvPr id="3" name="Hexágono 2"/>
            <p:cNvSpPr/>
            <p:nvPr/>
          </p:nvSpPr>
          <p:spPr>
            <a:xfrm>
              <a:off x="4812245" y="3338056"/>
              <a:ext cx="1127784" cy="898345"/>
            </a:xfrm>
            <a:prstGeom prst="hexagon">
              <a:avLst>
                <a:gd name="adj" fmla="val 33991"/>
                <a:gd name="vf" fmla="val 115470"/>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bg1"/>
                  </a:solidFill>
                  <a:latin typeface="Arial" panose="020B0604020202020204" pitchFamily="34" charset="0"/>
                  <a:cs typeface="Arial" panose="020B0604020202020204" pitchFamily="34" charset="0"/>
                </a:rPr>
                <a:t>Significados</a:t>
              </a:r>
            </a:p>
            <a:p>
              <a:pPr algn="ctr"/>
              <a:r>
                <a:rPr lang="pt-BR" sz="900" b="1" spc="-80" dirty="0">
                  <a:solidFill>
                    <a:schemeClr val="bg1"/>
                  </a:solidFill>
                  <a:latin typeface="Arial" panose="020B0604020202020204" pitchFamily="34" charset="0"/>
                  <a:cs typeface="Arial" panose="020B0604020202020204" pitchFamily="34" charset="0"/>
                </a:rPr>
                <a:t>Associações</a:t>
              </a:r>
            </a:p>
            <a:p>
              <a:pPr algn="ctr"/>
              <a:r>
                <a:rPr lang="pt-BR" sz="900" b="1" spc="-80" dirty="0">
                  <a:solidFill>
                    <a:schemeClr val="bg1"/>
                  </a:solidFill>
                  <a:latin typeface="Arial" panose="020B0604020202020204" pitchFamily="34" charset="0"/>
                  <a:cs typeface="Arial" panose="020B0604020202020204" pitchFamily="34" charset="0"/>
                </a:rPr>
                <a:t>Sensorialidade</a:t>
              </a:r>
            </a:p>
            <a:p>
              <a:pPr algn="ctr"/>
              <a:r>
                <a:rPr lang="pt-BR" sz="900" b="1" spc="-80" dirty="0">
                  <a:solidFill>
                    <a:schemeClr val="bg1"/>
                  </a:solidFill>
                  <a:latin typeface="Arial" panose="020B0604020202020204" pitchFamily="34" charset="0"/>
                  <a:cs typeface="Arial" panose="020B0604020202020204" pitchFamily="34" charset="0"/>
                </a:rPr>
                <a:t>...</a:t>
              </a:r>
            </a:p>
          </p:txBody>
        </p:sp>
        <p:sp>
          <p:nvSpPr>
            <p:cNvPr id="15" name="Hexágono 14"/>
            <p:cNvSpPr/>
            <p:nvPr/>
          </p:nvSpPr>
          <p:spPr>
            <a:xfrm>
              <a:off x="3158604" y="3334271"/>
              <a:ext cx="1127784" cy="898345"/>
            </a:xfrm>
            <a:prstGeom prst="hexagon">
              <a:avLst>
                <a:gd name="adj" fmla="val 33991"/>
                <a:gd name="vf" fmla="val 115470"/>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bg1"/>
                  </a:solidFill>
                  <a:latin typeface="Arial" panose="020B0604020202020204" pitchFamily="34" charset="0"/>
                  <a:cs typeface="Arial" panose="020B0604020202020204" pitchFamily="34" charset="0"/>
                </a:rPr>
                <a:t>Reputação</a:t>
              </a:r>
            </a:p>
          </p:txBody>
        </p:sp>
        <p:sp>
          <p:nvSpPr>
            <p:cNvPr id="17" name="Hexágono 16"/>
            <p:cNvSpPr/>
            <p:nvPr/>
          </p:nvSpPr>
          <p:spPr>
            <a:xfrm>
              <a:off x="4806569" y="2437445"/>
              <a:ext cx="1127784" cy="898345"/>
            </a:xfrm>
            <a:prstGeom prst="hexagon">
              <a:avLst>
                <a:gd name="adj" fmla="val 33991"/>
                <a:gd name="vf" fmla="val 115470"/>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bg1"/>
                  </a:solidFill>
                  <a:latin typeface="Arial" panose="020B0604020202020204" pitchFamily="34" charset="0"/>
                  <a:cs typeface="Arial" panose="020B0604020202020204" pitchFamily="34" charset="0"/>
                </a:rPr>
                <a:t>Market share / Vendas/</a:t>
              </a:r>
            </a:p>
            <a:p>
              <a:pPr algn="ctr"/>
              <a:r>
                <a:rPr lang="pt-BR" sz="900" b="1" spc="-80" dirty="0">
                  <a:solidFill>
                    <a:schemeClr val="bg1"/>
                  </a:solidFill>
                  <a:latin typeface="Arial" panose="020B0604020202020204" pitchFamily="34" charset="0"/>
                  <a:cs typeface="Arial" panose="020B0604020202020204" pitchFamily="34" charset="0"/>
                </a:rPr>
                <a:t>Promoção</a:t>
              </a:r>
            </a:p>
          </p:txBody>
        </p:sp>
        <p:sp>
          <p:nvSpPr>
            <p:cNvPr id="20" name="Hexágono 19"/>
            <p:cNvSpPr/>
            <p:nvPr/>
          </p:nvSpPr>
          <p:spPr>
            <a:xfrm>
              <a:off x="3158604" y="2431769"/>
              <a:ext cx="1127784" cy="898345"/>
            </a:xfrm>
            <a:prstGeom prst="hexagon">
              <a:avLst>
                <a:gd name="adj" fmla="val 33991"/>
                <a:gd name="vf" fmla="val 115470"/>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err="1">
                  <a:solidFill>
                    <a:schemeClr val="bg1"/>
                  </a:solidFill>
                  <a:latin typeface="Arial" panose="020B0604020202020204" pitchFamily="34" charset="0"/>
                  <a:cs typeface="Arial" panose="020B0604020202020204" pitchFamily="34" charset="0"/>
                </a:rPr>
                <a:t>Awareness</a:t>
              </a:r>
              <a:endParaRPr lang="pt-BR" sz="900" b="1" spc="-80" dirty="0">
                <a:solidFill>
                  <a:schemeClr val="bg1"/>
                </a:solidFill>
                <a:latin typeface="Arial" panose="020B0604020202020204" pitchFamily="34" charset="0"/>
                <a:cs typeface="Arial" panose="020B0604020202020204" pitchFamily="34" charset="0"/>
              </a:endParaRPr>
            </a:p>
          </p:txBody>
        </p:sp>
        <p:sp>
          <p:nvSpPr>
            <p:cNvPr id="44" name="Hexágono 43"/>
            <p:cNvSpPr/>
            <p:nvPr/>
          </p:nvSpPr>
          <p:spPr>
            <a:xfrm>
              <a:off x="3987696" y="3779596"/>
              <a:ext cx="1127784" cy="898345"/>
            </a:xfrm>
            <a:prstGeom prst="hexagon">
              <a:avLst>
                <a:gd name="adj" fmla="val 33991"/>
                <a:gd name="vf" fmla="val 115470"/>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bg1"/>
                  </a:solidFill>
                  <a:latin typeface="Arial" panose="020B0604020202020204" pitchFamily="34" charset="0"/>
                  <a:cs typeface="Arial" panose="020B0604020202020204" pitchFamily="34" charset="0"/>
                </a:rPr>
                <a:t>Lançamento e Extensão</a:t>
              </a:r>
            </a:p>
          </p:txBody>
        </p:sp>
        <p:sp>
          <p:nvSpPr>
            <p:cNvPr id="70" name="Hexágono 69"/>
            <p:cNvSpPr/>
            <p:nvPr/>
          </p:nvSpPr>
          <p:spPr>
            <a:xfrm>
              <a:off x="3987696" y="1973556"/>
              <a:ext cx="1127784" cy="898345"/>
            </a:xfrm>
            <a:prstGeom prst="hexagon">
              <a:avLst>
                <a:gd name="adj" fmla="val 33991"/>
                <a:gd name="vf" fmla="val 115470"/>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bg1"/>
                  </a:solidFill>
                  <a:latin typeface="Arial" panose="020B0604020202020204" pitchFamily="34" charset="0"/>
                  <a:cs typeface="Arial" panose="020B0604020202020204" pitchFamily="34" charset="0"/>
                </a:rPr>
                <a:t>Fidelização</a:t>
              </a:r>
            </a:p>
          </p:txBody>
        </p:sp>
      </p:grpSp>
      <p:sp>
        <p:nvSpPr>
          <p:cNvPr id="16" name="Hexágono 15"/>
          <p:cNvSpPr/>
          <p:nvPr/>
        </p:nvSpPr>
        <p:spPr>
          <a:xfrm>
            <a:off x="5509424" y="3046667"/>
            <a:ext cx="1127784" cy="898345"/>
          </a:xfrm>
          <a:prstGeom prst="hexagon">
            <a:avLst>
              <a:gd name="adj" fmla="val 33991"/>
              <a:gd name="vf" fmla="val 115470"/>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1600" b="1" spc="-80" dirty="0">
                <a:solidFill>
                  <a:schemeClr val="bg1"/>
                </a:solidFill>
                <a:latin typeface="Arial" panose="020B0604020202020204" pitchFamily="34" charset="0"/>
                <a:cs typeface="Arial" panose="020B0604020202020204" pitchFamily="34" charset="0"/>
              </a:rPr>
              <a:t>Marca</a:t>
            </a:r>
          </a:p>
        </p:txBody>
      </p:sp>
      <p:sp>
        <p:nvSpPr>
          <p:cNvPr id="25" name="Hexágono 24"/>
          <p:cNvSpPr/>
          <p:nvPr/>
        </p:nvSpPr>
        <p:spPr>
          <a:xfrm>
            <a:off x="7155115" y="305076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Marketing Incentivo</a:t>
            </a:r>
          </a:p>
        </p:txBody>
      </p:sp>
      <p:sp>
        <p:nvSpPr>
          <p:cNvPr id="26" name="Hexágono 25"/>
          <p:cNvSpPr/>
          <p:nvPr/>
        </p:nvSpPr>
        <p:spPr>
          <a:xfrm>
            <a:off x="7981935" y="2598565"/>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Agências de atendimento </a:t>
            </a:r>
          </a:p>
        </p:txBody>
      </p:sp>
      <p:sp>
        <p:nvSpPr>
          <p:cNvPr id="28" name="Hexágono 27"/>
          <p:cNvSpPr/>
          <p:nvPr/>
        </p:nvSpPr>
        <p:spPr>
          <a:xfrm>
            <a:off x="7981935" y="1692279"/>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a:solidFill>
                <a:schemeClr val="tx1"/>
              </a:solidFill>
              <a:latin typeface="Arial" panose="020B0604020202020204" pitchFamily="34" charset="0"/>
              <a:cs typeface="Arial" panose="020B0604020202020204" pitchFamily="34" charset="0"/>
            </a:endParaRPr>
          </a:p>
        </p:txBody>
      </p:sp>
      <p:sp>
        <p:nvSpPr>
          <p:cNvPr id="29" name="Hexágono 28"/>
          <p:cNvSpPr/>
          <p:nvPr/>
        </p:nvSpPr>
        <p:spPr>
          <a:xfrm>
            <a:off x="7155115" y="2148260"/>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Trade Marketing</a:t>
            </a:r>
          </a:p>
        </p:txBody>
      </p:sp>
      <p:sp>
        <p:nvSpPr>
          <p:cNvPr id="30" name="Hexágono 29"/>
          <p:cNvSpPr/>
          <p:nvPr/>
        </p:nvSpPr>
        <p:spPr>
          <a:xfrm>
            <a:off x="7981935" y="3502959"/>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a:solidFill>
                <a:schemeClr val="tx1"/>
              </a:solidFill>
              <a:latin typeface="Arial" panose="020B0604020202020204" pitchFamily="34" charset="0"/>
              <a:cs typeface="Arial" panose="020B0604020202020204" pitchFamily="34" charset="0"/>
            </a:endParaRPr>
          </a:p>
        </p:txBody>
      </p:sp>
      <p:sp>
        <p:nvSpPr>
          <p:cNvPr id="32" name="Hexágono 31"/>
          <p:cNvSpPr/>
          <p:nvPr/>
        </p:nvSpPr>
        <p:spPr>
          <a:xfrm>
            <a:off x="3868277" y="305454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Marketing Reverso</a:t>
            </a:r>
          </a:p>
        </p:txBody>
      </p:sp>
      <p:sp>
        <p:nvSpPr>
          <p:cNvPr id="33" name="Hexágono 32"/>
          <p:cNvSpPr/>
          <p:nvPr/>
        </p:nvSpPr>
        <p:spPr>
          <a:xfrm>
            <a:off x="2214636" y="305076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Exposições, feiras e congressos</a:t>
            </a:r>
          </a:p>
        </p:txBody>
      </p:sp>
      <p:sp>
        <p:nvSpPr>
          <p:cNvPr id="34" name="Hexágono 33"/>
          <p:cNvSpPr/>
          <p:nvPr/>
        </p:nvSpPr>
        <p:spPr>
          <a:xfrm>
            <a:off x="3041456" y="2598565"/>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Redes sociais, blogosfera</a:t>
            </a:r>
          </a:p>
        </p:txBody>
      </p:sp>
      <p:sp>
        <p:nvSpPr>
          <p:cNvPr id="35" name="Hexágono 34"/>
          <p:cNvSpPr/>
          <p:nvPr/>
        </p:nvSpPr>
        <p:spPr>
          <a:xfrm>
            <a:off x="3862601" y="2153936"/>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On-line</a:t>
            </a:r>
          </a:p>
        </p:txBody>
      </p:sp>
      <p:sp>
        <p:nvSpPr>
          <p:cNvPr id="36" name="Hexágono 35"/>
          <p:cNvSpPr/>
          <p:nvPr/>
        </p:nvSpPr>
        <p:spPr>
          <a:xfrm>
            <a:off x="3041456" y="1692279"/>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a:solidFill>
                <a:schemeClr val="tx1"/>
              </a:solidFill>
              <a:latin typeface="Arial" panose="020B0604020202020204" pitchFamily="34" charset="0"/>
              <a:cs typeface="Arial" panose="020B0604020202020204" pitchFamily="34" charset="0"/>
            </a:endParaRPr>
          </a:p>
        </p:txBody>
      </p:sp>
      <p:sp>
        <p:nvSpPr>
          <p:cNvPr id="37" name="Hexágono 36"/>
          <p:cNvSpPr/>
          <p:nvPr/>
        </p:nvSpPr>
        <p:spPr>
          <a:xfrm>
            <a:off x="2214636" y="2148260"/>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err="1">
                <a:solidFill>
                  <a:schemeClr val="tx1"/>
                </a:solidFill>
                <a:latin typeface="Arial" panose="020B0604020202020204" pitchFamily="34" charset="0"/>
                <a:cs typeface="Arial" panose="020B0604020202020204" pitchFamily="34" charset="0"/>
              </a:rPr>
              <a:t>Buzz</a:t>
            </a:r>
            <a:r>
              <a:rPr lang="pt-BR" sz="900" b="1" spc="-80" dirty="0">
                <a:solidFill>
                  <a:schemeClr val="tx1"/>
                </a:solidFill>
                <a:latin typeface="Arial" panose="020B0604020202020204" pitchFamily="34" charset="0"/>
                <a:cs typeface="Arial" panose="020B0604020202020204" pitchFamily="34" charset="0"/>
              </a:rPr>
              <a:t> Marketing</a:t>
            </a:r>
          </a:p>
        </p:txBody>
      </p:sp>
      <p:sp>
        <p:nvSpPr>
          <p:cNvPr id="38" name="Hexágono 37"/>
          <p:cNvSpPr/>
          <p:nvPr/>
        </p:nvSpPr>
        <p:spPr>
          <a:xfrm>
            <a:off x="3041456" y="3502959"/>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a:solidFill>
                <a:schemeClr val="tx1"/>
              </a:solidFill>
              <a:latin typeface="Arial" panose="020B0604020202020204" pitchFamily="34" charset="0"/>
              <a:cs typeface="Arial" panose="020B0604020202020204" pitchFamily="34" charset="0"/>
            </a:endParaRPr>
          </a:p>
        </p:txBody>
      </p:sp>
      <p:sp>
        <p:nvSpPr>
          <p:cNvPr id="40" name="Hexágono 39"/>
          <p:cNvSpPr/>
          <p:nvPr/>
        </p:nvSpPr>
        <p:spPr>
          <a:xfrm>
            <a:off x="6338517" y="530645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err="1">
                <a:solidFill>
                  <a:schemeClr val="tx1"/>
                </a:solidFill>
                <a:latin typeface="Arial" panose="020B0604020202020204" pitchFamily="34" charset="0"/>
                <a:cs typeface="Arial" panose="020B0604020202020204" pitchFamily="34" charset="0"/>
              </a:rPr>
              <a:t>Publieditorial</a:t>
            </a:r>
            <a:endParaRPr lang="pt-BR" sz="900" b="1" spc="-80" dirty="0">
              <a:solidFill>
                <a:schemeClr val="tx1"/>
              </a:solidFill>
              <a:latin typeface="Arial" panose="020B0604020202020204" pitchFamily="34" charset="0"/>
              <a:cs typeface="Arial" panose="020B0604020202020204" pitchFamily="34" charset="0"/>
            </a:endParaRPr>
          </a:p>
        </p:txBody>
      </p:sp>
      <p:sp>
        <p:nvSpPr>
          <p:cNvPr id="41" name="Hexágono 40"/>
          <p:cNvSpPr/>
          <p:nvPr/>
        </p:nvSpPr>
        <p:spPr>
          <a:xfrm>
            <a:off x="4684876" y="53026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Marketing de causas</a:t>
            </a:r>
          </a:p>
        </p:txBody>
      </p:sp>
      <p:sp>
        <p:nvSpPr>
          <p:cNvPr id="42" name="Hexágono 41"/>
          <p:cNvSpPr/>
          <p:nvPr/>
        </p:nvSpPr>
        <p:spPr>
          <a:xfrm>
            <a:off x="5511696" y="4850475"/>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Arquitetura</a:t>
            </a:r>
          </a:p>
        </p:txBody>
      </p:sp>
      <p:sp>
        <p:nvSpPr>
          <p:cNvPr id="43" name="Hexágono 42"/>
          <p:cNvSpPr/>
          <p:nvPr/>
        </p:nvSpPr>
        <p:spPr>
          <a:xfrm>
            <a:off x="6332841" y="4405846"/>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Identidade corporativa</a:t>
            </a:r>
          </a:p>
        </p:txBody>
      </p:sp>
      <p:sp>
        <p:nvSpPr>
          <p:cNvPr id="45" name="Hexágono 44"/>
          <p:cNvSpPr/>
          <p:nvPr/>
        </p:nvSpPr>
        <p:spPr>
          <a:xfrm>
            <a:off x="4684876" y="4400170"/>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Boca a Boca</a:t>
            </a:r>
          </a:p>
        </p:txBody>
      </p:sp>
      <p:sp>
        <p:nvSpPr>
          <p:cNvPr id="46" name="Hexágono 45"/>
          <p:cNvSpPr/>
          <p:nvPr/>
        </p:nvSpPr>
        <p:spPr>
          <a:xfrm>
            <a:off x="8800345" y="4867628"/>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Espaços físicos e instalações</a:t>
            </a:r>
          </a:p>
        </p:txBody>
      </p:sp>
      <p:sp>
        <p:nvSpPr>
          <p:cNvPr id="49" name="Hexágono 48"/>
          <p:cNvSpPr/>
          <p:nvPr/>
        </p:nvSpPr>
        <p:spPr>
          <a:xfrm>
            <a:off x="7157387" y="4854570"/>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Embalagem</a:t>
            </a:r>
          </a:p>
        </p:txBody>
      </p:sp>
      <p:sp>
        <p:nvSpPr>
          <p:cNvPr id="50" name="Hexágono 49"/>
          <p:cNvSpPr/>
          <p:nvPr/>
        </p:nvSpPr>
        <p:spPr>
          <a:xfrm>
            <a:off x="7984207" y="440237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Endo</a:t>
            </a:r>
          </a:p>
          <a:p>
            <a:pPr algn="ctr"/>
            <a:r>
              <a:rPr lang="pt-BR" sz="900" b="1" spc="-80" dirty="0">
                <a:solidFill>
                  <a:schemeClr val="tx1"/>
                </a:solidFill>
                <a:latin typeface="Arial" panose="020B0604020202020204" pitchFamily="34" charset="0"/>
                <a:cs typeface="Arial" panose="020B0604020202020204" pitchFamily="34" charset="0"/>
              </a:rPr>
              <a:t>marketing</a:t>
            </a:r>
          </a:p>
        </p:txBody>
      </p:sp>
      <p:sp>
        <p:nvSpPr>
          <p:cNvPr id="52" name="Hexágono 51"/>
          <p:cNvSpPr/>
          <p:nvPr/>
        </p:nvSpPr>
        <p:spPr>
          <a:xfrm>
            <a:off x="7984207" y="349608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Mobile</a:t>
            </a:r>
          </a:p>
        </p:txBody>
      </p:sp>
      <p:sp>
        <p:nvSpPr>
          <p:cNvPr id="53" name="Hexágono 52"/>
          <p:cNvSpPr/>
          <p:nvPr/>
        </p:nvSpPr>
        <p:spPr>
          <a:xfrm>
            <a:off x="7157387" y="3952068"/>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Treinamento</a:t>
            </a:r>
          </a:p>
        </p:txBody>
      </p:sp>
      <p:sp>
        <p:nvSpPr>
          <p:cNvPr id="54" name="Hexágono 53"/>
          <p:cNvSpPr/>
          <p:nvPr/>
        </p:nvSpPr>
        <p:spPr>
          <a:xfrm>
            <a:off x="7984207" y="530676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Endosso</a:t>
            </a:r>
          </a:p>
        </p:txBody>
      </p:sp>
      <p:sp>
        <p:nvSpPr>
          <p:cNvPr id="56" name="Hexágono 55"/>
          <p:cNvSpPr/>
          <p:nvPr/>
        </p:nvSpPr>
        <p:spPr>
          <a:xfrm>
            <a:off x="3870549" y="4858355"/>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Patrocínio</a:t>
            </a:r>
          </a:p>
        </p:txBody>
      </p:sp>
      <p:sp>
        <p:nvSpPr>
          <p:cNvPr id="57" name="Hexágono 56"/>
          <p:cNvSpPr/>
          <p:nvPr/>
        </p:nvSpPr>
        <p:spPr>
          <a:xfrm>
            <a:off x="2216908" y="4854570"/>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Governança corporativa</a:t>
            </a:r>
          </a:p>
        </p:txBody>
      </p:sp>
      <p:sp>
        <p:nvSpPr>
          <p:cNvPr id="58" name="Hexágono 57"/>
          <p:cNvSpPr/>
          <p:nvPr/>
        </p:nvSpPr>
        <p:spPr>
          <a:xfrm>
            <a:off x="3043728" y="440237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Marketing esportivo</a:t>
            </a:r>
          </a:p>
        </p:txBody>
      </p:sp>
      <p:sp>
        <p:nvSpPr>
          <p:cNvPr id="59" name="Hexágono 58"/>
          <p:cNvSpPr/>
          <p:nvPr/>
        </p:nvSpPr>
        <p:spPr>
          <a:xfrm>
            <a:off x="3864873" y="3957744"/>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Relações Públicas</a:t>
            </a:r>
          </a:p>
        </p:txBody>
      </p:sp>
      <p:sp>
        <p:nvSpPr>
          <p:cNvPr id="60" name="Hexágono 59"/>
          <p:cNvSpPr/>
          <p:nvPr/>
        </p:nvSpPr>
        <p:spPr>
          <a:xfrm>
            <a:off x="3043728" y="349608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Eventos</a:t>
            </a:r>
          </a:p>
        </p:txBody>
      </p:sp>
      <p:sp>
        <p:nvSpPr>
          <p:cNvPr id="61" name="Hexágono 60"/>
          <p:cNvSpPr/>
          <p:nvPr/>
        </p:nvSpPr>
        <p:spPr>
          <a:xfrm>
            <a:off x="2216908" y="3952068"/>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err="1">
                <a:solidFill>
                  <a:schemeClr val="tx1"/>
                </a:solidFill>
                <a:latin typeface="Arial" panose="020B0604020202020204" pitchFamily="34" charset="0"/>
                <a:cs typeface="Arial" panose="020B0604020202020204" pitchFamily="34" charset="0"/>
              </a:rPr>
              <a:t>Respons</a:t>
            </a:r>
            <a:r>
              <a:rPr lang="pt-BR" sz="900" b="1" spc="-80" dirty="0">
                <a:solidFill>
                  <a:schemeClr val="tx1"/>
                </a:solidFill>
                <a:latin typeface="Arial" panose="020B0604020202020204" pitchFamily="34" charset="0"/>
                <a:cs typeface="Arial" panose="020B0604020202020204" pitchFamily="34" charset="0"/>
              </a:rPr>
              <a:t>. </a:t>
            </a:r>
            <a:r>
              <a:rPr lang="pt-BR" sz="900" b="1" spc="-80" dirty="0" err="1">
                <a:solidFill>
                  <a:schemeClr val="tx1"/>
                </a:solidFill>
                <a:latin typeface="Arial" panose="020B0604020202020204" pitchFamily="34" charset="0"/>
                <a:cs typeface="Arial" panose="020B0604020202020204" pitchFamily="34" charset="0"/>
              </a:rPr>
              <a:t>Sócio-Ambiental</a:t>
            </a:r>
            <a:endParaRPr lang="pt-BR" sz="900" b="1" spc="-80" dirty="0">
              <a:solidFill>
                <a:schemeClr val="tx1"/>
              </a:solidFill>
              <a:latin typeface="Arial" panose="020B0604020202020204" pitchFamily="34" charset="0"/>
              <a:cs typeface="Arial" panose="020B0604020202020204" pitchFamily="34" charset="0"/>
            </a:endParaRPr>
          </a:p>
        </p:txBody>
      </p:sp>
      <p:sp>
        <p:nvSpPr>
          <p:cNvPr id="62" name="Hexágono 61"/>
          <p:cNvSpPr/>
          <p:nvPr/>
        </p:nvSpPr>
        <p:spPr>
          <a:xfrm>
            <a:off x="3043728" y="530676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err="1">
                <a:solidFill>
                  <a:schemeClr val="tx1"/>
                </a:solidFill>
                <a:latin typeface="Arial" panose="020B0604020202020204" pitchFamily="34" charset="0"/>
                <a:cs typeface="Arial" panose="020B0604020202020204" pitchFamily="34" charset="0"/>
              </a:rPr>
              <a:t>Cobranding</a:t>
            </a:r>
            <a:endParaRPr lang="pt-BR" sz="900" b="1" spc="-80" dirty="0">
              <a:solidFill>
                <a:schemeClr val="tx1"/>
              </a:solidFill>
              <a:latin typeface="Arial" panose="020B0604020202020204" pitchFamily="34" charset="0"/>
              <a:cs typeface="Arial" panose="020B0604020202020204" pitchFamily="34" charset="0"/>
            </a:endParaRPr>
          </a:p>
        </p:txBody>
      </p:sp>
      <p:sp>
        <p:nvSpPr>
          <p:cNvPr id="64" name="Hexágono 63"/>
          <p:cNvSpPr/>
          <p:nvPr/>
        </p:nvSpPr>
        <p:spPr>
          <a:xfrm>
            <a:off x="6338517" y="168973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Atendimento consumidor</a:t>
            </a:r>
          </a:p>
        </p:txBody>
      </p:sp>
      <p:sp>
        <p:nvSpPr>
          <p:cNvPr id="65" name="Hexágono 64"/>
          <p:cNvSpPr/>
          <p:nvPr/>
        </p:nvSpPr>
        <p:spPr>
          <a:xfrm>
            <a:off x="4684876" y="168595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Publicidade</a:t>
            </a:r>
          </a:p>
        </p:txBody>
      </p:sp>
      <p:sp>
        <p:nvSpPr>
          <p:cNvPr id="66" name="Hexágono 65"/>
          <p:cNvSpPr/>
          <p:nvPr/>
        </p:nvSpPr>
        <p:spPr>
          <a:xfrm>
            <a:off x="5511696" y="1233755"/>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CRM</a:t>
            </a:r>
          </a:p>
        </p:txBody>
      </p:sp>
      <p:sp>
        <p:nvSpPr>
          <p:cNvPr id="67" name="Hexágono 66"/>
          <p:cNvSpPr/>
          <p:nvPr/>
        </p:nvSpPr>
        <p:spPr>
          <a:xfrm>
            <a:off x="6332841" y="789126"/>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Contato pontos de atendimento</a:t>
            </a:r>
          </a:p>
        </p:txBody>
      </p:sp>
      <p:sp>
        <p:nvSpPr>
          <p:cNvPr id="68" name="Hexágono 67"/>
          <p:cNvSpPr/>
          <p:nvPr/>
        </p:nvSpPr>
        <p:spPr>
          <a:xfrm>
            <a:off x="8800345" y="305131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Pós-Venda</a:t>
            </a:r>
          </a:p>
        </p:txBody>
      </p:sp>
      <p:sp>
        <p:nvSpPr>
          <p:cNvPr id="69" name="Hexágono 68"/>
          <p:cNvSpPr/>
          <p:nvPr/>
        </p:nvSpPr>
        <p:spPr>
          <a:xfrm>
            <a:off x="4684876" y="783450"/>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Conteúdo de marca</a:t>
            </a:r>
          </a:p>
        </p:txBody>
      </p:sp>
      <p:sp>
        <p:nvSpPr>
          <p:cNvPr id="73" name="Hexágono 72"/>
          <p:cNvSpPr/>
          <p:nvPr/>
        </p:nvSpPr>
        <p:spPr>
          <a:xfrm>
            <a:off x="7157387" y="1237850"/>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Varejo</a:t>
            </a:r>
          </a:p>
        </p:txBody>
      </p:sp>
      <p:sp>
        <p:nvSpPr>
          <p:cNvPr id="74" name="Hexágono 73"/>
          <p:cNvSpPr/>
          <p:nvPr/>
        </p:nvSpPr>
        <p:spPr>
          <a:xfrm>
            <a:off x="7984207" y="78565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err="1">
                <a:solidFill>
                  <a:schemeClr val="tx1"/>
                </a:solidFill>
                <a:latin typeface="Arial" panose="020B0604020202020204" pitchFamily="34" charset="0"/>
                <a:cs typeface="Arial" panose="020B0604020202020204" pitchFamily="34" charset="0"/>
              </a:rPr>
              <a:t>Call</a:t>
            </a:r>
            <a:r>
              <a:rPr lang="pt-BR" sz="900" b="1" spc="-80" dirty="0">
                <a:solidFill>
                  <a:schemeClr val="tx1"/>
                </a:solidFill>
                <a:latin typeface="Arial" panose="020B0604020202020204" pitchFamily="34" charset="0"/>
                <a:cs typeface="Arial" panose="020B0604020202020204" pitchFamily="34" charset="0"/>
              </a:rPr>
              <a:t> Center</a:t>
            </a:r>
          </a:p>
        </p:txBody>
      </p:sp>
      <p:sp>
        <p:nvSpPr>
          <p:cNvPr id="77" name="Hexágono 76"/>
          <p:cNvSpPr/>
          <p:nvPr/>
        </p:nvSpPr>
        <p:spPr>
          <a:xfrm>
            <a:off x="8800345" y="394698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Lojas próprias</a:t>
            </a:r>
          </a:p>
        </p:txBody>
      </p:sp>
      <p:sp>
        <p:nvSpPr>
          <p:cNvPr id="78" name="Hexágono 77"/>
          <p:cNvSpPr/>
          <p:nvPr/>
        </p:nvSpPr>
        <p:spPr>
          <a:xfrm>
            <a:off x="7984207" y="169004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Visual Merchandising</a:t>
            </a:r>
          </a:p>
        </p:txBody>
      </p:sp>
      <p:sp>
        <p:nvSpPr>
          <p:cNvPr id="80" name="Hexágono 79"/>
          <p:cNvSpPr/>
          <p:nvPr/>
        </p:nvSpPr>
        <p:spPr>
          <a:xfrm>
            <a:off x="3870549" y="1241635"/>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Mídia de massa</a:t>
            </a:r>
          </a:p>
        </p:txBody>
      </p:sp>
      <p:sp>
        <p:nvSpPr>
          <p:cNvPr id="81" name="Hexágono 80"/>
          <p:cNvSpPr/>
          <p:nvPr/>
        </p:nvSpPr>
        <p:spPr>
          <a:xfrm>
            <a:off x="2216908" y="1237850"/>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err="1">
                <a:solidFill>
                  <a:schemeClr val="tx1"/>
                </a:solidFill>
                <a:latin typeface="Arial" panose="020B0604020202020204" pitchFamily="34" charset="0"/>
                <a:cs typeface="Arial" panose="020B0604020202020204" pitchFamily="34" charset="0"/>
              </a:rPr>
              <a:t>Advertainment</a:t>
            </a:r>
            <a:endParaRPr lang="pt-BR" sz="900" b="1" spc="-80" dirty="0">
              <a:solidFill>
                <a:schemeClr val="tx1"/>
              </a:solidFill>
              <a:latin typeface="Arial" panose="020B0604020202020204" pitchFamily="34" charset="0"/>
              <a:cs typeface="Arial" panose="020B0604020202020204" pitchFamily="34" charset="0"/>
            </a:endParaRPr>
          </a:p>
        </p:txBody>
      </p:sp>
      <p:sp>
        <p:nvSpPr>
          <p:cNvPr id="82" name="Hexágono 81"/>
          <p:cNvSpPr/>
          <p:nvPr/>
        </p:nvSpPr>
        <p:spPr>
          <a:xfrm>
            <a:off x="3043728" y="78565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Mídia orgânica</a:t>
            </a:r>
          </a:p>
        </p:txBody>
      </p:sp>
      <p:sp>
        <p:nvSpPr>
          <p:cNvPr id="83" name="Hexágono 82"/>
          <p:cNvSpPr/>
          <p:nvPr/>
        </p:nvSpPr>
        <p:spPr>
          <a:xfrm>
            <a:off x="8808812" y="2139586"/>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Marketing de Guerrilha</a:t>
            </a:r>
          </a:p>
        </p:txBody>
      </p:sp>
      <p:sp>
        <p:nvSpPr>
          <p:cNvPr id="85" name="Hexágono 84"/>
          <p:cNvSpPr/>
          <p:nvPr/>
        </p:nvSpPr>
        <p:spPr>
          <a:xfrm>
            <a:off x="8800345" y="122797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E-commerce</a:t>
            </a:r>
          </a:p>
        </p:txBody>
      </p:sp>
      <p:sp>
        <p:nvSpPr>
          <p:cNvPr id="86" name="Hexágono 85"/>
          <p:cNvSpPr/>
          <p:nvPr/>
        </p:nvSpPr>
        <p:spPr>
          <a:xfrm>
            <a:off x="3043728" y="169004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r>
              <a:rPr lang="pt-BR" sz="900" b="1" spc="-80" dirty="0">
                <a:solidFill>
                  <a:schemeClr val="tx1"/>
                </a:solidFill>
                <a:latin typeface="Arial" panose="020B0604020202020204" pitchFamily="34" charset="0"/>
                <a:cs typeface="Arial" panose="020B0604020202020204" pitchFamily="34" charset="0"/>
              </a:rPr>
              <a:t>Mídia própria</a:t>
            </a:r>
          </a:p>
        </p:txBody>
      </p:sp>
      <p:grpSp>
        <p:nvGrpSpPr>
          <p:cNvPr id="7" name="Agrupar 6"/>
          <p:cNvGrpSpPr/>
          <p:nvPr/>
        </p:nvGrpSpPr>
        <p:grpSpPr>
          <a:xfrm>
            <a:off x="-1110375" y="-3781738"/>
            <a:ext cx="13515079" cy="14554711"/>
            <a:chOff x="-1110374" y="-3958729"/>
            <a:chExt cx="13515079" cy="14554711"/>
          </a:xfrm>
        </p:grpSpPr>
        <p:grpSp>
          <p:nvGrpSpPr>
            <p:cNvPr id="246" name="Agrupar 245"/>
            <p:cNvGrpSpPr/>
            <p:nvPr/>
          </p:nvGrpSpPr>
          <p:grpSpPr>
            <a:xfrm>
              <a:off x="7938155" y="-3958729"/>
              <a:ext cx="1136251" cy="4537996"/>
              <a:chOff x="9617572" y="612732"/>
              <a:chExt cx="1136251" cy="4537996"/>
            </a:xfrm>
          </p:grpSpPr>
          <p:sp>
            <p:nvSpPr>
              <p:cNvPr id="247" name="Hexágono 246"/>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48" name="Hexágono 247"/>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49" name="Hexágono 248"/>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50" name="Hexágono 249"/>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51" name="Hexágono 250"/>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64" name="Agrupar 263"/>
            <p:cNvGrpSpPr/>
            <p:nvPr/>
          </p:nvGrpSpPr>
          <p:grpSpPr>
            <a:xfrm>
              <a:off x="3805122" y="-3391480"/>
              <a:ext cx="1154943" cy="4501784"/>
              <a:chOff x="9617572" y="612732"/>
              <a:chExt cx="1154943" cy="4501784"/>
            </a:xfrm>
          </p:grpSpPr>
          <p:sp>
            <p:nvSpPr>
              <p:cNvPr id="265" name="Hexágono 264"/>
              <p:cNvSpPr/>
              <p:nvPr/>
            </p:nvSpPr>
            <p:spPr>
              <a:xfrm>
                <a:off x="9644731" y="421617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66" name="Hexágono 265"/>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67" name="Hexágono 266"/>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68" name="Hexágono 267"/>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69" name="Hexágono 268"/>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70" name="Agrupar 269"/>
            <p:cNvGrpSpPr/>
            <p:nvPr/>
          </p:nvGrpSpPr>
          <p:grpSpPr>
            <a:xfrm>
              <a:off x="6283466" y="-3881981"/>
              <a:ext cx="1136251" cy="4537996"/>
              <a:chOff x="9617572" y="612732"/>
              <a:chExt cx="1136251" cy="4537996"/>
            </a:xfrm>
          </p:grpSpPr>
          <p:sp>
            <p:nvSpPr>
              <p:cNvPr id="271" name="Hexágono 270"/>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72" name="Hexágono 271"/>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73" name="Hexágono 272"/>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74" name="Hexágono 273"/>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75" name="Hexágono 274"/>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76" name="Agrupar 275"/>
            <p:cNvGrpSpPr/>
            <p:nvPr/>
          </p:nvGrpSpPr>
          <p:grpSpPr>
            <a:xfrm>
              <a:off x="4645292" y="-3809941"/>
              <a:ext cx="1136251" cy="4511870"/>
              <a:chOff x="9617572" y="612732"/>
              <a:chExt cx="1136251" cy="4511870"/>
            </a:xfrm>
          </p:grpSpPr>
          <p:sp>
            <p:nvSpPr>
              <p:cNvPr id="277" name="Hexágono 276"/>
              <p:cNvSpPr/>
              <p:nvPr/>
            </p:nvSpPr>
            <p:spPr>
              <a:xfrm>
                <a:off x="9617572" y="4226257"/>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78" name="Hexágono 277"/>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79" name="Hexágono 278"/>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80" name="Hexágono 279"/>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81" name="Hexágono 280"/>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82" name="Agrupar 281"/>
            <p:cNvGrpSpPr/>
            <p:nvPr/>
          </p:nvGrpSpPr>
          <p:grpSpPr>
            <a:xfrm>
              <a:off x="2201457" y="-3458748"/>
              <a:ext cx="1136251" cy="4537996"/>
              <a:chOff x="9617572" y="612732"/>
              <a:chExt cx="1136251" cy="4537996"/>
            </a:xfrm>
          </p:grpSpPr>
          <p:sp>
            <p:nvSpPr>
              <p:cNvPr id="283" name="Hexágono 282"/>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84" name="Hexágono 283"/>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85" name="Hexágono 284"/>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86" name="Hexágono 285"/>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87" name="Hexágono 286"/>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6" name="Agrupar 5"/>
            <p:cNvGrpSpPr/>
            <p:nvPr/>
          </p:nvGrpSpPr>
          <p:grpSpPr>
            <a:xfrm>
              <a:off x="-1110374" y="-3939441"/>
              <a:ext cx="13515079" cy="14535423"/>
              <a:chOff x="-1110374" y="-3939441"/>
              <a:chExt cx="13515079" cy="14535423"/>
            </a:xfrm>
          </p:grpSpPr>
          <p:grpSp>
            <p:nvGrpSpPr>
              <p:cNvPr id="120" name="Agrupar 119"/>
              <p:cNvGrpSpPr/>
              <p:nvPr/>
            </p:nvGrpSpPr>
            <p:grpSpPr>
              <a:xfrm>
                <a:off x="9609407" y="4201914"/>
                <a:ext cx="1136251" cy="4537996"/>
                <a:chOff x="9617572" y="612732"/>
                <a:chExt cx="1136251" cy="4537996"/>
              </a:xfrm>
            </p:grpSpPr>
            <p:sp>
              <p:nvSpPr>
                <p:cNvPr id="121" name="Hexágono 120"/>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22" name="Hexágono 121"/>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23" name="Hexágono 122"/>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24" name="Hexágono 123"/>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25" name="Hexágono 124"/>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5" name="Agrupar 4"/>
              <p:cNvGrpSpPr/>
              <p:nvPr/>
            </p:nvGrpSpPr>
            <p:grpSpPr>
              <a:xfrm>
                <a:off x="-1110374" y="-3939441"/>
                <a:ext cx="13515079" cy="14535423"/>
                <a:chOff x="-1110374" y="-3939441"/>
                <a:chExt cx="13515079" cy="14535423"/>
              </a:xfrm>
            </p:grpSpPr>
            <p:grpSp>
              <p:nvGrpSpPr>
                <p:cNvPr id="4" name="Agrupar 3"/>
                <p:cNvGrpSpPr/>
                <p:nvPr/>
              </p:nvGrpSpPr>
              <p:grpSpPr>
                <a:xfrm>
                  <a:off x="9597202" y="-315990"/>
                  <a:ext cx="1136251" cy="4537996"/>
                  <a:chOff x="9617572" y="612732"/>
                  <a:chExt cx="1136251" cy="4537996"/>
                </a:xfrm>
              </p:grpSpPr>
              <p:sp>
                <p:nvSpPr>
                  <p:cNvPr id="76" name="Hexágono 75"/>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79" name="Hexágono 78"/>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84" name="Hexágono 83"/>
                  <p:cNvSpPr/>
                  <p:nvPr/>
                </p:nvSpPr>
                <p:spPr>
                  <a:xfrm>
                    <a:off x="9617572" y="3355496"/>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87" name="Hexágono 86"/>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89" name="Hexágono 88"/>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90" name="Agrupar 89"/>
                <p:cNvGrpSpPr/>
                <p:nvPr/>
              </p:nvGrpSpPr>
              <p:grpSpPr>
                <a:xfrm>
                  <a:off x="10438047" y="-781968"/>
                  <a:ext cx="1136251" cy="4537996"/>
                  <a:chOff x="9617572" y="612732"/>
                  <a:chExt cx="1136251" cy="4537996"/>
                </a:xfrm>
              </p:grpSpPr>
              <p:sp>
                <p:nvSpPr>
                  <p:cNvPr id="91" name="Hexágono 90"/>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92" name="Hexágono 91"/>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93" name="Hexágono 92"/>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94" name="Hexágono 93"/>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95" name="Hexágono 94"/>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96" name="Agrupar 95"/>
                <p:cNvGrpSpPr/>
                <p:nvPr/>
              </p:nvGrpSpPr>
              <p:grpSpPr>
                <a:xfrm>
                  <a:off x="11256249" y="-346468"/>
                  <a:ext cx="1136251" cy="4537996"/>
                  <a:chOff x="9617572" y="612732"/>
                  <a:chExt cx="1136251" cy="4537996"/>
                </a:xfrm>
              </p:grpSpPr>
              <p:sp>
                <p:nvSpPr>
                  <p:cNvPr id="97" name="Hexágono 96"/>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98" name="Hexágono 97"/>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99" name="Hexágono 98"/>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00" name="Hexágono 99"/>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01" name="Hexágono 100"/>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14" name="Agrupar 113"/>
                <p:cNvGrpSpPr/>
                <p:nvPr/>
              </p:nvGrpSpPr>
              <p:grpSpPr>
                <a:xfrm>
                  <a:off x="1383104" y="590583"/>
                  <a:ext cx="1136251" cy="4537996"/>
                  <a:chOff x="9617572" y="612732"/>
                  <a:chExt cx="1136251" cy="4537996"/>
                </a:xfrm>
              </p:grpSpPr>
              <p:sp>
                <p:nvSpPr>
                  <p:cNvPr id="115" name="Hexágono 114"/>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16" name="Hexágono 115"/>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17" name="Hexágono 116"/>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18" name="Hexágono 117"/>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19" name="Hexágono 118"/>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26" name="Agrupar 125"/>
                <p:cNvGrpSpPr/>
                <p:nvPr/>
              </p:nvGrpSpPr>
              <p:grpSpPr>
                <a:xfrm>
                  <a:off x="10450252" y="3735936"/>
                  <a:ext cx="1136251" cy="4537996"/>
                  <a:chOff x="9617572" y="612732"/>
                  <a:chExt cx="1136251" cy="4537996"/>
                </a:xfrm>
              </p:grpSpPr>
              <p:sp>
                <p:nvSpPr>
                  <p:cNvPr id="127" name="Hexágono 126"/>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28" name="Hexágono 127"/>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29" name="Hexágono 128"/>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30" name="Hexágono 129"/>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31" name="Hexágono 130"/>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32" name="Agrupar 131"/>
                <p:cNvGrpSpPr/>
                <p:nvPr/>
              </p:nvGrpSpPr>
              <p:grpSpPr>
                <a:xfrm>
                  <a:off x="11268454" y="4171436"/>
                  <a:ext cx="1136251" cy="4537996"/>
                  <a:chOff x="9617572" y="612732"/>
                  <a:chExt cx="1136251" cy="4537996"/>
                </a:xfrm>
              </p:grpSpPr>
              <p:sp>
                <p:nvSpPr>
                  <p:cNvPr id="133" name="Hexágono 132"/>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34" name="Hexágono 133"/>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35" name="Hexágono 134"/>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36" name="Hexágono 135"/>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37" name="Hexágono 136"/>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38" name="Agrupar 137"/>
                <p:cNvGrpSpPr/>
                <p:nvPr/>
              </p:nvGrpSpPr>
              <p:grpSpPr>
                <a:xfrm>
                  <a:off x="-1110374" y="-724602"/>
                  <a:ext cx="1136251" cy="4537996"/>
                  <a:chOff x="9617572" y="612732"/>
                  <a:chExt cx="1136251" cy="4537996"/>
                </a:xfrm>
              </p:grpSpPr>
              <p:sp>
                <p:nvSpPr>
                  <p:cNvPr id="139" name="Hexágono 138"/>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40" name="Hexágono 139"/>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41" name="Hexágono 140"/>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42" name="Hexágono 141"/>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43" name="Hexágono 142"/>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44" name="Agrupar 143"/>
                <p:cNvGrpSpPr/>
                <p:nvPr/>
              </p:nvGrpSpPr>
              <p:grpSpPr>
                <a:xfrm>
                  <a:off x="-269529" y="-1190580"/>
                  <a:ext cx="1136251" cy="4537996"/>
                  <a:chOff x="9617572" y="612732"/>
                  <a:chExt cx="1136251" cy="4537996"/>
                </a:xfrm>
              </p:grpSpPr>
              <p:sp>
                <p:nvSpPr>
                  <p:cNvPr id="145" name="Hexágono 144"/>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46" name="Hexágono 145"/>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47" name="Hexágono 146"/>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48" name="Hexágono 147"/>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49" name="Hexágono 148"/>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50" name="Agrupar 149"/>
                <p:cNvGrpSpPr/>
                <p:nvPr/>
              </p:nvGrpSpPr>
              <p:grpSpPr>
                <a:xfrm>
                  <a:off x="548673" y="-755080"/>
                  <a:ext cx="1136251" cy="4537996"/>
                  <a:chOff x="9617572" y="612732"/>
                  <a:chExt cx="1136251" cy="4537996"/>
                </a:xfrm>
              </p:grpSpPr>
              <p:sp>
                <p:nvSpPr>
                  <p:cNvPr id="151" name="Hexágono 150"/>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52" name="Hexágono 151"/>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53" name="Hexágono 152"/>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54" name="Hexágono 153"/>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55" name="Hexágono 154"/>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56" name="Agrupar 155"/>
                <p:cNvGrpSpPr/>
                <p:nvPr/>
              </p:nvGrpSpPr>
              <p:grpSpPr>
                <a:xfrm>
                  <a:off x="-1098169" y="3793302"/>
                  <a:ext cx="1136251" cy="4537996"/>
                  <a:chOff x="9617572" y="612732"/>
                  <a:chExt cx="1136251" cy="4537996"/>
                </a:xfrm>
              </p:grpSpPr>
              <p:sp>
                <p:nvSpPr>
                  <p:cNvPr id="157" name="Hexágono 156"/>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58" name="Hexágono 157"/>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59" name="Hexágono 158"/>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60" name="Hexágono 159"/>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61" name="Hexágono 160"/>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62" name="Agrupar 161"/>
                <p:cNvGrpSpPr/>
                <p:nvPr/>
              </p:nvGrpSpPr>
              <p:grpSpPr>
                <a:xfrm>
                  <a:off x="-257324" y="3327324"/>
                  <a:ext cx="1136251" cy="4537996"/>
                  <a:chOff x="9617572" y="612732"/>
                  <a:chExt cx="1136251" cy="4537996"/>
                </a:xfrm>
              </p:grpSpPr>
              <p:sp>
                <p:nvSpPr>
                  <p:cNvPr id="163" name="Hexágono 162"/>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64" name="Hexágono 163"/>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65" name="Hexágono 164"/>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66" name="Hexágono 165"/>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67" name="Hexágono 166"/>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68" name="Agrupar 167"/>
                <p:cNvGrpSpPr/>
                <p:nvPr/>
              </p:nvGrpSpPr>
              <p:grpSpPr>
                <a:xfrm>
                  <a:off x="560878" y="3762824"/>
                  <a:ext cx="1136251" cy="4537996"/>
                  <a:chOff x="9617572" y="612732"/>
                  <a:chExt cx="1136251" cy="4537996"/>
                </a:xfrm>
              </p:grpSpPr>
              <p:sp>
                <p:nvSpPr>
                  <p:cNvPr id="169" name="Hexágono 168"/>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70" name="Hexágono 169"/>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71" name="Hexágono 170"/>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72" name="Hexágono 171"/>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73" name="Hexágono 172"/>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74" name="Agrupar 173"/>
                <p:cNvGrpSpPr/>
                <p:nvPr/>
              </p:nvGrpSpPr>
              <p:grpSpPr>
                <a:xfrm>
                  <a:off x="2200906" y="5602597"/>
                  <a:ext cx="1136251" cy="4537996"/>
                  <a:chOff x="9617572" y="612732"/>
                  <a:chExt cx="1136251" cy="4537996"/>
                </a:xfrm>
              </p:grpSpPr>
              <p:sp>
                <p:nvSpPr>
                  <p:cNvPr id="175" name="Hexágono 174"/>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76" name="Hexágono 175"/>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77" name="Hexágono 176"/>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78" name="Hexágono 177"/>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79" name="Hexágono 178"/>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80" name="Agrupar 179"/>
                <p:cNvGrpSpPr/>
                <p:nvPr/>
              </p:nvGrpSpPr>
              <p:grpSpPr>
                <a:xfrm>
                  <a:off x="1381620" y="5135819"/>
                  <a:ext cx="1136251" cy="4537996"/>
                  <a:chOff x="9617572" y="612732"/>
                  <a:chExt cx="1136251" cy="4537996"/>
                </a:xfrm>
              </p:grpSpPr>
              <p:sp>
                <p:nvSpPr>
                  <p:cNvPr id="181" name="Hexágono 180"/>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82" name="Hexágono 181"/>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83" name="Hexágono 182"/>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84" name="Hexágono 183"/>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85" name="Hexágono 184"/>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86" name="Agrupar 185"/>
                <p:cNvGrpSpPr/>
                <p:nvPr/>
              </p:nvGrpSpPr>
              <p:grpSpPr>
                <a:xfrm>
                  <a:off x="3049134" y="6037870"/>
                  <a:ext cx="1136251" cy="4537996"/>
                  <a:chOff x="9617572" y="612732"/>
                  <a:chExt cx="1136251" cy="4537996"/>
                </a:xfrm>
              </p:grpSpPr>
              <p:sp>
                <p:nvSpPr>
                  <p:cNvPr id="187" name="Hexágono 186"/>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88" name="Hexágono 187"/>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89" name="Hexágono 188"/>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90" name="Hexágono 189"/>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91" name="Hexágono 190"/>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92" name="Agrupar 191"/>
                <p:cNvGrpSpPr/>
                <p:nvPr/>
              </p:nvGrpSpPr>
              <p:grpSpPr>
                <a:xfrm>
                  <a:off x="4702775" y="6004934"/>
                  <a:ext cx="1136251" cy="4537996"/>
                  <a:chOff x="9617572" y="612732"/>
                  <a:chExt cx="1136251" cy="4537996"/>
                </a:xfrm>
              </p:grpSpPr>
              <p:sp>
                <p:nvSpPr>
                  <p:cNvPr id="193" name="Hexágono 192"/>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94" name="Hexágono 193"/>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95" name="Hexágono 194"/>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96" name="Hexágono 195"/>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197" name="Hexágono 196"/>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198" name="Agrupar 197"/>
                <p:cNvGrpSpPr/>
                <p:nvPr/>
              </p:nvGrpSpPr>
              <p:grpSpPr>
                <a:xfrm>
                  <a:off x="3854547" y="5591037"/>
                  <a:ext cx="1136251" cy="4537996"/>
                  <a:chOff x="9617572" y="612732"/>
                  <a:chExt cx="1136251" cy="4537996"/>
                </a:xfrm>
              </p:grpSpPr>
              <p:sp>
                <p:nvSpPr>
                  <p:cNvPr id="199" name="Hexágono 198"/>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00" name="Hexágono 199"/>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01" name="Hexágono 200"/>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02" name="Hexágono 201"/>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03" name="Hexágono 202"/>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04" name="Agrupar 203"/>
                <p:cNvGrpSpPr/>
                <p:nvPr/>
              </p:nvGrpSpPr>
              <p:grpSpPr>
                <a:xfrm>
                  <a:off x="5491639" y="5575464"/>
                  <a:ext cx="1136251" cy="4537996"/>
                  <a:chOff x="9617572" y="612732"/>
                  <a:chExt cx="1136251" cy="4537996"/>
                </a:xfrm>
              </p:grpSpPr>
              <p:sp>
                <p:nvSpPr>
                  <p:cNvPr id="205" name="Hexágono 204"/>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06" name="Hexágono 205"/>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07" name="Hexágono 206"/>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08" name="Hexágono 207"/>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09" name="Hexágono 208"/>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10" name="Agrupar 209"/>
                <p:cNvGrpSpPr/>
                <p:nvPr/>
              </p:nvGrpSpPr>
              <p:grpSpPr>
                <a:xfrm>
                  <a:off x="7146153" y="5608814"/>
                  <a:ext cx="1136251" cy="4537996"/>
                  <a:chOff x="9617572" y="612732"/>
                  <a:chExt cx="1136251" cy="4537996"/>
                </a:xfrm>
              </p:grpSpPr>
              <p:sp>
                <p:nvSpPr>
                  <p:cNvPr id="211" name="Hexágono 210"/>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12" name="Hexágono 211"/>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13" name="Hexágono 212"/>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14" name="Hexágono 213"/>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15" name="Hexágono 214"/>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16" name="Agrupar 215"/>
                <p:cNvGrpSpPr/>
                <p:nvPr/>
              </p:nvGrpSpPr>
              <p:grpSpPr>
                <a:xfrm>
                  <a:off x="6325673" y="6057986"/>
                  <a:ext cx="1136251" cy="4537996"/>
                  <a:chOff x="9617572" y="612732"/>
                  <a:chExt cx="1136251" cy="4537996"/>
                </a:xfrm>
              </p:grpSpPr>
              <p:sp>
                <p:nvSpPr>
                  <p:cNvPr id="217" name="Hexágono 216"/>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18" name="Hexágono 217"/>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19" name="Hexágono 218"/>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20" name="Hexágono 219"/>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21" name="Hexágono 220"/>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22" name="Agrupar 221"/>
                <p:cNvGrpSpPr/>
                <p:nvPr/>
              </p:nvGrpSpPr>
              <p:grpSpPr>
                <a:xfrm>
                  <a:off x="8014498" y="6057986"/>
                  <a:ext cx="1136251" cy="4537996"/>
                  <a:chOff x="9617572" y="612732"/>
                  <a:chExt cx="1136251" cy="4537996"/>
                </a:xfrm>
              </p:grpSpPr>
              <p:sp>
                <p:nvSpPr>
                  <p:cNvPr id="223" name="Hexágono 222"/>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24" name="Hexágono 223"/>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25" name="Hexágono 224"/>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26" name="Hexágono 225"/>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27" name="Hexágono 226"/>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28" name="Agrupar 227"/>
                <p:cNvGrpSpPr/>
                <p:nvPr/>
              </p:nvGrpSpPr>
              <p:grpSpPr>
                <a:xfrm>
                  <a:off x="8812816" y="5606111"/>
                  <a:ext cx="1136251" cy="4537996"/>
                  <a:chOff x="9617572" y="612732"/>
                  <a:chExt cx="1136251" cy="4537996"/>
                </a:xfrm>
              </p:grpSpPr>
              <p:sp>
                <p:nvSpPr>
                  <p:cNvPr id="229" name="Hexágono 228"/>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30" name="Hexágono 229"/>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31" name="Hexágono 230"/>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32" name="Hexágono 231"/>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33" name="Hexágono 232"/>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34" name="Agrupar 233"/>
                <p:cNvGrpSpPr/>
                <p:nvPr/>
              </p:nvGrpSpPr>
              <p:grpSpPr>
                <a:xfrm>
                  <a:off x="8756357" y="-3501530"/>
                  <a:ext cx="1136251" cy="4537996"/>
                  <a:chOff x="9617572" y="612732"/>
                  <a:chExt cx="1136251" cy="4537996"/>
                </a:xfrm>
              </p:grpSpPr>
              <p:sp>
                <p:nvSpPr>
                  <p:cNvPr id="235" name="Hexágono 234"/>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36" name="Hexágono 235"/>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37" name="Hexágono 236"/>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38" name="Hexágono 237"/>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39" name="Hexágono 238"/>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40" name="Agrupar 239"/>
                <p:cNvGrpSpPr/>
                <p:nvPr/>
              </p:nvGrpSpPr>
              <p:grpSpPr>
                <a:xfrm>
                  <a:off x="1374490" y="-3939441"/>
                  <a:ext cx="1136251" cy="4537996"/>
                  <a:chOff x="9617572" y="612732"/>
                  <a:chExt cx="1136251" cy="4537996"/>
                </a:xfrm>
              </p:grpSpPr>
              <p:sp>
                <p:nvSpPr>
                  <p:cNvPr id="241" name="Hexágono 240"/>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42" name="Hexágono 241"/>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43" name="Hexágono 242"/>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44" name="Hexágono 243"/>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45" name="Hexágono 244"/>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52" name="Agrupar 251"/>
                <p:cNvGrpSpPr/>
                <p:nvPr/>
              </p:nvGrpSpPr>
              <p:grpSpPr>
                <a:xfrm>
                  <a:off x="7142472" y="-3439396"/>
                  <a:ext cx="1136251" cy="4537996"/>
                  <a:chOff x="9617572" y="612732"/>
                  <a:chExt cx="1136251" cy="4537996"/>
                </a:xfrm>
              </p:grpSpPr>
              <p:sp>
                <p:nvSpPr>
                  <p:cNvPr id="253" name="Hexágono 252"/>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54" name="Hexágono 253"/>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55" name="Hexágono 254"/>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56" name="Hexágono 255"/>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57" name="Hexágono 256"/>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58" name="Agrupar 257"/>
                <p:cNvGrpSpPr/>
                <p:nvPr/>
              </p:nvGrpSpPr>
              <p:grpSpPr>
                <a:xfrm>
                  <a:off x="5458763" y="-3372746"/>
                  <a:ext cx="1145890" cy="4480701"/>
                  <a:chOff x="9617572" y="612732"/>
                  <a:chExt cx="1145890" cy="4480701"/>
                </a:xfrm>
              </p:grpSpPr>
              <p:sp>
                <p:nvSpPr>
                  <p:cNvPr id="259" name="Hexágono 258"/>
                  <p:cNvSpPr/>
                  <p:nvPr/>
                </p:nvSpPr>
                <p:spPr>
                  <a:xfrm>
                    <a:off x="9635678" y="4195088"/>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60" name="Hexágono 259"/>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61" name="Hexágono 260"/>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62" name="Hexágono 261"/>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63" name="Hexágono 262"/>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nvGrpSpPr>
                <p:cNvPr id="288" name="Agrupar 287"/>
                <p:cNvGrpSpPr/>
                <p:nvPr/>
              </p:nvGrpSpPr>
              <p:grpSpPr>
                <a:xfrm>
                  <a:off x="2996198" y="-3870633"/>
                  <a:ext cx="1136251" cy="4537996"/>
                  <a:chOff x="9617572" y="612732"/>
                  <a:chExt cx="1136251" cy="4537996"/>
                </a:xfrm>
              </p:grpSpPr>
              <p:sp>
                <p:nvSpPr>
                  <p:cNvPr id="289" name="Hexágono 288"/>
                  <p:cNvSpPr/>
                  <p:nvPr/>
                </p:nvSpPr>
                <p:spPr>
                  <a:xfrm>
                    <a:off x="9617572" y="4252383"/>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90" name="Hexágono 289"/>
                  <p:cNvSpPr/>
                  <p:nvPr/>
                </p:nvSpPr>
                <p:spPr>
                  <a:xfrm>
                    <a:off x="9617572" y="243607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91" name="Hexágono 290"/>
                  <p:cNvSpPr/>
                  <p:nvPr/>
                </p:nvSpPr>
                <p:spPr>
                  <a:xfrm>
                    <a:off x="9617572" y="333174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92" name="Hexágono 291"/>
                  <p:cNvSpPr/>
                  <p:nvPr/>
                </p:nvSpPr>
                <p:spPr>
                  <a:xfrm>
                    <a:off x="9626039" y="1524341"/>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sp>
                <p:nvSpPr>
                  <p:cNvPr id="293" name="Hexágono 292"/>
                  <p:cNvSpPr/>
                  <p:nvPr/>
                </p:nvSpPr>
                <p:spPr>
                  <a:xfrm>
                    <a:off x="9617572" y="612732"/>
                    <a:ext cx="1127784" cy="898345"/>
                  </a:xfrm>
                  <a:prstGeom prst="hexagon">
                    <a:avLst>
                      <a:gd name="adj" fmla="val 33991"/>
                      <a:gd name="vf" fmla="val 115470"/>
                    </a:avLst>
                  </a:prstGeom>
                  <a:solidFill>
                    <a:schemeClr val="bg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lstStyle/>
                  <a:p>
                    <a:pPr algn="ctr"/>
                    <a:endParaRPr lang="pt-BR" sz="900" b="1" spc="-80" dirty="0">
                      <a:solidFill>
                        <a:schemeClr val="tx1"/>
                      </a:solidFill>
                      <a:latin typeface="Arial" panose="020B0604020202020204" pitchFamily="34" charset="0"/>
                      <a:cs typeface="Arial" panose="020B0604020202020204" pitchFamily="34" charset="0"/>
                    </a:endParaRPr>
                  </a:p>
                </p:txBody>
              </p:sp>
            </p:grpSp>
          </p:grpSp>
        </p:grpSp>
      </p:grpSp>
      <p:sp>
        <p:nvSpPr>
          <p:cNvPr id="71" name="Retângulo 70"/>
          <p:cNvSpPr/>
          <p:nvPr/>
        </p:nvSpPr>
        <p:spPr>
          <a:xfrm>
            <a:off x="0" y="208927"/>
            <a:ext cx="11917004" cy="7370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pt-BR" sz="3200" dirty="0">
                <a:latin typeface="Arial Black" panose="020B0A04020102020204" pitchFamily="34" charset="0"/>
              </a:rPr>
              <a:t>Contexto de comunicação de marca</a:t>
            </a:r>
          </a:p>
        </p:txBody>
      </p:sp>
      <p:sp>
        <p:nvSpPr>
          <p:cNvPr id="88" name="CaixaDeTexto 87"/>
          <p:cNvSpPr txBox="1"/>
          <p:nvPr/>
        </p:nvSpPr>
        <p:spPr>
          <a:xfrm>
            <a:off x="2103447" y="6564697"/>
            <a:ext cx="7560956" cy="253916"/>
          </a:xfrm>
          <a:prstGeom prst="rect">
            <a:avLst/>
          </a:prstGeom>
          <a:noFill/>
        </p:spPr>
        <p:txBody>
          <a:bodyPr wrap="square" rtlCol="0">
            <a:spAutoFit/>
          </a:bodyPr>
          <a:lstStyle/>
          <a:p>
            <a:r>
              <a:rPr lang="pt-BR" sz="1050" dirty="0">
                <a:latin typeface="Arial" panose="020B0604020202020204" pitchFamily="34" charset="0"/>
                <a:cs typeface="Arial" panose="020B0604020202020204" pitchFamily="34" charset="0"/>
              </a:rPr>
              <a:t>Adaptado de Mark Austin &amp; Jim </a:t>
            </a:r>
            <a:r>
              <a:rPr lang="pt-BR" sz="1050" dirty="0" err="1">
                <a:latin typeface="Arial" panose="020B0604020202020204" pitchFamily="34" charset="0"/>
                <a:cs typeface="Arial" panose="020B0604020202020204" pitchFamily="34" charset="0"/>
              </a:rPr>
              <a:t>Aitchison</a:t>
            </a:r>
            <a:r>
              <a:rPr lang="pt-BR" sz="1050" dirty="0">
                <a:latin typeface="Arial" panose="020B0604020202020204" pitchFamily="34" charset="0"/>
                <a:cs typeface="Arial" panose="020B0604020202020204" pitchFamily="34" charset="0"/>
              </a:rPr>
              <a:t> (Tem alguém aí? As comunicações no século XXI)</a:t>
            </a:r>
          </a:p>
        </p:txBody>
      </p:sp>
    </p:spTree>
    <p:extLst>
      <p:ext uri="{BB962C8B-B14F-4D97-AF65-F5344CB8AC3E}">
        <p14:creationId xmlns:p14="http://schemas.microsoft.com/office/powerpoint/2010/main" val="4511799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F5C46BD5-9BB0-42CC-A441-0E2C8EB730CD}"/>
              </a:ext>
            </a:extLst>
          </p:cNvPr>
          <p:cNvSpPr txBox="1"/>
          <p:nvPr/>
        </p:nvSpPr>
        <p:spPr>
          <a:xfrm>
            <a:off x="780542" y="827779"/>
            <a:ext cx="5492209" cy="600164"/>
          </a:xfrm>
          <a:prstGeom prst="rect">
            <a:avLst/>
          </a:prstGeom>
          <a:noFill/>
        </p:spPr>
        <p:txBody>
          <a:bodyPr wrap="none" rtlCol="0">
            <a:spAutoFit/>
          </a:bodyPr>
          <a:lstStyle/>
          <a:p>
            <a:r>
              <a:rPr lang="pt-BR" sz="3300" b="1" spc="600" dirty="0" smtClean="0">
                <a:solidFill>
                  <a:srgbClr val="56707C"/>
                </a:solidFill>
                <a:latin typeface="Impact" panose="020B0806030902050204" pitchFamily="34" charset="0"/>
              </a:rPr>
              <a:t>IDENTIDADE </a:t>
            </a:r>
            <a:r>
              <a:rPr lang="pt-BR" sz="3300" b="1" spc="600" dirty="0">
                <a:solidFill>
                  <a:srgbClr val="56707C"/>
                </a:solidFill>
                <a:latin typeface="Impact" panose="020B0806030902050204" pitchFamily="34" charset="0"/>
              </a:rPr>
              <a:t>DE MARCA </a:t>
            </a:r>
          </a:p>
        </p:txBody>
      </p:sp>
      <p:sp>
        <p:nvSpPr>
          <p:cNvPr id="2" name="CaixaDeTexto 1"/>
          <p:cNvSpPr txBox="1"/>
          <p:nvPr/>
        </p:nvSpPr>
        <p:spPr>
          <a:xfrm>
            <a:off x="966651" y="1881051"/>
            <a:ext cx="10042482" cy="2431435"/>
          </a:xfrm>
          <a:prstGeom prst="rect">
            <a:avLst/>
          </a:prstGeom>
          <a:noFill/>
        </p:spPr>
        <p:txBody>
          <a:bodyPr wrap="square" rtlCol="0">
            <a:spAutoFit/>
          </a:bodyPr>
          <a:lstStyle/>
          <a:p>
            <a:endParaRPr lang="pt-BR" sz="2000" dirty="0">
              <a:latin typeface="Arial" panose="020B0604020202020204" pitchFamily="34" charset="0"/>
              <a:cs typeface="Arial" panose="020B0604020202020204" pitchFamily="34" charset="0"/>
            </a:endParaRPr>
          </a:p>
          <a:p>
            <a:r>
              <a:rPr lang="pt-BR" sz="2800" dirty="0">
                <a:latin typeface="Arial" panose="020B0604020202020204" pitchFamily="34" charset="0"/>
                <a:cs typeface="Arial" panose="020B0604020202020204" pitchFamily="34" charset="0"/>
              </a:rPr>
              <a:t>É a concepção e o projeto da marca. Nesse sentido, a identidade precede a imagem.</a:t>
            </a:r>
          </a:p>
          <a:p>
            <a:endParaRPr lang="pt-BR" sz="2800" dirty="0">
              <a:latin typeface="Arial" panose="020B0604020202020204" pitchFamily="34" charset="0"/>
              <a:cs typeface="Arial" panose="020B0604020202020204" pitchFamily="34" charset="0"/>
            </a:endParaRPr>
          </a:p>
          <a:p>
            <a:r>
              <a:rPr lang="pt-BR" sz="2800" dirty="0">
                <a:latin typeface="Arial" panose="020B0604020202020204" pitchFamily="34" charset="0"/>
                <a:cs typeface="Arial" panose="020B0604020202020204" pitchFamily="34" charset="0"/>
              </a:rPr>
              <a:t>Identidade de marca é um conceito de </a:t>
            </a:r>
            <a:r>
              <a:rPr lang="pt-BR" sz="2800" b="1" dirty="0">
                <a:latin typeface="Arial" panose="020B0604020202020204" pitchFamily="34" charset="0"/>
                <a:cs typeface="Arial" panose="020B0604020202020204" pitchFamily="34" charset="0"/>
              </a:rPr>
              <a:t>emissão</a:t>
            </a:r>
            <a:r>
              <a:rPr lang="pt-BR" sz="2800" dirty="0">
                <a:latin typeface="Arial" panose="020B0604020202020204" pitchFamily="34" charset="0"/>
                <a:cs typeface="Arial" panose="020B0604020202020204" pitchFamily="34" charset="0"/>
              </a:rPr>
              <a:t>. </a:t>
            </a:r>
          </a:p>
          <a:p>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012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F5C46BD5-9BB0-42CC-A441-0E2C8EB730CD}"/>
              </a:ext>
            </a:extLst>
          </p:cNvPr>
          <p:cNvSpPr txBox="1"/>
          <p:nvPr/>
        </p:nvSpPr>
        <p:spPr>
          <a:xfrm>
            <a:off x="780542" y="827779"/>
            <a:ext cx="4599336" cy="600164"/>
          </a:xfrm>
          <a:prstGeom prst="rect">
            <a:avLst/>
          </a:prstGeom>
          <a:noFill/>
        </p:spPr>
        <p:txBody>
          <a:bodyPr wrap="none" rtlCol="0">
            <a:spAutoFit/>
          </a:bodyPr>
          <a:lstStyle/>
          <a:p>
            <a:r>
              <a:rPr lang="pt-BR" sz="3300" b="1" spc="600" dirty="0">
                <a:solidFill>
                  <a:srgbClr val="56707C"/>
                </a:solidFill>
                <a:latin typeface="Impact" panose="020B0806030902050204" pitchFamily="34" charset="0"/>
              </a:rPr>
              <a:t>IMAGEM DE MARCA </a:t>
            </a:r>
          </a:p>
        </p:txBody>
      </p:sp>
      <p:sp>
        <p:nvSpPr>
          <p:cNvPr id="2" name="CaixaDeTexto 1"/>
          <p:cNvSpPr txBox="1"/>
          <p:nvPr/>
        </p:nvSpPr>
        <p:spPr>
          <a:xfrm>
            <a:off x="966651" y="1881051"/>
            <a:ext cx="10042482" cy="3970318"/>
          </a:xfrm>
          <a:prstGeom prst="rect">
            <a:avLst/>
          </a:prstGeom>
          <a:noFill/>
        </p:spPr>
        <p:txBody>
          <a:bodyPr wrap="square" rtlCol="0">
            <a:spAutoFit/>
          </a:bodyPr>
          <a:lstStyle/>
          <a:p>
            <a:endParaRPr lang="pt-BR" sz="2800" dirty="0">
              <a:latin typeface="Arial" panose="020B0604020202020204" pitchFamily="34" charset="0"/>
              <a:cs typeface="Arial" panose="020B0604020202020204" pitchFamily="34" charset="0"/>
            </a:endParaRPr>
          </a:p>
          <a:p>
            <a:r>
              <a:rPr lang="pt-BR" sz="2800" dirty="0">
                <a:latin typeface="Arial" panose="020B0604020202020204" pitchFamily="34" charset="0"/>
                <a:cs typeface="Arial" panose="020B0604020202020204" pitchFamily="34" charset="0"/>
              </a:rPr>
              <a:t>É um conceito de </a:t>
            </a:r>
            <a:r>
              <a:rPr lang="pt-BR" sz="2800" b="1" dirty="0">
                <a:latin typeface="Arial" panose="020B0604020202020204" pitchFamily="34" charset="0"/>
                <a:cs typeface="Arial" panose="020B0604020202020204" pitchFamily="34" charset="0"/>
              </a:rPr>
              <a:t>recepção. </a:t>
            </a:r>
          </a:p>
          <a:p>
            <a:endParaRPr lang="pt-BR" sz="2800" dirty="0">
              <a:latin typeface="Arial" panose="020B0604020202020204" pitchFamily="34" charset="0"/>
              <a:cs typeface="Arial" panose="020B0604020202020204" pitchFamily="34" charset="0"/>
            </a:endParaRPr>
          </a:p>
          <a:p>
            <a:r>
              <a:rPr lang="pt-BR" sz="2800" dirty="0">
                <a:latin typeface="Arial" panose="020B0604020202020204" pitchFamily="34" charset="0"/>
                <a:cs typeface="Arial" panose="020B0604020202020204" pitchFamily="34" charset="0"/>
              </a:rPr>
              <a:t>Maneira como os públicos percebem e entendem a marca. A imagem é o resultado da síntese feita pelo público de todos os signos emitidos pela marca.</a:t>
            </a:r>
          </a:p>
          <a:p>
            <a:endParaRPr lang="pt-BR" sz="2800" dirty="0">
              <a:latin typeface="Arial" panose="020B0604020202020204" pitchFamily="34" charset="0"/>
              <a:cs typeface="Arial" panose="020B0604020202020204" pitchFamily="34" charset="0"/>
            </a:endParaRPr>
          </a:p>
          <a:p>
            <a:r>
              <a:rPr lang="pt-BR" sz="2800" dirty="0">
                <a:latin typeface="Arial" panose="020B0604020202020204" pitchFamily="34" charset="0"/>
                <a:cs typeface="Arial" panose="020B0604020202020204" pitchFamily="34" charset="0"/>
              </a:rPr>
              <a:t>Imagem é uma decodificação, uma extração de sentidos, uma interpretação...</a:t>
            </a:r>
          </a:p>
        </p:txBody>
      </p:sp>
    </p:spTree>
    <p:extLst>
      <p:ext uri="{BB962C8B-B14F-4D97-AF65-F5344CB8AC3E}">
        <p14:creationId xmlns:p14="http://schemas.microsoft.com/office/powerpoint/2010/main" val="31902020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AB07B59-B850-4D4D-B787-550CC410F3A4}"/>
              </a:ext>
            </a:extLst>
          </p:cNvPr>
          <p:cNvSpPr txBox="1"/>
          <p:nvPr/>
        </p:nvSpPr>
        <p:spPr>
          <a:xfrm>
            <a:off x="875078" y="627805"/>
            <a:ext cx="4213013" cy="600164"/>
          </a:xfrm>
          <a:prstGeom prst="rect">
            <a:avLst/>
          </a:prstGeom>
          <a:noFill/>
        </p:spPr>
        <p:txBody>
          <a:bodyPr wrap="none" rtlCol="0">
            <a:spAutoFit/>
          </a:bodyPr>
          <a:lstStyle/>
          <a:p>
            <a:r>
              <a:rPr lang="pt-BR" sz="3300" b="1" spc="600" dirty="0">
                <a:solidFill>
                  <a:srgbClr val="56707C"/>
                </a:solidFill>
                <a:latin typeface="Impact" panose="020B0806030902050204" pitchFamily="34" charset="0"/>
              </a:rPr>
              <a:t>POSICIONAMENTO</a:t>
            </a:r>
          </a:p>
        </p:txBody>
      </p:sp>
      <p:sp>
        <p:nvSpPr>
          <p:cNvPr id="3" name="CaixaDeTexto 2">
            <a:extLst>
              <a:ext uri="{FF2B5EF4-FFF2-40B4-BE49-F238E27FC236}">
                <a16:creationId xmlns:a16="http://schemas.microsoft.com/office/drawing/2014/main" id="{12428029-F28F-4DA7-A39E-E7B58176E463}"/>
              </a:ext>
            </a:extLst>
          </p:cNvPr>
          <p:cNvSpPr txBox="1"/>
          <p:nvPr/>
        </p:nvSpPr>
        <p:spPr>
          <a:xfrm>
            <a:off x="700673" y="1683313"/>
            <a:ext cx="4873200" cy="3416320"/>
          </a:xfrm>
          <a:prstGeom prst="rect">
            <a:avLst/>
          </a:prstGeom>
          <a:noFill/>
        </p:spPr>
        <p:txBody>
          <a:bodyPr wrap="square" rtlCol="0">
            <a:spAutoFit/>
          </a:bodyPr>
          <a:lstStyle/>
          <a:p>
            <a:pPr marL="285750" indent="-285750">
              <a:buClr>
                <a:srgbClr val="FFC000"/>
              </a:buClr>
              <a:buFont typeface="Wingdings" panose="05000000000000000000" pitchFamily="2" charset="2"/>
              <a:buChar char="Ø"/>
            </a:pPr>
            <a:r>
              <a:rPr lang="pt-BR" dirty="0">
                <a:latin typeface="Arial" panose="020B0604020202020204" pitchFamily="34" charset="0"/>
                <a:cs typeface="Arial" panose="020B0604020202020204" pitchFamily="34" charset="0"/>
              </a:rPr>
              <a:t>Lugar que ocupo na cabeça do consumidor (não interessa o que eu pretendo, mas sim o que eu gero no outro) </a:t>
            </a:r>
          </a:p>
          <a:p>
            <a:pPr marL="285750" indent="-285750">
              <a:buClr>
                <a:srgbClr val="FFC000"/>
              </a:buClr>
              <a:buFont typeface="Wingdings" panose="05000000000000000000" pitchFamily="2" charset="2"/>
              <a:buChar char="Ø"/>
            </a:pPr>
            <a:endParaRPr lang="pt-BR" dirty="0">
              <a:latin typeface="Arial" panose="020B0604020202020204" pitchFamily="34" charset="0"/>
              <a:cs typeface="Arial" panose="020B0604020202020204" pitchFamily="34" charset="0"/>
            </a:endParaRPr>
          </a:p>
          <a:p>
            <a:pPr marL="285750" indent="-285750">
              <a:buClr>
                <a:srgbClr val="FFC000"/>
              </a:buClr>
              <a:buFont typeface="Wingdings" panose="05000000000000000000" pitchFamily="2" charset="2"/>
              <a:buChar char="Ø"/>
            </a:pPr>
            <a:endParaRPr lang="pt-BR" dirty="0">
              <a:latin typeface="Arial" panose="020B0604020202020204" pitchFamily="34" charset="0"/>
              <a:cs typeface="Arial" panose="020B0604020202020204" pitchFamily="34" charset="0"/>
            </a:endParaRPr>
          </a:p>
          <a:p>
            <a:pPr marL="285750" indent="-285750">
              <a:buClr>
                <a:srgbClr val="FFC000"/>
              </a:buClr>
              <a:buFont typeface="Wingdings" panose="05000000000000000000" pitchFamily="2" charset="2"/>
              <a:buChar char="Ø"/>
            </a:pPr>
            <a:r>
              <a:rPr lang="pt-BR" dirty="0">
                <a:latin typeface="Arial" panose="020B0604020202020204" pitchFamily="34" charset="0"/>
                <a:cs typeface="Arial" panose="020B0604020202020204" pitchFamily="34" charset="0"/>
              </a:rPr>
              <a:t>Sempre um olhar do outro (representação de si, papel social, passado cristalizado no presente)</a:t>
            </a:r>
          </a:p>
          <a:p>
            <a:pPr marL="285750" indent="-285750">
              <a:buClr>
                <a:srgbClr val="FFC000"/>
              </a:buClr>
              <a:buFont typeface="Wingdings" panose="05000000000000000000" pitchFamily="2" charset="2"/>
              <a:buChar char="Ø"/>
            </a:pPr>
            <a:endParaRPr lang="pt-BR" dirty="0">
              <a:latin typeface="Arial" panose="020B0604020202020204" pitchFamily="34" charset="0"/>
              <a:cs typeface="Arial" panose="020B0604020202020204" pitchFamily="34" charset="0"/>
            </a:endParaRPr>
          </a:p>
          <a:p>
            <a:pPr marL="285750" indent="-285750">
              <a:buClr>
                <a:srgbClr val="FFC000"/>
              </a:buClr>
              <a:buFont typeface="Wingdings" panose="05000000000000000000" pitchFamily="2" charset="2"/>
              <a:buChar char="Ø"/>
            </a:pPr>
            <a:endParaRPr lang="pt-BR" dirty="0">
              <a:latin typeface="Arial" panose="020B0604020202020204" pitchFamily="34" charset="0"/>
              <a:cs typeface="Arial" panose="020B0604020202020204" pitchFamily="34" charset="0"/>
            </a:endParaRPr>
          </a:p>
          <a:p>
            <a:pPr marL="285750" indent="-285750">
              <a:buClr>
                <a:srgbClr val="FFC000"/>
              </a:buClr>
              <a:buFont typeface="Wingdings" panose="05000000000000000000" pitchFamily="2" charset="2"/>
              <a:buChar char="Ø"/>
            </a:pPr>
            <a:r>
              <a:rPr lang="pt-BR" dirty="0">
                <a:latin typeface="Arial" panose="020B0604020202020204" pitchFamily="34" charset="0"/>
                <a:cs typeface="Arial" panose="020B0604020202020204" pitchFamily="34" charset="0"/>
              </a:rPr>
              <a:t>Identidade como metamorfose (CIAMPA, 1984, 1987, 2001)</a:t>
            </a:r>
          </a:p>
        </p:txBody>
      </p:sp>
      <p:pic>
        <p:nvPicPr>
          <p:cNvPr id="4" name="Imagem 3">
            <a:extLst>
              <a:ext uri="{FF2B5EF4-FFF2-40B4-BE49-F238E27FC236}">
                <a16:creationId xmlns:a16="http://schemas.microsoft.com/office/drawing/2014/main" id="{F64C5889-DA2A-4AA8-9E02-4D843462065E}"/>
              </a:ext>
            </a:extLst>
          </p:cNvPr>
          <p:cNvPicPr>
            <a:picLocks noChangeAspect="1"/>
          </p:cNvPicPr>
          <p:nvPr/>
        </p:nvPicPr>
        <p:blipFill>
          <a:blip r:embed="rId2"/>
          <a:stretch>
            <a:fillRect/>
          </a:stretch>
        </p:blipFill>
        <p:spPr>
          <a:xfrm>
            <a:off x="6263205" y="782313"/>
            <a:ext cx="5508811" cy="5508811"/>
          </a:xfrm>
          <a:prstGeom prst="rect">
            <a:avLst/>
          </a:prstGeom>
        </p:spPr>
      </p:pic>
      <p:sp>
        <p:nvSpPr>
          <p:cNvPr id="5" name="Retângulo 4">
            <a:hlinkClick r:id="rId3"/>
            <a:extLst>
              <a:ext uri="{FF2B5EF4-FFF2-40B4-BE49-F238E27FC236}">
                <a16:creationId xmlns:a16="http://schemas.microsoft.com/office/drawing/2014/main" id="{8493C083-FBA8-46B1-ADBB-9F3454BEE359}"/>
              </a:ext>
            </a:extLst>
          </p:cNvPr>
          <p:cNvSpPr/>
          <p:nvPr/>
        </p:nvSpPr>
        <p:spPr>
          <a:xfrm>
            <a:off x="774565" y="6337291"/>
            <a:ext cx="3700437" cy="276999"/>
          </a:xfrm>
          <a:prstGeom prst="rect">
            <a:avLst/>
          </a:prstGeom>
        </p:spPr>
        <p:txBody>
          <a:bodyPr wrap="none">
            <a:spAutoFit/>
          </a:bodyPr>
          <a:lstStyle/>
          <a:p>
            <a:r>
              <a:rPr lang="pt-BR" sz="1200" u="sng" dirty="0">
                <a:hlinkClick r:id="rId3">
                  <a:extLst>
                    <a:ext uri="{A12FA001-AC4F-418D-AE19-62706E023703}">
                      <ahyp:hlinkClr xmlns:ahyp="http://schemas.microsoft.com/office/drawing/2018/hyperlinkcolor" xmlns="" val="tx"/>
                    </a:ext>
                  </a:extLst>
                </a:hlinkClick>
              </a:rPr>
              <a:t>https://www.msi.org/uploads/articles/MSI_RP18-20.pdf</a:t>
            </a:r>
            <a:endParaRPr lang="pt-BR" sz="1200" u="sng" dirty="0"/>
          </a:p>
        </p:txBody>
      </p:sp>
      <p:sp>
        <p:nvSpPr>
          <p:cNvPr id="6" name="Retângulo 5">
            <a:extLst>
              <a:ext uri="{FF2B5EF4-FFF2-40B4-BE49-F238E27FC236}">
                <a16:creationId xmlns:a16="http://schemas.microsoft.com/office/drawing/2014/main" id="{F7A4923F-4B71-4B3A-BABE-2F02E2075535}"/>
              </a:ext>
            </a:extLst>
          </p:cNvPr>
          <p:cNvSpPr/>
          <p:nvPr/>
        </p:nvSpPr>
        <p:spPr>
          <a:xfrm>
            <a:off x="774565" y="6106458"/>
            <a:ext cx="3342453" cy="369332"/>
          </a:xfrm>
          <a:prstGeom prst="rect">
            <a:avLst/>
          </a:prstGeom>
        </p:spPr>
        <p:txBody>
          <a:bodyPr wrap="none">
            <a:spAutoFit/>
          </a:bodyPr>
          <a:lstStyle/>
          <a:p>
            <a:pPr algn="just">
              <a:defRPr/>
            </a:pPr>
            <a:r>
              <a:rPr lang="en-US" b="1" dirty="0"/>
              <a:t>MSI - </a:t>
            </a:r>
            <a:r>
              <a:rPr lang="pt-BR" b="1" i="1" dirty="0"/>
              <a:t>Marketing Science </a:t>
            </a:r>
            <a:r>
              <a:rPr lang="pt-BR" b="1" i="1" dirty="0" err="1"/>
              <a:t>Institute</a:t>
            </a:r>
            <a:endParaRPr lang="pt-BR" b="1" i="1" dirty="0"/>
          </a:p>
        </p:txBody>
      </p:sp>
    </p:spTree>
    <p:extLst>
      <p:ext uri="{BB962C8B-B14F-4D97-AF65-F5344CB8AC3E}">
        <p14:creationId xmlns:p14="http://schemas.microsoft.com/office/powerpoint/2010/main" val="3132406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graffiti, pedra&#10;&#10;Descrição gerada automaticamente">
            <a:extLst>
              <a:ext uri="{FF2B5EF4-FFF2-40B4-BE49-F238E27FC236}">
                <a16:creationId xmlns:a16="http://schemas.microsoft.com/office/drawing/2014/main" id="{01C542AD-4467-4859-A350-D0FD1E694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3446" y="0"/>
            <a:ext cx="6137130" cy="3429000"/>
          </a:xfrm>
          <a:prstGeom prst="rect">
            <a:avLst/>
          </a:prstGeom>
        </p:spPr>
      </p:pic>
      <p:pic>
        <p:nvPicPr>
          <p:cNvPr id="5" name="Imagem 4">
            <a:extLst>
              <a:ext uri="{FF2B5EF4-FFF2-40B4-BE49-F238E27FC236}">
                <a16:creationId xmlns:a16="http://schemas.microsoft.com/office/drawing/2014/main" id="{4D7DC5F4-1A6A-43DC-A780-EBCE8280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pic>
        <p:nvPicPr>
          <p:cNvPr id="7" name="Imagem 6" descr="Uma imagem contendo grama, comida, água, mesa&#10;&#10;Descrição gerada automaticamente">
            <a:extLst>
              <a:ext uri="{FF2B5EF4-FFF2-40B4-BE49-F238E27FC236}">
                <a16:creationId xmlns:a16="http://schemas.microsoft.com/office/drawing/2014/main" id="{67C6045D-FD15-44E5-B44A-0B360DCF9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3" y="3743323"/>
            <a:ext cx="6137130" cy="3157541"/>
          </a:xfrm>
          <a:prstGeom prst="rect">
            <a:avLst/>
          </a:prstGeom>
        </p:spPr>
      </p:pic>
      <p:pic>
        <p:nvPicPr>
          <p:cNvPr id="9" name="Imagem 8" descr="Mapa&#10;&#10;Descrição gerada automaticamente">
            <a:extLst>
              <a:ext uri="{FF2B5EF4-FFF2-40B4-BE49-F238E27FC236}">
                <a16:creationId xmlns:a16="http://schemas.microsoft.com/office/drawing/2014/main" id="{45D2B820-3740-4C99-B7F7-6B32CA508F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865"/>
            <a:ext cx="6149685" cy="3786189"/>
          </a:xfrm>
          <a:prstGeom prst="rect">
            <a:avLst/>
          </a:prstGeom>
        </p:spPr>
      </p:pic>
    </p:spTree>
    <p:extLst>
      <p:ext uri="{BB962C8B-B14F-4D97-AF65-F5344CB8AC3E}">
        <p14:creationId xmlns:p14="http://schemas.microsoft.com/office/powerpoint/2010/main" val="16916783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4A91C34-E69B-4BCE-A4ED-8BEDE46AEAF2}"/>
              </a:ext>
            </a:extLst>
          </p:cNvPr>
          <p:cNvPicPr>
            <a:picLocks noChangeAspect="1"/>
          </p:cNvPicPr>
          <p:nvPr/>
        </p:nvPicPr>
        <p:blipFill rotWithShape="1">
          <a:blip r:embed="rId2"/>
          <a:srcRect l="23320" t="13315" r="50697" b="12065"/>
          <a:stretch/>
        </p:blipFill>
        <p:spPr>
          <a:xfrm>
            <a:off x="0" y="-16817"/>
            <a:ext cx="4257676" cy="6874817"/>
          </a:xfrm>
          <a:prstGeom prst="rect">
            <a:avLst/>
          </a:prstGeom>
        </p:spPr>
      </p:pic>
      <p:pic>
        <p:nvPicPr>
          <p:cNvPr id="5" name="Imagem 4">
            <a:extLst>
              <a:ext uri="{FF2B5EF4-FFF2-40B4-BE49-F238E27FC236}">
                <a16:creationId xmlns:a16="http://schemas.microsoft.com/office/drawing/2014/main" id="{355432AD-C674-41B2-AC4D-53A1BE216F62}"/>
              </a:ext>
            </a:extLst>
          </p:cNvPr>
          <p:cNvPicPr>
            <a:picLocks noChangeAspect="1"/>
          </p:cNvPicPr>
          <p:nvPr/>
        </p:nvPicPr>
        <p:blipFill rotWithShape="1">
          <a:blip r:embed="rId3"/>
          <a:srcRect l="6151" t="36271" r="60134" b="33852"/>
          <a:stretch/>
        </p:blipFill>
        <p:spPr>
          <a:xfrm>
            <a:off x="4257675" y="2943225"/>
            <a:ext cx="7570369" cy="3771902"/>
          </a:xfrm>
          <a:prstGeom prst="rect">
            <a:avLst/>
          </a:prstGeom>
        </p:spPr>
      </p:pic>
    </p:spTree>
    <p:extLst>
      <p:ext uri="{BB962C8B-B14F-4D97-AF65-F5344CB8AC3E}">
        <p14:creationId xmlns:p14="http://schemas.microsoft.com/office/powerpoint/2010/main" val="31557029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hlinkClick r:id="rId2"/>
            <a:extLst>
              <a:ext uri="{FF2B5EF4-FFF2-40B4-BE49-F238E27FC236}">
                <a16:creationId xmlns:a16="http://schemas.microsoft.com/office/drawing/2014/main" id="{9FD2EA85-F558-408E-A0B5-16431B288B37}"/>
              </a:ext>
            </a:extLst>
          </p:cNvPr>
          <p:cNvPicPr>
            <a:picLocks noChangeAspect="1"/>
          </p:cNvPicPr>
          <p:nvPr/>
        </p:nvPicPr>
        <p:blipFill rotWithShape="1">
          <a:blip r:embed="rId3"/>
          <a:srcRect l="9884" t="17042" r="11142" b="10640"/>
          <a:stretch/>
        </p:blipFill>
        <p:spPr>
          <a:xfrm>
            <a:off x="169108" y="989206"/>
            <a:ext cx="11393627" cy="5868794"/>
          </a:xfrm>
          <a:prstGeom prst="rect">
            <a:avLst/>
          </a:prstGeom>
        </p:spPr>
      </p:pic>
      <p:sp>
        <p:nvSpPr>
          <p:cNvPr id="5" name="Retângulo 4">
            <a:extLst>
              <a:ext uri="{FF2B5EF4-FFF2-40B4-BE49-F238E27FC236}">
                <a16:creationId xmlns:a16="http://schemas.microsoft.com/office/drawing/2014/main" id="{9403FA04-7F95-46C3-8DB9-B5B3A1C3CA3F}"/>
              </a:ext>
            </a:extLst>
          </p:cNvPr>
          <p:cNvSpPr/>
          <p:nvPr/>
        </p:nvSpPr>
        <p:spPr>
          <a:xfrm>
            <a:off x="1868252" y="6280645"/>
            <a:ext cx="7756039" cy="323165"/>
          </a:xfrm>
          <a:prstGeom prst="rect">
            <a:avLst/>
          </a:prstGeom>
        </p:spPr>
        <p:txBody>
          <a:bodyPr wrap="square">
            <a:spAutoFit/>
          </a:bodyPr>
          <a:lstStyle/>
          <a:p>
            <a:r>
              <a:rPr lang="pt-BR" sz="1500" dirty="0">
                <a:hlinkClick r:id="rId2"/>
              </a:rPr>
              <a:t>https://www.interbrand.com/br/best-brands/best-brazilian-brands/2018/ranking/</a:t>
            </a:r>
            <a:endParaRPr lang="pt-BR" sz="1500" dirty="0"/>
          </a:p>
        </p:txBody>
      </p:sp>
      <p:sp>
        <p:nvSpPr>
          <p:cNvPr id="6" name="CaixaDeTexto 5">
            <a:extLst>
              <a:ext uri="{FF2B5EF4-FFF2-40B4-BE49-F238E27FC236}">
                <a16:creationId xmlns:a16="http://schemas.microsoft.com/office/drawing/2014/main" id="{F5C46BD5-9BB0-42CC-A441-0E2C8EB730CD}"/>
              </a:ext>
            </a:extLst>
          </p:cNvPr>
          <p:cNvSpPr txBox="1"/>
          <p:nvPr/>
        </p:nvSpPr>
        <p:spPr>
          <a:xfrm>
            <a:off x="169108" y="227459"/>
            <a:ext cx="4006225" cy="600164"/>
          </a:xfrm>
          <a:prstGeom prst="rect">
            <a:avLst/>
          </a:prstGeom>
          <a:noFill/>
        </p:spPr>
        <p:txBody>
          <a:bodyPr wrap="none" rtlCol="0">
            <a:spAutoFit/>
          </a:bodyPr>
          <a:lstStyle/>
          <a:p>
            <a:r>
              <a:rPr lang="pt-BR" sz="3300" b="1" spc="600" dirty="0">
                <a:solidFill>
                  <a:srgbClr val="607D8B"/>
                </a:solidFill>
                <a:latin typeface="Impact" panose="020B0806030902050204" pitchFamily="34" charset="0"/>
              </a:rPr>
              <a:t>MARCAS BRASIL </a:t>
            </a:r>
          </a:p>
        </p:txBody>
      </p:sp>
      <p:sp>
        <p:nvSpPr>
          <p:cNvPr id="2" name="CaixaDeTexto 1">
            <a:extLst>
              <a:ext uri="{FF2B5EF4-FFF2-40B4-BE49-F238E27FC236}">
                <a16:creationId xmlns:a16="http://schemas.microsoft.com/office/drawing/2014/main" id="{3957E06A-F6AF-409F-80F4-414C4FD0D766}"/>
              </a:ext>
            </a:extLst>
          </p:cNvPr>
          <p:cNvSpPr txBox="1"/>
          <p:nvPr/>
        </p:nvSpPr>
        <p:spPr>
          <a:xfrm>
            <a:off x="10522436" y="527541"/>
            <a:ext cx="973394" cy="461665"/>
          </a:xfrm>
          <a:prstGeom prst="rect">
            <a:avLst/>
          </a:prstGeom>
          <a:noFill/>
        </p:spPr>
        <p:txBody>
          <a:bodyPr wrap="square" rtlCol="0">
            <a:spAutoFit/>
          </a:bodyPr>
          <a:lstStyle/>
          <a:p>
            <a:r>
              <a:rPr lang="pt-BR" sz="2400" b="1" dirty="0">
                <a:highlight>
                  <a:srgbClr val="FFFF00"/>
                </a:highlight>
              </a:rPr>
              <a:t>2020</a:t>
            </a:r>
          </a:p>
        </p:txBody>
      </p:sp>
    </p:spTree>
    <p:extLst>
      <p:ext uri="{BB962C8B-B14F-4D97-AF65-F5344CB8AC3E}">
        <p14:creationId xmlns:p14="http://schemas.microsoft.com/office/powerpoint/2010/main" val="9805357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15 Sensational Tips for Using Instagram Live">
            <a:extLst>
              <a:ext uri="{FF2B5EF4-FFF2-40B4-BE49-F238E27FC236}">
                <a16:creationId xmlns:a16="http://schemas.microsoft.com/office/drawing/2014/main" id="{4B5CF0CE-3D77-44E3-AC22-49843F6427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0" t="31560" r="11043"/>
          <a:stretch/>
        </p:blipFill>
        <p:spPr bwMode="auto">
          <a:xfrm>
            <a:off x="3334043" y="0"/>
            <a:ext cx="88529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Uma imagem contendo faca, mesa&#10;&#10;Descrição gerada automaticamente">
            <a:extLst>
              <a:ext uri="{FF2B5EF4-FFF2-40B4-BE49-F238E27FC236}">
                <a16:creationId xmlns:a16="http://schemas.microsoft.com/office/drawing/2014/main" id="{BDD991DF-7B01-43B8-BE0E-83368B5C8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sp>
        <p:nvSpPr>
          <p:cNvPr id="3" name="CaixaDeTexto 2">
            <a:extLst>
              <a:ext uri="{FF2B5EF4-FFF2-40B4-BE49-F238E27FC236}">
                <a16:creationId xmlns:a16="http://schemas.microsoft.com/office/drawing/2014/main" id="{B430F948-CAC0-4233-92B6-40BCAF46A1F9}"/>
              </a:ext>
            </a:extLst>
          </p:cNvPr>
          <p:cNvSpPr txBox="1"/>
          <p:nvPr/>
        </p:nvSpPr>
        <p:spPr>
          <a:xfrm>
            <a:off x="797932" y="2766016"/>
            <a:ext cx="7960068" cy="1938990"/>
          </a:xfrm>
          <a:prstGeom prst="rect">
            <a:avLst/>
          </a:prstGeom>
          <a:noFill/>
        </p:spPr>
        <p:txBody>
          <a:bodyPr wrap="square" lIns="91439" tIns="45719" rIns="91439"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sym typeface="Calibri"/>
              </a:rPr>
              <a:t>Os sentidos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6000" dirty="0">
                <a:solidFill>
                  <a:prstClr val="white"/>
                </a:solidFill>
                <a:latin typeface="Arial Black" panose="020B0A04020102020204" pitchFamily="34" charset="0"/>
                <a:cs typeface="Arial" panose="020B0604020202020204" pitchFamily="34" charset="0"/>
                <a:sym typeface="Calibri"/>
              </a:rPr>
              <a:t>das lives</a:t>
            </a:r>
            <a:endParaRPr kumimoji="0" lang="pt-BR"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38564915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0EEC2AF-643F-EE45-A50B-33BF633C061E}"/>
              </a:ext>
            </a:extLst>
          </p:cNvPr>
          <p:cNvSpPr txBox="1"/>
          <p:nvPr/>
        </p:nvSpPr>
        <p:spPr>
          <a:xfrm>
            <a:off x="436098" y="1956991"/>
            <a:ext cx="5166048" cy="4204549"/>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Como vimos, em tempos de pandemia, as </a:t>
            </a: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têm servido de “espaço” para outros tipos de conteúdo, que não musicais.</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Aulas de ginástica e palestras são bons exemplos desse tipo de situação, nos permitindo entender como podem se dar as interações.</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Quando trocamos artistas muito conhecidos por pessoas “comuns”, nota-se um aumento da importância da interação entre o autor da </a:t>
            </a:r>
            <a:r>
              <a:rPr lang="pt-BR" sz="1500" dirty="0" err="1">
                <a:latin typeface="Arial" panose="020B0604020202020204" pitchFamily="34" charset="0"/>
                <a:cs typeface="Arial" panose="020B0604020202020204" pitchFamily="34" charset="0"/>
              </a:rPr>
              <a:t>live</a:t>
            </a:r>
            <a:r>
              <a:rPr lang="pt-BR" sz="1500" dirty="0">
                <a:latin typeface="Arial" panose="020B0604020202020204" pitchFamily="34" charset="0"/>
                <a:cs typeface="Arial" panose="020B0604020202020204" pitchFamily="34" charset="0"/>
              </a:rPr>
              <a:t> e o público que a assiste e sobretudo entre os que fazem parte do público.</a:t>
            </a:r>
          </a:p>
        </p:txBody>
      </p:sp>
      <p:pic>
        <p:nvPicPr>
          <p:cNvPr id="2" name="Imagem 1">
            <a:extLst>
              <a:ext uri="{FF2B5EF4-FFF2-40B4-BE49-F238E27FC236}">
                <a16:creationId xmlns:a16="http://schemas.microsoft.com/office/drawing/2014/main" id="{7067CC51-C570-C344-97D2-794CB6647B0E}"/>
              </a:ext>
            </a:extLst>
          </p:cNvPr>
          <p:cNvPicPr>
            <a:picLocks noChangeAspect="1"/>
          </p:cNvPicPr>
          <p:nvPr/>
        </p:nvPicPr>
        <p:blipFill>
          <a:blip r:embed="rId2"/>
          <a:stretch>
            <a:fillRect/>
          </a:stretch>
        </p:blipFill>
        <p:spPr>
          <a:xfrm>
            <a:off x="6096000" y="0"/>
            <a:ext cx="6096000" cy="2879683"/>
          </a:xfrm>
          <a:prstGeom prst="rect">
            <a:avLst/>
          </a:prstGeom>
        </p:spPr>
      </p:pic>
      <p:pic>
        <p:nvPicPr>
          <p:cNvPr id="4100" name="Picture 4" descr="augustocury num live do instagram - YouTube">
            <a:extLst>
              <a:ext uri="{FF2B5EF4-FFF2-40B4-BE49-F238E27FC236}">
                <a16:creationId xmlns:a16="http://schemas.microsoft.com/office/drawing/2014/main" id="{ECE007CE-CCE8-1B4F-8E24-FE868B4B1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13" r="34523"/>
          <a:stretch/>
        </p:blipFill>
        <p:spPr bwMode="auto">
          <a:xfrm>
            <a:off x="6096000" y="2902992"/>
            <a:ext cx="2211169" cy="397831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 AO VIVO: Rita Lobo cozinha sobremesa e responde comentários dos ...">
            <a:extLst>
              <a:ext uri="{FF2B5EF4-FFF2-40B4-BE49-F238E27FC236}">
                <a16:creationId xmlns:a16="http://schemas.microsoft.com/office/drawing/2014/main" id="{2F77EB81-B1D5-4E08-BF4D-C0870C2258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261"/>
          <a:stretch/>
        </p:blipFill>
        <p:spPr bwMode="auto">
          <a:xfrm>
            <a:off x="8307169" y="2879683"/>
            <a:ext cx="3884831" cy="235244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ita ao vivo! Programação de 23 a 27/3 - Panelinha">
            <a:extLst>
              <a:ext uri="{FF2B5EF4-FFF2-40B4-BE49-F238E27FC236}">
                <a16:creationId xmlns:a16="http://schemas.microsoft.com/office/drawing/2014/main" id="{3EE020DA-972C-4B5C-B0D8-8CA632314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762" y="4273826"/>
            <a:ext cx="3882215" cy="2584174"/>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81D40E45-DD77-4673-8740-9317EF83F629}"/>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Nem toda live é música</a:t>
            </a:r>
          </a:p>
        </p:txBody>
      </p:sp>
    </p:spTree>
    <p:extLst>
      <p:ext uri="{BB962C8B-B14F-4D97-AF65-F5344CB8AC3E}">
        <p14:creationId xmlns:p14="http://schemas.microsoft.com/office/powerpoint/2010/main" val="2053342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0EEC2AF-643F-EE45-A50B-33BF633C061E}"/>
              </a:ext>
            </a:extLst>
          </p:cNvPr>
          <p:cNvSpPr txBox="1"/>
          <p:nvPr/>
        </p:nvSpPr>
        <p:spPr>
          <a:xfrm>
            <a:off x="432094" y="1492098"/>
            <a:ext cx="6096000" cy="4897046"/>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Um dos aspectos que mais favorecem o aspecto massivo das </a:t>
            </a: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é a natureza do seu conteúdo.</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musicais costumam reproduzir situações de shows, em que basicamente o artista se apresenta e o público assiste, reage: ouve, canta junto, dança etc.</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b="1" dirty="0">
                <a:solidFill>
                  <a:srgbClr val="1A4445"/>
                </a:solidFill>
                <a:latin typeface="Arial Black" panose="020B0A04020102020204" pitchFamily="34" charset="0"/>
                <a:cs typeface="Arial" panose="020B0604020202020204" pitchFamily="34" charset="0"/>
              </a:rPr>
              <a:t>Por conta disso, por já não pressupor grande interação artista-público e por prever uma interação pouco profunda entre os que assistem, a transposição para as plataformas digitais traz poucas alterações no que diz respeito à midiatização.</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Mas traz outros efeitos, estes bastante importantes.</a:t>
            </a:r>
          </a:p>
        </p:txBody>
      </p:sp>
      <p:pic>
        <p:nvPicPr>
          <p:cNvPr id="1026" name="Picture 2" descr="Veja quais lives e estreias do streaming desta quinta-feira (16 ...">
            <a:extLst>
              <a:ext uri="{FF2B5EF4-FFF2-40B4-BE49-F238E27FC236}">
                <a16:creationId xmlns:a16="http://schemas.microsoft.com/office/drawing/2014/main" id="{AD499A34-5600-EA4F-8F67-296E618B14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0"/>
          <a:stretch/>
        </p:blipFill>
        <p:spPr bwMode="auto">
          <a:xfrm>
            <a:off x="6766560" y="0"/>
            <a:ext cx="542544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ésar Menotti e Fabiano cantam sucessos das antigas em live">
            <a:extLst>
              <a:ext uri="{FF2B5EF4-FFF2-40B4-BE49-F238E27FC236}">
                <a16:creationId xmlns:a16="http://schemas.microsoft.com/office/drawing/2014/main" id="{7193E5B0-15A8-3147-9036-88FCD7F456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00"/>
          <a:stretch/>
        </p:blipFill>
        <p:spPr bwMode="auto">
          <a:xfrm>
            <a:off x="6766558" y="3433378"/>
            <a:ext cx="5425441" cy="342462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4E734FA8-BAD0-4FA5-A9D4-ED7855073153}"/>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A live é um show</a:t>
            </a:r>
          </a:p>
        </p:txBody>
      </p:sp>
    </p:spTree>
    <p:extLst>
      <p:ext uri="{BB962C8B-B14F-4D97-AF65-F5344CB8AC3E}">
        <p14:creationId xmlns:p14="http://schemas.microsoft.com/office/powerpoint/2010/main" val="2481159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0EEC2AF-643F-EE45-A50B-33BF633C061E}"/>
              </a:ext>
            </a:extLst>
          </p:cNvPr>
          <p:cNvSpPr txBox="1"/>
          <p:nvPr/>
        </p:nvSpPr>
        <p:spPr>
          <a:xfrm>
            <a:off x="436098" y="1387520"/>
            <a:ext cx="6035040" cy="5243295"/>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Mesmo tendo conteúdo predominantemente musical, algumas </a:t>
            </a: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fogem ao modelo do show e </a:t>
            </a:r>
            <a:r>
              <a:rPr lang="pt-BR" sz="1500" b="1" dirty="0">
                <a:solidFill>
                  <a:srgbClr val="1A4445"/>
                </a:solidFill>
                <a:latin typeface="Arial Black" panose="020B0A04020102020204" pitchFamily="34" charset="0"/>
                <a:cs typeface="Arial" panose="020B0604020202020204" pitchFamily="34" charset="0"/>
              </a:rPr>
              <a:t>acabam assumindo outras linguagens.</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As </a:t>
            </a: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que emulam programas de televisão (apresentadores, convidados, blocos), por exemplo, trazem uma importante questão: descolamento entre a linguagem e o suporte técnico.</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b="1" dirty="0">
                <a:solidFill>
                  <a:srgbClr val="1A4445"/>
                </a:solidFill>
                <a:latin typeface="Arial Black" panose="020B0A04020102020204" pitchFamily="34" charset="0"/>
                <a:cs typeface="Arial" panose="020B0604020202020204" pitchFamily="34" charset="0"/>
              </a:rPr>
              <a:t>Ainda que </a:t>
            </a:r>
            <a:r>
              <a:rPr lang="pt-BR" sz="1500" b="1" dirty="0" err="1">
                <a:solidFill>
                  <a:srgbClr val="1A4445"/>
                </a:solidFill>
                <a:latin typeface="Arial Black" panose="020B0A04020102020204" pitchFamily="34" charset="0"/>
                <a:cs typeface="Arial" panose="020B0604020202020204" pitchFamily="34" charset="0"/>
              </a:rPr>
              <a:t>lives</a:t>
            </a:r>
            <a:r>
              <a:rPr lang="pt-BR" sz="1500" b="1" dirty="0">
                <a:solidFill>
                  <a:srgbClr val="1A4445"/>
                </a:solidFill>
                <a:latin typeface="Arial Black" panose="020B0A04020102020204" pitchFamily="34" charset="0"/>
                <a:cs typeface="Arial" panose="020B0604020202020204" pitchFamily="34" charset="0"/>
              </a:rPr>
              <a:t> possam ser assistidas pela televisão (suporte), a transmissão em si é diferente (plataformas digitais), enquanto a linguagem se mantém a mesma.</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Linguagens associadas a um determinado meio podem ser transpostas para outros - com todos os impactos que isso representa.</a:t>
            </a:r>
          </a:p>
        </p:txBody>
      </p:sp>
      <p:pic>
        <p:nvPicPr>
          <p:cNvPr id="2050" name="Picture 2" descr="Sambistas enaltecem live do Salgueiro com quase 6 horas de duração ...">
            <a:extLst>
              <a:ext uri="{FF2B5EF4-FFF2-40B4-BE49-F238E27FC236}">
                <a16:creationId xmlns:a16="http://schemas.microsoft.com/office/drawing/2014/main" id="{09E5AE60-4E94-2D41-BDC7-72F2465F3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46"/>
          <a:stretch/>
        </p:blipFill>
        <p:spPr bwMode="auto">
          <a:xfrm>
            <a:off x="6879102" y="0"/>
            <a:ext cx="5312898" cy="3543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eca Pagodinho é homenageado no 'Altas Horas' e recebe convite ...">
            <a:extLst>
              <a:ext uri="{FF2B5EF4-FFF2-40B4-BE49-F238E27FC236}">
                <a16:creationId xmlns:a16="http://schemas.microsoft.com/office/drawing/2014/main" id="{B84457F0-6350-3D4B-AD09-7E6F6BB8E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30" t="7080" r="4615" b="8675"/>
          <a:stretch/>
        </p:blipFill>
        <p:spPr bwMode="auto">
          <a:xfrm>
            <a:off x="6879102" y="3429000"/>
            <a:ext cx="5312898"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8740347E-6987-4287-9DD3-543EB2F749F1}"/>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Nem toda música é show</a:t>
            </a:r>
          </a:p>
        </p:txBody>
      </p:sp>
    </p:spTree>
    <p:extLst>
      <p:ext uri="{BB962C8B-B14F-4D97-AF65-F5344CB8AC3E}">
        <p14:creationId xmlns:p14="http://schemas.microsoft.com/office/powerpoint/2010/main" val="3943714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0EEC2AF-643F-EE45-A50B-33BF633C061E}"/>
              </a:ext>
            </a:extLst>
          </p:cNvPr>
          <p:cNvSpPr txBox="1"/>
          <p:nvPr/>
        </p:nvSpPr>
        <p:spPr>
          <a:xfrm>
            <a:off x="436098" y="1766638"/>
            <a:ext cx="5153043" cy="4557658"/>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Há também as </a:t>
            </a: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que seguem o padrão dos videoclipes: a cada número, um novo cenário, novo figurino, nova coreografia, nova “coloração”...</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Nesses casos, </a:t>
            </a:r>
            <a:r>
              <a:rPr lang="pt-BR" sz="1500" b="1" dirty="0">
                <a:solidFill>
                  <a:srgbClr val="1A4445"/>
                </a:solidFill>
                <a:latin typeface="Arial Black" panose="020B0A04020102020204" pitchFamily="34" charset="0"/>
                <a:cs typeface="Arial" panose="020B0604020202020204" pitchFamily="34" charset="0"/>
              </a:rPr>
              <a:t>a mudança se dá na linguagem</a:t>
            </a:r>
            <a:r>
              <a:rPr lang="pt-BR" sz="1500" dirty="0">
                <a:latin typeface="Arial" panose="020B0604020202020204" pitchFamily="34" charset="0"/>
                <a:cs typeface="Arial" panose="020B0604020202020204" pitchFamily="34" charset="0"/>
              </a:rPr>
              <a:t> - hibridização entre a linguagem dos shows e a linguagem dos clipes - e na relação gravado vs. ao vivo.</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As </a:t>
            </a: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da quarentena têm provocado transformações nisso também: </a:t>
            </a:r>
            <a:r>
              <a:rPr lang="pt-BR" sz="1500" b="1" dirty="0">
                <a:solidFill>
                  <a:srgbClr val="1A4445"/>
                </a:solidFill>
                <a:latin typeface="Arial Black" panose="020B0A04020102020204" pitchFamily="34" charset="0"/>
                <a:cs typeface="Arial" panose="020B0604020202020204" pitchFamily="34" charset="0"/>
              </a:rPr>
              <a:t>transmissões ao vivo que reproduzem conteúdos gravados e a possibilidade de se ver depois (gravado) o que foi transmitido ao vivo.</a:t>
            </a:r>
          </a:p>
        </p:txBody>
      </p:sp>
      <p:pic>
        <p:nvPicPr>
          <p:cNvPr id="8" name="Picture 4" descr="Live da Anitta: sensualiza na piscina com maiô cavado e bumbum ...">
            <a:extLst>
              <a:ext uri="{FF2B5EF4-FFF2-40B4-BE49-F238E27FC236}">
                <a16:creationId xmlns:a16="http://schemas.microsoft.com/office/drawing/2014/main" id="{2042701F-199F-D54C-9723-39AC374E7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804" y="3533738"/>
            <a:ext cx="2493196" cy="33242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xclusivo: Anitta comemora recorde global com live no BeApp | POPline">
            <a:extLst>
              <a:ext uri="{FF2B5EF4-FFF2-40B4-BE49-F238E27FC236}">
                <a16:creationId xmlns:a16="http://schemas.microsoft.com/office/drawing/2014/main" id="{08868AE1-75A2-2846-8D8B-AA276E1C45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5660" r="15660" b="908"/>
          <a:stretch/>
        </p:blipFill>
        <p:spPr bwMode="auto">
          <a:xfrm>
            <a:off x="6096000" y="3428539"/>
            <a:ext cx="3857012" cy="34294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nitta: 'Medicina' é a mistura do Brasil com um tudo – até com ...">
            <a:extLst>
              <a:ext uri="{FF2B5EF4-FFF2-40B4-BE49-F238E27FC236}">
                <a16:creationId xmlns:a16="http://schemas.microsoft.com/office/drawing/2014/main" id="{0B7BEB61-9EEA-2C4B-8792-632868983845}"/>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11767" b="1269"/>
          <a:stretch/>
        </p:blipFill>
        <p:spPr bwMode="auto">
          <a:xfrm>
            <a:off x="6096000" y="-461"/>
            <a:ext cx="6096000" cy="353419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12AE207F-1F5C-4E29-8461-E9D2BC9EAF9D}"/>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Nem toda música é show</a:t>
            </a:r>
          </a:p>
        </p:txBody>
      </p:sp>
    </p:spTree>
    <p:extLst>
      <p:ext uri="{BB962C8B-B14F-4D97-AF65-F5344CB8AC3E}">
        <p14:creationId xmlns:p14="http://schemas.microsoft.com/office/powerpoint/2010/main" val="400036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0EEC2AF-643F-EE45-A50B-33BF633C061E}"/>
              </a:ext>
            </a:extLst>
          </p:cNvPr>
          <p:cNvSpPr txBox="1"/>
          <p:nvPr/>
        </p:nvSpPr>
        <p:spPr>
          <a:xfrm>
            <a:off x="436098" y="1660088"/>
            <a:ext cx="5389348" cy="4897046"/>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As </a:t>
            </a: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têm promovido profundas transformações nas lógicas interacionais estabelecidas nessas ocasiões.</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b="1" dirty="0">
                <a:solidFill>
                  <a:srgbClr val="1A4445"/>
                </a:solidFill>
                <a:latin typeface="Arial Black" panose="020B0A04020102020204" pitchFamily="34" charset="0"/>
                <a:cs typeface="Arial" panose="020B0604020202020204" pitchFamily="34" charset="0"/>
              </a:rPr>
              <a:t>Os produtores das </a:t>
            </a:r>
            <a:r>
              <a:rPr lang="pt-BR" sz="1500" b="1" dirty="0" err="1">
                <a:solidFill>
                  <a:srgbClr val="1A4445"/>
                </a:solidFill>
                <a:latin typeface="Arial Black" panose="020B0A04020102020204" pitchFamily="34" charset="0"/>
                <a:cs typeface="Arial" panose="020B0604020202020204" pitchFamily="34" charset="0"/>
              </a:rPr>
              <a:t>lives</a:t>
            </a:r>
            <a:r>
              <a:rPr lang="pt-BR" sz="1500" b="1" dirty="0">
                <a:solidFill>
                  <a:srgbClr val="1A4445"/>
                </a:solidFill>
                <a:latin typeface="Arial Black" panose="020B0A04020102020204" pitchFamily="34" charset="0"/>
                <a:cs typeface="Arial" panose="020B0604020202020204" pitchFamily="34" charset="0"/>
              </a:rPr>
              <a:t> têm “aprendido” a interagir com o público simultaneamente à apresentação dos seus conteúdos (shows, palestras, aulas, tutoriais, </a:t>
            </a:r>
            <a:r>
              <a:rPr lang="pt-BR" sz="1500" b="1" dirty="0" err="1">
                <a:solidFill>
                  <a:srgbClr val="1A4445"/>
                </a:solidFill>
                <a:latin typeface="Arial Black" panose="020B0A04020102020204" pitchFamily="34" charset="0"/>
                <a:cs typeface="Arial" panose="020B0604020202020204" pitchFamily="34" charset="0"/>
              </a:rPr>
              <a:t>reviews</a:t>
            </a:r>
            <a:r>
              <a:rPr lang="pt-BR" sz="1500" b="1" dirty="0">
                <a:solidFill>
                  <a:srgbClr val="1A4445"/>
                </a:solidFill>
                <a:latin typeface="Arial Black" panose="020B0A04020102020204" pitchFamily="34" charset="0"/>
                <a:cs typeface="Arial" panose="020B0604020202020204" pitchFamily="34" charset="0"/>
              </a:rPr>
              <a:t>)...</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Ao mesmo tempo que o público (do qual o produtor acaba fazendo parte!) passa a interagir com o produtor e entre si...</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Isso sem falar nas situações em que um “convidado” participa da transmissão, compartilhando da função de produtor.</a:t>
            </a:r>
          </a:p>
        </p:txBody>
      </p:sp>
      <p:pic>
        <p:nvPicPr>
          <p:cNvPr id="2056" name="Picture 8" descr="Ivete Sangalo em casa é a live da família brasileira que ...">
            <a:extLst>
              <a:ext uri="{FF2B5EF4-FFF2-40B4-BE49-F238E27FC236}">
                <a16:creationId xmlns:a16="http://schemas.microsoft.com/office/drawing/2014/main" id="{71D2600A-3C42-EE4E-A1C1-20E330624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57600"/>
            <a:ext cx="6096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VETE SANGALO AO VIVO, LIVE IVETE SANGALO ESPECIAL SÃO JOÃO ...">
            <a:extLst>
              <a:ext uri="{FF2B5EF4-FFF2-40B4-BE49-F238E27FC236}">
                <a16:creationId xmlns:a16="http://schemas.microsoft.com/office/drawing/2014/main" id="{C191D7A2-743F-D840-A837-1AE9A96812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6250"/>
          <a:stretch/>
        </p:blipFill>
        <p:spPr bwMode="auto">
          <a:xfrm>
            <a:off x="6095998" y="0"/>
            <a:ext cx="6096001"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F5CC6309-8FE0-4937-B0C4-64E3FA606C75}"/>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Do conteúdo à interação</a:t>
            </a:r>
          </a:p>
        </p:txBody>
      </p:sp>
    </p:spTree>
    <p:extLst>
      <p:ext uri="{BB962C8B-B14F-4D97-AF65-F5344CB8AC3E}">
        <p14:creationId xmlns:p14="http://schemas.microsoft.com/office/powerpoint/2010/main" val="3561306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5C61D17F-E43C-4470-889D-6857E6518469}"/>
              </a:ext>
            </a:extLst>
          </p:cNvPr>
          <p:cNvSpPr>
            <a:spLocks noGrp="1"/>
          </p:cNvSpPr>
          <p:nvPr>
            <p:ph type="sldNum" sz="quarter" idx="4294967295"/>
          </p:nvPr>
        </p:nvSpPr>
        <p:spPr>
          <a:xfrm>
            <a:off x="430877" y="6459623"/>
            <a:ext cx="2743200"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4F0F8F-D93E-4D05-B0B8-1507ACF2AC93}" type="slidenum">
              <a:rPr lang="pt-BR" smtClean="0"/>
              <a:pPr/>
              <a:t>68</a:t>
            </a:fld>
            <a:endParaRPr lang="pt-BR"/>
          </a:p>
        </p:txBody>
      </p:sp>
      <p:sp>
        <p:nvSpPr>
          <p:cNvPr id="6" name="CaixaDeTexto 5">
            <a:extLst>
              <a:ext uri="{FF2B5EF4-FFF2-40B4-BE49-F238E27FC236}">
                <a16:creationId xmlns:a16="http://schemas.microsoft.com/office/drawing/2014/main" id="{43481C54-19C8-40A4-8D6E-B1D733609D6C}"/>
              </a:ext>
            </a:extLst>
          </p:cNvPr>
          <p:cNvSpPr txBox="1"/>
          <p:nvPr/>
        </p:nvSpPr>
        <p:spPr>
          <a:xfrm>
            <a:off x="529143" y="1500982"/>
            <a:ext cx="5807529" cy="4855368"/>
          </a:xfrm>
          <a:prstGeom prst="rect">
            <a:avLst/>
          </a:prstGeom>
          <a:noFill/>
        </p:spPr>
        <p:txBody>
          <a:bodyPr wrap="square">
            <a:spAutoFit/>
          </a:bodyPr>
          <a:lstStyle>
            <a:defPPr>
              <a:defRPr lang="pt-BR"/>
            </a:defPPr>
            <a:lvl1pPr>
              <a:defRPr b="0" i="0" u="none" strike="noStrike" baseline="0">
                <a:solidFill>
                  <a:srgbClr val="000000"/>
                </a:solidFill>
                <a:latin typeface="Arial  "/>
              </a:defRPr>
            </a:lvl1pPr>
          </a:lstStyle>
          <a:p>
            <a:pPr>
              <a:lnSpc>
                <a:spcPct val="150000"/>
              </a:lnSpc>
            </a:pPr>
            <a:r>
              <a:rPr lang="pt-BR" sz="1600" dirty="0"/>
              <a:t>As recomendações de se manter o distanciamento social impõem também dificuldades acerca da produção dos conteúdos.</a:t>
            </a:r>
          </a:p>
          <a:p>
            <a:pPr>
              <a:lnSpc>
                <a:spcPct val="150000"/>
              </a:lnSpc>
            </a:pPr>
            <a:endParaRPr lang="pt-BR" sz="1600" b="1" dirty="0"/>
          </a:p>
          <a:p>
            <a:pPr>
              <a:lnSpc>
                <a:spcPct val="150000"/>
              </a:lnSpc>
            </a:pPr>
            <a:r>
              <a:rPr lang="pt-BR" sz="1600" b="1" dirty="0">
                <a:solidFill>
                  <a:srgbClr val="1A4445"/>
                </a:solidFill>
                <a:latin typeface="Arial Black" panose="020B0A04020102020204" pitchFamily="34" charset="0"/>
              </a:rPr>
              <a:t>Imagens com baixa resolução, falhas de conexão e falta de sincronia entre apresentadores são manifestações recorrentes nas lives. </a:t>
            </a:r>
          </a:p>
          <a:p>
            <a:pPr>
              <a:lnSpc>
                <a:spcPct val="150000"/>
              </a:lnSpc>
            </a:pPr>
            <a:endParaRPr lang="pt-BR" sz="1600" b="1" dirty="0"/>
          </a:p>
          <a:p>
            <a:pPr>
              <a:lnSpc>
                <a:spcPct val="150000"/>
              </a:lnSpc>
            </a:pPr>
            <a:r>
              <a:rPr lang="pt-BR" sz="1600" dirty="0"/>
              <a:t>Elas não apenas indicam o contexto de produção, mas também estabelecem uma proximidade entre o artista e o público, que reconhece nessas transmissões </a:t>
            </a:r>
            <a:r>
              <a:rPr lang="pt-BR" sz="1600" b="1" dirty="0">
                <a:solidFill>
                  <a:srgbClr val="1A4445"/>
                </a:solidFill>
                <a:latin typeface="Arial Black" panose="020B0A04020102020204" pitchFamily="34" charset="0"/>
              </a:rPr>
              <a:t>algumas dificuldades que também enfrenta em seu cotidiano.</a:t>
            </a:r>
          </a:p>
        </p:txBody>
      </p:sp>
      <p:pic>
        <p:nvPicPr>
          <p:cNvPr id="8" name="Imagem 7">
            <a:extLst>
              <a:ext uri="{FF2B5EF4-FFF2-40B4-BE49-F238E27FC236}">
                <a16:creationId xmlns:a16="http://schemas.microsoft.com/office/drawing/2014/main" id="{C96C261B-B681-4FC5-8ADC-4C9D0C7FF056}"/>
              </a:ext>
            </a:extLst>
          </p:cNvPr>
          <p:cNvPicPr>
            <a:picLocks noChangeAspect="1"/>
          </p:cNvPicPr>
          <p:nvPr/>
        </p:nvPicPr>
        <p:blipFill rotWithShape="1">
          <a:blip r:embed="rId2"/>
          <a:srcRect l="38682" t="16804" r="36307" b="55284"/>
          <a:stretch/>
        </p:blipFill>
        <p:spPr>
          <a:xfrm>
            <a:off x="6639949" y="3374571"/>
            <a:ext cx="5552051" cy="3483430"/>
          </a:xfrm>
          <a:prstGeom prst="rect">
            <a:avLst/>
          </a:prstGeom>
        </p:spPr>
      </p:pic>
      <p:pic>
        <p:nvPicPr>
          <p:cNvPr id="4098" name="Picture 2" descr="Mateus Carrilho | Notícias, fotos, clipes, performances ...">
            <a:extLst>
              <a:ext uri="{FF2B5EF4-FFF2-40B4-BE49-F238E27FC236}">
                <a16:creationId xmlns:a16="http://schemas.microsoft.com/office/drawing/2014/main" id="{CB7E37B7-8091-4B5E-BF2B-B71BC4091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4"/>
          <a:stretch/>
        </p:blipFill>
        <p:spPr bwMode="auto">
          <a:xfrm>
            <a:off x="6639950" y="0"/>
            <a:ext cx="5552049" cy="337457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D2BE33EF-1583-49B9-9992-98226C8709DB}"/>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Do amador...</a:t>
            </a:r>
          </a:p>
        </p:txBody>
      </p:sp>
    </p:spTree>
    <p:extLst>
      <p:ext uri="{BB962C8B-B14F-4D97-AF65-F5344CB8AC3E}">
        <p14:creationId xmlns:p14="http://schemas.microsoft.com/office/powerpoint/2010/main" val="27618575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5C61D17F-E43C-4470-889D-6857E6518469}"/>
              </a:ext>
            </a:extLst>
          </p:cNvPr>
          <p:cNvSpPr>
            <a:spLocks noGrp="1"/>
          </p:cNvSpPr>
          <p:nvPr>
            <p:ph type="sldNum" sz="quarter" idx="4294967295"/>
          </p:nvPr>
        </p:nvSpPr>
        <p:spPr>
          <a:xfrm>
            <a:off x="430877" y="6459623"/>
            <a:ext cx="2743200"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4F0F8F-D93E-4D05-B0B8-1507ACF2AC93}" type="slidenum">
              <a:rPr lang="pt-BR" smtClean="0"/>
              <a:pPr/>
              <a:t>69</a:t>
            </a:fld>
            <a:endParaRPr lang="pt-BR"/>
          </a:p>
        </p:txBody>
      </p:sp>
      <p:sp>
        <p:nvSpPr>
          <p:cNvPr id="6" name="CaixaDeTexto 5">
            <a:extLst>
              <a:ext uri="{FF2B5EF4-FFF2-40B4-BE49-F238E27FC236}">
                <a16:creationId xmlns:a16="http://schemas.microsoft.com/office/drawing/2014/main" id="{43481C54-19C8-40A4-8D6E-B1D733609D6C}"/>
              </a:ext>
            </a:extLst>
          </p:cNvPr>
          <p:cNvSpPr txBox="1"/>
          <p:nvPr/>
        </p:nvSpPr>
        <p:spPr>
          <a:xfrm>
            <a:off x="529143" y="1870622"/>
            <a:ext cx="5326185" cy="4557658"/>
          </a:xfrm>
          <a:prstGeom prst="rect">
            <a:avLst/>
          </a:prstGeom>
          <a:noFill/>
        </p:spPr>
        <p:txBody>
          <a:bodyPr wrap="square">
            <a:spAutoFit/>
          </a:bodyPr>
          <a:lstStyle>
            <a:defPPr>
              <a:defRPr lang="pt-BR"/>
            </a:defPPr>
            <a:lvl1pPr>
              <a:defRPr b="0" i="0" u="none" strike="noStrike" baseline="0">
                <a:solidFill>
                  <a:srgbClr val="000000"/>
                </a:solidFill>
                <a:latin typeface="Arial  "/>
              </a:defRPr>
            </a:lvl1pPr>
          </a:lstStyle>
          <a:p>
            <a:pPr>
              <a:lnSpc>
                <a:spcPct val="150000"/>
              </a:lnSpc>
            </a:pPr>
            <a:r>
              <a:rPr lang="pt-BR" sz="1500" dirty="0"/>
              <a:t>Por outro lado, tornaram-se recorrentes lives com um extenso trabalho de produção.</a:t>
            </a:r>
          </a:p>
          <a:p>
            <a:pPr>
              <a:lnSpc>
                <a:spcPct val="150000"/>
              </a:lnSpc>
            </a:pPr>
            <a:endParaRPr lang="pt-BR" sz="1500" dirty="0"/>
          </a:p>
          <a:p>
            <a:pPr>
              <a:lnSpc>
                <a:spcPct val="150000"/>
              </a:lnSpc>
            </a:pPr>
            <a:r>
              <a:rPr lang="pt-BR" sz="1500" dirty="0"/>
              <a:t>Indo além da materialidade da montagem do cenário, as ferramentas de edição de vídeo abrem o leque de possibilidades de intervenções no conteúdo gravado ao vivo.</a:t>
            </a:r>
          </a:p>
          <a:p>
            <a:pPr>
              <a:lnSpc>
                <a:spcPct val="150000"/>
              </a:lnSpc>
            </a:pPr>
            <a:endParaRPr lang="pt-BR" sz="1500" dirty="0"/>
          </a:p>
          <a:p>
            <a:pPr>
              <a:lnSpc>
                <a:spcPct val="150000"/>
              </a:lnSpc>
            </a:pPr>
            <a:r>
              <a:rPr lang="pt-BR" sz="1500" dirty="0"/>
              <a:t>Além da adição de grafismos e outros elementos visuais no vídeo, que aproximam as lives do formato dos videoclipes, a possibilidade de reunir na mesma montagem pessoas em diferentes localidades indicam a </a:t>
            </a:r>
            <a:r>
              <a:rPr lang="pt-BR" sz="1500" b="1" dirty="0">
                <a:solidFill>
                  <a:srgbClr val="1A4445"/>
                </a:solidFill>
                <a:latin typeface="Arial Black" panose="020B0A04020102020204" pitchFamily="34" charset="0"/>
              </a:rPr>
              <a:t>responsabilidade da produção em manter o distanciamento.</a:t>
            </a:r>
          </a:p>
        </p:txBody>
      </p:sp>
      <p:pic>
        <p:nvPicPr>
          <p:cNvPr id="3074" name="Picture 2" descr="Veja imagens exclusivas do cenário da live da Duda Beat | POPline">
            <a:extLst>
              <a:ext uri="{FF2B5EF4-FFF2-40B4-BE49-F238E27FC236}">
                <a16:creationId xmlns:a16="http://schemas.microsoft.com/office/drawing/2014/main" id="{80F8D3B3-C426-4A36-B781-5B22DC06CD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8"/>
          <a:stretch/>
        </p:blipFill>
        <p:spPr bwMode="auto">
          <a:xfrm>
            <a:off x="6096000" y="3293622"/>
            <a:ext cx="6096000" cy="356437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3989946A-6742-43FF-8D35-B6AA3800BB86}"/>
              </a:ext>
            </a:extLst>
          </p:cNvPr>
          <p:cNvPicPr>
            <a:picLocks noChangeAspect="1"/>
          </p:cNvPicPr>
          <p:nvPr/>
        </p:nvPicPr>
        <p:blipFill rotWithShape="1">
          <a:blip r:embed="rId3"/>
          <a:srcRect l="3719" r="1663"/>
          <a:stretch/>
        </p:blipFill>
        <p:spPr>
          <a:xfrm>
            <a:off x="6094898" y="1"/>
            <a:ext cx="6096001" cy="3293622"/>
          </a:xfrm>
          <a:prstGeom prst="rect">
            <a:avLst/>
          </a:prstGeom>
        </p:spPr>
      </p:pic>
      <p:sp>
        <p:nvSpPr>
          <p:cNvPr id="7" name="CaixaDeTexto 6">
            <a:extLst>
              <a:ext uri="{FF2B5EF4-FFF2-40B4-BE49-F238E27FC236}">
                <a16:creationId xmlns:a16="http://schemas.microsoft.com/office/drawing/2014/main" id="{35E953C9-7F53-4E71-A358-D9FBAAEFFCB2}"/>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 Ao hiper produzido</a:t>
            </a:r>
          </a:p>
        </p:txBody>
      </p:sp>
    </p:spTree>
    <p:extLst>
      <p:ext uri="{BB962C8B-B14F-4D97-AF65-F5344CB8AC3E}">
        <p14:creationId xmlns:p14="http://schemas.microsoft.com/office/powerpoint/2010/main" val="2211498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29DD958-14B2-4976-B1DA-76F389A3E089}"/>
              </a:ext>
            </a:extLst>
          </p:cNvPr>
          <p:cNvPicPr>
            <a:picLocks noChangeAspect="1"/>
          </p:cNvPicPr>
          <p:nvPr/>
        </p:nvPicPr>
        <p:blipFill rotWithShape="1">
          <a:blip r:embed="rId2"/>
          <a:srcRect l="45181" t="32908" r="8125" b="36035"/>
          <a:stretch/>
        </p:blipFill>
        <p:spPr>
          <a:xfrm>
            <a:off x="2053" y="2143125"/>
            <a:ext cx="12150223" cy="4543425"/>
          </a:xfrm>
          <a:prstGeom prst="rect">
            <a:avLst/>
          </a:prstGeom>
        </p:spPr>
      </p:pic>
      <p:sp>
        <p:nvSpPr>
          <p:cNvPr id="3" name="CaixaDeTexto 2">
            <a:extLst>
              <a:ext uri="{FF2B5EF4-FFF2-40B4-BE49-F238E27FC236}">
                <a16:creationId xmlns:a16="http://schemas.microsoft.com/office/drawing/2014/main" id="{8A6748A5-5E38-4269-B0BB-C6C1D163347B}"/>
              </a:ext>
            </a:extLst>
          </p:cNvPr>
          <p:cNvSpPr txBox="1"/>
          <p:nvPr/>
        </p:nvSpPr>
        <p:spPr>
          <a:xfrm>
            <a:off x="3348407" y="433684"/>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11984497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CE15898-EA12-476C-8FEC-B4861882FCC7}"/>
              </a:ext>
            </a:extLst>
          </p:cNvPr>
          <p:cNvSpPr txBox="1"/>
          <p:nvPr/>
        </p:nvSpPr>
        <p:spPr>
          <a:xfrm>
            <a:off x="393894" y="492370"/>
            <a:ext cx="9356393" cy="892552"/>
          </a:xfrm>
          <a:prstGeom prst="rect">
            <a:avLst/>
          </a:prstGeom>
          <a:noFill/>
        </p:spPr>
        <p:txBody>
          <a:bodyPr wrap="square" rtlCol="0">
            <a:spAutoFit/>
          </a:bodyPr>
          <a:lstStyle/>
          <a:p>
            <a:r>
              <a:rPr lang="pt-BR" sz="3200" dirty="0">
                <a:solidFill>
                  <a:srgbClr val="4AC3C5"/>
                </a:solidFill>
                <a:latin typeface="Arial Black" panose="020B0A04020102020204" pitchFamily="34" charset="0"/>
                <a:cs typeface="Arial" panose="020B0604020202020204" pitchFamily="34" charset="0"/>
              </a:rPr>
              <a:t>Lives musicais: </a:t>
            </a:r>
          </a:p>
          <a:p>
            <a:r>
              <a:rPr lang="pt-BR" sz="2000" dirty="0">
                <a:solidFill>
                  <a:srgbClr val="1A4445"/>
                </a:solidFill>
                <a:latin typeface="Arial Black" panose="020B0A04020102020204" pitchFamily="34" charset="0"/>
                <a:cs typeface="Arial" panose="020B0604020202020204" pitchFamily="34" charset="0"/>
              </a:rPr>
              <a:t>uma tipologia semiótica</a:t>
            </a:r>
          </a:p>
        </p:txBody>
      </p:sp>
      <p:cxnSp>
        <p:nvCxnSpPr>
          <p:cNvPr id="5" name="Conector reto 4">
            <a:extLst>
              <a:ext uri="{FF2B5EF4-FFF2-40B4-BE49-F238E27FC236}">
                <a16:creationId xmlns:a16="http://schemas.microsoft.com/office/drawing/2014/main" id="{27F87F93-6716-4087-93A3-AEFD8C4B5B1C}"/>
              </a:ext>
            </a:extLst>
          </p:cNvPr>
          <p:cNvCxnSpPr>
            <a:cxnSpLocks/>
          </p:cNvCxnSpPr>
          <p:nvPr/>
        </p:nvCxnSpPr>
        <p:spPr>
          <a:xfrm>
            <a:off x="0" y="3137098"/>
            <a:ext cx="10397066" cy="0"/>
          </a:xfrm>
          <a:prstGeom prst="line">
            <a:avLst/>
          </a:prstGeom>
          <a:ln w="12700">
            <a:solidFill>
              <a:srgbClr val="4AC3C5"/>
            </a:solidFill>
          </a:ln>
        </p:spPr>
        <p:style>
          <a:lnRef idx="1">
            <a:schemeClr val="accent1"/>
          </a:lnRef>
          <a:fillRef idx="0">
            <a:schemeClr val="accent1"/>
          </a:fillRef>
          <a:effectRef idx="0">
            <a:schemeClr val="accent1"/>
          </a:effectRef>
          <a:fontRef idx="minor">
            <a:schemeClr val="tx1"/>
          </a:fontRef>
        </p:style>
      </p:cxnSp>
      <p:grpSp>
        <p:nvGrpSpPr>
          <p:cNvPr id="29" name="Agrupar 28">
            <a:extLst>
              <a:ext uri="{FF2B5EF4-FFF2-40B4-BE49-F238E27FC236}">
                <a16:creationId xmlns:a16="http://schemas.microsoft.com/office/drawing/2014/main" id="{0BC4DFEC-5966-4F50-8C39-FD9CE904A7C2}"/>
              </a:ext>
            </a:extLst>
          </p:cNvPr>
          <p:cNvGrpSpPr/>
          <p:nvPr/>
        </p:nvGrpSpPr>
        <p:grpSpPr>
          <a:xfrm>
            <a:off x="293107" y="1932784"/>
            <a:ext cx="3167545" cy="3304343"/>
            <a:chOff x="293107" y="1763969"/>
            <a:chExt cx="3167545" cy="3304343"/>
          </a:xfrm>
        </p:grpSpPr>
        <p:pic>
          <p:nvPicPr>
            <p:cNvPr id="5124" name="Picture 4" descr="Veja ao vivo a live da cantora Ivete Sangalo">
              <a:extLst>
                <a:ext uri="{FF2B5EF4-FFF2-40B4-BE49-F238E27FC236}">
                  <a16:creationId xmlns:a16="http://schemas.microsoft.com/office/drawing/2014/main" id="{9A1DEEB2-4AB0-4535-9301-5BAB867950DA}"/>
                </a:ext>
              </a:extLst>
            </p:cNvPr>
            <p:cNvPicPr>
              <a:picLocks noChangeAspect="1" noChangeArrowheads="1"/>
            </p:cNvPicPr>
            <p:nvPr/>
          </p:nvPicPr>
          <p:blipFill rotWithShape="1">
            <a:blip r:embed="rId2">
              <a:duotone>
                <a:prstClr val="black"/>
                <a:srgbClr val="4AC3C5">
                  <a:tint val="45000"/>
                  <a:satMod val="400000"/>
                </a:srgbClr>
              </a:duotone>
              <a:extLst>
                <a:ext uri="{28A0092B-C50C-407E-A947-70E740481C1C}">
                  <a14:useLocalDpi xmlns:a14="http://schemas.microsoft.com/office/drawing/2010/main" val="0"/>
                </a:ext>
              </a:extLst>
            </a:blip>
            <a:srcRect l="7671" t="550" r="9427" b="-550"/>
            <a:stretch/>
          </p:blipFill>
          <p:spPr bwMode="auto">
            <a:xfrm>
              <a:off x="293107" y="2968283"/>
              <a:ext cx="3167545" cy="2100029"/>
            </a:xfrm>
            <a:prstGeom prst="rect">
              <a:avLst/>
            </a:prstGeom>
            <a:noFill/>
            <a:extLst>
              <a:ext uri="{909E8E84-426E-40DD-AFC4-6F175D3DCCD1}">
                <a14:hiddenFill xmlns:a14="http://schemas.microsoft.com/office/drawing/2010/main">
                  <a:solidFill>
                    <a:srgbClr val="FFFFFF"/>
                  </a:solidFill>
                </a14:hiddenFill>
              </a:ext>
            </a:extLst>
          </p:spPr>
        </p:pic>
        <p:sp>
          <p:nvSpPr>
            <p:cNvPr id="6" name="Elipse 5">
              <a:extLst>
                <a:ext uri="{FF2B5EF4-FFF2-40B4-BE49-F238E27FC236}">
                  <a16:creationId xmlns:a16="http://schemas.microsoft.com/office/drawing/2014/main" id="{154E8E06-140B-4C6C-8A22-F3EFF118FCE5}"/>
                </a:ext>
              </a:extLst>
            </p:cNvPr>
            <p:cNvSpPr/>
            <p:nvPr/>
          </p:nvSpPr>
          <p:spPr>
            <a:xfrm>
              <a:off x="1813574" y="2890021"/>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A00C04F-9425-4806-A8F8-9F98E66C23BE}"/>
                </a:ext>
              </a:extLst>
            </p:cNvPr>
            <p:cNvSpPr txBox="1"/>
            <p:nvPr/>
          </p:nvSpPr>
          <p:spPr>
            <a:xfrm>
              <a:off x="338763" y="1763969"/>
              <a:ext cx="1970411" cy="430887"/>
            </a:xfrm>
            <a:prstGeom prst="rect">
              <a:avLst/>
            </a:prstGeom>
            <a:noFill/>
          </p:spPr>
          <p:txBody>
            <a:bodyPr wrap="none" rtlCol="0">
              <a:spAutoFit/>
            </a:bodyPr>
            <a:lstStyle/>
            <a:p>
              <a:r>
                <a:rPr lang="pt-BR" sz="2200" dirty="0">
                  <a:solidFill>
                    <a:srgbClr val="4AC3C5"/>
                  </a:solidFill>
                  <a:latin typeface="Arial Black" panose="020B0A04020102020204" pitchFamily="34" charset="0"/>
                  <a:cs typeface="Arial" panose="020B0604020202020204" pitchFamily="34" charset="0"/>
                </a:rPr>
                <a:t>Emocionais</a:t>
              </a:r>
            </a:p>
          </p:txBody>
        </p:sp>
        <p:sp>
          <p:nvSpPr>
            <p:cNvPr id="25" name="CaixaDeTexto 24">
              <a:extLst>
                <a:ext uri="{FF2B5EF4-FFF2-40B4-BE49-F238E27FC236}">
                  <a16:creationId xmlns:a16="http://schemas.microsoft.com/office/drawing/2014/main" id="{2854D604-E61A-4D21-8B8D-3F5E8EFF9920}"/>
                </a:ext>
              </a:extLst>
            </p:cNvPr>
            <p:cNvSpPr txBox="1"/>
            <p:nvPr/>
          </p:nvSpPr>
          <p:spPr>
            <a:xfrm>
              <a:off x="338763" y="2188961"/>
              <a:ext cx="2736647" cy="369332"/>
            </a:xfrm>
            <a:prstGeom prst="rect">
              <a:avLst/>
            </a:prstGeom>
            <a:noFill/>
          </p:spPr>
          <p:txBody>
            <a:bodyPr wrap="none" rtlCol="0">
              <a:spAutoFit/>
            </a:bodyPr>
            <a:lstStyle/>
            <a:p>
              <a:r>
                <a:rPr lang="pt-BR" b="1" dirty="0">
                  <a:solidFill>
                    <a:srgbClr val="1A4445"/>
                  </a:solidFill>
                  <a:latin typeface="Arial" panose="020B0604020202020204" pitchFamily="34" charset="0"/>
                  <a:cs typeface="Arial" panose="020B0604020202020204" pitchFamily="34" charset="0"/>
                </a:rPr>
                <a:t>Escapistas | Empáticas</a:t>
              </a:r>
            </a:p>
          </p:txBody>
        </p:sp>
      </p:grpSp>
      <p:grpSp>
        <p:nvGrpSpPr>
          <p:cNvPr id="11" name="Agrupar 10">
            <a:extLst>
              <a:ext uri="{FF2B5EF4-FFF2-40B4-BE49-F238E27FC236}">
                <a16:creationId xmlns:a16="http://schemas.microsoft.com/office/drawing/2014/main" id="{77CA158A-6743-4ABD-9C50-8CC0356AF396}"/>
              </a:ext>
            </a:extLst>
          </p:cNvPr>
          <p:cNvGrpSpPr/>
          <p:nvPr/>
        </p:nvGrpSpPr>
        <p:grpSpPr>
          <a:xfrm>
            <a:off x="4042397" y="1940266"/>
            <a:ext cx="3167545" cy="3281904"/>
            <a:chOff x="3744405" y="1763969"/>
            <a:chExt cx="3167545" cy="3281904"/>
          </a:xfrm>
        </p:grpSpPr>
        <p:pic>
          <p:nvPicPr>
            <p:cNvPr id="5122" name="Picture 2" descr="Sem bebedeira, Sandy e Junior fazem live 'familiar' e em clima ...">
              <a:extLst>
                <a:ext uri="{FF2B5EF4-FFF2-40B4-BE49-F238E27FC236}">
                  <a16:creationId xmlns:a16="http://schemas.microsoft.com/office/drawing/2014/main" id="{956BFFB4-717F-4F58-8B51-2C4594DD3207}"/>
                </a:ext>
              </a:extLst>
            </p:cNvPr>
            <p:cNvPicPr>
              <a:picLocks noChangeAspect="1" noChangeArrowheads="1"/>
            </p:cNvPicPr>
            <p:nvPr/>
          </p:nvPicPr>
          <p:blipFill rotWithShape="1">
            <a:blip r:embed="rId3">
              <a:duotone>
                <a:prstClr val="black"/>
                <a:srgbClr val="4AC3C5">
                  <a:tint val="45000"/>
                  <a:satMod val="400000"/>
                </a:srgbClr>
              </a:duotone>
              <a:extLst>
                <a:ext uri="{28A0092B-C50C-407E-A947-70E740481C1C}">
                  <a14:useLocalDpi xmlns:a14="http://schemas.microsoft.com/office/drawing/2010/main" val="0"/>
                </a:ext>
              </a:extLst>
            </a:blip>
            <a:srcRect l="2414" t="2" r="13035" b="-2"/>
            <a:stretch/>
          </p:blipFill>
          <p:spPr bwMode="auto">
            <a:xfrm>
              <a:off x="3744405" y="2945844"/>
              <a:ext cx="3167545" cy="2100029"/>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a:extLst>
                <a:ext uri="{FF2B5EF4-FFF2-40B4-BE49-F238E27FC236}">
                  <a16:creationId xmlns:a16="http://schemas.microsoft.com/office/drawing/2014/main" id="{83509B00-A39B-45FE-8EEC-9FA4C37035C8}"/>
                </a:ext>
              </a:extLst>
            </p:cNvPr>
            <p:cNvSpPr/>
            <p:nvPr/>
          </p:nvSpPr>
          <p:spPr>
            <a:xfrm>
              <a:off x="5267713" y="2877450"/>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51933477-FECF-4013-80A3-03ACFE50163D}"/>
                </a:ext>
              </a:extLst>
            </p:cNvPr>
            <p:cNvSpPr txBox="1"/>
            <p:nvPr/>
          </p:nvSpPr>
          <p:spPr>
            <a:xfrm>
              <a:off x="3755888" y="1763969"/>
              <a:ext cx="2038379" cy="430887"/>
            </a:xfrm>
            <a:prstGeom prst="rect">
              <a:avLst/>
            </a:prstGeom>
            <a:noFill/>
          </p:spPr>
          <p:txBody>
            <a:bodyPr wrap="none" rtlCol="0">
              <a:spAutoFit/>
            </a:bodyPr>
            <a:lstStyle/>
            <a:p>
              <a:r>
                <a:rPr lang="pt-BR" sz="2200" dirty="0">
                  <a:solidFill>
                    <a:srgbClr val="4AC3C5"/>
                  </a:solidFill>
                  <a:latin typeface="Arial Black" panose="020B0A04020102020204" pitchFamily="34" charset="0"/>
                  <a:cs typeface="Arial" panose="020B0604020202020204" pitchFamily="34" charset="0"/>
                </a:rPr>
                <a:t>Energéticas</a:t>
              </a:r>
            </a:p>
          </p:txBody>
        </p:sp>
        <p:sp>
          <p:nvSpPr>
            <p:cNvPr id="26" name="CaixaDeTexto 25">
              <a:extLst>
                <a:ext uri="{FF2B5EF4-FFF2-40B4-BE49-F238E27FC236}">
                  <a16:creationId xmlns:a16="http://schemas.microsoft.com/office/drawing/2014/main" id="{03389757-802E-4175-8922-060E1AE6F642}"/>
                </a:ext>
              </a:extLst>
            </p:cNvPr>
            <p:cNvSpPr txBox="1"/>
            <p:nvPr/>
          </p:nvSpPr>
          <p:spPr>
            <a:xfrm>
              <a:off x="3755888" y="2188961"/>
              <a:ext cx="2967479" cy="369332"/>
            </a:xfrm>
            <a:prstGeom prst="rect">
              <a:avLst/>
            </a:prstGeom>
            <a:noFill/>
          </p:spPr>
          <p:txBody>
            <a:bodyPr wrap="none" rtlCol="0">
              <a:spAutoFit/>
            </a:bodyPr>
            <a:lstStyle/>
            <a:p>
              <a:r>
                <a:rPr lang="pt-BR" b="1" dirty="0">
                  <a:solidFill>
                    <a:srgbClr val="1A4445"/>
                  </a:solidFill>
                  <a:latin typeface="Arial" panose="020B0604020202020204" pitchFamily="34" charset="0"/>
                  <a:cs typeface="Arial" panose="020B0604020202020204" pitchFamily="34" charset="0"/>
                </a:rPr>
                <a:t>Filantrópicas | Interativas</a:t>
              </a:r>
            </a:p>
          </p:txBody>
        </p:sp>
      </p:grpSp>
      <p:grpSp>
        <p:nvGrpSpPr>
          <p:cNvPr id="28" name="Agrupar 27">
            <a:extLst>
              <a:ext uri="{FF2B5EF4-FFF2-40B4-BE49-F238E27FC236}">
                <a16:creationId xmlns:a16="http://schemas.microsoft.com/office/drawing/2014/main" id="{5567FCC6-1890-481D-9FFA-0748FB49B4CC}"/>
              </a:ext>
            </a:extLst>
          </p:cNvPr>
          <p:cNvGrpSpPr/>
          <p:nvPr/>
        </p:nvGrpSpPr>
        <p:grpSpPr>
          <a:xfrm>
            <a:off x="7820080" y="1940266"/>
            <a:ext cx="3167546" cy="3303538"/>
            <a:chOff x="7229520" y="1764774"/>
            <a:chExt cx="3167546" cy="3303538"/>
          </a:xfrm>
        </p:grpSpPr>
        <p:grpSp>
          <p:nvGrpSpPr>
            <p:cNvPr id="10" name="Agrupar 9">
              <a:extLst>
                <a:ext uri="{FF2B5EF4-FFF2-40B4-BE49-F238E27FC236}">
                  <a16:creationId xmlns:a16="http://schemas.microsoft.com/office/drawing/2014/main" id="{A1FCA34B-5BB5-44AA-8E5B-D203E7381F9D}"/>
                </a:ext>
              </a:extLst>
            </p:cNvPr>
            <p:cNvGrpSpPr/>
            <p:nvPr/>
          </p:nvGrpSpPr>
          <p:grpSpPr>
            <a:xfrm>
              <a:off x="7229520" y="2883506"/>
              <a:ext cx="3167546" cy="2184806"/>
              <a:chOff x="7229520" y="2883506"/>
              <a:chExt cx="3167546" cy="2184806"/>
            </a:xfrm>
          </p:grpSpPr>
          <p:pic>
            <p:nvPicPr>
              <p:cNvPr id="4" name="Imagem 3">
                <a:extLst>
                  <a:ext uri="{FF2B5EF4-FFF2-40B4-BE49-F238E27FC236}">
                    <a16:creationId xmlns:a16="http://schemas.microsoft.com/office/drawing/2014/main" id="{1455E4E2-E718-4D44-A27C-A8B7B2A4A3AA}"/>
                  </a:ext>
                </a:extLst>
              </p:cNvPr>
              <p:cNvPicPr>
                <a:picLocks noChangeAspect="1"/>
              </p:cNvPicPr>
              <p:nvPr/>
            </p:nvPicPr>
            <p:blipFill rotWithShape="1">
              <a:blip r:embed="rId4">
                <a:duotone>
                  <a:prstClr val="black"/>
                  <a:srgbClr val="4AC3C5">
                    <a:tint val="45000"/>
                    <a:satMod val="400000"/>
                  </a:srgbClr>
                </a:duotone>
              </a:blip>
              <a:srcRect l="7669" t="-2" r="7530" b="2"/>
              <a:stretch/>
            </p:blipFill>
            <p:spPr>
              <a:xfrm>
                <a:off x="7229520" y="2968283"/>
                <a:ext cx="3167546" cy="2100029"/>
              </a:xfrm>
              <a:prstGeom prst="rect">
                <a:avLst/>
              </a:prstGeom>
            </p:spPr>
          </p:pic>
          <p:sp>
            <p:nvSpPr>
              <p:cNvPr id="22" name="Elipse 21">
                <a:extLst>
                  <a:ext uri="{FF2B5EF4-FFF2-40B4-BE49-F238E27FC236}">
                    <a16:creationId xmlns:a16="http://schemas.microsoft.com/office/drawing/2014/main" id="{A819E26C-434A-45C7-AF65-73020E558033}"/>
                  </a:ext>
                </a:extLst>
              </p:cNvPr>
              <p:cNvSpPr/>
              <p:nvPr/>
            </p:nvSpPr>
            <p:spPr>
              <a:xfrm>
                <a:off x="8752829" y="2883506"/>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4" name="CaixaDeTexto 23">
              <a:extLst>
                <a:ext uri="{FF2B5EF4-FFF2-40B4-BE49-F238E27FC236}">
                  <a16:creationId xmlns:a16="http://schemas.microsoft.com/office/drawing/2014/main" id="{E70884E3-4350-4ABB-8AF4-800B3F50DA5E}"/>
                </a:ext>
              </a:extLst>
            </p:cNvPr>
            <p:cNvSpPr txBox="1"/>
            <p:nvPr/>
          </p:nvSpPr>
          <p:spPr>
            <a:xfrm>
              <a:off x="7229520" y="1764774"/>
              <a:ext cx="1390124" cy="430887"/>
            </a:xfrm>
            <a:prstGeom prst="rect">
              <a:avLst/>
            </a:prstGeom>
            <a:noFill/>
          </p:spPr>
          <p:txBody>
            <a:bodyPr wrap="none" rtlCol="0">
              <a:spAutoFit/>
            </a:bodyPr>
            <a:lstStyle/>
            <a:p>
              <a:r>
                <a:rPr lang="pt-BR" sz="2200" dirty="0">
                  <a:solidFill>
                    <a:srgbClr val="4AC3C5"/>
                  </a:solidFill>
                  <a:latin typeface="Arial Black" panose="020B0A04020102020204" pitchFamily="34" charset="0"/>
                  <a:cs typeface="Arial" panose="020B0604020202020204" pitchFamily="34" charset="0"/>
                </a:rPr>
                <a:t>Lógicas</a:t>
              </a:r>
            </a:p>
          </p:txBody>
        </p:sp>
        <p:sp>
          <p:nvSpPr>
            <p:cNvPr id="27" name="CaixaDeTexto 26">
              <a:extLst>
                <a:ext uri="{FF2B5EF4-FFF2-40B4-BE49-F238E27FC236}">
                  <a16:creationId xmlns:a16="http://schemas.microsoft.com/office/drawing/2014/main" id="{9132C310-C97D-4827-83DB-51AE02CF2BB1}"/>
                </a:ext>
              </a:extLst>
            </p:cNvPr>
            <p:cNvSpPr txBox="1"/>
            <p:nvPr/>
          </p:nvSpPr>
          <p:spPr>
            <a:xfrm>
              <a:off x="7229520" y="2188961"/>
              <a:ext cx="3082895" cy="369332"/>
            </a:xfrm>
            <a:prstGeom prst="rect">
              <a:avLst/>
            </a:prstGeom>
            <a:noFill/>
          </p:spPr>
          <p:txBody>
            <a:bodyPr wrap="none" rtlCol="0">
              <a:spAutoFit/>
            </a:bodyPr>
            <a:lstStyle/>
            <a:p>
              <a:r>
                <a:rPr lang="pt-BR" b="1" dirty="0">
                  <a:solidFill>
                    <a:srgbClr val="1A4445"/>
                  </a:solidFill>
                  <a:latin typeface="Arial" panose="020B0604020202020204" pitchFamily="34" charset="0"/>
                  <a:cs typeface="Arial" panose="020B0604020202020204" pitchFamily="34" charset="0"/>
                </a:rPr>
                <a:t>Identitárias | Comunitárias</a:t>
              </a:r>
            </a:p>
          </p:txBody>
        </p:sp>
      </p:grpSp>
      <p:sp>
        <p:nvSpPr>
          <p:cNvPr id="9" name="Retângulo 8">
            <a:extLst>
              <a:ext uri="{FF2B5EF4-FFF2-40B4-BE49-F238E27FC236}">
                <a16:creationId xmlns:a16="http://schemas.microsoft.com/office/drawing/2014/main" id="{CFEDC8A9-B2D9-406B-B3A2-8F93BC80C4F8}"/>
              </a:ext>
            </a:extLst>
          </p:cNvPr>
          <p:cNvSpPr/>
          <p:nvPr/>
        </p:nvSpPr>
        <p:spPr>
          <a:xfrm>
            <a:off x="11597764" y="0"/>
            <a:ext cx="594236" cy="6857984"/>
          </a:xfrm>
          <a:prstGeom prst="rect">
            <a:avLst/>
          </a:prstGeom>
          <a:solidFill>
            <a:srgbClr val="A3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CaixaDeTexto 29">
            <a:extLst>
              <a:ext uri="{FF2B5EF4-FFF2-40B4-BE49-F238E27FC236}">
                <a16:creationId xmlns:a16="http://schemas.microsoft.com/office/drawing/2014/main" id="{5BCB9D0C-4133-4D59-AF1C-63F2E428AF68}"/>
              </a:ext>
            </a:extLst>
          </p:cNvPr>
          <p:cNvSpPr txBox="1"/>
          <p:nvPr/>
        </p:nvSpPr>
        <p:spPr>
          <a:xfrm>
            <a:off x="287678" y="5774446"/>
            <a:ext cx="1502334" cy="738664"/>
          </a:xfrm>
          <a:prstGeom prst="rect">
            <a:avLst/>
          </a:prstGeom>
          <a:noFill/>
        </p:spPr>
        <p:txBody>
          <a:bodyPr wrap="none" rtlCol="0">
            <a:spAutoFit/>
          </a:bodyPr>
          <a:lstStyle/>
          <a:p>
            <a:r>
              <a:rPr lang="pt-BR" sz="1400" dirty="0">
                <a:solidFill>
                  <a:srgbClr val="1A4445"/>
                </a:solidFill>
                <a:latin typeface="Arial Black" panose="020B0A04020102020204" pitchFamily="34" charset="0"/>
              </a:rPr>
              <a:t>Sensibilidade</a:t>
            </a:r>
          </a:p>
          <a:p>
            <a:r>
              <a:rPr lang="pt-BR" sz="1400" dirty="0">
                <a:solidFill>
                  <a:srgbClr val="1A4445"/>
                </a:solidFill>
                <a:latin typeface="Arial Black" panose="020B0A04020102020204" pitchFamily="34" charset="0"/>
              </a:rPr>
              <a:t>Fruição</a:t>
            </a:r>
          </a:p>
          <a:p>
            <a:r>
              <a:rPr lang="pt-BR" sz="1400" dirty="0">
                <a:solidFill>
                  <a:srgbClr val="1A4445"/>
                </a:solidFill>
                <a:latin typeface="Arial Black" panose="020B0A04020102020204" pitchFamily="34" charset="0"/>
              </a:rPr>
              <a:t>Afeto</a:t>
            </a:r>
          </a:p>
        </p:txBody>
      </p:sp>
      <p:sp>
        <p:nvSpPr>
          <p:cNvPr id="33" name="CaixaDeTexto 32">
            <a:extLst>
              <a:ext uri="{FF2B5EF4-FFF2-40B4-BE49-F238E27FC236}">
                <a16:creationId xmlns:a16="http://schemas.microsoft.com/office/drawing/2014/main" id="{1E18E679-12C5-4B0B-A17D-B2E7A85B4CCD}"/>
              </a:ext>
            </a:extLst>
          </p:cNvPr>
          <p:cNvSpPr txBox="1"/>
          <p:nvPr/>
        </p:nvSpPr>
        <p:spPr>
          <a:xfrm>
            <a:off x="4053880" y="5774446"/>
            <a:ext cx="1534394" cy="738664"/>
          </a:xfrm>
          <a:prstGeom prst="rect">
            <a:avLst/>
          </a:prstGeom>
          <a:noFill/>
        </p:spPr>
        <p:txBody>
          <a:bodyPr wrap="none" rtlCol="0">
            <a:spAutoFit/>
          </a:bodyPr>
          <a:lstStyle/>
          <a:p>
            <a:r>
              <a:rPr lang="pt-BR" sz="1400" dirty="0">
                <a:solidFill>
                  <a:srgbClr val="1A4445"/>
                </a:solidFill>
                <a:latin typeface="Arial Black" panose="020B0A04020102020204" pitchFamily="34" charset="0"/>
              </a:rPr>
              <a:t>Solidariedade</a:t>
            </a:r>
          </a:p>
          <a:p>
            <a:r>
              <a:rPr lang="pt-BR" sz="1400" dirty="0">
                <a:solidFill>
                  <a:srgbClr val="1A4445"/>
                </a:solidFill>
                <a:latin typeface="Arial Black" panose="020B0A04020102020204" pitchFamily="34" charset="0"/>
              </a:rPr>
              <a:t>Ação</a:t>
            </a:r>
          </a:p>
          <a:p>
            <a:r>
              <a:rPr lang="pt-BR" sz="1400" dirty="0">
                <a:solidFill>
                  <a:srgbClr val="1A4445"/>
                </a:solidFill>
                <a:latin typeface="Arial Black" panose="020B0A04020102020204" pitchFamily="34" charset="0"/>
              </a:rPr>
              <a:t>Ativismo</a:t>
            </a:r>
          </a:p>
        </p:txBody>
      </p:sp>
      <p:sp>
        <p:nvSpPr>
          <p:cNvPr id="34" name="CaixaDeTexto 33">
            <a:extLst>
              <a:ext uri="{FF2B5EF4-FFF2-40B4-BE49-F238E27FC236}">
                <a16:creationId xmlns:a16="http://schemas.microsoft.com/office/drawing/2014/main" id="{7C3065D5-2D5C-420D-B92C-00880A85CAB2}"/>
              </a:ext>
            </a:extLst>
          </p:cNvPr>
          <p:cNvSpPr txBox="1"/>
          <p:nvPr/>
        </p:nvSpPr>
        <p:spPr>
          <a:xfrm>
            <a:off x="7852142" y="5774446"/>
            <a:ext cx="1813317" cy="738664"/>
          </a:xfrm>
          <a:prstGeom prst="rect">
            <a:avLst/>
          </a:prstGeom>
          <a:noFill/>
        </p:spPr>
        <p:txBody>
          <a:bodyPr wrap="none" rtlCol="0">
            <a:spAutoFit/>
          </a:bodyPr>
          <a:lstStyle/>
          <a:p>
            <a:r>
              <a:rPr lang="pt-BR" sz="1400" dirty="0">
                <a:solidFill>
                  <a:srgbClr val="1A4445"/>
                </a:solidFill>
                <a:latin typeface="Arial Black" panose="020B0A04020102020204" pitchFamily="34" charset="0"/>
              </a:rPr>
              <a:t>Conscientização</a:t>
            </a:r>
          </a:p>
          <a:p>
            <a:r>
              <a:rPr lang="pt-BR" sz="1400" dirty="0">
                <a:solidFill>
                  <a:srgbClr val="1A4445"/>
                </a:solidFill>
                <a:latin typeface="Arial Black" panose="020B0A04020102020204" pitchFamily="34" charset="0"/>
              </a:rPr>
              <a:t>Cidadania</a:t>
            </a:r>
          </a:p>
          <a:p>
            <a:r>
              <a:rPr lang="pt-BR" sz="1400" dirty="0">
                <a:solidFill>
                  <a:srgbClr val="1A4445"/>
                </a:solidFill>
                <a:latin typeface="Arial Black" panose="020B0A04020102020204" pitchFamily="34" charset="0"/>
              </a:rPr>
              <a:t>Valores</a:t>
            </a:r>
          </a:p>
        </p:txBody>
      </p:sp>
    </p:spTree>
    <p:extLst>
      <p:ext uri="{BB962C8B-B14F-4D97-AF65-F5344CB8AC3E}">
        <p14:creationId xmlns:p14="http://schemas.microsoft.com/office/powerpoint/2010/main" val="3838437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CD7F1B5D-CD09-4D60-8667-C0BB6E4B6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2196249"/>
          </a:xfrm>
          <a:prstGeom prst="rect">
            <a:avLst/>
          </a:prstGeom>
        </p:spPr>
      </p:pic>
      <p:sp>
        <p:nvSpPr>
          <p:cNvPr id="4" name="CaixaDeTexto 3">
            <a:extLst>
              <a:ext uri="{FF2B5EF4-FFF2-40B4-BE49-F238E27FC236}">
                <a16:creationId xmlns:a16="http://schemas.microsoft.com/office/drawing/2014/main" id="{5BAE000D-523F-44FE-8D43-4D3924B2853D}"/>
              </a:ext>
            </a:extLst>
          </p:cNvPr>
          <p:cNvSpPr txBox="1"/>
          <p:nvPr/>
        </p:nvSpPr>
        <p:spPr>
          <a:xfrm>
            <a:off x="557098" y="456698"/>
            <a:ext cx="2128981" cy="307777"/>
          </a:xfrm>
          <a:prstGeom prst="rect">
            <a:avLst/>
          </a:prstGeom>
          <a:noFill/>
        </p:spPr>
        <p:txBody>
          <a:bodyPr wrap="none" rtlCol="0">
            <a:spAutoFit/>
          </a:bodyPr>
          <a:lstStyle/>
          <a:p>
            <a:r>
              <a:rPr lang="pt-BR" sz="1400" dirty="0">
                <a:solidFill>
                  <a:srgbClr val="A3D6D6"/>
                </a:solidFill>
                <a:latin typeface="Arial Black" panose="020B0A04020102020204" pitchFamily="34" charset="0"/>
              </a:rPr>
              <a:t>LIVES EMOCIONAIS</a:t>
            </a:r>
          </a:p>
        </p:txBody>
      </p:sp>
      <p:sp>
        <p:nvSpPr>
          <p:cNvPr id="5" name="CaixaDeTexto 4">
            <a:extLst>
              <a:ext uri="{FF2B5EF4-FFF2-40B4-BE49-F238E27FC236}">
                <a16:creationId xmlns:a16="http://schemas.microsoft.com/office/drawing/2014/main" id="{72DBCB1C-7788-47D3-A4D2-97A60210B140}"/>
              </a:ext>
            </a:extLst>
          </p:cNvPr>
          <p:cNvSpPr txBox="1"/>
          <p:nvPr/>
        </p:nvSpPr>
        <p:spPr>
          <a:xfrm>
            <a:off x="557098" y="764475"/>
            <a:ext cx="3053465" cy="584775"/>
          </a:xfrm>
          <a:prstGeom prst="rect">
            <a:avLst/>
          </a:prstGeom>
          <a:noFill/>
        </p:spPr>
        <p:txBody>
          <a:bodyPr wrap="none" rtlCol="0">
            <a:spAutoFit/>
          </a:bodyPr>
          <a:lstStyle/>
          <a:p>
            <a:r>
              <a:rPr lang="pt-BR" sz="3200" dirty="0">
                <a:solidFill>
                  <a:schemeClr val="bg1"/>
                </a:solidFill>
                <a:latin typeface="Arial Black" panose="020B0A04020102020204" pitchFamily="34" charset="0"/>
              </a:rPr>
              <a:t>ESCAPISTAS</a:t>
            </a:r>
          </a:p>
        </p:txBody>
      </p:sp>
      <p:sp>
        <p:nvSpPr>
          <p:cNvPr id="6" name="CaixaDeTexto 5">
            <a:extLst>
              <a:ext uri="{FF2B5EF4-FFF2-40B4-BE49-F238E27FC236}">
                <a16:creationId xmlns:a16="http://schemas.microsoft.com/office/drawing/2014/main" id="{166FAE09-6389-40D4-9F50-3D9812E42BCB}"/>
              </a:ext>
            </a:extLst>
          </p:cNvPr>
          <p:cNvSpPr txBox="1"/>
          <p:nvPr/>
        </p:nvSpPr>
        <p:spPr>
          <a:xfrm>
            <a:off x="557098" y="1313650"/>
            <a:ext cx="4656819" cy="461665"/>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O compromisso é com o entretenimento e a oferta de conteúdo que favorece a desconexão com a realidade cotidiana.</a:t>
            </a:r>
          </a:p>
        </p:txBody>
      </p:sp>
      <p:pic>
        <p:nvPicPr>
          <p:cNvPr id="7" name="Picture 6" descr="Após discussão com vizinhos, live de Alok causa engarrafamento em ...">
            <a:extLst>
              <a:ext uri="{FF2B5EF4-FFF2-40B4-BE49-F238E27FC236}">
                <a16:creationId xmlns:a16="http://schemas.microsoft.com/office/drawing/2014/main" id="{53893EDB-172B-4A0F-B260-5222E309B1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595"/>
          <a:stretch/>
        </p:blipFill>
        <p:spPr bwMode="auto">
          <a:xfrm>
            <a:off x="531740" y="2491683"/>
            <a:ext cx="2970702" cy="19307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eja ao vivo a live da cantora Ivete Sangalo">
            <a:extLst>
              <a:ext uri="{FF2B5EF4-FFF2-40B4-BE49-F238E27FC236}">
                <a16:creationId xmlns:a16="http://schemas.microsoft.com/office/drawing/2014/main" id="{E3C8452D-4021-4E18-9401-84874E3686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71" t="550" r="9427" b="14607"/>
          <a:stretch/>
        </p:blipFill>
        <p:spPr bwMode="auto">
          <a:xfrm>
            <a:off x="6325628" y="4468345"/>
            <a:ext cx="3501378" cy="19695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upla sertaneja Jorge e Mateus faz live ao ar livre sob o pôr do sol">
            <a:extLst>
              <a:ext uri="{FF2B5EF4-FFF2-40B4-BE49-F238E27FC236}">
                <a16:creationId xmlns:a16="http://schemas.microsoft.com/office/drawing/2014/main" id="{EF2D1C80-E329-4BB8-9BE4-C44A2EB472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1" r="9484" b="2688"/>
          <a:stretch/>
        </p:blipFill>
        <p:spPr bwMode="auto">
          <a:xfrm>
            <a:off x="531740" y="4717903"/>
            <a:ext cx="2970702" cy="19307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lvaje&quot; ganha performance na live de Pabllo Vittar; assista | POPline">
            <a:extLst>
              <a:ext uri="{FF2B5EF4-FFF2-40B4-BE49-F238E27FC236}">
                <a16:creationId xmlns:a16="http://schemas.microsoft.com/office/drawing/2014/main" id="{05DA45F3-4B4D-4997-B1B8-CF2BF54F9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5628" y="2456616"/>
            <a:ext cx="3501378" cy="1969525"/>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91972E57-42B9-4F4B-BAC2-A5C88664D2EA}"/>
              </a:ext>
            </a:extLst>
          </p:cNvPr>
          <p:cNvSpPr txBox="1"/>
          <p:nvPr/>
        </p:nvSpPr>
        <p:spPr>
          <a:xfrm>
            <a:off x="9879289" y="3429000"/>
            <a:ext cx="1958025"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O CONVITE PARA DANÇAR EM CASA</a:t>
            </a:r>
          </a:p>
        </p:txBody>
      </p:sp>
      <p:sp>
        <p:nvSpPr>
          <p:cNvPr id="12" name="CaixaDeTexto 11">
            <a:extLst>
              <a:ext uri="{FF2B5EF4-FFF2-40B4-BE49-F238E27FC236}">
                <a16:creationId xmlns:a16="http://schemas.microsoft.com/office/drawing/2014/main" id="{5FA71C53-BC4D-41E9-8B52-634FCB93E76F}"/>
              </a:ext>
            </a:extLst>
          </p:cNvPr>
          <p:cNvSpPr txBox="1"/>
          <p:nvPr/>
        </p:nvSpPr>
        <p:spPr>
          <a:xfrm>
            <a:off x="9879289" y="3890665"/>
            <a:ext cx="2148588" cy="1938992"/>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À ambientação doméstica são somadas músicas animadas e dançantes. Os artistas estão constantemente incentivando o público a dançar pela casa e aproveitar o tempo juntos.</a:t>
            </a:r>
          </a:p>
          <a:p>
            <a:pPr>
              <a:lnSpc>
                <a:spcPts val="1200"/>
              </a:lnSpc>
            </a:pPr>
            <a:endParaRPr lang="pt-BR" sz="1000" dirty="0">
              <a:solidFill>
                <a:srgbClr val="1A4445"/>
              </a:solidFill>
              <a:latin typeface="Arial" panose="020B0604020202020204" pitchFamily="34" charset="0"/>
              <a:cs typeface="Arial" panose="020B0604020202020204" pitchFamily="34" charset="0"/>
            </a:endParaRPr>
          </a:p>
          <a:p>
            <a:pPr>
              <a:lnSpc>
                <a:spcPts val="1200"/>
              </a:lnSpc>
            </a:pPr>
            <a:r>
              <a:rPr lang="pt-BR" sz="1000" dirty="0">
                <a:solidFill>
                  <a:srgbClr val="1A4445"/>
                </a:solidFill>
                <a:latin typeface="Arial" panose="020B0604020202020204" pitchFamily="34" charset="0"/>
                <a:cs typeface="Arial" panose="020B0604020202020204" pitchFamily="34" charset="0"/>
              </a:rPr>
              <a:t>Ainda que com o pedido de doações, o conteúdo da live é moldado de forma a entregar principalmente diversão e entretenimento.</a:t>
            </a:r>
          </a:p>
        </p:txBody>
      </p:sp>
      <p:sp>
        <p:nvSpPr>
          <p:cNvPr id="13" name="CaixaDeTexto 12">
            <a:extLst>
              <a:ext uri="{FF2B5EF4-FFF2-40B4-BE49-F238E27FC236}">
                <a16:creationId xmlns:a16="http://schemas.microsoft.com/office/drawing/2014/main" id="{78FD3E20-8B6A-4C23-8FDC-DFCD58351D2D}"/>
              </a:ext>
            </a:extLst>
          </p:cNvPr>
          <p:cNvSpPr txBox="1"/>
          <p:nvPr/>
        </p:nvSpPr>
        <p:spPr>
          <a:xfrm>
            <a:off x="3544646" y="2456616"/>
            <a:ext cx="2363530"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COMO UMA FESTA À DISTÂNCIA</a:t>
            </a:r>
          </a:p>
        </p:txBody>
      </p:sp>
      <p:sp>
        <p:nvSpPr>
          <p:cNvPr id="14" name="CaixaDeTexto 13">
            <a:extLst>
              <a:ext uri="{FF2B5EF4-FFF2-40B4-BE49-F238E27FC236}">
                <a16:creationId xmlns:a16="http://schemas.microsoft.com/office/drawing/2014/main" id="{325984E2-27B1-4C28-B639-1DEF0239C117}"/>
              </a:ext>
            </a:extLst>
          </p:cNvPr>
          <p:cNvSpPr txBox="1"/>
          <p:nvPr/>
        </p:nvSpPr>
        <p:spPr>
          <a:xfrm>
            <a:off x="3544646" y="2918281"/>
            <a:ext cx="2593558" cy="1477328"/>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A live do </a:t>
            </a:r>
            <a:r>
              <a:rPr lang="pt-BR" sz="1000" dirty="0" err="1">
                <a:solidFill>
                  <a:srgbClr val="1A4445"/>
                </a:solidFill>
                <a:latin typeface="Arial" panose="020B0604020202020204" pitchFamily="34" charset="0"/>
                <a:cs typeface="Arial" panose="020B0604020202020204" pitchFamily="34" charset="0"/>
              </a:rPr>
              <a:t>Alok</a:t>
            </a:r>
            <a:r>
              <a:rPr lang="pt-BR" sz="1000" dirty="0">
                <a:solidFill>
                  <a:srgbClr val="1A4445"/>
                </a:solidFill>
                <a:latin typeface="Arial" panose="020B0604020202020204" pitchFamily="34" charset="0"/>
                <a:cs typeface="Arial" panose="020B0604020202020204" pitchFamily="34" charset="0"/>
              </a:rPr>
              <a:t> teve imensa repercussão durante sua transmissão. Com uma configuração tradicional de uma festa (uma pessoa tocando atrás da mesa), jogos de luzes, interações com os vizinhos e um grande espetáculo simularam uma situação em que o músico estava tocando em uma festa privada (ainda que conjunta) na casa de cada um.</a:t>
            </a:r>
          </a:p>
        </p:txBody>
      </p:sp>
      <p:sp>
        <p:nvSpPr>
          <p:cNvPr id="15" name="CaixaDeTexto 14">
            <a:extLst>
              <a:ext uri="{FF2B5EF4-FFF2-40B4-BE49-F238E27FC236}">
                <a16:creationId xmlns:a16="http://schemas.microsoft.com/office/drawing/2014/main" id="{1D086CA1-0FB3-4359-97A1-62449A5E9220}"/>
              </a:ext>
            </a:extLst>
          </p:cNvPr>
          <p:cNvSpPr txBox="1"/>
          <p:nvPr/>
        </p:nvSpPr>
        <p:spPr>
          <a:xfrm>
            <a:off x="3610563" y="4655977"/>
            <a:ext cx="2363530" cy="276999"/>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UMA AMBIÊNCIA SONHADA</a:t>
            </a:r>
          </a:p>
        </p:txBody>
      </p:sp>
      <p:sp>
        <p:nvSpPr>
          <p:cNvPr id="16" name="CaixaDeTexto 15">
            <a:extLst>
              <a:ext uri="{FF2B5EF4-FFF2-40B4-BE49-F238E27FC236}">
                <a16:creationId xmlns:a16="http://schemas.microsoft.com/office/drawing/2014/main" id="{6100A9EB-8917-403D-B7A8-EF2B6EF3B917}"/>
              </a:ext>
            </a:extLst>
          </p:cNvPr>
          <p:cNvSpPr txBox="1"/>
          <p:nvPr/>
        </p:nvSpPr>
        <p:spPr>
          <a:xfrm>
            <a:off x="3610563" y="4948826"/>
            <a:ext cx="2593558" cy="1323439"/>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Se a realidade de parte dos brasileiros durante a pandemia foi o confinamento no interior de suas próprias casas, lives como a de Jorge &amp; Mateus </a:t>
            </a:r>
            <a:r>
              <a:rPr lang="pt-BR" sz="1000" dirty="0" err="1">
                <a:solidFill>
                  <a:srgbClr val="1A4445"/>
                </a:solidFill>
                <a:latin typeface="Arial" panose="020B0604020202020204" pitchFamily="34" charset="0"/>
                <a:cs typeface="Arial" panose="020B0604020202020204" pitchFamily="34" charset="0"/>
              </a:rPr>
              <a:t>Sunset</a:t>
            </a:r>
            <a:r>
              <a:rPr lang="pt-BR" sz="1000" dirty="0">
                <a:solidFill>
                  <a:srgbClr val="1A4445"/>
                </a:solidFill>
                <a:latin typeface="Arial" panose="020B0604020202020204" pitchFamily="34" charset="0"/>
                <a:cs typeface="Arial" panose="020B0604020202020204" pitchFamily="34" charset="0"/>
              </a:rPr>
              <a:t> se estabelecem em um cenário distante, mas que constroem quase um ambiente mágico que permite o sonho de estar novamente em um lugar como aquele.</a:t>
            </a:r>
          </a:p>
        </p:txBody>
      </p:sp>
      <p:sp>
        <p:nvSpPr>
          <p:cNvPr id="2" name="Espaço Reservado para Número de Slide 1">
            <a:extLst>
              <a:ext uri="{FF2B5EF4-FFF2-40B4-BE49-F238E27FC236}">
                <a16:creationId xmlns:a16="http://schemas.microsoft.com/office/drawing/2014/main" id="{43EF0C69-01B3-42C6-A873-3E0B8B5F69AB}"/>
              </a:ext>
            </a:extLst>
          </p:cNvPr>
          <p:cNvSpPr>
            <a:spLocks noGrp="1"/>
          </p:cNvSpPr>
          <p:nvPr>
            <p:ph type="sldNum" sz="quarter" idx="12"/>
          </p:nvPr>
        </p:nvSpPr>
        <p:spPr/>
        <p:txBody>
          <a:bodyPr/>
          <a:lstStyle/>
          <a:p>
            <a:fld id="{894F0F8F-D93E-4D05-B0B8-1507ACF2AC93}" type="slidenum">
              <a:rPr lang="pt-BR" smtClean="0"/>
              <a:t>71</a:t>
            </a:fld>
            <a:endParaRPr lang="pt-BR"/>
          </a:p>
        </p:txBody>
      </p:sp>
    </p:spTree>
    <p:extLst>
      <p:ext uri="{BB962C8B-B14F-4D97-AF65-F5344CB8AC3E}">
        <p14:creationId xmlns:p14="http://schemas.microsoft.com/office/powerpoint/2010/main" val="37925691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mesa&#10;&#10;Descrição gerada automaticamente">
            <a:extLst>
              <a:ext uri="{FF2B5EF4-FFF2-40B4-BE49-F238E27FC236}">
                <a16:creationId xmlns:a16="http://schemas.microsoft.com/office/drawing/2014/main" id="{DDC95EAE-55D2-4C91-8A39-B1741DB62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12191994" cy="2196248"/>
          </a:xfrm>
          <a:prstGeom prst="rect">
            <a:avLst/>
          </a:prstGeom>
        </p:spPr>
      </p:pic>
      <p:sp>
        <p:nvSpPr>
          <p:cNvPr id="4" name="CaixaDeTexto 3">
            <a:extLst>
              <a:ext uri="{FF2B5EF4-FFF2-40B4-BE49-F238E27FC236}">
                <a16:creationId xmlns:a16="http://schemas.microsoft.com/office/drawing/2014/main" id="{5BAE000D-523F-44FE-8D43-4D3924B2853D}"/>
              </a:ext>
            </a:extLst>
          </p:cNvPr>
          <p:cNvSpPr txBox="1"/>
          <p:nvPr/>
        </p:nvSpPr>
        <p:spPr>
          <a:xfrm>
            <a:off x="557098" y="456698"/>
            <a:ext cx="2128981" cy="307777"/>
          </a:xfrm>
          <a:prstGeom prst="rect">
            <a:avLst/>
          </a:prstGeom>
          <a:noFill/>
        </p:spPr>
        <p:txBody>
          <a:bodyPr wrap="none" rtlCol="0">
            <a:spAutoFit/>
          </a:bodyPr>
          <a:lstStyle/>
          <a:p>
            <a:r>
              <a:rPr lang="pt-BR" sz="1400" dirty="0">
                <a:solidFill>
                  <a:srgbClr val="A3D6D6"/>
                </a:solidFill>
                <a:latin typeface="Arial Black" panose="020B0A04020102020204" pitchFamily="34" charset="0"/>
              </a:rPr>
              <a:t>LIVES EMOCIONAIS</a:t>
            </a:r>
          </a:p>
        </p:txBody>
      </p:sp>
      <p:sp>
        <p:nvSpPr>
          <p:cNvPr id="5" name="CaixaDeTexto 4">
            <a:extLst>
              <a:ext uri="{FF2B5EF4-FFF2-40B4-BE49-F238E27FC236}">
                <a16:creationId xmlns:a16="http://schemas.microsoft.com/office/drawing/2014/main" id="{72DBCB1C-7788-47D3-A4D2-97A60210B140}"/>
              </a:ext>
            </a:extLst>
          </p:cNvPr>
          <p:cNvSpPr txBox="1"/>
          <p:nvPr/>
        </p:nvSpPr>
        <p:spPr>
          <a:xfrm>
            <a:off x="557098" y="764475"/>
            <a:ext cx="2876108" cy="584775"/>
          </a:xfrm>
          <a:prstGeom prst="rect">
            <a:avLst/>
          </a:prstGeom>
          <a:noFill/>
        </p:spPr>
        <p:txBody>
          <a:bodyPr wrap="none" rtlCol="0">
            <a:spAutoFit/>
          </a:bodyPr>
          <a:lstStyle/>
          <a:p>
            <a:r>
              <a:rPr lang="pt-BR" sz="3200" dirty="0">
                <a:solidFill>
                  <a:schemeClr val="bg1"/>
                </a:solidFill>
                <a:latin typeface="Arial Black" panose="020B0A04020102020204" pitchFamily="34" charset="0"/>
              </a:rPr>
              <a:t>EMPÁTICAS</a:t>
            </a:r>
          </a:p>
        </p:txBody>
      </p:sp>
      <p:sp>
        <p:nvSpPr>
          <p:cNvPr id="6" name="CaixaDeTexto 5">
            <a:extLst>
              <a:ext uri="{FF2B5EF4-FFF2-40B4-BE49-F238E27FC236}">
                <a16:creationId xmlns:a16="http://schemas.microsoft.com/office/drawing/2014/main" id="{166FAE09-6389-40D4-9F50-3D9812E42BCB}"/>
              </a:ext>
            </a:extLst>
          </p:cNvPr>
          <p:cNvSpPr txBox="1"/>
          <p:nvPr/>
        </p:nvSpPr>
        <p:spPr>
          <a:xfrm>
            <a:off x="557098" y="1313650"/>
            <a:ext cx="4656819" cy="461665"/>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Reconhecem as dificuldades do contexto, acolhem as angústias e proporcionam uma atmosfera reconfortante.</a:t>
            </a:r>
          </a:p>
        </p:txBody>
      </p:sp>
      <p:pic>
        <p:nvPicPr>
          <p:cNvPr id="11" name="Imagem 10">
            <a:extLst>
              <a:ext uri="{FF2B5EF4-FFF2-40B4-BE49-F238E27FC236}">
                <a16:creationId xmlns:a16="http://schemas.microsoft.com/office/drawing/2014/main" id="{06A5B095-50C3-4C57-9232-73549D5FFD13}"/>
              </a:ext>
            </a:extLst>
          </p:cNvPr>
          <p:cNvPicPr>
            <a:picLocks noChangeAspect="1"/>
          </p:cNvPicPr>
          <p:nvPr/>
        </p:nvPicPr>
        <p:blipFill>
          <a:blip r:embed="rId3"/>
          <a:stretch>
            <a:fillRect/>
          </a:stretch>
        </p:blipFill>
        <p:spPr>
          <a:xfrm>
            <a:off x="557098" y="2596674"/>
            <a:ext cx="5245717" cy="2678796"/>
          </a:xfrm>
          <a:prstGeom prst="rect">
            <a:avLst/>
          </a:prstGeom>
        </p:spPr>
      </p:pic>
      <p:pic>
        <p:nvPicPr>
          <p:cNvPr id="2" name="Imagem 1">
            <a:extLst>
              <a:ext uri="{FF2B5EF4-FFF2-40B4-BE49-F238E27FC236}">
                <a16:creationId xmlns:a16="http://schemas.microsoft.com/office/drawing/2014/main" id="{B21D73D5-5E7C-459E-9060-B0C4D27C2A94}"/>
              </a:ext>
            </a:extLst>
          </p:cNvPr>
          <p:cNvPicPr>
            <a:picLocks noChangeAspect="1"/>
          </p:cNvPicPr>
          <p:nvPr/>
        </p:nvPicPr>
        <p:blipFill rotWithShape="1">
          <a:blip r:embed="rId4"/>
          <a:srcRect b="7288"/>
          <a:stretch/>
        </p:blipFill>
        <p:spPr>
          <a:xfrm>
            <a:off x="6262575" y="2621929"/>
            <a:ext cx="3853904" cy="1851598"/>
          </a:xfrm>
          <a:prstGeom prst="rect">
            <a:avLst/>
          </a:prstGeom>
        </p:spPr>
      </p:pic>
      <p:pic>
        <p:nvPicPr>
          <p:cNvPr id="7" name="Imagem 6">
            <a:extLst>
              <a:ext uri="{FF2B5EF4-FFF2-40B4-BE49-F238E27FC236}">
                <a16:creationId xmlns:a16="http://schemas.microsoft.com/office/drawing/2014/main" id="{FF39895B-DF71-4417-9EB2-9967C98B2633}"/>
              </a:ext>
            </a:extLst>
          </p:cNvPr>
          <p:cNvPicPr>
            <a:picLocks noChangeAspect="1"/>
          </p:cNvPicPr>
          <p:nvPr/>
        </p:nvPicPr>
        <p:blipFill>
          <a:blip r:embed="rId5"/>
          <a:stretch>
            <a:fillRect/>
          </a:stretch>
        </p:blipFill>
        <p:spPr>
          <a:xfrm>
            <a:off x="6262575" y="4661753"/>
            <a:ext cx="3853904" cy="1979277"/>
          </a:xfrm>
          <a:prstGeom prst="rect">
            <a:avLst/>
          </a:prstGeom>
        </p:spPr>
      </p:pic>
      <p:sp>
        <p:nvSpPr>
          <p:cNvPr id="10" name="CaixaDeTexto 9">
            <a:extLst>
              <a:ext uri="{FF2B5EF4-FFF2-40B4-BE49-F238E27FC236}">
                <a16:creationId xmlns:a16="http://schemas.microsoft.com/office/drawing/2014/main" id="{B61D5CBF-5DA9-4D83-A4F9-CEAA381DA135}"/>
              </a:ext>
            </a:extLst>
          </p:cNvPr>
          <p:cNvSpPr txBox="1"/>
          <p:nvPr/>
        </p:nvSpPr>
        <p:spPr>
          <a:xfrm>
            <a:off x="557098" y="5317591"/>
            <a:ext cx="2312711"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COMPREENSÃO DAS DIFICULDADES</a:t>
            </a:r>
          </a:p>
        </p:txBody>
      </p:sp>
      <p:sp>
        <p:nvSpPr>
          <p:cNvPr id="12" name="CaixaDeTexto 11">
            <a:extLst>
              <a:ext uri="{FF2B5EF4-FFF2-40B4-BE49-F238E27FC236}">
                <a16:creationId xmlns:a16="http://schemas.microsoft.com/office/drawing/2014/main" id="{4500606A-72F6-4952-8A72-35BA45DDD8EE}"/>
              </a:ext>
            </a:extLst>
          </p:cNvPr>
          <p:cNvSpPr txBox="1"/>
          <p:nvPr/>
        </p:nvSpPr>
        <p:spPr>
          <a:xfrm>
            <a:off x="557098" y="5779256"/>
            <a:ext cx="2537794" cy="861774"/>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Mesmo que com músicas animadas e com o oferecimento de entretenimento, lives como a #LIVELULU se colocam ao lado do público, com reiteradas falas sobre a pandemia e as dificuldades que</a:t>
            </a:r>
          </a:p>
        </p:txBody>
      </p:sp>
      <p:sp>
        <p:nvSpPr>
          <p:cNvPr id="13" name="CaixaDeTexto 12">
            <a:extLst>
              <a:ext uri="{FF2B5EF4-FFF2-40B4-BE49-F238E27FC236}">
                <a16:creationId xmlns:a16="http://schemas.microsoft.com/office/drawing/2014/main" id="{CBC8C4F1-0605-4E14-8FE6-8047E2A5EE27}"/>
              </a:ext>
            </a:extLst>
          </p:cNvPr>
          <p:cNvSpPr txBox="1"/>
          <p:nvPr/>
        </p:nvSpPr>
        <p:spPr>
          <a:xfrm>
            <a:off x="3256486" y="5471479"/>
            <a:ext cx="2172506" cy="1169551"/>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cada pessoa enfrenta nesse momento – não apenas um esforço objetivo de pedir ajuda para pessoas que passam por dificuldades materiais, mas um acolhimento psíquico das adversidades subjetivas.</a:t>
            </a:r>
          </a:p>
        </p:txBody>
      </p:sp>
      <p:sp>
        <p:nvSpPr>
          <p:cNvPr id="14" name="CaixaDeTexto 13">
            <a:extLst>
              <a:ext uri="{FF2B5EF4-FFF2-40B4-BE49-F238E27FC236}">
                <a16:creationId xmlns:a16="http://schemas.microsoft.com/office/drawing/2014/main" id="{36382E26-FC1C-403D-8CA9-0CA8F925737A}"/>
              </a:ext>
            </a:extLst>
          </p:cNvPr>
          <p:cNvSpPr txBox="1"/>
          <p:nvPr/>
        </p:nvSpPr>
        <p:spPr>
          <a:xfrm>
            <a:off x="10116479" y="4609705"/>
            <a:ext cx="1826989" cy="276999"/>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A PROXIMIDADE</a:t>
            </a:r>
          </a:p>
        </p:txBody>
      </p:sp>
      <p:sp>
        <p:nvSpPr>
          <p:cNvPr id="15" name="CaixaDeTexto 14">
            <a:extLst>
              <a:ext uri="{FF2B5EF4-FFF2-40B4-BE49-F238E27FC236}">
                <a16:creationId xmlns:a16="http://schemas.microsoft.com/office/drawing/2014/main" id="{2F68971E-2845-467E-B3D6-D5F6D5729B53}"/>
              </a:ext>
            </a:extLst>
          </p:cNvPr>
          <p:cNvSpPr txBox="1"/>
          <p:nvPr/>
        </p:nvSpPr>
        <p:spPr>
          <a:xfrm>
            <a:off x="10116479" y="4938752"/>
            <a:ext cx="1826989" cy="1477328"/>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A proximidade entre artista e público colabora para construir a empatia – artistas também confinados em suas casas, passando por privações similares ao do público, oferecendo um conteúdo com tom reconfortante.</a:t>
            </a:r>
          </a:p>
        </p:txBody>
      </p:sp>
      <p:sp>
        <p:nvSpPr>
          <p:cNvPr id="16" name="CaixaDeTexto 15">
            <a:extLst>
              <a:ext uri="{FF2B5EF4-FFF2-40B4-BE49-F238E27FC236}">
                <a16:creationId xmlns:a16="http://schemas.microsoft.com/office/drawing/2014/main" id="{6256EB27-75AA-4773-BEE5-A1FEBDF5AAC8}"/>
              </a:ext>
            </a:extLst>
          </p:cNvPr>
          <p:cNvSpPr txBox="1"/>
          <p:nvPr/>
        </p:nvSpPr>
        <p:spPr>
          <a:xfrm>
            <a:off x="10173670" y="2536168"/>
            <a:ext cx="1826989"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TRABALHANDO A AFETIVIDADE</a:t>
            </a:r>
          </a:p>
        </p:txBody>
      </p:sp>
      <p:sp>
        <p:nvSpPr>
          <p:cNvPr id="17" name="CaixaDeTexto 16">
            <a:extLst>
              <a:ext uri="{FF2B5EF4-FFF2-40B4-BE49-F238E27FC236}">
                <a16:creationId xmlns:a16="http://schemas.microsoft.com/office/drawing/2014/main" id="{17FB9E79-B546-4C85-9007-1225FF34DE7E}"/>
              </a:ext>
            </a:extLst>
          </p:cNvPr>
          <p:cNvSpPr txBox="1"/>
          <p:nvPr/>
        </p:nvSpPr>
        <p:spPr>
          <a:xfrm>
            <a:off x="10173670" y="2979880"/>
            <a:ext cx="1826989" cy="1477328"/>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O contato físico é uma grande privação sofrida durante a pandemia, a construção de conteúdos mais afetivos, nas possibilidades que os casais de artistas oferecem, colaboram para acolher e endereçar essa carência.</a:t>
            </a:r>
          </a:p>
        </p:txBody>
      </p:sp>
      <p:sp>
        <p:nvSpPr>
          <p:cNvPr id="8" name="Espaço Reservado para Número de Slide 7">
            <a:extLst>
              <a:ext uri="{FF2B5EF4-FFF2-40B4-BE49-F238E27FC236}">
                <a16:creationId xmlns:a16="http://schemas.microsoft.com/office/drawing/2014/main" id="{9F578BEB-F3EB-4179-9DD9-01DF41079AF0}"/>
              </a:ext>
            </a:extLst>
          </p:cNvPr>
          <p:cNvSpPr>
            <a:spLocks noGrp="1"/>
          </p:cNvSpPr>
          <p:nvPr>
            <p:ph type="sldNum" sz="quarter" idx="12"/>
          </p:nvPr>
        </p:nvSpPr>
        <p:spPr/>
        <p:txBody>
          <a:bodyPr/>
          <a:lstStyle/>
          <a:p>
            <a:fld id="{894F0F8F-D93E-4D05-B0B8-1507ACF2AC93}" type="slidenum">
              <a:rPr lang="pt-BR" smtClean="0"/>
              <a:t>72</a:t>
            </a:fld>
            <a:endParaRPr lang="pt-BR"/>
          </a:p>
        </p:txBody>
      </p:sp>
    </p:spTree>
    <p:extLst>
      <p:ext uri="{BB962C8B-B14F-4D97-AF65-F5344CB8AC3E}">
        <p14:creationId xmlns:p14="http://schemas.microsoft.com/office/powerpoint/2010/main" val="36345151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objeto, relógio&#10;&#10;Descrição gerada automaticamente">
            <a:extLst>
              <a:ext uri="{FF2B5EF4-FFF2-40B4-BE49-F238E27FC236}">
                <a16:creationId xmlns:a16="http://schemas.microsoft.com/office/drawing/2014/main" id="{AA572303-8C7C-4280-8471-DFF8790DF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94" cy="2196248"/>
          </a:xfrm>
          <a:prstGeom prst="rect">
            <a:avLst/>
          </a:prstGeom>
        </p:spPr>
      </p:pic>
      <p:sp>
        <p:nvSpPr>
          <p:cNvPr id="4" name="CaixaDeTexto 3">
            <a:extLst>
              <a:ext uri="{FF2B5EF4-FFF2-40B4-BE49-F238E27FC236}">
                <a16:creationId xmlns:a16="http://schemas.microsoft.com/office/drawing/2014/main" id="{5BAE000D-523F-44FE-8D43-4D3924B2853D}"/>
              </a:ext>
            </a:extLst>
          </p:cNvPr>
          <p:cNvSpPr txBox="1"/>
          <p:nvPr/>
        </p:nvSpPr>
        <p:spPr>
          <a:xfrm>
            <a:off x="557098" y="456698"/>
            <a:ext cx="2266903" cy="307777"/>
          </a:xfrm>
          <a:prstGeom prst="rect">
            <a:avLst/>
          </a:prstGeom>
          <a:noFill/>
        </p:spPr>
        <p:txBody>
          <a:bodyPr wrap="none" rtlCol="0">
            <a:spAutoFit/>
          </a:bodyPr>
          <a:lstStyle/>
          <a:p>
            <a:r>
              <a:rPr lang="pt-BR" sz="1400" dirty="0">
                <a:solidFill>
                  <a:srgbClr val="A3D6D6"/>
                </a:solidFill>
                <a:latin typeface="Arial Black" panose="020B0A04020102020204" pitchFamily="34" charset="0"/>
              </a:rPr>
              <a:t>LIVES ENERGÉTICAS</a:t>
            </a:r>
          </a:p>
        </p:txBody>
      </p:sp>
      <p:sp>
        <p:nvSpPr>
          <p:cNvPr id="5" name="CaixaDeTexto 4">
            <a:extLst>
              <a:ext uri="{FF2B5EF4-FFF2-40B4-BE49-F238E27FC236}">
                <a16:creationId xmlns:a16="http://schemas.microsoft.com/office/drawing/2014/main" id="{72DBCB1C-7788-47D3-A4D2-97A60210B140}"/>
              </a:ext>
            </a:extLst>
          </p:cNvPr>
          <p:cNvSpPr txBox="1"/>
          <p:nvPr/>
        </p:nvSpPr>
        <p:spPr>
          <a:xfrm>
            <a:off x="557098" y="764475"/>
            <a:ext cx="3902030" cy="584775"/>
          </a:xfrm>
          <a:prstGeom prst="rect">
            <a:avLst/>
          </a:prstGeom>
          <a:noFill/>
        </p:spPr>
        <p:txBody>
          <a:bodyPr wrap="none" rtlCol="0">
            <a:spAutoFit/>
          </a:bodyPr>
          <a:lstStyle/>
          <a:p>
            <a:r>
              <a:rPr lang="pt-BR" sz="3200" dirty="0">
                <a:solidFill>
                  <a:schemeClr val="bg1"/>
                </a:solidFill>
                <a:latin typeface="Arial Black" panose="020B0A04020102020204" pitchFamily="34" charset="0"/>
              </a:rPr>
              <a:t>FILANTRÓPICAS</a:t>
            </a:r>
          </a:p>
        </p:txBody>
      </p:sp>
      <p:sp>
        <p:nvSpPr>
          <p:cNvPr id="6" name="CaixaDeTexto 5">
            <a:extLst>
              <a:ext uri="{FF2B5EF4-FFF2-40B4-BE49-F238E27FC236}">
                <a16:creationId xmlns:a16="http://schemas.microsoft.com/office/drawing/2014/main" id="{166FAE09-6389-40D4-9F50-3D9812E42BCB}"/>
              </a:ext>
            </a:extLst>
          </p:cNvPr>
          <p:cNvSpPr txBox="1"/>
          <p:nvPr/>
        </p:nvSpPr>
        <p:spPr>
          <a:xfrm>
            <a:off x="557098" y="1313650"/>
            <a:ext cx="5407604" cy="461665"/>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Solidariedade e filantropia como argumentação central: ênfase em estimular o público a realizar uma ação de cunho social proposta pelo produtor.</a:t>
            </a:r>
          </a:p>
        </p:txBody>
      </p:sp>
      <p:pic>
        <p:nvPicPr>
          <p:cNvPr id="9" name="Picture 2" descr="Sem bebedeira, Sandy e Junior fazem live 'familiar' e em clima ...">
            <a:extLst>
              <a:ext uri="{FF2B5EF4-FFF2-40B4-BE49-F238E27FC236}">
                <a16:creationId xmlns:a16="http://schemas.microsoft.com/office/drawing/2014/main" id="{69354518-1327-46B9-8A57-DB8C43F5AF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98" b="14160"/>
          <a:stretch/>
        </p:blipFill>
        <p:spPr bwMode="auto">
          <a:xfrm>
            <a:off x="613369" y="3088965"/>
            <a:ext cx="5029621" cy="22848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C63EE57-84A8-4518-9135-C4F0961C02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54" b="11884"/>
          <a:stretch/>
        </p:blipFill>
        <p:spPr bwMode="auto">
          <a:xfrm>
            <a:off x="6428936" y="3088964"/>
            <a:ext cx="5029621" cy="2284892"/>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495EAC21-9D94-4136-BADA-E845DC2A4772}"/>
              </a:ext>
            </a:extLst>
          </p:cNvPr>
          <p:cNvSpPr txBox="1"/>
          <p:nvPr/>
        </p:nvSpPr>
        <p:spPr>
          <a:xfrm>
            <a:off x="557098" y="5416067"/>
            <a:ext cx="2312711"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O RETORNO DA DUPLA COMO ESTRATÉGIA</a:t>
            </a:r>
          </a:p>
        </p:txBody>
      </p:sp>
      <p:sp>
        <p:nvSpPr>
          <p:cNvPr id="10" name="CaixaDeTexto 9">
            <a:extLst>
              <a:ext uri="{FF2B5EF4-FFF2-40B4-BE49-F238E27FC236}">
                <a16:creationId xmlns:a16="http://schemas.microsoft.com/office/drawing/2014/main" id="{E386F4E4-9152-4A37-8CDA-0DACD3EE5228}"/>
              </a:ext>
            </a:extLst>
          </p:cNvPr>
          <p:cNvSpPr txBox="1"/>
          <p:nvPr/>
        </p:nvSpPr>
        <p:spPr>
          <a:xfrm>
            <a:off x="557098" y="5877732"/>
            <a:ext cx="2537794" cy="861774"/>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Uma das lives brasileiras com maiores números de audiência simultânea foi a dos irmãos Sandy &amp; Junior. Desde o início da transmissão a mensagem era clara: não havia planos de outra reunião</a:t>
            </a:r>
          </a:p>
        </p:txBody>
      </p:sp>
      <p:sp>
        <p:nvSpPr>
          <p:cNvPr id="11" name="CaixaDeTexto 10">
            <a:extLst>
              <a:ext uri="{FF2B5EF4-FFF2-40B4-BE49-F238E27FC236}">
                <a16:creationId xmlns:a16="http://schemas.microsoft.com/office/drawing/2014/main" id="{3B455870-A291-4758-B38E-D174C0A82475}"/>
              </a:ext>
            </a:extLst>
          </p:cNvPr>
          <p:cNvSpPr txBox="1"/>
          <p:nvPr/>
        </p:nvSpPr>
        <p:spPr>
          <a:xfrm>
            <a:off x="3256486" y="5723843"/>
            <a:ext cx="2386504" cy="1015663"/>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da dupla, porém o contexto fez com que esse evento fosse realizado para arrecadar doações. Os números eram constantemente atualizados, tocando à sensibilidade do público e incentivando a colaboração.</a:t>
            </a:r>
          </a:p>
        </p:txBody>
      </p:sp>
      <p:sp>
        <p:nvSpPr>
          <p:cNvPr id="12" name="CaixaDeTexto 11">
            <a:extLst>
              <a:ext uri="{FF2B5EF4-FFF2-40B4-BE49-F238E27FC236}">
                <a16:creationId xmlns:a16="http://schemas.microsoft.com/office/drawing/2014/main" id="{8EBEE4B5-DA80-40F5-8243-CD509E1A6688}"/>
              </a:ext>
            </a:extLst>
          </p:cNvPr>
          <p:cNvSpPr txBox="1"/>
          <p:nvPr/>
        </p:nvSpPr>
        <p:spPr>
          <a:xfrm>
            <a:off x="6372665" y="5416067"/>
            <a:ext cx="2312711"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EXTENSÃO DO TEMPO E RELAÇÃO COM AS MARCAS</a:t>
            </a:r>
          </a:p>
        </p:txBody>
      </p:sp>
      <p:sp>
        <p:nvSpPr>
          <p:cNvPr id="13" name="CaixaDeTexto 12">
            <a:extLst>
              <a:ext uri="{FF2B5EF4-FFF2-40B4-BE49-F238E27FC236}">
                <a16:creationId xmlns:a16="http://schemas.microsoft.com/office/drawing/2014/main" id="{6347D1C1-F8A4-4005-B763-0A65B58F3330}"/>
              </a:ext>
            </a:extLst>
          </p:cNvPr>
          <p:cNvSpPr txBox="1"/>
          <p:nvPr/>
        </p:nvSpPr>
        <p:spPr>
          <a:xfrm>
            <a:off x="6372665" y="5877732"/>
            <a:ext cx="2537794" cy="861774"/>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Com grande quantidade de entretenimento e também a presença de mensagens de conscientização, a live do Emicida obteve sozinha quase R$1 milhão de arrecadação.</a:t>
            </a:r>
          </a:p>
        </p:txBody>
      </p:sp>
      <p:sp>
        <p:nvSpPr>
          <p:cNvPr id="14" name="CaixaDeTexto 13">
            <a:extLst>
              <a:ext uri="{FF2B5EF4-FFF2-40B4-BE49-F238E27FC236}">
                <a16:creationId xmlns:a16="http://schemas.microsoft.com/office/drawing/2014/main" id="{A3086B51-D874-403C-8BDB-531FE76F79D5}"/>
              </a:ext>
            </a:extLst>
          </p:cNvPr>
          <p:cNvSpPr txBox="1"/>
          <p:nvPr/>
        </p:nvSpPr>
        <p:spPr>
          <a:xfrm>
            <a:off x="9072053" y="5723843"/>
            <a:ext cx="2537794" cy="1015663"/>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A estratégia: o tempo. A Live teve duração de quase 8 horas e os pedidos de doação presentes em todos os momentos. Além disso, o papel da marca foi central: a </a:t>
            </a:r>
            <a:r>
              <a:rPr lang="pt-BR" sz="1000" dirty="0" err="1">
                <a:solidFill>
                  <a:srgbClr val="1A4445"/>
                </a:solidFill>
                <a:latin typeface="Arial" panose="020B0604020202020204" pitchFamily="34" charset="0"/>
                <a:cs typeface="Arial" panose="020B0604020202020204" pitchFamily="34" charset="0"/>
              </a:rPr>
              <a:t>PicPay</a:t>
            </a:r>
            <a:r>
              <a:rPr lang="pt-BR" sz="1000" dirty="0">
                <a:solidFill>
                  <a:srgbClr val="1A4445"/>
                </a:solidFill>
                <a:latin typeface="Arial" panose="020B0604020202020204" pitchFamily="34" charset="0"/>
                <a:cs typeface="Arial" panose="020B0604020202020204" pitchFamily="34" charset="0"/>
              </a:rPr>
              <a:t> dobrou o valor arrecadado pela transmissão.</a:t>
            </a:r>
          </a:p>
        </p:txBody>
      </p:sp>
      <p:sp>
        <p:nvSpPr>
          <p:cNvPr id="15" name="CaixaDeTexto 14">
            <a:extLst>
              <a:ext uri="{FF2B5EF4-FFF2-40B4-BE49-F238E27FC236}">
                <a16:creationId xmlns:a16="http://schemas.microsoft.com/office/drawing/2014/main" id="{94BC027C-12DA-4FEC-A501-AB0F54684735}"/>
              </a:ext>
            </a:extLst>
          </p:cNvPr>
          <p:cNvSpPr txBox="1"/>
          <p:nvPr/>
        </p:nvSpPr>
        <p:spPr>
          <a:xfrm>
            <a:off x="557098" y="2432219"/>
            <a:ext cx="8741647" cy="400110"/>
          </a:xfrm>
          <a:prstGeom prst="rect">
            <a:avLst/>
          </a:prstGeom>
          <a:noFill/>
        </p:spPr>
        <p:txBody>
          <a:bodyPr wrap="square" rtlCol="0">
            <a:spAutoFit/>
          </a:bodyPr>
          <a:lstStyle/>
          <a:p>
            <a:r>
              <a:rPr lang="pt-BR" sz="1000" dirty="0">
                <a:latin typeface="Arial" panose="020B0604020202020204" pitchFamily="34" charset="0"/>
                <a:cs typeface="Arial" panose="020B0604020202020204" pitchFamily="34" charset="0"/>
              </a:rPr>
              <a:t>Apesar dos pedidos de doações estarem presentes em grande parte das lives realizadas no Brasil, algumas transmissões trazem essa preocupação em seu cerne: o principal é a solidariedade e o entretenimento aparece como meio para dar visibilidade e incentivar as doações.</a:t>
            </a:r>
            <a:endParaRPr lang="pt-BR" sz="1000" dirty="0">
              <a:solidFill>
                <a:srgbClr val="1A4445"/>
              </a:solidFill>
              <a:latin typeface="Arial Black" panose="020B0A04020102020204" pitchFamily="34" charset="0"/>
              <a:cs typeface="Arial" panose="020B0604020202020204" pitchFamily="34" charset="0"/>
            </a:endParaRPr>
          </a:p>
        </p:txBody>
      </p:sp>
      <p:sp>
        <p:nvSpPr>
          <p:cNvPr id="2" name="Espaço Reservado para Número de Slide 1">
            <a:extLst>
              <a:ext uri="{FF2B5EF4-FFF2-40B4-BE49-F238E27FC236}">
                <a16:creationId xmlns:a16="http://schemas.microsoft.com/office/drawing/2014/main" id="{44ACDCD7-3E8C-4BB8-9B45-A31F72362E88}"/>
              </a:ext>
            </a:extLst>
          </p:cNvPr>
          <p:cNvSpPr>
            <a:spLocks noGrp="1"/>
          </p:cNvSpPr>
          <p:nvPr>
            <p:ph type="sldNum" sz="quarter" idx="12"/>
          </p:nvPr>
        </p:nvSpPr>
        <p:spPr/>
        <p:txBody>
          <a:bodyPr/>
          <a:lstStyle/>
          <a:p>
            <a:fld id="{894F0F8F-D93E-4D05-B0B8-1507ACF2AC93}" type="slidenum">
              <a:rPr lang="pt-BR" smtClean="0"/>
              <a:t>73</a:t>
            </a:fld>
            <a:endParaRPr lang="pt-BR"/>
          </a:p>
        </p:txBody>
      </p:sp>
    </p:spTree>
    <p:extLst>
      <p:ext uri="{BB962C8B-B14F-4D97-AF65-F5344CB8AC3E}">
        <p14:creationId xmlns:p14="http://schemas.microsoft.com/office/powerpoint/2010/main" val="26935215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la de computador com texto preto sobre fundo branco&#10;&#10;Descrição gerada automaticamente">
            <a:extLst>
              <a:ext uri="{FF2B5EF4-FFF2-40B4-BE49-F238E27FC236}">
                <a16:creationId xmlns:a16="http://schemas.microsoft.com/office/drawing/2014/main" id="{559C121D-E1B9-464B-B034-0B65B597C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 y="-1"/>
            <a:ext cx="12191988" cy="2196247"/>
          </a:xfrm>
          <a:prstGeom prst="rect">
            <a:avLst/>
          </a:prstGeom>
        </p:spPr>
      </p:pic>
      <p:sp>
        <p:nvSpPr>
          <p:cNvPr id="4" name="CaixaDeTexto 3">
            <a:extLst>
              <a:ext uri="{FF2B5EF4-FFF2-40B4-BE49-F238E27FC236}">
                <a16:creationId xmlns:a16="http://schemas.microsoft.com/office/drawing/2014/main" id="{5BAE000D-523F-44FE-8D43-4D3924B2853D}"/>
              </a:ext>
            </a:extLst>
          </p:cNvPr>
          <p:cNvSpPr txBox="1"/>
          <p:nvPr/>
        </p:nvSpPr>
        <p:spPr>
          <a:xfrm>
            <a:off x="557098" y="456698"/>
            <a:ext cx="2266903" cy="307777"/>
          </a:xfrm>
          <a:prstGeom prst="rect">
            <a:avLst/>
          </a:prstGeom>
          <a:noFill/>
        </p:spPr>
        <p:txBody>
          <a:bodyPr wrap="none" rtlCol="0">
            <a:spAutoFit/>
          </a:bodyPr>
          <a:lstStyle/>
          <a:p>
            <a:r>
              <a:rPr lang="pt-BR" sz="1400" dirty="0">
                <a:solidFill>
                  <a:srgbClr val="A3D6D6"/>
                </a:solidFill>
                <a:latin typeface="Arial Black" panose="020B0A04020102020204" pitchFamily="34" charset="0"/>
              </a:rPr>
              <a:t>LIVES ENERGÉTICAS</a:t>
            </a:r>
          </a:p>
        </p:txBody>
      </p:sp>
      <p:sp>
        <p:nvSpPr>
          <p:cNvPr id="5" name="CaixaDeTexto 4">
            <a:extLst>
              <a:ext uri="{FF2B5EF4-FFF2-40B4-BE49-F238E27FC236}">
                <a16:creationId xmlns:a16="http://schemas.microsoft.com/office/drawing/2014/main" id="{72DBCB1C-7788-47D3-A4D2-97A60210B140}"/>
              </a:ext>
            </a:extLst>
          </p:cNvPr>
          <p:cNvSpPr txBox="1"/>
          <p:nvPr/>
        </p:nvSpPr>
        <p:spPr>
          <a:xfrm>
            <a:off x="557098" y="764475"/>
            <a:ext cx="3257174" cy="584775"/>
          </a:xfrm>
          <a:prstGeom prst="rect">
            <a:avLst/>
          </a:prstGeom>
          <a:noFill/>
        </p:spPr>
        <p:txBody>
          <a:bodyPr wrap="none" rtlCol="0">
            <a:spAutoFit/>
          </a:bodyPr>
          <a:lstStyle/>
          <a:p>
            <a:r>
              <a:rPr lang="pt-BR" sz="3200" dirty="0">
                <a:solidFill>
                  <a:schemeClr val="bg1"/>
                </a:solidFill>
                <a:latin typeface="Arial Black" panose="020B0A04020102020204" pitchFamily="34" charset="0"/>
              </a:rPr>
              <a:t>INTERATIVAS</a:t>
            </a:r>
          </a:p>
        </p:txBody>
      </p:sp>
      <p:sp>
        <p:nvSpPr>
          <p:cNvPr id="6" name="CaixaDeTexto 5">
            <a:extLst>
              <a:ext uri="{FF2B5EF4-FFF2-40B4-BE49-F238E27FC236}">
                <a16:creationId xmlns:a16="http://schemas.microsoft.com/office/drawing/2014/main" id="{166FAE09-6389-40D4-9F50-3D9812E42BCB}"/>
              </a:ext>
            </a:extLst>
          </p:cNvPr>
          <p:cNvSpPr txBox="1"/>
          <p:nvPr/>
        </p:nvSpPr>
        <p:spPr>
          <a:xfrm>
            <a:off x="557098" y="1313650"/>
            <a:ext cx="5407604" cy="461665"/>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Estímulo ao diálogo e à interação com ou sobre o artista, na lógica da comunidade de interesses em torno da </a:t>
            </a:r>
            <a:r>
              <a:rPr lang="pt-BR" sz="1200" dirty="0" err="1">
                <a:solidFill>
                  <a:srgbClr val="1A4445"/>
                </a:solidFill>
                <a:latin typeface="Arial" panose="020B0604020202020204" pitchFamily="34" charset="0"/>
                <a:cs typeface="Arial" panose="020B0604020202020204" pitchFamily="34" charset="0"/>
              </a:rPr>
              <a:t>live</a:t>
            </a:r>
            <a:r>
              <a:rPr lang="pt-BR" sz="1200" dirty="0">
                <a:solidFill>
                  <a:srgbClr val="1A4445"/>
                </a:solidFill>
                <a:latin typeface="Arial" panose="020B0604020202020204" pitchFamily="34" charset="0"/>
                <a:cs typeface="Arial" panose="020B0604020202020204" pitchFamily="34" charset="0"/>
              </a:rPr>
              <a:t>.</a:t>
            </a:r>
          </a:p>
        </p:txBody>
      </p:sp>
      <p:pic>
        <p:nvPicPr>
          <p:cNvPr id="10" name="Picture 2" descr="Live de Manu Gavassi bomba na web: 'Tamborzin, tamborzin' | OFuxico">
            <a:extLst>
              <a:ext uri="{FF2B5EF4-FFF2-40B4-BE49-F238E27FC236}">
                <a16:creationId xmlns:a16="http://schemas.microsoft.com/office/drawing/2014/main" id="{4F56F4E6-D481-4C6F-9727-2B99EC6B4D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46"/>
          <a:stretch/>
        </p:blipFill>
        <p:spPr bwMode="auto">
          <a:xfrm>
            <a:off x="6628411" y="2475885"/>
            <a:ext cx="4808623" cy="269550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541904CC-E9C6-4B93-8BD1-2797E224F81E}"/>
              </a:ext>
            </a:extLst>
          </p:cNvPr>
          <p:cNvPicPr>
            <a:picLocks noChangeAspect="1"/>
          </p:cNvPicPr>
          <p:nvPr/>
        </p:nvPicPr>
        <p:blipFill>
          <a:blip r:embed="rId4"/>
          <a:stretch>
            <a:fillRect/>
          </a:stretch>
        </p:blipFill>
        <p:spPr>
          <a:xfrm>
            <a:off x="2542646" y="2475885"/>
            <a:ext cx="3553353" cy="1998239"/>
          </a:xfrm>
          <a:prstGeom prst="rect">
            <a:avLst/>
          </a:prstGeom>
        </p:spPr>
      </p:pic>
      <p:pic>
        <p:nvPicPr>
          <p:cNvPr id="3074" name="Picture 2" descr="De sua casa em Uberlândia, Pabllo Vittar abre o &quot;Festival do Orgulho Live&quot;;  assista à live! | POPline">
            <a:extLst>
              <a:ext uri="{FF2B5EF4-FFF2-40B4-BE49-F238E27FC236}">
                <a16:creationId xmlns:a16="http://schemas.microsoft.com/office/drawing/2014/main" id="{C02D350F-7D0B-4987-A648-A0EAAC2E8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645" y="4619551"/>
            <a:ext cx="3553353" cy="199689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0FD3D123-FCF4-46E7-9027-385FF6750D6C}"/>
              </a:ext>
            </a:extLst>
          </p:cNvPr>
          <p:cNvSpPr txBox="1"/>
          <p:nvPr/>
        </p:nvSpPr>
        <p:spPr>
          <a:xfrm>
            <a:off x="6628410" y="5227662"/>
            <a:ext cx="2312711"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LEVANDO O PÚBLICO À LIVE</a:t>
            </a:r>
          </a:p>
        </p:txBody>
      </p:sp>
      <p:sp>
        <p:nvSpPr>
          <p:cNvPr id="11" name="CaixaDeTexto 10">
            <a:extLst>
              <a:ext uri="{FF2B5EF4-FFF2-40B4-BE49-F238E27FC236}">
                <a16:creationId xmlns:a16="http://schemas.microsoft.com/office/drawing/2014/main" id="{DD1F06C6-A6CC-4FA3-87D1-30D5F79BD9F2}"/>
              </a:ext>
            </a:extLst>
          </p:cNvPr>
          <p:cNvSpPr txBox="1"/>
          <p:nvPr/>
        </p:nvSpPr>
        <p:spPr>
          <a:xfrm>
            <a:off x="6628410" y="5689327"/>
            <a:ext cx="2537794" cy="861774"/>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Finalista do BBB10, Manu </a:t>
            </a:r>
            <a:r>
              <a:rPr lang="pt-BR" sz="1000" dirty="0" err="1">
                <a:solidFill>
                  <a:srgbClr val="1A4445"/>
                </a:solidFill>
                <a:latin typeface="Arial" panose="020B0604020202020204" pitchFamily="34" charset="0"/>
                <a:cs typeface="Arial" panose="020B0604020202020204" pitchFamily="34" charset="0"/>
              </a:rPr>
              <a:t>Gavassi</a:t>
            </a:r>
            <a:r>
              <a:rPr lang="pt-BR" sz="1000" dirty="0">
                <a:solidFill>
                  <a:srgbClr val="1A4445"/>
                </a:solidFill>
                <a:latin typeface="Arial" panose="020B0604020202020204" pitchFamily="34" charset="0"/>
                <a:cs typeface="Arial" panose="020B0604020202020204" pitchFamily="34" charset="0"/>
              </a:rPr>
              <a:t>, nas duas lives em que foi a figura central, promoveu uma discussão anterior à transmissão, pedindo para o público enviar histórias ou perguntas pelas redes</a:t>
            </a:r>
          </a:p>
        </p:txBody>
      </p:sp>
      <p:sp>
        <p:nvSpPr>
          <p:cNvPr id="12" name="CaixaDeTexto 11">
            <a:extLst>
              <a:ext uri="{FF2B5EF4-FFF2-40B4-BE49-F238E27FC236}">
                <a16:creationId xmlns:a16="http://schemas.microsoft.com/office/drawing/2014/main" id="{2B14A103-B6E9-4F3E-A3E0-E729071D4525}"/>
              </a:ext>
            </a:extLst>
          </p:cNvPr>
          <p:cNvSpPr txBox="1"/>
          <p:nvPr/>
        </p:nvSpPr>
        <p:spPr>
          <a:xfrm>
            <a:off x="9166204" y="5535438"/>
            <a:ext cx="2537794" cy="1015663"/>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sociais. Como em um programa de televisão, a cantora criou o quadro “Manu Guru do Amor”, em que lia as mensagens enviadas pelo público, dando sugestões e fazendo observações sobre o que foi compartilhado.</a:t>
            </a:r>
          </a:p>
        </p:txBody>
      </p:sp>
      <p:sp>
        <p:nvSpPr>
          <p:cNvPr id="13" name="CaixaDeTexto 12">
            <a:extLst>
              <a:ext uri="{FF2B5EF4-FFF2-40B4-BE49-F238E27FC236}">
                <a16:creationId xmlns:a16="http://schemas.microsoft.com/office/drawing/2014/main" id="{837DBD5D-DFFE-4AC8-B1AC-95A618149EA7}"/>
              </a:ext>
            </a:extLst>
          </p:cNvPr>
          <p:cNvSpPr txBox="1"/>
          <p:nvPr/>
        </p:nvSpPr>
        <p:spPr>
          <a:xfrm>
            <a:off x="715656" y="2432068"/>
            <a:ext cx="1826989" cy="461665"/>
          </a:xfrm>
          <a:prstGeom prst="rect">
            <a:avLst/>
          </a:prstGeom>
          <a:noFill/>
        </p:spPr>
        <p:txBody>
          <a:bodyPr wrap="square" rtlCol="0">
            <a:spAutoFit/>
          </a:bodyPr>
          <a:lstStyle/>
          <a:p>
            <a:pPr algn="r"/>
            <a:r>
              <a:rPr lang="pt-BR" sz="1200" b="1" dirty="0">
                <a:solidFill>
                  <a:srgbClr val="4AC3C5"/>
                </a:solidFill>
                <a:latin typeface="Arial" panose="020B0604020202020204" pitchFamily="34" charset="0"/>
                <a:cs typeface="Arial" panose="020B0604020202020204" pitchFamily="34" charset="0"/>
              </a:rPr>
              <a:t>A DIVERSIDADE DE CONVIDADOS</a:t>
            </a:r>
          </a:p>
        </p:txBody>
      </p:sp>
      <p:sp>
        <p:nvSpPr>
          <p:cNvPr id="14" name="CaixaDeTexto 13">
            <a:extLst>
              <a:ext uri="{FF2B5EF4-FFF2-40B4-BE49-F238E27FC236}">
                <a16:creationId xmlns:a16="http://schemas.microsoft.com/office/drawing/2014/main" id="{666A7941-A12E-479D-B0EC-FC03A0838295}"/>
              </a:ext>
            </a:extLst>
          </p:cNvPr>
          <p:cNvSpPr txBox="1"/>
          <p:nvPr/>
        </p:nvSpPr>
        <p:spPr>
          <a:xfrm>
            <a:off x="576774" y="2875780"/>
            <a:ext cx="1965871" cy="1631216"/>
          </a:xfrm>
          <a:prstGeom prst="rect">
            <a:avLst/>
          </a:prstGeom>
          <a:noFill/>
        </p:spPr>
        <p:txBody>
          <a:bodyPr wrap="square" rtlCol="0">
            <a:spAutoFit/>
          </a:bodyPr>
          <a:lstStyle/>
          <a:p>
            <a:pPr algn="r">
              <a:lnSpc>
                <a:spcPts val="1200"/>
              </a:lnSpc>
            </a:pPr>
            <a:r>
              <a:rPr lang="pt-BR" sz="1000" dirty="0">
                <a:solidFill>
                  <a:srgbClr val="1A4445"/>
                </a:solidFill>
                <a:latin typeface="Arial" panose="020B0604020202020204" pitchFamily="34" charset="0"/>
                <a:cs typeface="Arial" panose="020B0604020202020204" pitchFamily="34" charset="0"/>
              </a:rPr>
              <a:t>As lives de Teresa Cristina, da informalidade do Instagram à institucionalidade do Youtube, contaram recorrentemente com a presença de convidados. </a:t>
            </a:r>
          </a:p>
          <a:p>
            <a:pPr algn="r">
              <a:lnSpc>
                <a:spcPts val="1200"/>
              </a:lnSpc>
            </a:pPr>
            <a:r>
              <a:rPr lang="pt-BR" sz="1000" dirty="0">
                <a:solidFill>
                  <a:srgbClr val="1A4445"/>
                </a:solidFill>
                <a:latin typeface="Arial" panose="020B0604020202020204" pitchFamily="34" charset="0"/>
                <a:cs typeface="Arial" panose="020B0604020202020204" pitchFamily="34" charset="0"/>
              </a:rPr>
              <a:t>A interação, que antes girava em torno de uma artista, foi remodelada com um novo centro, não mais único e com diferentes temas e interesses.</a:t>
            </a:r>
          </a:p>
        </p:txBody>
      </p:sp>
      <p:sp>
        <p:nvSpPr>
          <p:cNvPr id="15" name="CaixaDeTexto 14">
            <a:extLst>
              <a:ext uri="{FF2B5EF4-FFF2-40B4-BE49-F238E27FC236}">
                <a16:creationId xmlns:a16="http://schemas.microsoft.com/office/drawing/2014/main" id="{2717D3B7-5EA6-4963-9295-1BB821B31816}"/>
              </a:ext>
            </a:extLst>
          </p:cNvPr>
          <p:cNvSpPr txBox="1"/>
          <p:nvPr/>
        </p:nvSpPr>
        <p:spPr>
          <a:xfrm>
            <a:off x="715656" y="4588930"/>
            <a:ext cx="1826989" cy="461665"/>
          </a:xfrm>
          <a:prstGeom prst="rect">
            <a:avLst/>
          </a:prstGeom>
          <a:noFill/>
        </p:spPr>
        <p:txBody>
          <a:bodyPr wrap="square" rtlCol="0">
            <a:spAutoFit/>
          </a:bodyPr>
          <a:lstStyle/>
          <a:p>
            <a:pPr algn="r"/>
            <a:r>
              <a:rPr lang="pt-BR" sz="1200" b="1" dirty="0">
                <a:solidFill>
                  <a:srgbClr val="4AC3C5"/>
                </a:solidFill>
                <a:latin typeface="Arial" panose="020B0604020202020204" pitchFamily="34" charset="0"/>
                <a:cs typeface="Arial" panose="020B0604020202020204" pitchFamily="34" charset="0"/>
              </a:rPr>
              <a:t>OS CONVIDADOS E AS REDES SOCIAIS</a:t>
            </a:r>
          </a:p>
        </p:txBody>
      </p:sp>
      <p:sp>
        <p:nvSpPr>
          <p:cNvPr id="16" name="CaixaDeTexto 15">
            <a:extLst>
              <a:ext uri="{FF2B5EF4-FFF2-40B4-BE49-F238E27FC236}">
                <a16:creationId xmlns:a16="http://schemas.microsoft.com/office/drawing/2014/main" id="{FEA17297-479D-4A47-B2A4-A929CABC97E9}"/>
              </a:ext>
            </a:extLst>
          </p:cNvPr>
          <p:cNvSpPr txBox="1"/>
          <p:nvPr/>
        </p:nvSpPr>
        <p:spPr>
          <a:xfrm>
            <a:off x="206648" y="5032642"/>
            <a:ext cx="2335998" cy="1631216"/>
          </a:xfrm>
          <a:prstGeom prst="rect">
            <a:avLst/>
          </a:prstGeom>
          <a:noFill/>
        </p:spPr>
        <p:txBody>
          <a:bodyPr wrap="square" rtlCol="0">
            <a:spAutoFit/>
          </a:bodyPr>
          <a:lstStyle/>
          <a:p>
            <a:pPr algn="r">
              <a:lnSpc>
                <a:spcPts val="1200"/>
              </a:lnSpc>
            </a:pPr>
            <a:r>
              <a:rPr lang="pt-BR" sz="1000" dirty="0">
                <a:solidFill>
                  <a:srgbClr val="1A4445"/>
                </a:solidFill>
                <a:latin typeface="Arial" panose="020B0604020202020204" pitchFamily="34" charset="0"/>
                <a:cs typeface="Arial" panose="020B0604020202020204" pitchFamily="34" charset="0"/>
              </a:rPr>
              <a:t>O Festival do Orgulho Live, promovido pela </a:t>
            </a:r>
            <a:r>
              <a:rPr lang="pt-BR" sz="1000" dirty="0" err="1">
                <a:solidFill>
                  <a:srgbClr val="1A4445"/>
                </a:solidFill>
                <a:latin typeface="Arial" panose="020B0604020202020204" pitchFamily="34" charset="0"/>
                <a:cs typeface="Arial" panose="020B0604020202020204" pitchFamily="34" charset="0"/>
              </a:rPr>
              <a:t>Amstel</a:t>
            </a:r>
            <a:r>
              <a:rPr lang="pt-BR" sz="1000" dirty="0">
                <a:solidFill>
                  <a:srgbClr val="1A4445"/>
                </a:solidFill>
                <a:latin typeface="Arial" panose="020B0604020202020204" pitchFamily="34" charset="0"/>
                <a:cs typeface="Arial" panose="020B0604020202020204" pitchFamily="34" charset="0"/>
              </a:rPr>
              <a:t>, além de ter a figura de </a:t>
            </a:r>
            <a:r>
              <a:rPr lang="pt-BR" sz="1000" dirty="0" err="1">
                <a:solidFill>
                  <a:srgbClr val="1A4445"/>
                </a:solidFill>
                <a:latin typeface="Arial" panose="020B0604020202020204" pitchFamily="34" charset="0"/>
                <a:cs typeface="Arial" panose="020B0604020202020204" pitchFamily="34" charset="0"/>
              </a:rPr>
              <a:t>Pabllo</a:t>
            </a:r>
            <a:r>
              <a:rPr lang="pt-BR" sz="1000" dirty="0">
                <a:solidFill>
                  <a:srgbClr val="1A4445"/>
                </a:solidFill>
                <a:latin typeface="Arial" panose="020B0604020202020204" pitchFamily="34" charset="0"/>
                <a:cs typeface="Arial" panose="020B0604020202020204" pitchFamily="34" charset="0"/>
              </a:rPr>
              <a:t> </a:t>
            </a:r>
            <a:r>
              <a:rPr lang="pt-BR" sz="1000" dirty="0" err="1">
                <a:solidFill>
                  <a:srgbClr val="1A4445"/>
                </a:solidFill>
                <a:latin typeface="Arial" panose="020B0604020202020204" pitchFamily="34" charset="0"/>
                <a:cs typeface="Arial" panose="020B0604020202020204" pitchFamily="34" charset="0"/>
              </a:rPr>
              <a:t>Vittar</a:t>
            </a:r>
            <a:r>
              <a:rPr lang="pt-BR" sz="1000" dirty="0">
                <a:solidFill>
                  <a:srgbClr val="1A4445"/>
                </a:solidFill>
                <a:latin typeface="Arial" panose="020B0604020202020204" pitchFamily="34" charset="0"/>
                <a:cs typeface="Arial" panose="020B0604020202020204" pitchFamily="34" charset="0"/>
              </a:rPr>
              <a:t> como central e a presença de outros quatro convidados, promovia constantes interações com as redes sociais durante a transmissão: o público era levado a interagir e as publicações eram lidas e comentadas por todos os artistas.</a:t>
            </a:r>
          </a:p>
        </p:txBody>
      </p:sp>
      <p:sp>
        <p:nvSpPr>
          <p:cNvPr id="7" name="Espaço Reservado para Número de Slide 6">
            <a:extLst>
              <a:ext uri="{FF2B5EF4-FFF2-40B4-BE49-F238E27FC236}">
                <a16:creationId xmlns:a16="http://schemas.microsoft.com/office/drawing/2014/main" id="{2BC86BE6-7CFD-4AA2-9A30-F00E1F0BE941}"/>
              </a:ext>
            </a:extLst>
          </p:cNvPr>
          <p:cNvSpPr>
            <a:spLocks noGrp="1"/>
          </p:cNvSpPr>
          <p:nvPr>
            <p:ph type="sldNum" sz="quarter" idx="12"/>
          </p:nvPr>
        </p:nvSpPr>
        <p:spPr/>
        <p:txBody>
          <a:bodyPr/>
          <a:lstStyle/>
          <a:p>
            <a:fld id="{894F0F8F-D93E-4D05-B0B8-1507ACF2AC93}" type="slidenum">
              <a:rPr lang="pt-BR" smtClean="0"/>
              <a:t>74</a:t>
            </a:fld>
            <a:endParaRPr lang="pt-BR"/>
          </a:p>
        </p:txBody>
      </p:sp>
    </p:spTree>
    <p:extLst>
      <p:ext uri="{BB962C8B-B14F-4D97-AF65-F5344CB8AC3E}">
        <p14:creationId xmlns:p14="http://schemas.microsoft.com/office/powerpoint/2010/main" val="17629072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0630BA3-5390-4FDD-A0D8-B8AB1D11C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72"/>
            <a:ext cx="12192000" cy="2196249"/>
          </a:xfrm>
          <a:prstGeom prst="rect">
            <a:avLst/>
          </a:prstGeom>
        </p:spPr>
      </p:pic>
      <p:sp>
        <p:nvSpPr>
          <p:cNvPr id="4" name="CaixaDeTexto 3">
            <a:extLst>
              <a:ext uri="{FF2B5EF4-FFF2-40B4-BE49-F238E27FC236}">
                <a16:creationId xmlns:a16="http://schemas.microsoft.com/office/drawing/2014/main" id="{5BAE000D-523F-44FE-8D43-4D3924B2853D}"/>
              </a:ext>
            </a:extLst>
          </p:cNvPr>
          <p:cNvSpPr txBox="1"/>
          <p:nvPr/>
        </p:nvSpPr>
        <p:spPr>
          <a:xfrm>
            <a:off x="557098" y="456698"/>
            <a:ext cx="1731564" cy="307777"/>
          </a:xfrm>
          <a:prstGeom prst="rect">
            <a:avLst/>
          </a:prstGeom>
          <a:noFill/>
        </p:spPr>
        <p:txBody>
          <a:bodyPr wrap="none" rtlCol="0">
            <a:spAutoFit/>
          </a:bodyPr>
          <a:lstStyle/>
          <a:p>
            <a:r>
              <a:rPr lang="pt-BR" sz="1400" dirty="0">
                <a:solidFill>
                  <a:srgbClr val="A3D6D6"/>
                </a:solidFill>
                <a:latin typeface="Arial Black" panose="020B0A04020102020204" pitchFamily="34" charset="0"/>
              </a:rPr>
              <a:t>LIVES LÓGICAS</a:t>
            </a:r>
          </a:p>
        </p:txBody>
      </p:sp>
      <p:sp>
        <p:nvSpPr>
          <p:cNvPr id="5" name="CaixaDeTexto 4">
            <a:extLst>
              <a:ext uri="{FF2B5EF4-FFF2-40B4-BE49-F238E27FC236}">
                <a16:creationId xmlns:a16="http://schemas.microsoft.com/office/drawing/2014/main" id="{72DBCB1C-7788-47D3-A4D2-97A60210B140}"/>
              </a:ext>
            </a:extLst>
          </p:cNvPr>
          <p:cNvSpPr txBox="1"/>
          <p:nvPr/>
        </p:nvSpPr>
        <p:spPr>
          <a:xfrm>
            <a:off x="557098" y="764475"/>
            <a:ext cx="3469219" cy="584775"/>
          </a:xfrm>
          <a:prstGeom prst="rect">
            <a:avLst/>
          </a:prstGeom>
          <a:noFill/>
        </p:spPr>
        <p:txBody>
          <a:bodyPr wrap="none" rtlCol="0">
            <a:spAutoFit/>
          </a:bodyPr>
          <a:lstStyle/>
          <a:p>
            <a:r>
              <a:rPr lang="pt-BR" sz="3200" dirty="0">
                <a:solidFill>
                  <a:schemeClr val="bg1"/>
                </a:solidFill>
                <a:latin typeface="Arial Black" panose="020B0A04020102020204" pitchFamily="34" charset="0"/>
              </a:rPr>
              <a:t>IDENTITÁRIAS</a:t>
            </a:r>
          </a:p>
        </p:txBody>
      </p:sp>
      <p:sp>
        <p:nvSpPr>
          <p:cNvPr id="6" name="CaixaDeTexto 5">
            <a:extLst>
              <a:ext uri="{FF2B5EF4-FFF2-40B4-BE49-F238E27FC236}">
                <a16:creationId xmlns:a16="http://schemas.microsoft.com/office/drawing/2014/main" id="{166FAE09-6389-40D4-9F50-3D9812E42BCB}"/>
              </a:ext>
            </a:extLst>
          </p:cNvPr>
          <p:cNvSpPr txBox="1"/>
          <p:nvPr/>
        </p:nvSpPr>
        <p:spPr>
          <a:xfrm>
            <a:off x="557098" y="1313650"/>
            <a:ext cx="5407604" cy="646331"/>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Giram em torno de temas identitários ligados à diversidade sexual, étnica, e de gênero, promovendo discussões, informando e estimulando a conscientização do público.</a:t>
            </a:r>
          </a:p>
        </p:txBody>
      </p:sp>
      <p:pic>
        <p:nvPicPr>
          <p:cNvPr id="12" name="Imagem 11">
            <a:extLst>
              <a:ext uri="{FF2B5EF4-FFF2-40B4-BE49-F238E27FC236}">
                <a16:creationId xmlns:a16="http://schemas.microsoft.com/office/drawing/2014/main" id="{165905AF-DF76-43F5-8E24-EA95A87C5E02}"/>
              </a:ext>
            </a:extLst>
          </p:cNvPr>
          <p:cNvPicPr>
            <a:picLocks noChangeAspect="1"/>
          </p:cNvPicPr>
          <p:nvPr/>
        </p:nvPicPr>
        <p:blipFill>
          <a:blip r:embed="rId3"/>
          <a:stretch>
            <a:fillRect/>
          </a:stretch>
        </p:blipFill>
        <p:spPr>
          <a:xfrm>
            <a:off x="5646475" y="2724452"/>
            <a:ext cx="3662279" cy="3662279"/>
          </a:xfrm>
          <a:prstGeom prst="rect">
            <a:avLst/>
          </a:prstGeom>
        </p:spPr>
      </p:pic>
      <p:pic>
        <p:nvPicPr>
          <p:cNvPr id="3074" name="Picture 2" descr="ParadaSPaoVivo - 1ª Parada Virtual do Orgulho LGBT+ de São Paulo ...">
            <a:extLst>
              <a:ext uri="{FF2B5EF4-FFF2-40B4-BE49-F238E27FC236}">
                <a16:creationId xmlns:a16="http://schemas.microsoft.com/office/drawing/2014/main" id="{160A6705-61AA-48BF-BB1E-61966BBEAF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94" t="8433" r="6867" b="7865"/>
          <a:stretch/>
        </p:blipFill>
        <p:spPr bwMode="auto">
          <a:xfrm>
            <a:off x="557098" y="2724453"/>
            <a:ext cx="4521339" cy="2396187"/>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36DB1022-3F04-46A6-9FF8-0D41B8FA58FA}"/>
              </a:ext>
            </a:extLst>
          </p:cNvPr>
          <p:cNvSpPr txBox="1"/>
          <p:nvPr/>
        </p:nvSpPr>
        <p:spPr>
          <a:xfrm>
            <a:off x="9447879" y="2724452"/>
            <a:ext cx="2312711"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PELA ARTE, CULTURA E</a:t>
            </a:r>
          </a:p>
          <a:p>
            <a:r>
              <a:rPr lang="pt-BR" sz="1200" b="1" dirty="0">
                <a:solidFill>
                  <a:srgbClr val="4AC3C5"/>
                </a:solidFill>
                <a:latin typeface="Arial" panose="020B0604020202020204" pitchFamily="34" charset="0"/>
                <a:cs typeface="Arial" panose="020B0604020202020204" pitchFamily="34" charset="0"/>
              </a:rPr>
              <a:t>CONSCIENTIZAÇÃO LGBTI+</a:t>
            </a:r>
          </a:p>
        </p:txBody>
      </p:sp>
      <p:sp>
        <p:nvSpPr>
          <p:cNvPr id="10" name="CaixaDeTexto 9">
            <a:extLst>
              <a:ext uri="{FF2B5EF4-FFF2-40B4-BE49-F238E27FC236}">
                <a16:creationId xmlns:a16="http://schemas.microsoft.com/office/drawing/2014/main" id="{84EC1058-F96D-4FC8-92BF-E62B806BC786}"/>
              </a:ext>
            </a:extLst>
          </p:cNvPr>
          <p:cNvSpPr txBox="1"/>
          <p:nvPr/>
        </p:nvSpPr>
        <p:spPr>
          <a:xfrm>
            <a:off x="9447879" y="3186117"/>
            <a:ext cx="2537794" cy="1938992"/>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O Festival MARSHA! Entra na sala. e, sem seguida, MARSHA! Entra no CCSP, foram duas iniciativas para tratar questões de diversidade sexual, étnica e de gênero. Na curadoria das performances musicais, apenas artistas pretos e LGBTI+ , com uma programação que trazia ainda discussões sobre a presença dessas comunidades no contexto atual, performances artísticas e oficinas que iam de música experimental ao </a:t>
            </a:r>
            <a:r>
              <a:rPr lang="pt-BR" sz="1000" dirty="0" err="1">
                <a:solidFill>
                  <a:srgbClr val="1A4445"/>
                </a:solidFill>
                <a:latin typeface="Arial" panose="020B0604020202020204" pitchFamily="34" charset="0"/>
                <a:cs typeface="Arial" panose="020B0604020202020204" pitchFamily="34" charset="0"/>
              </a:rPr>
              <a:t>afroempreendedorismo</a:t>
            </a:r>
            <a:r>
              <a:rPr lang="pt-BR" sz="1000" dirty="0">
                <a:solidFill>
                  <a:srgbClr val="1A4445"/>
                </a:solidFill>
                <a:latin typeface="Arial" panose="020B0604020202020204" pitchFamily="34" charset="0"/>
                <a:cs typeface="Arial" panose="020B0604020202020204" pitchFamily="34" charset="0"/>
              </a:rPr>
              <a:t>.</a:t>
            </a:r>
          </a:p>
        </p:txBody>
      </p:sp>
      <p:sp>
        <p:nvSpPr>
          <p:cNvPr id="11" name="CaixaDeTexto 10">
            <a:extLst>
              <a:ext uri="{FF2B5EF4-FFF2-40B4-BE49-F238E27FC236}">
                <a16:creationId xmlns:a16="http://schemas.microsoft.com/office/drawing/2014/main" id="{A93529C9-03DE-47C9-88A6-F0980E597B96}"/>
              </a:ext>
            </a:extLst>
          </p:cNvPr>
          <p:cNvSpPr txBox="1"/>
          <p:nvPr/>
        </p:nvSpPr>
        <p:spPr>
          <a:xfrm>
            <a:off x="557098" y="5219115"/>
            <a:ext cx="2312711"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REPENSANDO MODELOS TRADICIONAIS</a:t>
            </a:r>
          </a:p>
        </p:txBody>
      </p:sp>
      <p:sp>
        <p:nvSpPr>
          <p:cNvPr id="13" name="CaixaDeTexto 12">
            <a:extLst>
              <a:ext uri="{FF2B5EF4-FFF2-40B4-BE49-F238E27FC236}">
                <a16:creationId xmlns:a16="http://schemas.microsoft.com/office/drawing/2014/main" id="{F6EDF2E7-BAAC-4055-BB51-A9C4C98A14AE}"/>
              </a:ext>
            </a:extLst>
          </p:cNvPr>
          <p:cNvSpPr txBox="1"/>
          <p:nvPr/>
        </p:nvSpPr>
        <p:spPr>
          <a:xfrm>
            <a:off x="557098" y="5680780"/>
            <a:ext cx="2537794" cy="1015663"/>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Em 2020, a parada LGBTI+ de São Paulo (uma das maiores do mundo) aconteceu pela primeira vez na modalidade digital. Apesar do apagamento de algumas figuras emblemáticas no movimento nacional e o predomínio da presença de </a:t>
            </a:r>
          </a:p>
        </p:txBody>
      </p:sp>
      <p:sp>
        <p:nvSpPr>
          <p:cNvPr id="14" name="CaixaDeTexto 13">
            <a:extLst>
              <a:ext uri="{FF2B5EF4-FFF2-40B4-BE49-F238E27FC236}">
                <a16:creationId xmlns:a16="http://schemas.microsoft.com/office/drawing/2014/main" id="{A2182C66-4A9D-402F-B3E0-7023E01891BC}"/>
              </a:ext>
            </a:extLst>
          </p:cNvPr>
          <p:cNvSpPr txBox="1"/>
          <p:nvPr/>
        </p:nvSpPr>
        <p:spPr>
          <a:xfrm>
            <a:off x="3248886" y="5526892"/>
            <a:ext cx="2172506" cy="1169551"/>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Youtubers, o evento buscou seguir o caráter de engajamento e conscientização dos anos anteriores, trazendo informações sobre a comunidade, lutando pelos seus direitos e celebrando suas conquistas.</a:t>
            </a:r>
          </a:p>
        </p:txBody>
      </p:sp>
      <p:sp>
        <p:nvSpPr>
          <p:cNvPr id="2" name="Espaço Reservado para Número de Slide 1">
            <a:extLst>
              <a:ext uri="{FF2B5EF4-FFF2-40B4-BE49-F238E27FC236}">
                <a16:creationId xmlns:a16="http://schemas.microsoft.com/office/drawing/2014/main" id="{44B6FCDA-00F3-4481-A862-32857508E1B7}"/>
              </a:ext>
            </a:extLst>
          </p:cNvPr>
          <p:cNvSpPr>
            <a:spLocks noGrp="1"/>
          </p:cNvSpPr>
          <p:nvPr>
            <p:ph type="sldNum" sz="quarter" idx="12"/>
          </p:nvPr>
        </p:nvSpPr>
        <p:spPr/>
        <p:txBody>
          <a:bodyPr/>
          <a:lstStyle/>
          <a:p>
            <a:fld id="{894F0F8F-D93E-4D05-B0B8-1507ACF2AC93}" type="slidenum">
              <a:rPr lang="pt-BR" smtClean="0"/>
              <a:t>75</a:t>
            </a:fld>
            <a:endParaRPr lang="pt-BR"/>
          </a:p>
        </p:txBody>
      </p:sp>
    </p:spTree>
    <p:extLst>
      <p:ext uri="{BB962C8B-B14F-4D97-AF65-F5344CB8AC3E}">
        <p14:creationId xmlns:p14="http://schemas.microsoft.com/office/powerpoint/2010/main" val="16266377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D773A31-C7AC-4505-94CD-7F9A9275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2196249"/>
          </a:xfrm>
          <a:prstGeom prst="rect">
            <a:avLst/>
          </a:prstGeom>
        </p:spPr>
      </p:pic>
      <p:sp>
        <p:nvSpPr>
          <p:cNvPr id="4" name="CaixaDeTexto 3">
            <a:extLst>
              <a:ext uri="{FF2B5EF4-FFF2-40B4-BE49-F238E27FC236}">
                <a16:creationId xmlns:a16="http://schemas.microsoft.com/office/drawing/2014/main" id="{5BAE000D-523F-44FE-8D43-4D3924B2853D}"/>
              </a:ext>
            </a:extLst>
          </p:cNvPr>
          <p:cNvSpPr txBox="1"/>
          <p:nvPr/>
        </p:nvSpPr>
        <p:spPr>
          <a:xfrm>
            <a:off x="557098" y="456698"/>
            <a:ext cx="1731564" cy="307777"/>
          </a:xfrm>
          <a:prstGeom prst="rect">
            <a:avLst/>
          </a:prstGeom>
          <a:noFill/>
        </p:spPr>
        <p:txBody>
          <a:bodyPr wrap="none" rtlCol="0">
            <a:spAutoFit/>
          </a:bodyPr>
          <a:lstStyle/>
          <a:p>
            <a:r>
              <a:rPr lang="pt-BR" sz="1400" dirty="0">
                <a:solidFill>
                  <a:srgbClr val="A3D6D6"/>
                </a:solidFill>
                <a:latin typeface="Arial Black" panose="020B0A04020102020204" pitchFamily="34" charset="0"/>
              </a:rPr>
              <a:t>LIVES LÓGICAS</a:t>
            </a:r>
          </a:p>
        </p:txBody>
      </p:sp>
      <p:sp>
        <p:nvSpPr>
          <p:cNvPr id="5" name="CaixaDeTexto 4">
            <a:extLst>
              <a:ext uri="{FF2B5EF4-FFF2-40B4-BE49-F238E27FC236}">
                <a16:creationId xmlns:a16="http://schemas.microsoft.com/office/drawing/2014/main" id="{72DBCB1C-7788-47D3-A4D2-97A60210B140}"/>
              </a:ext>
            </a:extLst>
          </p:cNvPr>
          <p:cNvSpPr txBox="1"/>
          <p:nvPr/>
        </p:nvSpPr>
        <p:spPr>
          <a:xfrm>
            <a:off x="557098" y="764475"/>
            <a:ext cx="3786614" cy="584775"/>
          </a:xfrm>
          <a:prstGeom prst="rect">
            <a:avLst/>
          </a:prstGeom>
          <a:noFill/>
        </p:spPr>
        <p:txBody>
          <a:bodyPr wrap="none" rtlCol="0">
            <a:spAutoFit/>
          </a:bodyPr>
          <a:lstStyle/>
          <a:p>
            <a:r>
              <a:rPr lang="pt-BR" sz="3200" dirty="0">
                <a:solidFill>
                  <a:schemeClr val="bg1"/>
                </a:solidFill>
                <a:latin typeface="Arial Black" panose="020B0A04020102020204" pitchFamily="34" charset="0"/>
              </a:rPr>
              <a:t>COMUNITÁRIAS</a:t>
            </a:r>
          </a:p>
        </p:txBody>
      </p:sp>
      <p:sp>
        <p:nvSpPr>
          <p:cNvPr id="6" name="CaixaDeTexto 5">
            <a:extLst>
              <a:ext uri="{FF2B5EF4-FFF2-40B4-BE49-F238E27FC236}">
                <a16:creationId xmlns:a16="http://schemas.microsoft.com/office/drawing/2014/main" id="{166FAE09-6389-40D4-9F50-3D9812E42BCB}"/>
              </a:ext>
            </a:extLst>
          </p:cNvPr>
          <p:cNvSpPr txBox="1"/>
          <p:nvPr/>
        </p:nvSpPr>
        <p:spPr>
          <a:xfrm>
            <a:off x="557098" y="1313650"/>
            <a:ext cx="5407604" cy="646331"/>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Propõem conscientização sobre temas coletivos amplos e de grande impacto social, ambiental e econômico: desigualdade social, acesso à saúde e educação, ecologia, meio ambiente etc.</a:t>
            </a:r>
          </a:p>
        </p:txBody>
      </p:sp>
      <p:grpSp>
        <p:nvGrpSpPr>
          <p:cNvPr id="21" name="Agrupar 20">
            <a:extLst>
              <a:ext uri="{FF2B5EF4-FFF2-40B4-BE49-F238E27FC236}">
                <a16:creationId xmlns:a16="http://schemas.microsoft.com/office/drawing/2014/main" id="{6A6D4DF6-4956-46CB-8065-8B9DA01BD654}"/>
              </a:ext>
            </a:extLst>
          </p:cNvPr>
          <p:cNvGrpSpPr/>
          <p:nvPr/>
        </p:nvGrpSpPr>
        <p:grpSpPr>
          <a:xfrm>
            <a:off x="6888311" y="2401344"/>
            <a:ext cx="4700578" cy="2644076"/>
            <a:chOff x="6934324" y="2675409"/>
            <a:chExt cx="4700578" cy="2644076"/>
          </a:xfrm>
        </p:grpSpPr>
        <p:pic>
          <p:nvPicPr>
            <p:cNvPr id="2050" name="Picture 2" descr="Festival Fome de Música | #FomeDeMusica - YouTube">
              <a:extLst>
                <a:ext uri="{FF2B5EF4-FFF2-40B4-BE49-F238E27FC236}">
                  <a16:creationId xmlns:a16="http://schemas.microsoft.com/office/drawing/2014/main" id="{C1409228-6404-4C6A-8337-3939AC48B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28" r="23086"/>
            <a:stretch/>
          </p:blipFill>
          <p:spPr bwMode="auto">
            <a:xfrm>
              <a:off x="6934324" y="2675409"/>
              <a:ext cx="2645774" cy="264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6C2AD69E-FD3E-4E33-BC4D-25791BEBB3C2}"/>
                </a:ext>
              </a:extLst>
            </p:cNvPr>
            <p:cNvPicPr>
              <a:picLocks noChangeAspect="1"/>
            </p:cNvPicPr>
            <p:nvPr/>
          </p:nvPicPr>
          <p:blipFill>
            <a:blip r:embed="rId4"/>
            <a:stretch>
              <a:fillRect/>
            </a:stretch>
          </p:blipFill>
          <p:spPr>
            <a:xfrm>
              <a:off x="9580098" y="2675409"/>
              <a:ext cx="2054804" cy="1047974"/>
            </a:xfrm>
            <a:prstGeom prst="rect">
              <a:avLst/>
            </a:prstGeom>
          </p:spPr>
        </p:pic>
        <p:pic>
          <p:nvPicPr>
            <p:cNvPr id="13" name="Imagem 12">
              <a:extLst>
                <a:ext uri="{FF2B5EF4-FFF2-40B4-BE49-F238E27FC236}">
                  <a16:creationId xmlns:a16="http://schemas.microsoft.com/office/drawing/2014/main" id="{DA14FAA8-442B-45E1-8B21-EEAE1E0D8007}"/>
                </a:ext>
              </a:extLst>
            </p:cNvPr>
            <p:cNvPicPr>
              <a:picLocks noChangeAspect="1"/>
            </p:cNvPicPr>
            <p:nvPr/>
          </p:nvPicPr>
          <p:blipFill rotWithShape="1">
            <a:blip r:embed="rId5"/>
            <a:srcRect l="9468" r="9468"/>
            <a:stretch/>
          </p:blipFill>
          <p:spPr>
            <a:xfrm>
              <a:off x="9580098" y="3723383"/>
              <a:ext cx="2054804" cy="1596102"/>
            </a:xfrm>
            <a:prstGeom prst="rect">
              <a:avLst/>
            </a:prstGeom>
          </p:spPr>
        </p:pic>
      </p:grpSp>
      <p:grpSp>
        <p:nvGrpSpPr>
          <p:cNvPr id="20" name="Agrupar 19">
            <a:extLst>
              <a:ext uri="{FF2B5EF4-FFF2-40B4-BE49-F238E27FC236}">
                <a16:creationId xmlns:a16="http://schemas.microsoft.com/office/drawing/2014/main" id="{8C5C7C41-1BED-4B2A-B7AC-089BBD2AD3FA}"/>
              </a:ext>
            </a:extLst>
          </p:cNvPr>
          <p:cNvGrpSpPr/>
          <p:nvPr/>
        </p:nvGrpSpPr>
        <p:grpSpPr>
          <a:xfrm>
            <a:off x="603112" y="2401344"/>
            <a:ext cx="4717450" cy="2644076"/>
            <a:chOff x="557098" y="2675408"/>
            <a:chExt cx="4717450" cy="2644076"/>
          </a:xfrm>
        </p:grpSpPr>
        <p:pic>
          <p:nvPicPr>
            <p:cNvPr id="2052" name="Picture 4" descr="Tudo sobre o festival One World: Together At Home, com Lady Gaga">
              <a:extLst>
                <a:ext uri="{FF2B5EF4-FFF2-40B4-BE49-F238E27FC236}">
                  <a16:creationId xmlns:a16="http://schemas.microsoft.com/office/drawing/2014/main" id="{15785BA2-B0F2-42C4-A7D7-230C4EF896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75" r="25919"/>
            <a:stretch/>
          </p:blipFill>
          <p:spPr bwMode="auto">
            <a:xfrm>
              <a:off x="557098" y="2675409"/>
              <a:ext cx="2645774" cy="2644075"/>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a:extLst>
                <a:ext uri="{FF2B5EF4-FFF2-40B4-BE49-F238E27FC236}">
                  <a16:creationId xmlns:a16="http://schemas.microsoft.com/office/drawing/2014/main" id="{EAE3C359-AA74-4C86-AFDD-B42A7CE9A493}"/>
                </a:ext>
              </a:extLst>
            </p:cNvPr>
            <p:cNvPicPr>
              <a:picLocks noChangeAspect="1"/>
            </p:cNvPicPr>
            <p:nvPr/>
          </p:nvPicPr>
          <p:blipFill rotWithShape="1">
            <a:blip r:embed="rId7"/>
            <a:srcRect t="10561" b="17946"/>
            <a:stretch/>
          </p:blipFill>
          <p:spPr>
            <a:xfrm>
              <a:off x="3202872" y="4529797"/>
              <a:ext cx="2071676" cy="789687"/>
            </a:xfrm>
            <a:prstGeom prst="rect">
              <a:avLst/>
            </a:prstGeom>
          </p:spPr>
        </p:pic>
        <p:pic>
          <p:nvPicPr>
            <p:cNvPr id="16" name="Imagem 15">
              <a:extLst>
                <a:ext uri="{FF2B5EF4-FFF2-40B4-BE49-F238E27FC236}">
                  <a16:creationId xmlns:a16="http://schemas.microsoft.com/office/drawing/2014/main" id="{3D8849EE-ACA8-49CD-8826-892E609A1F02}"/>
                </a:ext>
              </a:extLst>
            </p:cNvPr>
            <p:cNvPicPr>
              <a:picLocks noChangeAspect="1"/>
            </p:cNvPicPr>
            <p:nvPr/>
          </p:nvPicPr>
          <p:blipFill rotWithShape="1">
            <a:blip r:embed="rId8"/>
            <a:srcRect t="12696"/>
            <a:stretch/>
          </p:blipFill>
          <p:spPr>
            <a:xfrm>
              <a:off x="3204137" y="3615397"/>
              <a:ext cx="2053540" cy="914400"/>
            </a:xfrm>
            <a:prstGeom prst="rect">
              <a:avLst/>
            </a:prstGeom>
          </p:spPr>
        </p:pic>
        <p:pic>
          <p:nvPicPr>
            <p:cNvPr id="17" name="Imagem 16">
              <a:extLst>
                <a:ext uri="{FF2B5EF4-FFF2-40B4-BE49-F238E27FC236}">
                  <a16:creationId xmlns:a16="http://schemas.microsoft.com/office/drawing/2014/main" id="{59F4EAE1-DAE8-4ABD-94B3-B92307A7C661}"/>
                </a:ext>
              </a:extLst>
            </p:cNvPr>
            <p:cNvPicPr>
              <a:picLocks noChangeAspect="1"/>
            </p:cNvPicPr>
            <p:nvPr/>
          </p:nvPicPr>
          <p:blipFill rotWithShape="1">
            <a:blip r:embed="rId9"/>
            <a:srcRect b="14098"/>
            <a:stretch/>
          </p:blipFill>
          <p:spPr>
            <a:xfrm>
              <a:off x="3202872" y="2675408"/>
              <a:ext cx="2071676" cy="939989"/>
            </a:xfrm>
            <a:prstGeom prst="rect">
              <a:avLst/>
            </a:prstGeom>
          </p:spPr>
        </p:pic>
      </p:grpSp>
      <p:sp>
        <p:nvSpPr>
          <p:cNvPr id="18" name="CaixaDeTexto 17">
            <a:extLst>
              <a:ext uri="{FF2B5EF4-FFF2-40B4-BE49-F238E27FC236}">
                <a16:creationId xmlns:a16="http://schemas.microsoft.com/office/drawing/2014/main" id="{3FD7DAEE-C91F-49FB-9020-46489133E5EC}"/>
              </a:ext>
            </a:extLst>
          </p:cNvPr>
          <p:cNvSpPr txBox="1"/>
          <p:nvPr/>
        </p:nvSpPr>
        <p:spPr>
          <a:xfrm>
            <a:off x="557098" y="5219115"/>
            <a:ext cx="2312711"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CONSCIENTIZAÇÃO SOBRE </a:t>
            </a:r>
          </a:p>
          <a:p>
            <a:r>
              <a:rPr lang="pt-BR" sz="1200" b="1" dirty="0">
                <a:solidFill>
                  <a:srgbClr val="4AC3C5"/>
                </a:solidFill>
                <a:latin typeface="Arial" panose="020B0604020202020204" pitchFamily="34" charset="0"/>
                <a:cs typeface="Arial" panose="020B0604020202020204" pitchFamily="34" charset="0"/>
              </a:rPr>
              <a:t>A PANDEMIA DA COVID-19</a:t>
            </a:r>
          </a:p>
        </p:txBody>
      </p:sp>
      <p:sp>
        <p:nvSpPr>
          <p:cNvPr id="19" name="CaixaDeTexto 18">
            <a:extLst>
              <a:ext uri="{FF2B5EF4-FFF2-40B4-BE49-F238E27FC236}">
                <a16:creationId xmlns:a16="http://schemas.microsoft.com/office/drawing/2014/main" id="{03163632-2889-40C3-9B56-8DF748C04DF8}"/>
              </a:ext>
            </a:extLst>
          </p:cNvPr>
          <p:cNvSpPr txBox="1"/>
          <p:nvPr/>
        </p:nvSpPr>
        <p:spPr>
          <a:xfrm>
            <a:off x="557098" y="5680780"/>
            <a:ext cx="2537794" cy="1015663"/>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Não apenas se limitando à mobilização por doações, durante as 8 horas de duração da live, foram transmitidos uma diversidade de conteúdos para colocar em evidência importantes aspectos relacionados à pandemia e ao isolamento</a:t>
            </a:r>
          </a:p>
        </p:txBody>
      </p:sp>
      <p:sp>
        <p:nvSpPr>
          <p:cNvPr id="24" name="CaixaDeTexto 23">
            <a:extLst>
              <a:ext uri="{FF2B5EF4-FFF2-40B4-BE49-F238E27FC236}">
                <a16:creationId xmlns:a16="http://schemas.microsoft.com/office/drawing/2014/main" id="{63B34BB1-C563-4927-8760-CBAABDA2957A}"/>
              </a:ext>
            </a:extLst>
          </p:cNvPr>
          <p:cNvSpPr txBox="1"/>
          <p:nvPr/>
        </p:nvSpPr>
        <p:spPr>
          <a:xfrm>
            <a:off x="3248886" y="5680780"/>
            <a:ext cx="2378191" cy="1015663"/>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social: a realidade dos trabalhadores da linha de frente, a situação de pessoas em situações de vulnerabilidade social e discursos acerca do papel de cada indivíduo durante esse período</a:t>
            </a:r>
          </a:p>
        </p:txBody>
      </p:sp>
      <p:sp>
        <p:nvSpPr>
          <p:cNvPr id="26" name="CaixaDeTexto 25">
            <a:extLst>
              <a:ext uri="{FF2B5EF4-FFF2-40B4-BE49-F238E27FC236}">
                <a16:creationId xmlns:a16="http://schemas.microsoft.com/office/drawing/2014/main" id="{A0C3FA13-5999-4FDF-9F1B-5BF98AC26E4E}"/>
              </a:ext>
            </a:extLst>
          </p:cNvPr>
          <p:cNvSpPr txBox="1"/>
          <p:nvPr/>
        </p:nvSpPr>
        <p:spPr>
          <a:xfrm>
            <a:off x="6888311" y="5219115"/>
            <a:ext cx="2312711" cy="461665"/>
          </a:xfrm>
          <a:prstGeom prst="rect">
            <a:avLst/>
          </a:prstGeom>
          <a:noFill/>
        </p:spPr>
        <p:txBody>
          <a:bodyPr wrap="square" rtlCol="0">
            <a:spAutoFit/>
          </a:bodyPr>
          <a:lstStyle/>
          <a:p>
            <a:r>
              <a:rPr lang="pt-BR" sz="1200" b="1" dirty="0">
                <a:solidFill>
                  <a:srgbClr val="4AC3C5"/>
                </a:solidFill>
                <a:latin typeface="Arial" panose="020B0604020202020204" pitchFamily="34" charset="0"/>
                <a:cs typeface="Arial" panose="020B0604020202020204" pitchFamily="34" charset="0"/>
              </a:rPr>
              <a:t>A LUTA CONTRA A FOME NO BRASIL</a:t>
            </a:r>
          </a:p>
        </p:txBody>
      </p:sp>
      <p:sp>
        <p:nvSpPr>
          <p:cNvPr id="27" name="CaixaDeTexto 26">
            <a:extLst>
              <a:ext uri="{FF2B5EF4-FFF2-40B4-BE49-F238E27FC236}">
                <a16:creationId xmlns:a16="http://schemas.microsoft.com/office/drawing/2014/main" id="{6D17C1F0-7B7F-40E2-9CF2-ED29C24811A1}"/>
              </a:ext>
            </a:extLst>
          </p:cNvPr>
          <p:cNvSpPr txBox="1"/>
          <p:nvPr/>
        </p:nvSpPr>
        <p:spPr>
          <a:xfrm>
            <a:off x="6888311" y="5680780"/>
            <a:ext cx="2537794" cy="1015663"/>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Com uma live com mais de 5 horas de duração, seguido da inserção do projeto em uma sequência de lives realizadas por outras marcas, o projeto Fome de Música tem a visão de erradicar a fome no Brasil.</a:t>
            </a:r>
          </a:p>
        </p:txBody>
      </p:sp>
      <p:sp>
        <p:nvSpPr>
          <p:cNvPr id="28" name="CaixaDeTexto 27">
            <a:extLst>
              <a:ext uri="{FF2B5EF4-FFF2-40B4-BE49-F238E27FC236}">
                <a16:creationId xmlns:a16="http://schemas.microsoft.com/office/drawing/2014/main" id="{B125CF8E-1D60-443E-94F1-62DB86703978}"/>
              </a:ext>
            </a:extLst>
          </p:cNvPr>
          <p:cNvSpPr txBox="1"/>
          <p:nvPr/>
        </p:nvSpPr>
        <p:spPr>
          <a:xfrm>
            <a:off x="9534085" y="5532642"/>
            <a:ext cx="2378191" cy="1169551"/>
          </a:xfrm>
          <a:prstGeom prst="rect">
            <a:avLst/>
          </a:prstGeom>
          <a:noFill/>
        </p:spPr>
        <p:txBody>
          <a:bodyPr wrap="square" rtlCol="0">
            <a:spAutoFit/>
          </a:bodyPr>
          <a:lstStyle/>
          <a:p>
            <a:pPr>
              <a:lnSpc>
                <a:spcPts val="1200"/>
              </a:lnSpc>
            </a:pPr>
            <a:r>
              <a:rPr lang="pt-BR" sz="1000" dirty="0">
                <a:solidFill>
                  <a:srgbClr val="1A4445"/>
                </a:solidFill>
                <a:latin typeface="Arial" panose="020B0604020202020204" pitchFamily="34" charset="0"/>
                <a:cs typeface="Arial" panose="020B0604020202020204" pitchFamily="34" charset="0"/>
              </a:rPr>
              <a:t>Por um lado, o caminho se aproxima das lives energéticas, pelos pedidos de doações, mas a razão de ser da live se funda da coletividade: se associando ao site e outros conteúdos que trabalham no sentido da conscientização</a:t>
            </a:r>
          </a:p>
        </p:txBody>
      </p:sp>
      <p:sp>
        <p:nvSpPr>
          <p:cNvPr id="2" name="Espaço Reservado para Número de Slide 1">
            <a:extLst>
              <a:ext uri="{FF2B5EF4-FFF2-40B4-BE49-F238E27FC236}">
                <a16:creationId xmlns:a16="http://schemas.microsoft.com/office/drawing/2014/main" id="{0198091E-BDC0-4419-BE0F-C5ADA1359BC8}"/>
              </a:ext>
            </a:extLst>
          </p:cNvPr>
          <p:cNvSpPr>
            <a:spLocks noGrp="1"/>
          </p:cNvSpPr>
          <p:nvPr>
            <p:ph type="sldNum" sz="quarter" idx="12"/>
          </p:nvPr>
        </p:nvSpPr>
        <p:spPr/>
        <p:txBody>
          <a:bodyPr/>
          <a:lstStyle/>
          <a:p>
            <a:fld id="{894F0F8F-D93E-4D05-B0B8-1507ACF2AC93}" type="slidenum">
              <a:rPr lang="pt-BR" smtClean="0"/>
              <a:t>76</a:t>
            </a:fld>
            <a:endParaRPr lang="pt-BR"/>
          </a:p>
        </p:txBody>
      </p:sp>
    </p:spTree>
    <p:extLst>
      <p:ext uri="{BB962C8B-B14F-4D97-AF65-F5344CB8AC3E}">
        <p14:creationId xmlns:p14="http://schemas.microsoft.com/office/powerpoint/2010/main" val="35510940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pple's TV show is about driving people back to its apps - The Verge">
            <a:extLst>
              <a:ext uri="{FF2B5EF4-FFF2-40B4-BE49-F238E27FC236}">
                <a16:creationId xmlns:a16="http://schemas.microsoft.com/office/drawing/2014/main" id="{1DD7C803-60DF-4BE9-BCCC-41201F0C5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292"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Uma imagem contendo faca, mesa&#10;&#10;Descrição gerada automaticamente">
            <a:extLst>
              <a:ext uri="{FF2B5EF4-FFF2-40B4-BE49-F238E27FC236}">
                <a16:creationId xmlns:a16="http://schemas.microsoft.com/office/drawing/2014/main" id="{BDD991DF-7B01-43B8-BE0E-83368B5C8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sp>
        <p:nvSpPr>
          <p:cNvPr id="3" name="CaixaDeTexto 2">
            <a:extLst>
              <a:ext uri="{FF2B5EF4-FFF2-40B4-BE49-F238E27FC236}">
                <a16:creationId xmlns:a16="http://schemas.microsoft.com/office/drawing/2014/main" id="{B430F948-CAC0-4233-92B6-40BCAF46A1F9}"/>
              </a:ext>
            </a:extLst>
          </p:cNvPr>
          <p:cNvSpPr txBox="1"/>
          <p:nvPr/>
        </p:nvSpPr>
        <p:spPr>
          <a:xfrm>
            <a:off x="797932" y="2766016"/>
            <a:ext cx="7960068" cy="1938990"/>
          </a:xfrm>
          <a:prstGeom prst="rect">
            <a:avLst/>
          </a:prstGeom>
          <a:noFill/>
        </p:spPr>
        <p:txBody>
          <a:bodyPr wrap="square" lIns="91439" tIns="45719" rIns="91439"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sym typeface="Calibri"/>
              </a:rPr>
              <a:t>Lives musicais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6000" dirty="0">
                <a:solidFill>
                  <a:prstClr val="white"/>
                </a:solidFill>
                <a:latin typeface="Arial Black" panose="020B0A04020102020204" pitchFamily="34" charset="0"/>
                <a:cs typeface="Arial" panose="020B0604020202020204" pitchFamily="34" charset="0"/>
                <a:sym typeface="Calibri"/>
              </a:rPr>
              <a:t>e as marcas</a:t>
            </a:r>
            <a:endParaRPr kumimoji="0" lang="pt-BR"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sym typeface="Calibri"/>
            </a:endParaRPr>
          </a:p>
        </p:txBody>
      </p:sp>
      <p:sp>
        <p:nvSpPr>
          <p:cNvPr id="2" name="Espaço Reservado para Número de Slide 1">
            <a:extLst>
              <a:ext uri="{FF2B5EF4-FFF2-40B4-BE49-F238E27FC236}">
                <a16:creationId xmlns:a16="http://schemas.microsoft.com/office/drawing/2014/main" id="{F1E62841-20B2-4B5C-8C05-84BBE6D53087}"/>
              </a:ext>
            </a:extLst>
          </p:cNvPr>
          <p:cNvSpPr>
            <a:spLocks noGrp="1"/>
          </p:cNvSpPr>
          <p:nvPr>
            <p:ph type="sldNum" sz="quarter" idx="12"/>
          </p:nvPr>
        </p:nvSpPr>
        <p:spPr/>
        <p:txBody>
          <a:bodyPr/>
          <a:lstStyle/>
          <a:p>
            <a:fld id="{894F0F8F-D93E-4D05-B0B8-1507ACF2AC93}" type="slidenum">
              <a:rPr lang="pt-BR" smtClean="0"/>
              <a:t>77</a:t>
            </a:fld>
            <a:endParaRPr lang="pt-BR"/>
          </a:p>
        </p:txBody>
      </p:sp>
    </p:spTree>
    <p:extLst>
      <p:ext uri="{BB962C8B-B14F-4D97-AF65-F5344CB8AC3E}">
        <p14:creationId xmlns:p14="http://schemas.microsoft.com/office/powerpoint/2010/main" val="35031435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a:extLst>
              <a:ext uri="{FF2B5EF4-FFF2-40B4-BE49-F238E27FC236}">
                <a16:creationId xmlns:a16="http://schemas.microsoft.com/office/drawing/2014/main" id="{E99D0BE9-31AD-437A-ABC3-772BAE35A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7" r="30891" b="12502"/>
          <a:stretch/>
        </p:blipFill>
        <p:spPr bwMode="auto">
          <a:xfrm>
            <a:off x="7843042" y="2627701"/>
            <a:ext cx="3121619" cy="2088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ve de Sandy e Junior: veja data, horário e como assistir">
            <a:extLst>
              <a:ext uri="{FF2B5EF4-FFF2-40B4-BE49-F238E27FC236}">
                <a16:creationId xmlns:a16="http://schemas.microsoft.com/office/drawing/2014/main" id="{2DBB925E-FEEF-498B-9FD1-A42A2E3C617B}"/>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11171"/>
          <a:stretch/>
        </p:blipFill>
        <p:spPr bwMode="auto">
          <a:xfrm>
            <a:off x="4450930" y="2618952"/>
            <a:ext cx="2350477" cy="20972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ive: Seu Jorge em Festival Heineken AO VIVO Hoje (25) – Assista ...">
            <a:extLst>
              <a:ext uri="{FF2B5EF4-FFF2-40B4-BE49-F238E27FC236}">
                <a16:creationId xmlns:a16="http://schemas.microsoft.com/office/drawing/2014/main" id="{352009E2-1F83-4B92-B128-770A7183F9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61" r="10600"/>
          <a:stretch/>
        </p:blipFill>
        <p:spPr bwMode="auto">
          <a:xfrm>
            <a:off x="520505" y="2618951"/>
            <a:ext cx="2888789" cy="2101055"/>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CE15898-EA12-476C-8FEC-B4861882FCC7}"/>
              </a:ext>
            </a:extLst>
          </p:cNvPr>
          <p:cNvSpPr txBox="1"/>
          <p:nvPr/>
        </p:nvSpPr>
        <p:spPr>
          <a:xfrm>
            <a:off x="393894" y="492370"/>
            <a:ext cx="9356393" cy="1077218"/>
          </a:xfrm>
          <a:prstGeom prst="rect">
            <a:avLst/>
          </a:prstGeom>
          <a:noFill/>
        </p:spPr>
        <p:txBody>
          <a:bodyPr wrap="square" rtlCol="0">
            <a:spAutoFit/>
          </a:bodyPr>
          <a:lstStyle/>
          <a:p>
            <a:r>
              <a:rPr lang="pt-BR" sz="3200" dirty="0">
                <a:solidFill>
                  <a:srgbClr val="4AC3C5"/>
                </a:solidFill>
                <a:latin typeface="Arial Black" panose="020B0A04020102020204" pitchFamily="34" charset="0"/>
                <a:cs typeface="Arial" panose="020B0604020202020204" pitchFamily="34" charset="0"/>
              </a:rPr>
              <a:t>Possibilidades de abordagem cultural e ecológica nas lives</a:t>
            </a:r>
          </a:p>
        </p:txBody>
      </p:sp>
      <p:cxnSp>
        <p:nvCxnSpPr>
          <p:cNvPr id="5" name="Conector reto 4">
            <a:extLst>
              <a:ext uri="{FF2B5EF4-FFF2-40B4-BE49-F238E27FC236}">
                <a16:creationId xmlns:a16="http://schemas.microsoft.com/office/drawing/2014/main" id="{27F87F93-6716-4087-93A3-AEFD8C4B5B1C}"/>
              </a:ext>
            </a:extLst>
          </p:cNvPr>
          <p:cNvCxnSpPr>
            <a:cxnSpLocks/>
          </p:cNvCxnSpPr>
          <p:nvPr/>
        </p:nvCxnSpPr>
        <p:spPr>
          <a:xfrm>
            <a:off x="0" y="2611683"/>
            <a:ext cx="10963222" cy="0"/>
          </a:xfrm>
          <a:prstGeom prst="line">
            <a:avLst/>
          </a:prstGeom>
          <a:ln w="12700">
            <a:solidFill>
              <a:srgbClr val="4AC3C5"/>
            </a:solidFill>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154E8E06-140B-4C6C-8A22-F3EFF118FCE5}"/>
              </a:ext>
            </a:extLst>
          </p:cNvPr>
          <p:cNvSpPr/>
          <p:nvPr/>
        </p:nvSpPr>
        <p:spPr>
          <a:xfrm>
            <a:off x="1813574" y="2533421"/>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a:extLst>
              <a:ext uri="{FF2B5EF4-FFF2-40B4-BE49-F238E27FC236}">
                <a16:creationId xmlns:a16="http://schemas.microsoft.com/office/drawing/2014/main" id="{83509B00-A39B-45FE-8EEC-9FA4C37035C8}"/>
              </a:ext>
            </a:extLst>
          </p:cNvPr>
          <p:cNvSpPr/>
          <p:nvPr/>
        </p:nvSpPr>
        <p:spPr>
          <a:xfrm>
            <a:off x="5565705" y="2528332"/>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a:extLst>
              <a:ext uri="{FF2B5EF4-FFF2-40B4-BE49-F238E27FC236}">
                <a16:creationId xmlns:a16="http://schemas.microsoft.com/office/drawing/2014/main" id="{A819E26C-434A-45C7-AF65-73020E558033}"/>
              </a:ext>
            </a:extLst>
          </p:cNvPr>
          <p:cNvSpPr/>
          <p:nvPr/>
        </p:nvSpPr>
        <p:spPr>
          <a:xfrm>
            <a:off x="9343389" y="2533583"/>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CFEDC8A9-B2D9-406B-B3A2-8F93BC80C4F8}"/>
              </a:ext>
            </a:extLst>
          </p:cNvPr>
          <p:cNvSpPr/>
          <p:nvPr/>
        </p:nvSpPr>
        <p:spPr>
          <a:xfrm>
            <a:off x="11597764" y="0"/>
            <a:ext cx="594236" cy="6857984"/>
          </a:xfrm>
          <a:prstGeom prst="rect">
            <a:avLst/>
          </a:prstGeom>
          <a:solidFill>
            <a:srgbClr val="A3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8E6E20C5-96B7-497C-BF36-E38ECEC75AEA}"/>
              </a:ext>
            </a:extLst>
          </p:cNvPr>
          <p:cNvSpPr txBox="1"/>
          <p:nvPr/>
        </p:nvSpPr>
        <p:spPr>
          <a:xfrm>
            <a:off x="925005" y="1944677"/>
            <a:ext cx="1892890"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Marca-artista</a:t>
            </a:r>
          </a:p>
        </p:txBody>
      </p:sp>
      <p:sp>
        <p:nvSpPr>
          <p:cNvPr id="37" name="CaixaDeTexto 36">
            <a:extLst>
              <a:ext uri="{FF2B5EF4-FFF2-40B4-BE49-F238E27FC236}">
                <a16:creationId xmlns:a16="http://schemas.microsoft.com/office/drawing/2014/main" id="{D2337BAC-3C78-44FC-A6CA-BA6035A30913}"/>
              </a:ext>
            </a:extLst>
          </p:cNvPr>
          <p:cNvSpPr txBox="1"/>
          <p:nvPr/>
        </p:nvSpPr>
        <p:spPr>
          <a:xfrm>
            <a:off x="4755995" y="1944677"/>
            <a:ext cx="1740348"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Marca-mídia</a:t>
            </a:r>
          </a:p>
        </p:txBody>
      </p:sp>
      <p:sp>
        <p:nvSpPr>
          <p:cNvPr id="38" name="CaixaDeTexto 37">
            <a:extLst>
              <a:ext uri="{FF2B5EF4-FFF2-40B4-BE49-F238E27FC236}">
                <a16:creationId xmlns:a16="http://schemas.microsoft.com/office/drawing/2014/main" id="{8031D605-242F-4656-B87B-7FA1064701F4}"/>
              </a:ext>
            </a:extLst>
          </p:cNvPr>
          <p:cNvSpPr txBox="1"/>
          <p:nvPr/>
        </p:nvSpPr>
        <p:spPr>
          <a:xfrm>
            <a:off x="8434443" y="1908847"/>
            <a:ext cx="1894237"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Marca-cidadã</a:t>
            </a:r>
          </a:p>
        </p:txBody>
      </p:sp>
      <p:sp>
        <p:nvSpPr>
          <p:cNvPr id="20" name="CaixaDeTexto 19">
            <a:extLst>
              <a:ext uri="{FF2B5EF4-FFF2-40B4-BE49-F238E27FC236}">
                <a16:creationId xmlns:a16="http://schemas.microsoft.com/office/drawing/2014/main" id="{3E9413F1-CEC9-4C5D-97F3-B0E736A08B5D}"/>
              </a:ext>
            </a:extLst>
          </p:cNvPr>
          <p:cNvSpPr txBox="1"/>
          <p:nvPr/>
        </p:nvSpPr>
        <p:spPr>
          <a:xfrm>
            <a:off x="7814204" y="4151224"/>
            <a:ext cx="3149018" cy="400110"/>
          </a:xfrm>
          <a:prstGeom prst="rect">
            <a:avLst/>
          </a:prstGeom>
          <a:solidFill>
            <a:schemeClr val="bg1"/>
          </a:solidFill>
        </p:spPr>
        <p:txBody>
          <a:bodyPr wrap="square" rtlCol="0">
            <a:spAutoFit/>
          </a:bodyPr>
          <a:lstStyle/>
          <a:p>
            <a:r>
              <a:rPr lang="pt-BR" sz="1000" dirty="0" err="1">
                <a:latin typeface="Arial" panose="020B0604020202020204" pitchFamily="34" charset="0"/>
                <a:cs typeface="Arial" panose="020B0604020202020204" pitchFamily="34" charset="0"/>
              </a:rPr>
              <a:t>Picpay</a:t>
            </a:r>
            <a:r>
              <a:rPr lang="pt-BR" sz="1000" dirty="0">
                <a:latin typeface="Arial" panose="020B0604020202020204" pitchFamily="34" charset="0"/>
                <a:cs typeface="Arial" panose="020B0604020202020204" pitchFamily="34" charset="0"/>
              </a:rPr>
              <a:t> dobrou o valor das doações que foram feitas durante a live</a:t>
            </a:r>
          </a:p>
        </p:txBody>
      </p:sp>
      <p:sp>
        <p:nvSpPr>
          <p:cNvPr id="23" name="CaixaDeTexto 22">
            <a:extLst>
              <a:ext uri="{FF2B5EF4-FFF2-40B4-BE49-F238E27FC236}">
                <a16:creationId xmlns:a16="http://schemas.microsoft.com/office/drawing/2014/main" id="{BBB4A2F4-AC16-4938-ACCA-40EA4FD2AABE}"/>
              </a:ext>
            </a:extLst>
          </p:cNvPr>
          <p:cNvSpPr txBox="1"/>
          <p:nvPr/>
        </p:nvSpPr>
        <p:spPr>
          <a:xfrm>
            <a:off x="520505" y="5256851"/>
            <a:ext cx="2888789" cy="1028358"/>
          </a:xfrm>
          <a:prstGeom prst="rect">
            <a:avLst/>
          </a:prstGeom>
          <a:noFill/>
        </p:spPr>
        <p:txBody>
          <a:bodyPr wrap="square">
            <a:spAutoFit/>
          </a:bodyPr>
          <a:lstStyle/>
          <a:p>
            <a:pPr algn="ctr">
              <a:lnSpc>
                <a:spcPct val="150000"/>
              </a:lnSpc>
            </a:pPr>
            <a:r>
              <a:rPr lang="pt-BR" sz="1400" b="1" dirty="0">
                <a:solidFill>
                  <a:srgbClr val="1A4445"/>
                </a:solidFill>
                <a:latin typeface="Arial Black" panose="020B0604020202020204" pitchFamily="34" charset="0"/>
                <a:cs typeface="Arial Black" panose="020B0604020202020204" pitchFamily="34" charset="0"/>
              </a:rPr>
              <a:t>CRIADORA</a:t>
            </a:r>
          </a:p>
          <a:p>
            <a:pPr algn="ctr">
              <a:lnSpc>
                <a:spcPct val="150000"/>
              </a:lnSpc>
            </a:pPr>
            <a:r>
              <a:rPr lang="pt-BR" sz="1400" b="1" dirty="0">
                <a:solidFill>
                  <a:srgbClr val="1A4445"/>
                </a:solidFill>
                <a:latin typeface="Arial Black" panose="020B0604020202020204" pitchFamily="34" charset="0"/>
                <a:cs typeface="Arial Black" panose="020B0604020202020204" pitchFamily="34" charset="0"/>
              </a:rPr>
              <a:t>EXPRESSIVA</a:t>
            </a:r>
          </a:p>
          <a:p>
            <a:pPr algn="ctr">
              <a:lnSpc>
                <a:spcPct val="150000"/>
              </a:lnSpc>
            </a:pPr>
            <a:r>
              <a:rPr lang="pt-BR" sz="1400" b="1" dirty="0">
                <a:solidFill>
                  <a:srgbClr val="1A4445"/>
                </a:solidFill>
                <a:latin typeface="Arial Black" panose="020B0604020202020204" pitchFamily="34" charset="0"/>
                <a:cs typeface="Arial Black" panose="020B0604020202020204" pitchFamily="34" charset="0"/>
              </a:rPr>
              <a:t>CURADORA</a:t>
            </a:r>
          </a:p>
        </p:txBody>
      </p:sp>
      <p:sp>
        <p:nvSpPr>
          <p:cNvPr id="24" name="CaixaDeTexto 23">
            <a:extLst>
              <a:ext uri="{FF2B5EF4-FFF2-40B4-BE49-F238E27FC236}">
                <a16:creationId xmlns:a16="http://schemas.microsoft.com/office/drawing/2014/main" id="{FB0F64EB-1422-4C9F-9D61-3F7AF452FA7C}"/>
              </a:ext>
            </a:extLst>
          </p:cNvPr>
          <p:cNvSpPr txBox="1"/>
          <p:nvPr/>
        </p:nvSpPr>
        <p:spPr>
          <a:xfrm>
            <a:off x="4450929" y="5256851"/>
            <a:ext cx="2350478" cy="1028358"/>
          </a:xfrm>
          <a:prstGeom prst="rect">
            <a:avLst/>
          </a:prstGeom>
          <a:noFill/>
        </p:spPr>
        <p:txBody>
          <a:bodyPr wrap="square">
            <a:spAutoFit/>
          </a:bodyPr>
          <a:lstStyle/>
          <a:p>
            <a:pPr algn="ctr">
              <a:lnSpc>
                <a:spcPct val="150000"/>
              </a:lnSpc>
            </a:pPr>
            <a:r>
              <a:rPr lang="pt-BR" sz="1400" b="1" dirty="0">
                <a:solidFill>
                  <a:srgbClr val="1A4445"/>
                </a:solidFill>
                <a:latin typeface="Arial Black" panose="020B0604020202020204" pitchFamily="34" charset="0"/>
              </a:rPr>
              <a:t>RELACIONAL</a:t>
            </a:r>
          </a:p>
          <a:p>
            <a:pPr algn="ctr">
              <a:lnSpc>
                <a:spcPct val="150000"/>
              </a:lnSpc>
            </a:pPr>
            <a:r>
              <a:rPr lang="pt-BR" sz="1400" b="1" dirty="0">
                <a:solidFill>
                  <a:srgbClr val="1A4445"/>
                </a:solidFill>
                <a:latin typeface="Arial Black" panose="020B0604020202020204" pitchFamily="34" charset="0"/>
              </a:rPr>
              <a:t>INTERATIVA</a:t>
            </a:r>
          </a:p>
          <a:p>
            <a:pPr algn="ctr">
              <a:lnSpc>
                <a:spcPct val="150000"/>
              </a:lnSpc>
            </a:pPr>
            <a:r>
              <a:rPr lang="pt-BR" sz="1400" b="1" dirty="0">
                <a:solidFill>
                  <a:srgbClr val="1A4445"/>
                </a:solidFill>
                <a:latin typeface="Arial Black" panose="020B0604020202020204" pitchFamily="34" charset="0"/>
              </a:rPr>
              <a:t>PROPAGADORA</a:t>
            </a:r>
          </a:p>
        </p:txBody>
      </p:sp>
      <p:sp>
        <p:nvSpPr>
          <p:cNvPr id="26" name="CaixaDeTexto 25">
            <a:extLst>
              <a:ext uri="{FF2B5EF4-FFF2-40B4-BE49-F238E27FC236}">
                <a16:creationId xmlns:a16="http://schemas.microsoft.com/office/drawing/2014/main" id="{247B5F57-BCA0-4A07-830C-2425D99A92DB}"/>
              </a:ext>
            </a:extLst>
          </p:cNvPr>
          <p:cNvSpPr txBox="1"/>
          <p:nvPr/>
        </p:nvSpPr>
        <p:spPr>
          <a:xfrm>
            <a:off x="7803130" y="5256851"/>
            <a:ext cx="3149018" cy="1028358"/>
          </a:xfrm>
          <a:prstGeom prst="rect">
            <a:avLst/>
          </a:prstGeom>
          <a:noFill/>
        </p:spPr>
        <p:txBody>
          <a:bodyPr wrap="square">
            <a:spAutoFit/>
          </a:bodyPr>
          <a:lstStyle/>
          <a:p>
            <a:pPr algn="ctr">
              <a:lnSpc>
                <a:spcPct val="150000"/>
              </a:lnSpc>
            </a:pPr>
            <a:r>
              <a:rPr lang="pt-BR" sz="1400" b="1" dirty="0">
                <a:solidFill>
                  <a:srgbClr val="1A4445"/>
                </a:solidFill>
                <a:latin typeface="Arial Black" panose="020B0604020202020204" pitchFamily="34" charset="0"/>
              </a:rPr>
              <a:t>EMPÁTICA</a:t>
            </a:r>
          </a:p>
          <a:p>
            <a:pPr algn="ctr">
              <a:lnSpc>
                <a:spcPct val="150000"/>
              </a:lnSpc>
            </a:pPr>
            <a:r>
              <a:rPr lang="pt-BR" sz="1400" b="1" dirty="0">
                <a:solidFill>
                  <a:srgbClr val="1A4445"/>
                </a:solidFill>
                <a:latin typeface="Arial Black" panose="020B0604020202020204" pitchFamily="34" charset="0"/>
              </a:rPr>
              <a:t>CONSCIENTE</a:t>
            </a:r>
          </a:p>
          <a:p>
            <a:pPr algn="ctr">
              <a:lnSpc>
                <a:spcPct val="150000"/>
              </a:lnSpc>
            </a:pPr>
            <a:r>
              <a:rPr lang="pt-BR" sz="1400" b="1" dirty="0">
                <a:solidFill>
                  <a:srgbClr val="1A4445"/>
                </a:solidFill>
                <a:latin typeface="Arial Black" panose="020B0604020202020204" pitchFamily="34" charset="0"/>
              </a:rPr>
              <a:t>ENGAJADA</a:t>
            </a:r>
          </a:p>
        </p:txBody>
      </p:sp>
    </p:spTree>
    <p:extLst>
      <p:ext uri="{BB962C8B-B14F-4D97-AF65-F5344CB8AC3E}">
        <p14:creationId xmlns:p14="http://schemas.microsoft.com/office/powerpoint/2010/main" val="1699737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aixaDeTexto 36">
            <a:extLst>
              <a:ext uri="{FF2B5EF4-FFF2-40B4-BE49-F238E27FC236}">
                <a16:creationId xmlns:a16="http://schemas.microsoft.com/office/drawing/2014/main" id="{254DA167-B49D-44A3-B55E-D12F1ED91AB9}"/>
              </a:ext>
            </a:extLst>
          </p:cNvPr>
          <p:cNvSpPr txBox="1"/>
          <p:nvPr/>
        </p:nvSpPr>
        <p:spPr>
          <a:xfrm>
            <a:off x="528690" y="2370963"/>
            <a:ext cx="5458690" cy="3823854"/>
          </a:xfrm>
          <a:prstGeom prst="rect">
            <a:avLst/>
          </a:prstGeom>
        </p:spPr>
        <p:txBody>
          <a:bodyPr vert="horz" lIns="91440" tIns="45720" rIns="91440" bIns="45720" rtlCol="0" anchor="ctr">
            <a:normAutofit/>
          </a:bodyPr>
          <a:lstStyle>
            <a:defPPr>
              <a:defRPr lang="pt-BR"/>
            </a:defPPr>
            <a:lvl1pPr>
              <a:lnSpc>
                <a:spcPct val="90000"/>
              </a:lnSpc>
              <a:spcBef>
                <a:spcPct val="0"/>
              </a:spcBef>
              <a:spcAft>
                <a:spcPts val="600"/>
              </a:spcAft>
              <a:defRPr sz="3200">
                <a:latin typeface="Arial Black" panose="020B0A04020102020204" pitchFamily="34" charset="0"/>
              </a:defRPr>
            </a:lvl1pPr>
          </a:lstStyle>
          <a:p>
            <a:pPr>
              <a:lnSpc>
                <a:spcPct val="100000"/>
              </a:lnSpc>
              <a:spcAft>
                <a:spcPts val="0"/>
              </a:spcAft>
            </a:pPr>
            <a:endParaRPr lang="pt-BR" sz="1800" dirty="0">
              <a:latin typeface="Arial" panose="020B0604020202020204" pitchFamily="34" charset="0"/>
              <a:cs typeface="Arial" panose="020B0604020202020204" pitchFamily="34" charset="0"/>
            </a:endParaRPr>
          </a:p>
          <a:p>
            <a:pPr>
              <a:lnSpc>
                <a:spcPct val="100000"/>
              </a:lnSpc>
              <a:spcAft>
                <a:spcPts val="0"/>
              </a:spcAft>
            </a:pPr>
            <a:endParaRPr lang="pt-BR" sz="1800" dirty="0">
              <a:latin typeface="Arial" panose="020B0604020202020204" pitchFamily="34" charset="0"/>
              <a:cs typeface="Arial" panose="020B0604020202020204" pitchFamily="34" charset="0"/>
            </a:endParaRPr>
          </a:p>
        </p:txBody>
      </p:sp>
      <p:pic>
        <p:nvPicPr>
          <p:cNvPr id="38" name="Imagem 37" descr="Homem em pé com óculos escuro&#10;&#10;Descrição gerada automaticamente">
            <a:extLst>
              <a:ext uri="{FF2B5EF4-FFF2-40B4-BE49-F238E27FC236}">
                <a16:creationId xmlns:a16="http://schemas.microsoft.com/office/drawing/2014/main" id="{A3A683C7-E8D2-40F4-9A18-65AA38D6D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362" y="3136487"/>
            <a:ext cx="5786638" cy="3717477"/>
          </a:xfrm>
          <a:prstGeom prst="rect">
            <a:avLst/>
          </a:prstGeom>
        </p:spPr>
      </p:pic>
      <p:pic>
        <p:nvPicPr>
          <p:cNvPr id="40" name="Imagem 39" descr="Uma imagem contendo no interior, em pé, palco, homem&#10;&#10;Descrição gerada automaticamente">
            <a:extLst>
              <a:ext uri="{FF2B5EF4-FFF2-40B4-BE49-F238E27FC236}">
                <a16:creationId xmlns:a16="http://schemas.microsoft.com/office/drawing/2014/main" id="{708D2724-C138-4B54-9A2C-33B6BDF26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362" y="-44247"/>
            <a:ext cx="5816134" cy="3180735"/>
          </a:xfrm>
          <a:prstGeom prst="rect">
            <a:avLst/>
          </a:prstGeom>
        </p:spPr>
      </p:pic>
      <p:sp>
        <p:nvSpPr>
          <p:cNvPr id="6" name="CaixaDeTexto 5">
            <a:extLst>
              <a:ext uri="{FF2B5EF4-FFF2-40B4-BE49-F238E27FC236}">
                <a16:creationId xmlns:a16="http://schemas.microsoft.com/office/drawing/2014/main" id="{E82E8699-E18D-4176-8C99-DA9C25346443}"/>
              </a:ext>
            </a:extLst>
          </p:cNvPr>
          <p:cNvSpPr txBox="1"/>
          <p:nvPr/>
        </p:nvSpPr>
        <p:spPr>
          <a:xfrm>
            <a:off x="436098" y="647114"/>
            <a:ext cx="5659902" cy="954107"/>
          </a:xfrm>
          <a:prstGeom prst="rect">
            <a:avLst/>
          </a:prstGeom>
          <a:noFill/>
        </p:spPr>
        <p:txBody>
          <a:bodyPr wrap="square" rtlCol="0">
            <a:spAutoFit/>
          </a:bodyPr>
          <a:lstStyle/>
          <a:p>
            <a:r>
              <a:rPr lang="pt-BR" sz="2800" dirty="0">
                <a:latin typeface="Arial Black" panose="020B0A04020102020204" pitchFamily="34" charset="0"/>
              </a:rPr>
              <a:t>A comunicação de marca e as lives</a:t>
            </a:r>
          </a:p>
        </p:txBody>
      </p:sp>
      <p:sp>
        <p:nvSpPr>
          <p:cNvPr id="8" name="CaixaDeTexto 7">
            <a:extLst>
              <a:ext uri="{FF2B5EF4-FFF2-40B4-BE49-F238E27FC236}">
                <a16:creationId xmlns:a16="http://schemas.microsoft.com/office/drawing/2014/main" id="{3A205F89-B917-44C1-9C71-5CF6D6D809AC}"/>
              </a:ext>
            </a:extLst>
          </p:cNvPr>
          <p:cNvSpPr txBox="1"/>
          <p:nvPr/>
        </p:nvSpPr>
        <p:spPr>
          <a:xfrm>
            <a:off x="488831" y="2079866"/>
            <a:ext cx="5297808" cy="3858300"/>
          </a:xfrm>
          <a:prstGeom prst="rect">
            <a:avLst/>
          </a:prstGeom>
          <a:noFill/>
        </p:spPr>
        <p:txBody>
          <a:bodyPr wrap="square">
            <a:spAutoFit/>
          </a:bodyPr>
          <a:lstStyle/>
          <a:p>
            <a:pPr>
              <a:lnSpc>
                <a:spcPct val="150000"/>
              </a:lnSpc>
              <a:spcAft>
                <a:spcPts val="0"/>
              </a:spcAft>
            </a:pPr>
            <a:r>
              <a:rPr lang="pt-BR" sz="1500" dirty="0">
                <a:latin typeface="Arial" panose="020B0604020202020204" pitchFamily="34" charset="0"/>
                <a:cs typeface="Arial" panose="020B0604020202020204" pitchFamily="34" charset="0"/>
              </a:rPr>
              <a:t>Há múltiplos objetivos e abordagens na comunicação da marca contemporânea. Por isso, há sentidos de ampliação, complementaridade e complexidade neste processo interacional. </a:t>
            </a:r>
          </a:p>
          <a:p>
            <a:pPr>
              <a:lnSpc>
                <a:spcPct val="150000"/>
              </a:lnSpc>
              <a:spcAft>
                <a:spcPts val="0"/>
              </a:spcAft>
            </a:pPr>
            <a:endParaRPr lang="pt-BR" sz="1500" dirty="0">
              <a:latin typeface="Arial" panose="020B0604020202020204" pitchFamily="34" charset="0"/>
              <a:cs typeface="Arial" panose="020B0604020202020204" pitchFamily="34" charset="0"/>
            </a:endParaRPr>
          </a:p>
          <a:p>
            <a:pPr>
              <a:lnSpc>
                <a:spcPct val="150000"/>
              </a:lnSpc>
              <a:spcAft>
                <a:spcPts val="0"/>
              </a:spcAft>
            </a:pPr>
            <a:r>
              <a:rPr lang="pt-BR" sz="1500" dirty="0">
                <a:latin typeface="Arial" panose="020B0604020202020204" pitchFamily="34" charset="0"/>
                <a:cs typeface="Arial" panose="020B0604020202020204" pitchFamily="34" charset="0"/>
              </a:rPr>
              <a:t>Ou seja, a comunicação da marca se amplifica, propaga e transita por diferentes meios, formatos e linguagens.</a:t>
            </a:r>
          </a:p>
          <a:p>
            <a:pPr>
              <a:lnSpc>
                <a:spcPct val="150000"/>
              </a:lnSpc>
              <a:spcAft>
                <a:spcPts val="0"/>
              </a:spcAft>
            </a:pPr>
            <a:endParaRPr lang="pt-BR" sz="1500" dirty="0">
              <a:latin typeface="Arial" panose="020B0604020202020204" pitchFamily="34" charset="0"/>
              <a:cs typeface="Arial" panose="020B0604020202020204" pitchFamily="34" charset="0"/>
            </a:endParaRPr>
          </a:p>
          <a:p>
            <a:pPr>
              <a:lnSpc>
                <a:spcPct val="150000"/>
              </a:lnSpc>
              <a:spcAft>
                <a:spcPts val="0"/>
              </a:spcAft>
            </a:pPr>
            <a:r>
              <a:rPr lang="pt-BR" sz="1500" b="1" dirty="0">
                <a:solidFill>
                  <a:srgbClr val="1A4445"/>
                </a:solidFill>
                <a:latin typeface="Arial Black" panose="020B0A04020102020204" pitchFamily="34" charset="0"/>
                <a:cs typeface="Arial" panose="020B0604020202020204" pitchFamily="34" charset="0"/>
              </a:rPr>
              <a:t>As lives constituem-se nessa ambiência múltipla, ampla e transbordante... Perto, longe, individual e coletiva, planejada e improvisada...</a:t>
            </a:r>
          </a:p>
        </p:txBody>
      </p:sp>
    </p:spTree>
    <p:extLst>
      <p:ext uri="{BB962C8B-B14F-4D97-AF65-F5344CB8AC3E}">
        <p14:creationId xmlns:p14="http://schemas.microsoft.com/office/powerpoint/2010/main" val="1576652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1291A11-E562-4E1A-AC87-6D756B035C0E}"/>
              </a:ext>
            </a:extLst>
          </p:cNvPr>
          <p:cNvPicPr>
            <a:picLocks noChangeAspect="1"/>
          </p:cNvPicPr>
          <p:nvPr/>
        </p:nvPicPr>
        <p:blipFill rotWithShape="1">
          <a:blip r:embed="rId2"/>
          <a:srcRect l="29297" t="43330" r="25586" b="19360"/>
          <a:stretch/>
        </p:blipFill>
        <p:spPr>
          <a:xfrm>
            <a:off x="716755" y="1671638"/>
            <a:ext cx="11155027" cy="5186362"/>
          </a:xfrm>
          <a:prstGeom prst="rect">
            <a:avLst/>
          </a:prstGeom>
        </p:spPr>
      </p:pic>
      <p:sp>
        <p:nvSpPr>
          <p:cNvPr id="3" name="CaixaDeTexto 2">
            <a:extLst>
              <a:ext uri="{FF2B5EF4-FFF2-40B4-BE49-F238E27FC236}">
                <a16:creationId xmlns:a16="http://schemas.microsoft.com/office/drawing/2014/main" id="{8A6748A5-5E38-4269-B0BB-C6C1D163347B}"/>
              </a:ext>
            </a:extLst>
          </p:cNvPr>
          <p:cNvSpPr txBox="1"/>
          <p:nvPr/>
        </p:nvSpPr>
        <p:spPr>
          <a:xfrm>
            <a:off x="3348407" y="433684"/>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spTree>
    <p:extLst>
      <p:ext uri="{BB962C8B-B14F-4D97-AF65-F5344CB8AC3E}">
        <p14:creationId xmlns:p14="http://schemas.microsoft.com/office/powerpoint/2010/main" val="27303269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VE | Maria Luiza Jobim #SalaDaCasa - Casa Natura Musical - São Paulo,  2020-07-03 | dates.cloud">
            <a:extLst>
              <a:ext uri="{FF2B5EF4-FFF2-40B4-BE49-F238E27FC236}">
                <a16:creationId xmlns:a16="http://schemas.microsoft.com/office/drawing/2014/main" id="{95F4A176-233F-42AD-A2F3-FEEF5FB2BE7E}"/>
              </a:ext>
            </a:extLst>
          </p:cNvPr>
          <p:cNvPicPr>
            <a:picLocks noChangeAspect="1" noChangeArrowheads="1"/>
          </p:cNvPicPr>
          <p:nvPr/>
        </p:nvPicPr>
        <p:blipFill rotWithShape="1">
          <a:blip r:embed="rId2">
            <a:duotone>
              <a:prstClr val="black"/>
              <a:srgbClr val="4AC3C5">
                <a:tint val="45000"/>
                <a:satMod val="400000"/>
              </a:srgbClr>
            </a:duotone>
            <a:extLst>
              <a:ext uri="{28A0092B-C50C-407E-A947-70E740481C1C}">
                <a14:useLocalDpi xmlns:a14="http://schemas.microsoft.com/office/drawing/2010/main" val="0"/>
              </a:ext>
            </a:extLst>
          </a:blip>
          <a:srcRect r="24880"/>
          <a:stretch/>
        </p:blipFill>
        <p:spPr bwMode="auto">
          <a:xfrm>
            <a:off x="7797116" y="2611682"/>
            <a:ext cx="3167545" cy="21083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enílson: 'Perdoa o Belo', live de boleiros apela a comentarista ...">
            <a:extLst>
              <a:ext uri="{FF2B5EF4-FFF2-40B4-BE49-F238E27FC236}">
                <a16:creationId xmlns:a16="http://schemas.microsoft.com/office/drawing/2014/main" id="{5278F482-DFCB-41C3-86D7-7B3F3F712291}"/>
              </a:ext>
            </a:extLst>
          </p:cNvPr>
          <p:cNvPicPr>
            <a:picLocks noChangeAspect="1" noChangeArrowheads="1"/>
          </p:cNvPicPr>
          <p:nvPr/>
        </p:nvPicPr>
        <p:blipFill rotWithShape="1">
          <a:blip r:embed="rId3" cstate="hqprint">
            <a:duotone>
              <a:prstClr val="black"/>
              <a:srgbClr val="4AC3C5">
                <a:tint val="45000"/>
                <a:satMod val="400000"/>
              </a:srgbClr>
            </a:duotone>
            <a:extLst>
              <a:ext uri="{28A0092B-C50C-407E-A947-70E740481C1C}">
                <a14:useLocalDpi xmlns:a14="http://schemas.microsoft.com/office/drawing/2010/main" val="0"/>
              </a:ext>
            </a:extLst>
          </a:blip>
          <a:srcRect l="7453" t="674" r="7743" b="-674"/>
          <a:stretch/>
        </p:blipFill>
        <p:spPr bwMode="auto">
          <a:xfrm>
            <a:off x="287678" y="2618360"/>
            <a:ext cx="3167545" cy="2100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Em ação para a marca, Marília Mendonça canta de Havaianas no pé em ...">
            <a:extLst>
              <a:ext uri="{FF2B5EF4-FFF2-40B4-BE49-F238E27FC236}">
                <a16:creationId xmlns:a16="http://schemas.microsoft.com/office/drawing/2014/main" id="{B10CAEEF-93F0-454D-AE36-502FBA32D0FA}"/>
              </a:ext>
            </a:extLst>
          </p:cNvPr>
          <p:cNvPicPr>
            <a:picLocks noChangeAspect="1" noChangeArrowheads="1"/>
          </p:cNvPicPr>
          <p:nvPr/>
        </p:nvPicPr>
        <p:blipFill rotWithShape="1">
          <a:blip r:embed="rId4">
            <a:duotone>
              <a:prstClr val="black"/>
              <a:srgbClr val="4AC3C5">
                <a:tint val="45000"/>
                <a:satMod val="400000"/>
              </a:srgbClr>
            </a:duotone>
            <a:extLst>
              <a:ext uri="{28A0092B-C50C-407E-A947-70E740481C1C}">
                <a14:useLocalDpi xmlns:a14="http://schemas.microsoft.com/office/drawing/2010/main" val="0"/>
              </a:ext>
            </a:extLst>
          </a:blip>
          <a:srcRect r="15156"/>
          <a:stretch/>
        </p:blipFill>
        <p:spPr bwMode="auto">
          <a:xfrm>
            <a:off x="4042397" y="2611682"/>
            <a:ext cx="3167545" cy="210002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CE15898-EA12-476C-8FEC-B4861882FCC7}"/>
              </a:ext>
            </a:extLst>
          </p:cNvPr>
          <p:cNvSpPr txBox="1"/>
          <p:nvPr/>
        </p:nvSpPr>
        <p:spPr>
          <a:xfrm>
            <a:off x="393894" y="492370"/>
            <a:ext cx="9356393" cy="892552"/>
          </a:xfrm>
          <a:prstGeom prst="rect">
            <a:avLst/>
          </a:prstGeom>
          <a:noFill/>
        </p:spPr>
        <p:txBody>
          <a:bodyPr wrap="square" rtlCol="0">
            <a:spAutoFit/>
          </a:bodyPr>
          <a:lstStyle/>
          <a:p>
            <a:r>
              <a:rPr lang="pt-BR" sz="3200" dirty="0">
                <a:solidFill>
                  <a:srgbClr val="4AC3C5"/>
                </a:solidFill>
                <a:latin typeface="Arial Black" panose="020B0A04020102020204" pitchFamily="34" charset="0"/>
                <a:cs typeface="Arial" panose="020B0604020202020204" pitchFamily="34" charset="0"/>
              </a:rPr>
              <a:t>Publicização da marca: </a:t>
            </a:r>
          </a:p>
          <a:p>
            <a:r>
              <a:rPr lang="pt-BR" sz="2000" dirty="0">
                <a:solidFill>
                  <a:srgbClr val="1A4445"/>
                </a:solidFill>
                <a:latin typeface="Arial Black" panose="020B0A04020102020204" pitchFamily="34" charset="0"/>
                <a:cs typeface="Arial" panose="020B0604020202020204" pitchFamily="34" charset="0"/>
              </a:rPr>
              <a:t>Como as marcas se inserem nas lives</a:t>
            </a:r>
          </a:p>
        </p:txBody>
      </p:sp>
      <p:cxnSp>
        <p:nvCxnSpPr>
          <p:cNvPr id="5" name="Conector reto 4">
            <a:extLst>
              <a:ext uri="{FF2B5EF4-FFF2-40B4-BE49-F238E27FC236}">
                <a16:creationId xmlns:a16="http://schemas.microsoft.com/office/drawing/2014/main" id="{27F87F93-6716-4087-93A3-AEFD8C4B5B1C}"/>
              </a:ext>
            </a:extLst>
          </p:cNvPr>
          <p:cNvCxnSpPr>
            <a:cxnSpLocks/>
          </p:cNvCxnSpPr>
          <p:nvPr/>
        </p:nvCxnSpPr>
        <p:spPr>
          <a:xfrm>
            <a:off x="0" y="2611683"/>
            <a:ext cx="10397066" cy="0"/>
          </a:xfrm>
          <a:prstGeom prst="line">
            <a:avLst/>
          </a:prstGeom>
          <a:ln w="12700">
            <a:solidFill>
              <a:srgbClr val="4AC3C5"/>
            </a:solidFill>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154E8E06-140B-4C6C-8A22-F3EFF118FCE5}"/>
              </a:ext>
            </a:extLst>
          </p:cNvPr>
          <p:cNvSpPr/>
          <p:nvPr/>
        </p:nvSpPr>
        <p:spPr>
          <a:xfrm>
            <a:off x="1813574" y="2533421"/>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a:extLst>
              <a:ext uri="{FF2B5EF4-FFF2-40B4-BE49-F238E27FC236}">
                <a16:creationId xmlns:a16="http://schemas.microsoft.com/office/drawing/2014/main" id="{83509B00-A39B-45FE-8EEC-9FA4C37035C8}"/>
              </a:ext>
            </a:extLst>
          </p:cNvPr>
          <p:cNvSpPr/>
          <p:nvPr/>
        </p:nvSpPr>
        <p:spPr>
          <a:xfrm>
            <a:off x="5565705" y="2528332"/>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a:extLst>
              <a:ext uri="{FF2B5EF4-FFF2-40B4-BE49-F238E27FC236}">
                <a16:creationId xmlns:a16="http://schemas.microsoft.com/office/drawing/2014/main" id="{A819E26C-434A-45C7-AF65-73020E558033}"/>
              </a:ext>
            </a:extLst>
          </p:cNvPr>
          <p:cNvSpPr/>
          <p:nvPr/>
        </p:nvSpPr>
        <p:spPr>
          <a:xfrm>
            <a:off x="9343389" y="2533583"/>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CFEDC8A9-B2D9-406B-B3A2-8F93BC80C4F8}"/>
              </a:ext>
            </a:extLst>
          </p:cNvPr>
          <p:cNvSpPr/>
          <p:nvPr/>
        </p:nvSpPr>
        <p:spPr>
          <a:xfrm>
            <a:off x="11597764" y="0"/>
            <a:ext cx="594236" cy="6857984"/>
          </a:xfrm>
          <a:prstGeom prst="rect">
            <a:avLst/>
          </a:prstGeom>
          <a:solidFill>
            <a:srgbClr val="A3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CaixaDeTexto 29">
            <a:extLst>
              <a:ext uri="{FF2B5EF4-FFF2-40B4-BE49-F238E27FC236}">
                <a16:creationId xmlns:a16="http://schemas.microsoft.com/office/drawing/2014/main" id="{5BCB9D0C-4133-4D59-AF1C-63F2E428AF68}"/>
              </a:ext>
            </a:extLst>
          </p:cNvPr>
          <p:cNvSpPr txBox="1"/>
          <p:nvPr/>
        </p:nvSpPr>
        <p:spPr>
          <a:xfrm>
            <a:off x="466659" y="5014627"/>
            <a:ext cx="2762315" cy="1015663"/>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A transmissão incorpora os elementos expressivos da marca ou de produto, principalmente os visuais, sem contextualização em relação ao universo da marca.</a:t>
            </a:r>
          </a:p>
        </p:txBody>
      </p:sp>
      <p:sp>
        <p:nvSpPr>
          <p:cNvPr id="35" name="CaixaDeTexto 34">
            <a:extLst>
              <a:ext uri="{FF2B5EF4-FFF2-40B4-BE49-F238E27FC236}">
                <a16:creationId xmlns:a16="http://schemas.microsoft.com/office/drawing/2014/main" id="{4C920DF7-D428-4C06-A650-710A7039FE87}"/>
              </a:ext>
            </a:extLst>
          </p:cNvPr>
          <p:cNvSpPr txBox="1"/>
          <p:nvPr/>
        </p:nvSpPr>
        <p:spPr>
          <a:xfrm>
            <a:off x="4390160" y="5030735"/>
            <a:ext cx="2385656" cy="830997"/>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A marca é inserida na transmissão em seu contexto de uso, com promoção de seus produtos e serviços.</a:t>
            </a:r>
          </a:p>
        </p:txBody>
      </p:sp>
      <p:sp>
        <p:nvSpPr>
          <p:cNvPr id="36" name="CaixaDeTexto 35">
            <a:extLst>
              <a:ext uri="{FF2B5EF4-FFF2-40B4-BE49-F238E27FC236}">
                <a16:creationId xmlns:a16="http://schemas.microsoft.com/office/drawing/2014/main" id="{769E8712-9B74-497E-8FA8-391EA229AC44}"/>
              </a:ext>
            </a:extLst>
          </p:cNvPr>
          <p:cNvSpPr txBox="1"/>
          <p:nvPr/>
        </p:nvSpPr>
        <p:spPr>
          <a:xfrm>
            <a:off x="8213866" y="5014627"/>
            <a:ext cx="2385656" cy="830997"/>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Os valores da marca são inseridos no conteúdo da live, colaborando para sua construção temática.</a:t>
            </a:r>
          </a:p>
        </p:txBody>
      </p:sp>
      <p:sp>
        <p:nvSpPr>
          <p:cNvPr id="2" name="CaixaDeTexto 1">
            <a:extLst>
              <a:ext uri="{FF2B5EF4-FFF2-40B4-BE49-F238E27FC236}">
                <a16:creationId xmlns:a16="http://schemas.microsoft.com/office/drawing/2014/main" id="{8E6E20C5-96B7-497C-BF36-E38ECEC75AEA}"/>
              </a:ext>
            </a:extLst>
          </p:cNvPr>
          <p:cNvSpPr txBox="1"/>
          <p:nvPr/>
        </p:nvSpPr>
        <p:spPr>
          <a:xfrm>
            <a:off x="1118680" y="1930164"/>
            <a:ext cx="1505540"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Identitária</a:t>
            </a:r>
          </a:p>
        </p:txBody>
      </p:sp>
      <p:sp>
        <p:nvSpPr>
          <p:cNvPr id="37" name="CaixaDeTexto 36">
            <a:extLst>
              <a:ext uri="{FF2B5EF4-FFF2-40B4-BE49-F238E27FC236}">
                <a16:creationId xmlns:a16="http://schemas.microsoft.com/office/drawing/2014/main" id="{D2337BAC-3C78-44FC-A6CA-BA6035A30913}"/>
              </a:ext>
            </a:extLst>
          </p:cNvPr>
          <p:cNvSpPr txBox="1"/>
          <p:nvPr/>
        </p:nvSpPr>
        <p:spPr>
          <a:xfrm>
            <a:off x="4743299" y="1928087"/>
            <a:ext cx="1765740"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Promocional</a:t>
            </a:r>
          </a:p>
        </p:txBody>
      </p:sp>
      <p:sp>
        <p:nvSpPr>
          <p:cNvPr id="38" name="CaixaDeTexto 37">
            <a:extLst>
              <a:ext uri="{FF2B5EF4-FFF2-40B4-BE49-F238E27FC236}">
                <a16:creationId xmlns:a16="http://schemas.microsoft.com/office/drawing/2014/main" id="{8031D605-242F-4656-B87B-7FA1064701F4}"/>
              </a:ext>
            </a:extLst>
          </p:cNvPr>
          <p:cNvSpPr txBox="1"/>
          <p:nvPr/>
        </p:nvSpPr>
        <p:spPr>
          <a:xfrm>
            <a:off x="8786430" y="1928087"/>
            <a:ext cx="1188915"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Cultural</a:t>
            </a:r>
          </a:p>
        </p:txBody>
      </p:sp>
    </p:spTree>
    <p:extLst>
      <p:ext uri="{BB962C8B-B14F-4D97-AF65-F5344CB8AC3E}">
        <p14:creationId xmlns:p14="http://schemas.microsoft.com/office/powerpoint/2010/main" val="169643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CE15898-EA12-476C-8FEC-B4861882FCC7}"/>
              </a:ext>
            </a:extLst>
          </p:cNvPr>
          <p:cNvSpPr txBox="1"/>
          <p:nvPr/>
        </p:nvSpPr>
        <p:spPr>
          <a:xfrm>
            <a:off x="393894" y="492370"/>
            <a:ext cx="9356393" cy="892552"/>
          </a:xfrm>
          <a:prstGeom prst="rect">
            <a:avLst/>
          </a:prstGeom>
          <a:noFill/>
        </p:spPr>
        <p:txBody>
          <a:bodyPr wrap="square" rtlCol="0">
            <a:spAutoFit/>
          </a:bodyPr>
          <a:lstStyle/>
          <a:p>
            <a:r>
              <a:rPr lang="pt-BR" sz="3200" dirty="0">
                <a:solidFill>
                  <a:srgbClr val="4AC3C5"/>
                </a:solidFill>
                <a:latin typeface="Arial Black" panose="020B0A04020102020204" pitchFamily="34" charset="0"/>
                <a:cs typeface="Arial" panose="020B0604020202020204" pitchFamily="34" charset="0"/>
              </a:rPr>
              <a:t>Publicização da marca: </a:t>
            </a:r>
          </a:p>
          <a:p>
            <a:r>
              <a:rPr lang="pt-BR" sz="2000" dirty="0">
                <a:solidFill>
                  <a:srgbClr val="1A4445"/>
                </a:solidFill>
                <a:latin typeface="Arial Black" panose="020B0A04020102020204" pitchFamily="34" charset="0"/>
                <a:cs typeface="Arial" panose="020B0604020202020204" pitchFamily="34" charset="0"/>
              </a:rPr>
              <a:t>Como as marcas se inserem nas lives</a:t>
            </a:r>
          </a:p>
        </p:txBody>
      </p:sp>
      <p:sp>
        <p:nvSpPr>
          <p:cNvPr id="6" name="Elipse 5">
            <a:extLst>
              <a:ext uri="{FF2B5EF4-FFF2-40B4-BE49-F238E27FC236}">
                <a16:creationId xmlns:a16="http://schemas.microsoft.com/office/drawing/2014/main" id="{154E8E06-140B-4C6C-8A22-F3EFF118FCE5}"/>
              </a:ext>
            </a:extLst>
          </p:cNvPr>
          <p:cNvSpPr/>
          <p:nvPr/>
        </p:nvSpPr>
        <p:spPr>
          <a:xfrm>
            <a:off x="1808145" y="2548378"/>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CFEDC8A9-B2D9-406B-B3A2-8F93BC80C4F8}"/>
              </a:ext>
            </a:extLst>
          </p:cNvPr>
          <p:cNvSpPr/>
          <p:nvPr/>
        </p:nvSpPr>
        <p:spPr>
          <a:xfrm>
            <a:off x="11597764" y="0"/>
            <a:ext cx="594236" cy="6857984"/>
          </a:xfrm>
          <a:prstGeom prst="rect">
            <a:avLst/>
          </a:prstGeom>
          <a:solidFill>
            <a:srgbClr val="A3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CaixaDeTexto 29">
            <a:extLst>
              <a:ext uri="{FF2B5EF4-FFF2-40B4-BE49-F238E27FC236}">
                <a16:creationId xmlns:a16="http://schemas.microsoft.com/office/drawing/2014/main" id="{5BCB9D0C-4133-4D59-AF1C-63F2E428AF68}"/>
              </a:ext>
            </a:extLst>
          </p:cNvPr>
          <p:cNvSpPr txBox="1"/>
          <p:nvPr/>
        </p:nvSpPr>
        <p:spPr>
          <a:xfrm>
            <a:off x="866850" y="2844738"/>
            <a:ext cx="2385656" cy="3046988"/>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A transmissão incorpora os elementos expressivos da marca ou de produto, principalmente os visuais, sem contextualização em relação ao universo da marca</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É mais simples e tradicional</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Colabora para gerar familiaridade com a marca e fixação de seus signos visuais no imaginário do consumidor</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Há um distanciamento entre o conteúdo da live e a marca</a:t>
            </a:r>
          </a:p>
        </p:txBody>
      </p:sp>
      <p:sp>
        <p:nvSpPr>
          <p:cNvPr id="2" name="CaixaDeTexto 1">
            <a:extLst>
              <a:ext uri="{FF2B5EF4-FFF2-40B4-BE49-F238E27FC236}">
                <a16:creationId xmlns:a16="http://schemas.microsoft.com/office/drawing/2014/main" id="{8E6E20C5-96B7-497C-BF36-E38ECEC75AEA}"/>
              </a:ext>
            </a:extLst>
          </p:cNvPr>
          <p:cNvSpPr txBox="1"/>
          <p:nvPr/>
        </p:nvSpPr>
        <p:spPr>
          <a:xfrm>
            <a:off x="1118680" y="1930164"/>
            <a:ext cx="1505540"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Identitária</a:t>
            </a:r>
          </a:p>
        </p:txBody>
      </p:sp>
      <p:pic>
        <p:nvPicPr>
          <p:cNvPr id="18" name="Imagem 17">
            <a:extLst>
              <a:ext uri="{FF2B5EF4-FFF2-40B4-BE49-F238E27FC236}">
                <a16:creationId xmlns:a16="http://schemas.microsoft.com/office/drawing/2014/main" id="{2FA9681C-DDE7-42B4-975A-37A4583BE8F6}"/>
              </a:ext>
            </a:extLst>
          </p:cNvPr>
          <p:cNvPicPr>
            <a:picLocks noChangeAspect="1"/>
          </p:cNvPicPr>
          <p:nvPr/>
        </p:nvPicPr>
        <p:blipFill rotWithShape="1">
          <a:blip r:embed="rId2"/>
          <a:srcRect t="9501" r="12386" b="2843"/>
          <a:stretch/>
        </p:blipFill>
        <p:spPr>
          <a:xfrm>
            <a:off x="4004717" y="2923872"/>
            <a:ext cx="2271586" cy="1277768"/>
          </a:xfrm>
          <a:prstGeom prst="rect">
            <a:avLst/>
          </a:prstGeom>
        </p:spPr>
      </p:pic>
      <p:cxnSp>
        <p:nvCxnSpPr>
          <p:cNvPr id="19" name="Conector reto 18">
            <a:extLst>
              <a:ext uri="{FF2B5EF4-FFF2-40B4-BE49-F238E27FC236}">
                <a16:creationId xmlns:a16="http://schemas.microsoft.com/office/drawing/2014/main" id="{C2ECE087-8232-4603-AE90-1FCBEAEBFC07}"/>
              </a:ext>
            </a:extLst>
          </p:cNvPr>
          <p:cNvCxnSpPr>
            <a:cxnSpLocks/>
          </p:cNvCxnSpPr>
          <p:nvPr/>
        </p:nvCxnSpPr>
        <p:spPr>
          <a:xfrm>
            <a:off x="0" y="2611683"/>
            <a:ext cx="11199732" cy="0"/>
          </a:xfrm>
          <a:prstGeom prst="line">
            <a:avLst/>
          </a:prstGeom>
          <a:ln w="12700">
            <a:solidFill>
              <a:srgbClr val="4AC3C5"/>
            </a:solidFill>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87576BD5-F85C-4F11-8644-2276E3C87007}"/>
              </a:ext>
            </a:extLst>
          </p:cNvPr>
          <p:cNvSpPr txBox="1"/>
          <p:nvPr/>
        </p:nvSpPr>
        <p:spPr>
          <a:xfrm>
            <a:off x="4460772" y="4236829"/>
            <a:ext cx="1359475" cy="276999"/>
          </a:xfrm>
          <a:prstGeom prst="rect">
            <a:avLst/>
          </a:prstGeom>
          <a:noFill/>
        </p:spPr>
        <p:txBody>
          <a:bodyPr wrap="none" rtlCol="0">
            <a:spAutoFit/>
          </a:bodyPr>
          <a:lstStyle/>
          <a:p>
            <a:r>
              <a:rPr lang="pt-BR" sz="1200" dirty="0">
                <a:solidFill>
                  <a:srgbClr val="1A4445"/>
                </a:solidFill>
                <a:latin typeface="Arial Black" panose="020B0A04020102020204" pitchFamily="34" charset="0"/>
              </a:rPr>
              <a:t>Layout da live</a:t>
            </a:r>
          </a:p>
        </p:txBody>
      </p:sp>
      <p:pic>
        <p:nvPicPr>
          <p:cNvPr id="23" name="Picture 6" descr="Bruno e Marrone: 'bebedeira' de Bruno diverte web em live sertaneja">
            <a:extLst>
              <a:ext uri="{FF2B5EF4-FFF2-40B4-BE49-F238E27FC236}">
                <a16:creationId xmlns:a16="http://schemas.microsoft.com/office/drawing/2014/main" id="{2AAA4C8B-2AB6-434D-8129-31CA41F4D6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83" t="3920" b="7379"/>
          <a:stretch/>
        </p:blipFill>
        <p:spPr bwMode="auto">
          <a:xfrm>
            <a:off x="6466431" y="2908649"/>
            <a:ext cx="2271586" cy="1292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andy e Junior fazem live família e arrecadam mil toneladas de ...">
            <a:extLst>
              <a:ext uri="{FF2B5EF4-FFF2-40B4-BE49-F238E27FC236}">
                <a16:creationId xmlns:a16="http://schemas.microsoft.com/office/drawing/2014/main" id="{94812198-639A-4D6F-8B8F-96FEF4123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546" t="50000" r="24536" b="3515"/>
          <a:stretch/>
        </p:blipFill>
        <p:spPr bwMode="auto">
          <a:xfrm>
            <a:off x="8928145" y="2908648"/>
            <a:ext cx="2271587" cy="12929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ive de Marília Mendonça ultrapassa recorde da dupla Jorge e ...">
            <a:extLst>
              <a:ext uri="{FF2B5EF4-FFF2-40B4-BE49-F238E27FC236}">
                <a16:creationId xmlns:a16="http://schemas.microsoft.com/office/drawing/2014/main" id="{7A789339-11B5-4844-A77B-E180D4C782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549" y="4728945"/>
            <a:ext cx="2271586" cy="1277767"/>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m 25">
            <a:extLst>
              <a:ext uri="{FF2B5EF4-FFF2-40B4-BE49-F238E27FC236}">
                <a16:creationId xmlns:a16="http://schemas.microsoft.com/office/drawing/2014/main" id="{57EBB484-158C-4EA7-8030-3DF4F55F1C7E}"/>
              </a:ext>
            </a:extLst>
          </p:cNvPr>
          <p:cNvPicPr>
            <a:picLocks noChangeAspect="1"/>
          </p:cNvPicPr>
          <p:nvPr/>
        </p:nvPicPr>
        <p:blipFill rotWithShape="1">
          <a:blip r:embed="rId6"/>
          <a:srcRect l="4405" r="4405"/>
          <a:stretch/>
        </p:blipFill>
        <p:spPr>
          <a:xfrm>
            <a:off x="7792351" y="4728946"/>
            <a:ext cx="2271587" cy="1277766"/>
          </a:xfrm>
          <a:prstGeom prst="rect">
            <a:avLst/>
          </a:prstGeom>
        </p:spPr>
      </p:pic>
      <p:sp>
        <p:nvSpPr>
          <p:cNvPr id="27" name="CaixaDeTexto 26">
            <a:extLst>
              <a:ext uri="{FF2B5EF4-FFF2-40B4-BE49-F238E27FC236}">
                <a16:creationId xmlns:a16="http://schemas.microsoft.com/office/drawing/2014/main" id="{3D9709BA-6B8D-4193-8A31-096E6075A6C5}"/>
              </a:ext>
            </a:extLst>
          </p:cNvPr>
          <p:cNvSpPr txBox="1"/>
          <p:nvPr/>
        </p:nvSpPr>
        <p:spPr>
          <a:xfrm>
            <a:off x="6533149" y="4236828"/>
            <a:ext cx="2138149" cy="276999"/>
          </a:xfrm>
          <a:prstGeom prst="rect">
            <a:avLst/>
          </a:prstGeom>
          <a:noFill/>
        </p:spPr>
        <p:txBody>
          <a:bodyPr wrap="none" rtlCol="0">
            <a:spAutoFit/>
          </a:bodyPr>
          <a:lstStyle/>
          <a:p>
            <a:r>
              <a:rPr lang="pt-BR" sz="1200" dirty="0">
                <a:solidFill>
                  <a:srgbClr val="1A4445"/>
                </a:solidFill>
                <a:latin typeface="Arial Black" panose="020B0A04020102020204" pitchFamily="34" charset="0"/>
              </a:rPr>
              <a:t>Ambientação da marca</a:t>
            </a:r>
          </a:p>
        </p:txBody>
      </p:sp>
      <p:sp>
        <p:nvSpPr>
          <p:cNvPr id="28" name="CaixaDeTexto 27">
            <a:extLst>
              <a:ext uri="{FF2B5EF4-FFF2-40B4-BE49-F238E27FC236}">
                <a16:creationId xmlns:a16="http://schemas.microsoft.com/office/drawing/2014/main" id="{F0B6E0E4-7AF6-4427-BCB7-2EA6F38FE735}"/>
              </a:ext>
            </a:extLst>
          </p:cNvPr>
          <p:cNvSpPr txBox="1"/>
          <p:nvPr/>
        </p:nvSpPr>
        <p:spPr>
          <a:xfrm>
            <a:off x="9286321" y="4236827"/>
            <a:ext cx="1555234" cy="276999"/>
          </a:xfrm>
          <a:prstGeom prst="rect">
            <a:avLst/>
          </a:prstGeom>
          <a:noFill/>
        </p:spPr>
        <p:txBody>
          <a:bodyPr wrap="none" rtlCol="0">
            <a:spAutoFit/>
          </a:bodyPr>
          <a:lstStyle/>
          <a:p>
            <a:r>
              <a:rPr lang="pt-BR" sz="1200" dirty="0">
                <a:solidFill>
                  <a:srgbClr val="1A4445"/>
                </a:solidFill>
                <a:latin typeface="Arial Black" panose="020B0A04020102020204" pitchFamily="34" charset="0"/>
              </a:rPr>
              <a:t>Cultura material</a:t>
            </a:r>
          </a:p>
        </p:txBody>
      </p:sp>
      <p:sp>
        <p:nvSpPr>
          <p:cNvPr id="29" name="CaixaDeTexto 28">
            <a:extLst>
              <a:ext uri="{FF2B5EF4-FFF2-40B4-BE49-F238E27FC236}">
                <a16:creationId xmlns:a16="http://schemas.microsoft.com/office/drawing/2014/main" id="{09867F11-195E-4C6A-B576-4625320449B0}"/>
              </a:ext>
            </a:extLst>
          </p:cNvPr>
          <p:cNvSpPr txBox="1"/>
          <p:nvPr/>
        </p:nvSpPr>
        <p:spPr>
          <a:xfrm>
            <a:off x="8173893" y="6041901"/>
            <a:ext cx="1576394" cy="276999"/>
          </a:xfrm>
          <a:prstGeom prst="rect">
            <a:avLst/>
          </a:prstGeom>
          <a:noFill/>
        </p:spPr>
        <p:txBody>
          <a:bodyPr wrap="none" rtlCol="0">
            <a:spAutoFit/>
          </a:bodyPr>
          <a:lstStyle/>
          <a:p>
            <a:r>
              <a:rPr lang="pt-BR" sz="1200" dirty="0">
                <a:solidFill>
                  <a:srgbClr val="1A4445"/>
                </a:solidFill>
                <a:latin typeface="Arial Black" panose="020B0A04020102020204" pitchFamily="34" charset="0"/>
              </a:rPr>
              <a:t>Break comercial</a:t>
            </a:r>
          </a:p>
        </p:txBody>
      </p:sp>
      <p:sp>
        <p:nvSpPr>
          <p:cNvPr id="33" name="CaixaDeTexto 32">
            <a:extLst>
              <a:ext uri="{FF2B5EF4-FFF2-40B4-BE49-F238E27FC236}">
                <a16:creationId xmlns:a16="http://schemas.microsoft.com/office/drawing/2014/main" id="{A050789E-6F09-4835-8C68-AF79112E5BBB}"/>
              </a:ext>
            </a:extLst>
          </p:cNvPr>
          <p:cNvSpPr txBox="1"/>
          <p:nvPr/>
        </p:nvSpPr>
        <p:spPr>
          <a:xfrm>
            <a:off x="5153549" y="6041900"/>
            <a:ext cx="2271586" cy="692497"/>
          </a:xfrm>
          <a:prstGeom prst="rect">
            <a:avLst/>
          </a:prstGeom>
          <a:noFill/>
        </p:spPr>
        <p:txBody>
          <a:bodyPr wrap="square" rtlCol="0">
            <a:spAutoFit/>
          </a:bodyPr>
          <a:lstStyle/>
          <a:p>
            <a:pPr algn="ctr"/>
            <a:r>
              <a:rPr lang="pt-BR" sz="1200" dirty="0">
                <a:solidFill>
                  <a:srgbClr val="1A4445"/>
                </a:solidFill>
                <a:latin typeface="Arial Black" panose="020B0A04020102020204" pitchFamily="34" charset="0"/>
              </a:rPr>
              <a:t>Elementos da marca</a:t>
            </a:r>
          </a:p>
          <a:p>
            <a:pPr algn="ctr"/>
            <a:r>
              <a:rPr lang="pt-BR" sz="900" dirty="0">
                <a:solidFill>
                  <a:srgbClr val="1A4445"/>
                </a:solidFill>
                <a:latin typeface="Arial" panose="020B0604020202020204" pitchFamily="34" charset="0"/>
                <a:cs typeface="Arial" panose="020B0604020202020204" pitchFamily="34" charset="0"/>
              </a:rPr>
              <a:t>(Live da Marilia Mendonça com o predomínio do verde – cor da marca Stone)</a:t>
            </a:r>
            <a:endParaRPr lang="pt-BR" sz="800" dirty="0">
              <a:solidFill>
                <a:srgbClr val="1A44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668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CE15898-EA12-476C-8FEC-B4861882FCC7}"/>
              </a:ext>
            </a:extLst>
          </p:cNvPr>
          <p:cNvSpPr txBox="1"/>
          <p:nvPr/>
        </p:nvSpPr>
        <p:spPr>
          <a:xfrm>
            <a:off x="393894" y="492370"/>
            <a:ext cx="9356393" cy="892552"/>
          </a:xfrm>
          <a:prstGeom prst="rect">
            <a:avLst/>
          </a:prstGeom>
          <a:noFill/>
        </p:spPr>
        <p:txBody>
          <a:bodyPr wrap="square" rtlCol="0">
            <a:spAutoFit/>
          </a:bodyPr>
          <a:lstStyle/>
          <a:p>
            <a:r>
              <a:rPr lang="pt-BR" sz="3200" dirty="0">
                <a:solidFill>
                  <a:srgbClr val="4AC3C5"/>
                </a:solidFill>
                <a:latin typeface="Arial Black" panose="020B0A04020102020204" pitchFamily="34" charset="0"/>
                <a:cs typeface="Arial" panose="020B0604020202020204" pitchFamily="34" charset="0"/>
              </a:rPr>
              <a:t>Publicização da marca: </a:t>
            </a:r>
          </a:p>
          <a:p>
            <a:r>
              <a:rPr lang="pt-BR" sz="2000" dirty="0">
                <a:solidFill>
                  <a:srgbClr val="1A4445"/>
                </a:solidFill>
                <a:latin typeface="Arial Black" panose="020B0A04020102020204" pitchFamily="34" charset="0"/>
                <a:cs typeface="Arial" panose="020B0604020202020204" pitchFamily="34" charset="0"/>
              </a:rPr>
              <a:t>Como as marcas se inserem nas lives</a:t>
            </a:r>
          </a:p>
        </p:txBody>
      </p:sp>
      <p:sp>
        <p:nvSpPr>
          <p:cNvPr id="9" name="Retângulo 8">
            <a:extLst>
              <a:ext uri="{FF2B5EF4-FFF2-40B4-BE49-F238E27FC236}">
                <a16:creationId xmlns:a16="http://schemas.microsoft.com/office/drawing/2014/main" id="{CFEDC8A9-B2D9-406B-B3A2-8F93BC80C4F8}"/>
              </a:ext>
            </a:extLst>
          </p:cNvPr>
          <p:cNvSpPr/>
          <p:nvPr/>
        </p:nvSpPr>
        <p:spPr>
          <a:xfrm>
            <a:off x="11597764" y="0"/>
            <a:ext cx="594236" cy="6857984"/>
          </a:xfrm>
          <a:prstGeom prst="rect">
            <a:avLst/>
          </a:prstGeom>
          <a:solidFill>
            <a:srgbClr val="A3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7" name="Conector reto 16">
            <a:extLst>
              <a:ext uri="{FF2B5EF4-FFF2-40B4-BE49-F238E27FC236}">
                <a16:creationId xmlns:a16="http://schemas.microsoft.com/office/drawing/2014/main" id="{4DAD3568-F022-4C9B-A9B2-46DC39262993}"/>
              </a:ext>
            </a:extLst>
          </p:cNvPr>
          <p:cNvCxnSpPr>
            <a:cxnSpLocks/>
          </p:cNvCxnSpPr>
          <p:nvPr/>
        </p:nvCxnSpPr>
        <p:spPr>
          <a:xfrm>
            <a:off x="0" y="2611683"/>
            <a:ext cx="11199732" cy="0"/>
          </a:xfrm>
          <a:prstGeom prst="line">
            <a:avLst/>
          </a:prstGeom>
          <a:ln w="12700">
            <a:solidFill>
              <a:srgbClr val="4AC3C5"/>
            </a:solidFill>
          </a:ln>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933EB374-66F8-48F0-A2A9-99B44230D303}"/>
              </a:ext>
            </a:extLst>
          </p:cNvPr>
          <p:cNvSpPr/>
          <p:nvPr/>
        </p:nvSpPr>
        <p:spPr>
          <a:xfrm>
            <a:off x="1808145" y="2548378"/>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71D73B6A-D6BF-43F3-AF07-5D680218E64D}"/>
              </a:ext>
            </a:extLst>
          </p:cNvPr>
          <p:cNvSpPr txBox="1"/>
          <p:nvPr/>
        </p:nvSpPr>
        <p:spPr>
          <a:xfrm>
            <a:off x="866850" y="2844738"/>
            <a:ext cx="2385656" cy="3046988"/>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A marca é inserida na transmissão em seu contexto de uso, com promoção de seus produtos e serviços</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Maior integração entre a marca e o conteúdo</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O produto ou serviço aparece com maior naturalidade, diminuindo o aspecto de interrupção publicitária</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Maior possibilidade de identificação ao observar o contexto de uso</a:t>
            </a:r>
          </a:p>
        </p:txBody>
      </p:sp>
      <p:sp>
        <p:nvSpPr>
          <p:cNvPr id="20" name="CaixaDeTexto 19">
            <a:extLst>
              <a:ext uri="{FF2B5EF4-FFF2-40B4-BE49-F238E27FC236}">
                <a16:creationId xmlns:a16="http://schemas.microsoft.com/office/drawing/2014/main" id="{1123BE28-02E4-46F2-8771-72102EB46475}"/>
              </a:ext>
            </a:extLst>
          </p:cNvPr>
          <p:cNvSpPr txBox="1"/>
          <p:nvPr/>
        </p:nvSpPr>
        <p:spPr>
          <a:xfrm>
            <a:off x="988580" y="1928900"/>
            <a:ext cx="1765740"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Promocional</a:t>
            </a:r>
          </a:p>
        </p:txBody>
      </p:sp>
      <p:pic>
        <p:nvPicPr>
          <p:cNvPr id="23" name="Picture 4" descr="Em ação para a marca, Marília Mendonça canta de Havaianas no pé em ...">
            <a:extLst>
              <a:ext uri="{FF2B5EF4-FFF2-40B4-BE49-F238E27FC236}">
                <a16:creationId xmlns:a16="http://schemas.microsoft.com/office/drawing/2014/main" id="{51B6FA60-53E2-4AB2-8663-D9BB61A51009}"/>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8954" t="4117" r="7093" b="4687"/>
          <a:stretch/>
        </p:blipFill>
        <p:spPr bwMode="auto">
          <a:xfrm>
            <a:off x="3780997" y="2844738"/>
            <a:ext cx="2385657" cy="1457699"/>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a:extLst>
              <a:ext uri="{FF2B5EF4-FFF2-40B4-BE49-F238E27FC236}">
                <a16:creationId xmlns:a16="http://schemas.microsoft.com/office/drawing/2014/main" id="{BB7C5F77-4923-4D18-8651-B4FDB6846E70}"/>
              </a:ext>
            </a:extLst>
          </p:cNvPr>
          <p:cNvPicPr>
            <a:picLocks noChangeAspect="1"/>
          </p:cNvPicPr>
          <p:nvPr/>
        </p:nvPicPr>
        <p:blipFill rotWithShape="1">
          <a:blip r:embed="rId3"/>
          <a:srcRect r="16047"/>
          <a:stretch/>
        </p:blipFill>
        <p:spPr>
          <a:xfrm>
            <a:off x="6297537" y="2859340"/>
            <a:ext cx="2385656" cy="1457699"/>
          </a:xfrm>
          <a:prstGeom prst="rect">
            <a:avLst/>
          </a:prstGeom>
        </p:spPr>
      </p:pic>
      <p:pic>
        <p:nvPicPr>
          <p:cNvPr id="5122" name="Picture 2" descr="Em live, Luísa Sonza mostra hits e covers de Anitta, Pabllo Vittar, IZA,  Lexa e muito mais | POPline">
            <a:extLst>
              <a:ext uri="{FF2B5EF4-FFF2-40B4-BE49-F238E27FC236}">
                <a16:creationId xmlns:a16="http://schemas.microsoft.com/office/drawing/2014/main" id="{72B9677F-D1EB-4BE7-913A-A3B1A76CA76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8854"/>
          <a:stretch/>
        </p:blipFill>
        <p:spPr bwMode="auto">
          <a:xfrm>
            <a:off x="8814076" y="2844739"/>
            <a:ext cx="2385656" cy="1472300"/>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24">
            <a:extLst>
              <a:ext uri="{FF2B5EF4-FFF2-40B4-BE49-F238E27FC236}">
                <a16:creationId xmlns:a16="http://schemas.microsoft.com/office/drawing/2014/main" id="{78AB31F1-C551-4647-833C-9888C55616AE}"/>
              </a:ext>
            </a:extLst>
          </p:cNvPr>
          <p:cNvSpPr txBox="1"/>
          <p:nvPr/>
        </p:nvSpPr>
        <p:spPr>
          <a:xfrm>
            <a:off x="3780998" y="4368232"/>
            <a:ext cx="2385656" cy="738664"/>
          </a:xfrm>
          <a:prstGeom prst="rect">
            <a:avLst/>
          </a:prstGeom>
          <a:noFill/>
        </p:spPr>
        <p:txBody>
          <a:bodyPr wrap="square" rtlCol="0">
            <a:spAutoFit/>
          </a:bodyPr>
          <a:lstStyle/>
          <a:p>
            <a:pPr algn="ctr"/>
            <a:r>
              <a:rPr lang="pt-BR" sz="1200" dirty="0">
                <a:solidFill>
                  <a:srgbClr val="1A4445"/>
                </a:solidFill>
                <a:latin typeface="Arial Black" panose="020B0A04020102020204" pitchFamily="34" charset="0"/>
              </a:rPr>
              <a:t>Product placement</a:t>
            </a:r>
          </a:p>
          <a:p>
            <a:pPr algn="ctr"/>
            <a:r>
              <a:rPr lang="pt-BR" sz="1000" dirty="0">
                <a:solidFill>
                  <a:srgbClr val="1A4445"/>
                </a:solidFill>
                <a:latin typeface="Arial" panose="020B0604020202020204" pitchFamily="34" charset="0"/>
                <a:cs typeface="Arial" panose="020B0604020202020204" pitchFamily="34" charset="0"/>
              </a:rPr>
              <a:t>O artista aparece usando o produto (muito frequente com marcas de roupas e acessórios)</a:t>
            </a:r>
          </a:p>
        </p:txBody>
      </p:sp>
      <p:sp>
        <p:nvSpPr>
          <p:cNvPr id="26" name="CaixaDeTexto 25">
            <a:extLst>
              <a:ext uri="{FF2B5EF4-FFF2-40B4-BE49-F238E27FC236}">
                <a16:creationId xmlns:a16="http://schemas.microsoft.com/office/drawing/2014/main" id="{D848CAD2-C90A-41F6-869D-58C999A3C73C}"/>
              </a:ext>
            </a:extLst>
          </p:cNvPr>
          <p:cNvSpPr txBox="1"/>
          <p:nvPr/>
        </p:nvSpPr>
        <p:spPr>
          <a:xfrm>
            <a:off x="6236994" y="4368232"/>
            <a:ext cx="2516539" cy="1046440"/>
          </a:xfrm>
          <a:prstGeom prst="rect">
            <a:avLst/>
          </a:prstGeom>
          <a:noFill/>
        </p:spPr>
        <p:txBody>
          <a:bodyPr wrap="square" rtlCol="0">
            <a:spAutoFit/>
          </a:bodyPr>
          <a:lstStyle/>
          <a:p>
            <a:pPr algn="ctr"/>
            <a:r>
              <a:rPr lang="pt-BR" sz="1200" dirty="0">
                <a:solidFill>
                  <a:srgbClr val="1A4445"/>
                </a:solidFill>
                <a:latin typeface="Arial Black" panose="020B0A04020102020204" pitchFamily="34" charset="0"/>
              </a:rPr>
              <a:t>Incorporado ao conteúdo</a:t>
            </a:r>
          </a:p>
          <a:p>
            <a:pPr algn="ctr"/>
            <a:r>
              <a:rPr lang="pt-BR" sz="1000" dirty="0">
                <a:solidFill>
                  <a:srgbClr val="1A4445"/>
                </a:solidFill>
                <a:latin typeface="Arial" panose="020B0604020202020204" pitchFamily="34" charset="0"/>
                <a:cs typeface="Arial" panose="020B0604020202020204" pitchFamily="34" charset="0"/>
              </a:rPr>
              <a:t>Adaptação de letras de músicas ou outros conteúdo para dialogar com a marca (Ex.: “</a:t>
            </a:r>
            <a:r>
              <a:rPr lang="pt-BR" sz="1000" dirty="0" err="1">
                <a:solidFill>
                  <a:srgbClr val="1A4445"/>
                </a:solidFill>
                <a:latin typeface="Arial" panose="020B0604020202020204" pitchFamily="34" charset="0"/>
                <a:cs typeface="Arial" panose="020B0604020202020204" pitchFamily="34" charset="0"/>
              </a:rPr>
              <a:t>to</a:t>
            </a:r>
            <a:r>
              <a:rPr lang="pt-BR" sz="1000" dirty="0">
                <a:solidFill>
                  <a:srgbClr val="1A4445"/>
                </a:solidFill>
                <a:latin typeface="Arial" panose="020B0604020202020204" pitchFamily="34" charset="0"/>
                <a:cs typeface="Arial" panose="020B0604020202020204" pitchFamily="34" charset="0"/>
              </a:rPr>
              <a:t> de lata na mão” ... “Lata de </a:t>
            </a:r>
            <a:r>
              <a:rPr lang="pt-BR" sz="1000" dirty="0" err="1">
                <a:solidFill>
                  <a:srgbClr val="1A4445"/>
                </a:solidFill>
                <a:latin typeface="Arial" panose="020B0604020202020204" pitchFamily="34" charset="0"/>
                <a:cs typeface="Arial" panose="020B0604020202020204" pitchFamily="34" charset="0"/>
              </a:rPr>
              <a:t>Amstel</a:t>
            </a:r>
            <a:r>
              <a:rPr lang="pt-BR" sz="1000" dirty="0">
                <a:solidFill>
                  <a:srgbClr val="1A4445"/>
                </a:solidFill>
                <a:latin typeface="Arial" panose="020B0604020202020204" pitchFamily="34" charset="0"/>
                <a:cs typeface="Arial" panose="020B0604020202020204" pitchFamily="34" charset="0"/>
              </a:rPr>
              <a:t>, viu meninas?”), mesmo que não haja o consumo efetivo</a:t>
            </a:r>
          </a:p>
        </p:txBody>
      </p:sp>
      <p:sp>
        <p:nvSpPr>
          <p:cNvPr id="27" name="CaixaDeTexto 26">
            <a:extLst>
              <a:ext uri="{FF2B5EF4-FFF2-40B4-BE49-F238E27FC236}">
                <a16:creationId xmlns:a16="http://schemas.microsoft.com/office/drawing/2014/main" id="{D37710C6-1D5D-479C-9C3D-333D3CD59573}"/>
              </a:ext>
            </a:extLst>
          </p:cNvPr>
          <p:cNvSpPr txBox="1"/>
          <p:nvPr/>
        </p:nvSpPr>
        <p:spPr>
          <a:xfrm>
            <a:off x="8814076" y="4368232"/>
            <a:ext cx="2385656" cy="738664"/>
          </a:xfrm>
          <a:prstGeom prst="rect">
            <a:avLst/>
          </a:prstGeom>
          <a:noFill/>
        </p:spPr>
        <p:txBody>
          <a:bodyPr wrap="square" rtlCol="0">
            <a:spAutoFit/>
          </a:bodyPr>
          <a:lstStyle/>
          <a:p>
            <a:pPr algn="ctr"/>
            <a:r>
              <a:rPr lang="pt-BR" sz="1200" dirty="0">
                <a:solidFill>
                  <a:srgbClr val="1A4445"/>
                </a:solidFill>
                <a:latin typeface="Arial Black" panose="020B0A04020102020204" pitchFamily="34" charset="0"/>
              </a:rPr>
              <a:t>Utilização do produto</a:t>
            </a:r>
          </a:p>
          <a:p>
            <a:pPr algn="ctr"/>
            <a:r>
              <a:rPr lang="pt-BR" sz="1000" dirty="0">
                <a:solidFill>
                  <a:srgbClr val="1A4445"/>
                </a:solidFill>
                <a:latin typeface="Arial" panose="020B0604020202020204" pitchFamily="34" charset="0"/>
                <a:cs typeface="Arial" panose="020B0604020202020204" pitchFamily="34" charset="0"/>
              </a:rPr>
              <a:t>No caso de Ame e outras financeiras, o serviço é efetivamente utilizado para efetuar as doações durante a live</a:t>
            </a:r>
          </a:p>
        </p:txBody>
      </p:sp>
      <p:sp>
        <p:nvSpPr>
          <p:cNvPr id="28" name="Retângulo 27">
            <a:extLst>
              <a:ext uri="{FF2B5EF4-FFF2-40B4-BE49-F238E27FC236}">
                <a16:creationId xmlns:a16="http://schemas.microsoft.com/office/drawing/2014/main" id="{8F925FBD-B146-4320-A7B9-8FFECEC6D16B}"/>
              </a:ext>
            </a:extLst>
          </p:cNvPr>
          <p:cNvSpPr/>
          <p:nvPr/>
        </p:nvSpPr>
        <p:spPr>
          <a:xfrm>
            <a:off x="6297537" y="5626972"/>
            <a:ext cx="2385656" cy="844166"/>
          </a:xfrm>
          <a:prstGeom prst="rect">
            <a:avLst/>
          </a:prstGeom>
          <a:solidFill>
            <a:srgbClr val="A3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rgbClr val="1A4445"/>
                </a:solidFill>
                <a:latin typeface="Arial" panose="020B0604020202020204" pitchFamily="34" charset="0"/>
                <a:cs typeface="Arial" panose="020B0604020202020204" pitchFamily="34" charset="0"/>
              </a:rPr>
              <a:t>Um ponto de atenção é a presença de nomes de marcas nas letras das músicas, que pode resultar em uma inserção promocional acidental</a:t>
            </a:r>
          </a:p>
        </p:txBody>
      </p:sp>
      <p:sp>
        <p:nvSpPr>
          <p:cNvPr id="4" name="CaixaDeTexto 3">
            <a:extLst>
              <a:ext uri="{FF2B5EF4-FFF2-40B4-BE49-F238E27FC236}">
                <a16:creationId xmlns:a16="http://schemas.microsoft.com/office/drawing/2014/main" id="{67629FB8-4EDA-439A-9C96-50ABEEE54DEB}"/>
              </a:ext>
            </a:extLst>
          </p:cNvPr>
          <p:cNvSpPr txBox="1"/>
          <p:nvPr/>
        </p:nvSpPr>
        <p:spPr>
          <a:xfrm>
            <a:off x="5989439" y="5495627"/>
            <a:ext cx="308098" cy="769441"/>
          </a:xfrm>
          <a:prstGeom prst="rect">
            <a:avLst/>
          </a:prstGeom>
          <a:noFill/>
        </p:spPr>
        <p:txBody>
          <a:bodyPr wrap="none" rtlCol="0">
            <a:spAutoFit/>
          </a:bodyPr>
          <a:lstStyle/>
          <a:p>
            <a:r>
              <a:rPr lang="pt-BR" sz="4400" dirty="0">
                <a:solidFill>
                  <a:srgbClr val="4AC3C5"/>
                </a:solidFill>
                <a:latin typeface="Adobe Garamond Pro" panose="02020502060506020403" pitchFamily="18" charset="0"/>
              </a:rPr>
              <a:t>!</a:t>
            </a:r>
          </a:p>
        </p:txBody>
      </p:sp>
    </p:spTree>
    <p:extLst>
      <p:ext uri="{BB962C8B-B14F-4D97-AF65-F5344CB8AC3E}">
        <p14:creationId xmlns:p14="http://schemas.microsoft.com/office/powerpoint/2010/main" val="102248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CE15898-EA12-476C-8FEC-B4861882FCC7}"/>
              </a:ext>
            </a:extLst>
          </p:cNvPr>
          <p:cNvSpPr txBox="1"/>
          <p:nvPr/>
        </p:nvSpPr>
        <p:spPr>
          <a:xfrm>
            <a:off x="393894" y="492370"/>
            <a:ext cx="9356393" cy="892552"/>
          </a:xfrm>
          <a:prstGeom prst="rect">
            <a:avLst/>
          </a:prstGeom>
          <a:noFill/>
        </p:spPr>
        <p:txBody>
          <a:bodyPr wrap="square" rtlCol="0">
            <a:spAutoFit/>
          </a:bodyPr>
          <a:lstStyle/>
          <a:p>
            <a:r>
              <a:rPr lang="pt-BR" sz="3200" dirty="0">
                <a:solidFill>
                  <a:srgbClr val="4AC3C5"/>
                </a:solidFill>
                <a:latin typeface="Arial Black" panose="020B0A04020102020204" pitchFamily="34" charset="0"/>
                <a:cs typeface="Arial" panose="020B0604020202020204" pitchFamily="34" charset="0"/>
              </a:rPr>
              <a:t>Publicização da marca: </a:t>
            </a:r>
          </a:p>
          <a:p>
            <a:r>
              <a:rPr lang="pt-BR" sz="2000" dirty="0">
                <a:solidFill>
                  <a:srgbClr val="1A4445"/>
                </a:solidFill>
                <a:latin typeface="Arial Black" panose="020B0A04020102020204" pitchFamily="34" charset="0"/>
                <a:cs typeface="Arial" panose="020B0604020202020204" pitchFamily="34" charset="0"/>
              </a:rPr>
              <a:t>Como as marcas se inserem nas lives</a:t>
            </a:r>
          </a:p>
        </p:txBody>
      </p:sp>
      <p:sp>
        <p:nvSpPr>
          <p:cNvPr id="9" name="Retângulo 8">
            <a:extLst>
              <a:ext uri="{FF2B5EF4-FFF2-40B4-BE49-F238E27FC236}">
                <a16:creationId xmlns:a16="http://schemas.microsoft.com/office/drawing/2014/main" id="{CFEDC8A9-B2D9-406B-B3A2-8F93BC80C4F8}"/>
              </a:ext>
            </a:extLst>
          </p:cNvPr>
          <p:cNvSpPr/>
          <p:nvPr/>
        </p:nvSpPr>
        <p:spPr>
          <a:xfrm>
            <a:off x="11597764" y="0"/>
            <a:ext cx="594236" cy="6857984"/>
          </a:xfrm>
          <a:prstGeom prst="rect">
            <a:avLst/>
          </a:prstGeom>
          <a:solidFill>
            <a:srgbClr val="A3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7" name="Conector reto 16">
            <a:extLst>
              <a:ext uri="{FF2B5EF4-FFF2-40B4-BE49-F238E27FC236}">
                <a16:creationId xmlns:a16="http://schemas.microsoft.com/office/drawing/2014/main" id="{4DAD3568-F022-4C9B-A9B2-46DC39262993}"/>
              </a:ext>
            </a:extLst>
          </p:cNvPr>
          <p:cNvCxnSpPr>
            <a:cxnSpLocks/>
          </p:cNvCxnSpPr>
          <p:nvPr/>
        </p:nvCxnSpPr>
        <p:spPr>
          <a:xfrm>
            <a:off x="0" y="2611683"/>
            <a:ext cx="11199732" cy="0"/>
          </a:xfrm>
          <a:prstGeom prst="line">
            <a:avLst/>
          </a:prstGeom>
          <a:ln w="12700">
            <a:solidFill>
              <a:srgbClr val="4AC3C5"/>
            </a:solidFill>
          </a:ln>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933EB374-66F8-48F0-A2A9-99B44230D303}"/>
              </a:ext>
            </a:extLst>
          </p:cNvPr>
          <p:cNvSpPr/>
          <p:nvPr/>
        </p:nvSpPr>
        <p:spPr>
          <a:xfrm>
            <a:off x="1808145" y="2548378"/>
            <a:ext cx="126610" cy="126610"/>
          </a:xfrm>
          <a:prstGeom prst="ellipse">
            <a:avLst/>
          </a:prstGeom>
          <a:solidFill>
            <a:srgbClr val="4A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71D73B6A-D6BF-43F3-AF07-5D680218E64D}"/>
              </a:ext>
            </a:extLst>
          </p:cNvPr>
          <p:cNvSpPr txBox="1"/>
          <p:nvPr/>
        </p:nvSpPr>
        <p:spPr>
          <a:xfrm>
            <a:off x="866850" y="2844738"/>
            <a:ext cx="2385656" cy="3046988"/>
          </a:xfrm>
          <a:prstGeom prst="rect">
            <a:avLst/>
          </a:prstGeom>
          <a:noFill/>
        </p:spPr>
        <p:txBody>
          <a:bodyPr wrap="square" rtlCol="0">
            <a:spAutoFit/>
          </a:bodyPr>
          <a:lstStyle/>
          <a:p>
            <a:r>
              <a:rPr lang="pt-BR" sz="1200" dirty="0">
                <a:solidFill>
                  <a:srgbClr val="1A4445"/>
                </a:solidFill>
                <a:latin typeface="Arial" panose="020B0604020202020204" pitchFamily="34" charset="0"/>
                <a:cs typeface="Arial" panose="020B0604020202020204" pitchFamily="34" charset="0"/>
              </a:rPr>
              <a:t>Os valores da marca são inseridos no conteúdo da live, colaborando para sua construção temática</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Grande sofisticação no processo de publicização</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O conteúdo e a marca são indissociáveis, pois a valores da segunda estão plasmados na construção temática do primeiro</a:t>
            </a:r>
          </a:p>
          <a:p>
            <a:endParaRPr lang="pt-BR" sz="1200" dirty="0">
              <a:solidFill>
                <a:srgbClr val="1A4445"/>
              </a:solidFill>
              <a:latin typeface="Arial" panose="020B0604020202020204" pitchFamily="34" charset="0"/>
              <a:cs typeface="Arial" panose="020B0604020202020204" pitchFamily="34" charset="0"/>
            </a:endParaRPr>
          </a:p>
          <a:p>
            <a:r>
              <a:rPr lang="pt-BR" sz="1200" dirty="0">
                <a:solidFill>
                  <a:srgbClr val="1A4445"/>
                </a:solidFill>
                <a:latin typeface="Arial" panose="020B0604020202020204" pitchFamily="34" charset="0"/>
                <a:cs typeface="Arial" panose="020B0604020202020204" pitchFamily="34" charset="0"/>
              </a:rPr>
              <a:t>Os significados da marca se aproximam aos potenciais sentidos gerados pela live</a:t>
            </a:r>
          </a:p>
        </p:txBody>
      </p:sp>
      <p:sp>
        <p:nvSpPr>
          <p:cNvPr id="20" name="CaixaDeTexto 19">
            <a:extLst>
              <a:ext uri="{FF2B5EF4-FFF2-40B4-BE49-F238E27FC236}">
                <a16:creationId xmlns:a16="http://schemas.microsoft.com/office/drawing/2014/main" id="{1123BE28-02E4-46F2-8771-72102EB46475}"/>
              </a:ext>
            </a:extLst>
          </p:cNvPr>
          <p:cNvSpPr txBox="1"/>
          <p:nvPr/>
        </p:nvSpPr>
        <p:spPr>
          <a:xfrm>
            <a:off x="1276992" y="1881241"/>
            <a:ext cx="1188915"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Cultural</a:t>
            </a:r>
          </a:p>
        </p:txBody>
      </p:sp>
      <p:pic>
        <p:nvPicPr>
          <p:cNvPr id="6146" name="Picture 2">
            <a:extLst>
              <a:ext uri="{FF2B5EF4-FFF2-40B4-BE49-F238E27FC236}">
                <a16:creationId xmlns:a16="http://schemas.microsoft.com/office/drawing/2014/main" id="{69E80267-52D2-4D92-AED3-4CE8136540F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213346" y="2844738"/>
            <a:ext cx="2030661" cy="203066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088640-94F9-4A48-A7CF-9C0364116968}"/>
              </a:ext>
            </a:extLst>
          </p:cNvPr>
          <p:cNvPicPr>
            <a:picLocks noChangeAspect="1"/>
          </p:cNvPicPr>
          <p:nvPr/>
        </p:nvPicPr>
        <p:blipFill rotWithShape="1">
          <a:blip r:embed="rId3"/>
          <a:srcRect l="21092" r="22685"/>
          <a:stretch/>
        </p:blipFill>
        <p:spPr>
          <a:xfrm>
            <a:off x="8920466" y="2844738"/>
            <a:ext cx="2030661" cy="2030661"/>
          </a:xfrm>
          <a:prstGeom prst="rect">
            <a:avLst/>
          </a:prstGeom>
        </p:spPr>
      </p:pic>
      <p:pic>
        <p:nvPicPr>
          <p:cNvPr id="6148" name="Picture 4" descr="LIVE | #Afetos: Duda Beat e Vitor Izenzêê falam sobre relações amorosas em  tempos de isolamento - YouTube">
            <a:extLst>
              <a:ext uri="{FF2B5EF4-FFF2-40B4-BE49-F238E27FC236}">
                <a16:creationId xmlns:a16="http://schemas.microsoft.com/office/drawing/2014/main" id="{1505C83A-545E-43C3-8FE0-BF69770204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12"/>
          <a:stretch/>
        </p:blipFill>
        <p:spPr bwMode="auto">
          <a:xfrm>
            <a:off x="6244008" y="2844738"/>
            <a:ext cx="1844312" cy="2030654"/>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20FEE94A-3C15-472C-B7F6-3E066068FB9F}"/>
              </a:ext>
            </a:extLst>
          </p:cNvPr>
          <p:cNvSpPr txBox="1"/>
          <p:nvPr/>
        </p:nvSpPr>
        <p:spPr>
          <a:xfrm>
            <a:off x="4213346" y="4969946"/>
            <a:ext cx="3874974" cy="1323439"/>
          </a:xfrm>
          <a:prstGeom prst="rect">
            <a:avLst/>
          </a:prstGeom>
          <a:noFill/>
        </p:spPr>
        <p:txBody>
          <a:bodyPr wrap="square" rtlCol="0">
            <a:spAutoFit/>
          </a:bodyPr>
          <a:lstStyle/>
          <a:p>
            <a:r>
              <a:rPr lang="pt-BR" sz="1000" dirty="0">
                <a:solidFill>
                  <a:srgbClr val="1A4445"/>
                </a:solidFill>
                <a:latin typeface="Arial" panose="020B0604020202020204" pitchFamily="34" charset="0"/>
                <a:cs typeface="Arial" panose="020B0604020202020204" pitchFamily="34" charset="0"/>
              </a:rPr>
              <a:t>A Casa Natura Musical vem realizando um extenso trabalho para promover lives em que os valores da marca se conectam ao trabalho dos artistas: primeiro pela valorização da brasilidade, com artistas nacionais independentes; segundo, com o alinhamento temático – quando se fala de memórias: artistas idealizadores o projeto FILHXS&amp;NETXS; quando se fala de relacionamento: artistas que trazem o amor romântico no centro de seu trabalho.</a:t>
            </a:r>
          </a:p>
        </p:txBody>
      </p:sp>
      <p:sp>
        <p:nvSpPr>
          <p:cNvPr id="29" name="CaixaDeTexto 28">
            <a:extLst>
              <a:ext uri="{FF2B5EF4-FFF2-40B4-BE49-F238E27FC236}">
                <a16:creationId xmlns:a16="http://schemas.microsoft.com/office/drawing/2014/main" id="{0CA84FF7-8C36-4902-89F2-79A270127AE9}"/>
              </a:ext>
            </a:extLst>
          </p:cNvPr>
          <p:cNvSpPr txBox="1"/>
          <p:nvPr/>
        </p:nvSpPr>
        <p:spPr>
          <a:xfrm>
            <a:off x="8920466" y="4969945"/>
            <a:ext cx="2030661" cy="1631216"/>
          </a:xfrm>
          <a:prstGeom prst="rect">
            <a:avLst/>
          </a:prstGeom>
          <a:noFill/>
        </p:spPr>
        <p:txBody>
          <a:bodyPr wrap="square" rtlCol="0">
            <a:spAutoFit/>
          </a:bodyPr>
          <a:lstStyle/>
          <a:p>
            <a:r>
              <a:rPr lang="pt-BR" sz="1000" dirty="0">
                <a:solidFill>
                  <a:srgbClr val="1A4445"/>
                </a:solidFill>
                <a:latin typeface="Arial" panose="020B0604020202020204" pitchFamily="34" charset="0"/>
                <a:cs typeface="Arial" panose="020B0604020202020204" pitchFamily="34" charset="0"/>
              </a:rPr>
              <a:t>A </a:t>
            </a:r>
            <a:r>
              <a:rPr lang="pt-BR" sz="1000" dirty="0" err="1">
                <a:solidFill>
                  <a:srgbClr val="1A4445"/>
                </a:solidFill>
                <a:latin typeface="Arial" panose="020B0604020202020204" pitchFamily="34" charset="0"/>
                <a:cs typeface="Arial" panose="020B0604020202020204" pitchFamily="34" charset="0"/>
              </a:rPr>
              <a:t>megalive</a:t>
            </a:r>
            <a:r>
              <a:rPr lang="pt-BR" sz="1000" dirty="0">
                <a:solidFill>
                  <a:srgbClr val="1A4445"/>
                </a:solidFill>
                <a:latin typeface="Arial" panose="020B0604020202020204" pitchFamily="34" charset="0"/>
                <a:cs typeface="Arial" panose="020B0604020202020204" pitchFamily="34" charset="0"/>
              </a:rPr>
              <a:t> “</a:t>
            </a:r>
            <a:r>
              <a:rPr lang="pt-BR" sz="1000" dirty="0" err="1">
                <a:solidFill>
                  <a:srgbClr val="1A4445"/>
                </a:solidFill>
                <a:latin typeface="Arial" panose="020B0604020202020204" pitchFamily="34" charset="0"/>
                <a:cs typeface="Arial" panose="020B0604020202020204" pitchFamily="34" charset="0"/>
              </a:rPr>
              <a:t>One</a:t>
            </a:r>
            <a:r>
              <a:rPr lang="pt-BR" sz="1000" dirty="0">
                <a:solidFill>
                  <a:srgbClr val="1A4445"/>
                </a:solidFill>
                <a:latin typeface="Arial" panose="020B0604020202020204" pitchFamily="34" charset="0"/>
                <a:cs typeface="Arial" panose="020B0604020202020204" pitchFamily="34" charset="0"/>
              </a:rPr>
              <a:t> World </a:t>
            </a:r>
            <a:r>
              <a:rPr lang="pt-BR" sz="1000" dirty="0" err="1">
                <a:solidFill>
                  <a:srgbClr val="1A4445"/>
                </a:solidFill>
                <a:latin typeface="Arial" panose="020B0604020202020204" pitchFamily="34" charset="0"/>
                <a:cs typeface="Arial" panose="020B0604020202020204" pitchFamily="34" charset="0"/>
              </a:rPr>
              <a:t>Together</a:t>
            </a:r>
            <a:r>
              <a:rPr lang="pt-BR" sz="1000" dirty="0">
                <a:solidFill>
                  <a:srgbClr val="1A4445"/>
                </a:solidFill>
                <a:latin typeface="Arial" panose="020B0604020202020204" pitchFamily="34" charset="0"/>
                <a:cs typeface="Arial" panose="020B0604020202020204" pitchFamily="34" charset="0"/>
              </a:rPr>
              <a:t> </a:t>
            </a:r>
            <a:r>
              <a:rPr lang="pt-BR" sz="1000" dirty="0" err="1">
                <a:solidFill>
                  <a:srgbClr val="1A4445"/>
                </a:solidFill>
                <a:latin typeface="Arial" panose="020B0604020202020204" pitchFamily="34" charset="0"/>
                <a:cs typeface="Arial" panose="020B0604020202020204" pitchFamily="34" charset="0"/>
              </a:rPr>
              <a:t>at</a:t>
            </a:r>
            <a:r>
              <a:rPr lang="pt-BR" sz="1000" dirty="0">
                <a:solidFill>
                  <a:srgbClr val="1A4445"/>
                </a:solidFill>
                <a:latin typeface="Arial" panose="020B0604020202020204" pitchFamily="34" charset="0"/>
                <a:cs typeface="Arial" panose="020B0604020202020204" pitchFamily="34" charset="0"/>
              </a:rPr>
              <a:t> Home”, além das filmagens da atuação de médicos e falas acerca da conscientização na prevenção do </a:t>
            </a:r>
            <a:r>
              <a:rPr lang="pt-BR" sz="1000" dirty="0" err="1">
                <a:solidFill>
                  <a:srgbClr val="1A4445"/>
                </a:solidFill>
                <a:latin typeface="Arial" panose="020B0604020202020204" pitchFamily="34" charset="0"/>
                <a:cs typeface="Arial" panose="020B0604020202020204" pitchFamily="34" charset="0"/>
              </a:rPr>
              <a:t>coronavirus</a:t>
            </a:r>
            <a:r>
              <a:rPr lang="pt-BR" sz="1000" dirty="0">
                <a:solidFill>
                  <a:srgbClr val="1A4445"/>
                </a:solidFill>
                <a:latin typeface="Arial" panose="020B0604020202020204" pitchFamily="34" charset="0"/>
                <a:cs typeface="Arial" panose="020B0604020202020204" pitchFamily="34" charset="0"/>
              </a:rPr>
              <a:t>, a maior parte das músicas cantadas pelos artistas foram regravações de canções que carregavam essa mensagem.</a:t>
            </a:r>
          </a:p>
        </p:txBody>
      </p:sp>
    </p:spTree>
    <p:extLst>
      <p:ext uri="{BB962C8B-B14F-4D97-AF65-F5344CB8AC3E}">
        <p14:creationId xmlns:p14="http://schemas.microsoft.com/office/powerpoint/2010/main" val="54409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68F89FCD-607C-41F9-B278-8C3664FE866B}"/>
              </a:ext>
            </a:extLst>
          </p:cNvPr>
          <p:cNvSpPr txBox="1"/>
          <p:nvPr/>
        </p:nvSpPr>
        <p:spPr>
          <a:xfrm>
            <a:off x="436098" y="2091145"/>
            <a:ext cx="5880867" cy="1780809"/>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O processo de produção e consumo das </a:t>
            </a:r>
            <a:r>
              <a:rPr lang="pt-BR" sz="1500" dirty="0" err="1">
                <a:latin typeface="Arial" panose="020B0604020202020204" pitchFamily="34" charset="0"/>
                <a:cs typeface="Arial" panose="020B0604020202020204" pitchFamily="34" charset="0"/>
              </a:rPr>
              <a:t>lives</a:t>
            </a:r>
            <a:r>
              <a:rPr lang="pt-BR" sz="1500" dirty="0">
                <a:latin typeface="Arial" panose="020B0604020202020204" pitchFamily="34" charset="0"/>
                <a:cs typeface="Arial" panose="020B0604020202020204" pitchFamily="34" charset="0"/>
              </a:rPr>
              <a:t>, que envolve artistas, consumidores e marcas, é complexo e envolve diferentes etapas e rituais, que vão desde a preparação para a live, antes dela acontecer, passando pelos rituais durante a transmissão e também seus efeitos posteriores.</a:t>
            </a:r>
          </a:p>
        </p:txBody>
      </p:sp>
      <p:pic>
        <p:nvPicPr>
          <p:cNvPr id="13314" name="Picture 2" descr="Fiqueemcasa: Saiba quais as lives de artistas vão bombar neste fim ...">
            <a:extLst>
              <a:ext uri="{FF2B5EF4-FFF2-40B4-BE49-F238E27FC236}">
                <a16:creationId xmlns:a16="http://schemas.microsoft.com/office/drawing/2014/main" id="{F51F1DB8-BC22-4177-A9FD-A15DE8CCC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485" y="20067"/>
            <a:ext cx="5651515" cy="49693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vete Sangalo mostra preparativos para live, com direito a cenário ...">
            <a:extLst>
              <a:ext uri="{FF2B5EF4-FFF2-40B4-BE49-F238E27FC236}">
                <a16:creationId xmlns:a16="http://schemas.microsoft.com/office/drawing/2014/main" id="{72C0C6CD-0138-473C-AE87-049817D87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8"/>
          <a:stretch/>
        </p:blipFill>
        <p:spPr bwMode="auto">
          <a:xfrm>
            <a:off x="6540485" y="3478058"/>
            <a:ext cx="5651515" cy="338648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Botafogo F.R. (de 🏠) على تويتر: &quot;Domingo às 18h tem live ...">
            <a:extLst>
              <a:ext uri="{FF2B5EF4-FFF2-40B4-BE49-F238E27FC236}">
                <a16:creationId xmlns:a16="http://schemas.microsoft.com/office/drawing/2014/main" id="{0B30C9F0-0685-414F-BE9D-0437E813FFB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89325" y="4361878"/>
            <a:ext cx="2132467" cy="2132467"/>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B4E264F4-4DB0-41F7-AFBA-3C0312866587}"/>
              </a:ext>
            </a:extLst>
          </p:cNvPr>
          <p:cNvSpPr txBox="1"/>
          <p:nvPr/>
        </p:nvSpPr>
        <p:spPr>
          <a:xfrm>
            <a:off x="436098" y="647114"/>
            <a:ext cx="5659902" cy="954107"/>
          </a:xfrm>
          <a:prstGeom prst="rect">
            <a:avLst/>
          </a:prstGeom>
          <a:noFill/>
        </p:spPr>
        <p:txBody>
          <a:bodyPr wrap="square" rtlCol="0">
            <a:spAutoFit/>
          </a:bodyPr>
          <a:lstStyle/>
          <a:p>
            <a:r>
              <a:rPr lang="pt-BR" sz="2800" dirty="0">
                <a:latin typeface="Arial Black" panose="020B0A04020102020204" pitchFamily="34" charset="0"/>
              </a:rPr>
              <a:t>Rituais de produção e consumo das lives</a:t>
            </a:r>
          </a:p>
        </p:txBody>
      </p:sp>
      <p:sp>
        <p:nvSpPr>
          <p:cNvPr id="9" name="CaixaDeTexto 8">
            <a:extLst>
              <a:ext uri="{FF2B5EF4-FFF2-40B4-BE49-F238E27FC236}">
                <a16:creationId xmlns:a16="http://schemas.microsoft.com/office/drawing/2014/main" id="{B346B7BE-4799-4A3E-841A-0330B67E0D0B}"/>
              </a:ext>
            </a:extLst>
          </p:cNvPr>
          <p:cNvSpPr txBox="1"/>
          <p:nvPr/>
        </p:nvSpPr>
        <p:spPr>
          <a:xfrm>
            <a:off x="911063" y="5786459"/>
            <a:ext cx="3078262" cy="707886"/>
          </a:xfrm>
          <a:prstGeom prst="rect">
            <a:avLst/>
          </a:prstGeom>
          <a:noFill/>
        </p:spPr>
        <p:txBody>
          <a:bodyPr wrap="square" rtlCol="0">
            <a:spAutoFit/>
          </a:bodyPr>
          <a:lstStyle/>
          <a:p>
            <a:pPr algn="r"/>
            <a:r>
              <a:rPr lang="pt-BR" sz="1000" dirty="0">
                <a:solidFill>
                  <a:srgbClr val="1A4445"/>
                </a:solidFill>
                <a:latin typeface="Arial" panose="020B0604020202020204" pitchFamily="34" charset="0"/>
                <a:cs typeface="Arial" panose="020B0604020202020204" pitchFamily="34" charset="0"/>
              </a:rPr>
              <a:t>Os aplicativos de serviços financeiros tiveram expressivas participações durante as lives – fazer o download do app no smartphone faz parte também do ritual de consumo</a:t>
            </a:r>
          </a:p>
        </p:txBody>
      </p:sp>
    </p:spTree>
    <p:extLst>
      <p:ext uri="{BB962C8B-B14F-4D97-AF65-F5344CB8AC3E}">
        <p14:creationId xmlns:p14="http://schemas.microsoft.com/office/powerpoint/2010/main" val="217173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3CBF5F36-EAE9-4C7E-BB73-CB37496D47DA}"/>
              </a:ext>
            </a:extLst>
          </p:cNvPr>
          <p:cNvSpPr txBox="1"/>
          <p:nvPr/>
        </p:nvSpPr>
        <p:spPr>
          <a:xfrm>
            <a:off x="435438" y="1988172"/>
            <a:ext cx="6950099" cy="4557658"/>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Com o caráter festivo que as lives se moldaram no contexto brasileiro, o </a:t>
            </a:r>
            <a:r>
              <a:rPr lang="pt-BR" sz="1500" dirty="0">
                <a:solidFill>
                  <a:srgbClr val="1A4445"/>
                </a:solidFill>
                <a:latin typeface="Arial Black" panose="020B0A04020102020204" pitchFamily="34" charset="0"/>
                <a:cs typeface="Arial" panose="020B0604020202020204" pitchFamily="34" charset="0"/>
              </a:rPr>
              <a:t>ritual de preparo </a:t>
            </a:r>
            <a:r>
              <a:rPr lang="pt-BR" sz="1500" dirty="0">
                <a:latin typeface="Arial" panose="020B0604020202020204" pitchFamily="34" charset="0"/>
                <a:cs typeface="Arial" panose="020B0604020202020204" pitchFamily="34" charset="0"/>
              </a:rPr>
              <a:t>ganha espaço e cresce em importância em seu consumo.</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Da organização do cômodo da casa à escolha de roupas, compra de bebidas e preparação de alimentos, existe um </a:t>
            </a:r>
            <a:r>
              <a:rPr lang="pt-BR" sz="1500" dirty="0">
                <a:solidFill>
                  <a:srgbClr val="1A4445"/>
                </a:solidFill>
                <a:latin typeface="Arial Black" panose="020B0A04020102020204" pitchFamily="34" charset="0"/>
                <a:cs typeface="Arial" panose="020B0604020202020204" pitchFamily="34" charset="0"/>
              </a:rPr>
              <a:t>extenso espaço para as marcas participarem desse ritual marcado pela afetividade intensa.</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A </a:t>
            </a:r>
            <a:r>
              <a:rPr lang="pt-BR" sz="1500" dirty="0">
                <a:solidFill>
                  <a:srgbClr val="1A4445"/>
                </a:solidFill>
                <a:latin typeface="Arial Black" panose="020B0A04020102020204" pitchFamily="34" charset="0"/>
                <a:cs typeface="Arial" panose="020B0604020202020204" pitchFamily="34" charset="0"/>
              </a:rPr>
              <a:t>interação prévia pelas redes sociais </a:t>
            </a:r>
            <a:r>
              <a:rPr lang="pt-BR" sz="1500" dirty="0">
                <a:latin typeface="Arial" panose="020B0604020202020204" pitchFamily="34" charset="0"/>
                <a:cs typeface="Arial" panose="020B0604020202020204" pitchFamily="34" charset="0"/>
              </a:rPr>
              <a:t>é também marcante nessa fase: pedidos de músicas, envio de perguntas ou respostas direcionadas levam o público ao interior da live, se aproximando de um </a:t>
            </a:r>
            <a:r>
              <a:rPr lang="pt-BR" sz="1500" dirty="0">
                <a:solidFill>
                  <a:srgbClr val="1A4445"/>
                </a:solidFill>
                <a:latin typeface="Arial Black" panose="020B0A04020102020204" pitchFamily="34" charset="0"/>
                <a:cs typeface="Arial" panose="020B0604020202020204" pitchFamily="34" charset="0"/>
              </a:rPr>
              <a:t>processo de </a:t>
            </a:r>
            <a:r>
              <a:rPr lang="pt-BR" sz="1500" dirty="0" err="1">
                <a:solidFill>
                  <a:srgbClr val="1A4445"/>
                </a:solidFill>
                <a:latin typeface="Arial Black" panose="020B0A04020102020204" pitchFamily="34" charset="0"/>
                <a:cs typeface="Arial" panose="020B0604020202020204" pitchFamily="34" charset="0"/>
              </a:rPr>
              <a:t>cocriação</a:t>
            </a:r>
            <a:r>
              <a:rPr lang="pt-BR" sz="1500" dirty="0">
                <a:solidFill>
                  <a:srgbClr val="1A4445"/>
                </a:solidFill>
                <a:latin typeface="Arial Black" panose="020B0A04020102020204" pitchFamily="34" charset="0"/>
                <a:cs typeface="Arial" panose="020B0604020202020204" pitchFamily="34" charset="0"/>
              </a:rPr>
              <a:t>, em que as interações podem fomentar novos conteúdos. Há aqui também ótimas oportunidades para as marcas, inclusive estimulando as interações prévias.</a:t>
            </a:r>
          </a:p>
        </p:txBody>
      </p:sp>
      <p:sp>
        <p:nvSpPr>
          <p:cNvPr id="10" name="CaixaDeTexto 9">
            <a:extLst>
              <a:ext uri="{FF2B5EF4-FFF2-40B4-BE49-F238E27FC236}">
                <a16:creationId xmlns:a16="http://schemas.microsoft.com/office/drawing/2014/main" id="{7733E5DB-8A4D-4EAA-8FCF-A9D5CB6C9AF4}"/>
              </a:ext>
            </a:extLst>
          </p:cNvPr>
          <p:cNvSpPr txBox="1"/>
          <p:nvPr/>
        </p:nvSpPr>
        <p:spPr>
          <a:xfrm>
            <a:off x="436098" y="647114"/>
            <a:ext cx="5659902" cy="954107"/>
          </a:xfrm>
          <a:prstGeom prst="rect">
            <a:avLst/>
          </a:prstGeom>
          <a:noFill/>
        </p:spPr>
        <p:txBody>
          <a:bodyPr wrap="square" rtlCol="0">
            <a:spAutoFit/>
          </a:bodyPr>
          <a:lstStyle/>
          <a:p>
            <a:r>
              <a:rPr lang="pt-BR" sz="2800" dirty="0">
                <a:latin typeface="Arial Black" panose="020B0A04020102020204" pitchFamily="34" charset="0"/>
              </a:rPr>
              <a:t>Processos e rituais anteriores à transmissão</a:t>
            </a:r>
          </a:p>
        </p:txBody>
      </p:sp>
      <p:pic>
        <p:nvPicPr>
          <p:cNvPr id="8" name="Picture 8" descr="Hoje é dia de LIVE então #ficaemcasa e... - Top Grill Caruaru ...">
            <a:extLst>
              <a:ext uri="{FF2B5EF4-FFF2-40B4-BE49-F238E27FC236}">
                <a16:creationId xmlns:a16="http://schemas.microsoft.com/office/drawing/2014/main" id="{24F1B68A-BB32-49D8-87A9-B5180261E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047" y="492370"/>
            <a:ext cx="2537304" cy="25373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34870670-084B-4C47-AF6F-87CE4BDE5EAF}"/>
              </a:ext>
            </a:extLst>
          </p:cNvPr>
          <p:cNvPicPr>
            <a:picLocks noChangeAspect="1"/>
          </p:cNvPicPr>
          <p:nvPr/>
        </p:nvPicPr>
        <p:blipFill>
          <a:blip r:embed="rId3"/>
          <a:stretch>
            <a:fillRect/>
          </a:stretch>
        </p:blipFill>
        <p:spPr>
          <a:xfrm>
            <a:off x="7535599" y="4349297"/>
            <a:ext cx="4220962" cy="2016333"/>
          </a:xfrm>
          <a:prstGeom prst="rect">
            <a:avLst/>
          </a:prstGeom>
        </p:spPr>
      </p:pic>
      <p:pic>
        <p:nvPicPr>
          <p:cNvPr id="10242" name="Picture 2" descr="Posts tagged as #zedelivery | Picbabun">
            <a:extLst>
              <a:ext uri="{FF2B5EF4-FFF2-40B4-BE49-F238E27FC236}">
                <a16:creationId xmlns:a16="http://schemas.microsoft.com/office/drawing/2014/main" id="{A8EDA4D0-0EFA-4F61-BF6D-6B9791800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513" y="1728542"/>
            <a:ext cx="2192210" cy="219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097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3CBF5F36-EAE9-4C7E-BB73-CB37496D47DA}"/>
              </a:ext>
            </a:extLst>
          </p:cNvPr>
          <p:cNvSpPr txBox="1"/>
          <p:nvPr/>
        </p:nvSpPr>
        <p:spPr>
          <a:xfrm>
            <a:off x="436098" y="1861563"/>
            <a:ext cx="4783016" cy="3865161"/>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Indo além da simples divulgação e incentivo ao uso de hashtags, a </a:t>
            </a:r>
            <a:r>
              <a:rPr lang="pt-BR" sz="1500" dirty="0">
                <a:solidFill>
                  <a:srgbClr val="1A4445"/>
                </a:solidFill>
                <a:latin typeface="Arial Black" panose="020B0A04020102020204" pitchFamily="34" charset="0"/>
                <a:cs typeface="Arial" panose="020B0604020202020204" pitchFamily="34" charset="0"/>
              </a:rPr>
              <a:t>interação com o conteúdo </a:t>
            </a:r>
            <a:r>
              <a:rPr lang="pt-BR" sz="1500" dirty="0">
                <a:latin typeface="Arial" panose="020B0604020202020204" pitchFamily="34" charset="0"/>
                <a:cs typeface="Arial" panose="020B0604020202020204" pitchFamily="34" charset="0"/>
              </a:rPr>
              <a:t>que está sendo transmitido nas lives é uma potencialidade que pode ser explorada pelas marcas, artistas e produtoras.</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Da divulgação das roupas que estão sendo usadas à criação de memes, essa interação traz </a:t>
            </a:r>
            <a:r>
              <a:rPr lang="pt-BR" sz="1500" dirty="0">
                <a:solidFill>
                  <a:srgbClr val="1A4445"/>
                </a:solidFill>
                <a:latin typeface="Arial Black" panose="020B0A04020102020204" pitchFamily="34" charset="0"/>
                <a:cs typeface="Arial" panose="020B0604020202020204" pitchFamily="34" charset="0"/>
              </a:rPr>
              <a:t>dinamicidade à live, aumenta o engajamento do público e faz com que a transmissão cresça em relevância.</a:t>
            </a:r>
          </a:p>
        </p:txBody>
      </p:sp>
      <p:pic>
        <p:nvPicPr>
          <p:cNvPr id="5" name="Imagem 4">
            <a:extLst>
              <a:ext uri="{FF2B5EF4-FFF2-40B4-BE49-F238E27FC236}">
                <a16:creationId xmlns:a16="http://schemas.microsoft.com/office/drawing/2014/main" id="{A9482414-7055-4312-AE08-5B8FBEDAC701}"/>
              </a:ext>
            </a:extLst>
          </p:cNvPr>
          <p:cNvPicPr>
            <a:picLocks noChangeAspect="1"/>
          </p:cNvPicPr>
          <p:nvPr/>
        </p:nvPicPr>
        <p:blipFill>
          <a:blip r:embed="rId2"/>
          <a:stretch>
            <a:fillRect/>
          </a:stretch>
        </p:blipFill>
        <p:spPr>
          <a:xfrm>
            <a:off x="5986837" y="965004"/>
            <a:ext cx="3565844" cy="1805234"/>
          </a:xfrm>
          <a:prstGeom prst="rect">
            <a:avLst/>
          </a:prstGeom>
        </p:spPr>
      </p:pic>
      <p:pic>
        <p:nvPicPr>
          <p:cNvPr id="13314" name="Picture 2" descr="Manu alfineta Hadson, desafeto no BBB20, durante live em casa">
            <a:extLst>
              <a:ext uri="{FF2B5EF4-FFF2-40B4-BE49-F238E27FC236}">
                <a16:creationId xmlns:a16="http://schemas.microsoft.com/office/drawing/2014/main" id="{2FFFFA7D-6022-4350-9B72-71D5AACF7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558" y="1867621"/>
            <a:ext cx="3223031" cy="156137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DD1177A4-C7F5-4170-8CAD-6845FC342D80}"/>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E durante a transmissão</a:t>
            </a:r>
          </a:p>
        </p:txBody>
      </p:sp>
      <p:pic>
        <p:nvPicPr>
          <p:cNvPr id="8" name="Imagem 7">
            <a:extLst>
              <a:ext uri="{FF2B5EF4-FFF2-40B4-BE49-F238E27FC236}">
                <a16:creationId xmlns:a16="http://schemas.microsoft.com/office/drawing/2014/main" id="{EE4BD628-D7A2-4BD8-98C9-A2CE171A3EF3}"/>
              </a:ext>
            </a:extLst>
          </p:cNvPr>
          <p:cNvPicPr>
            <a:picLocks noChangeAspect="1"/>
          </p:cNvPicPr>
          <p:nvPr/>
        </p:nvPicPr>
        <p:blipFill>
          <a:blip r:embed="rId4"/>
          <a:stretch>
            <a:fillRect/>
          </a:stretch>
        </p:blipFill>
        <p:spPr>
          <a:xfrm>
            <a:off x="9184091" y="4115427"/>
            <a:ext cx="2448498" cy="1611297"/>
          </a:xfrm>
          <a:prstGeom prst="rect">
            <a:avLst/>
          </a:prstGeom>
        </p:spPr>
      </p:pic>
      <p:pic>
        <p:nvPicPr>
          <p:cNvPr id="7170" name="Picture 2" descr="Ela Faz o Destino Dela: Conheça a origem do meme e suas versões! -  Dicionário Popular">
            <a:extLst>
              <a:ext uri="{FF2B5EF4-FFF2-40B4-BE49-F238E27FC236}">
                <a16:creationId xmlns:a16="http://schemas.microsoft.com/office/drawing/2014/main" id="{2930CF5F-A99B-45BA-8CB0-B183A35CE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767" y="4089635"/>
            <a:ext cx="1540119" cy="163708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E4E1D0C3-2F5C-47B7-A210-8B2E23C7D877}"/>
              </a:ext>
            </a:extLst>
          </p:cNvPr>
          <p:cNvPicPr>
            <a:picLocks noChangeAspect="1"/>
          </p:cNvPicPr>
          <p:nvPr/>
        </p:nvPicPr>
        <p:blipFill rotWithShape="1">
          <a:blip r:embed="rId6"/>
          <a:srcRect l="40187" t="25515" r="43576" b="43786"/>
          <a:stretch/>
        </p:blipFill>
        <p:spPr>
          <a:xfrm>
            <a:off x="7531429" y="4089635"/>
            <a:ext cx="1540119" cy="1637089"/>
          </a:xfrm>
          <a:prstGeom prst="rect">
            <a:avLst/>
          </a:prstGeom>
        </p:spPr>
      </p:pic>
      <p:sp>
        <p:nvSpPr>
          <p:cNvPr id="3" name="CaixaDeTexto 2">
            <a:extLst>
              <a:ext uri="{FF2B5EF4-FFF2-40B4-BE49-F238E27FC236}">
                <a16:creationId xmlns:a16="http://schemas.microsoft.com/office/drawing/2014/main" id="{8C33F847-3787-4582-B1A2-F15932F43196}"/>
              </a:ext>
            </a:extLst>
          </p:cNvPr>
          <p:cNvSpPr txBox="1"/>
          <p:nvPr/>
        </p:nvSpPr>
        <p:spPr>
          <a:xfrm>
            <a:off x="5986837" y="2897480"/>
            <a:ext cx="2336765" cy="707886"/>
          </a:xfrm>
          <a:prstGeom prst="rect">
            <a:avLst/>
          </a:prstGeom>
          <a:noFill/>
        </p:spPr>
        <p:txBody>
          <a:bodyPr wrap="square" rtlCol="0">
            <a:spAutoFit/>
          </a:bodyPr>
          <a:lstStyle/>
          <a:p>
            <a:r>
              <a:rPr lang="pt-BR" sz="1000" dirty="0">
                <a:solidFill>
                  <a:srgbClr val="1A4445"/>
                </a:solidFill>
                <a:latin typeface="Arial" panose="020B0604020202020204" pitchFamily="34" charset="0"/>
                <a:cs typeface="Arial" panose="020B0604020202020204" pitchFamily="34" charset="0"/>
              </a:rPr>
              <a:t>Além do patrocínio da C&amp;A para a live de Manu </a:t>
            </a:r>
            <a:r>
              <a:rPr lang="pt-BR" sz="1000" dirty="0" err="1">
                <a:solidFill>
                  <a:srgbClr val="1A4445"/>
                </a:solidFill>
                <a:latin typeface="Arial" panose="020B0604020202020204" pitchFamily="34" charset="0"/>
                <a:cs typeface="Arial" panose="020B0604020202020204" pitchFamily="34" charset="0"/>
              </a:rPr>
              <a:t>Gavassi</a:t>
            </a:r>
            <a:r>
              <a:rPr lang="pt-BR" sz="1000" dirty="0">
                <a:solidFill>
                  <a:srgbClr val="1A4445"/>
                </a:solidFill>
                <a:latin typeface="Arial" panose="020B0604020202020204" pitchFamily="34" charset="0"/>
                <a:cs typeface="Arial" panose="020B0604020202020204" pitchFamily="34" charset="0"/>
              </a:rPr>
              <a:t>, a marca também lançou uma coleção de roupas assinada pela cantora</a:t>
            </a:r>
          </a:p>
        </p:txBody>
      </p:sp>
      <p:sp>
        <p:nvSpPr>
          <p:cNvPr id="11" name="CaixaDeTexto 10">
            <a:extLst>
              <a:ext uri="{FF2B5EF4-FFF2-40B4-BE49-F238E27FC236}">
                <a16:creationId xmlns:a16="http://schemas.microsoft.com/office/drawing/2014/main" id="{D8F653C9-934B-44C8-8760-CFB5003B00BF}"/>
              </a:ext>
            </a:extLst>
          </p:cNvPr>
          <p:cNvSpPr txBox="1"/>
          <p:nvPr/>
        </p:nvSpPr>
        <p:spPr>
          <a:xfrm>
            <a:off x="5878766" y="5892996"/>
            <a:ext cx="4362513" cy="707886"/>
          </a:xfrm>
          <a:prstGeom prst="rect">
            <a:avLst/>
          </a:prstGeom>
          <a:noFill/>
        </p:spPr>
        <p:txBody>
          <a:bodyPr wrap="square" rtlCol="0">
            <a:spAutoFit/>
          </a:bodyPr>
          <a:lstStyle/>
          <a:p>
            <a:r>
              <a:rPr lang="pt-BR" sz="1000" dirty="0">
                <a:solidFill>
                  <a:srgbClr val="1A4445"/>
                </a:solidFill>
                <a:latin typeface="Arial" panose="020B0604020202020204" pitchFamily="34" charset="0"/>
                <a:cs typeface="Arial" panose="020B0604020202020204" pitchFamily="34" charset="0"/>
              </a:rPr>
              <a:t>Durante a live de Gloria Groove, a cantora reproduziu um meme que surgiu sobre a sua música com Preta Gil – a adaptação do meme foi postada na conta da artista, gerando grande número de engajamentos nas redes sociais</a:t>
            </a:r>
          </a:p>
        </p:txBody>
      </p:sp>
    </p:spTree>
    <p:extLst>
      <p:ext uri="{BB962C8B-B14F-4D97-AF65-F5344CB8AC3E}">
        <p14:creationId xmlns:p14="http://schemas.microsoft.com/office/powerpoint/2010/main" val="158760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3CBF5F36-EAE9-4C7E-BB73-CB37496D47DA}"/>
              </a:ext>
            </a:extLst>
          </p:cNvPr>
          <p:cNvSpPr txBox="1"/>
          <p:nvPr/>
        </p:nvSpPr>
        <p:spPr>
          <a:xfrm>
            <a:off x="436098" y="2073362"/>
            <a:ext cx="9509760" cy="1088311"/>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Finalizada a live, a marca passa a ter um produto cultural que continua a criar vínculos com os consumidores e que pode encontrar caminhos de ressignificação a depender da maneira que é tratado:</a:t>
            </a:r>
          </a:p>
          <a:p>
            <a:pPr>
              <a:lnSpc>
                <a:spcPct val="150000"/>
              </a:lnSpc>
            </a:pPr>
            <a:r>
              <a:rPr lang="pt-BR" sz="1500" dirty="0">
                <a:latin typeface="Arial" panose="020B0604020202020204" pitchFamily="34" charset="0"/>
                <a:cs typeface="Arial" panose="020B0604020202020204" pitchFamily="34" charset="0"/>
              </a:rPr>
              <a:t>	</a:t>
            </a:r>
          </a:p>
        </p:txBody>
      </p:sp>
      <p:sp>
        <p:nvSpPr>
          <p:cNvPr id="7" name="CaixaDeTexto 6">
            <a:extLst>
              <a:ext uri="{FF2B5EF4-FFF2-40B4-BE49-F238E27FC236}">
                <a16:creationId xmlns:a16="http://schemas.microsoft.com/office/drawing/2014/main" id="{EEFDB338-A19D-4B7C-8A58-FF1E585FCAC0}"/>
              </a:ext>
            </a:extLst>
          </p:cNvPr>
          <p:cNvSpPr txBox="1"/>
          <p:nvPr/>
        </p:nvSpPr>
        <p:spPr>
          <a:xfrm>
            <a:off x="548639" y="1471167"/>
            <a:ext cx="2231380"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Produto cultural</a:t>
            </a:r>
          </a:p>
        </p:txBody>
      </p:sp>
      <p:sp>
        <p:nvSpPr>
          <p:cNvPr id="18" name="CaixaDeTexto 17">
            <a:extLst>
              <a:ext uri="{FF2B5EF4-FFF2-40B4-BE49-F238E27FC236}">
                <a16:creationId xmlns:a16="http://schemas.microsoft.com/office/drawing/2014/main" id="{2202F472-9886-4F2E-8293-363E728786A3}"/>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O pós-transmissão</a:t>
            </a:r>
          </a:p>
        </p:txBody>
      </p:sp>
      <p:sp>
        <p:nvSpPr>
          <p:cNvPr id="20" name="CaixaDeTexto 19">
            <a:extLst>
              <a:ext uri="{FF2B5EF4-FFF2-40B4-BE49-F238E27FC236}">
                <a16:creationId xmlns:a16="http://schemas.microsoft.com/office/drawing/2014/main" id="{45E840C5-20CA-4E82-9C7B-2BC826BF002B}"/>
              </a:ext>
            </a:extLst>
          </p:cNvPr>
          <p:cNvSpPr txBox="1"/>
          <p:nvPr/>
        </p:nvSpPr>
        <p:spPr>
          <a:xfrm>
            <a:off x="436098" y="5022421"/>
            <a:ext cx="3518693" cy="1443152"/>
          </a:xfrm>
          <a:prstGeom prst="rect">
            <a:avLst/>
          </a:prstGeom>
          <a:noFill/>
        </p:spPr>
        <p:txBody>
          <a:bodyPr wrap="square">
            <a:spAutoFit/>
          </a:bodyPr>
          <a:lstStyle/>
          <a:p>
            <a:pPr>
              <a:lnSpc>
                <a:spcPct val="150000"/>
              </a:lnSpc>
            </a:pPr>
            <a:r>
              <a:rPr lang="pt-BR" sz="1200" dirty="0">
                <a:latin typeface="Arial" panose="020B0604020202020204" pitchFamily="34" charset="0"/>
                <a:cs typeface="Arial" panose="020B0604020202020204" pitchFamily="34" charset="0"/>
              </a:rPr>
              <a:t>Não disponibilizar a transmissão carrega os sentidos de uma </a:t>
            </a:r>
            <a:r>
              <a:rPr lang="pt-BR" sz="1200" dirty="0">
                <a:solidFill>
                  <a:srgbClr val="1A4445"/>
                </a:solidFill>
                <a:latin typeface="Arial Black" panose="020B0A04020102020204" pitchFamily="34" charset="0"/>
                <a:cs typeface="Arial" panose="020B0604020202020204" pitchFamily="34" charset="0"/>
              </a:rPr>
              <a:t>experiência única </a:t>
            </a:r>
            <a:r>
              <a:rPr lang="pt-BR" sz="1200" dirty="0">
                <a:latin typeface="Arial" panose="020B0604020202020204" pitchFamily="34" charset="0"/>
                <a:cs typeface="Arial" panose="020B0604020202020204" pitchFamily="34" charset="0"/>
              </a:rPr>
              <a:t>relacionados aos shows ao vivo – esse sentido pode aparecer desde o ritual de preparo, enfatizando o caráter festivo e único da </a:t>
            </a:r>
            <a:r>
              <a:rPr lang="pt-BR" sz="1200" dirty="0" err="1">
                <a:latin typeface="Arial" panose="020B0604020202020204" pitchFamily="34" charset="0"/>
                <a:cs typeface="Arial" panose="020B0604020202020204" pitchFamily="34" charset="0"/>
              </a:rPr>
              <a:t>live</a:t>
            </a:r>
            <a:r>
              <a:rPr lang="pt-BR" sz="1200" dirty="0">
                <a:latin typeface="Arial" panose="020B0604020202020204" pitchFamily="34" charset="0"/>
                <a:cs typeface="Arial" panose="020B0604020202020204" pitchFamily="34" charset="0"/>
              </a:rPr>
              <a:t>.</a:t>
            </a:r>
          </a:p>
        </p:txBody>
      </p:sp>
      <p:pic>
        <p:nvPicPr>
          <p:cNvPr id="21" name="Picture 2" descr="Jorge e Mateus fazem live com mais de 4 horas de duração; foto com ...">
            <a:extLst>
              <a:ext uri="{FF2B5EF4-FFF2-40B4-BE49-F238E27FC236}">
                <a16:creationId xmlns:a16="http://schemas.microsoft.com/office/drawing/2014/main" id="{FFF399AC-2792-436D-BFB4-D20E0300B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37" y="3169039"/>
            <a:ext cx="3494379" cy="1818214"/>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a:extLst>
              <a:ext uri="{FF2B5EF4-FFF2-40B4-BE49-F238E27FC236}">
                <a16:creationId xmlns:a16="http://schemas.microsoft.com/office/drawing/2014/main" id="{AAD60046-0EF4-4EC9-91EC-F5CEFFE87355}"/>
              </a:ext>
            </a:extLst>
          </p:cNvPr>
          <p:cNvPicPr>
            <a:picLocks noChangeAspect="1"/>
          </p:cNvPicPr>
          <p:nvPr/>
        </p:nvPicPr>
        <p:blipFill>
          <a:blip r:embed="rId3"/>
          <a:stretch>
            <a:fillRect/>
          </a:stretch>
        </p:blipFill>
        <p:spPr>
          <a:xfrm>
            <a:off x="8527670" y="3154844"/>
            <a:ext cx="2019300" cy="1847850"/>
          </a:xfrm>
          <a:prstGeom prst="rect">
            <a:avLst/>
          </a:prstGeom>
        </p:spPr>
      </p:pic>
      <p:pic>
        <p:nvPicPr>
          <p:cNvPr id="23" name="Imagem 22">
            <a:extLst>
              <a:ext uri="{FF2B5EF4-FFF2-40B4-BE49-F238E27FC236}">
                <a16:creationId xmlns:a16="http://schemas.microsoft.com/office/drawing/2014/main" id="{BCE2449D-CC3F-4305-9484-3BF95ED515FD}"/>
              </a:ext>
            </a:extLst>
          </p:cNvPr>
          <p:cNvPicPr>
            <a:picLocks noChangeAspect="1"/>
          </p:cNvPicPr>
          <p:nvPr/>
        </p:nvPicPr>
        <p:blipFill>
          <a:blip r:embed="rId4"/>
          <a:stretch>
            <a:fillRect/>
          </a:stretch>
        </p:blipFill>
        <p:spPr>
          <a:xfrm>
            <a:off x="4395579" y="3163394"/>
            <a:ext cx="3249637" cy="1823859"/>
          </a:xfrm>
          <a:prstGeom prst="rect">
            <a:avLst/>
          </a:prstGeom>
        </p:spPr>
      </p:pic>
      <p:sp>
        <p:nvSpPr>
          <p:cNvPr id="24" name="CaixaDeTexto 23">
            <a:extLst>
              <a:ext uri="{FF2B5EF4-FFF2-40B4-BE49-F238E27FC236}">
                <a16:creationId xmlns:a16="http://schemas.microsoft.com/office/drawing/2014/main" id="{C9EB5ADA-626F-42ED-AAA5-FA45EA6F72B5}"/>
              </a:ext>
            </a:extLst>
          </p:cNvPr>
          <p:cNvSpPr txBox="1"/>
          <p:nvPr/>
        </p:nvSpPr>
        <p:spPr>
          <a:xfrm>
            <a:off x="4395579" y="5022421"/>
            <a:ext cx="3518693" cy="1443152"/>
          </a:xfrm>
          <a:prstGeom prst="rect">
            <a:avLst/>
          </a:prstGeom>
          <a:noFill/>
        </p:spPr>
        <p:txBody>
          <a:bodyPr wrap="square">
            <a:spAutoFit/>
          </a:bodyPr>
          <a:lstStyle/>
          <a:p>
            <a:pPr>
              <a:lnSpc>
                <a:spcPct val="150000"/>
              </a:lnSpc>
            </a:pPr>
            <a:r>
              <a:rPr lang="pt-BR" sz="1200" dirty="0">
                <a:latin typeface="Arial" panose="020B0604020202020204" pitchFamily="34" charset="0"/>
                <a:cs typeface="Arial" panose="020B0604020202020204" pitchFamily="34" charset="0"/>
              </a:rPr>
              <a:t>A presença da </a:t>
            </a:r>
            <a:r>
              <a:rPr lang="pt-BR" sz="1200" dirty="0">
                <a:solidFill>
                  <a:srgbClr val="1A4445"/>
                </a:solidFill>
                <a:latin typeface="Arial Black" panose="020B0A04020102020204" pitchFamily="34" charset="0"/>
                <a:cs typeface="Arial" panose="020B0604020202020204" pitchFamily="34" charset="0"/>
              </a:rPr>
              <a:t>live completa </a:t>
            </a:r>
            <a:r>
              <a:rPr lang="pt-BR" sz="1200" dirty="0">
                <a:latin typeface="Arial" panose="020B0604020202020204" pitchFamily="34" charset="0"/>
                <a:cs typeface="Arial" panose="020B0604020202020204" pitchFamily="34" charset="0"/>
              </a:rPr>
              <a:t>nos canais do Youtube permite recriar a experiência, porém com maior apropriação do consumidor – pode-se pausar, avançar ou retroceder, e pular as inserções de marca.</a:t>
            </a:r>
          </a:p>
        </p:txBody>
      </p:sp>
      <p:sp>
        <p:nvSpPr>
          <p:cNvPr id="25" name="CaixaDeTexto 24">
            <a:extLst>
              <a:ext uri="{FF2B5EF4-FFF2-40B4-BE49-F238E27FC236}">
                <a16:creationId xmlns:a16="http://schemas.microsoft.com/office/drawing/2014/main" id="{64DC7FF7-0B17-443A-95A5-013C6DA17626}"/>
              </a:ext>
            </a:extLst>
          </p:cNvPr>
          <p:cNvSpPr txBox="1"/>
          <p:nvPr/>
        </p:nvSpPr>
        <p:spPr>
          <a:xfrm>
            <a:off x="8527670" y="5022421"/>
            <a:ext cx="3518693" cy="1443152"/>
          </a:xfrm>
          <a:prstGeom prst="rect">
            <a:avLst/>
          </a:prstGeom>
          <a:noFill/>
        </p:spPr>
        <p:txBody>
          <a:bodyPr wrap="square">
            <a:spAutoFit/>
          </a:bodyPr>
          <a:lstStyle/>
          <a:p>
            <a:pPr>
              <a:lnSpc>
                <a:spcPct val="150000"/>
              </a:lnSpc>
            </a:pPr>
            <a:r>
              <a:rPr lang="pt-BR" sz="1200" dirty="0">
                <a:solidFill>
                  <a:srgbClr val="1A4445"/>
                </a:solidFill>
                <a:latin typeface="Arial Black" panose="020B0A04020102020204" pitchFamily="34" charset="0"/>
                <a:cs typeface="Arial" panose="020B0604020202020204" pitchFamily="34" charset="0"/>
              </a:rPr>
              <a:t>Fragmentar a performance em videoclipes </a:t>
            </a:r>
            <a:r>
              <a:rPr lang="pt-BR" sz="1200" dirty="0">
                <a:latin typeface="Arial" panose="020B0604020202020204" pitchFamily="34" charset="0"/>
                <a:cs typeface="Arial" panose="020B0604020202020204" pitchFamily="34" charset="0"/>
              </a:rPr>
              <a:t>dá origem a um novo produto cultural, com potencialidades de explorar a relação da marca de forma estratégica dentro desse conteúdo.</a:t>
            </a:r>
          </a:p>
        </p:txBody>
      </p:sp>
    </p:spTree>
    <p:extLst>
      <p:ext uri="{BB962C8B-B14F-4D97-AF65-F5344CB8AC3E}">
        <p14:creationId xmlns:p14="http://schemas.microsoft.com/office/powerpoint/2010/main" val="1082521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3CBF5F36-EAE9-4C7E-BB73-CB37496D47DA}"/>
              </a:ext>
            </a:extLst>
          </p:cNvPr>
          <p:cNvSpPr txBox="1"/>
          <p:nvPr/>
        </p:nvSpPr>
        <p:spPr>
          <a:xfrm>
            <a:off x="436098" y="2073362"/>
            <a:ext cx="4783016" cy="4550798"/>
          </a:xfrm>
          <a:prstGeom prst="rect">
            <a:avLst/>
          </a:prstGeom>
          <a:noFill/>
        </p:spPr>
        <p:txBody>
          <a:bodyPr wrap="square" rtlCol="0">
            <a:spAutoFit/>
          </a:bodyPr>
          <a:lstStyle/>
          <a:p>
            <a:pPr>
              <a:lnSpc>
                <a:spcPct val="150000"/>
              </a:lnSpc>
            </a:pPr>
            <a:r>
              <a:rPr lang="pt-BR" sz="1500" dirty="0">
                <a:latin typeface="Arial" panose="020B0604020202020204" pitchFamily="34" charset="0"/>
                <a:cs typeface="Arial" panose="020B0604020202020204" pitchFamily="34" charset="0"/>
              </a:rPr>
              <a:t>Com o final da transmissão, seja a live divulgada em de maneira integral, fragmentada em videoclipes ou indisponibilizada, sua capacidade de </a:t>
            </a:r>
            <a:r>
              <a:rPr lang="pt-BR" sz="1500" dirty="0">
                <a:solidFill>
                  <a:srgbClr val="1A4445"/>
                </a:solidFill>
                <a:latin typeface="Arial Black" panose="020B0A04020102020204" pitchFamily="34" charset="0"/>
                <a:cs typeface="Arial" panose="020B0604020202020204" pitchFamily="34" charset="0"/>
              </a:rPr>
              <a:t>repercussão e propagação orgânica</a:t>
            </a:r>
            <a:r>
              <a:rPr lang="pt-BR" sz="1500" dirty="0">
                <a:latin typeface="Arial" panose="020B0604020202020204" pitchFamily="34" charset="0"/>
                <a:cs typeface="Arial" panose="020B0604020202020204" pitchFamily="34" charset="0"/>
              </a:rPr>
              <a:t> não chega ao fim.</a:t>
            </a:r>
          </a:p>
          <a:p>
            <a:pPr>
              <a:lnSpc>
                <a:spcPct val="150000"/>
              </a:lnSpc>
            </a:pPr>
            <a:endParaRPr lang="pt-BR" sz="1500" dirty="0">
              <a:latin typeface="Arial" panose="020B0604020202020204" pitchFamily="34" charset="0"/>
              <a:cs typeface="Arial" panose="020B0604020202020204" pitchFamily="34" charset="0"/>
            </a:endParaRPr>
          </a:p>
          <a:p>
            <a:pPr>
              <a:lnSpc>
                <a:spcPct val="150000"/>
              </a:lnSpc>
            </a:pPr>
            <a:r>
              <a:rPr lang="pt-BR" sz="1500" dirty="0">
                <a:latin typeface="Arial" panose="020B0604020202020204" pitchFamily="34" charset="0"/>
                <a:cs typeface="Arial" panose="020B0604020202020204" pitchFamily="34" charset="0"/>
              </a:rPr>
              <a:t>O signo</a:t>
            </a:r>
            <a:r>
              <a:rPr lang="pt-BR" sz="1500" dirty="0">
                <a:solidFill>
                  <a:srgbClr val="1A4445"/>
                </a:solidFill>
                <a:latin typeface="Arial Black" panose="020B0A04020102020204" pitchFamily="34" charset="0"/>
                <a:cs typeface="Arial" panose="020B0604020202020204" pitchFamily="34" charset="0"/>
              </a:rPr>
              <a:t> continua a crescer, se transformar e ressignificar, se hibridizando em sua linguagem </a:t>
            </a:r>
            <a:r>
              <a:rPr lang="pt-BR" sz="1500" dirty="0">
                <a:latin typeface="Arial" panose="020B0604020202020204" pitchFamily="34" charset="0"/>
                <a:cs typeface="Arial" panose="020B0604020202020204" pitchFamily="34" charset="0"/>
              </a:rPr>
              <a:t>e podendo gerar diversas ondas de alcance e engajamento: desde análises e comentários em mídias mais tradicionais, até produção de novos conteúdos em vídeos do Youtube. Favorecendo a circulação e a sobreposição de sentidos.</a:t>
            </a:r>
          </a:p>
        </p:txBody>
      </p:sp>
      <p:sp>
        <p:nvSpPr>
          <p:cNvPr id="7" name="CaixaDeTexto 6">
            <a:extLst>
              <a:ext uri="{FF2B5EF4-FFF2-40B4-BE49-F238E27FC236}">
                <a16:creationId xmlns:a16="http://schemas.microsoft.com/office/drawing/2014/main" id="{EEFDB338-A19D-4B7C-8A58-FF1E585FCAC0}"/>
              </a:ext>
            </a:extLst>
          </p:cNvPr>
          <p:cNvSpPr txBox="1"/>
          <p:nvPr/>
        </p:nvSpPr>
        <p:spPr>
          <a:xfrm>
            <a:off x="548639" y="1471167"/>
            <a:ext cx="2013372" cy="369332"/>
          </a:xfrm>
          <a:prstGeom prst="rect">
            <a:avLst/>
          </a:prstGeom>
          <a:solidFill>
            <a:srgbClr val="4AC3C5"/>
          </a:solidFill>
        </p:spPr>
        <p:txBody>
          <a:bodyPr wrap="none" rtlCol="0">
            <a:spAutoFit/>
          </a:bodyPr>
          <a:lstStyle/>
          <a:p>
            <a:r>
              <a:rPr lang="pt-BR" dirty="0">
                <a:solidFill>
                  <a:schemeClr val="bg1"/>
                </a:solidFill>
                <a:latin typeface="Arial Black" panose="020B0A04020102020204" pitchFamily="34" charset="0"/>
              </a:rPr>
              <a:t>A repercussão</a:t>
            </a:r>
          </a:p>
        </p:txBody>
      </p:sp>
      <p:sp>
        <p:nvSpPr>
          <p:cNvPr id="18" name="CaixaDeTexto 17">
            <a:extLst>
              <a:ext uri="{FF2B5EF4-FFF2-40B4-BE49-F238E27FC236}">
                <a16:creationId xmlns:a16="http://schemas.microsoft.com/office/drawing/2014/main" id="{2202F472-9886-4F2E-8293-363E728786A3}"/>
              </a:ext>
            </a:extLst>
          </p:cNvPr>
          <p:cNvSpPr txBox="1"/>
          <p:nvPr/>
        </p:nvSpPr>
        <p:spPr>
          <a:xfrm>
            <a:off x="436098" y="647114"/>
            <a:ext cx="5659902" cy="523220"/>
          </a:xfrm>
          <a:prstGeom prst="rect">
            <a:avLst/>
          </a:prstGeom>
          <a:noFill/>
        </p:spPr>
        <p:txBody>
          <a:bodyPr wrap="square" rtlCol="0">
            <a:spAutoFit/>
          </a:bodyPr>
          <a:lstStyle/>
          <a:p>
            <a:r>
              <a:rPr lang="pt-BR" sz="2800" dirty="0">
                <a:latin typeface="Arial Black" panose="020B0A04020102020204" pitchFamily="34" charset="0"/>
              </a:rPr>
              <a:t>O pós-transmissão</a:t>
            </a:r>
          </a:p>
        </p:txBody>
      </p:sp>
      <p:pic>
        <p:nvPicPr>
          <p:cNvPr id="11" name="Imagem 10">
            <a:extLst>
              <a:ext uri="{FF2B5EF4-FFF2-40B4-BE49-F238E27FC236}">
                <a16:creationId xmlns:a16="http://schemas.microsoft.com/office/drawing/2014/main" id="{3833726F-16B7-4A76-A0C3-0B1135784C3C}"/>
              </a:ext>
            </a:extLst>
          </p:cNvPr>
          <p:cNvPicPr>
            <a:picLocks noChangeAspect="1"/>
          </p:cNvPicPr>
          <p:nvPr/>
        </p:nvPicPr>
        <p:blipFill rotWithShape="1">
          <a:blip r:embed="rId2"/>
          <a:srcRect l="33695" t="22733" r="15694" b="15643"/>
          <a:stretch/>
        </p:blipFill>
        <p:spPr>
          <a:xfrm>
            <a:off x="8101138" y="770454"/>
            <a:ext cx="3437579" cy="2354380"/>
          </a:xfrm>
          <a:prstGeom prst="rect">
            <a:avLst/>
          </a:prstGeom>
          <a:ln>
            <a:solidFill>
              <a:schemeClr val="tx1"/>
            </a:solidFill>
          </a:ln>
        </p:spPr>
      </p:pic>
      <p:pic>
        <p:nvPicPr>
          <p:cNvPr id="12" name="Picture 4" descr="Teresa Cristina é a estrela das (três!) capas da Vogue de julho e agosto (Foto: Vogue Brasil)">
            <a:extLst>
              <a:ext uri="{FF2B5EF4-FFF2-40B4-BE49-F238E27FC236}">
                <a16:creationId xmlns:a16="http://schemas.microsoft.com/office/drawing/2014/main" id="{2F7BE8FC-F4E8-4253-90B4-6FCD7E92BB4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22498" y="2002772"/>
            <a:ext cx="2956672" cy="39168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OMENTOS ICÔNICOS E ENGRAÇADOS DAS LIVES DOS FAMOSOS | Diva Depressão -  YouTube">
            <a:extLst>
              <a:ext uri="{FF2B5EF4-FFF2-40B4-BE49-F238E27FC236}">
                <a16:creationId xmlns:a16="http://schemas.microsoft.com/office/drawing/2014/main" id="{FDE6F624-A291-4D2A-9422-B39C24323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2545" y="4357152"/>
            <a:ext cx="3654764" cy="205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952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EBD958A-23A7-4093-B656-5681F5524780}"/>
              </a:ext>
            </a:extLst>
          </p:cNvPr>
          <p:cNvSpPr txBox="1"/>
          <p:nvPr/>
        </p:nvSpPr>
        <p:spPr>
          <a:xfrm>
            <a:off x="470673" y="2012279"/>
            <a:ext cx="4702218" cy="4154984"/>
          </a:xfrm>
          <a:prstGeom prst="rect">
            <a:avLst/>
          </a:prstGeom>
          <a:noFill/>
        </p:spPr>
        <p:txBody>
          <a:bodyPr wrap="square">
            <a:spAutoFit/>
          </a:bodyPr>
          <a:lstStyle/>
          <a:p>
            <a:pPr algn="l"/>
            <a:r>
              <a:rPr lang="pt-BR" sz="2200" b="0" i="1" dirty="0">
                <a:solidFill>
                  <a:srgbClr val="202124"/>
                </a:solidFill>
                <a:effectLst/>
                <a:latin typeface="arial" panose="020B0604020202020204" pitchFamily="34" charset="0"/>
              </a:rPr>
              <a:t>substantivo feminino</a:t>
            </a:r>
            <a:endParaRPr lang="pt-BR" sz="2200" b="0" i="0" dirty="0">
              <a:solidFill>
                <a:srgbClr val="202124"/>
              </a:solidFill>
              <a:effectLst/>
              <a:latin typeface="arial" panose="020B0604020202020204" pitchFamily="34" charset="0"/>
            </a:endParaRPr>
          </a:p>
          <a:p>
            <a:pPr algn="l">
              <a:buFont typeface="+mj-lt"/>
              <a:buAutoNum type="arabicPeriod"/>
            </a:pPr>
            <a:r>
              <a:rPr lang="pt-BR" sz="2200" b="0" i="0" dirty="0">
                <a:solidFill>
                  <a:srgbClr val="202124"/>
                </a:solidFill>
                <a:effectLst/>
                <a:latin typeface="arial" panose="020B0604020202020204" pitchFamily="34" charset="0"/>
              </a:rPr>
              <a:t>1.</a:t>
            </a:r>
          </a:p>
          <a:p>
            <a:pPr algn="l">
              <a:buFont typeface="+mj-lt"/>
              <a:buAutoNum type="arabicPeriod"/>
            </a:pPr>
            <a:endParaRPr lang="pt-BR" sz="2200" b="0" i="0" dirty="0">
              <a:solidFill>
                <a:srgbClr val="202124"/>
              </a:solidFill>
              <a:effectLst/>
              <a:latin typeface="arial" panose="020B0604020202020204" pitchFamily="34" charset="0"/>
            </a:endParaRPr>
          </a:p>
          <a:p>
            <a:pPr algn="l">
              <a:buFont typeface="+mj-lt"/>
              <a:buAutoNum type="arabicPeriod"/>
            </a:pPr>
            <a:r>
              <a:rPr lang="pt-BR" sz="2200" b="0" i="0" dirty="0">
                <a:solidFill>
                  <a:srgbClr val="202124"/>
                </a:solidFill>
                <a:effectLst/>
                <a:latin typeface="arial" panose="020B0604020202020204" pitchFamily="34" charset="0"/>
              </a:rPr>
              <a:t>arte ou ciência cujo objeto é o estudo da origem, evolução e significado dos emblemas </a:t>
            </a:r>
            <a:r>
              <a:rPr lang="pt-BR" sz="2200" b="0" i="0" dirty="0" err="1">
                <a:solidFill>
                  <a:srgbClr val="202124"/>
                </a:solidFill>
                <a:effectLst/>
                <a:latin typeface="arial" panose="020B0604020202020204" pitchFamily="34" charset="0"/>
              </a:rPr>
              <a:t>brasônicos</a:t>
            </a:r>
            <a:r>
              <a:rPr lang="pt-BR" sz="2200" b="0" i="0" dirty="0">
                <a:solidFill>
                  <a:srgbClr val="202124"/>
                </a:solidFill>
                <a:effectLst/>
                <a:latin typeface="arial" panose="020B0604020202020204" pitchFamily="34" charset="0"/>
              </a:rPr>
              <a:t>, assim como a descrição e a criação de brasões ('peça ou composição’).</a:t>
            </a:r>
          </a:p>
          <a:p>
            <a:pPr algn="l">
              <a:buFont typeface="+mj-lt"/>
              <a:buAutoNum type="arabicPeriod"/>
            </a:pPr>
            <a:endParaRPr lang="pt-BR" sz="2200" b="0" i="0" dirty="0">
              <a:solidFill>
                <a:srgbClr val="202124"/>
              </a:solidFill>
              <a:effectLst/>
              <a:latin typeface="arial" panose="020B0604020202020204" pitchFamily="34" charset="0"/>
            </a:endParaRPr>
          </a:p>
          <a:p>
            <a:pPr algn="l">
              <a:buFont typeface="+mj-lt"/>
              <a:buAutoNum type="arabicPeriod"/>
            </a:pPr>
            <a:r>
              <a:rPr lang="pt-BR" sz="2200" b="0" i="0" dirty="0">
                <a:solidFill>
                  <a:srgbClr val="202124"/>
                </a:solidFill>
                <a:effectLst/>
                <a:latin typeface="arial" panose="020B0604020202020204" pitchFamily="34" charset="0"/>
              </a:rPr>
              <a:t>2.</a:t>
            </a:r>
          </a:p>
          <a:p>
            <a:pPr algn="l">
              <a:buFont typeface="+mj-lt"/>
              <a:buAutoNum type="arabicPeriod"/>
            </a:pPr>
            <a:r>
              <a:rPr lang="pt-BR" sz="2200" b="0" i="0" dirty="0" err="1">
                <a:solidFill>
                  <a:srgbClr val="202124"/>
                </a:solidFill>
                <a:effectLst/>
                <a:latin typeface="arial" panose="020B0604020202020204" pitchFamily="34" charset="0"/>
              </a:rPr>
              <a:t>m.q</a:t>
            </a:r>
            <a:r>
              <a:rPr lang="pt-BR" sz="2200" b="0" i="0" dirty="0">
                <a:solidFill>
                  <a:srgbClr val="202124"/>
                </a:solidFill>
                <a:effectLst/>
                <a:latin typeface="arial" panose="020B0604020202020204" pitchFamily="34" charset="0"/>
              </a:rPr>
              <a:t>. </a:t>
            </a:r>
            <a:r>
              <a:rPr lang="pt-BR" sz="2200" b="0" i="1" dirty="0">
                <a:solidFill>
                  <a:srgbClr val="202124"/>
                </a:solidFill>
                <a:effectLst/>
                <a:latin typeface="arial" panose="020B0604020202020204" pitchFamily="34" charset="0"/>
              </a:rPr>
              <a:t>BRASONÁRIO</a:t>
            </a:r>
            <a:r>
              <a:rPr lang="pt-BR" sz="2200" b="0" i="0" dirty="0">
                <a:solidFill>
                  <a:srgbClr val="202124"/>
                </a:solidFill>
                <a:effectLst/>
                <a:latin typeface="arial" panose="020B0604020202020204" pitchFamily="34" charset="0"/>
              </a:rPr>
              <a:t>.</a:t>
            </a:r>
          </a:p>
        </p:txBody>
      </p:sp>
      <p:sp>
        <p:nvSpPr>
          <p:cNvPr id="4" name="CaixaDeTexto 3">
            <a:extLst>
              <a:ext uri="{FF2B5EF4-FFF2-40B4-BE49-F238E27FC236}">
                <a16:creationId xmlns:a16="http://schemas.microsoft.com/office/drawing/2014/main" id="{60705221-A450-40A2-921E-8233D2A0CAA4}"/>
              </a:ext>
            </a:extLst>
          </p:cNvPr>
          <p:cNvSpPr txBox="1"/>
          <p:nvPr/>
        </p:nvSpPr>
        <p:spPr>
          <a:xfrm>
            <a:off x="470673" y="1046484"/>
            <a:ext cx="2616516" cy="553998"/>
          </a:xfrm>
          <a:prstGeom prst="rect">
            <a:avLst/>
          </a:prstGeom>
          <a:noFill/>
        </p:spPr>
        <p:txBody>
          <a:bodyPr wrap="square" rtlCol="0">
            <a:spAutoFit/>
          </a:bodyPr>
          <a:lstStyle/>
          <a:p>
            <a:r>
              <a:rPr lang="pt-BR" sz="3000" b="1" dirty="0">
                <a:solidFill>
                  <a:srgbClr val="56707C"/>
                </a:solidFill>
                <a:latin typeface="Arial Black" panose="020B0A04020102020204" pitchFamily="34" charset="0"/>
              </a:rPr>
              <a:t>Heráldica</a:t>
            </a:r>
          </a:p>
        </p:txBody>
      </p:sp>
      <p:sp>
        <p:nvSpPr>
          <p:cNvPr id="5" name="CaixaDeTexto 4">
            <a:extLst>
              <a:ext uri="{FF2B5EF4-FFF2-40B4-BE49-F238E27FC236}">
                <a16:creationId xmlns:a16="http://schemas.microsoft.com/office/drawing/2014/main" id="{8A6748A5-5E38-4269-B0BB-C6C1D163347B}"/>
              </a:ext>
            </a:extLst>
          </p:cNvPr>
          <p:cNvSpPr txBox="1"/>
          <p:nvPr/>
        </p:nvSpPr>
        <p:spPr>
          <a:xfrm>
            <a:off x="3409367" y="337889"/>
            <a:ext cx="5590248" cy="523220"/>
          </a:xfrm>
          <a:prstGeom prst="rect">
            <a:avLst/>
          </a:prstGeom>
          <a:noFill/>
        </p:spPr>
        <p:txBody>
          <a:bodyPr wrap="none" rtlCol="0">
            <a:spAutoFit/>
          </a:bodyPr>
          <a:lstStyle/>
          <a:p>
            <a:r>
              <a:rPr lang="pt-BR" sz="2800" dirty="0">
                <a:solidFill>
                  <a:srgbClr val="607D8B"/>
                </a:solidFill>
                <a:latin typeface="Arial Black" panose="020B0A04020102020204" pitchFamily="34" charset="0"/>
              </a:rPr>
              <a:t>ALGUNS ANTECEDENTES</a:t>
            </a:r>
            <a:r>
              <a:rPr lang="pt-BR" sz="2800" dirty="0" smtClean="0">
                <a:solidFill>
                  <a:srgbClr val="607D8B"/>
                </a:solidFill>
                <a:latin typeface="Arial Black" panose="020B0A04020102020204" pitchFamily="34" charset="0"/>
              </a:rPr>
              <a:t>...</a:t>
            </a:r>
            <a:endParaRPr lang="pt-BR" sz="2800" dirty="0">
              <a:solidFill>
                <a:srgbClr val="607D8B"/>
              </a:solidFill>
              <a:latin typeface="Arial Black" panose="020B0A04020102020204" pitchFamily="34" charset="0"/>
            </a:endParaRPr>
          </a:p>
        </p:txBody>
      </p:sp>
      <p:pic>
        <p:nvPicPr>
          <p:cNvPr id="6" name="Imagem 5" descr="Forma&#10;&#10;Descrição gerada automaticamente">
            <a:extLst>
              <a:ext uri="{FF2B5EF4-FFF2-40B4-BE49-F238E27FC236}">
                <a16:creationId xmlns:a16="http://schemas.microsoft.com/office/drawing/2014/main" id="{C60840F2-2F6D-4B91-A24D-3EDAF2184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418" y="2012279"/>
            <a:ext cx="5068922" cy="3194957"/>
          </a:xfrm>
          <a:prstGeom prst="rect">
            <a:avLst/>
          </a:prstGeom>
        </p:spPr>
      </p:pic>
    </p:spTree>
    <p:extLst>
      <p:ext uri="{BB962C8B-B14F-4D97-AF65-F5344CB8AC3E}">
        <p14:creationId xmlns:p14="http://schemas.microsoft.com/office/powerpoint/2010/main" val="797800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Flat Grey">
      <a:dk1>
        <a:sysClr val="windowText" lastClr="000000"/>
      </a:dk1>
      <a:lt1>
        <a:sysClr val="window" lastClr="FFFFFF"/>
      </a:lt1>
      <a:dk2>
        <a:srgbClr val="44546A"/>
      </a:dk2>
      <a:lt2>
        <a:srgbClr val="E7E6E6"/>
      </a:lt2>
      <a:accent1>
        <a:srgbClr val="607D8B"/>
      </a:accent1>
      <a:accent2>
        <a:srgbClr val="37474F"/>
      </a:accent2>
      <a:accent3>
        <a:srgbClr val="455A64"/>
      </a:accent3>
      <a:accent4>
        <a:srgbClr val="546E7A"/>
      </a:accent4>
      <a:accent5>
        <a:srgbClr val="78909C"/>
      </a:accent5>
      <a:accent6>
        <a:srgbClr val="263238"/>
      </a:accent6>
      <a:hlink>
        <a:srgbClr val="0563C1"/>
      </a:hlink>
      <a:folHlink>
        <a:srgbClr val="954F72"/>
      </a:folHlink>
    </a:clrScheme>
    <a:fontScheme name="Custom 25">
      <a:majorFont>
        <a:latin typeface="Mul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TotalTime>
  <Words>5452</Words>
  <Application>Microsoft Office PowerPoint</Application>
  <PresentationFormat>Widescreen</PresentationFormat>
  <Paragraphs>582</Paragraphs>
  <Slides>88</Slides>
  <Notes>0</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88</vt:i4>
      </vt:variant>
    </vt:vector>
  </HeadingPairs>
  <TitlesOfParts>
    <vt:vector size="101" baseType="lpstr">
      <vt:lpstr>Adobe Garamond Pro</vt:lpstr>
      <vt:lpstr>arial</vt:lpstr>
      <vt:lpstr>arial</vt:lpstr>
      <vt:lpstr>Arial  </vt:lpstr>
      <vt:lpstr>Arial Black</vt:lpstr>
      <vt:lpstr>Calibri</vt:lpstr>
      <vt:lpstr>Impact</vt:lpstr>
      <vt:lpstr>Muli</vt:lpstr>
      <vt:lpstr>Open Sans</vt:lpstr>
      <vt:lpstr>Segoe UI</vt:lpstr>
      <vt:lpstr>Verdana</vt:lpstr>
      <vt:lpstr>Wingdings</vt:lpstr>
      <vt:lpstr>3_Office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André Luiz Silva Peruzzo</dc:creator>
  <cp:lastModifiedBy>Pedro Bairon</cp:lastModifiedBy>
  <cp:revision>75</cp:revision>
  <dcterms:created xsi:type="dcterms:W3CDTF">2018-08-16T05:13:10Z</dcterms:created>
  <dcterms:modified xsi:type="dcterms:W3CDTF">2023-04-20T01:42:27Z</dcterms:modified>
</cp:coreProperties>
</file>