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856" r:id="rId1"/>
  </p:sldMasterIdLst>
  <p:notesMasterIdLst>
    <p:notesMasterId r:id="rId23"/>
  </p:notesMasterIdLst>
  <p:handoutMasterIdLst>
    <p:handoutMasterId r:id="rId24"/>
  </p:handoutMasterIdLst>
  <p:sldIdLst>
    <p:sldId id="705" r:id="rId2"/>
    <p:sldId id="752" r:id="rId3"/>
    <p:sldId id="725" r:id="rId4"/>
    <p:sldId id="727" r:id="rId5"/>
    <p:sldId id="741" r:id="rId6"/>
    <p:sldId id="742" r:id="rId7"/>
    <p:sldId id="743" r:id="rId8"/>
    <p:sldId id="750" r:id="rId9"/>
    <p:sldId id="744" r:id="rId10"/>
    <p:sldId id="746" r:id="rId11"/>
    <p:sldId id="747" r:id="rId12"/>
    <p:sldId id="712" r:id="rId13"/>
    <p:sldId id="722" r:id="rId14"/>
    <p:sldId id="723" r:id="rId15"/>
    <p:sldId id="721" r:id="rId16"/>
    <p:sldId id="751" r:id="rId17"/>
    <p:sldId id="753" r:id="rId18"/>
    <p:sldId id="755" r:id="rId19"/>
    <p:sldId id="756" r:id="rId20"/>
    <p:sldId id="754" r:id="rId21"/>
    <p:sldId id="757" r:id="rId22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5443" userDrawn="1">
          <p15:clr>
            <a:srgbClr val="A4A3A4"/>
          </p15:clr>
        </p15:guide>
        <p15:guide id="3" orient="horz" pos="572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pos="20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645"/>
    <a:srgbClr val="000000"/>
    <a:srgbClr val="92B513"/>
    <a:srgbClr val="A5CC12"/>
    <a:srgbClr val="339947"/>
    <a:srgbClr val="6E991E"/>
    <a:srgbClr val="FF416B"/>
    <a:srgbClr val="FF3759"/>
    <a:srgbClr val="733B61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0" autoAdjust="0"/>
    <p:restoredTop sz="92569" autoAdjust="0"/>
  </p:normalViewPr>
  <p:slideViewPr>
    <p:cSldViewPr snapToGrid="0" snapToObjects="1">
      <p:cViewPr varScale="1">
        <p:scale>
          <a:sx n="73" d="100"/>
          <a:sy n="73" d="100"/>
        </p:scale>
        <p:origin x="816" y="62"/>
      </p:cViewPr>
      <p:guideLst>
        <p:guide orient="horz" pos="3974"/>
        <p:guide pos="5443"/>
        <p:guide orient="horz" pos="572"/>
        <p:guide pos="340"/>
        <p:guide pos="20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0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1731"/>
          </a:xfrm>
          <a:prstGeom prst="rect">
            <a:avLst/>
          </a:prstGeom>
        </p:spPr>
        <p:txBody>
          <a:bodyPr vert="horz" lIns="99041" tIns="49520" rIns="99041" bIns="495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3" y="0"/>
            <a:ext cx="3076364" cy="511731"/>
          </a:xfrm>
          <a:prstGeom prst="rect">
            <a:avLst/>
          </a:prstGeom>
        </p:spPr>
        <p:txBody>
          <a:bodyPr vert="horz" lIns="99041" tIns="49520" rIns="99041" bIns="495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92F9726D-A04A-4EC8-8313-CB1B3BB01F8B}" type="datetimeFigureOut">
              <a:rPr lang="de-DE"/>
              <a:pPr>
                <a:defRPr/>
              </a:pPr>
              <a:t>06.10.2024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4" cy="511731"/>
          </a:xfrm>
          <a:prstGeom prst="rect">
            <a:avLst/>
          </a:prstGeom>
        </p:spPr>
        <p:txBody>
          <a:bodyPr vert="horz" lIns="99041" tIns="49520" rIns="99041" bIns="495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3" y="9721106"/>
            <a:ext cx="3076364" cy="511731"/>
          </a:xfrm>
          <a:prstGeom prst="rect">
            <a:avLst/>
          </a:prstGeom>
        </p:spPr>
        <p:txBody>
          <a:bodyPr vert="horz" wrap="square" lIns="99041" tIns="49520" rIns="99041" bIns="495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FF7C29-B53F-4F88-81A6-565E5BC50567}" type="slidenum">
              <a:rPr lang="de-DE" altLang="de-DE"/>
              <a:pPr>
                <a:defRPr/>
              </a:pPr>
              <a:t>‹nº›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756780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1731"/>
          </a:xfrm>
          <a:prstGeom prst="rect">
            <a:avLst/>
          </a:prstGeom>
        </p:spPr>
        <p:txBody>
          <a:bodyPr vert="horz" lIns="99041" tIns="49520" rIns="99041" bIns="495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3" y="0"/>
            <a:ext cx="3076364" cy="511731"/>
          </a:xfrm>
          <a:prstGeom prst="rect">
            <a:avLst/>
          </a:prstGeom>
        </p:spPr>
        <p:txBody>
          <a:bodyPr vert="horz" lIns="99041" tIns="49520" rIns="99041" bIns="495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61AC52E8-B783-471D-BF9A-BBD8055E6D23}" type="datetimeFigureOut">
              <a:rPr lang="de-DE"/>
              <a:pPr>
                <a:defRPr/>
              </a:pPr>
              <a:t>06.10.2024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1" tIns="49520" rIns="99041" bIns="495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9041" tIns="49520" rIns="99041" bIns="495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4" cy="511731"/>
          </a:xfrm>
          <a:prstGeom prst="rect">
            <a:avLst/>
          </a:prstGeom>
        </p:spPr>
        <p:txBody>
          <a:bodyPr vert="horz" lIns="99041" tIns="49520" rIns="99041" bIns="495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3" y="9721106"/>
            <a:ext cx="3076364" cy="511731"/>
          </a:xfrm>
          <a:prstGeom prst="rect">
            <a:avLst/>
          </a:prstGeom>
        </p:spPr>
        <p:txBody>
          <a:bodyPr vert="horz" wrap="square" lIns="99041" tIns="49520" rIns="99041" bIns="495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87837D4-83BC-4A40-8483-576AF1D74C96}" type="slidenum">
              <a:rPr lang="de-DE" altLang="de-DE"/>
              <a:pPr>
                <a:defRPr/>
              </a:pPr>
              <a:t>‹nº›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07413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837D4-83BC-4A40-8483-576AF1D74C96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27760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kids</a:t>
            </a:r>
            <a:r>
              <a:rPr lang="de-DE" baseline="0" dirty="0"/>
              <a:t> </a:t>
            </a:r>
            <a:r>
              <a:rPr lang="de-DE" baseline="0" dirty="0" err="1"/>
              <a:t>said</a:t>
            </a:r>
            <a:r>
              <a:rPr lang="de-DE" baseline="0" dirty="0"/>
              <a:t> „</a:t>
            </a:r>
            <a:r>
              <a:rPr lang="de-DE" baseline="0" dirty="0" err="1"/>
              <a:t>hello</a:t>
            </a:r>
            <a:r>
              <a:rPr lang="de-DE" baseline="0" dirty="0"/>
              <a:t>“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us</a:t>
            </a:r>
            <a:r>
              <a:rPr lang="de-DE" baseline="0" dirty="0"/>
              <a:t> in </a:t>
            </a:r>
            <a:r>
              <a:rPr lang="de-DE" baseline="0" dirty="0" err="1"/>
              <a:t>their</a:t>
            </a:r>
            <a:r>
              <a:rPr lang="de-DE" baseline="0" dirty="0"/>
              <a:t> </a:t>
            </a:r>
            <a:r>
              <a:rPr lang="de-DE" baseline="0" dirty="0" err="1"/>
              <a:t>very</a:t>
            </a:r>
            <a:r>
              <a:rPr lang="de-DE" baseline="0" dirty="0"/>
              <a:t> </a:t>
            </a:r>
            <a:r>
              <a:rPr lang="de-DE" baseline="0" dirty="0" err="1"/>
              <a:t>individually</a:t>
            </a:r>
            <a:r>
              <a:rPr lang="de-DE" baseline="0" dirty="0"/>
              <a:t> </a:t>
            </a:r>
            <a:r>
              <a:rPr lang="de-DE" baseline="0" dirty="0" err="1"/>
              <a:t>way</a:t>
            </a:r>
            <a:r>
              <a:rPr lang="de-DE" baseline="0" dirty="0"/>
              <a:t>.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experience</a:t>
            </a:r>
            <a:r>
              <a:rPr lang="de-DE" dirty="0"/>
              <a:t> I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say</a:t>
            </a:r>
            <a:r>
              <a:rPr lang="de-DE" dirty="0"/>
              <a:t> </a:t>
            </a:r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again</a:t>
            </a:r>
            <a:r>
              <a:rPr lang="de-DE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837D4-83BC-4A40-8483-576AF1D74C96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8267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-196923" y="-264876"/>
            <a:ext cx="10068858" cy="7322974"/>
          </a:xfrm>
          <a:prstGeom prst="rect">
            <a:avLst/>
          </a:prstGeom>
          <a:solidFill>
            <a:srgbClr val="5B5B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797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86582" y="1535565"/>
            <a:ext cx="5424305" cy="1021791"/>
          </a:xfrm>
        </p:spPr>
        <p:txBody>
          <a:bodyPr anchor="b"/>
          <a:lstStyle>
            <a:lvl1pPr>
              <a:defRPr b="0" spc="86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188089" y="3142465"/>
            <a:ext cx="5422798" cy="3139738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1"/>
                </a:solidFill>
              </a:defRPr>
            </a:lvl1pPr>
            <a:lvl2pPr marL="446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2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4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0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2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9828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533414" y="6072869"/>
            <a:ext cx="8075336" cy="225283"/>
          </a:xfrm>
        </p:spPr>
        <p:txBody>
          <a:bodyPr anchor="b">
            <a:normAutofit/>
          </a:bodyPr>
          <a:lstStyle>
            <a:lvl1pPr>
              <a:defRPr sz="1283" baseline="0"/>
            </a:lvl1pPr>
            <a:lvl2pPr>
              <a:defRPr sz="1283"/>
            </a:lvl2pPr>
            <a:lvl3pPr>
              <a:defRPr sz="1283"/>
            </a:lvl3pPr>
            <a:lvl4pPr>
              <a:defRPr sz="1283"/>
            </a:lvl4pPr>
            <a:lvl5pPr>
              <a:defRPr sz="1283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idx="20"/>
          </p:nvPr>
        </p:nvSpPr>
        <p:spPr>
          <a:xfrm>
            <a:off x="533414" y="575838"/>
            <a:ext cx="3971205" cy="5448305"/>
          </a:xfrm>
        </p:spPr>
        <p:txBody>
          <a:bodyPr/>
          <a:lstStyle>
            <a:lvl1pPr marL="0" indent="0">
              <a:buNone/>
              <a:defRPr sz="1027"/>
            </a:lvl1pPr>
            <a:lvl2pPr marL="446089" indent="0">
              <a:buNone/>
              <a:defRPr sz="2738"/>
            </a:lvl2pPr>
            <a:lvl3pPr marL="892178" indent="0">
              <a:buNone/>
              <a:defRPr sz="2310"/>
            </a:lvl3pPr>
            <a:lvl4pPr marL="1338267" indent="0">
              <a:buNone/>
              <a:defRPr sz="1968"/>
            </a:lvl4pPr>
            <a:lvl5pPr marL="1784356" indent="0">
              <a:buNone/>
              <a:defRPr sz="1968"/>
            </a:lvl5pPr>
            <a:lvl6pPr marL="2230445" indent="0">
              <a:buNone/>
              <a:defRPr sz="1968"/>
            </a:lvl6pPr>
            <a:lvl7pPr marL="2676534" indent="0">
              <a:buNone/>
              <a:defRPr sz="1968"/>
            </a:lvl7pPr>
            <a:lvl8pPr marL="3122623" indent="0">
              <a:buNone/>
              <a:defRPr sz="1968"/>
            </a:lvl8pPr>
            <a:lvl9pPr marL="3568712" indent="0">
              <a:buNone/>
              <a:defRPr sz="1968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3" name="Bildplatzhalter 2"/>
          <p:cNvSpPr>
            <a:spLocks noGrp="1"/>
          </p:cNvSpPr>
          <p:nvPr>
            <p:ph type="pic" idx="21"/>
          </p:nvPr>
        </p:nvSpPr>
        <p:spPr>
          <a:xfrm>
            <a:off x="4663408" y="575838"/>
            <a:ext cx="3945341" cy="5448305"/>
          </a:xfrm>
        </p:spPr>
        <p:txBody>
          <a:bodyPr/>
          <a:lstStyle>
            <a:lvl1pPr marL="0" indent="0">
              <a:buNone/>
              <a:defRPr sz="1027"/>
            </a:lvl1pPr>
            <a:lvl2pPr marL="446089" indent="0">
              <a:buNone/>
              <a:defRPr sz="2738"/>
            </a:lvl2pPr>
            <a:lvl3pPr marL="892178" indent="0">
              <a:buNone/>
              <a:defRPr sz="2310"/>
            </a:lvl3pPr>
            <a:lvl4pPr marL="1338267" indent="0">
              <a:buNone/>
              <a:defRPr sz="1968"/>
            </a:lvl4pPr>
            <a:lvl5pPr marL="1784356" indent="0">
              <a:buNone/>
              <a:defRPr sz="1968"/>
            </a:lvl5pPr>
            <a:lvl6pPr marL="2230445" indent="0">
              <a:buNone/>
              <a:defRPr sz="1968"/>
            </a:lvl6pPr>
            <a:lvl7pPr marL="2676534" indent="0">
              <a:buNone/>
              <a:defRPr sz="1968"/>
            </a:lvl7pPr>
            <a:lvl8pPr marL="3122623" indent="0">
              <a:buNone/>
              <a:defRPr sz="1968"/>
            </a:lvl8pPr>
            <a:lvl9pPr marL="3568712" indent="0">
              <a:buNone/>
              <a:defRPr sz="1968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" name="Foliennummernplatzhalter 26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4D9D6-C41F-4D27-AAF6-6CEBC9EEFC94}" type="slidenum"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‹nº›</a:t>
            </a:fld>
            <a:endParaRPr lang="de-DE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278423" y="6482279"/>
            <a:ext cx="5670268" cy="36564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t>Prof. Dr. Ursula Kirschner &amp; Prof. Dr. Anja Pratschke</a:t>
            </a:r>
            <a:endParaRPr lang="de-DE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4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 / BU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27412" y="567203"/>
            <a:ext cx="8088880" cy="5456616"/>
          </a:xfrm>
        </p:spPr>
        <p:txBody>
          <a:bodyPr/>
          <a:lstStyle>
            <a:lvl1pPr marL="0" indent="0">
              <a:buNone/>
              <a:defRPr sz="3080"/>
            </a:lvl1pPr>
            <a:lvl2pPr marL="446089" indent="0">
              <a:buNone/>
              <a:defRPr sz="2738"/>
            </a:lvl2pPr>
            <a:lvl3pPr marL="892178" indent="0">
              <a:buNone/>
              <a:defRPr sz="2310"/>
            </a:lvl3pPr>
            <a:lvl4pPr marL="1338267" indent="0">
              <a:buNone/>
              <a:defRPr sz="1968"/>
            </a:lvl4pPr>
            <a:lvl5pPr marL="1784356" indent="0">
              <a:buNone/>
              <a:defRPr sz="1968"/>
            </a:lvl5pPr>
            <a:lvl6pPr marL="2230445" indent="0">
              <a:buNone/>
              <a:defRPr sz="1968"/>
            </a:lvl6pPr>
            <a:lvl7pPr marL="2676534" indent="0">
              <a:buNone/>
              <a:defRPr sz="1968"/>
            </a:lvl7pPr>
            <a:lvl8pPr marL="3122623" indent="0">
              <a:buNone/>
              <a:defRPr sz="1968"/>
            </a:lvl8pPr>
            <a:lvl9pPr marL="3568712" indent="0">
              <a:buNone/>
              <a:defRPr sz="1968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281047" y="6117076"/>
            <a:ext cx="5335245" cy="188181"/>
          </a:xfrm>
        </p:spPr>
        <p:txBody>
          <a:bodyPr anchor="b"/>
          <a:lstStyle>
            <a:lvl1pPr marL="0" indent="0">
              <a:buNone/>
              <a:defRPr sz="1369"/>
            </a:lvl1pPr>
            <a:lvl2pPr marL="446089" indent="0">
              <a:buNone/>
              <a:defRPr sz="1198"/>
            </a:lvl2pPr>
            <a:lvl3pPr marL="892178" indent="0">
              <a:buNone/>
              <a:defRPr sz="941"/>
            </a:lvl3pPr>
            <a:lvl4pPr marL="1338267" indent="0">
              <a:buNone/>
              <a:defRPr sz="856"/>
            </a:lvl4pPr>
            <a:lvl5pPr marL="1784356" indent="0">
              <a:buNone/>
              <a:defRPr sz="856"/>
            </a:lvl5pPr>
            <a:lvl6pPr marL="2230445" indent="0">
              <a:buNone/>
              <a:defRPr sz="856"/>
            </a:lvl6pPr>
            <a:lvl7pPr marL="2676534" indent="0">
              <a:buNone/>
              <a:defRPr sz="856"/>
            </a:lvl7pPr>
            <a:lvl8pPr marL="3122623" indent="0">
              <a:buNone/>
              <a:defRPr sz="856"/>
            </a:lvl8pPr>
            <a:lvl9pPr marL="3568712" indent="0">
              <a:buNone/>
              <a:defRPr sz="856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oliennummernplatzhalt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6147C-1251-4847-A686-51007E3DA752}" type="slidenum"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‹nº›</a:t>
            </a:fld>
            <a:endParaRPr lang="de-DE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278423" y="6482279"/>
            <a:ext cx="5670268" cy="36564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t>Prof. Dr. Ursula Kirschner &amp; Prof. Dr. Anja Pratschke</a:t>
            </a:r>
            <a:endParaRPr lang="de-DE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7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 / BU zwei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281047" y="5866432"/>
            <a:ext cx="5335245" cy="438825"/>
          </a:xfrm>
        </p:spPr>
        <p:txBody>
          <a:bodyPr anchor="b"/>
          <a:lstStyle>
            <a:lvl1pPr marL="0" indent="0">
              <a:buNone/>
              <a:defRPr sz="1369"/>
            </a:lvl1pPr>
            <a:lvl2pPr marL="446089" indent="0">
              <a:buNone/>
              <a:defRPr sz="1198"/>
            </a:lvl2pPr>
            <a:lvl3pPr marL="892178" indent="0">
              <a:buNone/>
              <a:defRPr sz="941"/>
            </a:lvl3pPr>
            <a:lvl4pPr marL="1338267" indent="0">
              <a:buNone/>
              <a:defRPr sz="856"/>
            </a:lvl4pPr>
            <a:lvl5pPr marL="1784356" indent="0">
              <a:buNone/>
              <a:defRPr sz="856"/>
            </a:lvl5pPr>
            <a:lvl6pPr marL="2230445" indent="0">
              <a:buNone/>
              <a:defRPr sz="856"/>
            </a:lvl6pPr>
            <a:lvl7pPr marL="2676534" indent="0">
              <a:buNone/>
              <a:defRPr sz="856"/>
            </a:lvl7pPr>
            <a:lvl8pPr marL="3122623" indent="0">
              <a:buNone/>
              <a:defRPr sz="856"/>
            </a:lvl8pPr>
            <a:lvl9pPr marL="3568712" indent="0">
              <a:buNone/>
              <a:defRPr sz="856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"/>
          </p:nvPr>
        </p:nvSpPr>
        <p:spPr>
          <a:xfrm>
            <a:off x="527412" y="567203"/>
            <a:ext cx="8088880" cy="5248060"/>
          </a:xfrm>
        </p:spPr>
        <p:txBody>
          <a:bodyPr/>
          <a:lstStyle>
            <a:lvl1pPr marL="0" indent="0">
              <a:buNone/>
              <a:defRPr sz="3080"/>
            </a:lvl1pPr>
            <a:lvl2pPr marL="446089" indent="0">
              <a:buNone/>
              <a:defRPr sz="2738"/>
            </a:lvl2pPr>
            <a:lvl3pPr marL="892178" indent="0">
              <a:buNone/>
              <a:defRPr sz="2310"/>
            </a:lvl3pPr>
            <a:lvl4pPr marL="1338267" indent="0">
              <a:buNone/>
              <a:defRPr sz="1968"/>
            </a:lvl4pPr>
            <a:lvl5pPr marL="1784356" indent="0">
              <a:buNone/>
              <a:defRPr sz="1968"/>
            </a:lvl5pPr>
            <a:lvl6pPr marL="2230445" indent="0">
              <a:buNone/>
              <a:defRPr sz="1968"/>
            </a:lvl6pPr>
            <a:lvl7pPr marL="2676534" indent="0">
              <a:buNone/>
              <a:defRPr sz="1968"/>
            </a:lvl7pPr>
            <a:lvl8pPr marL="3122623" indent="0">
              <a:buNone/>
              <a:defRPr sz="1968"/>
            </a:lvl8pPr>
            <a:lvl9pPr marL="3568712" indent="0">
              <a:buNone/>
              <a:defRPr sz="1968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" name="Foliennummernplatzhalt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A7E42-607A-4966-B6AD-6F7C871A75D3}" type="slidenum"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‹nº›</a:t>
            </a:fld>
            <a:endParaRPr lang="de-DE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278423" y="6482279"/>
            <a:ext cx="5670268" cy="36564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t>Prof. Dr. Ursula Kirschner &amp; Prof. Dr. Anja Pratschke</a:t>
            </a:r>
            <a:endParaRPr lang="de-DE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75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41" b="0" i="0">
                <a:solidFill>
                  <a:srgbClr val="3F3F3F"/>
                </a:solidFill>
                <a:latin typeface="Calibri"/>
                <a:cs typeface="Calibri"/>
              </a:defRPr>
            </a:lvl1pPr>
          </a:lstStyle>
          <a:p>
            <a:pPr marL="32579">
              <a:lnSpc>
                <a:spcPts val="714"/>
              </a:lnSpc>
            </a:pPr>
            <a:fld id="{81D60167-4931-47E6-BA6A-407CBD079E47}" type="slidenum">
              <a:rPr lang="de-DE" spc="13" smtClean="0"/>
              <a:pPr marL="32579">
                <a:lnSpc>
                  <a:spcPts val="714"/>
                </a:lnSpc>
              </a:pPr>
              <a:t>‹nº›</a:t>
            </a:fld>
            <a:endParaRPr lang="de-DE" spc="13" dirty="0"/>
          </a:p>
        </p:txBody>
      </p:sp>
    </p:spTree>
    <p:extLst>
      <p:ext uri="{BB962C8B-B14F-4D97-AF65-F5344CB8AC3E}">
        <p14:creationId xmlns:p14="http://schemas.microsoft.com/office/powerpoint/2010/main" val="4151561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535086" y="-198657"/>
            <a:ext cx="10070215" cy="7322974"/>
          </a:xfrm>
          <a:prstGeom prst="rect">
            <a:avLst/>
          </a:prstGeom>
          <a:solidFill>
            <a:srgbClr val="5B5B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608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797">
              <a:solidFill>
                <a:prstClr val="white"/>
              </a:solidFill>
            </a:endParaRPr>
          </a:p>
        </p:txBody>
      </p:sp>
      <p:cxnSp>
        <p:nvCxnSpPr>
          <p:cNvPr id="4" name="Gerade Verbindung 5"/>
          <p:cNvCxnSpPr/>
          <p:nvPr/>
        </p:nvCxnSpPr>
        <p:spPr>
          <a:xfrm>
            <a:off x="532370" y="6531223"/>
            <a:ext cx="407426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86582" y="1535565"/>
            <a:ext cx="5424305" cy="1021791"/>
          </a:xfrm>
        </p:spPr>
        <p:txBody>
          <a:bodyPr anchor="b"/>
          <a:lstStyle>
            <a:lvl1pPr>
              <a:defRPr b="0" spc="86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2240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80500" y="888687"/>
            <a:ext cx="5341197" cy="440719"/>
          </a:xfrm>
        </p:spPr>
        <p:txBody>
          <a:bodyPr/>
          <a:lstStyle>
            <a:lvl1pPr>
              <a:defRPr spc="86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80397" y="2376151"/>
            <a:ext cx="5341300" cy="3903187"/>
          </a:xfrm>
        </p:spPr>
        <p:txBody>
          <a:bodyPr wrap="square" anchor="t" anchorCtr="0"/>
          <a:lstStyle>
            <a:lvl1pPr>
              <a:defRPr baseline="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278423" y="6482279"/>
            <a:ext cx="5670268" cy="36564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lumMod val="75000"/>
                    <a:lumOff val="25000"/>
                  </a:prstClr>
                </a:solidFill>
              </a:rPr>
              <a:t>Prof. Dr. Ursula Kirschner &amp; Prof. Dr. Anja Pratschke</a:t>
            </a:r>
            <a:endParaRPr lang="de-DE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liennummernplatzhalt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3B639-615C-48D4-85A0-04FCEF4B9FF2}" type="slidenum"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‹nº›</a:t>
            </a:fld>
            <a:endParaRPr lang="de-DE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08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80500" y="888687"/>
            <a:ext cx="5341197" cy="440719"/>
          </a:xfrm>
        </p:spPr>
        <p:txBody>
          <a:bodyPr/>
          <a:lstStyle>
            <a:lvl1pPr>
              <a:defRPr spc="86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80397" y="2376151"/>
            <a:ext cx="5341300" cy="3897458"/>
          </a:xfrm>
        </p:spPr>
        <p:txBody>
          <a:bodyPr wrap="square" anchor="t" anchorCtr="0"/>
          <a:lstStyle>
            <a:lvl1pPr marL="0" indent="-153990">
              <a:buSzPct val="100000"/>
              <a:buFont typeface="Arial"/>
              <a:buChar char="•"/>
              <a:defRPr baseline="0"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oliennummernplatzhalt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20059-97FF-4CAB-88DA-56269D9A4877}" type="slidenum"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‹nº›</a:t>
            </a:fld>
            <a:endParaRPr lang="de-DE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278423" y="6482279"/>
            <a:ext cx="5670268" cy="36564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t>Prof. Dr. Ursula Kirschner &amp; Prof. Dr. Anja Pratschke</a:t>
            </a:r>
            <a:endParaRPr lang="de-DE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6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80500" y="888687"/>
            <a:ext cx="5341197" cy="440719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14" y="2383852"/>
            <a:ext cx="2590938" cy="3882255"/>
          </a:xfrm>
        </p:spPr>
        <p:txBody>
          <a:bodyPr>
            <a:normAutofit/>
          </a:bodyPr>
          <a:lstStyle>
            <a:lvl1pPr>
              <a:defRPr sz="1283" baseline="0"/>
            </a:lvl1pPr>
            <a:lvl2pPr>
              <a:defRPr sz="1283"/>
            </a:lvl2pPr>
            <a:lvl3pPr>
              <a:defRPr sz="1283"/>
            </a:lvl3pPr>
            <a:lvl4pPr>
              <a:defRPr sz="1283"/>
            </a:lvl4pPr>
            <a:lvl5pPr>
              <a:defRPr sz="1283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83812" y="2445475"/>
            <a:ext cx="5337885" cy="3820632"/>
          </a:xfrm>
        </p:spPr>
        <p:txBody>
          <a:bodyPr anchor="t">
            <a:normAutofit/>
          </a:bodyPr>
          <a:lstStyle>
            <a:lvl1pPr>
              <a:defRPr sz="1283" baseline="0"/>
            </a:lvl1pPr>
            <a:lvl2pPr>
              <a:defRPr sz="1283"/>
            </a:lvl2pPr>
            <a:lvl3pPr>
              <a:defRPr sz="1283"/>
            </a:lvl3pPr>
            <a:lvl4pPr>
              <a:defRPr sz="1283"/>
            </a:lvl4pPr>
            <a:lvl5pPr>
              <a:defRPr sz="1283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oliennummernplatzhalt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CCC72-9BB5-42E6-AB50-40FDFC643DDC}" type="slidenum"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‹nº›</a:t>
            </a:fld>
            <a:endParaRPr lang="de-DE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278423" y="6482279"/>
            <a:ext cx="5670268" cy="36564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t>Prof. Dr. Ursula Kirschner &amp; Prof. Dr. Anja Pratschke</a:t>
            </a:r>
            <a:endParaRPr lang="de-DE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6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14" y="2383851"/>
            <a:ext cx="2590938" cy="388903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defRPr sz="1283" baseline="0"/>
            </a:lvl1pPr>
            <a:lvl2pPr>
              <a:defRPr sz="1283"/>
            </a:lvl2pPr>
            <a:lvl3pPr>
              <a:defRPr sz="1283"/>
            </a:lvl3pPr>
            <a:lvl4pPr>
              <a:defRPr sz="1283"/>
            </a:lvl4pPr>
            <a:lvl5pPr>
              <a:defRPr sz="1283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idx="20"/>
          </p:nvPr>
        </p:nvSpPr>
        <p:spPr>
          <a:xfrm>
            <a:off x="3282384" y="575805"/>
            <a:ext cx="5333909" cy="5697076"/>
          </a:xfrm>
        </p:spPr>
        <p:txBody>
          <a:bodyPr/>
          <a:lstStyle>
            <a:lvl1pPr marL="0" indent="0">
              <a:buNone/>
              <a:defRPr sz="1027"/>
            </a:lvl1pPr>
            <a:lvl2pPr marL="446089" indent="0">
              <a:buNone/>
              <a:defRPr sz="2738"/>
            </a:lvl2pPr>
            <a:lvl3pPr marL="892178" indent="0">
              <a:buNone/>
              <a:defRPr sz="2310"/>
            </a:lvl3pPr>
            <a:lvl4pPr marL="1338267" indent="0">
              <a:buNone/>
              <a:defRPr sz="1968"/>
            </a:lvl4pPr>
            <a:lvl5pPr marL="1784356" indent="0">
              <a:buNone/>
              <a:defRPr sz="1968"/>
            </a:lvl5pPr>
            <a:lvl6pPr marL="2230445" indent="0">
              <a:buNone/>
              <a:defRPr sz="1968"/>
            </a:lvl6pPr>
            <a:lvl7pPr marL="2676534" indent="0">
              <a:buNone/>
              <a:defRPr sz="1968"/>
            </a:lvl7pPr>
            <a:lvl8pPr marL="3122623" indent="0">
              <a:buNone/>
              <a:defRPr sz="1968"/>
            </a:lvl8pPr>
            <a:lvl9pPr marL="3568712" indent="0">
              <a:buNone/>
              <a:defRPr sz="1968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5" name="Foliennummernplatzhalter 2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AD7AF-A510-4E62-8A6A-DFF4B2E8E4E9}" type="slidenum"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‹nº›</a:t>
            </a:fld>
            <a:endParaRPr lang="de-DE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278423" y="6482279"/>
            <a:ext cx="5670268" cy="36564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t>Prof. Dr. Ursula Kirschner &amp; Prof. Dr. Anja Pratschke</a:t>
            </a:r>
            <a:endParaRPr lang="de-DE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02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533414" y="2383852"/>
            <a:ext cx="2585532" cy="3889029"/>
          </a:xfrm>
        </p:spPr>
        <p:txBody>
          <a:bodyPr>
            <a:normAutofit/>
          </a:bodyPr>
          <a:lstStyle>
            <a:lvl1pPr>
              <a:defRPr sz="1283" baseline="0"/>
            </a:lvl1pPr>
            <a:lvl2pPr>
              <a:defRPr sz="1283"/>
            </a:lvl2pPr>
            <a:lvl3pPr>
              <a:defRPr sz="1283"/>
            </a:lvl3pPr>
            <a:lvl4pPr>
              <a:defRPr sz="1283"/>
            </a:lvl4pPr>
            <a:lvl5pPr>
              <a:defRPr sz="1283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idx="14"/>
          </p:nvPr>
        </p:nvSpPr>
        <p:spPr>
          <a:xfrm>
            <a:off x="3282383" y="572933"/>
            <a:ext cx="2584604" cy="2685442"/>
          </a:xfrm>
        </p:spPr>
        <p:txBody>
          <a:bodyPr/>
          <a:lstStyle>
            <a:lvl1pPr marL="0" indent="0">
              <a:buNone/>
              <a:defRPr sz="1027"/>
            </a:lvl1pPr>
            <a:lvl2pPr marL="446089" indent="0">
              <a:buNone/>
              <a:defRPr sz="2738"/>
            </a:lvl2pPr>
            <a:lvl3pPr marL="892178" indent="0">
              <a:buNone/>
              <a:defRPr sz="2310"/>
            </a:lvl3pPr>
            <a:lvl4pPr marL="1338267" indent="0">
              <a:buNone/>
              <a:defRPr sz="1968"/>
            </a:lvl4pPr>
            <a:lvl5pPr marL="1784356" indent="0">
              <a:buNone/>
              <a:defRPr sz="1968"/>
            </a:lvl5pPr>
            <a:lvl6pPr marL="2230445" indent="0">
              <a:buNone/>
              <a:defRPr sz="1968"/>
            </a:lvl6pPr>
            <a:lvl7pPr marL="2676534" indent="0">
              <a:buNone/>
              <a:defRPr sz="1968"/>
            </a:lvl7pPr>
            <a:lvl8pPr marL="3122623" indent="0">
              <a:buNone/>
              <a:defRPr sz="1968"/>
            </a:lvl8pPr>
            <a:lvl9pPr marL="3568712" indent="0">
              <a:buNone/>
              <a:defRPr sz="1968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3" name="Bildplatzhalter 2"/>
          <p:cNvSpPr>
            <a:spLocks noGrp="1"/>
          </p:cNvSpPr>
          <p:nvPr>
            <p:ph type="pic" idx="18"/>
          </p:nvPr>
        </p:nvSpPr>
        <p:spPr>
          <a:xfrm>
            <a:off x="6024146" y="572933"/>
            <a:ext cx="2584604" cy="2685442"/>
          </a:xfrm>
        </p:spPr>
        <p:txBody>
          <a:bodyPr/>
          <a:lstStyle>
            <a:lvl1pPr marL="0" indent="0">
              <a:buNone/>
              <a:defRPr sz="1027"/>
            </a:lvl1pPr>
            <a:lvl2pPr marL="446089" indent="0">
              <a:buNone/>
              <a:defRPr sz="2738"/>
            </a:lvl2pPr>
            <a:lvl3pPr marL="892178" indent="0">
              <a:buNone/>
              <a:defRPr sz="2310"/>
            </a:lvl3pPr>
            <a:lvl4pPr marL="1338267" indent="0">
              <a:buNone/>
              <a:defRPr sz="1968"/>
            </a:lvl4pPr>
            <a:lvl5pPr marL="1784356" indent="0">
              <a:buNone/>
              <a:defRPr sz="1968"/>
            </a:lvl5pPr>
            <a:lvl6pPr marL="2230445" indent="0">
              <a:buNone/>
              <a:defRPr sz="1968"/>
            </a:lvl6pPr>
            <a:lvl7pPr marL="2676534" indent="0">
              <a:buNone/>
              <a:defRPr sz="1968"/>
            </a:lvl7pPr>
            <a:lvl8pPr marL="3122623" indent="0">
              <a:buNone/>
              <a:defRPr sz="1968"/>
            </a:lvl8pPr>
            <a:lvl9pPr marL="3568712" indent="0">
              <a:buNone/>
              <a:defRPr sz="1968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4" name="Bildplatzhalter 2"/>
          <p:cNvSpPr>
            <a:spLocks noGrp="1"/>
          </p:cNvSpPr>
          <p:nvPr>
            <p:ph type="pic" idx="19"/>
          </p:nvPr>
        </p:nvSpPr>
        <p:spPr>
          <a:xfrm>
            <a:off x="6024146" y="3420407"/>
            <a:ext cx="2584604" cy="2852474"/>
          </a:xfrm>
        </p:spPr>
        <p:txBody>
          <a:bodyPr/>
          <a:lstStyle>
            <a:lvl1pPr marL="0" indent="0">
              <a:buNone/>
              <a:defRPr sz="1027"/>
            </a:lvl1pPr>
            <a:lvl2pPr marL="446089" indent="0">
              <a:buNone/>
              <a:defRPr sz="2738"/>
            </a:lvl2pPr>
            <a:lvl3pPr marL="892178" indent="0">
              <a:buNone/>
              <a:defRPr sz="2310"/>
            </a:lvl3pPr>
            <a:lvl4pPr marL="1338267" indent="0">
              <a:buNone/>
              <a:defRPr sz="1968"/>
            </a:lvl4pPr>
            <a:lvl5pPr marL="1784356" indent="0">
              <a:buNone/>
              <a:defRPr sz="1968"/>
            </a:lvl5pPr>
            <a:lvl6pPr marL="2230445" indent="0">
              <a:buNone/>
              <a:defRPr sz="1968"/>
            </a:lvl6pPr>
            <a:lvl7pPr marL="2676534" indent="0">
              <a:buNone/>
              <a:defRPr sz="1968"/>
            </a:lvl7pPr>
            <a:lvl8pPr marL="3122623" indent="0">
              <a:buNone/>
              <a:defRPr sz="1968"/>
            </a:lvl8pPr>
            <a:lvl9pPr marL="3568712" indent="0">
              <a:buNone/>
              <a:defRPr sz="1968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5" name="Bildplatzhalter 2"/>
          <p:cNvSpPr>
            <a:spLocks noGrp="1"/>
          </p:cNvSpPr>
          <p:nvPr>
            <p:ph type="pic" idx="20"/>
          </p:nvPr>
        </p:nvSpPr>
        <p:spPr>
          <a:xfrm>
            <a:off x="3282383" y="3420407"/>
            <a:ext cx="2584604" cy="2852473"/>
          </a:xfrm>
        </p:spPr>
        <p:txBody>
          <a:bodyPr/>
          <a:lstStyle>
            <a:lvl1pPr marL="0" indent="0">
              <a:buNone/>
              <a:defRPr sz="1027"/>
            </a:lvl1pPr>
            <a:lvl2pPr marL="446089" indent="0">
              <a:buNone/>
              <a:defRPr sz="2738"/>
            </a:lvl2pPr>
            <a:lvl3pPr marL="892178" indent="0">
              <a:buNone/>
              <a:defRPr sz="2310"/>
            </a:lvl3pPr>
            <a:lvl4pPr marL="1338267" indent="0">
              <a:buNone/>
              <a:defRPr sz="1968"/>
            </a:lvl4pPr>
            <a:lvl5pPr marL="1784356" indent="0">
              <a:buNone/>
              <a:defRPr sz="1968"/>
            </a:lvl5pPr>
            <a:lvl6pPr marL="2230445" indent="0">
              <a:buNone/>
              <a:defRPr sz="1968"/>
            </a:lvl6pPr>
            <a:lvl7pPr marL="2676534" indent="0">
              <a:buNone/>
              <a:defRPr sz="1968"/>
            </a:lvl7pPr>
            <a:lvl8pPr marL="3122623" indent="0">
              <a:buNone/>
              <a:defRPr sz="1968"/>
            </a:lvl8pPr>
            <a:lvl9pPr marL="3568712" indent="0">
              <a:buNone/>
              <a:defRPr sz="1968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0" name="Foliennummernplatzhalter 2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BF879-EA02-4BF1-9D64-1D3B079AC994}" type="slidenum"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‹nº›</a:t>
            </a:fld>
            <a:endParaRPr lang="de-DE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278423" y="6482279"/>
            <a:ext cx="5670268" cy="36564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t>Prof. Dr. Ursula Kirschner &amp; Prof. Dr. Anja Pratschke</a:t>
            </a:r>
            <a:endParaRPr lang="de-DE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46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3282383" y="5927398"/>
            <a:ext cx="5326367" cy="392901"/>
          </a:xfrm>
        </p:spPr>
        <p:txBody>
          <a:bodyPr anchor="b">
            <a:normAutofit/>
          </a:bodyPr>
          <a:lstStyle>
            <a:lvl1pPr>
              <a:defRPr sz="1283" baseline="0"/>
            </a:lvl1pPr>
            <a:lvl2pPr>
              <a:defRPr sz="1283"/>
            </a:lvl2pPr>
            <a:lvl3pPr>
              <a:defRPr sz="1283"/>
            </a:lvl3pPr>
            <a:lvl4pPr>
              <a:defRPr sz="1283"/>
            </a:lvl4pPr>
            <a:lvl5pPr>
              <a:defRPr sz="1283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idx="20"/>
          </p:nvPr>
        </p:nvSpPr>
        <p:spPr>
          <a:xfrm>
            <a:off x="533414" y="1254722"/>
            <a:ext cx="2584604" cy="4560541"/>
          </a:xfrm>
        </p:spPr>
        <p:txBody>
          <a:bodyPr/>
          <a:lstStyle>
            <a:lvl1pPr marL="0" indent="0">
              <a:buNone/>
              <a:defRPr sz="1027"/>
            </a:lvl1pPr>
            <a:lvl2pPr marL="446089" indent="0">
              <a:buNone/>
              <a:defRPr sz="2738"/>
            </a:lvl2pPr>
            <a:lvl3pPr marL="892178" indent="0">
              <a:buNone/>
              <a:defRPr sz="2310"/>
            </a:lvl3pPr>
            <a:lvl4pPr marL="1338267" indent="0">
              <a:buNone/>
              <a:defRPr sz="1968"/>
            </a:lvl4pPr>
            <a:lvl5pPr marL="1784356" indent="0">
              <a:buNone/>
              <a:defRPr sz="1968"/>
            </a:lvl5pPr>
            <a:lvl6pPr marL="2230445" indent="0">
              <a:buNone/>
              <a:defRPr sz="1968"/>
            </a:lvl6pPr>
            <a:lvl7pPr marL="2676534" indent="0">
              <a:buNone/>
              <a:defRPr sz="1968"/>
            </a:lvl7pPr>
            <a:lvl8pPr marL="3122623" indent="0">
              <a:buNone/>
              <a:defRPr sz="1968"/>
            </a:lvl8pPr>
            <a:lvl9pPr marL="3568712" indent="0">
              <a:buNone/>
              <a:defRPr sz="1968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3" name="Bildplatzhalter 2"/>
          <p:cNvSpPr>
            <a:spLocks noGrp="1"/>
          </p:cNvSpPr>
          <p:nvPr>
            <p:ph type="pic" idx="21"/>
          </p:nvPr>
        </p:nvSpPr>
        <p:spPr>
          <a:xfrm>
            <a:off x="3282383" y="2438701"/>
            <a:ext cx="5326367" cy="3376562"/>
          </a:xfrm>
        </p:spPr>
        <p:txBody>
          <a:bodyPr/>
          <a:lstStyle>
            <a:lvl1pPr marL="0" indent="0">
              <a:buNone/>
              <a:defRPr sz="1027"/>
            </a:lvl1pPr>
            <a:lvl2pPr marL="446089" indent="0">
              <a:buNone/>
              <a:defRPr sz="2738"/>
            </a:lvl2pPr>
            <a:lvl3pPr marL="892178" indent="0">
              <a:buNone/>
              <a:defRPr sz="2310"/>
            </a:lvl3pPr>
            <a:lvl4pPr marL="1338267" indent="0">
              <a:buNone/>
              <a:defRPr sz="1968"/>
            </a:lvl4pPr>
            <a:lvl5pPr marL="1784356" indent="0">
              <a:buNone/>
              <a:defRPr sz="1968"/>
            </a:lvl5pPr>
            <a:lvl6pPr marL="2230445" indent="0">
              <a:buNone/>
              <a:defRPr sz="1968"/>
            </a:lvl6pPr>
            <a:lvl7pPr marL="2676534" indent="0">
              <a:buNone/>
              <a:defRPr sz="1968"/>
            </a:lvl7pPr>
            <a:lvl8pPr marL="3122623" indent="0">
              <a:buNone/>
              <a:defRPr sz="1968"/>
            </a:lvl8pPr>
            <a:lvl9pPr marL="3568712" indent="0">
              <a:buNone/>
              <a:defRPr sz="1968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" name="Foliennummernplatzhalter 26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FE22A-8B92-4B58-A389-8A974488E5F7}" type="slidenum"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‹nº›</a:t>
            </a:fld>
            <a:endParaRPr lang="de-DE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278423" y="6482279"/>
            <a:ext cx="5670268" cy="36564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t>Prof. Dr. Ursula Kirschner &amp; Prof. Dr. Anja Pratschke</a:t>
            </a:r>
            <a:endParaRPr lang="de-DE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63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3282383" y="5954495"/>
            <a:ext cx="5326367" cy="365803"/>
          </a:xfrm>
        </p:spPr>
        <p:txBody>
          <a:bodyPr anchor="b">
            <a:normAutofit/>
          </a:bodyPr>
          <a:lstStyle>
            <a:lvl1pPr>
              <a:defRPr sz="1283" baseline="0"/>
            </a:lvl1pPr>
            <a:lvl2pPr>
              <a:defRPr sz="1283"/>
            </a:lvl2pPr>
            <a:lvl3pPr>
              <a:defRPr sz="1283"/>
            </a:lvl3pPr>
            <a:lvl4pPr>
              <a:defRPr sz="1283"/>
            </a:lvl4pPr>
            <a:lvl5pPr>
              <a:defRPr sz="1283"/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idx="20"/>
          </p:nvPr>
        </p:nvSpPr>
        <p:spPr>
          <a:xfrm>
            <a:off x="533414" y="575804"/>
            <a:ext cx="2584604" cy="5243208"/>
          </a:xfrm>
        </p:spPr>
        <p:txBody>
          <a:bodyPr/>
          <a:lstStyle>
            <a:lvl1pPr marL="0" indent="0">
              <a:buNone/>
              <a:defRPr sz="1027"/>
            </a:lvl1pPr>
            <a:lvl2pPr marL="446089" indent="0">
              <a:buNone/>
              <a:defRPr sz="2738"/>
            </a:lvl2pPr>
            <a:lvl3pPr marL="892178" indent="0">
              <a:buNone/>
              <a:defRPr sz="2310"/>
            </a:lvl3pPr>
            <a:lvl4pPr marL="1338267" indent="0">
              <a:buNone/>
              <a:defRPr sz="1968"/>
            </a:lvl4pPr>
            <a:lvl5pPr marL="1784356" indent="0">
              <a:buNone/>
              <a:defRPr sz="1968"/>
            </a:lvl5pPr>
            <a:lvl6pPr marL="2230445" indent="0">
              <a:buNone/>
              <a:defRPr sz="1968"/>
            </a:lvl6pPr>
            <a:lvl7pPr marL="2676534" indent="0">
              <a:buNone/>
              <a:defRPr sz="1968"/>
            </a:lvl7pPr>
            <a:lvl8pPr marL="3122623" indent="0">
              <a:buNone/>
              <a:defRPr sz="1968"/>
            </a:lvl8pPr>
            <a:lvl9pPr marL="3568712" indent="0">
              <a:buNone/>
              <a:defRPr sz="1968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2" name="Bildplatzhalter 2"/>
          <p:cNvSpPr>
            <a:spLocks noGrp="1"/>
          </p:cNvSpPr>
          <p:nvPr>
            <p:ph type="pic" idx="21"/>
          </p:nvPr>
        </p:nvSpPr>
        <p:spPr>
          <a:xfrm>
            <a:off x="3282383" y="575804"/>
            <a:ext cx="2584604" cy="5243208"/>
          </a:xfrm>
        </p:spPr>
        <p:txBody>
          <a:bodyPr/>
          <a:lstStyle>
            <a:lvl1pPr marL="0" indent="0">
              <a:buNone/>
              <a:defRPr sz="1027"/>
            </a:lvl1pPr>
            <a:lvl2pPr marL="446089" indent="0">
              <a:buNone/>
              <a:defRPr sz="2738"/>
            </a:lvl2pPr>
            <a:lvl3pPr marL="892178" indent="0">
              <a:buNone/>
              <a:defRPr sz="2310"/>
            </a:lvl3pPr>
            <a:lvl4pPr marL="1338267" indent="0">
              <a:buNone/>
              <a:defRPr sz="1968"/>
            </a:lvl4pPr>
            <a:lvl5pPr marL="1784356" indent="0">
              <a:buNone/>
              <a:defRPr sz="1968"/>
            </a:lvl5pPr>
            <a:lvl6pPr marL="2230445" indent="0">
              <a:buNone/>
              <a:defRPr sz="1968"/>
            </a:lvl6pPr>
            <a:lvl7pPr marL="2676534" indent="0">
              <a:buNone/>
              <a:defRPr sz="1968"/>
            </a:lvl7pPr>
            <a:lvl8pPr marL="3122623" indent="0">
              <a:buNone/>
              <a:defRPr sz="1968"/>
            </a:lvl8pPr>
            <a:lvl9pPr marL="3568712" indent="0">
              <a:buNone/>
              <a:defRPr sz="1968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3" name="Bildplatzhalter 2"/>
          <p:cNvSpPr>
            <a:spLocks noGrp="1"/>
          </p:cNvSpPr>
          <p:nvPr>
            <p:ph type="pic" idx="22"/>
          </p:nvPr>
        </p:nvSpPr>
        <p:spPr>
          <a:xfrm>
            <a:off x="6024146" y="575804"/>
            <a:ext cx="2584604" cy="5243208"/>
          </a:xfrm>
        </p:spPr>
        <p:txBody>
          <a:bodyPr/>
          <a:lstStyle>
            <a:lvl1pPr marL="0" indent="0">
              <a:buNone/>
              <a:defRPr sz="1027"/>
            </a:lvl1pPr>
            <a:lvl2pPr marL="446089" indent="0">
              <a:buNone/>
              <a:defRPr sz="2738"/>
            </a:lvl2pPr>
            <a:lvl3pPr marL="892178" indent="0">
              <a:buNone/>
              <a:defRPr sz="2310"/>
            </a:lvl3pPr>
            <a:lvl4pPr marL="1338267" indent="0">
              <a:buNone/>
              <a:defRPr sz="1968"/>
            </a:lvl4pPr>
            <a:lvl5pPr marL="1784356" indent="0">
              <a:buNone/>
              <a:defRPr sz="1968"/>
            </a:lvl5pPr>
            <a:lvl6pPr marL="2230445" indent="0">
              <a:buNone/>
              <a:defRPr sz="1968"/>
            </a:lvl6pPr>
            <a:lvl7pPr marL="2676534" indent="0">
              <a:buNone/>
              <a:defRPr sz="1968"/>
            </a:lvl7pPr>
            <a:lvl8pPr marL="3122623" indent="0">
              <a:buNone/>
              <a:defRPr sz="1968"/>
            </a:lvl8pPr>
            <a:lvl9pPr marL="3568712" indent="0">
              <a:buNone/>
              <a:defRPr sz="1968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8" name="Foliennummernplatzhalter 2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E67AB-1929-46EE-BC47-1E1B6DAFB64C}" type="slidenum"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‹nº›</a:t>
            </a:fld>
            <a:endParaRPr lang="de-DE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3278423" y="6482279"/>
            <a:ext cx="5670268" cy="36564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t>Prof. Dr. Ursula Kirschner &amp; Prof. Dr. Anja Pratschke</a:t>
            </a:r>
            <a:endParaRPr lang="de-DE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0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86571" y="888201"/>
            <a:ext cx="5152582" cy="11487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86571" y="2369494"/>
            <a:ext cx="5433706" cy="3489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</p:txBody>
      </p:sp>
      <p:cxnSp>
        <p:nvCxnSpPr>
          <p:cNvPr id="18" name="Gerade Verbindung 17"/>
          <p:cNvCxnSpPr/>
          <p:nvPr/>
        </p:nvCxnSpPr>
        <p:spPr>
          <a:xfrm>
            <a:off x="532370" y="6531223"/>
            <a:ext cx="226801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3277065" y="6531223"/>
            <a:ext cx="4091916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278423" y="6482279"/>
            <a:ext cx="4408350" cy="36564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446089" eaLnBrk="1" fontAlgn="auto" hangingPunct="1">
              <a:spcBef>
                <a:spcPts val="0"/>
              </a:spcBef>
              <a:spcAft>
                <a:spcPts val="0"/>
              </a:spcAft>
              <a:defRPr sz="941" kern="0" spc="43" smtClean="0">
                <a:solidFill>
                  <a:schemeClr val="tx1">
                    <a:lumMod val="75000"/>
                    <a:lumOff val="25000"/>
                  </a:schemeClr>
                </a:solidFill>
                <a:latin typeface="Lekton"/>
                <a:cs typeface="Lekton"/>
              </a:defRPr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lumMod val="75000"/>
                    <a:lumOff val="25000"/>
                  </a:prstClr>
                </a:solidFill>
              </a:rPr>
              <a:t>Prof. Dr. Ursula Kirschner &amp; Prof. Dr. Anja Pratschke</a:t>
            </a:r>
            <a:endParaRPr lang="de-DE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4"/>
          </p:nvPr>
        </p:nvSpPr>
        <p:spPr>
          <a:xfrm>
            <a:off x="555458" y="6486597"/>
            <a:ext cx="562248" cy="364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446089" eaLnBrk="1" fontAlgn="auto" hangingPunct="1">
              <a:spcBef>
                <a:spcPts val="0"/>
              </a:spcBef>
              <a:spcAft>
                <a:spcPts val="0"/>
              </a:spcAft>
              <a:defRPr sz="941" smtClean="0">
                <a:solidFill>
                  <a:schemeClr val="tx1">
                    <a:lumMod val="75000"/>
                    <a:lumOff val="25000"/>
                  </a:schemeClr>
                </a:solidFill>
                <a:latin typeface="Lekton"/>
                <a:cs typeface="Lekton"/>
              </a:defRPr>
            </a:lvl1pPr>
          </a:lstStyle>
          <a:p>
            <a:pPr>
              <a:defRPr/>
            </a:pPr>
            <a:fld id="{BBC80B93-B87B-45E7-8739-0BF8E36A010E}" type="slidenum"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‹nº›</a:t>
            </a:fld>
            <a:endParaRPr lang="de-DE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3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71" r:id="rId13"/>
  </p:sldLayoutIdLst>
  <p:hf hdr="0" dt="0"/>
  <p:txStyles>
    <p:titleStyle>
      <a:lvl1pPr algn="l" defTabSz="445459" rtl="0" eaLnBrk="1" fontAlgn="base" hangingPunct="1">
        <a:spcBef>
          <a:spcPct val="0"/>
        </a:spcBef>
        <a:spcAft>
          <a:spcPct val="0"/>
        </a:spcAft>
        <a:defRPr sz="2738" spc="86">
          <a:solidFill>
            <a:srgbClr val="404040"/>
          </a:solidFill>
          <a:latin typeface="Lekton"/>
          <a:ea typeface="Lekton" panose="02000000000000000000" pitchFamily="2" charset="0"/>
          <a:cs typeface="Lekton"/>
        </a:defRPr>
      </a:lvl1pPr>
      <a:lvl2pPr algn="l" defTabSz="445459" rtl="0" eaLnBrk="1" fontAlgn="base" hangingPunct="1">
        <a:spcBef>
          <a:spcPct val="0"/>
        </a:spcBef>
        <a:spcAft>
          <a:spcPct val="0"/>
        </a:spcAft>
        <a:defRPr sz="2738">
          <a:solidFill>
            <a:srgbClr val="404040"/>
          </a:solidFill>
          <a:latin typeface="Lekton" panose="02000000000000000000" pitchFamily="2" charset="0"/>
          <a:ea typeface="Lekton" panose="02000000000000000000" pitchFamily="2" charset="0"/>
          <a:cs typeface="Lekton" panose="02000000000000000000" pitchFamily="2" charset="0"/>
        </a:defRPr>
      </a:lvl2pPr>
      <a:lvl3pPr algn="l" defTabSz="445459" rtl="0" eaLnBrk="1" fontAlgn="base" hangingPunct="1">
        <a:spcBef>
          <a:spcPct val="0"/>
        </a:spcBef>
        <a:spcAft>
          <a:spcPct val="0"/>
        </a:spcAft>
        <a:defRPr sz="2738">
          <a:solidFill>
            <a:srgbClr val="404040"/>
          </a:solidFill>
          <a:latin typeface="Lekton" panose="02000000000000000000" pitchFamily="2" charset="0"/>
          <a:ea typeface="Lekton" panose="02000000000000000000" pitchFamily="2" charset="0"/>
          <a:cs typeface="Lekton" panose="02000000000000000000" pitchFamily="2" charset="0"/>
        </a:defRPr>
      </a:lvl3pPr>
      <a:lvl4pPr algn="l" defTabSz="445459" rtl="0" eaLnBrk="1" fontAlgn="base" hangingPunct="1">
        <a:spcBef>
          <a:spcPct val="0"/>
        </a:spcBef>
        <a:spcAft>
          <a:spcPct val="0"/>
        </a:spcAft>
        <a:defRPr sz="2738">
          <a:solidFill>
            <a:srgbClr val="404040"/>
          </a:solidFill>
          <a:latin typeface="Lekton" panose="02000000000000000000" pitchFamily="2" charset="0"/>
          <a:ea typeface="Lekton" panose="02000000000000000000" pitchFamily="2" charset="0"/>
          <a:cs typeface="Lekton" panose="02000000000000000000" pitchFamily="2" charset="0"/>
        </a:defRPr>
      </a:lvl4pPr>
      <a:lvl5pPr algn="l" defTabSz="445459" rtl="0" eaLnBrk="1" fontAlgn="base" hangingPunct="1">
        <a:spcBef>
          <a:spcPct val="0"/>
        </a:spcBef>
        <a:spcAft>
          <a:spcPct val="0"/>
        </a:spcAft>
        <a:defRPr sz="2738">
          <a:solidFill>
            <a:srgbClr val="404040"/>
          </a:solidFill>
          <a:latin typeface="Lekton" panose="02000000000000000000" pitchFamily="2" charset="0"/>
          <a:ea typeface="Lekton" panose="02000000000000000000" pitchFamily="2" charset="0"/>
          <a:cs typeface="Lekton" panose="02000000000000000000" pitchFamily="2" charset="0"/>
        </a:defRPr>
      </a:lvl5pPr>
      <a:lvl6pPr marL="391135" algn="l" defTabSz="445459" rtl="0" eaLnBrk="1" fontAlgn="base" hangingPunct="1">
        <a:spcBef>
          <a:spcPct val="0"/>
        </a:spcBef>
        <a:spcAft>
          <a:spcPct val="0"/>
        </a:spcAft>
        <a:defRPr sz="2738">
          <a:solidFill>
            <a:srgbClr val="404040"/>
          </a:solidFill>
          <a:latin typeface="Lekton" panose="02000000000000000000" pitchFamily="2" charset="0"/>
          <a:ea typeface="Lekton" panose="02000000000000000000" pitchFamily="2" charset="0"/>
          <a:cs typeface="Lekton" panose="02000000000000000000" pitchFamily="2" charset="0"/>
        </a:defRPr>
      </a:lvl6pPr>
      <a:lvl7pPr marL="782269" algn="l" defTabSz="445459" rtl="0" eaLnBrk="1" fontAlgn="base" hangingPunct="1">
        <a:spcBef>
          <a:spcPct val="0"/>
        </a:spcBef>
        <a:spcAft>
          <a:spcPct val="0"/>
        </a:spcAft>
        <a:defRPr sz="2738">
          <a:solidFill>
            <a:srgbClr val="404040"/>
          </a:solidFill>
          <a:latin typeface="Lekton" panose="02000000000000000000" pitchFamily="2" charset="0"/>
          <a:ea typeface="Lekton" panose="02000000000000000000" pitchFamily="2" charset="0"/>
          <a:cs typeface="Lekton" panose="02000000000000000000" pitchFamily="2" charset="0"/>
        </a:defRPr>
      </a:lvl7pPr>
      <a:lvl8pPr marL="1173404" algn="l" defTabSz="445459" rtl="0" eaLnBrk="1" fontAlgn="base" hangingPunct="1">
        <a:spcBef>
          <a:spcPct val="0"/>
        </a:spcBef>
        <a:spcAft>
          <a:spcPct val="0"/>
        </a:spcAft>
        <a:defRPr sz="2738">
          <a:solidFill>
            <a:srgbClr val="404040"/>
          </a:solidFill>
          <a:latin typeface="Lekton" panose="02000000000000000000" pitchFamily="2" charset="0"/>
          <a:ea typeface="Lekton" panose="02000000000000000000" pitchFamily="2" charset="0"/>
          <a:cs typeface="Lekton" panose="02000000000000000000" pitchFamily="2" charset="0"/>
        </a:defRPr>
      </a:lvl8pPr>
      <a:lvl9pPr marL="1564538" algn="l" defTabSz="445459" rtl="0" eaLnBrk="1" fontAlgn="base" hangingPunct="1">
        <a:spcBef>
          <a:spcPct val="0"/>
        </a:spcBef>
        <a:spcAft>
          <a:spcPct val="0"/>
        </a:spcAft>
        <a:defRPr sz="2738">
          <a:solidFill>
            <a:srgbClr val="404040"/>
          </a:solidFill>
          <a:latin typeface="Lekton" panose="02000000000000000000" pitchFamily="2" charset="0"/>
          <a:ea typeface="Lekton" panose="02000000000000000000" pitchFamily="2" charset="0"/>
          <a:cs typeface="Lekton" panose="02000000000000000000" pitchFamily="2" charset="0"/>
        </a:defRPr>
      </a:lvl9pPr>
    </p:titleStyle>
    <p:bodyStyle>
      <a:lvl1pPr algn="l" defTabSz="445459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283" spc="43">
          <a:solidFill>
            <a:srgbClr val="404040"/>
          </a:solidFill>
          <a:latin typeface="Lekton"/>
          <a:ea typeface="Lekton" panose="02000000000000000000" pitchFamily="2" charset="0"/>
          <a:cs typeface="Lekton"/>
        </a:defRPr>
      </a:lvl1pPr>
      <a:lvl2pPr marL="445459" algn="l" defTabSz="445459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sz="1283" kern="1200">
          <a:solidFill>
            <a:schemeClr val="tx1"/>
          </a:solidFill>
          <a:latin typeface="Lekton"/>
          <a:ea typeface="Lekton" panose="02000000000000000000" pitchFamily="2" charset="0"/>
          <a:cs typeface="Lekton"/>
        </a:defRPr>
      </a:lvl2pPr>
      <a:lvl3pPr marL="1115006" indent="-222729" algn="l" defTabSz="445459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83" kern="1200">
          <a:solidFill>
            <a:schemeClr val="tx1"/>
          </a:solidFill>
          <a:latin typeface="Lekton"/>
          <a:ea typeface="Lekton" panose="02000000000000000000" pitchFamily="2" charset="0"/>
          <a:cs typeface="Lekton"/>
        </a:defRPr>
      </a:lvl3pPr>
      <a:lvl4pPr marL="1560465" indent="-222729" algn="l" defTabSz="445459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83" kern="1200">
          <a:solidFill>
            <a:schemeClr val="tx1"/>
          </a:solidFill>
          <a:latin typeface="Lekton"/>
          <a:ea typeface="Lekton" panose="02000000000000000000" pitchFamily="2" charset="0"/>
          <a:cs typeface="Lekton"/>
        </a:defRPr>
      </a:lvl4pPr>
      <a:lvl5pPr marL="2007281" indent="-222729" algn="l" defTabSz="445459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83" kern="1200">
          <a:solidFill>
            <a:schemeClr val="tx1"/>
          </a:solidFill>
          <a:latin typeface="Lekton"/>
          <a:ea typeface="Lekton" panose="02000000000000000000" pitchFamily="2" charset="0"/>
          <a:cs typeface="Lekton"/>
        </a:defRPr>
      </a:lvl5pPr>
      <a:lvl6pPr marL="2453489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6pPr>
      <a:lvl7pPr marL="2899579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7pPr>
      <a:lvl8pPr marL="3345668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8pPr>
      <a:lvl9pPr marL="3791757" indent="-223044" algn="l" defTabSz="44608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46089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892178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38267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784356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30445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676534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22623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568712" algn="l" defTabSz="44608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emf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help.autodesk.com/view/RVT/2024/PTB/?guid=GUID-1AA3B6F7-7797-4BA9-9291-69F7640CCDA7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tokyotoilet.jp/en/" TargetMode="Externa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perfectdays-movie.jp/en/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facebook.com/hautetcourt/videos/354903690283815/?ref=embed_vide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edisciplinas.usp.br/pluginfile.php/8618859/mod_resource/content/1/The%20Tokyo%20Toilet.pdf" TargetMode="Externa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43823" y="3893510"/>
            <a:ext cx="7429153" cy="1021791"/>
          </a:xfrm>
        </p:spPr>
        <p:txBody>
          <a:bodyPr/>
          <a:lstStyle/>
          <a:p>
            <a:r>
              <a:rPr lang="pt-BR" dirty="0"/>
              <a:t>O banheiro como campo de batalha: </a:t>
            </a:r>
            <a:br>
              <a:rPr lang="pt-BR" dirty="0"/>
            </a:br>
            <a:r>
              <a:rPr lang="pt-BR" dirty="0"/>
              <a:t>uma necessidade urgente de novas soluções sociais e espaciais</a:t>
            </a:r>
            <a:endParaRPr lang="de-DE" sz="24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85550" y="4014942"/>
            <a:ext cx="6187426" cy="3710164"/>
          </a:xfrm>
        </p:spPr>
        <p:txBody>
          <a:bodyPr/>
          <a:lstStyle/>
          <a:p>
            <a:br>
              <a:rPr lang="de-DE" sz="1800" dirty="0"/>
            </a:br>
            <a:endParaRPr lang="de-DE" sz="1800" dirty="0"/>
          </a:p>
          <a:p>
            <a:endParaRPr lang="de-DE" sz="1800" dirty="0"/>
          </a:p>
          <a:p>
            <a:r>
              <a:rPr lang="de-DE" sz="1800" dirty="0"/>
              <a:t>Prof. Dr. Anja Pratschke, </a:t>
            </a:r>
            <a:r>
              <a:rPr lang="de-DE" sz="1800" dirty="0" err="1"/>
              <a:t>Universidade</a:t>
            </a:r>
            <a:r>
              <a:rPr lang="de-DE" sz="1800" dirty="0"/>
              <a:t> de Sao Paulo, </a:t>
            </a:r>
            <a:r>
              <a:rPr lang="de-DE" sz="1800" dirty="0" err="1"/>
              <a:t>Brazil</a:t>
            </a:r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4" name="Rechteck 3"/>
          <p:cNvSpPr/>
          <p:nvPr/>
        </p:nvSpPr>
        <p:spPr>
          <a:xfrm>
            <a:off x="2286000" y="214788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>
              <a:latin typeface="Times New Roman" panose="02020603050405020304" pitchFamily="18" charset="0"/>
            </a:endParaRPr>
          </a:p>
          <a:p>
            <a:endParaRPr lang="de-DE" b="1" dirty="0"/>
          </a:p>
          <a:p>
            <a:endParaRPr lang="de-DE" dirty="0">
              <a:latin typeface="Times New Roman" panose="02020603050405020304" pitchFamily="18" charset="0"/>
            </a:endParaRPr>
          </a:p>
          <a:p>
            <a:endParaRPr lang="de-DE" dirty="0"/>
          </a:p>
          <a:p>
            <a:endParaRPr lang="de-DE" b="1" i="0" u="none" strike="noStrike" baseline="0" dirty="0">
              <a:latin typeface="Arial" panose="020B0604020202020204" pitchFamily="34" charset="0"/>
            </a:endParaRPr>
          </a:p>
          <a:p>
            <a:r>
              <a:rPr lang="de-DE" b="0" i="0" u="none" strike="noStrike" baseline="0" dirty="0">
                <a:solidFill>
                  <a:srgbClr val="6F7A83"/>
                </a:solidFill>
                <a:latin typeface="Arial" panose="020B0604020202020204" pitchFamily="34" charset="0"/>
              </a:rPr>
              <a:t>.</a:t>
            </a:r>
            <a:endParaRPr lang="de-DE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37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6FF5F891-CCEC-96DD-D37E-5902C594133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E6FD0DB-0BC9-28D8-DBFA-670308A3ED8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2579">
              <a:lnSpc>
                <a:spcPts val="714"/>
              </a:lnSpc>
            </a:pPr>
            <a:fld id="{81D60167-4931-47E6-BA6A-407CBD079E47}" type="slidenum">
              <a:rPr lang="de-DE" spc="13" smtClean="0"/>
              <a:pPr marL="32579">
                <a:lnSpc>
                  <a:spcPts val="714"/>
                </a:lnSpc>
              </a:pPr>
              <a:t>10</a:t>
            </a:fld>
            <a:endParaRPr lang="de-DE" spc="13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52CEC48-31B0-0140-BA4A-2829DDCBD8FD}"/>
              </a:ext>
            </a:extLst>
          </p:cNvPr>
          <p:cNvSpPr txBox="1"/>
          <p:nvPr/>
        </p:nvSpPr>
        <p:spPr>
          <a:xfrm>
            <a:off x="244365" y="5403822"/>
            <a:ext cx="865526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dist"/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b="1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Why Shit Matters</a:t>
            </a:r>
            <a:r>
              <a:rPr lang="en-US" sz="2800" b="1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- from waste to resource </a:t>
            </a:r>
            <a:endParaRPr lang="en-US" sz="2800" b="0" i="0" u="none" strike="noStrike" baseline="0" dirty="0">
              <a:solidFill>
                <a:srgbClr val="313131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Conference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 </a:t>
            </a:r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by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 Dr. Christoph </a:t>
            </a:r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Lüthi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, </a:t>
            </a:r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Eawag-Sandec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, </a:t>
            </a:r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at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 </a:t>
            </a:r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Leuphana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 </a:t>
            </a:r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Universitaet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 2023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AFB45B6-6F97-1082-0EEF-A280D107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7965"/>
            <a:ext cx="9144000" cy="448778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A6AEA50-B49C-0EFA-F3CA-C125D4844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3760" y="-241738"/>
            <a:ext cx="10087760" cy="595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85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6FF5F891-CCEC-96DD-D37E-5902C594133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E6FD0DB-0BC9-28D8-DBFA-670308A3ED8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2579">
              <a:lnSpc>
                <a:spcPts val="714"/>
              </a:lnSpc>
            </a:pPr>
            <a:fld id="{81D60167-4931-47E6-BA6A-407CBD079E47}" type="slidenum">
              <a:rPr lang="de-DE" spc="13" smtClean="0"/>
              <a:pPr marL="32579">
                <a:lnSpc>
                  <a:spcPts val="714"/>
                </a:lnSpc>
              </a:pPr>
              <a:t>11</a:t>
            </a:fld>
            <a:endParaRPr lang="de-DE" spc="13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C10D5AF-11BA-4C1F-F53C-AFAD299D2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1132" y="507124"/>
            <a:ext cx="9460766" cy="509000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EBFC6B0-C388-AB73-495A-7DE69B5C9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324" y="2287411"/>
            <a:ext cx="1458310" cy="114158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7F7F475-7402-F449-B6A1-0DFCC5589720}"/>
              </a:ext>
            </a:extLst>
          </p:cNvPr>
          <p:cNvSpPr txBox="1"/>
          <p:nvPr/>
        </p:nvSpPr>
        <p:spPr>
          <a:xfrm>
            <a:off x="244365" y="5403822"/>
            <a:ext cx="865526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dist"/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b="1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Why Shit Matters</a:t>
            </a:r>
            <a:r>
              <a:rPr lang="en-US" sz="2800" b="1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- from waste to resource </a:t>
            </a:r>
            <a:endParaRPr lang="en-US" sz="2800" b="0" i="0" u="none" strike="noStrike" baseline="0" dirty="0">
              <a:solidFill>
                <a:srgbClr val="313131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Conference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 </a:t>
            </a:r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by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 Dr. Christoph </a:t>
            </a:r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Lüthi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, </a:t>
            </a:r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Eawag-Sandec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, </a:t>
            </a:r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at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 </a:t>
            </a:r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Leuphana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 </a:t>
            </a:r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Universitaet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 2023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7499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/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r="7756"/>
          <a:stretch>
            <a:fillRect/>
          </a:stretch>
        </p:blipFill>
        <p:spPr>
          <a:xfrm>
            <a:off x="555458" y="531108"/>
            <a:ext cx="1903329" cy="1284075"/>
          </a:xfrm>
        </p:spPr>
      </p:pic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579929" y="5808771"/>
            <a:ext cx="8060834" cy="509938"/>
          </a:xfrm>
        </p:spPr>
        <p:txBody>
          <a:bodyPr/>
          <a:lstStyle/>
          <a:p>
            <a:r>
              <a:rPr lang="pt-BR" dirty="0"/>
              <a:t>Primeiro Passo: trabalhar todos juntos na favela e construir um banheiro público</a:t>
            </a:r>
            <a:br>
              <a:rPr lang="pt-BR" dirty="0"/>
            </a:br>
            <a:r>
              <a:rPr lang="pt-BR" dirty="0"/>
              <a:t>Segundo Passo: realizar um workshop de um dia sobre o tema "Como você quer viver?"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86147C-1251-4847-A686-51007E3DA752}" type="slidenum">
              <a:rPr lang="de-DE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12</a:t>
            </a:fld>
            <a:endParaRPr lang="de-DE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619" y="505419"/>
            <a:ext cx="3800420" cy="242697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7"/>
          <a:srcRect l="26003"/>
          <a:stretch/>
        </p:blipFill>
        <p:spPr>
          <a:xfrm>
            <a:off x="6038778" y="531108"/>
            <a:ext cx="2765515" cy="240128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413" y="3058232"/>
            <a:ext cx="3742372" cy="2394375"/>
          </a:xfrm>
          <a:prstGeom prst="rect">
            <a:avLst/>
          </a:prstGeom>
        </p:spPr>
      </p:pic>
      <p:pic>
        <p:nvPicPr>
          <p:cNvPr id="9" name="20160314_1042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84097" y="3058232"/>
            <a:ext cx="4256666" cy="239437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9" y="1849116"/>
            <a:ext cx="1903328" cy="1084897"/>
          </a:xfrm>
          <a:prstGeom prst="rect">
            <a:avLst/>
          </a:prstGeom>
        </p:spPr>
      </p:pic>
      <p:sp>
        <p:nvSpPr>
          <p:cNvPr id="2" name="Textplatzhalter 2"/>
          <p:cNvSpPr txBox="1">
            <a:spLocks/>
          </p:cNvSpPr>
          <p:nvPr/>
        </p:nvSpPr>
        <p:spPr>
          <a:xfrm>
            <a:off x="551883" y="5527333"/>
            <a:ext cx="8088880" cy="2814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445459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69" spc="43">
                <a:solidFill>
                  <a:srgbClr val="404040"/>
                </a:solidFill>
                <a:latin typeface="Lekton"/>
                <a:ea typeface="Lekton" panose="02000000000000000000" pitchFamily="2" charset="0"/>
                <a:cs typeface="Lekton"/>
              </a:defRPr>
            </a:lvl1pPr>
            <a:lvl2pPr marL="446089" indent="0" algn="l" defTabSz="445459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98" kern="1200">
                <a:solidFill>
                  <a:schemeClr val="tx1"/>
                </a:solidFill>
                <a:latin typeface="Lekton"/>
                <a:ea typeface="Lekton" panose="02000000000000000000" pitchFamily="2" charset="0"/>
                <a:cs typeface="Lekton"/>
              </a:defRPr>
            </a:lvl2pPr>
            <a:lvl3pPr marL="892178" indent="0" algn="l" defTabSz="445459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941" kern="1200">
                <a:solidFill>
                  <a:schemeClr val="tx1"/>
                </a:solidFill>
                <a:latin typeface="Lekton"/>
                <a:ea typeface="Lekton" panose="02000000000000000000" pitchFamily="2" charset="0"/>
                <a:cs typeface="Lekton"/>
              </a:defRPr>
            </a:lvl3pPr>
            <a:lvl4pPr marL="1338267" indent="0" algn="l" defTabSz="445459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856" kern="1200">
                <a:solidFill>
                  <a:schemeClr val="tx1"/>
                </a:solidFill>
                <a:latin typeface="Lekton"/>
                <a:ea typeface="Lekton" panose="02000000000000000000" pitchFamily="2" charset="0"/>
                <a:cs typeface="Lekton"/>
              </a:defRPr>
            </a:lvl4pPr>
            <a:lvl5pPr marL="1784356" indent="0" algn="l" defTabSz="445459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856" kern="1200">
                <a:solidFill>
                  <a:schemeClr val="tx1"/>
                </a:solidFill>
                <a:latin typeface="Lekton"/>
                <a:ea typeface="Lekton" panose="02000000000000000000" pitchFamily="2" charset="0"/>
                <a:cs typeface="Lekton"/>
              </a:defRPr>
            </a:lvl5pPr>
            <a:lvl6pPr marL="2230445" indent="0" algn="l" defTabSz="446089" rtl="0" eaLnBrk="1" latinLnBrk="0" hangingPunct="1">
              <a:spcBef>
                <a:spcPct val="20000"/>
              </a:spcBef>
              <a:buFont typeface="Arial"/>
              <a:buNone/>
              <a:defRPr sz="8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6534" indent="0" algn="l" defTabSz="446089" rtl="0" eaLnBrk="1" latinLnBrk="0" hangingPunct="1">
              <a:spcBef>
                <a:spcPct val="20000"/>
              </a:spcBef>
              <a:buFont typeface="Arial"/>
              <a:buNone/>
              <a:defRPr sz="8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22623" indent="0" algn="l" defTabSz="446089" rtl="0" eaLnBrk="1" latinLnBrk="0" hangingPunct="1">
              <a:spcBef>
                <a:spcPct val="20000"/>
              </a:spcBef>
              <a:buFont typeface="Arial"/>
              <a:buNone/>
              <a:defRPr sz="8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8712" indent="0" algn="l" defTabSz="446089" rtl="0" eaLnBrk="1" latinLnBrk="0" hangingPunct="1">
              <a:spcBef>
                <a:spcPct val="20000"/>
              </a:spcBef>
              <a:buFont typeface="Arial"/>
              <a:buNone/>
              <a:defRPr sz="8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kern="0"/>
              <a:t>Workshop with Students from Izabela and Leuphana in the Favela da Serra in Belo Horizonte in 2016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20022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86147C-1251-4847-A686-51007E3DA752}" type="slidenum">
              <a:rPr lang="de-DE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13</a:t>
            </a:fld>
            <a:endParaRPr lang="de-DE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t>Prof. Dr. Kirschner</a:t>
            </a:r>
            <a:endParaRPr lang="de-DE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8" name="Bildplatzhalter 5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8" b="-2603"/>
          <a:stretch/>
        </p:blipFill>
        <p:spPr>
          <a:xfrm>
            <a:off x="527412" y="394854"/>
            <a:ext cx="8088880" cy="5910349"/>
          </a:xfrm>
        </p:spPr>
      </p:pic>
    </p:spTree>
    <p:extLst>
      <p:ext uri="{BB962C8B-B14F-4D97-AF65-F5344CB8AC3E}">
        <p14:creationId xmlns:p14="http://schemas.microsoft.com/office/powerpoint/2010/main" val="2393522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" y="199760"/>
            <a:ext cx="4567160" cy="645848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96" y="199760"/>
            <a:ext cx="4584304" cy="648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1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18" b="-3406"/>
          <a:stretch/>
        </p:blipFill>
        <p:spPr>
          <a:xfrm>
            <a:off x="527412" y="336666"/>
            <a:ext cx="8088880" cy="6014258"/>
          </a:xfrm>
        </p:spPr>
      </p:pic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86147C-1251-4847-A686-51007E3DA752}" type="slidenum">
              <a:rPr lang="de-DE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15</a:t>
            </a:fld>
            <a:endParaRPr lang="de-DE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t>Prof. Dr. Kirschner</a:t>
            </a:r>
            <a:endParaRPr lang="de-DE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23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DC84AC1-2472-24F6-C4C1-35823572F9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2579">
              <a:lnSpc>
                <a:spcPts val="714"/>
              </a:lnSpc>
            </a:pPr>
            <a:fld id="{81D60167-4931-47E6-BA6A-407CBD079E47}" type="slidenum">
              <a:rPr lang="de-DE" spc="13" smtClean="0"/>
              <a:pPr marL="32579">
                <a:lnSpc>
                  <a:spcPts val="714"/>
                </a:lnSpc>
              </a:pPr>
              <a:t>16</a:t>
            </a:fld>
            <a:endParaRPr lang="de-DE" spc="13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E083FA7-8A07-9A56-D65D-55D57514A9A8}"/>
              </a:ext>
            </a:extLst>
          </p:cNvPr>
          <p:cNvSpPr txBox="1"/>
          <p:nvPr/>
        </p:nvSpPr>
        <p:spPr>
          <a:xfrm>
            <a:off x="672663" y="1614936"/>
            <a:ext cx="744132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pt-BR" sz="2400" b="1" i="0" dirty="0">
                <a:solidFill>
                  <a:srgbClr val="1D2125"/>
                </a:solidFill>
                <a:effectLst/>
                <a:latin typeface="-apple-system"/>
              </a:rPr>
              <a:t>Exercício 2 </a:t>
            </a:r>
            <a:r>
              <a:rPr lang="pt-BR" sz="2400" b="1" i="0" dirty="0">
                <a:solidFill>
                  <a:srgbClr val="FF0000"/>
                </a:solidFill>
                <a:effectLst/>
                <a:latin typeface="-apple-system"/>
              </a:rPr>
              <a:t>Banheiro Público como um Campo de Batalha</a:t>
            </a:r>
            <a:br>
              <a:rPr lang="pt-BR" sz="2400" b="1" i="0" dirty="0">
                <a:solidFill>
                  <a:srgbClr val="FF0000"/>
                </a:solidFill>
                <a:effectLst/>
                <a:latin typeface="-apple-system"/>
              </a:rPr>
            </a:br>
            <a:r>
              <a:rPr lang="pt-BR" sz="2400" b="1" i="0" dirty="0">
                <a:solidFill>
                  <a:srgbClr val="FF0000"/>
                </a:solidFill>
                <a:effectLst/>
                <a:latin typeface="-apple-system"/>
              </a:rPr>
              <a:t> </a:t>
            </a:r>
          </a:p>
          <a:p>
            <a:pPr algn="l" rtl="0"/>
            <a:r>
              <a:rPr lang="pt-BR" b="1" i="0" dirty="0">
                <a:solidFill>
                  <a:srgbClr val="1D2125"/>
                </a:solidFill>
                <a:effectLst/>
                <a:latin typeface="-apple-system"/>
              </a:rPr>
              <a:t>(</a:t>
            </a:r>
            <a:r>
              <a:rPr lang="pt-BR" b="1" i="0" dirty="0" err="1">
                <a:solidFill>
                  <a:srgbClr val="1D2125"/>
                </a:solidFill>
                <a:effectLst/>
                <a:latin typeface="-apple-system"/>
              </a:rPr>
              <a:t>Restroom</a:t>
            </a:r>
            <a:r>
              <a:rPr lang="pt-BR" b="1" i="0" dirty="0">
                <a:solidFill>
                  <a:srgbClr val="1D2125"/>
                </a:solidFill>
                <a:effectLst/>
                <a:latin typeface="-apple-system"/>
              </a:rPr>
              <a:t> as a </a:t>
            </a:r>
            <a:r>
              <a:rPr lang="pt-BR" b="1" i="0" dirty="0" err="1">
                <a:solidFill>
                  <a:srgbClr val="1D2125"/>
                </a:solidFill>
                <a:effectLst/>
                <a:latin typeface="-apple-system"/>
              </a:rPr>
              <a:t>Battleground</a:t>
            </a:r>
            <a:r>
              <a:rPr lang="pt-BR" b="1" i="0" dirty="0">
                <a:solidFill>
                  <a:srgbClr val="1D2125"/>
                </a:solidFill>
                <a:effectLst/>
                <a:latin typeface="-apple-system"/>
              </a:rPr>
              <a:t>) / 75%</a:t>
            </a:r>
            <a:endParaRPr lang="pt-BR" b="0" i="0" dirty="0">
              <a:solidFill>
                <a:srgbClr val="1D2125"/>
              </a:solidFill>
              <a:effectLst/>
              <a:latin typeface="-apple-system"/>
            </a:endParaRPr>
          </a:p>
          <a:p>
            <a:pPr algn="l" rtl="0"/>
            <a:endParaRPr lang="pt-BR" b="0" i="0" dirty="0">
              <a:solidFill>
                <a:srgbClr val="1D2125"/>
              </a:solidFill>
              <a:effectLst/>
              <a:latin typeface="-apple-system"/>
            </a:endParaRPr>
          </a:p>
          <a:p>
            <a:pPr algn="l" rtl="0"/>
            <a:r>
              <a:rPr lang="pt-BR" b="0" i="0" dirty="0">
                <a:solidFill>
                  <a:srgbClr val="1D2125"/>
                </a:solidFill>
                <a:effectLst/>
                <a:latin typeface="-apple-system"/>
              </a:rPr>
              <a:t>2a] Caderno + Cartaz de exposição ( Pesquisa e Organização de Resultados / Design Gráfico) 25%</a:t>
            </a:r>
          </a:p>
          <a:p>
            <a:pPr algn="l" rtl="0"/>
            <a:endParaRPr lang="pt-BR" b="0" i="0" dirty="0">
              <a:solidFill>
                <a:srgbClr val="1D2125"/>
              </a:solidFill>
              <a:effectLst/>
              <a:latin typeface="-apple-system"/>
            </a:endParaRPr>
          </a:p>
          <a:p>
            <a:pPr algn="l" rtl="0"/>
            <a:r>
              <a:rPr lang="pt-BR" b="0" i="0" dirty="0">
                <a:solidFill>
                  <a:srgbClr val="1D2125"/>
                </a:solidFill>
                <a:effectLst/>
                <a:latin typeface="-apple-system"/>
              </a:rPr>
              <a:t>2b] Modelo REVIT ( Concepção e detalhamento / pranchas técnicas + </a:t>
            </a:r>
            <a:r>
              <a:rPr lang="pt-BR" b="0" i="0" dirty="0" err="1">
                <a:solidFill>
                  <a:srgbClr val="1D2125"/>
                </a:solidFill>
                <a:effectLst/>
                <a:latin typeface="-apple-system"/>
              </a:rPr>
              <a:t>Renders</a:t>
            </a:r>
            <a:r>
              <a:rPr lang="pt-BR" b="0" i="0" dirty="0">
                <a:solidFill>
                  <a:srgbClr val="1D2125"/>
                </a:solidFill>
                <a:effectLst/>
                <a:latin typeface="-apple-system"/>
              </a:rPr>
              <a:t> no arquivo REVIT) 25%</a:t>
            </a:r>
          </a:p>
          <a:p>
            <a:pPr algn="l" rtl="0"/>
            <a:endParaRPr lang="pt-BR" b="0" i="0" dirty="0">
              <a:solidFill>
                <a:srgbClr val="1D2125"/>
              </a:solidFill>
              <a:effectLst/>
              <a:latin typeface="-apple-system"/>
            </a:endParaRPr>
          </a:p>
          <a:p>
            <a:pPr algn="l" rtl="0"/>
            <a:r>
              <a:rPr lang="pt-BR" b="0" i="0" dirty="0">
                <a:solidFill>
                  <a:srgbClr val="1D2125"/>
                </a:solidFill>
                <a:effectLst/>
                <a:latin typeface="-apple-system"/>
              </a:rPr>
              <a:t>2c] Modelo físico / fabricação digital e exposição  25%</a:t>
            </a:r>
          </a:p>
          <a:p>
            <a:pPr algn="l" rtl="0"/>
            <a:endParaRPr lang="pt-BR" dirty="0">
              <a:solidFill>
                <a:srgbClr val="1D2125"/>
              </a:solidFill>
              <a:latin typeface="-apple-system"/>
            </a:endParaRPr>
          </a:p>
          <a:p>
            <a:pPr algn="l" rtl="0"/>
            <a:endParaRPr lang="pt-BR" b="0" i="0" dirty="0">
              <a:solidFill>
                <a:srgbClr val="1D2125"/>
              </a:solidFill>
              <a:effectLst/>
              <a:latin typeface="-apple-system"/>
            </a:endParaRPr>
          </a:p>
          <a:p>
            <a:pPr algn="l" rtl="0"/>
            <a:r>
              <a:rPr lang="pt-BR" dirty="0">
                <a:solidFill>
                  <a:srgbClr val="1D2125"/>
                </a:solidFill>
                <a:latin typeface="-apple-system"/>
              </a:rPr>
              <a:t>Tutorial : </a:t>
            </a:r>
            <a:r>
              <a:rPr lang="pt-BR" dirty="0">
                <a:solidFill>
                  <a:srgbClr val="1D2125"/>
                </a:solidFill>
                <a:latin typeface="-apple-system"/>
                <a:hlinkClick r:id="rId2"/>
              </a:rPr>
              <a:t>Concepção arquitetônica</a:t>
            </a:r>
            <a:endParaRPr lang="pt-BR" b="0" i="0" dirty="0">
              <a:solidFill>
                <a:srgbClr val="1D2125"/>
              </a:solidFill>
              <a:effectLst/>
              <a:latin typeface="-apple-system"/>
            </a:endParaRPr>
          </a:p>
          <a:p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0312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hlinkClick r:id="rId2"/>
            <a:extLst>
              <a:ext uri="{FF2B5EF4-FFF2-40B4-BE49-F238E27FC236}">
                <a16:creationId xmlns:a16="http://schemas.microsoft.com/office/drawing/2014/main" id="{85455644-416C-500B-9BC9-5E06701D1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81" y="501183"/>
            <a:ext cx="9156481" cy="4189088"/>
          </a:xfrm>
          <a:prstGeom prst="rect">
            <a:avLst/>
          </a:prstGeom>
          <a:noFill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E004BC5-8CC9-FE55-CB09-B7122DB844A5}"/>
              </a:ext>
            </a:extLst>
          </p:cNvPr>
          <p:cNvSpPr txBox="1"/>
          <p:nvPr/>
        </p:nvSpPr>
        <p:spPr>
          <a:xfrm>
            <a:off x="3596358" y="4866345"/>
            <a:ext cx="5335245" cy="18818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algn="r" defTabSz="445459" eaLnBrk="1" hangingPunct="1">
              <a:lnSpc>
                <a:spcPct val="110000"/>
              </a:lnSpc>
              <a:spcAft>
                <a:spcPts val="600"/>
              </a:spcAft>
            </a:pPr>
            <a:r>
              <a:rPr lang="de-DE" sz="1100" spc="43" dirty="0">
                <a:solidFill>
                  <a:schemeClr val="bg1"/>
                </a:solidFill>
                <a:latin typeface="Lekton"/>
                <a:ea typeface="Lekton" panose="02000000000000000000" pitchFamily="2" charset="0"/>
                <a:cs typeface="Lekton"/>
              </a:rPr>
              <a:t>https://tokyotoilet.jp/en/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C3C409D-597B-9BD0-7492-1A975D03D0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55458" y="6486597"/>
            <a:ext cx="562248" cy="364206"/>
          </a:xfrm>
        </p:spPr>
        <p:txBody>
          <a:bodyPr vert="horz" lIns="0" tIns="0" rIns="0" bIns="0" rtlCol="0" anchor="ctr">
            <a:normAutofit/>
          </a:bodyPr>
          <a:lstStyle/>
          <a:p>
            <a:pPr marL="32579">
              <a:spcAft>
                <a:spcPts val="600"/>
              </a:spcAft>
              <a:defRPr/>
            </a:pPr>
            <a:fld id="{81D60167-4931-47E6-BA6A-407CBD079E47}" type="slidenum">
              <a:rPr lang="de-DE" kern="1200" spc="13">
                <a:solidFill>
                  <a:prstClr val="black">
                    <a:lumMod val="75000"/>
                    <a:lumOff val="25000"/>
                  </a:prstClr>
                </a:solidFill>
                <a:latin typeface="Lekton"/>
                <a:ea typeface="+mn-ea"/>
                <a:cs typeface="Lekton"/>
              </a:rPr>
              <a:pPr marL="32579">
                <a:spcAft>
                  <a:spcPts val="600"/>
                </a:spcAft>
                <a:defRPr/>
              </a:pPr>
              <a:t>17</a:t>
            </a:fld>
            <a:endParaRPr lang="de-DE" kern="1200" spc="13">
              <a:solidFill>
                <a:prstClr val="black">
                  <a:lumMod val="75000"/>
                  <a:lumOff val="25000"/>
                </a:prstClr>
              </a:solidFill>
              <a:latin typeface="Lekton"/>
              <a:ea typeface="+mn-ea"/>
              <a:cs typeface="Lekton"/>
            </a:endParaRPr>
          </a:p>
        </p:txBody>
      </p:sp>
    </p:spTree>
    <p:extLst>
      <p:ext uri="{BB962C8B-B14F-4D97-AF65-F5344CB8AC3E}">
        <p14:creationId xmlns:p14="http://schemas.microsoft.com/office/powerpoint/2010/main" val="3111561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33495E28-E838-73D4-5F77-D3548C7785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2579">
              <a:lnSpc>
                <a:spcPts val="714"/>
              </a:lnSpc>
            </a:pPr>
            <a:fld id="{81D60167-4931-47E6-BA6A-407CBD079E47}" type="slidenum">
              <a:rPr lang="de-DE" spc="13" smtClean="0"/>
              <a:pPr marL="32579">
                <a:lnSpc>
                  <a:spcPts val="714"/>
                </a:lnSpc>
              </a:pPr>
              <a:t>18</a:t>
            </a:fld>
            <a:endParaRPr lang="de-DE" spc="13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EBEE032-C099-0AEC-7498-5FA07ECE52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652"/>
          <a:stretch/>
        </p:blipFill>
        <p:spPr>
          <a:xfrm>
            <a:off x="320619" y="-191252"/>
            <a:ext cx="8724890" cy="69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ECD2BC5-2C41-8390-6032-CB92EAF97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12" y="1182291"/>
            <a:ext cx="8088880" cy="4226439"/>
          </a:xfrm>
          <a:prstGeom prst="rect">
            <a:avLst/>
          </a:prstGeom>
          <a:noFill/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67FEFEC-1FF1-02AB-CC68-B74377247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81047" y="6117076"/>
            <a:ext cx="5335245" cy="18818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D464413-ED29-55FF-E54C-4387BA0B53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55458" y="6486597"/>
            <a:ext cx="562248" cy="364206"/>
          </a:xfrm>
        </p:spPr>
        <p:txBody>
          <a:bodyPr anchor="ctr">
            <a:normAutofit/>
          </a:bodyPr>
          <a:lstStyle/>
          <a:p>
            <a:pPr marL="32579">
              <a:spcAft>
                <a:spcPts val="600"/>
              </a:spcAft>
            </a:pPr>
            <a:fld id="{81D60167-4931-47E6-BA6A-407CBD079E47}" type="slidenum">
              <a:rPr lang="de-DE" spc="13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marL="32579">
                <a:spcAft>
                  <a:spcPts val="600"/>
                </a:spcAft>
              </a:pPr>
              <a:t>19</a:t>
            </a:fld>
            <a:endParaRPr lang="de-DE" spc="13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35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hlinkClick r:id="rId2"/>
            <a:extLst>
              <a:ext uri="{FF2B5EF4-FFF2-40B4-BE49-F238E27FC236}">
                <a16:creationId xmlns:a16="http://schemas.microsoft.com/office/drawing/2014/main" id="{5354E431-A130-7A20-E3F0-9EA320760C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46"/>
          <a:stretch/>
        </p:blipFill>
        <p:spPr>
          <a:xfrm>
            <a:off x="-75433" y="923643"/>
            <a:ext cx="9324536" cy="4257957"/>
          </a:xfrm>
          <a:prstGeom prst="rect">
            <a:avLst/>
          </a:prstGeom>
          <a:noFill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34E33CD-3492-DBDA-36A5-597A991A0061}"/>
              </a:ext>
            </a:extLst>
          </p:cNvPr>
          <p:cNvSpPr txBox="1"/>
          <p:nvPr/>
        </p:nvSpPr>
        <p:spPr>
          <a:xfrm>
            <a:off x="3112882" y="5391916"/>
            <a:ext cx="5335245" cy="18818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algn="r" defTabSz="445459" eaLnBrk="1" hangingPunct="1">
              <a:lnSpc>
                <a:spcPct val="110000"/>
              </a:lnSpc>
              <a:spcAft>
                <a:spcPts val="600"/>
              </a:spcAft>
            </a:pPr>
            <a:r>
              <a:rPr lang="de-DE" sz="1100" spc="43" dirty="0">
                <a:solidFill>
                  <a:schemeClr val="bg1"/>
                </a:solidFill>
                <a:latin typeface="Lekton"/>
                <a:ea typeface="Lekton" panose="02000000000000000000" pitchFamily="2" charset="0"/>
                <a:cs typeface="Lekton"/>
                <a:hlinkClick r:id="rId2"/>
              </a:rPr>
              <a:t>https://www.perfectdays-movie.jp/en/</a:t>
            </a:r>
            <a:endParaRPr lang="de-DE" sz="1100" spc="43" dirty="0">
              <a:solidFill>
                <a:schemeClr val="bg1"/>
              </a:solidFill>
              <a:latin typeface="Lekton"/>
              <a:ea typeface="Lekton" panose="02000000000000000000" pitchFamily="2" charset="0"/>
              <a:cs typeface="Lekton"/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59EDC54-8FB1-0E0C-557D-CCFCE3B316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55458" y="6486597"/>
            <a:ext cx="562248" cy="364206"/>
          </a:xfrm>
        </p:spPr>
        <p:txBody>
          <a:bodyPr vert="horz" lIns="0" tIns="0" rIns="0" bIns="0" rtlCol="0" anchor="ctr">
            <a:normAutofit/>
          </a:bodyPr>
          <a:lstStyle/>
          <a:p>
            <a:pPr marL="32579">
              <a:spcAft>
                <a:spcPts val="600"/>
              </a:spcAft>
              <a:defRPr/>
            </a:pPr>
            <a:fld id="{81D60167-4931-47E6-BA6A-407CBD079E47}" type="slidenum">
              <a:rPr lang="de-DE" kern="1200" spc="13">
                <a:solidFill>
                  <a:prstClr val="black">
                    <a:lumMod val="75000"/>
                    <a:lumOff val="25000"/>
                  </a:prstClr>
                </a:solidFill>
                <a:latin typeface="Lekton"/>
                <a:ea typeface="+mn-ea"/>
                <a:cs typeface="Lekton"/>
              </a:rPr>
              <a:pPr marL="32579">
                <a:spcAft>
                  <a:spcPts val="600"/>
                </a:spcAft>
                <a:defRPr/>
              </a:pPr>
              <a:t>2</a:t>
            </a:fld>
            <a:endParaRPr lang="de-DE" kern="1200" spc="13">
              <a:solidFill>
                <a:prstClr val="black">
                  <a:lumMod val="75000"/>
                  <a:lumOff val="25000"/>
                </a:prstClr>
              </a:solidFill>
              <a:latin typeface="Lekton"/>
              <a:ea typeface="+mn-ea"/>
              <a:cs typeface="Lekton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CCE117F-5524-812D-2DF1-A69FA667EEB0}"/>
              </a:ext>
            </a:extLst>
          </p:cNvPr>
          <p:cNvSpPr txBox="1"/>
          <p:nvPr/>
        </p:nvSpPr>
        <p:spPr>
          <a:xfrm>
            <a:off x="346841" y="415050"/>
            <a:ext cx="2301766" cy="2982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pt-BR" sz="1500" dirty="0" err="1">
                <a:solidFill>
                  <a:schemeClr val="bg1"/>
                </a:solidFill>
                <a:latin typeface=""/>
                <a:hlinkClick r:id="rId4"/>
              </a:rPr>
              <a:t>About</a:t>
            </a:r>
            <a:r>
              <a:rPr lang="pt-BR" sz="1500" dirty="0">
                <a:solidFill>
                  <a:schemeClr val="bg1"/>
                </a:solidFill>
                <a:latin typeface=""/>
                <a:hlinkClick r:id="rId4"/>
              </a:rPr>
              <a:t> Wim Wenders</a:t>
            </a:r>
            <a:endParaRPr lang="pt-BR" sz="1500" dirty="0">
              <a:solidFill>
                <a:schemeClr val="bg1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285108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BDFA4554-850A-FDB4-6CE9-129C745A3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14" y="6072869"/>
            <a:ext cx="8075336" cy="225283"/>
          </a:xfrm>
        </p:spPr>
        <p:txBody>
          <a:bodyPr/>
          <a:lstStyle/>
          <a:p>
            <a:r>
              <a:rPr lang="en-US" dirty="0"/>
              <a:t>https://edisciplinas.usp.br/pluginfile.php/8618859/mod_resource/content/1/The%20Tokyo%20Toilet.pdf</a:t>
            </a:r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2502A530-8878-DC27-D01B-CE9395A50E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62"/>
          <a:stretch/>
        </p:blipFill>
        <p:spPr>
          <a:xfrm>
            <a:off x="2416427" y="24805"/>
            <a:ext cx="4309310" cy="5912169"/>
          </a:xfrm>
          <a:prstGeom prst="rect">
            <a:avLst/>
          </a:prstGeom>
          <a:noFill/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9ED9CE1A-8AF8-CCB4-7E60-A744CECB175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555458" y="6486597"/>
            <a:ext cx="562248" cy="364206"/>
          </a:xfrm>
        </p:spPr>
        <p:txBody>
          <a:bodyPr anchor="ctr">
            <a:normAutofit/>
          </a:bodyPr>
          <a:lstStyle/>
          <a:p>
            <a:pPr marL="32579">
              <a:spcAft>
                <a:spcPts val="600"/>
              </a:spcAft>
            </a:pPr>
            <a:fld id="{81D60167-4931-47E6-BA6A-407CBD079E47}" type="slidenum">
              <a:rPr lang="de-DE" spc="13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marL="32579">
                <a:spcAft>
                  <a:spcPts val="600"/>
                </a:spcAft>
              </a:pPr>
              <a:t>20</a:t>
            </a:fld>
            <a:endParaRPr lang="de-DE" spc="13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31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00DB829-FCCB-D2ED-093D-3A87F9627C8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2579">
              <a:lnSpc>
                <a:spcPts val="714"/>
              </a:lnSpc>
            </a:pPr>
            <a:fld id="{81D60167-4931-47E6-BA6A-407CBD079E47}" type="slidenum">
              <a:rPr lang="de-DE" spc="13" smtClean="0"/>
              <a:pPr marL="32579">
                <a:lnSpc>
                  <a:spcPts val="714"/>
                </a:lnSpc>
              </a:pPr>
              <a:t>21</a:t>
            </a:fld>
            <a:endParaRPr lang="de-DE" spc="13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05B27F-7BC2-B7D6-07BC-AB890E011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213" y="270367"/>
            <a:ext cx="6793272" cy="621182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CE9C7B7-18B4-8F08-6AFE-9E6CF887B841}"/>
              </a:ext>
            </a:extLst>
          </p:cNvPr>
          <p:cNvSpPr txBox="1"/>
          <p:nvPr/>
        </p:nvSpPr>
        <p:spPr>
          <a:xfrm>
            <a:off x="6821214" y="6022428"/>
            <a:ext cx="2123090" cy="346841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pt-BR" sz="1500" dirty="0">
                <a:latin typeface=""/>
              </a:rPr>
              <a:t>Grupos de 3 estudantes</a:t>
            </a:r>
          </a:p>
        </p:txBody>
      </p:sp>
    </p:spTree>
    <p:extLst>
      <p:ext uri="{BB962C8B-B14F-4D97-AF65-F5344CB8AC3E}">
        <p14:creationId xmlns:p14="http://schemas.microsoft.com/office/powerpoint/2010/main" val="1735593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6582" y="1576245"/>
            <a:ext cx="7686276" cy="4219310"/>
          </a:xfrm>
        </p:spPr>
        <p:txBody>
          <a:bodyPr/>
          <a:lstStyle/>
          <a:p>
            <a:pPr algn="dist">
              <a:lnSpc>
                <a:spcPct val="150000"/>
              </a:lnSpc>
            </a:pPr>
            <a:r>
              <a:rPr lang="pt-BR" sz="1600" dirty="0">
                <a:highlight>
                  <a:srgbClr val="FFFF00"/>
                </a:highlight>
                <a:latin typeface="+mj-lt"/>
              </a:rPr>
              <a:t>Todos usam, mas poucos gostam de falar sobre isso: o banheiro</a:t>
            </a:r>
            <a:r>
              <a:rPr lang="pt-BR" sz="1600" dirty="0">
                <a:latin typeface="+mj-lt"/>
              </a:rPr>
              <a:t>. Este </a:t>
            </a:r>
            <a:r>
              <a:rPr lang="pt-BR" sz="1600" dirty="0" err="1">
                <a:latin typeface="+mj-lt"/>
              </a:rPr>
              <a:t>exercicio</a:t>
            </a:r>
            <a:r>
              <a:rPr lang="pt-BR" sz="1600" dirty="0">
                <a:latin typeface="+mj-lt"/>
              </a:rPr>
              <a:t> investiga o mundo dos banheiros públicos, muitas vezes vistos como espaços mundanos ou meramente funcionais. No entanto, eles são muito mais do que isso. </a:t>
            </a:r>
            <a:r>
              <a:rPr lang="pt-BR" sz="1600" b="1" dirty="0">
                <a:highlight>
                  <a:srgbClr val="FFFF00"/>
                </a:highlight>
                <a:latin typeface="+mj-lt"/>
              </a:rPr>
              <a:t>São espaços onde questões de gênero, religião, raça, ordem social, higiene, saúde, preocupações ambientais e economia se intersectam e se manifestam</a:t>
            </a:r>
            <a:r>
              <a:rPr lang="pt-BR" sz="1600" dirty="0">
                <a:latin typeface="+mj-lt"/>
              </a:rPr>
              <a:t>. Os banheiros não são apenas desafios arquitetônicos; são reflexos de conflitos sociais mais amplos. Como afirmado por curadores da Bienal de Arquitetura de Veneza de 2021, </a:t>
            </a:r>
          </a:p>
          <a:p>
            <a:pPr algn="dist">
              <a:lnSpc>
                <a:spcPct val="150000"/>
              </a:lnSpc>
            </a:pPr>
            <a:endParaRPr lang="pt-BR" sz="1600" dirty="0">
              <a:latin typeface="+mj-lt"/>
            </a:endParaRPr>
          </a:p>
          <a:p>
            <a:pPr algn="dist">
              <a:lnSpc>
                <a:spcPct val="150000"/>
              </a:lnSpc>
            </a:pPr>
            <a:r>
              <a:rPr lang="pt-BR" sz="1800" b="1" dirty="0">
                <a:highlight>
                  <a:srgbClr val="FFFF00"/>
                </a:highlight>
                <a:latin typeface="+mj-lt"/>
              </a:rPr>
              <a:t>'Os banheiros são arquiteturas políticas; eles são campos de batalha</a:t>
            </a:r>
            <a:r>
              <a:rPr lang="pt-BR" sz="1600" dirty="0">
                <a:highlight>
                  <a:srgbClr val="FFFF00"/>
                </a:highlight>
                <a:latin typeface="+mj-lt"/>
              </a:rPr>
              <a:t>.’”</a:t>
            </a:r>
            <a:endParaRPr lang="de-DE" sz="1600" dirty="0">
              <a:highlight>
                <a:srgbClr val="FFFF00"/>
              </a:highlight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lumMod val="75000"/>
                    <a:lumOff val="25000"/>
                  </a:prstClr>
                </a:solidFill>
              </a:rPr>
              <a:t>Prof. Dr. Ursula Kirschner &amp; Prof. Dr. Anja Pratschke</a:t>
            </a:r>
            <a:endParaRPr lang="de-DE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53B639-615C-48D4-85A0-04FCEF4B9FF2}" type="slidenum">
              <a:rPr lang="de-DE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3</a:t>
            </a:fld>
            <a:endParaRPr lang="de-DE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45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8676" y="277293"/>
            <a:ext cx="8786648" cy="1021791"/>
          </a:xfrm>
        </p:spPr>
        <p:txBody>
          <a:bodyPr/>
          <a:lstStyle/>
          <a:p>
            <a:pPr algn="dist"/>
            <a:r>
              <a:rPr lang="pt-BR" sz="3000" b="0" i="0" u="none" strike="noStrike" baseline="0" dirty="0" err="1">
                <a:solidFill>
                  <a:srgbClr val="FF0000"/>
                </a:solidFill>
                <a:latin typeface="+mj-lt"/>
              </a:rPr>
              <a:t>Public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pt-BR" sz="3000" b="0" i="0" u="none" strike="noStrike" baseline="0" dirty="0" err="1">
                <a:solidFill>
                  <a:srgbClr val="FF0000"/>
                </a:solidFill>
                <a:latin typeface="+mj-lt"/>
              </a:rPr>
              <a:t>Toilets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+mj-lt"/>
              </a:rPr>
              <a:t>—</a:t>
            </a:r>
            <a:r>
              <a:rPr lang="pt-BR" sz="3000" b="0" i="0" u="none" strike="noStrike" baseline="0" dirty="0" err="1">
                <a:solidFill>
                  <a:srgbClr val="FF0000"/>
                </a:solidFill>
                <a:latin typeface="+mj-lt"/>
              </a:rPr>
              <a:t>Public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pt-BR" sz="3000" b="0" i="0" u="none" strike="noStrike" baseline="0" dirty="0" err="1">
                <a:solidFill>
                  <a:srgbClr val="FF0000"/>
                </a:solidFill>
                <a:latin typeface="+mj-lt"/>
              </a:rPr>
              <a:t>Controversies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+mj-lt"/>
              </a:rPr>
              <a:t>: </a:t>
            </a:r>
            <a:r>
              <a:rPr lang="pt-BR" sz="3000" b="0" i="0" u="none" strike="noStrike" baseline="0" dirty="0" err="1">
                <a:solidFill>
                  <a:srgbClr val="FF0000"/>
                </a:solidFill>
                <a:latin typeface="+mj-lt"/>
              </a:rPr>
              <a:t>Three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+mj-lt"/>
              </a:rPr>
              <a:t> Stories</a:t>
            </a:r>
            <a:endParaRPr lang="de-DE"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B29B26-7E21-550D-8887-F55FCAB79799}"/>
              </a:ext>
            </a:extLst>
          </p:cNvPr>
          <p:cNvSpPr txBox="1"/>
          <p:nvPr/>
        </p:nvSpPr>
        <p:spPr>
          <a:xfrm>
            <a:off x="178676" y="1336926"/>
            <a:ext cx="8870730" cy="914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In GERSHENSON, O., PENNER, B., </a:t>
            </a:r>
            <a:r>
              <a:rPr lang="pt-BR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In</a:t>
            </a:r>
            <a:r>
              <a:rPr lang="pt-BR" sz="1800" b="0" i="0" u="none" strike="noStrike" baseline="0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troduction</a:t>
            </a:r>
            <a:r>
              <a:rPr lang="pt-BR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: The Private Life </a:t>
            </a:r>
            <a:r>
              <a:rPr lang="pt-BR" sz="1800" b="0" i="0" u="none" strike="noStrike" baseline="0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of</a:t>
            </a:r>
            <a:r>
              <a:rPr lang="pt-BR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 </a:t>
            </a:r>
            <a:r>
              <a:rPr lang="pt-BR" sz="1800" b="0" i="0" u="none" strike="noStrike" baseline="0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Public</a:t>
            </a:r>
            <a:r>
              <a:rPr lang="pt-BR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 </a:t>
            </a:r>
            <a:r>
              <a:rPr lang="pt-BR" sz="1800" b="0" i="0" u="none" strike="noStrike" baseline="0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Conveniences</a:t>
            </a:r>
            <a:r>
              <a:rPr lang="pt-BR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, Jan2009 </a:t>
            </a:r>
          </a:p>
          <a:p>
            <a:pPr algn="l"/>
            <a:endParaRPr lang="pt-BR" sz="1800" b="0" i="0" u="none" strike="noStrike" baseline="0" dirty="0">
              <a:latin typeface="Sabon-Roman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67485A8-40D5-D124-2176-F27DF3BF6EAA}"/>
              </a:ext>
            </a:extLst>
          </p:cNvPr>
          <p:cNvSpPr txBox="1"/>
          <p:nvPr/>
        </p:nvSpPr>
        <p:spPr>
          <a:xfrm>
            <a:off x="178676" y="2251326"/>
            <a:ext cx="7609491" cy="1030735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pt-BR" sz="1800" b="0" i="0" u="none" strike="noStrike" baseline="0" dirty="0">
              <a:solidFill>
                <a:schemeClr val="bg1">
                  <a:lumMod val="95000"/>
                </a:schemeClr>
              </a:solidFill>
              <a:latin typeface="Lekton" panose="02000000000000000000"/>
            </a:endParaRPr>
          </a:p>
          <a:p>
            <a:pPr algn="l"/>
            <a:r>
              <a:rPr lang="pt-BR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"</a:t>
            </a:r>
            <a:r>
              <a:rPr lang="pt-BR" sz="1800" b="1" i="0" u="none" strike="noStrike" baseline="0" dirty="0">
                <a:solidFill>
                  <a:srgbClr val="FF0000"/>
                </a:solidFill>
                <a:latin typeface="+mj-lt"/>
              </a:rPr>
              <a:t>A primeira história trata da introdução de sanitários públicos femininos na Londres vitoriana</a:t>
            </a:r>
            <a:r>
              <a:rPr lang="pt-BR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sz="1800" b="0" i="0" u="none" strike="noStrike" baseline="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1820 - a saúde pública trouxe à tona a questão da provisão de banheiros públicos &gt; </a:t>
            </a:r>
          </a:p>
          <a:p>
            <a:pPr algn="l"/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para </a:t>
            </a:r>
            <a:r>
              <a:rPr lang="pt-BR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homens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1905 - Primeiro banheiro feminino em Londres, na Park Street (banheiro masculino)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sz="1800" b="0" i="0" u="none" strike="noStrike" baseline="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l"/>
            <a:r>
              <a:rPr lang="pt-BR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A historiadora da arquitetura Barbara </a:t>
            </a:r>
            <a:r>
              <a:rPr lang="pt-BR" sz="1800" b="0" i="0" u="none" strike="noStrike" baseline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Penner</a:t>
            </a:r>
            <a:r>
              <a:rPr lang="pt-BR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explica que: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sz="1800" b="0" i="0" u="none" strike="noStrike" baseline="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l"/>
            <a:r>
              <a:rPr lang="pt-BR" sz="2000" b="0" i="0" u="none" strike="noStrike" baseline="0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  <a:latin typeface="+mj-lt"/>
              </a:rPr>
              <a:t>[...] claramente sentiram que a capacidade de choque e ofensa da conveniência proposta </a:t>
            </a:r>
          </a:p>
          <a:p>
            <a:pPr algn="l"/>
            <a:r>
              <a:rPr lang="pt-BR" sz="2000" b="0" i="0" u="none" strike="noStrike" baseline="0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  <a:latin typeface="+mj-lt"/>
              </a:rPr>
              <a:t>foi causada menos pela sua função do que pelo sexo de seus futuros usuários'(p.05)."</a:t>
            </a:r>
            <a:endParaRPr lang="pt-BR" sz="2000" dirty="0">
              <a:solidFill>
                <a:schemeClr val="bg1">
                  <a:lumMod val="95000"/>
                </a:schemeClr>
              </a:solidFill>
              <a:highlight>
                <a:srgbClr val="FF0000"/>
              </a:highligh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539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0721" y="237544"/>
            <a:ext cx="8786648" cy="1021791"/>
          </a:xfrm>
        </p:spPr>
        <p:txBody>
          <a:bodyPr/>
          <a:lstStyle/>
          <a:p>
            <a:pPr algn="dist"/>
            <a:r>
              <a:rPr lang="pt-BR" sz="3000" b="0" i="0" u="none" strike="noStrike" baseline="0" dirty="0" err="1">
                <a:solidFill>
                  <a:srgbClr val="FF0000"/>
                </a:solidFill>
                <a:latin typeface="GrotesqueMT"/>
              </a:rPr>
              <a:t>Public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GrotesqueMT"/>
              </a:rPr>
              <a:t> </a:t>
            </a:r>
            <a:r>
              <a:rPr lang="pt-BR" sz="3000" b="0" i="0" u="none" strike="noStrike" baseline="0" dirty="0" err="1">
                <a:solidFill>
                  <a:srgbClr val="FF0000"/>
                </a:solidFill>
                <a:latin typeface="GrotesqueMT"/>
              </a:rPr>
              <a:t>Toilets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GrotesqueMT"/>
              </a:rPr>
              <a:t>—</a:t>
            </a:r>
            <a:r>
              <a:rPr lang="pt-BR" sz="3000" b="0" i="0" u="none" strike="noStrike" baseline="0" dirty="0" err="1">
                <a:solidFill>
                  <a:srgbClr val="FF0000"/>
                </a:solidFill>
                <a:latin typeface="GrotesqueMT"/>
              </a:rPr>
              <a:t>Public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GrotesqueMT"/>
              </a:rPr>
              <a:t> </a:t>
            </a:r>
            <a:r>
              <a:rPr lang="pt-BR" sz="3000" b="0" i="0" u="none" strike="noStrike" baseline="0" dirty="0" err="1">
                <a:solidFill>
                  <a:srgbClr val="FF0000"/>
                </a:solidFill>
                <a:latin typeface="GrotesqueMT"/>
              </a:rPr>
              <a:t>Controversies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GrotesqueMT"/>
              </a:rPr>
              <a:t>: </a:t>
            </a:r>
            <a:r>
              <a:rPr lang="pt-BR" sz="3000" b="0" i="0" u="none" strike="noStrike" baseline="0" dirty="0" err="1">
                <a:solidFill>
                  <a:srgbClr val="FF0000"/>
                </a:solidFill>
                <a:latin typeface="GrotesqueMT"/>
              </a:rPr>
              <a:t>Three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GrotesqueMT"/>
              </a:rPr>
              <a:t> Stories</a:t>
            </a:r>
            <a:endParaRPr lang="de-DE" sz="3000" dirty="0">
              <a:solidFill>
                <a:srgbClr val="FF0000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B29B26-7E21-550D-8887-F55FCAB79799}"/>
              </a:ext>
            </a:extLst>
          </p:cNvPr>
          <p:cNvSpPr txBox="1"/>
          <p:nvPr/>
        </p:nvSpPr>
        <p:spPr>
          <a:xfrm>
            <a:off x="525523" y="1259335"/>
            <a:ext cx="8870730" cy="914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In GERSHENSON, O., PENNER, B., </a:t>
            </a:r>
            <a:r>
              <a:rPr lang="pt-BR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In</a:t>
            </a:r>
            <a:r>
              <a:rPr lang="pt-BR" sz="1800" b="0" i="0" u="none" strike="noStrike" baseline="0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troduction</a:t>
            </a:r>
            <a:r>
              <a:rPr lang="pt-BR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: The Private Life </a:t>
            </a:r>
            <a:r>
              <a:rPr lang="pt-BR" sz="1800" b="0" i="0" u="none" strike="noStrike" baseline="0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of</a:t>
            </a:r>
            <a:r>
              <a:rPr lang="pt-BR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 </a:t>
            </a:r>
            <a:r>
              <a:rPr lang="pt-BR" sz="1800" b="0" i="0" u="none" strike="noStrike" baseline="0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Public</a:t>
            </a:r>
            <a:r>
              <a:rPr lang="pt-BR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 </a:t>
            </a:r>
            <a:r>
              <a:rPr lang="pt-BR" sz="1800" b="0" i="0" u="none" strike="noStrike" baseline="0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Conveniences</a:t>
            </a:r>
            <a:r>
              <a:rPr lang="pt-BR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, Jan2009 </a:t>
            </a:r>
          </a:p>
          <a:p>
            <a:pPr algn="l"/>
            <a:endParaRPr lang="pt-BR" sz="1800" b="0" i="0" u="none" strike="noStrike" baseline="0" dirty="0">
              <a:latin typeface="Sabon-Roman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67485A8-40D5-D124-2176-F27DF3BF6EAA}"/>
              </a:ext>
            </a:extLst>
          </p:cNvPr>
          <p:cNvSpPr txBox="1"/>
          <p:nvPr/>
        </p:nvSpPr>
        <p:spPr>
          <a:xfrm>
            <a:off x="262759" y="1725139"/>
            <a:ext cx="7956332" cy="185173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pt-BR" sz="1800" b="0" i="0" u="none" strike="noStrike" baseline="0" dirty="0">
              <a:solidFill>
                <a:schemeClr val="bg1">
                  <a:lumMod val="95000"/>
                </a:schemeClr>
              </a:solidFill>
              <a:latin typeface="Lekton" panose="02000000000000000000"/>
            </a:endParaRPr>
          </a:p>
          <a:p>
            <a:pPr algn="l"/>
            <a:r>
              <a:rPr lang="pt-BR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Lekton" panose="02000000000000000000"/>
              </a:rPr>
              <a:t>"</a:t>
            </a:r>
            <a:r>
              <a:rPr lang="pt-BR" sz="1800" b="1" i="0" u="none" strike="noStrike" baseline="0" dirty="0">
                <a:solidFill>
                  <a:srgbClr val="FF0000"/>
                </a:solidFill>
                <a:latin typeface="+mj-lt"/>
              </a:rPr>
              <a:t>A segunda história ocorre cerca de meio século depois e trata da dessegregação racial </a:t>
            </a:r>
          </a:p>
          <a:p>
            <a:pPr algn="l"/>
            <a:r>
              <a:rPr lang="pt-BR" sz="1800" b="1" i="0" u="none" strike="noStrike" baseline="0" dirty="0">
                <a:solidFill>
                  <a:srgbClr val="FF0000"/>
                </a:solidFill>
                <a:latin typeface="+mj-lt"/>
              </a:rPr>
              <a:t>dos banheiros públicos nos Estados Unidos. [p.6]</a:t>
            </a:r>
          </a:p>
          <a:p>
            <a:pPr algn="l"/>
            <a:endParaRPr lang="pt-BR" sz="1800" b="0" i="0" u="none" strike="noStrike" baseline="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l"/>
            <a:r>
              <a:rPr lang="pt-BR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O cenário foi a fábrica da Western Electric </a:t>
            </a:r>
            <a:r>
              <a:rPr lang="pt-BR" sz="1800" b="0" i="0" u="none" strike="noStrike" baseline="0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Company</a:t>
            </a:r>
            <a:r>
              <a:rPr lang="pt-BR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em Baltimore, Maryland, </a:t>
            </a:r>
          </a:p>
          <a:p>
            <a:pPr algn="l"/>
            <a:r>
              <a:rPr lang="pt-BR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durante a Segunda Guerra Mundial.</a:t>
            </a:r>
          </a:p>
          <a:p>
            <a:pPr algn="l"/>
            <a:endParaRPr lang="pt-BR" sz="1800" b="0" i="0" u="none" strike="noStrike" baseline="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l"/>
            <a:r>
              <a:rPr lang="pt-BR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'O caso é instrutivo por si só: as ansiedades em torno da dessegregação dos banheiros </a:t>
            </a:r>
          </a:p>
          <a:p>
            <a:pPr algn="l"/>
            <a:r>
              <a:rPr lang="pt-BR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levaram a uma greve na fábrica, que tinha nove mil funcionários. Uma greve que comprometeu </a:t>
            </a:r>
          </a:p>
          <a:p>
            <a:pPr algn="l"/>
            <a:r>
              <a:rPr lang="pt-BR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os interesses nacionais, exigiu a intervenção presidencial e só foi encerrada quando </a:t>
            </a:r>
          </a:p>
          <a:p>
            <a:pPr algn="l"/>
            <a:r>
              <a:rPr lang="pt-BR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as figuras-chave foram demitidas. </a:t>
            </a:r>
          </a:p>
          <a:p>
            <a:pPr algn="l"/>
            <a:endParaRPr lang="pt-BR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l"/>
            <a:r>
              <a:rPr lang="pt-BR" sz="2000" b="0" i="0" u="none" strike="noStrike" baseline="0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  <a:latin typeface="+mj-lt"/>
              </a:rPr>
              <a:t>A ameaça de ser misturado com o Outro era tão grande  que as pessoas estavam </a:t>
            </a:r>
          </a:p>
          <a:p>
            <a:pPr algn="l"/>
            <a:r>
              <a:rPr lang="pt-BR" sz="2000" b="0" i="0" u="none" strike="noStrike" baseline="0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  <a:latin typeface="+mj-lt"/>
              </a:rPr>
              <a:t>dispostas a arriscar seus meios de subsistência.'"</a:t>
            </a:r>
            <a:endParaRPr lang="pt-BR" sz="2000" dirty="0">
              <a:solidFill>
                <a:schemeClr val="bg1"/>
              </a:solidFill>
              <a:highlight>
                <a:srgbClr val="FF0000"/>
              </a:highligh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6509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73269" y="5269706"/>
            <a:ext cx="8786648" cy="1021791"/>
          </a:xfrm>
        </p:spPr>
        <p:txBody>
          <a:bodyPr/>
          <a:lstStyle/>
          <a:p>
            <a:pPr algn="dist"/>
            <a:r>
              <a:rPr lang="pt-BR" sz="3000" b="0" i="0" u="none" strike="noStrike" baseline="0" dirty="0" err="1">
                <a:solidFill>
                  <a:srgbClr val="FF0000"/>
                </a:solidFill>
                <a:latin typeface="GrotesqueMT"/>
              </a:rPr>
              <a:t>Public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GrotesqueMT"/>
              </a:rPr>
              <a:t> </a:t>
            </a:r>
            <a:r>
              <a:rPr lang="pt-BR" sz="3000" b="0" i="0" u="none" strike="noStrike" baseline="0" dirty="0" err="1">
                <a:solidFill>
                  <a:srgbClr val="FF0000"/>
                </a:solidFill>
                <a:latin typeface="GrotesqueMT"/>
              </a:rPr>
              <a:t>Toilets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GrotesqueMT"/>
              </a:rPr>
              <a:t>—</a:t>
            </a:r>
            <a:r>
              <a:rPr lang="pt-BR" sz="3000" b="0" i="0" u="none" strike="noStrike" baseline="0" dirty="0" err="1">
                <a:solidFill>
                  <a:srgbClr val="FF0000"/>
                </a:solidFill>
                <a:latin typeface="GrotesqueMT"/>
              </a:rPr>
              <a:t>Public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GrotesqueMT"/>
              </a:rPr>
              <a:t> </a:t>
            </a:r>
            <a:r>
              <a:rPr lang="pt-BR" sz="3000" b="0" i="0" u="none" strike="noStrike" baseline="0" dirty="0" err="1">
                <a:solidFill>
                  <a:srgbClr val="FF0000"/>
                </a:solidFill>
                <a:latin typeface="GrotesqueMT"/>
              </a:rPr>
              <a:t>Controversies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GrotesqueMT"/>
              </a:rPr>
              <a:t>: </a:t>
            </a:r>
            <a:r>
              <a:rPr lang="pt-BR" sz="3000" b="0" i="0" u="none" strike="noStrike" baseline="0" dirty="0" err="1">
                <a:solidFill>
                  <a:srgbClr val="FF0000"/>
                </a:solidFill>
                <a:latin typeface="GrotesqueMT"/>
              </a:rPr>
              <a:t>Three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GrotesqueMT"/>
              </a:rPr>
              <a:t> Stories</a:t>
            </a:r>
            <a:endParaRPr lang="de-DE" sz="3000" dirty="0">
              <a:solidFill>
                <a:srgbClr val="FF0000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B29B26-7E21-550D-8887-F55FCAB79799}"/>
              </a:ext>
            </a:extLst>
          </p:cNvPr>
          <p:cNvSpPr txBox="1"/>
          <p:nvPr/>
        </p:nvSpPr>
        <p:spPr>
          <a:xfrm>
            <a:off x="451949" y="6291497"/>
            <a:ext cx="8870730" cy="914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In GERSHENSON, O., PENNER, B., </a:t>
            </a:r>
            <a:r>
              <a:rPr lang="pt-BR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In</a:t>
            </a:r>
            <a:r>
              <a:rPr lang="pt-BR" sz="1800" b="0" i="0" u="none" strike="noStrike" baseline="0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troduction</a:t>
            </a:r>
            <a:r>
              <a:rPr lang="pt-BR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: The Private Life </a:t>
            </a:r>
            <a:r>
              <a:rPr lang="pt-BR" sz="1800" b="0" i="0" u="none" strike="noStrike" baseline="0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of</a:t>
            </a:r>
            <a:r>
              <a:rPr lang="pt-BR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 </a:t>
            </a:r>
            <a:r>
              <a:rPr lang="pt-BR" sz="1800" b="0" i="0" u="none" strike="noStrike" baseline="0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Public</a:t>
            </a:r>
            <a:r>
              <a:rPr lang="pt-BR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 </a:t>
            </a:r>
            <a:r>
              <a:rPr lang="pt-BR" sz="1800" b="0" i="0" u="none" strike="noStrike" baseline="0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Conveniences</a:t>
            </a:r>
            <a:r>
              <a:rPr lang="pt-BR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, Jan2009 </a:t>
            </a:r>
          </a:p>
          <a:p>
            <a:pPr algn="l"/>
            <a:endParaRPr lang="pt-BR" sz="1800" b="0" i="0" u="none" strike="noStrike" baseline="0" dirty="0">
              <a:latin typeface="Sabon-Roman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67485A8-40D5-D124-2176-F27DF3BF6EAA}"/>
              </a:ext>
            </a:extLst>
          </p:cNvPr>
          <p:cNvSpPr txBox="1"/>
          <p:nvPr/>
        </p:nvSpPr>
        <p:spPr>
          <a:xfrm>
            <a:off x="273269" y="1259335"/>
            <a:ext cx="7956332" cy="185173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Lekton" panose="02000000000000000000"/>
              </a:rPr>
              <a:t>“</a:t>
            </a:r>
            <a:r>
              <a:rPr lang="en-US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Lekton" panose="02000000000000000000"/>
              </a:rPr>
              <a:t>The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Lekton" panose="02000000000000000000"/>
              </a:rPr>
              <a:t>third story </a:t>
            </a:r>
            <a:r>
              <a:rPr lang="en-US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Lekton" panose="02000000000000000000"/>
              </a:rPr>
              <a:t>is contemporary and begins when </a:t>
            </a:r>
            <a:r>
              <a:rPr lang="en-US" sz="1800" b="0" i="0" u="none" strike="noStrike" baseline="0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  <a:latin typeface="Lekton" panose="02000000000000000000"/>
              </a:rPr>
              <a:t>previously invisible</a:t>
            </a:r>
          </a:p>
          <a:p>
            <a:pPr algn="l"/>
            <a:r>
              <a:rPr lang="en-US" sz="1800" b="0" i="0" u="none" strike="noStrike" baseline="0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  <a:latin typeface="Lekton" panose="02000000000000000000"/>
              </a:rPr>
              <a:t>categories of people began successfully to demand public facilities that re-</a:t>
            </a:r>
          </a:p>
          <a:p>
            <a:pPr algn="l"/>
            <a:r>
              <a:rPr lang="en-US" sz="1800" b="0" i="0" u="none" strike="noStrike" baseline="0" dirty="0" err="1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  <a:latin typeface="Lekton" panose="02000000000000000000"/>
              </a:rPr>
              <a:t>flected</a:t>
            </a:r>
            <a:r>
              <a:rPr lang="en-US" sz="1800" b="0" i="0" u="none" strike="noStrike" baseline="0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  <a:latin typeface="Lekton" panose="02000000000000000000"/>
              </a:rPr>
              <a:t> their needs.</a:t>
            </a:r>
            <a:r>
              <a:rPr lang="en-US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Lekton" panose="02000000000000000000"/>
              </a:rPr>
              <a:t>” [p.7]</a:t>
            </a:r>
          </a:p>
          <a:p>
            <a:pPr algn="l"/>
            <a:br>
              <a:rPr lang="en-US" sz="18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Lekton" panose="02000000000000000000"/>
              </a:rPr>
            </a:br>
            <a:r>
              <a:rPr lang="en-US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Sabon-Roman"/>
              </a:rPr>
              <a:t>College campuses were the stage for these controversies and pitted conservative</a:t>
            </a:r>
          </a:p>
          <a:p>
            <a:pPr algn="l"/>
            <a:r>
              <a:rPr lang="en-US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Sabon-Roman"/>
              </a:rPr>
              <a:t>administrations against more radical student bodies.</a:t>
            </a:r>
          </a:p>
          <a:p>
            <a:pPr algn="l"/>
            <a:endParaRPr lang="en-US" sz="1800" b="0" i="0" u="none" strike="noStrike" baseline="0" dirty="0">
              <a:solidFill>
                <a:schemeClr val="bg1"/>
              </a:solidFill>
              <a:latin typeface="Sabon-Roman"/>
            </a:endParaRPr>
          </a:p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Sabon-Roman"/>
              </a:rPr>
              <a:t>Practically, too, bathroom provision is more of a concern for students, as</a:t>
            </a:r>
          </a:p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Sabon-Roman"/>
              </a:rPr>
              <a:t>they often live on campus and do not have access to other facilities. For</a:t>
            </a:r>
          </a:p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Sabon-Roman"/>
              </a:rPr>
              <a:t>some time, transgender students have voiced their reservations about the</a:t>
            </a:r>
          </a:p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Sabon-Roman"/>
              </a:rPr>
              <a:t>use of gender-assigned bathrooms, where they risk being insulted, mocked,</a:t>
            </a:r>
          </a:p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Sabon-Roman"/>
              </a:rPr>
              <a:t>attacked, and even arrested. However, only a handful of campuses provide</a:t>
            </a:r>
          </a:p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Sabon-Roman"/>
              </a:rPr>
              <a:t>unisex bathrooms and gender-blind </a:t>
            </a:r>
            <a:r>
              <a:rPr lang="en-US" sz="1800" b="0" i="0" u="none" strike="noStrike" baseline="0" dirty="0" err="1">
                <a:solidFill>
                  <a:schemeClr val="bg1"/>
                </a:solidFill>
                <a:latin typeface="Sabon-Roman"/>
              </a:rPr>
              <a:t>fl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Sabon-Roman"/>
              </a:rPr>
              <a:t> </a:t>
            </a:r>
            <a:r>
              <a:rPr lang="en-US" sz="1800" b="0" i="0" u="none" strike="noStrike" baseline="0" dirty="0" err="1">
                <a:solidFill>
                  <a:schemeClr val="bg1"/>
                </a:solidFill>
                <a:latin typeface="Sabon-Roman"/>
              </a:rPr>
              <a:t>oors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Sabon-Roman"/>
              </a:rPr>
              <a:t> in residence halls, and their introduction</a:t>
            </a:r>
          </a:p>
          <a:p>
            <a:pPr algn="l"/>
            <a:r>
              <a:rPr lang="pt-BR" sz="1800" b="0" i="0" u="none" strike="noStrike" baseline="0" dirty="0" err="1">
                <a:solidFill>
                  <a:schemeClr val="bg1"/>
                </a:solidFill>
                <a:latin typeface="Sabon-Roman"/>
              </a:rPr>
              <a:t>is</a:t>
            </a:r>
            <a:r>
              <a:rPr lang="pt-BR" sz="1800" b="0" i="0" u="none" strike="noStrike" baseline="0" dirty="0">
                <a:solidFill>
                  <a:schemeClr val="bg1"/>
                </a:solidFill>
                <a:latin typeface="Sabon-Roman"/>
              </a:rPr>
              <a:t> </a:t>
            </a:r>
            <a:r>
              <a:rPr lang="pt-BR" sz="1800" b="0" i="0" u="none" strike="noStrike" baseline="0" dirty="0" err="1">
                <a:solidFill>
                  <a:schemeClr val="bg1"/>
                </a:solidFill>
                <a:latin typeface="Sabon-Roman"/>
              </a:rPr>
              <a:t>often</a:t>
            </a:r>
            <a:r>
              <a:rPr lang="pt-BR" sz="1800" b="0" i="0" u="none" strike="noStrike" baseline="0" dirty="0">
                <a:solidFill>
                  <a:schemeClr val="bg1"/>
                </a:solidFill>
                <a:latin typeface="Sabon-Roman"/>
              </a:rPr>
              <a:t> </a:t>
            </a:r>
            <a:r>
              <a:rPr lang="pt-BR" sz="1800" b="0" i="0" u="none" strike="noStrike" baseline="0" dirty="0" err="1">
                <a:solidFill>
                  <a:schemeClr val="bg1"/>
                </a:solidFill>
                <a:latin typeface="Sabon-Roman"/>
              </a:rPr>
              <a:t>divisive</a:t>
            </a:r>
            <a:r>
              <a:rPr lang="pt-BR" sz="1800" b="0" i="0" u="none" strike="noStrike" baseline="0" dirty="0">
                <a:solidFill>
                  <a:schemeClr val="bg1"/>
                </a:solidFill>
                <a:latin typeface="Sabon-Roman"/>
              </a:rPr>
              <a:t>.”[p.6]</a:t>
            </a:r>
            <a:endParaRPr lang="pt-BR" sz="1500" dirty="0">
              <a:solidFill>
                <a:schemeClr val="bg1"/>
              </a:solidFill>
              <a:latin typeface="Lekton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676031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73269" y="-101080"/>
            <a:ext cx="8786648" cy="1021791"/>
          </a:xfrm>
        </p:spPr>
        <p:txBody>
          <a:bodyPr/>
          <a:lstStyle/>
          <a:p>
            <a:pPr algn="dist"/>
            <a:r>
              <a:rPr lang="pt-BR" sz="3000" b="0" i="0" u="none" strike="noStrike" baseline="0" dirty="0" err="1">
                <a:solidFill>
                  <a:srgbClr val="FF0000"/>
                </a:solidFill>
                <a:latin typeface="GrotesqueMT"/>
              </a:rPr>
              <a:t>Public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GrotesqueMT"/>
              </a:rPr>
              <a:t> </a:t>
            </a:r>
            <a:r>
              <a:rPr lang="pt-BR" sz="3000" b="0" i="0" u="none" strike="noStrike" baseline="0" dirty="0" err="1">
                <a:solidFill>
                  <a:srgbClr val="FF0000"/>
                </a:solidFill>
                <a:latin typeface="GrotesqueMT"/>
              </a:rPr>
              <a:t>Toilets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GrotesqueMT"/>
              </a:rPr>
              <a:t>—</a:t>
            </a:r>
            <a:r>
              <a:rPr lang="pt-BR" sz="3000" b="0" i="0" u="none" strike="noStrike" baseline="0" dirty="0" err="1">
                <a:solidFill>
                  <a:srgbClr val="FF0000"/>
                </a:solidFill>
                <a:latin typeface="GrotesqueMT"/>
              </a:rPr>
              <a:t>Public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GrotesqueMT"/>
              </a:rPr>
              <a:t> </a:t>
            </a:r>
            <a:r>
              <a:rPr lang="pt-BR" sz="3000" b="0" i="0" u="none" strike="noStrike" baseline="0" dirty="0" err="1">
                <a:solidFill>
                  <a:srgbClr val="FF0000"/>
                </a:solidFill>
                <a:latin typeface="GrotesqueMT"/>
              </a:rPr>
              <a:t>Controversies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GrotesqueMT"/>
              </a:rPr>
              <a:t>: </a:t>
            </a:r>
            <a:r>
              <a:rPr lang="pt-BR" sz="3000" b="0" i="0" u="none" strike="noStrike" baseline="0" dirty="0" err="1">
                <a:solidFill>
                  <a:srgbClr val="FF0000"/>
                </a:solidFill>
                <a:latin typeface="GrotesqueMT"/>
              </a:rPr>
              <a:t>Three</a:t>
            </a:r>
            <a:r>
              <a:rPr lang="pt-BR" sz="3000" b="0" i="0" u="none" strike="noStrike" baseline="0" dirty="0">
                <a:solidFill>
                  <a:srgbClr val="FF0000"/>
                </a:solidFill>
                <a:latin typeface="GrotesqueMT"/>
              </a:rPr>
              <a:t> Stories</a:t>
            </a:r>
            <a:endParaRPr lang="de-DE" sz="3000" dirty="0">
              <a:solidFill>
                <a:srgbClr val="FF0000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B29B26-7E21-550D-8887-F55FCAB79799}"/>
              </a:ext>
            </a:extLst>
          </p:cNvPr>
          <p:cNvSpPr txBox="1"/>
          <p:nvPr/>
        </p:nvSpPr>
        <p:spPr>
          <a:xfrm>
            <a:off x="451949" y="920711"/>
            <a:ext cx="8870730" cy="914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In GERSHENSON, O., PENNER, B., </a:t>
            </a:r>
            <a:r>
              <a:rPr lang="pt-BR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In</a:t>
            </a:r>
            <a:r>
              <a:rPr lang="pt-BR" sz="1800" b="0" i="0" u="none" strike="noStrike" baseline="0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troduction</a:t>
            </a:r>
            <a:r>
              <a:rPr lang="pt-BR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: The Private Life </a:t>
            </a:r>
            <a:r>
              <a:rPr lang="pt-BR" sz="1800" b="0" i="0" u="none" strike="noStrike" baseline="0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of</a:t>
            </a:r>
            <a:r>
              <a:rPr lang="pt-BR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 </a:t>
            </a:r>
            <a:r>
              <a:rPr lang="pt-BR" sz="1800" b="0" i="0" u="none" strike="noStrike" baseline="0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Public</a:t>
            </a:r>
            <a:r>
              <a:rPr lang="pt-BR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 </a:t>
            </a:r>
            <a:r>
              <a:rPr lang="pt-BR" sz="1800" b="0" i="0" u="none" strike="noStrike" baseline="0" dirty="0" err="1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Conveniences</a:t>
            </a:r>
            <a:r>
              <a:rPr lang="pt-BR" sz="1800" b="0" i="0" u="none" strike="noStrike" baseline="0" dirty="0">
                <a:solidFill>
                  <a:schemeClr val="bg1">
                    <a:lumMod val="85000"/>
                  </a:schemeClr>
                </a:solidFill>
                <a:latin typeface="GrotesqueMT-Light"/>
              </a:rPr>
              <a:t>, Jan2009 </a:t>
            </a:r>
          </a:p>
          <a:p>
            <a:pPr algn="l"/>
            <a:endParaRPr lang="pt-BR" sz="1800" b="0" i="0" u="none" strike="noStrike" baseline="0" dirty="0">
              <a:latin typeface="Sabon-Roman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67485A8-40D5-D124-2176-F27DF3BF6EAA}"/>
              </a:ext>
            </a:extLst>
          </p:cNvPr>
          <p:cNvSpPr txBox="1"/>
          <p:nvPr/>
        </p:nvSpPr>
        <p:spPr>
          <a:xfrm>
            <a:off x="273273" y="1942502"/>
            <a:ext cx="7956332" cy="185173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r>
              <a:rPr lang="pt-BR" sz="1800" b="0" i="0" u="none" strike="noStrike" baseline="0" dirty="0">
                <a:solidFill>
                  <a:schemeClr val="bg1"/>
                </a:solidFill>
                <a:latin typeface="+mj-lt"/>
              </a:rPr>
              <a:t>O banheiro surge como um espaço de “disciplina” nos termos de Foucault, </a:t>
            </a:r>
          </a:p>
          <a:p>
            <a:pPr algn="l"/>
            <a:r>
              <a:rPr lang="pt-BR" sz="1800" b="0" i="0" u="none" strike="noStrike" baseline="0" dirty="0">
                <a:solidFill>
                  <a:schemeClr val="bg1"/>
                </a:solidFill>
                <a:latin typeface="+mj-lt"/>
              </a:rPr>
              <a:t>um espaço que representa:</a:t>
            </a:r>
          </a:p>
          <a:p>
            <a:pPr algn="l"/>
            <a:endParaRPr lang="pt-BR" sz="1800" b="0" i="0" u="none" strike="noStrike" baseline="0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pt-BR" sz="1800" b="0" i="0" u="none" strike="noStrike" baseline="0" dirty="0">
                <a:solidFill>
                  <a:schemeClr val="bg1"/>
                </a:solidFill>
                <a:latin typeface="+mj-lt"/>
              </a:rPr>
              <a:t>“</a:t>
            </a:r>
            <a:r>
              <a:rPr lang="pt-BR" sz="1800" b="0" i="0" u="none" strike="noStrike" baseline="0" dirty="0">
                <a:solidFill>
                  <a:schemeClr val="bg1"/>
                </a:solidFill>
                <a:highlight>
                  <a:srgbClr val="800080"/>
                </a:highlight>
                <a:latin typeface="+mj-lt"/>
              </a:rPr>
              <a:t>uma estratégia cultural não intencional para preservar as categorias sociais existentes”</a:t>
            </a:r>
          </a:p>
          <a:p>
            <a:pPr algn="l"/>
            <a:r>
              <a:rPr lang="pt-BR" sz="1800" b="0" i="0" u="none" strike="noStrike" baseline="0" dirty="0">
                <a:solidFill>
                  <a:schemeClr val="bg1"/>
                </a:solidFill>
                <a:highlight>
                  <a:srgbClr val="800080"/>
                </a:highlight>
                <a:latin typeface="+mj-lt"/>
              </a:rPr>
              <a:t> e mantém nossas “classificações mais valorizadas” </a:t>
            </a:r>
            <a:r>
              <a:rPr lang="pt-BR" sz="1800" b="0" i="0" u="none" strike="noStrike" baseline="0" dirty="0">
                <a:solidFill>
                  <a:schemeClr val="bg1"/>
                </a:solidFill>
                <a:latin typeface="+mj-lt"/>
              </a:rPr>
              <a:t>(Cooper e </a:t>
            </a:r>
            <a:r>
              <a:rPr lang="pt-BR" sz="1800" b="0" i="0" u="none" strike="noStrike" baseline="0" dirty="0" err="1">
                <a:solidFill>
                  <a:schemeClr val="bg1"/>
                </a:solidFill>
                <a:latin typeface="+mj-lt"/>
              </a:rPr>
              <a:t>Oldenziel</a:t>
            </a:r>
            <a:r>
              <a:rPr lang="pt-BR" sz="1800" b="0" i="0" u="none" strike="noStrike" baseline="0" dirty="0">
                <a:solidFill>
                  <a:schemeClr val="bg1"/>
                </a:solidFill>
                <a:latin typeface="+mj-lt"/>
              </a:rPr>
              <a:t> 1999, p. 8).</a:t>
            </a:r>
          </a:p>
          <a:p>
            <a:pPr algn="l"/>
            <a:endParaRPr lang="pt-BR" sz="1800" b="0" i="0" u="none" strike="noStrike" baseline="0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pt-BR" sz="1800" b="0" i="0" u="none" strike="noStrike" baseline="0" dirty="0">
                <a:solidFill>
                  <a:schemeClr val="bg1"/>
                </a:solidFill>
                <a:latin typeface="+mj-lt"/>
              </a:rPr>
              <a:t>Nas disputas que surgem sobre o acesso a banheiros públicos, </a:t>
            </a:r>
          </a:p>
          <a:p>
            <a:pPr algn="l"/>
            <a:r>
              <a:rPr lang="pt-BR" sz="1800" b="0" i="0" u="none" strike="noStrike" baseline="0" dirty="0">
                <a:solidFill>
                  <a:schemeClr val="bg1"/>
                </a:solidFill>
                <a:latin typeface="+mj-lt"/>
              </a:rPr>
              <a:t>podemos então vislumbrar um roteiro social que normalmente é implícito.</a:t>
            </a:r>
          </a:p>
          <a:p>
            <a:pPr algn="l"/>
            <a:endParaRPr lang="pt-BR" sz="1800" b="0" i="0" u="none" strike="noStrike" baseline="0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pt-BR" sz="1800" b="0" i="0" u="none" strike="noStrike" baseline="0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</a:rPr>
              <a:t>Necessitamos vislumbrar a possibilidade — a necessidade — de imaginar </a:t>
            </a:r>
          </a:p>
          <a:p>
            <a:pPr algn="l"/>
            <a:r>
              <a:rPr lang="pt-BR" sz="1800" b="0" i="0" u="none" strike="noStrike" baseline="0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</a:rPr>
              <a:t>um tipo diferente de roteiro. </a:t>
            </a:r>
            <a:r>
              <a:rPr lang="pt-BR" sz="1800" b="0" i="0" u="none" strike="noStrike" baseline="0" dirty="0">
                <a:solidFill>
                  <a:schemeClr val="bg1"/>
                </a:solidFill>
                <a:latin typeface="+mj-lt"/>
              </a:rPr>
              <a:t>&gt;&gt; o papel do Arquiteto</a:t>
            </a:r>
            <a:endParaRPr lang="pt-BR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2782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2CCC69B1-760A-6131-6F8C-29065CE5AA6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92C023B-C676-42BD-F38E-7B49F3D0029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2579">
              <a:lnSpc>
                <a:spcPts val="714"/>
              </a:lnSpc>
            </a:pPr>
            <a:fld id="{81D60167-4931-47E6-BA6A-407CBD079E47}" type="slidenum">
              <a:rPr lang="de-DE" spc="13" smtClean="0"/>
              <a:pPr marL="32579">
                <a:lnSpc>
                  <a:spcPts val="714"/>
                </a:lnSpc>
              </a:pPr>
              <a:t>8</a:t>
            </a:fld>
            <a:endParaRPr lang="de-DE" spc="13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601DABE-969E-7683-1033-99C6C8717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673" y="585390"/>
            <a:ext cx="4039164" cy="56872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DE3382C-AFC5-4985-B95B-1CC5828B6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63" y="585390"/>
            <a:ext cx="4153480" cy="57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09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6FF5F891-CCEC-96DD-D37E-5902C594133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AFB45B6-6F97-1082-0EEF-A280D107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0224" y="0"/>
            <a:ext cx="11244224" cy="551854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55C5C93-2041-74BD-4111-9B24C6149291}"/>
              </a:ext>
            </a:extLst>
          </p:cNvPr>
          <p:cNvSpPr txBox="1"/>
          <p:nvPr/>
        </p:nvSpPr>
        <p:spPr>
          <a:xfrm>
            <a:off x="709448" y="3252217"/>
            <a:ext cx="5623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Conference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4FE1EEB-752E-2F08-4999-0351C175A191}"/>
              </a:ext>
            </a:extLst>
          </p:cNvPr>
          <p:cNvSpPr txBox="1"/>
          <p:nvPr/>
        </p:nvSpPr>
        <p:spPr>
          <a:xfrm>
            <a:off x="244365" y="5403822"/>
            <a:ext cx="865526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dist"/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b="1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Why Shit Matters</a:t>
            </a:r>
            <a:r>
              <a:rPr lang="en-US" sz="2800" b="1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- from waste to resource </a:t>
            </a:r>
            <a:endParaRPr lang="en-US" sz="2800" b="0" i="0" u="none" strike="noStrike" baseline="0" dirty="0">
              <a:solidFill>
                <a:srgbClr val="313131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Conference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 </a:t>
            </a:r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by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 Dr. Christoph </a:t>
            </a:r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Lüthi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, </a:t>
            </a:r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Eawag-Sandec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, </a:t>
            </a:r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at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 </a:t>
            </a:r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Leuphana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 </a:t>
            </a:r>
            <a:r>
              <a:rPr lang="pt-BR" sz="1800" b="0" i="0" u="none" strike="noStrike" baseline="0" dirty="0" err="1">
                <a:solidFill>
                  <a:srgbClr val="313131"/>
                </a:solidFill>
                <a:latin typeface="Arial" panose="020B0604020202020204" pitchFamily="34" charset="0"/>
              </a:rPr>
              <a:t>Universitaet</a:t>
            </a:r>
            <a:r>
              <a:rPr lang="pt-BR" sz="1800" b="0" i="0" u="none" strike="noStrike" baseline="0" dirty="0">
                <a:solidFill>
                  <a:srgbClr val="313131"/>
                </a:solidFill>
                <a:latin typeface="Arial" panose="020B0604020202020204" pitchFamily="34" charset="0"/>
              </a:rPr>
              <a:t> 2023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3750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noAutofit/>
      </a:bodyPr>
      <a:lstStyle>
        <a:defPPr>
          <a:lnSpc>
            <a:spcPct val="130000"/>
          </a:lnSpc>
          <a:defRPr sz="1500" dirty="0">
            <a:latin typeface="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70201_PPT_Kirschner_final.pptx" id="{2F546030-BAAD-4D1C-BEE7-A83D0B8F750F}" vid="{DCCC6C59-A114-4EF3-9C29-DD1B6AC86F6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</TotalTime>
  <Words>1001</Words>
  <Application>Microsoft Office PowerPoint</Application>
  <PresentationFormat>Apresentação na tela (4:3)</PresentationFormat>
  <Paragraphs>125</Paragraphs>
  <Slides>21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0" baseType="lpstr">
      <vt:lpstr>-apple-system</vt:lpstr>
      <vt:lpstr>GrotesqueMT</vt:lpstr>
      <vt:lpstr>GrotesqueMT-Light</vt:lpstr>
      <vt:lpstr>Lekton</vt:lpstr>
      <vt:lpstr>Sabon-Roman</vt:lpstr>
      <vt:lpstr>Arial</vt:lpstr>
      <vt:lpstr>Calibri</vt:lpstr>
      <vt:lpstr>Times New Roman</vt:lpstr>
      <vt:lpstr>Office-Design</vt:lpstr>
      <vt:lpstr>O banheiro como campo de batalha:  uma necessidade urgente de novas soluções sociais e espaciais</vt:lpstr>
      <vt:lpstr>Apresentação do PowerPoint</vt:lpstr>
      <vt:lpstr>Apresentação do PowerPoint</vt:lpstr>
      <vt:lpstr>Public Toilets—Public Controversies: Three Stories</vt:lpstr>
      <vt:lpstr>Public Toilets—Public Controversies: Three Stories</vt:lpstr>
      <vt:lpstr>Public Toilets—Public Controversies: Three Stories</vt:lpstr>
      <vt:lpstr>Public Toilets—Public Controversies: Three Stories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Julia Kruse</dc:creator>
  <cp:lastModifiedBy>Pratschke Anja</cp:lastModifiedBy>
  <cp:revision>922</cp:revision>
  <cp:lastPrinted>2017-07-11T06:50:58Z</cp:lastPrinted>
  <dcterms:created xsi:type="dcterms:W3CDTF">2013-06-15T17:30:57Z</dcterms:created>
  <dcterms:modified xsi:type="dcterms:W3CDTF">2024-10-06T14:48:07Z</dcterms:modified>
</cp:coreProperties>
</file>