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8" r:id="rId27"/>
    <p:sldId id="294" r:id="rId28"/>
    <p:sldId id="295" r:id="rId29"/>
    <p:sldId id="299" r:id="rId30"/>
    <p:sldId id="296" r:id="rId31"/>
    <p:sldId id="297" r:id="rId32"/>
    <p:sldId id="300" r:id="rId33"/>
    <p:sldId id="301" r:id="rId34"/>
    <p:sldId id="304" r:id="rId35"/>
    <p:sldId id="305" r:id="rId36"/>
    <p:sldId id="306" r:id="rId37"/>
    <p:sldId id="307" r:id="rId38"/>
    <p:sldId id="310" r:id="rId39"/>
    <p:sldId id="311" r:id="rId40"/>
    <p:sldId id="309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9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14823-603E-4092-B161-E15B8BF6A14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0229B-6412-4273-861B-FA63FA6285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02991"/>
            <a:ext cx="8458200" cy="1470025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Teoria do Consumidor</a:t>
            </a:r>
            <a:endParaRPr lang="pt-B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763000" cy="1752600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ZAZ </a:t>
            </a:r>
            <a:r>
              <a:rPr lang="pt-BR" dirty="0"/>
              <a:t>0763  – ECONOMIA </a:t>
            </a:r>
            <a:endParaRPr lang="pt-BR" dirty="0" smtClean="0"/>
          </a:p>
          <a:p>
            <a:pPr algn="r"/>
            <a:r>
              <a:rPr lang="pt-BR" i="1" dirty="0" smtClean="0">
                <a:solidFill>
                  <a:schemeClr val="tx1"/>
                </a:solidFill>
              </a:rPr>
              <a:t>Prof. Rubens Nunes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Curvas de Indiferença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2602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endParaRPr lang="pt-BR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endParaRPr lang="pt-BR" b="1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3581400" y="2710934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5105400" y="3962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TextBox 45"/>
          <p:cNvSpPr txBox="1"/>
          <p:nvPr/>
        </p:nvSpPr>
        <p:spPr>
          <a:xfrm>
            <a:off x="4572000" y="1295400"/>
            <a:ext cx="41148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</a:p>
          <a:p>
            <a:r>
              <a:rPr lang="pt-BR" b="1" dirty="0" smtClean="0"/>
              <a:t> </a:t>
            </a:r>
          </a:p>
          <a:p>
            <a:r>
              <a:rPr lang="pt-BR" sz="2000" b="1" dirty="0" smtClean="0"/>
              <a:t>Hipóteses de continuidade das preferências violadas </a:t>
            </a:r>
          </a:p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19" name="Freeform 18"/>
          <p:cNvSpPr/>
          <p:nvPr/>
        </p:nvSpPr>
        <p:spPr>
          <a:xfrm>
            <a:off x="3386376" y="2116788"/>
            <a:ext cx="595752" cy="1191673"/>
          </a:xfrm>
          <a:custGeom>
            <a:avLst/>
            <a:gdLst>
              <a:gd name="connsiteX0" fmla="*/ 0 w 595752"/>
              <a:gd name="connsiteY0" fmla="*/ 0 h 1191673"/>
              <a:gd name="connsiteX1" fmla="*/ 219488 w 595752"/>
              <a:gd name="connsiteY1" fmla="*/ 595836 h 1191673"/>
              <a:gd name="connsiteX2" fmla="*/ 595752 w 595752"/>
              <a:gd name="connsiteY2" fmla="*/ 1191673 h 1191673"/>
              <a:gd name="connsiteX3" fmla="*/ 595752 w 595752"/>
              <a:gd name="connsiteY3" fmla="*/ 1191673 h 11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752" h="1191673">
                <a:moveTo>
                  <a:pt x="0" y="0"/>
                </a:moveTo>
                <a:cubicBezTo>
                  <a:pt x="60098" y="198612"/>
                  <a:pt x="120196" y="397224"/>
                  <a:pt x="219488" y="595836"/>
                </a:cubicBezTo>
                <a:cubicBezTo>
                  <a:pt x="318780" y="794448"/>
                  <a:pt x="595752" y="1191673"/>
                  <a:pt x="595752" y="1191673"/>
                </a:cubicBezTo>
                <a:lnTo>
                  <a:pt x="595752" y="119167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reeform 23"/>
          <p:cNvSpPr/>
          <p:nvPr/>
        </p:nvSpPr>
        <p:spPr>
          <a:xfrm>
            <a:off x="4750333" y="3825898"/>
            <a:ext cx="1285569" cy="360638"/>
          </a:xfrm>
          <a:custGeom>
            <a:avLst/>
            <a:gdLst>
              <a:gd name="connsiteX0" fmla="*/ 0 w 1285569"/>
              <a:gd name="connsiteY0" fmla="*/ 0 h 360638"/>
              <a:gd name="connsiteX1" fmla="*/ 548719 w 1285569"/>
              <a:gd name="connsiteY1" fmla="*/ 235198 h 360638"/>
              <a:gd name="connsiteX2" fmla="*/ 1285569 w 1285569"/>
              <a:gd name="connsiteY2" fmla="*/ 360638 h 3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569" h="360638">
                <a:moveTo>
                  <a:pt x="0" y="0"/>
                </a:moveTo>
                <a:cubicBezTo>
                  <a:pt x="167229" y="87546"/>
                  <a:pt x="334458" y="175092"/>
                  <a:pt x="548719" y="235198"/>
                </a:cubicBezTo>
                <a:cubicBezTo>
                  <a:pt x="762980" y="295304"/>
                  <a:pt x="1024274" y="327971"/>
                  <a:pt x="1285569" y="36063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de Indiferença não se cruzam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2602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endParaRPr lang="pt-BR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3505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endParaRPr lang="pt-BR" b="1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3581400" y="2710934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5105400" y="35052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TextBox 45"/>
          <p:cNvSpPr txBox="1"/>
          <p:nvPr/>
        </p:nvSpPr>
        <p:spPr>
          <a:xfrm>
            <a:off x="4724400" y="1295400"/>
            <a:ext cx="4114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  <a:r>
              <a:rPr lang="pt-BR" dirty="0" smtClean="0"/>
              <a:t> e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3 </a:t>
            </a:r>
            <a:r>
              <a:rPr lang="pt-BR" b="1" dirty="0" smtClean="0"/>
              <a:t>=&gt; x</a:t>
            </a:r>
            <a:r>
              <a:rPr lang="pt-BR" b="1" baseline="-25000" dirty="0" smtClean="0"/>
              <a:t>2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3</a:t>
            </a:r>
          </a:p>
          <a:p>
            <a:endParaRPr lang="pt-BR" dirty="0" smtClean="0"/>
          </a:p>
          <a:p>
            <a:r>
              <a:rPr lang="pt-BR" dirty="0" smtClean="0"/>
              <a:t>Mas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&gt;</a:t>
            </a:r>
            <a:r>
              <a:rPr lang="pt-BR" b="1" dirty="0" smtClean="0"/>
              <a:t> x</a:t>
            </a:r>
            <a:r>
              <a:rPr lang="pt-BR" b="1" baseline="-25000" dirty="0" smtClean="0"/>
              <a:t>3</a:t>
            </a:r>
            <a:r>
              <a:rPr lang="pt-BR" b="1" dirty="0" smtClean="0"/>
              <a:t>, </a:t>
            </a:r>
            <a:r>
              <a:rPr lang="pt-BR" dirty="0" smtClean="0"/>
              <a:t>pela hipótese de não saciedade   </a:t>
            </a:r>
            <a:r>
              <a:rPr lang="pt-BR" b="1" baseline="-25000" dirty="0" smtClean="0"/>
              <a:t> </a:t>
            </a:r>
            <a:r>
              <a:rPr lang="pt-BR" b="1" dirty="0" smtClean="0"/>
              <a:t> </a:t>
            </a:r>
            <a:r>
              <a:rPr lang="pt-BR" dirty="0" smtClean="0"/>
              <a:t>  </a:t>
            </a:r>
          </a:p>
          <a:p>
            <a:r>
              <a:rPr lang="pt-BR" b="1" dirty="0" smtClean="0"/>
              <a:t> </a:t>
            </a:r>
          </a:p>
          <a:p>
            <a:r>
              <a:rPr lang="pt-BR" sz="2000" b="1" dirty="0" smtClean="0"/>
              <a:t>Hipótese da transitividade das preferências foi violada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9" name="Freeform 18"/>
          <p:cNvSpPr/>
          <p:nvPr/>
        </p:nvSpPr>
        <p:spPr>
          <a:xfrm>
            <a:off x="3386376" y="2542127"/>
            <a:ext cx="2633424" cy="1332405"/>
          </a:xfrm>
          <a:custGeom>
            <a:avLst/>
            <a:gdLst>
              <a:gd name="connsiteX0" fmla="*/ 0 w 595752"/>
              <a:gd name="connsiteY0" fmla="*/ 0 h 1191673"/>
              <a:gd name="connsiteX1" fmla="*/ 219488 w 595752"/>
              <a:gd name="connsiteY1" fmla="*/ 595836 h 1191673"/>
              <a:gd name="connsiteX2" fmla="*/ 595752 w 595752"/>
              <a:gd name="connsiteY2" fmla="*/ 1191673 h 1191673"/>
              <a:gd name="connsiteX3" fmla="*/ 595752 w 595752"/>
              <a:gd name="connsiteY3" fmla="*/ 1191673 h 11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752" h="1191673">
                <a:moveTo>
                  <a:pt x="0" y="0"/>
                </a:moveTo>
                <a:cubicBezTo>
                  <a:pt x="60098" y="198612"/>
                  <a:pt x="120196" y="397224"/>
                  <a:pt x="219488" y="595836"/>
                </a:cubicBezTo>
                <a:cubicBezTo>
                  <a:pt x="318780" y="794448"/>
                  <a:pt x="595752" y="1191673"/>
                  <a:pt x="595752" y="1191673"/>
                </a:cubicBezTo>
                <a:lnTo>
                  <a:pt x="595752" y="119167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reeform 23"/>
          <p:cNvSpPr/>
          <p:nvPr/>
        </p:nvSpPr>
        <p:spPr>
          <a:xfrm>
            <a:off x="3276600" y="2209800"/>
            <a:ext cx="2895600" cy="2667000"/>
          </a:xfrm>
          <a:custGeom>
            <a:avLst/>
            <a:gdLst>
              <a:gd name="connsiteX0" fmla="*/ 0 w 1285569"/>
              <a:gd name="connsiteY0" fmla="*/ 0 h 360638"/>
              <a:gd name="connsiteX1" fmla="*/ 548719 w 1285569"/>
              <a:gd name="connsiteY1" fmla="*/ 235198 h 360638"/>
              <a:gd name="connsiteX2" fmla="*/ 1285569 w 1285569"/>
              <a:gd name="connsiteY2" fmla="*/ 360638 h 36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569" h="360638">
                <a:moveTo>
                  <a:pt x="0" y="0"/>
                </a:moveTo>
                <a:cubicBezTo>
                  <a:pt x="167229" y="87546"/>
                  <a:pt x="334458" y="175092"/>
                  <a:pt x="548719" y="235198"/>
                </a:cubicBezTo>
                <a:cubicBezTo>
                  <a:pt x="762980" y="295304"/>
                  <a:pt x="1024274" y="327971"/>
                  <a:pt x="1285569" y="36063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5105400" y="44500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4876800" y="4343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endParaRPr lang="pt-BR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Mapas de Indiferença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45" name="Freeform 44"/>
          <p:cNvSpPr/>
          <p:nvPr/>
        </p:nvSpPr>
        <p:spPr>
          <a:xfrm>
            <a:off x="2819400" y="2743200"/>
            <a:ext cx="3352800" cy="24384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reeform 15"/>
          <p:cNvSpPr/>
          <p:nvPr/>
        </p:nvSpPr>
        <p:spPr>
          <a:xfrm>
            <a:off x="3302000" y="2743200"/>
            <a:ext cx="2870200" cy="19812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reeform 16"/>
          <p:cNvSpPr/>
          <p:nvPr/>
        </p:nvSpPr>
        <p:spPr>
          <a:xfrm>
            <a:off x="3962400" y="2590800"/>
            <a:ext cx="2184400" cy="16256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reeform 11"/>
          <p:cNvSpPr>
            <a:spLocks noChangeAspect="1"/>
          </p:cNvSpPr>
          <p:nvPr/>
        </p:nvSpPr>
        <p:spPr>
          <a:xfrm>
            <a:off x="4495800" y="2357120"/>
            <a:ext cx="1747520" cy="130048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6172200" y="213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aseline="-25000" dirty="0" smtClean="0"/>
              <a:t>n</a:t>
            </a:r>
            <a:endParaRPr lang="pt-BR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1722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aseline="-25000" dirty="0" smtClean="0">
                <a:latin typeface="Courier New"/>
                <a:cs typeface="Courier New"/>
              </a:rPr>
              <a:t>4</a:t>
            </a:r>
            <a:endParaRPr lang="pt-BR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4038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aseline="-25000" dirty="0" smtClean="0">
                <a:latin typeface="Courier New"/>
                <a:cs typeface="Courier New"/>
              </a:rPr>
              <a:t>3</a:t>
            </a:r>
            <a:endParaRPr lang="pt-BR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6172200" y="4507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4964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38856" y="2658070"/>
            <a:ext cx="461665" cy="92333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t-BR" dirty="0" smtClean="0">
                <a:latin typeface="Courier New"/>
                <a:cs typeface="Courier New"/>
              </a:rPr>
              <a:t>.....</a:t>
            </a:r>
            <a:endParaRPr lang="pt-BR" baseline="-25000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676400" y="5564188"/>
          <a:ext cx="3730625" cy="963612"/>
        </p:xfrm>
        <a:graphic>
          <a:graphicData uri="http://schemas.openxmlformats.org/presentationml/2006/ole">
            <p:oleObj spid="_x0000_s23559" name="Equação" r:id="rId3" imgW="18669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pt-BR" dirty="0" smtClean="0"/>
              <a:t>Função Utilidade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pt-BR" dirty="0" smtClean="0"/>
              <a:t>É uma forma de representar as preferências de um consumidor</a:t>
            </a:r>
            <a:endParaRPr lang="pt-BR" dirty="0"/>
          </a:p>
        </p:txBody>
      </p:sp>
      <p:sp>
        <p:nvSpPr>
          <p:cNvPr id="4" name="Freeform 3"/>
          <p:cNvSpPr/>
          <p:nvPr/>
        </p:nvSpPr>
        <p:spPr>
          <a:xfrm>
            <a:off x="1154921" y="2743200"/>
            <a:ext cx="1876094" cy="1089754"/>
          </a:xfrm>
          <a:custGeom>
            <a:avLst/>
            <a:gdLst>
              <a:gd name="connsiteX0" fmla="*/ 146325 w 1876094"/>
              <a:gd name="connsiteY0" fmla="*/ 352798 h 1089754"/>
              <a:gd name="connsiteX1" fmla="*/ 977242 w 1876094"/>
              <a:gd name="connsiteY1" fmla="*/ 23520 h 1089754"/>
              <a:gd name="connsiteX2" fmla="*/ 1306473 w 1876094"/>
              <a:gd name="connsiteY2" fmla="*/ 493917 h 1089754"/>
              <a:gd name="connsiteX3" fmla="*/ 1808158 w 1876094"/>
              <a:gd name="connsiteY3" fmla="*/ 525277 h 1089754"/>
              <a:gd name="connsiteX4" fmla="*/ 898854 w 1876094"/>
              <a:gd name="connsiteY4" fmla="*/ 1074074 h 1089754"/>
              <a:gd name="connsiteX5" fmla="*/ 679366 w 1876094"/>
              <a:gd name="connsiteY5" fmla="*/ 619356 h 1089754"/>
              <a:gd name="connsiteX6" fmla="*/ 99292 w 1876094"/>
              <a:gd name="connsiteY6" fmla="*/ 744796 h 1089754"/>
              <a:gd name="connsiteX7" fmla="*/ 146325 w 1876094"/>
              <a:gd name="connsiteY7" fmla="*/ 352798 h 1089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6094" h="1089754">
                <a:moveTo>
                  <a:pt x="146325" y="352798"/>
                </a:moveTo>
                <a:cubicBezTo>
                  <a:pt x="292650" y="232585"/>
                  <a:pt x="783884" y="0"/>
                  <a:pt x="977242" y="23520"/>
                </a:cubicBezTo>
                <a:cubicBezTo>
                  <a:pt x="1170600" y="47040"/>
                  <a:pt x="1167987" y="410291"/>
                  <a:pt x="1306473" y="493917"/>
                </a:cubicBezTo>
                <a:cubicBezTo>
                  <a:pt x="1444959" y="577543"/>
                  <a:pt x="1876094" y="428584"/>
                  <a:pt x="1808158" y="525277"/>
                </a:cubicBezTo>
                <a:cubicBezTo>
                  <a:pt x="1740222" y="621970"/>
                  <a:pt x="1086986" y="1058394"/>
                  <a:pt x="898854" y="1074074"/>
                </a:cubicBezTo>
                <a:cubicBezTo>
                  <a:pt x="710722" y="1089754"/>
                  <a:pt x="812626" y="674236"/>
                  <a:pt x="679366" y="619356"/>
                </a:cubicBezTo>
                <a:cubicBezTo>
                  <a:pt x="546106" y="564476"/>
                  <a:pt x="190745" y="783996"/>
                  <a:pt x="99292" y="744796"/>
                </a:cubicBezTo>
                <a:cubicBezTo>
                  <a:pt x="7839" y="705596"/>
                  <a:pt x="0" y="473011"/>
                  <a:pt x="146325" y="352798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Box 4"/>
          <p:cNvSpPr txBox="1"/>
          <p:nvPr/>
        </p:nvSpPr>
        <p:spPr>
          <a:xfrm>
            <a:off x="533400" y="29204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I</a:t>
            </a:r>
            <a:r>
              <a:rPr lang="pt-BR" sz="3200" b="1" baseline="-25000" dirty="0" smtClean="0"/>
              <a:t>3</a:t>
            </a:r>
            <a:endParaRPr lang="pt-BR" sz="3200" b="1" baseline="-25000" dirty="0"/>
          </a:p>
        </p:txBody>
      </p:sp>
      <p:sp>
        <p:nvSpPr>
          <p:cNvPr id="6" name="Oval 5"/>
          <p:cNvSpPr/>
          <p:nvPr/>
        </p:nvSpPr>
        <p:spPr>
          <a:xfrm>
            <a:off x="2133600" y="35052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1828800" y="30022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reeform 8"/>
          <p:cNvSpPr/>
          <p:nvPr/>
        </p:nvSpPr>
        <p:spPr>
          <a:xfrm>
            <a:off x="1110545" y="3962400"/>
            <a:ext cx="1708856" cy="1135944"/>
          </a:xfrm>
          <a:custGeom>
            <a:avLst/>
            <a:gdLst>
              <a:gd name="connsiteX0" fmla="*/ 74789 w 2247901"/>
              <a:gd name="connsiteY0" fmla="*/ 505177 h 1310921"/>
              <a:gd name="connsiteX1" fmla="*/ 752123 w 2247901"/>
              <a:gd name="connsiteY1" fmla="*/ 31044 h 1310921"/>
              <a:gd name="connsiteX2" fmla="*/ 2072923 w 2247901"/>
              <a:gd name="connsiteY2" fmla="*/ 318910 h 1310921"/>
              <a:gd name="connsiteX3" fmla="*/ 1801989 w 2247901"/>
              <a:gd name="connsiteY3" fmla="*/ 1157110 h 1310921"/>
              <a:gd name="connsiteX4" fmla="*/ 650523 w 2247901"/>
              <a:gd name="connsiteY4" fmla="*/ 1241777 h 1310921"/>
              <a:gd name="connsiteX5" fmla="*/ 303389 w 2247901"/>
              <a:gd name="connsiteY5" fmla="*/ 1072444 h 1310921"/>
              <a:gd name="connsiteX6" fmla="*/ 74789 w 2247901"/>
              <a:gd name="connsiteY6" fmla="*/ 505177 h 131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7901" h="1310921">
                <a:moveTo>
                  <a:pt x="74789" y="505177"/>
                </a:moveTo>
                <a:cubicBezTo>
                  <a:pt x="149578" y="331610"/>
                  <a:pt x="419101" y="62089"/>
                  <a:pt x="752123" y="31044"/>
                </a:cubicBezTo>
                <a:cubicBezTo>
                  <a:pt x="1085145" y="0"/>
                  <a:pt x="1897945" y="131232"/>
                  <a:pt x="2072923" y="318910"/>
                </a:cubicBezTo>
                <a:cubicBezTo>
                  <a:pt x="2247901" y="506588"/>
                  <a:pt x="2039056" y="1003299"/>
                  <a:pt x="1801989" y="1157110"/>
                </a:cubicBezTo>
                <a:cubicBezTo>
                  <a:pt x="1564922" y="1310921"/>
                  <a:pt x="900290" y="1255888"/>
                  <a:pt x="650523" y="1241777"/>
                </a:cubicBezTo>
                <a:cubicBezTo>
                  <a:pt x="400756" y="1227666"/>
                  <a:pt x="396522" y="1196622"/>
                  <a:pt x="303389" y="1072444"/>
                </a:cubicBezTo>
                <a:cubicBezTo>
                  <a:pt x="210256" y="948266"/>
                  <a:pt x="0" y="678744"/>
                  <a:pt x="74789" y="505177"/>
                </a:cubicBez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Freeform 9"/>
          <p:cNvSpPr/>
          <p:nvPr/>
        </p:nvSpPr>
        <p:spPr>
          <a:xfrm>
            <a:off x="1066800" y="5357128"/>
            <a:ext cx="1729726" cy="1348472"/>
          </a:xfrm>
          <a:custGeom>
            <a:avLst/>
            <a:gdLst>
              <a:gd name="connsiteX0" fmla="*/ 765593 w 2069453"/>
              <a:gd name="connsiteY0" fmla="*/ 352798 h 1348472"/>
              <a:gd name="connsiteX1" fmla="*/ 514751 w 2069453"/>
              <a:gd name="connsiteY1" fmla="*/ 823195 h 1348472"/>
              <a:gd name="connsiteX2" fmla="*/ 13065 w 2069453"/>
              <a:gd name="connsiteY2" fmla="*/ 1105434 h 1348472"/>
              <a:gd name="connsiteX3" fmla="*/ 593139 w 2069453"/>
              <a:gd name="connsiteY3" fmla="*/ 1309272 h 1348472"/>
              <a:gd name="connsiteX4" fmla="*/ 1690576 w 2069453"/>
              <a:gd name="connsiteY4" fmla="*/ 1230873 h 1348472"/>
              <a:gd name="connsiteX5" fmla="*/ 2035485 w 2069453"/>
              <a:gd name="connsiteY5" fmla="*/ 603676 h 1348472"/>
              <a:gd name="connsiteX6" fmla="*/ 1894386 w 2069453"/>
              <a:gd name="connsiteY6" fmla="*/ 39200 h 1348472"/>
              <a:gd name="connsiteX7" fmla="*/ 1471089 w 2069453"/>
              <a:gd name="connsiteY7" fmla="*/ 368478 h 1348472"/>
              <a:gd name="connsiteX8" fmla="*/ 1079147 w 2069453"/>
              <a:gd name="connsiteY8" fmla="*/ 133279 h 1348472"/>
              <a:gd name="connsiteX9" fmla="*/ 765593 w 2069453"/>
              <a:gd name="connsiteY9" fmla="*/ 352798 h 134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69453" h="1348472">
                <a:moveTo>
                  <a:pt x="765593" y="352798"/>
                </a:moveTo>
                <a:cubicBezTo>
                  <a:pt x="671527" y="467784"/>
                  <a:pt x="640172" y="697756"/>
                  <a:pt x="514751" y="823195"/>
                </a:cubicBezTo>
                <a:cubicBezTo>
                  <a:pt x="389330" y="948634"/>
                  <a:pt x="0" y="1024421"/>
                  <a:pt x="13065" y="1105434"/>
                </a:cubicBezTo>
                <a:cubicBezTo>
                  <a:pt x="26130" y="1186447"/>
                  <a:pt x="313554" y="1288366"/>
                  <a:pt x="593139" y="1309272"/>
                </a:cubicBezTo>
                <a:cubicBezTo>
                  <a:pt x="872724" y="1330178"/>
                  <a:pt x="1450185" y="1348472"/>
                  <a:pt x="1690576" y="1230873"/>
                </a:cubicBezTo>
                <a:cubicBezTo>
                  <a:pt x="1930967" y="1113274"/>
                  <a:pt x="2001517" y="802288"/>
                  <a:pt x="2035485" y="603676"/>
                </a:cubicBezTo>
                <a:cubicBezTo>
                  <a:pt x="2069453" y="405064"/>
                  <a:pt x="1988452" y="78400"/>
                  <a:pt x="1894386" y="39200"/>
                </a:cubicBezTo>
                <a:cubicBezTo>
                  <a:pt x="1800320" y="0"/>
                  <a:pt x="1606962" y="352798"/>
                  <a:pt x="1471089" y="368478"/>
                </a:cubicBezTo>
                <a:cubicBezTo>
                  <a:pt x="1335216" y="384158"/>
                  <a:pt x="1194117" y="141119"/>
                  <a:pt x="1079147" y="133279"/>
                </a:cubicBezTo>
                <a:cubicBezTo>
                  <a:pt x="964177" y="125439"/>
                  <a:pt x="859659" y="237812"/>
                  <a:pt x="765593" y="352798"/>
                </a:cubicBezTo>
                <a:close/>
              </a:path>
            </a:pathLst>
          </a:custGeom>
          <a:solidFill>
            <a:srgbClr val="CCFFCC"/>
          </a:solidFill>
          <a:ln>
            <a:solidFill>
              <a:srgbClr val="CCFFCC"/>
            </a:solidFill>
          </a:ln>
          <a:scene3d>
            <a:camera prst="orthographicFront">
              <a:rot lat="0" lon="0" rev="72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2133600" y="3200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1600200" y="42976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2057400" y="4343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/>
          <p:cNvSpPr/>
          <p:nvPr/>
        </p:nvSpPr>
        <p:spPr>
          <a:xfrm>
            <a:off x="1600200" y="47548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2286000" y="47548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1676400" y="55168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1828800" y="59740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2133600" y="57150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Oval 18"/>
          <p:cNvSpPr/>
          <p:nvPr/>
        </p:nvSpPr>
        <p:spPr>
          <a:xfrm>
            <a:off x="2209800" y="60502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Oval 19"/>
          <p:cNvSpPr/>
          <p:nvPr/>
        </p:nvSpPr>
        <p:spPr>
          <a:xfrm>
            <a:off x="2438400" y="34290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20"/>
          <p:cNvSpPr txBox="1"/>
          <p:nvPr/>
        </p:nvSpPr>
        <p:spPr>
          <a:xfrm>
            <a:off x="533400" y="41148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I</a:t>
            </a:r>
            <a:r>
              <a:rPr lang="pt-BR" sz="3200" b="1" baseline="-25000" dirty="0" smtClean="0"/>
              <a:t>2</a:t>
            </a:r>
            <a:endParaRPr lang="pt-BR" sz="3200" b="1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55112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I</a:t>
            </a:r>
            <a:r>
              <a:rPr lang="pt-BR" sz="3200" b="1" baseline="-25000" dirty="0" smtClean="0"/>
              <a:t>1</a:t>
            </a:r>
            <a:endParaRPr lang="pt-BR" sz="3200" b="1" baseline="-25000" dirty="0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2727324" y="4708524"/>
            <a:ext cx="33829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2387024"/>
            <a:ext cx="129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U(x)</a:t>
            </a:r>
            <a:endParaRPr lang="pt-BR" sz="32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4343400" y="3505200"/>
            <a:ext cx="15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43400" y="4113212"/>
            <a:ext cx="15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343400" y="5561012"/>
            <a:ext cx="15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32252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3</a:t>
            </a:r>
            <a:endParaRPr lang="pt-BR" sz="3200" b="1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38100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2</a:t>
            </a:r>
            <a:endParaRPr lang="pt-BR" sz="3200" b="1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4495800" y="52064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1</a:t>
            </a:r>
            <a:endParaRPr lang="pt-BR" sz="3200" b="1" baseline="-25000" dirty="0"/>
          </a:p>
        </p:txBody>
      </p:sp>
      <p:cxnSp>
        <p:nvCxnSpPr>
          <p:cNvPr id="36" name="Curved Connector 35"/>
          <p:cNvCxnSpPr>
            <a:stCxn id="7" idx="6"/>
          </p:cNvCxnSpPr>
          <p:nvPr/>
        </p:nvCxnSpPr>
        <p:spPr>
          <a:xfrm>
            <a:off x="1905000" y="3025141"/>
            <a:ext cx="2438400" cy="481647"/>
          </a:xfrm>
          <a:prstGeom prst="curvedConnector3">
            <a:avLst>
              <a:gd name="adj1" fmla="val 66074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>
          <a:xfrm flipV="1">
            <a:off x="2362200" y="4114801"/>
            <a:ext cx="1943100" cy="68579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flipV="1">
            <a:off x="2209800" y="5562600"/>
            <a:ext cx="2095500" cy="1524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08298341"/>
              </p:ext>
            </p:extLst>
          </p:nvPr>
        </p:nvGraphicFramePr>
        <p:xfrm>
          <a:off x="5553075" y="3582988"/>
          <a:ext cx="2917825" cy="963612"/>
        </p:xfrm>
        <a:graphic>
          <a:graphicData uri="http://schemas.openxmlformats.org/presentationml/2006/ole">
            <p:oleObj spid="_x0000_s24583" name="Equação" r:id="rId3" imgW="1460160" imgH="482400" progId="Equation.3">
              <p:embed/>
            </p:oleObj>
          </a:graphicData>
        </a:graphic>
      </p:graphicFrame>
      <p:cxnSp>
        <p:nvCxnSpPr>
          <p:cNvPr id="45" name="Curved Connector 44"/>
          <p:cNvCxnSpPr>
            <a:stCxn id="6" idx="5"/>
          </p:cNvCxnSpPr>
          <p:nvPr/>
        </p:nvCxnSpPr>
        <p:spPr>
          <a:xfrm rot="5400000" flipH="1" flipV="1">
            <a:off x="3263731" y="2464556"/>
            <a:ext cx="14577" cy="2144759"/>
          </a:xfrm>
          <a:prstGeom prst="curvedConnector4">
            <a:avLst>
              <a:gd name="adj1" fmla="val -492564"/>
              <a:gd name="adj2" fmla="val 5026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Não unicidade da função utilidade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Qualquer transformação </a:t>
            </a:r>
            <a:r>
              <a:rPr lang="pt-BR" dirty="0" err="1" smtClean="0"/>
              <a:t>monotônica</a:t>
            </a:r>
            <a:r>
              <a:rPr lang="pt-BR" dirty="0" smtClean="0"/>
              <a:t> de uma função utilidade é também uma função utilidade que representa as mesmas preferências</a:t>
            </a:r>
          </a:p>
          <a:p>
            <a:r>
              <a:rPr lang="pt-BR" dirty="0" smtClean="0"/>
              <a:t>O que importa é a ORDEM das cestas de bem, do ponto de vista do consumidor, não a MÉTRICA</a:t>
            </a:r>
          </a:p>
          <a:p>
            <a:r>
              <a:rPr lang="pt-BR" dirty="0" smtClean="0"/>
              <a:t>Não se podem comparar diretamente valores de diferentes funções utilidade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Não unicidade da função utilidade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1777424"/>
            <a:ext cx="129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U(x)</a:t>
            </a:r>
            <a:endParaRPr lang="pt-BR" sz="3200" b="1" dirty="0"/>
          </a:p>
        </p:txBody>
      </p:sp>
      <p:grpSp>
        <p:nvGrpSpPr>
          <p:cNvPr id="3" name="Group 13"/>
          <p:cNvGrpSpPr/>
          <p:nvPr/>
        </p:nvGrpSpPr>
        <p:grpSpPr>
          <a:xfrm>
            <a:off x="838200" y="2057400"/>
            <a:ext cx="6705600" cy="228600"/>
            <a:chOff x="838200" y="2057400"/>
            <a:chExt cx="6705600" cy="2286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838200" y="2133600"/>
              <a:ext cx="6705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715294" y="2170906"/>
              <a:ext cx="228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009106" y="2170906"/>
              <a:ext cx="228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57106" y="2170906"/>
              <a:ext cx="228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9"/>
          <p:cNvGrpSpPr/>
          <p:nvPr/>
        </p:nvGrpSpPr>
        <p:grpSpPr>
          <a:xfrm>
            <a:off x="2362200" y="3505200"/>
            <a:ext cx="4114800" cy="228600"/>
            <a:chOff x="762000" y="3505200"/>
            <a:chExt cx="4114800" cy="22860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762000" y="3581400"/>
              <a:ext cx="411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256055" y="3619013"/>
              <a:ext cx="228600" cy="9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085613" y="3619013"/>
              <a:ext cx="228600" cy="9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920349" y="3619013"/>
              <a:ext cx="228600" cy="9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>
            <a:off x="914400" y="4953000"/>
            <a:ext cx="579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791494" y="4990306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858294" y="4990306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391694" y="4990306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10200" y="29718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3</a:t>
            </a:r>
            <a:endParaRPr lang="pt-BR" sz="3200" b="1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943600" y="15240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3</a:t>
            </a:r>
            <a:endParaRPr lang="pt-BR" sz="3200" b="1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3276600" y="43682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3</a:t>
            </a:r>
            <a:endParaRPr lang="pt-BR" sz="3200" b="1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0" y="29718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2</a:t>
            </a:r>
            <a:endParaRPr lang="pt-BR" sz="3200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2895600" y="15240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2</a:t>
            </a:r>
            <a:endParaRPr lang="pt-BR" sz="3200" b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2743200" y="43682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2</a:t>
            </a:r>
            <a:endParaRPr lang="pt-BR" sz="3200" b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676400" y="4368224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1</a:t>
            </a:r>
            <a:endParaRPr lang="pt-BR" sz="3200" b="1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2819400" y="29718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1</a:t>
            </a:r>
            <a:endParaRPr lang="pt-BR" sz="3200" b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600200" y="15240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Courier New"/>
                <a:cs typeface="Courier New"/>
              </a:rPr>
              <a:t>U</a:t>
            </a:r>
            <a:r>
              <a:rPr lang="pt-BR" sz="3200" b="1" baseline="-25000" dirty="0" smtClean="0"/>
              <a:t>1</a:t>
            </a:r>
            <a:endParaRPr lang="pt-BR" sz="3200" b="1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6553200" y="3225224"/>
            <a:ext cx="129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Brush Script MT Italic"/>
                <a:cs typeface="Brush Script MT Italic"/>
              </a:rPr>
              <a:t>U</a:t>
            </a:r>
            <a:r>
              <a:rPr lang="pt-BR" sz="3200" b="1" dirty="0" smtClean="0">
                <a:latin typeface="Courier New"/>
                <a:cs typeface="Courier New"/>
              </a:rPr>
              <a:t>(x)</a:t>
            </a:r>
            <a:endParaRPr lang="pt-BR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781800" y="4596824"/>
            <a:ext cx="129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Marker Felt"/>
                <a:cs typeface="Marker Felt"/>
              </a:rPr>
              <a:t>U</a:t>
            </a:r>
            <a:r>
              <a:rPr lang="pt-BR" sz="3200" b="1" dirty="0" smtClean="0">
                <a:latin typeface="Courier New"/>
                <a:cs typeface="Courier New"/>
              </a:rPr>
              <a:t>(x)</a:t>
            </a:r>
            <a:endParaRPr lang="pt-BR" sz="3200" b="1" dirty="0"/>
          </a:p>
        </p:txBody>
      </p:sp>
      <p:cxnSp>
        <p:nvCxnSpPr>
          <p:cNvPr id="43" name="Straight Connector 42"/>
          <p:cNvCxnSpPr/>
          <p:nvPr/>
        </p:nvCxnSpPr>
        <p:spPr>
          <a:xfrm rot="10800000" flipV="1">
            <a:off x="838200" y="3581400"/>
            <a:ext cx="1524000" cy="1588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Taxa (Média) de Substituição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3010112" y="2320626"/>
            <a:ext cx="2821981" cy="2446066"/>
          </a:xfrm>
          <a:custGeom>
            <a:avLst/>
            <a:gdLst>
              <a:gd name="connsiteX0" fmla="*/ 0 w 2821981"/>
              <a:gd name="connsiteY0" fmla="*/ 0 h 2446066"/>
              <a:gd name="connsiteX1" fmla="*/ 376264 w 2821981"/>
              <a:gd name="connsiteY1" fmla="*/ 1426872 h 2446066"/>
              <a:gd name="connsiteX2" fmla="*/ 1473701 w 2821981"/>
              <a:gd name="connsiteY2" fmla="*/ 2195188 h 2446066"/>
              <a:gd name="connsiteX3" fmla="*/ 2821981 w 2821981"/>
              <a:gd name="connsiteY3" fmla="*/ 2446066 h 244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981" h="2446066">
                <a:moveTo>
                  <a:pt x="0" y="0"/>
                </a:moveTo>
                <a:cubicBezTo>
                  <a:pt x="65323" y="530503"/>
                  <a:pt x="130647" y="1061007"/>
                  <a:pt x="376264" y="1426872"/>
                </a:cubicBezTo>
                <a:cubicBezTo>
                  <a:pt x="621881" y="1792737"/>
                  <a:pt x="1066082" y="2025322"/>
                  <a:pt x="1473701" y="2195188"/>
                </a:cubicBezTo>
                <a:cubicBezTo>
                  <a:pt x="1881321" y="2365054"/>
                  <a:pt x="2351651" y="2405560"/>
                  <a:pt x="2821981" y="24460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3086100" y="3124200"/>
            <a:ext cx="114300" cy="685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4000500" y="4274821"/>
            <a:ext cx="114300" cy="685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2667000" y="4341812"/>
            <a:ext cx="1371600" cy="1588"/>
          </a:xfrm>
          <a:prstGeom prst="line">
            <a:avLst/>
          </a:prstGeom>
          <a:ln w="15875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06788" y="4876800"/>
            <a:ext cx="1065212" cy="1588"/>
          </a:xfrm>
          <a:prstGeom prst="line">
            <a:avLst/>
          </a:prstGeom>
          <a:ln w="15875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020888" y="4305300"/>
            <a:ext cx="2209800" cy="1588"/>
          </a:xfrm>
          <a:prstGeom prst="line">
            <a:avLst/>
          </a:prstGeom>
          <a:ln w="15875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65411" y="3192779"/>
            <a:ext cx="458789" cy="7621"/>
          </a:xfrm>
          <a:prstGeom prst="line">
            <a:avLst/>
          </a:prstGeom>
          <a:ln w="15875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00400" y="28956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A</a:t>
            </a:r>
            <a:endParaRPr lang="pt-BR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86200" y="3805535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B</a:t>
            </a:r>
            <a:endParaRPr lang="pt-BR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541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Symbol" charset="2"/>
                <a:cs typeface="Symbol" charset="2"/>
              </a:rPr>
              <a:t>D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3593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Symbol" charset="2"/>
                <a:cs typeface="Symbol" charset="2"/>
              </a:rPr>
              <a:t>D</a:t>
            </a:r>
            <a:r>
              <a:rPr lang="pt-BR" dirty="0" smtClean="0"/>
              <a:t>x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2666603" y="3124597"/>
            <a:ext cx="2515394" cy="205740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4583726" y="5078723"/>
            <a:ext cx="216874" cy="407677"/>
          </a:xfrm>
          <a:custGeom>
            <a:avLst/>
            <a:gdLst>
              <a:gd name="connsiteX0" fmla="*/ 44420 w 216874"/>
              <a:gd name="connsiteY0" fmla="*/ 407677 h 407677"/>
              <a:gd name="connsiteX1" fmla="*/ 28742 w 216874"/>
              <a:gd name="connsiteY1" fmla="*/ 188158 h 407677"/>
              <a:gd name="connsiteX2" fmla="*/ 216874 w 216874"/>
              <a:gd name="connsiteY2" fmla="*/ 0 h 40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874" h="407677">
                <a:moveTo>
                  <a:pt x="44420" y="407677"/>
                </a:moveTo>
                <a:cubicBezTo>
                  <a:pt x="22210" y="331890"/>
                  <a:pt x="0" y="256104"/>
                  <a:pt x="28742" y="188158"/>
                </a:cubicBezTo>
                <a:cubicBezTo>
                  <a:pt x="57484" y="120212"/>
                  <a:pt x="137179" y="60106"/>
                  <a:pt x="216874" y="0"/>
                </a:cubicBez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8843477"/>
              </p:ext>
            </p:extLst>
          </p:nvPr>
        </p:nvGraphicFramePr>
        <p:xfrm>
          <a:off x="4621213" y="1905000"/>
          <a:ext cx="2743200" cy="914400"/>
        </p:xfrm>
        <a:graphic>
          <a:graphicData uri="http://schemas.openxmlformats.org/presentationml/2006/ole">
            <p:oleObj spid="_x0000_s25607" name="Equação" r:id="rId3" imgW="1371600" imgH="45720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267200" y="4948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a</a:t>
            </a:r>
            <a:endParaRPr lang="pt-BR" sz="2400" dirty="0">
              <a:solidFill>
                <a:srgbClr val="FF0000"/>
              </a:solidFill>
              <a:latin typeface="Symbol" charset="2"/>
              <a:cs typeface="Symbol" charset="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9400" y="47961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TMS = -</a:t>
            </a:r>
            <a:r>
              <a:rPr lang="pt-BR" sz="2400" dirty="0" err="1" smtClean="0"/>
              <a:t>tan</a:t>
            </a:r>
            <a:r>
              <a:rPr lang="pt-BR" sz="2400" dirty="0" smtClean="0"/>
              <a:t>(</a:t>
            </a:r>
            <a:r>
              <a:rPr lang="pt-BR" sz="2400" dirty="0" smtClean="0">
                <a:latin typeface="Symbol" charset="2"/>
                <a:cs typeface="Symbol" charset="2"/>
              </a:rPr>
              <a:t>a</a:t>
            </a:r>
            <a:r>
              <a:rPr lang="pt-BR" sz="2400" dirty="0" smtClean="0"/>
              <a:t>)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Taxa Marginal de Substituição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3010112" y="2320626"/>
            <a:ext cx="2821981" cy="2446066"/>
          </a:xfrm>
          <a:custGeom>
            <a:avLst/>
            <a:gdLst>
              <a:gd name="connsiteX0" fmla="*/ 0 w 2821981"/>
              <a:gd name="connsiteY0" fmla="*/ 0 h 2446066"/>
              <a:gd name="connsiteX1" fmla="*/ 376264 w 2821981"/>
              <a:gd name="connsiteY1" fmla="*/ 1426872 h 2446066"/>
              <a:gd name="connsiteX2" fmla="*/ 1473701 w 2821981"/>
              <a:gd name="connsiteY2" fmla="*/ 2195188 h 2446066"/>
              <a:gd name="connsiteX3" fmla="*/ 2821981 w 2821981"/>
              <a:gd name="connsiteY3" fmla="*/ 2446066 h 244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981" h="2446066">
                <a:moveTo>
                  <a:pt x="0" y="0"/>
                </a:moveTo>
                <a:cubicBezTo>
                  <a:pt x="65323" y="530503"/>
                  <a:pt x="130647" y="1061007"/>
                  <a:pt x="376264" y="1426872"/>
                </a:cubicBezTo>
                <a:cubicBezTo>
                  <a:pt x="621881" y="1792737"/>
                  <a:pt x="1066082" y="2025322"/>
                  <a:pt x="1473701" y="2195188"/>
                </a:cubicBezTo>
                <a:cubicBezTo>
                  <a:pt x="1881321" y="2365054"/>
                  <a:pt x="2351651" y="2405560"/>
                  <a:pt x="2821981" y="24460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3543300" y="3970021"/>
            <a:ext cx="114300" cy="685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extBox 25"/>
          <p:cNvSpPr txBox="1"/>
          <p:nvPr/>
        </p:nvSpPr>
        <p:spPr>
          <a:xfrm>
            <a:off x="3467100" y="35052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A</a:t>
            </a:r>
            <a:endParaRPr lang="pt-BR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2438004" y="3124597"/>
            <a:ext cx="2515394" cy="205740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4343400" y="5078723"/>
            <a:ext cx="216874" cy="407677"/>
          </a:xfrm>
          <a:custGeom>
            <a:avLst/>
            <a:gdLst>
              <a:gd name="connsiteX0" fmla="*/ 44420 w 216874"/>
              <a:gd name="connsiteY0" fmla="*/ 407677 h 407677"/>
              <a:gd name="connsiteX1" fmla="*/ 28742 w 216874"/>
              <a:gd name="connsiteY1" fmla="*/ 188158 h 407677"/>
              <a:gd name="connsiteX2" fmla="*/ 216874 w 216874"/>
              <a:gd name="connsiteY2" fmla="*/ 0 h 40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874" h="407677">
                <a:moveTo>
                  <a:pt x="44420" y="407677"/>
                </a:moveTo>
                <a:cubicBezTo>
                  <a:pt x="22210" y="331890"/>
                  <a:pt x="0" y="256104"/>
                  <a:pt x="28742" y="188158"/>
                </a:cubicBezTo>
                <a:cubicBezTo>
                  <a:pt x="57484" y="120212"/>
                  <a:pt x="137179" y="60106"/>
                  <a:pt x="216874" y="0"/>
                </a:cubicBezTo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106987" y="2008187"/>
          <a:ext cx="1979613" cy="2030413"/>
        </p:xfrm>
        <a:graphic>
          <a:graphicData uri="http://schemas.openxmlformats.org/presentationml/2006/ole">
            <p:oleObj spid="_x0000_s26631" name="Equation" r:id="rId3" imgW="990600" imgH="101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Problema do Consumidor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consumidor tem preferências representadas por uma função utilidade</a:t>
            </a:r>
          </a:p>
          <a:p>
            <a:r>
              <a:rPr lang="pt-BR" dirty="0" smtClean="0"/>
              <a:t>Ele / ela tem uma renda (ou riqueza) finita (restrição orçamentária)</a:t>
            </a:r>
          </a:p>
          <a:p>
            <a:r>
              <a:rPr lang="pt-BR" dirty="0" smtClean="0"/>
              <a:t>O problema do consumidor é encontrar, dentro de seu conjunto de escolhas factíveis, a cesta de bens que maximiza a função utilidade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Problema do Consumidor</a:t>
            </a:r>
            <a:endParaRPr lang="pt-B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30300" y="1371600"/>
          <a:ext cx="4413250" cy="1206500"/>
        </p:xfrm>
        <a:graphic>
          <a:graphicData uri="http://schemas.openxmlformats.org/presentationml/2006/ole">
            <p:oleObj spid="_x0000_s27655" name="Equation" r:id="rId3" imgW="1765300" imgH="4826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62600" y="1981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Restrição Orçamentária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295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Função Objetivo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819400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Função objetivo </a:t>
            </a:r>
            <a:r>
              <a:rPr lang="pt-BR" sz="2400" dirty="0" smtClean="0"/>
              <a:t>(no problema do consumidor, é a função utilidade): atribui um valor a cada escolha factível. </a:t>
            </a:r>
          </a:p>
          <a:p>
            <a:r>
              <a:rPr lang="pt-BR" sz="2400" dirty="0" smtClean="0"/>
              <a:t>A variável independente (controle) da função utilidade é uma cesta de bens; a variável dependente é a utilidade</a:t>
            </a:r>
          </a:p>
          <a:p>
            <a:r>
              <a:rPr lang="pt-BR" sz="2400" u="sng" dirty="0" smtClean="0"/>
              <a:t>Restrição orçamentária</a:t>
            </a:r>
            <a:r>
              <a:rPr lang="pt-BR" sz="2400" dirty="0" smtClean="0"/>
              <a:t>: define o conjunto de cestas factíveis (que podem ser compradas pelo consumidor)</a:t>
            </a:r>
          </a:p>
          <a:p>
            <a:r>
              <a:rPr lang="pt-BR" sz="2400" dirty="0" smtClean="0"/>
              <a:t>Depende da renda do consumidor e dos preços dos bens     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Teoria do Consumidor</a:t>
            </a:r>
            <a:br>
              <a:rPr lang="pt-BR" dirty="0" smtClean="0"/>
            </a:br>
            <a:r>
              <a:rPr lang="pt-BR" sz="4000" dirty="0" smtClean="0"/>
              <a:t>abordagem ordinal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Consumidor capaz de estabelecer relações de preferência entre duas quaisquer cestas de bens</a:t>
            </a:r>
          </a:p>
          <a:p>
            <a:r>
              <a:rPr lang="pt-BR" dirty="0" smtClean="0"/>
              <a:t>Cesta de bens: vetor de quantidades dos diversos bens da economia</a:t>
            </a:r>
          </a:p>
          <a:p>
            <a:pPr lvl="1">
              <a:buNone/>
            </a:pP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1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1</a:t>
            </a:r>
            <a:r>
              <a:rPr lang="pt-BR" dirty="0" smtClean="0"/>
              <a:t>) = (2, 0, ..., 5)</a:t>
            </a:r>
          </a:p>
          <a:p>
            <a:pPr lvl="1">
              <a:buNone/>
            </a:pP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2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2</a:t>
            </a:r>
            <a:r>
              <a:rPr lang="pt-BR" dirty="0" smtClean="0"/>
              <a:t>) = (1, 1, ..., 3)   </a:t>
            </a:r>
          </a:p>
          <a:p>
            <a:r>
              <a:rPr lang="pt-BR" dirty="0" smtClean="0"/>
              <a:t>Preferência Fraca: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="1" dirty="0" smtClean="0"/>
              <a:t> </a:t>
            </a:r>
            <a:r>
              <a:rPr lang="pt-BR" dirty="0" smtClean="0"/>
              <a:t>– a cesta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é (para o consumidor) pelo menos tão boa quanto a cesta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="1" dirty="0" smtClean="0"/>
              <a:t> </a:t>
            </a:r>
            <a:r>
              <a:rPr lang="pt-BR" dirty="0" smtClean="0"/>
              <a:t>–  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Problema do Consumidor (Dual)</a:t>
            </a:r>
            <a:endParaRPr lang="pt-B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84300" y="1371600"/>
          <a:ext cx="3905250" cy="1206500"/>
        </p:xfrm>
        <a:graphic>
          <a:graphicData uri="http://schemas.openxmlformats.org/presentationml/2006/ole">
            <p:oleObj spid="_x0000_s28679" name="Equation" r:id="rId3" imgW="1562100" imgH="4826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20574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Restrição de utilidade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295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Função Objetivo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2949476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Função objetivo:</a:t>
            </a:r>
            <a:r>
              <a:rPr lang="pt-BR" sz="2400" dirty="0" smtClean="0"/>
              <a:t>  e (</a:t>
            </a:r>
            <a:r>
              <a:rPr lang="pt-BR" sz="2400" i="1" dirty="0" err="1" smtClean="0"/>
              <a:t>expenditure</a:t>
            </a:r>
            <a:r>
              <a:rPr lang="pt-BR" sz="2400" dirty="0" smtClean="0"/>
              <a:t>) é o valor do gasto na aquisição da cesta de bens. Para cada nível de utilidade, o consumidor escolherá a cesta de menor custo </a:t>
            </a:r>
          </a:p>
          <a:p>
            <a:r>
              <a:rPr lang="pt-BR" sz="2400" u="sng" dirty="0" smtClean="0"/>
              <a:t>Restrição orçamentária</a:t>
            </a:r>
            <a:r>
              <a:rPr lang="pt-BR" sz="2400" dirty="0" smtClean="0"/>
              <a:t>: é o nível de utilidade mínimo a ser alcançado com o valor </a:t>
            </a:r>
            <a:r>
              <a:rPr lang="pt-BR" sz="2400" dirty="0" err="1" smtClean="0"/>
              <a:t>dispendido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Restrição Orçamentária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9" name="Right Triangle 18"/>
          <p:cNvSpPr/>
          <p:nvPr/>
        </p:nvSpPr>
        <p:spPr>
          <a:xfrm>
            <a:off x="2667000" y="3354389"/>
            <a:ext cx="3352800" cy="2055811"/>
          </a:xfrm>
          <a:prstGeom prst="rtTriangle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3962400" y="22098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Cestas inacessíveis ao consumidor de renda y </a:t>
            </a:r>
            <a:endParaRPr lang="pt-B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7000" y="4626114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Cestas acessíveis ao consumidor de renda y 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Restrição Orçamentária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2665411" y="3735389"/>
            <a:ext cx="2744789" cy="1674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4964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 + p</a:t>
            </a:r>
            <a:r>
              <a:rPr lang="pt-BR" baseline="-25000" dirty="0" smtClean="0"/>
              <a:t>2</a:t>
            </a:r>
            <a:r>
              <a:rPr lang="pt-BR" dirty="0" smtClean="0"/>
              <a:t>x</a:t>
            </a:r>
            <a:r>
              <a:rPr lang="pt-BR" baseline="-25000" dirty="0" smtClean="0"/>
              <a:t>2</a:t>
            </a:r>
            <a:r>
              <a:rPr lang="pt-BR" dirty="0" smtClean="0"/>
              <a:t> = y</a:t>
            </a:r>
            <a:endParaRPr lang="pt-BR" dirty="0"/>
          </a:p>
        </p:txBody>
      </p:sp>
      <p:cxnSp>
        <p:nvCxnSpPr>
          <p:cNvPr id="13" name="Curved Connector 12"/>
          <p:cNvCxnSpPr/>
          <p:nvPr/>
        </p:nvCxnSpPr>
        <p:spPr>
          <a:xfrm flipV="1">
            <a:off x="4876800" y="4419600"/>
            <a:ext cx="1295400" cy="304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7000" y="3354389"/>
            <a:ext cx="3352800" cy="2055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>
            <a:off x="4800600" y="5073134"/>
            <a:ext cx="1752600" cy="1846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484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y`</a:t>
            </a:r>
            <a:r>
              <a:rPr lang="pt-BR" dirty="0" smtClean="0"/>
              <a:t>&gt;y </a:t>
            </a:r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2133600" y="3505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y/p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181600" y="54218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y/p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667000" y="4484132"/>
            <a:ext cx="2744789" cy="9244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05000" y="426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2</a:t>
            </a:r>
            <a:r>
              <a:rPr lang="pt-BR" dirty="0" smtClean="0"/>
              <a:t>`&gt;p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do Problema do Consumidor</a:t>
            </a:r>
            <a:endParaRPr lang="pt-BR" dirty="0"/>
          </a:p>
        </p:txBody>
      </p:sp>
      <p:grpSp>
        <p:nvGrpSpPr>
          <p:cNvPr id="3" name="Group 7"/>
          <p:cNvGrpSpPr/>
          <p:nvPr/>
        </p:nvGrpSpPr>
        <p:grpSpPr>
          <a:xfrm>
            <a:off x="2665411" y="1828800"/>
            <a:ext cx="3506789" cy="3581399"/>
            <a:chOff x="2665411" y="1828800"/>
            <a:chExt cx="3506789" cy="3581399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913605" y="3580606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10800000" flipH="1" flipV="1">
              <a:off x="2667000" y="5408611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6019800" y="541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182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45" name="Freeform 44"/>
          <p:cNvSpPr/>
          <p:nvPr/>
        </p:nvSpPr>
        <p:spPr>
          <a:xfrm>
            <a:off x="2819400" y="2743200"/>
            <a:ext cx="3352800" cy="24384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reeform 15"/>
          <p:cNvSpPr/>
          <p:nvPr/>
        </p:nvSpPr>
        <p:spPr>
          <a:xfrm>
            <a:off x="3302000" y="2743200"/>
            <a:ext cx="2870200" cy="19812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reeform 16"/>
          <p:cNvSpPr/>
          <p:nvPr/>
        </p:nvSpPr>
        <p:spPr>
          <a:xfrm>
            <a:off x="3962400" y="2590800"/>
            <a:ext cx="2184400" cy="16256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2435860" y="2586670"/>
            <a:ext cx="3051491" cy="259238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53"/>
          <p:cNvGrpSpPr/>
          <p:nvPr/>
        </p:nvGrpSpPr>
        <p:grpSpPr>
          <a:xfrm>
            <a:off x="5181600" y="3576935"/>
            <a:ext cx="800100" cy="1151930"/>
            <a:chOff x="5181600" y="3576935"/>
            <a:chExt cx="800100" cy="1151930"/>
          </a:xfrm>
        </p:grpSpPr>
        <p:sp>
          <p:nvSpPr>
            <p:cNvPr id="28" name="Oval 27"/>
            <p:cNvSpPr/>
            <p:nvPr/>
          </p:nvSpPr>
          <p:spPr>
            <a:xfrm>
              <a:off x="5181600" y="3962400"/>
              <a:ext cx="7620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6" name="Group 51"/>
            <p:cNvGrpSpPr/>
            <p:nvPr/>
          </p:nvGrpSpPr>
          <p:grpSpPr>
            <a:xfrm>
              <a:off x="5181600" y="3576935"/>
              <a:ext cx="800100" cy="1151930"/>
              <a:chOff x="5181600" y="3576935"/>
              <a:chExt cx="800100" cy="1151930"/>
            </a:xfrm>
          </p:grpSpPr>
          <p:grpSp>
            <p:nvGrpSpPr>
              <p:cNvPr id="8" name="Group 39"/>
              <p:cNvGrpSpPr/>
              <p:nvPr/>
            </p:nvGrpSpPr>
            <p:grpSpPr>
              <a:xfrm>
                <a:off x="5486400" y="4267200"/>
                <a:ext cx="495300" cy="461665"/>
                <a:chOff x="5486400" y="4267200"/>
                <a:chExt cx="495300" cy="461665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5486400" y="4267200"/>
                  <a:ext cx="4953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2400" b="1" dirty="0" smtClean="0"/>
                    <a:t>D</a:t>
                  </a:r>
                  <a:endParaRPr lang="pt-BR" sz="2400" b="1" dirty="0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5486400" y="4648200"/>
                  <a:ext cx="76200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5181600" y="3576935"/>
                <a:ext cx="4953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b="1" dirty="0" smtClean="0"/>
                  <a:t>E</a:t>
                </a:r>
                <a:endParaRPr lang="pt-BR" sz="2400" b="1" dirty="0"/>
              </a:p>
            </p:txBody>
          </p:sp>
        </p:grpSp>
      </p:grpSp>
      <p:grpSp>
        <p:nvGrpSpPr>
          <p:cNvPr id="11" name="Group 52"/>
          <p:cNvGrpSpPr/>
          <p:nvPr/>
        </p:nvGrpSpPr>
        <p:grpSpPr>
          <a:xfrm>
            <a:off x="2286000" y="3429000"/>
            <a:ext cx="1981200" cy="2362200"/>
            <a:chOff x="2286000" y="3429000"/>
            <a:chExt cx="1981200" cy="2362200"/>
          </a:xfrm>
        </p:grpSpPr>
        <p:cxnSp>
          <p:nvCxnSpPr>
            <p:cNvPr id="30" name="Straight Connector 29"/>
            <p:cNvCxnSpPr>
              <a:stCxn id="25" idx="3"/>
            </p:cNvCxnSpPr>
            <p:nvPr/>
          </p:nvCxnSpPr>
          <p:spPr>
            <a:xfrm rot="5400000">
              <a:off x="3278038" y="3236397"/>
              <a:ext cx="6695" cy="1231948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50"/>
            <p:cNvGrpSpPr/>
            <p:nvPr/>
          </p:nvGrpSpPr>
          <p:grpSpPr>
            <a:xfrm>
              <a:off x="2286000" y="3429000"/>
              <a:ext cx="1981200" cy="2362200"/>
              <a:chOff x="2286000" y="3429000"/>
              <a:chExt cx="1981200" cy="23622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3133600" y="4644853"/>
                <a:ext cx="1530698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2286000" y="36576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x</a:t>
                </a:r>
                <a:r>
                  <a:rPr lang="pt-BR" baseline="-25000" dirty="0" smtClean="0"/>
                  <a:t>2</a:t>
                </a:r>
                <a:r>
                  <a:rPr lang="pt-BR" dirty="0" smtClean="0"/>
                  <a:t>*</a:t>
                </a:r>
                <a:endParaRPr lang="pt-BR" baseline="-250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57600" y="54102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x</a:t>
                </a:r>
                <a:r>
                  <a:rPr lang="pt-BR" baseline="-25000" dirty="0" smtClean="0"/>
                  <a:t>1</a:t>
                </a:r>
                <a:r>
                  <a:rPr lang="pt-BR" dirty="0" smtClean="0"/>
                  <a:t>*</a:t>
                </a:r>
                <a:endParaRPr lang="pt-BR" baseline="-25000" dirty="0"/>
              </a:p>
            </p:txBody>
          </p:sp>
          <p:grpSp>
            <p:nvGrpSpPr>
              <p:cNvPr id="13" name="Group 42"/>
              <p:cNvGrpSpPr/>
              <p:nvPr/>
            </p:nvGrpSpPr>
            <p:grpSpPr>
              <a:xfrm>
                <a:off x="3886200" y="3429000"/>
                <a:ext cx="381000" cy="461665"/>
                <a:chOff x="3886200" y="3429000"/>
                <a:chExt cx="381000" cy="461665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3886200" y="3810000"/>
                  <a:ext cx="76200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886200" y="3429000"/>
                  <a:ext cx="381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2400" b="1" dirty="0" smtClean="0"/>
                    <a:t>C</a:t>
                  </a:r>
                  <a:endParaRPr lang="pt-BR" sz="2400" b="1" dirty="0"/>
                </a:p>
              </p:txBody>
            </p:sp>
          </p:grpSp>
        </p:grpSp>
      </p:grpSp>
      <p:grpSp>
        <p:nvGrpSpPr>
          <p:cNvPr id="14" name="Group 40"/>
          <p:cNvGrpSpPr/>
          <p:nvPr/>
        </p:nvGrpSpPr>
        <p:grpSpPr>
          <a:xfrm>
            <a:off x="2819400" y="3195935"/>
            <a:ext cx="495300" cy="461665"/>
            <a:chOff x="2819400" y="3195935"/>
            <a:chExt cx="495300" cy="461665"/>
          </a:xfrm>
        </p:grpSpPr>
        <p:sp>
          <p:nvSpPr>
            <p:cNvPr id="27" name="Oval 26"/>
            <p:cNvSpPr/>
            <p:nvPr/>
          </p:nvSpPr>
          <p:spPr>
            <a:xfrm>
              <a:off x="3124200" y="3429000"/>
              <a:ext cx="7620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19400" y="3195935"/>
              <a:ext cx="495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A</a:t>
              </a:r>
              <a:endParaRPr lang="pt-BR" sz="2400" b="1" dirty="0"/>
            </a:p>
          </p:txBody>
        </p:sp>
      </p:grpSp>
      <p:grpSp>
        <p:nvGrpSpPr>
          <p:cNvPr id="15" name="Group 41"/>
          <p:cNvGrpSpPr/>
          <p:nvPr/>
        </p:nvGrpSpPr>
        <p:grpSpPr>
          <a:xfrm>
            <a:off x="4533900" y="4800600"/>
            <a:ext cx="495300" cy="461665"/>
            <a:chOff x="4533900" y="4800600"/>
            <a:chExt cx="495300" cy="461665"/>
          </a:xfrm>
        </p:grpSpPr>
        <p:sp>
          <p:nvSpPr>
            <p:cNvPr id="26" name="Oval 25"/>
            <p:cNvSpPr/>
            <p:nvPr/>
          </p:nvSpPr>
          <p:spPr>
            <a:xfrm>
              <a:off x="4800600" y="4907281"/>
              <a:ext cx="7620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33900" y="4800600"/>
              <a:ext cx="495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B</a:t>
              </a:r>
              <a:endParaRPr lang="pt-BR" sz="2400" b="1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533900" y="1295400"/>
            <a:ext cx="3543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 – não esgota o orçamento</a:t>
            </a:r>
            <a:endParaRPr lang="pt-BR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4533900" y="1581090"/>
            <a:ext cx="3543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B – esgota o orçamento, mas não atinge a curva de indiferença factível mais alta</a:t>
            </a:r>
            <a:endParaRPr lang="pt-BR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495800" y="2489537"/>
            <a:ext cx="3543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 – escolha ótima</a:t>
            </a:r>
            <a:endParaRPr lang="pt-BR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495800" y="2800290"/>
            <a:ext cx="3543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D, E – inalcançáveis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Propriedade da solução do problema do consumidor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o ponto de tangência entre a curva de indiferença e a restrição orçamentária</a:t>
            </a:r>
          </a:p>
          <a:p>
            <a:r>
              <a:rPr lang="pt-BR" dirty="0" smtClean="0"/>
              <a:t>Inclinação da restrição orçamentária = -p</a:t>
            </a:r>
            <a:r>
              <a:rPr lang="pt-BR" baseline="-25000" dirty="0" smtClean="0"/>
              <a:t>1</a:t>
            </a:r>
            <a:r>
              <a:rPr lang="pt-BR" dirty="0" smtClean="0"/>
              <a:t>/p</a:t>
            </a:r>
            <a:r>
              <a:rPr lang="pt-BR" baseline="-25000" dirty="0" smtClean="0"/>
              <a:t>2</a:t>
            </a:r>
          </a:p>
          <a:p>
            <a:r>
              <a:rPr lang="pt-BR" dirty="0" smtClean="0"/>
              <a:t>Derivada da curva de indiferença = </a:t>
            </a:r>
            <a:br>
              <a:rPr lang="pt-BR" dirty="0" smtClean="0"/>
            </a:br>
            <a:r>
              <a:rPr lang="pt-BR" dirty="0" smtClean="0"/>
              <a:t>-</a:t>
            </a:r>
            <a:r>
              <a:rPr lang="pt-BR" dirty="0" err="1" smtClean="0"/>
              <a:t>dU</a:t>
            </a:r>
            <a:r>
              <a:rPr lang="pt-BR" dirty="0" smtClean="0"/>
              <a:t>/dx</a:t>
            </a:r>
            <a:r>
              <a:rPr lang="pt-BR" baseline="-25000" dirty="0" smtClean="0"/>
              <a:t>1 </a:t>
            </a:r>
            <a:r>
              <a:rPr lang="pt-BR" dirty="0" smtClean="0"/>
              <a:t>/ </a:t>
            </a:r>
            <a:r>
              <a:rPr lang="pt-BR" dirty="0" err="1" smtClean="0"/>
              <a:t>dU</a:t>
            </a:r>
            <a:r>
              <a:rPr lang="pt-BR" dirty="0" smtClean="0"/>
              <a:t>/dx</a:t>
            </a:r>
            <a:r>
              <a:rPr lang="pt-BR" baseline="-25000" dirty="0" smtClean="0"/>
              <a:t>2 </a:t>
            </a:r>
            <a:r>
              <a:rPr lang="pt-BR" dirty="0" smtClean="0"/>
              <a:t>(razão entre utilidades marginais</a:t>
            </a:r>
          </a:p>
          <a:p>
            <a:r>
              <a:rPr lang="pt-BR" dirty="0" smtClean="0"/>
              <a:t>Portanto,</a:t>
            </a:r>
            <a:r>
              <a:rPr lang="pt-BR" baseline="-25000" dirty="0" smtClean="0"/>
              <a:t> </a:t>
            </a:r>
            <a:r>
              <a:rPr lang="pt-BR" dirty="0" smtClean="0"/>
              <a:t>   </a:t>
            </a:r>
            <a:endParaRPr lang="pt-B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1000" y="4681537"/>
          <a:ext cx="1212850" cy="1566863"/>
        </p:xfrm>
        <a:graphic>
          <a:graphicData uri="http://schemas.openxmlformats.org/presentationml/2006/ole">
            <p:oleObj spid="_x0000_s29703" name="Equation" r:id="rId3" imgW="609600" imgH="787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do problema do consumidor</a:t>
            </a:r>
            <a:endParaRPr lang="pt-B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2114212"/>
              </p:ext>
            </p:extLst>
          </p:nvPr>
        </p:nvGraphicFramePr>
        <p:xfrm>
          <a:off x="790575" y="1068388"/>
          <a:ext cx="3027363" cy="5465762"/>
        </p:xfrm>
        <a:graphic>
          <a:graphicData uri="http://schemas.openxmlformats.org/presentationml/2006/ole">
            <p:oleObj spid="_x0000_s30727" name="Equação" r:id="rId3" imgW="2019240" imgH="3644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4572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Consumidor </a:t>
            </a:r>
            <a:r>
              <a:rPr lang="pt-BR" dirty="0" err="1" smtClean="0"/>
              <a:t>maximizador</a:t>
            </a:r>
            <a:r>
              <a:rPr lang="pt-BR" dirty="0" smtClean="0"/>
              <a:t> de utilidade esgota o orçamento</a:t>
            </a:r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5449669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razão entre os preços é igual à razão entre as utilidades marginais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2286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Symbol" charset="2"/>
                <a:cs typeface="Symbol" charset="2"/>
              </a:rPr>
              <a:t>l </a:t>
            </a:r>
            <a:r>
              <a:rPr lang="pt-BR" dirty="0" smtClean="0"/>
              <a:t> representa a utilidade marginal da renda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Demandas ordinária e compensada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Demanda ordinária ou </a:t>
            </a:r>
            <a:r>
              <a:rPr lang="pt-BR" dirty="0" err="1" smtClean="0"/>
              <a:t>marshalliana</a:t>
            </a:r>
            <a:endParaRPr lang="pt-BR" dirty="0" smtClean="0"/>
          </a:p>
          <a:p>
            <a:pPr lvl="1"/>
            <a:r>
              <a:rPr lang="pt-BR" dirty="0" smtClean="0"/>
              <a:t>A quantidade demandada é função dos preços e da renda; o nível de utilidade varia (endógeno)</a:t>
            </a:r>
          </a:p>
          <a:p>
            <a:pPr lvl="1" algn="ctr">
              <a:buNone/>
            </a:pPr>
            <a:r>
              <a:rPr lang="pt-BR" b="1" dirty="0" smtClean="0"/>
              <a:t>x</a:t>
            </a:r>
            <a:r>
              <a:rPr lang="pt-BR" dirty="0" smtClean="0"/>
              <a:t> (</a:t>
            </a:r>
            <a:r>
              <a:rPr lang="pt-BR" b="1" dirty="0" smtClean="0"/>
              <a:t>p</a:t>
            </a:r>
            <a:r>
              <a:rPr lang="pt-BR" dirty="0" smtClean="0"/>
              <a:t>, m)</a:t>
            </a:r>
          </a:p>
          <a:p>
            <a:r>
              <a:rPr lang="pt-BR" dirty="0" smtClean="0"/>
              <a:t>Demanda compensada ou </a:t>
            </a:r>
            <a:r>
              <a:rPr lang="pt-BR" dirty="0" err="1" smtClean="0"/>
              <a:t>hicksiana</a:t>
            </a:r>
            <a:endParaRPr lang="pt-BR" dirty="0" smtClean="0"/>
          </a:p>
          <a:p>
            <a:pPr lvl="1"/>
            <a:r>
              <a:rPr lang="pt-BR" dirty="0" smtClean="0"/>
              <a:t>A quantidade demandada é função dos preços e do nível de utilidade; a renda varia (endógena)</a:t>
            </a:r>
          </a:p>
          <a:p>
            <a:pPr lvl="1" algn="ctr">
              <a:buNone/>
            </a:pPr>
            <a:r>
              <a:rPr lang="pt-BR" b="1" dirty="0" smtClean="0"/>
              <a:t>x</a:t>
            </a:r>
            <a:r>
              <a:rPr lang="pt-BR" dirty="0" smtClean="0"/>
              <a:t> (</a:t>
            </a:r>
            <a:r>
              <a:rPr lang="pt-BR" b="1" dirty="0" smtClean="0"/>
              <a:t>p</a:t>
            </a:r>
            <a:r>
              <a:rPr lang="pt-BR" dirty="0" smtClean="0"/>
              <a:t>, u)</a:t>
            </a:r>
          </a:p>
          <a:p>
            <a:pPr lvl="1" algn="ctr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Derivação da curva de demanda</a:t>
            </a:r>
            <a:br>
              <a:rPr lang="pt-BR" dirty="0" smtClean="0"/>
            </a:br>
            <a:r>
              <a:rPr lang="pt-BR" dirty="0" smtClean="0"/>
              <a:t>(ordinária ou </a:t>
            </a:r>
            <a:r>
              <a:rPr lang="pt-BR" dirty="0" err="1" smtClean="0"/>
              <a:t>marshalliana</a:t>
            </a:r>
            <a:r>
              <a:rPr lang="pt-BR" dirty="0" smtClean="0"/>
              <a:t>)</a:t>
            </a:r>
            <a:endParaRPr lang="pt-BR" dirty="0"/>
          </a:p>
        </p:txBody>
      </p:sp>
      <p:grpSp>
        <p:nvGrpSpPr>
          <p:cNvPr id="3" name="Group 7"/>
          <p:cNvGrpSpPr/>
          <p:nvPr/>
        </p:nvGrpSpPr>
        <p:grpSpPr>
          <a:xfrm>
            <a:off x="2665411" y="1828800"/>
            <a:ext cx="3506789" cy="3581399"/>
            <a:chOff x="2665411" y="1828800"/>
            <a:chExt cx="3506789" cy="3581399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913605" y="3580606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10800000" flipH="1" flipV="1">
              <a:off x="2667000" y="5408611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Freeform 6"/>
          <p:cNvSpPr/>
          <p:nvPr/>
        </p:nvSpPr>
        <p:spPr>
          <a:xfrm>
            <a:off x="3124200" y="2590800"/>
            <a:ext cx="3352800" cy="24384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2286000" y="182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541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665411" y="3352800"/>
            <a:ext cx="3354389" cy="2057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343400" y="43738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4114800" y="45262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Oval 22"/>
          <p:cNvSpPr/>
          <p:nvPr/>
        </p:nvSpPr>
        <p:spPr>
          <a:xfrm>
            <a:off x="3429000" y="42976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2667001" y="4419598"/>
            <a:ext cx="1752601" cy="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5"/>
          </p:cNvCxnSpPr>
          <p:nvPr/>
        </p:nvCxnSpPr>
        <p:spPr>
          <a:xfrm rot="16200000" flipH="1">
            <a:off x="3918721" y="4902624"/>
            <a:ext cx="989010" cy="957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3434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endParaRPr lang="pt-BR" baseline="30000" dirty="0"/>
          </a:p>
        </p:txBody>
      </p:sp>
      <p:grpSp>
        <p:nvGrpSpPr>
          <p:cNvPr id="31" name="Grupo 30"/>
          <p:cNvGrpSpPr/>
          <p:nvPr/>
        </p:nvGrpSpPr>
        <p:grpSpPr>
          <a:xfrm>
            <a:off x="2071670" y="2895600"/>
            <a:ext cx="3643330" cy="2819400"/>
            <a:chOff x="2071670" y="2895600"/>
            <a:chExt cx="3643330" cy="2819400"/>
          </a:xfrm>
        </p:grpSpPr>
        <p:cxnSp>
          <p:nvCxnSpPr>
            <p:cNvPr id="17" name="Straight Connector 16"/>
            <p:cNvCxnSpPr/>
            <p:nvPr/>
          </p:nvCxnSpPr>
          <p:spPr>
            <a:xfrm rot="16200000" flipH="1">
              <a:off x="2477294" y="3542504"/>
              <a:ext cx="2055813" cy="1676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 19"/>
            <p:cNvSpPr/>
            <p:nvPr/>
          </p:nvSpPr>
          <p:spPr>
            <a:xfrm>
              <a:off x="2743200" y="2895600"/>
              <a:ext cx="2971800" cy="2438400"/>
            </a:xfrm>
            <a:custGeom>
              <a:avLst/>
              <a:gdLst>
                <a:gd name="connsiteX0" fmla="*/ 0 w 2184400"/>
                <a:gd name="connsiteY0" fmla="*/ 0 h 1625600"/>
                <a:gd name="connsiteX1" fmla="*/ 552450 w 2184400"/>
                <a:gd name="connsiteY1" fmla="*/ 958850 h 1625600"/>
                <a:gd name="connsiteX2" fmla="*/ 1358900 w 2184400"/>
                <a:gd name="connsiteY2" fmla="*/ 1460500 h 1625600"/>
                <a:gd name="connsiteX3" fmla="*/ 2184400 w 2184400"/>
                <a:gd name="connsiteY3" fmla="*/ 1625600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4400" h="1625600">
                  <a:moveTo>
                    <a:pt x="0" y="0"/>
                  </a:moveTo>
                  <a:cubicBezTo>
                    <a:pt x="162983" y="357716"/>
                    <a:pt x="325967" y="715433"/>
                    <a:pt x="552450" y="958850"/>
                  </a:cubicBezTo>
                  <a:cubicBezTo>
                    <a:pt x="778933" y="1202267"/>
                    <a:pt x="1086908" y="1349375"/>
                    <a:pt x="1358900" y="1460500"/>
                  </a:cubicBezTo>
                  <a:cubicBezTo>
                    <a:pt x="1630892" y="1571625"/>
                    <a:pt x="1907646" y="1598612"/>
                    <a:pt x="2184400" y="1625600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5" name="Straight Connector 24"/>
            <p:cNvCxnSpPr>
              <a:stCxn id="23" idx="1"/>
            </p:cNvCxnSpPr>
            <p:nvPr/>
          </p:nvCxnSpPr>
          <p:spPr>
            <a:xfrm rot="16200000" flipV="1">
              <a:off x="3049438" y="3913655"/>
              <a:ext cx="6695" cy="77474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874392" y="4841253"/>
              <a:ext cx="1134715" cy="158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200400" y="53340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r>
                <a:rPr lang="pt-BR" baseline="30000" dirty="0" smtClean="0"/>
                <a:t>3</a:t>
              </a:r>
              <a:endParaRPr lang="pt-BR" baseline="30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071670" y="3714752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f(p</a:t>
              </a:r>
              <a:r>
                <a:rPr lang="pt-BR" baseline="-25000" dirty="0" smtClean="0"/>
                <a:t>1</a:t>
              </a:r>
              <a:r>
                <a:rPr lang="pt-BR" baseline="30000" dirty="0" smtClean="0"/>
                <a:t>3</a:t>
              </a:r>
              <a:r>
                <a:rPr lang="pt-BR" dirty="0" smtClean="0"/>
                <a:t>, ...) </a:t>
              </a:r>
              <a:endParaRPr lang="pt-BR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667000" y="2895600"/>
            <a:ext cx="5715000" cy="2819400"/>
            <a:chOff x="2667000" y="2895600"/>
            <a:chExt cx="5715000" cy="2819400"/>
          </a:xfrm>
        </p:grpSpPr>
        <p:cxnSp>
          <p:nvCxnSpPr>
            <p:cNvPr id="26" name="Straight Connector 25"/>
            <p:cNvCxnSpPr/>
            <p:nvPr/>
          </p:nvCxnSpPr>
          <p:spPr>
            <a:xfrm rot="10800000">
              <a:off x="2667001" y="4565304"/>
              <a:ext cx="1460549" cy="669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o 28"/>
            <p:cNvGrpSpPr/>
            <p:nvPr/>
          </p:nvGrpSpPr>
          <p:grpSpPr>
            <a:xfrm>
              <a:off x="2667000" y="2895600"/>
              <a:ext cx="5715000" cy="2819400"/>
              <a:chOff x="2667000" y="2895600"/>
              <a:chExt cx="5715000" cy="28194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667000" y="3352800"/>
                <a:ext cx="2514600" cy="2057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Freeform 13"/>
              <p:cNvSpPr/>
              <p:nvPr/>
            </p:nvSpPr>
            <p:spPr>
              <a:xfrm>
                <a:off x="3048000" y="2895600"/>
                <a:ext cx="3352800" cy="2438400"/>
              </a:xfrm>
              <a:custGeom>
                <a:avLst/>
                <a:gdLst>
                  <a:gd name="connsiteX0" fmla="*/ 0 w 2184400"/>
                  <a:gd name="connsiteY0" fmla="*/ 0 h 1625600"/>
                  <a:gd name="connsiteX1" fmla="*/ 552450 w 2184400"/>
                  <a:gd name="connsiteY1" fmla="*/ 958850 h 1625600"/>
                  <a:gd name="connsiteX2" fmla="*/ 1358900 w 2184400"/>
                  <a:gd name="connsiteY2" fmla="*/ 1460500 h 1625600"/>
                  <a:gd name="connsiteX3" fmla="*/ 2184400 w 2184400"/>
                  <a:gd name="connsiteY3" fmla="*/ 16256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84400" h="1625600">
                    <a:moveTo>
                      <a:pt x="0" y="0"/>
                    </a:moveTo>
                    <a:cubicBezTo>
                      <a:pt x="162983" y="357716"/>
                      <a:pt x="325967" y="715433"/>
                      <a:pt x="552450" y="958850"/>
                    </a:cubicBezTo>
                    <a:cubicBezTo>
                      <a:pt x="778933" y="1202267"/>
                      <a:pt x="1086908" y="1349375"/>
                      <a:pt x="1358900" y="1460500"/>
                    </a:cubicBezTo>
                    <a:cubicBezTo>
                      <a:pt x="1630892" y="1571625"/>
                      <a:pt x="1907646" y="1598612"/>
                      <a:pt x="2184400" y="16256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4" name="Straight Connector 33"/>
              <p:cNvCxnSpPr>
                <a:stCxn id="16" idx="6"/>
              </p:cNvCxnSpPr>
              <p:nvPr/>
            </p:nvCxnSpPr>
            <p:spPr>
              <a:xfrm flipH="1">
                <a:off x="4190999" y="4549141"/>
                <a:ext cx="1" cy="85947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3962400" y="53340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x</a:t>
                </a:r>
                <a:r>
                  <a:rPr lang="pt-BR" baseline="-25000" dirty="0" smtClean="0"/>
                  <a:t>1</a:t>
                </a:r>
                <a:r>
                  <a:rPr lang="pt-BR" baseline="30000" dirty="0" smtClean="0"/>
                  <a:t>2</a:t>
                </a:r>
                <a:endParaRPr lang="pt-BR" baseline="30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248400" y="5040868"/>
                <a:ext cx="213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f(p</a:t>
                </a:r>
                <a:r>
                  <a:rPr lang="pt-BR" baseline="-25000" dirty="0" smtClean="0"/>
                  <a:t>1</a:t>
                </a:r>
                <a:r>
                  <a:rPr lang="pt-BR" baseline="30000" dirty="0" smtClean="0"/>
                  <a:t>2</a:t>
                </a:r>
                <a:r>
                  <a:rPr lang="pt-BR" dirty="0" smtClean="0"/>
                  <a:t>, ...) </a:t>
                </a:r>
                <a:endParaRPr lang="pt-BR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5943600" y="4583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f(p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p</a:t>
            </a:r>
            <a:r>
              <a:rPr lang="pt-BR" baseline="-25000" dirty="0" smtClean="0"/>
              <a:t>2</a:t>
            </a:r>
            <a:r>
              <a:rPr lang="pt-BR" dirty="0" smtClean="0"/>
              <a:t>, m)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Derivação da curva de demanda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dirty="0" err="1" smtClean="0"/>
              <a:t>marshalliana</a:t>
            </a:r>
            <a:r>
              <a:rPr lang="pt-BR" dirty="0" smtClean="0"/>
              <a:t>)</a:t>
            </a:r>
            <a:endParaRPr lang="pt-BR" dirty="0"/>
          </a:p>
        </p:txBody>
      </p:sp>
      <p:grpSp>
        <p:nvGrpSpPr>
          <p:cNvPr id="3" name="Group 7"/>
          <p:cNvGrpSpPr/>
          <p:nvPr/>
        </p:nvGrpSpPr>
        <p:grpSpPr>
          <a:xfrm>
            <a:off x="2665411" y="1828800"/>
            <a:ext cx="3506789" cy="3581399"/>
            <a:chOff x="2665411" y="1828800"/>
            <a:chExt cx="3506789" cy="3581399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913605" y="3580606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10800000" flipH="1" flipV="1">
              <a:off x="2667000" y="5408611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286000" y="182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541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4114800" y="38404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1868094" y="4075509"/>
            <a:ext cx="2666202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48909" y="4902624"/>
            <a:ext cx="989010" cy="957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6" idx="5"/>
          </p:cNvCxnSpPr>
          <p:nvPr/>
        </p:nvCxnSpPr>
        <p:spPr>
          <a:xfrm rot="16200000" flipH="1">
            <a:off x="3420073" y="4639272"/>
            <a:ext cx="1530695" cy="11159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958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endParaRPr lang="pt-BR" baseline="30000" dirty="0"/>
          </a:p>
        </p:txBody>
      </p:sp>
      <p:sp>
        <p:nvSpPr>
          <p:cNvPr id="37" name="TextBox 36"/>
          <p:cNvSpPr txBox="1"/>
          <p:nvPr/>
        </p:nvSpPr>
        <p:spPr>
          <a:xfrm>
            <a:off x="3962400" y="5334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endParaRPr lang="pt-BR" baseline="30000" dirty="0"/>
          </a:p>
        </p:txBody>
      </p:sp>
      <p:sp>
        <p:nvSpPr>
          <p:cNvPr id="38" name="TextBox 37"/>
          <p:cNvSpPr txBox="1"/>
          <p:nvPr/>
        </p:nvSpPr>
        <p:spPr>
          <a:xfrm>
            <a:off x="32004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3</a:t>
            </a:r>
            <a:endParaRPr lang="pt-BR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1903411" y="4278868"/>
            <a:ext cx="45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3" name="Oval 32"/>
          <p:cNvSpPr/>
          <p:nvPr/>
        </p:nvSpPr>
        <p:spPr>
          <a:xfrm>
            <a:off x="4572000" y="44196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/>
        </p:nvSpPr>
        <p:spPr>
          <a:xfrm>
            <a:off x="3200400" y="27432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3" name="Straight Connector 42"/>
          <p:cNvCxnSpPr/>
          <p:nvPr/>
        </p:nvCxnSpPr>
        <p:spPr>
          <a:xfrm rot="10800000">
            <a:off x="2667002" y="4419596"/>
            <a:ext cx="1981198" cy="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6" idx="5"/>
          </p:cNvCxnSpPr>
          <p:nvPr/>
        </p:nvCxnSpPr>
        <p:spPr>
          <a:xfrm rot="5400000">
            <a:off x="3420073" y="3126433"/>
            <a:ext cx="6696" cy="151284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5" idx="2"/>
          </p:cNvCxnSpPr>
          <p:nvPr/>
        </p:nvCxnSpPr>
        <p:spPr>
          <a:xfrm rot="10800000">
            <a:off x="2667000" y="2749896"/>
            <a:ext cx="533400" cy="1616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2978757" y="2289267"/>
            <a:ext cx="1991064" cy="2524465"/>
          </a:xfrm>
          <a:custGeom>
            <a:avLst/>
            <a:gdLst>
              <a:gd name="connsiteX0" fmla="*/ 0 w 1991064"/>
              <a:gd name="connsiteY0" fmla="*/ 0 h 2524465"/>
              <a:gd name="connsiteX1" fmla="*/ 344909 w 1991064"/>
              <a:gd name="connsiteY1" fmla="*/ 627196 h 2524465"/>
              <a:gd name="connsiteX2" fmla="*/ 1269891 w 1991064"/>
              <a:gd name="connsiteY2" fmla="*/ 1693430 h 2524465"/>
              <a:gd name="connsiteX3" fmla="*/ 1991064 w 1991064"/>
              <a:gd name="connsiteY3" fmla="*/ 2524465 h 252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064" h="2524465">
                <a:moveTo>
                  <a:pt x="0" y="0"/>
                </a:moveTo>
                <a:cubicBezTo>
                  <a:pt x="66630" y="172479"/>
                  <a:pt x="133261" y="344958"/>
                  <a:pt x="344909" y="627196"/>
                </a:cubicBezTo>
                <a:cubicBezTo>
                  <a:pt x="556557" y="909434"/>
                  <a:pt x="1269891" y="1693430"/>
                  <a:pt x="1269891" y="1693430"/>
                </a:cubicBezTo>
                <a:lnTo>
                  <a:pt x="1991064" y="2524465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</a:t>
            </a:r>
            <a:r>
              <a:rPr lang="pt-BR" dirty="0" err="1" smtClean="0"/>
              <a:t>marshalliana</a:t>
            </a:r>
            <a:r>
              <a:rPr lang="pt-BR" dirty="0" smtClean="0"/>
              <a:t> - exemplo</a:t>
            </a:r>
            <a:endParaRPr lang="pt-BR" dirty="0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571500" y="1220788"/>
          <a:ext cx="3465513" cy="5160962"/>
        </p:xfrm>
        <a:graphic>
          <a:graphicData uri="http://schemas.openxmlformats.org/presentationml/2006/ole">
            <p:oleObj spid="_x0000_s31761" name="Equação" r:id="rId3" imgW="2311400" imgH="3441700" progId="Equation.3">
              <p:embed/>
            </p:oleObj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5486400" y="2209800"/>
          <a:ext cx="1522412" cy="1276350"/>
        </p:xfrm>
        <a:graphic>
          <a:graphicData uri="http://schemas.openxmlformats.org/presentationml/2006/ole">
            <p:oleObj spid="_x0000_s31762" name="Equation" r:id="rId4" imgW="1016000" imgH="850900" progId="Equation.3">
              <p:embed/>
            </p:oleObj>
          </a:graphicData>
        </a:graphic>
      </p:graphicFrame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5602287" y="4014787"/>
          <a:ext cx="1331913" cy="1014413"/>
        </p:xfrm>
        <a:graphic>
          <a:graphicData uri="http://schemas.openxmlformats.org/presentationml/2006/ole">
            <p:oleObj spid="_x0000_s31763" name="Equation" r:id="rId5" imgW="5334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Relação de preferência fraca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Define uma ordenação parcial do conjunto de cestas existentes na economia (do ponto de vista de um consumidor determinado)</a:t>
            </a:r>
          </a:p>
          <a:p>
            <a:r>
              <a:rPr lang="pt-BR" dirty="0" smtClean="0"/>
              <a:t>Transitividade: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b="1" dirty="0" smtClean="0"/>
              <a:t> =&gt; 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b="1" dirty="0" smtClean="0"/>
              <a:t>  </a:t>
            </a:r>
            <a:r>
              <a:rPr lang="pt-BR" dirty="0" smtClean="0"/>
              <a:t> </a:t>
            </a:r>
          </a:p>
          <a:p>
            <a:r>
              <a:rPr lang="pt-BR" dirty="0" smtClean="0"/>
              <a:t>Não simetria: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não implica necessariamente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  </a:t>
            </a:r>
          </a:p>
          <a:p>
            <a:r>
              <a:rPr lang="pt-BR" dirty="0" smtClean="0"/>
              <a:t>Relação de Indiferença: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 </a:t>
            </a:r>
            <a:r>
              <a:rPr lang="pt-BR" b="1" dirty="0"/>
              <a:t>e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 </a:t>
            </a:r>
            <a:r>
              <a:rPr lang="pt-BR" dirty="0" smtClean="0"/>
              <a:t>– a cesta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é (para o consumidor) pelo menos tão boa quanto a cesta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aseline="-25000" dirty="0" smtClean="0"/>
              <a:t>2 </a:t>
            </a:r>
            <a:r>
              <a:rPr lang="pt-BR" baseline="-25000" smtClean="0"/>
              <a:t>e vice</a:t>
            </a:r>
            <a:r>
              <a:rPr lang="pt-BR" smtClean="0"/>
              <a:t> versa</a:t>
            </a:r>
            <a:endParaRPr lang="pt-BR" baseline="-25000" dirty="0" smtClean="0"/>
          </a:p>
          <a:p>
            <a:pPr lvl="1"/>
            <a:r>
              <a:rPr lang="pt-BR" dirty="0" smtClean="0"/>
              <a:t>O consumidor é indiferente entre ter a cesta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e ter a cesta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="1" dirty="0" smtClean="0"/>
              <a:t> :  x</a:t>
            </a:r>
            <a:r>
              <a:rPr lang="pt-BR" b="1" baseline="-25000" dirty="0" smtClean="0"/>
              <a:t>1</a:t>
            </a:r>
            <a:r>
              <a:rPr lang="pt-BR" dirty="0" smtClean="0"/>
              <a:t>=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ou </a:t>
            </a:r>
            <a:r>
              <a:rPr lang="pt-BR" b="1" dirty="0" smtClean="0"/>
              <a:t>x</a:t>
            </a:r>
            <a:r>
              <a:rPr lang="pt-BR" b="1" baseline="-25000" dirty="0" smtClean="0"/>
              <a:t>1 </a:t>
            </a:r>
            <a:r>
              <a:rPr lang="pt-BR" dirty="0" smtClean="0">
                <a:latin typeface="Courier"/>
                <a:cs typeface="Courier"/>
              </a:rPr>
              <a:t>I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   </a:t>
            </a:r>
            <a:r>
              <a:rPr lang="pt-BR" b="1" dirty="0" smtClean="0"/>
              <a:t> </a:t>
            </a:r>
            <a:r>
              <a:rPr lang="pt-BR" dirty="0" smtClean="0"/>
              <a:t>  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Derivação da curva de demanda</a:t>
            </a:r>
            <a:br>
              <a:rPr lang="pt-BR" dirty="0" smtClean="0"/>
            </a:br>
            <a:r>
              <a:rPr lang="pt-BR" dirty="0" smtClean="0"/>
              <a:t>(compensada ou </a:t>
            </a:r>
            <a:r>
              <a:rPr lang="pt-BR" dirty="0" err="1" smtClean="0"/>
              <a:t>hicksiana</a:t>
            </a:r>
            <a:r>
              <a:rPr lang="pt-BR" dirty="0" smtClean="0"/>
              <a:t>)</a:t>
            </a:r>
            <a:endParaRPr lang="pt-BR" dirty="0"/>
          </a:p>
        </p:txBody>
      </p:sp>
      <p:grpSp>
        <p:nvGrpSpPr>
          <p:cNvPr id="3" name="Group 7"/>
          <p:cNvGrpSpPr/>
          <p:nvPr/>
        </p:nvGrpSpPr>
        <p:grpSpPr>
          <a:xfrm>
            <a:off x="2665411" y="1828800"/>
            <a:ext cx="3506789" cy="3581399"/>
            <a:chOff x="2665411" y="1828800"/>
            <a:chExt cx="3506789" cy="3581399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913605" y="3580606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10800000" flipH="1" flipV="1">
              <a:off x="2667000" y="5408611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>
            <a:off x="2665411" y="3276600"/>
            <a:ext cx="3278189" cy="213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2884691" y="2007028"/>
            <a:ext cx="3072823" cy="2994863"/>
          </a:xfrm>
          <a:custGeom>
            <a:avLst/>
            <a:gdLst>
              <a:gd name="connsiteX0" fmla="*/ 0 w 3072823"/>
              <a:gd name="connsiteY0" fmla="*/ 0 h 2994863"/>
              <a:gd name="connsiteX1" fmla="*/ 297876 w 3072823"/>
              <a:gd name="connsiteY1" fmla="*/ 878075 h 2994863"/>
              <a:gd name="connsiteX2" fmla="*/ 924982 w 3072823"/>
              <a:gd name="connsiteY2" fmla="*/ 1850230 h 2994863"/>
              <a:gd name="connsiteX3" fmla="*/ 1959708 w 3072823"/>
              <a:gd name="connsiteY3" fmla="*/ 2696945 h 2994863"/>
              <a:gd name="connsiteX4" fmla="*/ 3072823 w 3072823"/>
              <a:gd name="connsiteY4" fmla="*/ 2994863 h 299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2823" h="2994863">
                <a:moveTo>
                  <a:pt x="0" y="0"/>
                </a:moveTo>
                <a:cubicBezTo>
                  <a:pt x="71856" y="284851"/>
                  <a:pt x="143712" y="569703"/>
                  <a:pt x="297876" y="878075"/>
                </a:cubicBezTo>
                <a:cubicBezTo>
                  <a:pt x="452040" y="1186447"/>
                  <a:pt x="648010" y="1547085"/>
                  <a:pt x="924982" y="1850230"/>
                </a:cubicBezTo>
                <a:cubicBezTo>
                  <a:pt x="1201954" y="2153375"/>
                  <a:pt x="1601735" y="2506173"/>
                  <a:pt x="1959708" y="2696945"/>
                </a:cubicBezTo>
                <a:cubicBezTo>
                  <a:pt x="2317681" y="2887717"/>
                  <a:pt x="2695252" y="2941290"/>
                  <a:pt x="3072823" y="2994863"/>
                </a:cubicBezTo>
              </a:path>
            </a:pathLst>
          </a:custGeom>
          <a:ln w="444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2286000" y="182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541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24" name="Oval 23"/>
          <p:cNvSpPr/>
          <p:nvPr/>
        </p:nvSpPr>
        <p:spPr>
          <a:xfrm>
            <a:off x="4648200" y="4579621"/>
            <a:ext cx="76200" cy="685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29"/>
          <p:cNvCxnSpPr>
            <a:stCxn id="24" idx="6"/>
          </p:cNvCxnSpPr>
          <p:nvPr/>
        </p:nvCxnSpPr>
        <p:spPr>
          <a:xfrm flipH="1">
            <a:off x="4713240" y="4613911"/>
            <a:ext cx="11160" cy="736186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720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endParaRPr lang="pt-BR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5791200" y="50408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h(p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p</a:t>
            </a:r>
            <a:r>
              <a:rPr lang="pt-BR" baseline="-25000" dirty="0" smtClean="0"/>
              <a:t>2</a:t>
            </a:r>
            <a:r>
              <a:rPr lang="pt-BR" dirty="0" smtClean="0"/>
              <a:t>, m</a:t>
            </a:r>
            <a:r>
              <a:rPr lang="pt-BR" baseline="30000" dirty="0" smtClean="0"/>
              <a:t>1</a:t>
            </a:r>
            <a:r>
              <a:rPr lang="pt-BR" dirty="0" smtClean="0"/>
              <a:t>) </a:t>
            </a:r>
            <a:endParaRPr lang="pt-BR" dirty="0"/>
          </a:p>
        </p:txBody>
      </p:sp>
      <p:grpSp>
        <p:nvGrpSpPr>
          <p:cNvPr id="31" name="Grupo 30"/>
          <p:cNvGrpSpPr/>
          <p:nvPr/>
        </p:nvGrpSpPr>
        <p:grpSpPr>
          <a:xfrm>
            <a:off x="1295400" y="2514600"/>
            <a:ext cx="3962402" cy="3200400"/>
            <a:chOff x="1295400" y="2514600"/>
            <a:chExt cx="3962402" cy="3200400"/>
          </a:xfrm>
        </p:grpSpPr>
        <p:sp>
          <p:nvSpPr>
            <p:cNvPr id="33" name="TextBox 32"/>
            <p:cNvSpPr txBox="1"/>
            <p:nvPr/>
          </p:nvSpPr>
          <p:spPr>
            <a:xfrm>
              <a:off x="3581400" y="5334000"/>
              <a:ext cx="685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h</a:t>
              </a:r>
              <a:r>
                <a:rPr lang="pt-BR" baseline="-25000" dirty="0" smtClean="0"/>
                <a:t>1</a:t>
              </a:r>
              <a:r>
                <a:rPr lang="pt-BR" baseline="30000" dirty="0" smtClean="0"/>
                <a:t>2</a:t>
              </a:r>
              <a:endParaRPr lang="pt-BR" baseline="30000" dirty="0"/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1295400" y="2514600"/>
              <a:ext cx="3962402" cy="2895602"/>
              <a:chOff x="1295400" y="2514600"/>
              <a:chExt cx="3962402" cy="2895602"/>
            </a:xfrm>
          </p:grpSpPr>
          <p:grpSp>
            <p:nvGrpSpPr>
              <p:cNvPr id="25" name="Grupo 24"/>
              <p:cNvGrpSpPr/>
              <p:nvPr/>
            </p:nvGrpSpPr>
            <p:grpSpPr>
              <a:xfrm>
                <a:off x="2667000" y="2667000"/>
                <a:ext cx="2590802" cy="2743202"/>
                <a:chOff x="2667000" y="2667000"/>
                <a:chExt cx="2590802" cy="2743202"/>
              </a:xfrm>
            </p:grpSpPr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2590800" y="2743200"/>
                  <a:ext cx="2743202" cy="259080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Oval 22"/>
                <p:cNvSpPr/>
                <p:nvPr/>
              </p:nvSpPr>
              <p:spPr>
                <a:xfrm>
                  <a:off x="3810000" y="3810000"/>
                  <a:ext cx="76200" cy="6857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 rot="5400000">
                  <a:off x="3083632" y="4671082"/>
                  <a:ext cx="1463897" cy="11160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1295400" y="2514600"/>
                <a:ext cx="213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h(p</a:t>
                </a:r>
                <a:r>
                  <a:rPr lang="pt-BR" baseline="-25000" dirty="0" smtClean="0"/>
                  <a:t>1</a:t>
                </a:r>
                <a:r>
                  <a:rPr lang="pt-BR" baseline="30000" dirty="0" smtClean="0"/>
                  <a:t>2</a:t>
                </a:r>
                <a:r>
                  <a:rPr lang="pt-BR" dirty="0" smtClean="0"/>
                  <a:t>, p</a:t>
                </a:r>
                <a:r>
                  <a:rPr lang="pt-BR" baseline="-25000" dirty="0" smtClean="0"/>
                  <a:t>2</a:t>
                </a:r>
                <a:r>
                  <a:rPr lang="pt-BR" dirty="0" smtClean="0"/>
                  <a:t>, m</a:t>
                </a:r>
                <a:r>
                  <a:rPr lang="pt-BR" baseline="30000" dirty="0" smtClean="0"/>
                  <a:t>2</a:t>
                </a:r>
                <a:r>
                  <a:rPr lang="pt-BR" dirty="0" smtClean="0"/>
                  <a:t>) </a:t>
                </a:r>
                <a:endParaRPr lang="pt-BR" dirty="0"/>
              </a:p>
            </p:txBody>
          </p:sp>
        </p:grpSp>
      </p:grpSp>
      <p:grpSp>
        <p:nvGrpSpPr>
          <p:cNvPr id="29" name="Grupo 28"/>
          <p:cNvGrpSpPr/>
          <p:nvPr/>
        </p:nvGrpSpPr>
        <p:grpSpPr>
          <a:xfrm>
            <a:off x="1371600" y="1447800"/>
            <a:ext cx="2895599" cy="4255532"/>
            <a:chOff x="1371600" y="1447800"/>
            <a:chExt cx="2895599" cy="4255532"/>
          </a:xfrm>
        </p:grpSpPr>
        <p:cxnSp>
          <p:nvCxnSpPr>
            <p:cNvPr id="9" name="Straight Connector 8"/>
            <p:cNvCxnSpPr/>
            <p:nvPr/>
          </p:nvCxnSpPr>
          <p:spPr>
            <a:xfrm rot="16200000" flipH="1">
              <a:off x="1675605" y="2818605"/>
              <a:ext cx="3581400" cy="16017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3048000" y="2666980"/>
              <a:ext cx="76200" cy="685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6" name="Straight Connector 25"/>
            <p:cNvCxnSpPr>
              <a:stCxn id="22" idx="3"/>
            </p:cNvCxnSpPr>
            <p:nvPr/>
          </p:nvCxnSpPr>
          <p:spPr>
            <a:xfrm rot="5400000">
              <a:off x="1711237" y="4062280"/>
              <a:ext cx="2684686" cy="11159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819400" y="5334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h</a:t>
              </a:r>
              <a:r>
                <a:rPr lang="pt-BR" baseline="-25000" dirty="0" smtClean="0"/>
                <a:t>1</a:t>
              </a:r>
              <a:r>
                <a:rPr lang="pt-BR" baseline="30000" dirty="0" smtClean="0"/>
                <a:t>3</a:t>
              </a:r>
              <a:endParaRPr lang="pt-BR" baseline="30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371600" y="14478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h(p</a:t>
              </a:r>
              <a:r>
                <a:rPr lang="pt-BR" baseline="-25000" dirty="0" smtClean="0"/>
                <a:t>1</a:t>
              </a:r>
              <a:r>
                <a:rPr lang="pt-BR" baseline="30000" dirty="0" smtClean="0"/>
                <a:t>3</a:t>
              </a:r>
              <a:r>
                <a:rPr lang="pt-BR" dirty="0" smtClean="0"/>
                <a:t>, p</a:t>
              </a:r>
              <a:r>
                <a:rPr lang="pt-BR" baseline="-25000" dirty="0" smtClean="0"/>
                <a:t>2</a:t>
              </a:r>
              <a:r>
                <a:rPr lang="pt-BR" dirty="0" smtClean="0"/>
                <a:t>, m</a:t>
              </a:r>
              <a:r>
                <a:rPr lang="pt-BR" baseline="30000" dirty="0" smtClean="0"/>
                <a:t>3</a:t>
              </a:r>
              <a:r>
                <a:rPr lang="pt-BR" dirty="0" smtClean="0"/>
                <a:t>) 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Derivação da curva de demanda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dirty="0" err="1" smtClean="0"/>
              <a:t>hicksiana</a:t>
            </a:r>
            <a:r>
              <a:rPr lang="pt-BR" dirty="0" smtClean="0"/>
              <a:t>)</a:t>
            </a:r>
            <a:endParaRPr lang="pt-BR" dirty="0"/>
          </a:p>
        </p:txBody>
      </p:sp>
      <p:grpSp>
        <p:nvGrpSpPr>
          <p:cNvPr id="3" name="Group 7"/>
          <p:cNvGrpSpPr/>
          <p:nvPr/>
        </p:nvGrpSpPr>
        <p:grpSpPr>
          <a:xfrm>
            <a:off x="2665411" y="1828800"/>
            <a:ext cx="3506789" cy="3581399"/>
            <a:chOff x="2665411" y="1828800"/>
            <a:chExt cx="3506789" cy="3581399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913605" y="3580606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10800000" flipH="1" flipV="1">
              <a:off x="2667000" y="5408611"/>
              <a:ext cx="3505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286000" y="182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541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4114800" y="38404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095898" y="4304901"/>
            <a:ext cx="2209004" cy="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834709" y="4902624"/>
            <a:ext cx="989010" cy="9571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6" idx="5"/>
          </p:cNvCxnSpPr>
          <p:nvPr/>
        </p:nvCxnSpPr>
        <p:spPr>
          <a:xfrm rot="16200000" flipH="1">
            <a:off x="3420073" y="4639272"/>
            <a:ext cx="1530695" cy="11159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endParaRPr lang="pt-BR" baseline="30000" dirty="0"/>
          </a:p>
        </p:txBody>
      </p:sp>
      <p:sp>
        <p:nvSpPr>
          <p:cNvPr id="37" name="TextBox 36"/>
          <p:cNvSpPr txBox="1"/>
          <p:nvPr/>
        </p:nvSpPr>
        <p:spPr>
          <a:xfrm>
            <a:off x="3962400" y="5334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endParaRPr lang="pt-BR" baseline="30000" dirty="0"/>
          </a:p>
        </p:txBody>
      </p:sp>
      <p:sp>
        <p:nvSpPr>
          <p:cNvPr id="38" name="TextBox 37"/>
          <p:cNvSpPr txBox="1"/>
          <p:nvPr/>
        </p:nvSpPr>
        <p:spPr>
          <a:xfrm>
            <a:off x="3200400" y="5334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3</a:t>
            </a:r>
            <a:endParaRPr lang="pt-BR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17526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m</a:t>
            </a:r>
            <a:r>
              <a:rPr lang="pt-BR" baseline="30000" dirty="0" smtClean="0"/>
              <a:t>1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3" name="Oval 32"/>
          <p:cNvSpPr/>
          <p:nvPr/>
        </p:nvSpPr>
        <p:spPr>
          <a:xfrm>
            <a:off x="5257800" y="44196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/>
        </p:nvSpPr>
        <p:spPr>
          <a:xfrm>
            <a:off x="3200400" y="3230881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3" name="Straight Connector 42"/>
          <p:cNvCxnSpPr/>
          <p:nvPr/>
        </p:nvCxnSpPr>
        <p:spPr>
          <a:xfrm rot="10800000">
            <a:off x="2633687" y="4419600"/>
            <a:ext cx="2657426" cy="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3420073" y="3056929"/>
            <a:ext cx="6696" cy="151284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5" idx="2"/>
          </p:cNvCxnSpPr>
          <p:nvPr/>
        </p:nvCxnSpPr>
        <p:spPr>
          <a:xfrm rot="10800000">
            <a:off x="2667000" y="3237577"/>
            <a:ext cx="533400" cy="1616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2978756" y="2971800"/>
            <a:ext cx="3193443" cy="1841932"/>
          </a:xfrm>
          <a:custGeom>
            <a:avLst/>
            <a:gdLst>
              <a:gd name="connsiteX0" fmla="*/ 0 w 1991064"/>
              <a:gd name="connsiteY0" fmla="*/ 0 h 2524465"/>
              <a:gd name="connsiteX1" fmla="*/ 344909 w 1991064"/>
              <a:gd name="connsiteY1" fmla="*/ 627196 h 2524465"/>
              <a:gd name="connsiteX2" fmla="*/ 1269891 w 1991064"/>
              <a:gd name="connsiteY2" fmla="*/ 1693430 h 2524465"/>
              <a:gd name="connsiteX3" fmla="*/ 1991064 w 1991064"/>
              <a:gd name="connsiteY3" fmla="*/ 2524465 h 252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064" h="2524465">
                <a:moveTo>
                  <a:pt x="0" y="0"/>
                </a:moveTo>
                <a:cubicBezTo>
                  <a:pt x="66630" y="172479"/>
                  <a:pt x="133261" y="344958"/>
                  <a:pt x="344909" y="627196"/>
                </a:cubicBezTo>
                <a:cubicBezTo>
                  <a:pt x="556557" y="909434"/>
                  <a:pt x="1269891" y="1693430"/>
                  <a:pt x="1269891" y="1693430"/>
                </a:cubicBezTo>
                <a:lnTo>
                  <a:pt x="1991064" y="2524465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17526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r>
              <a:rPr lang="pt-BR" dirty="0" smtClean="0"/>
              <a:t>, m</a:t>
            </a:r>
            <a:r>
              <a:rPr lang="pt-BR" baseline="30000" dirty="0" smtClean="0"/>
              <a:t>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5" name="TextBox 24"/>
          <p:cNvSpPr txBox="1"/>
          <p:nvPr/>
        </p:nvSpPr>
        <p:spPr>
          <a:xfrm>
            <a:off x="1752600" y="3048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3</a:t>
            </a:r>
            <a:r>
              <a:rPr lang="pt-BR" dirty="0" smtClean="0"/>
              <a:t>, m</a:t>
            </a:r>
            <a:r>
              <a:rPr lang="pt-BR" baseline="30000" dirty="0" smtClean="0"/>
              <a:t>3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</a:t>
            </a:r>
            <a:r>
              <a:rPr lang="pt-BR" dirty="0" err="1" smtClean="0"/>
              <a:t>hicksiana</a:t>
            </a:r>
            <a:r>
              <a:rPr lang="pt-BR" dirty="0" smtClean="0"/>
              <a:t> - exemplo</a:t>
            </a:r>
            <a:endParaRPr lang="pt-BR" dirty="0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933450" y="1220788"/>
          <a:ext cx="2741613" cy="5160962"/>
        </p:xfrm>
        <a:graphic>
          <a:graphicData uri="http://schemas.openxmlformats.org/presentationml/2006/ole">
            <p:oleObj spid="_x0000_s32785" name="Equação" r:id="rId3" imgW="1828800" imgH="3441700" progId="Equation.3">
              <p:embed/>
            </p:oleObj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5724525" y="1885950"/>
          <a:ext cx="1046163" cy="1924050"/>
        </p:xfrm>
        <a:graphic>
          <a:graphicData uri="http://schemas.openxmlformats.org/presentationml/2006/ole">
            <p:oleObj spid="_x0000_s32786" name="Equation" r:id="rId4" imgW="698500" imgH="1282700" progId="Equation.3">
              <p:embed/>
            </p:oleObj>
          </a:graphicData>
        </a:graphic>
      </p:graphicFrame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5127625" y="3919538"/>
          <a:ext cx="2282825" cy="1204912"/>
        </p:xfrm>
        <a:graphic>
          <a:graphicData uri="http://schemas.openxmlformats.org/presentationml/2006/ole">
            <p:oleObj spid="_x0000_s32787" name="Equation" r:id="rId5" imgW="9144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714488"/>
            <a:ext cx="6900863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Demandas </a:t>
            </a:r>
            <a:r>
              <a:rPr lang="pt-BR" dirty="0" err="1" smtClean="0">
                <a:solidFill>
                  <a:srgbClr val="0000FF"/>
                </a:solidFill>
              </a:rPr>
              <a:t>marshalliana</a:t>
            </a:r>
            <a:r>
              <a:rPr lang="pt-BR" dirty="0" smtClean="0"/>
              <a:t> e </a:t>
            </a:r>
            <a:r>
              <a:rPr lang="pt-BR" dirty="0" err="1" smtClean="0">
                <a:solidFill>
                  <a:srgbClr val="FF0000"/>
                </a:solidFill>
              </a:rPr>
              <a:t>hicksiana</a:t>
            </a:r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/>
              <a:t>u = 4; p</a:t>
            </a:r>
            <a:r>
              <a:rPr lang="pt-BR" baseline="-25000" dirty="0" smtClean="0"/>
              <a:t>2 </a:t>
            </a:r>
            <a:r>
              <a:rPr lang="pt-BR" dirty="0" smtClean="0"/>
              <a:t>= 1; m = 4</a:t>
            </a:r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2362200" y="1676400"/>
          <a:ext cx="1331912" cy="1014412"/>
        </p:xfrm>
        <a:graphic>
          <a:graphicData uri="http://schemas.openxmlformats.org/presentationml/2006/ole">
            <p:oleObj spid="_x0000_s33804" name="Equation" r:id="rId4" imgW="533400" imgH="406400" progId="Equation.3">
              <p:embed/>
            </p:oleObj>
          </a:graphicData>
        </a:graphic>
      </p:graphicFrame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5133975" y="1568450"/>
          <a:ext cx="2368550" cy="1257300"/>
        </p:xfrm>
        <a:graphic>
          <a:graphicData uri="http://schemas.openxmlformats.org/presentationml/2006/ole">
            <p:oleObj spid="_x0000_s33805" name="Equação" r:id="rId5" imgW="95220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Renda do consumidor e consumo</a:t>
            </a:r>
            <a:endParaRPr lang="pt-BR" dirty="0"/>
          </a:p>
        </p:txBody>
      </p:sp>
      <p:grpSp>
        <p:nvGrpSpPr>
          <p:cNvPr id="3" name="Group 8"/>
          <p:cNvGrpSpPr/>
          <p:nvPr/>
        </p:nvGrpSpPr>
        <p:grpSpPr>
          <a:xfrm>
            <a:off x="762000" y="2514600"/>
            <a:ext cx="2209800" cy="2211388"/>
            <a:chOff x="762000" y="2514600"/>
            <a:chExt cx="2209800" cy="2211388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-342106" y="3619500"/>
              <a:ext cx="22113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762000" y="4724400"/>
              <a:ext cx="2209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rot="16200000" flipH="1">
            <a:off x="723900" y="3848100"/>
            <a:ext cx="914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725091" y="3468291"/>
            <a:ext cx="1295400" cy="12168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685799" y="3047999"/>
            <a:ext cx="1752600" cy="16002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16"/>
          <p:cNvGrpSpPr/>
          <p:nvPr/>
        </p:nvGrpSpPr>
        <p:grpSpPr>
          <a:xfrm>
            <a:off x="3505200" y="2514600"/>
            <a:ext cx="2209802" cy="2211388"/>
            <a:chOff x="761998" y="2514600"/>
            <a:chExt cx="2209802" cy="2211388"/>
          </a:xfrm>
        </p:grpSpPr>
        <p:grpSp>
          <p:nvGrpSpPr>
            <p:cNvPr id="7" name="Group 8"/>
            <p:cNvGrpSpPr/>
            <p:nvPr/>
          </p:nvGrpSpPr>
          <p:grpSpPr>
            <a:xfrm>
              <a:off x="762000" y="2514600"/>
              <a:ext cx="2209800" cy="2211388"/>
              <a:chOff x="762000" y="2514600"/>
              <a:chExt cx="2209800" cy="2211388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-342106" y="3619500"/>
                <a:ext cx="2211388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762000" y="4724400"/>
                <a:ext cx="2209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rot="16200000" flipH="1">
              <a:off x="723900" y="3848100"/>
              <a:ext cx="914400" cy="838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725091" y="3468291"/>
              <a:ext cx="1295400" cy="12168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685799" y="3047999"/>
              <a:ext cx="1752600" cy="16002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23"/>
          <p:cNvGrpSpPr/>
          <p:nvPr/>
        </p:nvGrpSpPr>
        <p:grpSpPr>
          <a:xfrm>
            <a:off x="6324598" y="2514600"/>
            <a:ext cx="2209802" cy="2211388"/>
            <a:chOff x="761998" y="2514600"/>
            <a:chExt cx="2209802" cy="2211388"/>
          </a:xfrm>
        </p:grpSpPr>
        <p:grpSp>
          <p:nvGrpSpPr>
            <p:cNvPr id="9" name="Group 8"/>
            <p:cNvGrpSpPr/>
            <p:nvPr/>
          </p:nvGrpSpPr>
          <p:grpSpPr>
            <a:xfrm>
              <a:off x="762000" y="2514600"/>
              <a:ext cx="2209800" cy="2211388"/>
              <a:chOff x="762000" y="2514600"/>
              <a:chExt cx="2209800" cy="2211388"/>
            </a:xfrm>
          </p:grpSpPr>
          <p:cxnSp>
            <p:nvCxnSpPr>
              <p:cNvPr id="29" name="Straight Arrow Connector 28"/>
              <p:cNvCxnSpPr/>
              <p:nvPr/>
            </p:nvCxnSpPr>
            <p:spPr>
              <a:xfrm rot="5400000" flipH="1" flipV="1">
                <a:off x="-342106" y="3619500"/>
                <a:ext cx="2211388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762000" y="4724400"/>
                <a:ext cx="2209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Connector 25"/>
            <p:cNvCxnSpPr/>
            <p:nvPr/>
          </p:nvCxnSpPr>
          <p:spPr>
            <a:xfrm rot="16200000" flipH="1">
              <a:off x="723900" y="3848100"/>
              <a:ext cx="914400" cy="838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725091" y="3468291"/>
              <a:ext cx="1295400" cy="12168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685799" y="3047999"/>
              <a:ext cx="1752600" cy="16002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reeform 31"/>
          <p:cNvSpPr>
            <a:spLocks noChangeAspect="1"/>
          </p:cNvSpPr>
          <p:nvPr/>
        </p:nvSpPr>
        <p:spPr>
          <a:xfrm>
            <a:off x="838200" y="3429001"/>
            <a:ext cx="1189939" cy="12192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Straight Connector 33"/>
          <p:cNvCxnSpPr/>
          <p:nvPr/>
        </p:nvCxnSpPr>
        <p:spPr>
          <a:xfrm rot="5400000" flipH="1" flipV="1">
            <a:off x="723900" y="3467100"/>
            <a:ext cx="1295400" cy="121920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>
            <a:spLocks noChangeAspect="1"/>
          </p:cNvSpPr>
          <p:nvPr/>
        </p:nvSpPr>
        <p:spPr>
          <a:xfrm>
            <a:off x="1019861" y="3200400"/>
            <a:ext cx="1189939" cy="12192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Freeform 36"/>
          <p:cNvSpPr>
            <a:spLocks noChangeAspect="1"/>
          </p:cNvSpPr>
          <p:nvPr/>
        </p:nvSpPr>
        <p:spPr>
          <a:xfrm>
            <a:off x="1219200" y="2971800"/>
            <a:ext cx="1189939" cy="12192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TextBox 37"/>
          <p:cNvSpPr txBox="1"/>
          <p:nvPr/>
        </p:nvSpPr>
        <p:spPr>
          <a:xfrm>
            <a:off x="228600" y="21760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2</a:t>
            </a:r>
            <a:endParaRPr lang="pt-BR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2362200" y="46906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1</a:t>
            </a:r>
            <a:endParaRPr lang="pt-BR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1600200" y="2967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Curva renda-consumo</a:t>
            </a:r>
          </a:p>
          <a:p>
            <a:r>
              <a:rPr lang="pt-BR" sz="1200" dirty="0" smtClean="0"/>
              <a:t>(curva de </a:t>
            </a:r>
            <a:r>
              <a:rPr lang="pt-BR" sz="1200" dirty="0" err="1" smtClean="0"/>
              <a:t>Engel</a:t>
            </a:r>
            <a:r>
              <a:rPr lang="pt-BR" sz="1200" dirty="0" smtClean="0"/>
              <a:t>)</a:t>
            </a:r>
            <a:endParaRPr lang="pt-BR" sz="1200" dirty="0"/>
          </a:p>
        </p:txBody>
      </p:sp>
      <p:sp>
        <p:nvSpPr>
          <p:cNvPr id="41" name="Freeform 40"/>
          <p:cNvSpPr>
            <a:spLocks noChangeAspect="1"/>
          </p:cNvSpPr>
          <p:nvPr/>
        </p:nvSpPr>
        <p:spPr>
          <a:xfrm>
            <a:off x="3581400" y="3429000"/>
            <a:ext cx="1189939" cy="12192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reeform 41"/>
          <p:cNvSpPr>
            <a:spLocks noChangeAspect="1"/>
          </p:cNvSpPr>
          <p:nvPr/>
        </p:nvSpPr>
        <p:spPr>
          <a:xfrm>
            <a:off x="3763062" y="3276600"/>
            <a:ext cx="1008278" cy="10668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Freeform 42"/>
          <p:cNvSpPr>
            <a:spLocks noChangeAspect="1"/>
          </p:cNvSpPr>
          <p:nvPr/>
        </p:nvSpPr>
        <p:spPr>
          <a:xfrm>
            <a:off x="3839261" y="2971800"/>
            <a:ext cx="1189939" cy="10668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Freeform 43"/>
          <p:cNvSpPr/>
          <p:nvPr/>
        </p:nvSpPr>
        <p:spPr>
          <a:xfrm>
            <a:off x="3746500" y="3407833"/>
            <a:ext cx="433917" cy="1068917"/>
          </a:xfrm>
          <a:custGeom>
            <a:avLst/>
            <a:gdLst>
              <a:gd name="connsiteX0" fmla="*/ 0 w 433917"/>
              <a:gd name="connsiteY0" fmla="*/ 1068917 h 1068917"/>
              <a:gd name="connsiteX1" fmla="*/ 211667 w 433917"/>
              <a:gd name="connsiteY1" fmla="*/ 910167 h 1068917"/>
              <a:gd name="connsiteX2" fmla="*/ 359833 w 433917"/>
              <a:gd name="connsiteY2" fmla="*/ 624417 h 1068917"/>
              <a:gd name="connsiteX3" fmla="*/ 412750 w 433917"/>
              <a:gd name="connsiteY3" fmla="*/ 264584 h 1068917"/>
              <a:gd name="connsiteX4" fmla="*/ 433917 w 433917"/>
              <a:gd name="connsiteY4" fmla="*/ 0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917" h="1068917">
                <a:moveTo>
                  <a:pt x="0" y="1068917"/>
                </a:moveTo>
                <a:cubicBezTo>
                  <a:pt x="75847" y="1026583"/>
                  <a:pt x="151695" y="984250"/>
                  <a:pt x="211667" y="910167"/>
                </a:cubicBezTo>
                <a:cubicBezTo>
                  <a:pt x="271639" y="836084"/>
                  <a:pt x="326319" y="732014"/>
                  <a:pt x="359833" y="624417"/>
                </a:cubicBezTo>
                <a:cubicBezTo>
                  <a:pt x="393347" y="516820"/>
                  <a:pt x="400403" y="368654"/>
                  <a:pt x="412750" y="264584"/>
                </a:cubicBezTo>
                <a:cubicBezTo>
                  <a:pt x="425097" y="160515"/>
                  <a:pt x="429507" y="80257"/>
                  <a:pt x="433917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/>
          <p:cNvSpPr txBox="1"/>
          <p:nvPr/>
        </p:nvSpPr>
        <p:spPr>
          <a:xfrm>
            <a:off x="761998" y="5334000"/>
            <a:ext cx="2209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Demandas com elasticidade-renda unitárias</a:t>
            </a:r>
            <a:endParaRPr lang="pt-BR" dirty="0"/>
          </a:p>
        </p:txBody>
      </p:sp>
      <p:sp>
        <p:nvSpPr>
          <p:cNvPr id="46" name="TextBox 45"/>
          <p:cNvSpPr txBox="1"/>
          <p:nvPr/>
        </p:nvSpPr>
        <p:spPr>
          <a:xfrm>
            <a:off x="3581398" y="5334000"/>
            <a:ext cx="2209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Bem 2 é um bem de luxo; bem 1 é um bem de necessidade</a:t>
            </a:r>
            <a:endParaRPr lang="pt-BR" dirty="0"/>
          </a:p>
        </p:txBody>
      </p:sp>
      <p:sp>
        <p:nvSpPr>
          <p:cNvPr id="47" name="Freeform 46"/>
          <p:cNvSpPr>
            <a:spLocks noChangeAspect="1"/>
          </p:cNvSpPr>
          <p:nvPr/>
        </p:nvSpPr>
        <p:spPr>
          <a:xfrm>
            <a:off x="6705600" y="4076700"/>
            <a:ext cx="990600" cy="6477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Freeform 47"/>
          <p:cNvSpPr>
            <a:spLocks noChangeAspect="1"/>
          </p:cNvSpPr>
          <p:nvPr/>
        </p:nvSpPr>
        <p:spPr>
          <a:xfrm>
            <a:off x="6477000" y="3276600"/>
            <a:ext cx="1313078" cy="10668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Freeform 48"/>
          <p:cNvSpPr>
            <a:spLocks noChangeAspect="1"/>
          </p:cNvSpPr>
          <p:nvPr/>
        </p:nvSpPr>
        <p:spPr>
          <a:xfrm>
            <a:off x="6430061" y="2743200"/>
            <a:ext cx="1189939" cy="1066800"/>
          </a:xfrm>
          <a:custGeom>
            <a:avLst/>
            <a:gdLst>
              <a:gd name="connsiteX0" fmla="*/ 0 w 1291167"/>
              <a:gd name="connsiteY0" fmla="*/ 0 h 1322916"/>
              <a:gd name="connsiteX1" fmla="*/ 95250 w 1291167"/>
              <a:gd name="connsiteY1" fmla="*/ 391583 h 1322916"/>
              <a:gd name="connsiteX2" fmla="*/ 285750 w 1291167"/>
              <a:gd name="connsiteY2" fmla="*/ 804333 h 1322916"/>
              <a:gd name="connsiteX3" fmla="*/ 560917 w 1291167"/>
              <a:gd name="connsiteY3" fmla="*/ 1068916 h 1322916"/>
              <a:gd name="connsiteX4" fmla="*/ 1079500 w 1291167"/>
              <a:gd name="connsiteY4" fmla="*/ 1270000 h 1322916"/>
              <a:gd name="connsiteX5" fmla="*/ 1291167 w 1291167"/>
              <a:gd name="connsiteY5" fmla="*/ 1322916 h 1322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167" h="1322916">
                <a:moveTo>
                  <a:pt x="0" y="0"/>
                </a:moveTo>
                <a:cubicBezTo>
                  <a:pt x="23812" y="128764"/>
                  <a:pt x="47625" y="257528"/>
                  <a:pt x="95250" y="391583"/>
                </a:cubicBezTo>
                <a:cubicBezTo>
                  <a:pt x="142875" y="525638"/>
                  <a:pt x="208139" y="691444"/>
                  <a:pt x="285750" y="804333"/>
                </a:cubicBezTo>
                <a:cubicBezTo>
                  <a:pt x="363361" y="917222"/>
                  <a:pt x="428625" y="991305"/>
                  <a:pt x="560917" y="1068916"/>
                </a:cubicBezTo>
                <a:cubicBezTo>
                  <a:pt x="693209" y="1146527"/>
                  <a:pt x="957792" y="1227667"/>
                  <a:pt x="1079500" y="1270000"/>
                </a:cubicBezTo>
                <a:cubicBezTo>
                  <a:pt x="1201208" y="1312333"/>
                  <a:pt x="1246187" y="1317624"/>
                  <a:pt x="1291167" y="1322916"/>
                </a:cubicBezTo>
              </a:path>
            </a:pathLst>
          </a:cu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reeform 51"/>
          <p:cNvSpPr/>
          <p:nvPr/>
        </p:nvSpPr>
        <p:spPr>
          <a:xfrm>
            <a:off x="6604000" y="2931583"/>
            <a:ext cx="317500" cy="1682750"/>
          </a:xfrm>
          <a:custGeom>
            <a:avLst/>
            <a:gdLst>
              <a:gd name="connsiteX0" fmla="*/ 317500 w 317500"/>
              <a:gd name="connsiteY0" fmla="*/ 1682750 h 1682750"/>
              <a:gd name="connsiteX1" fmla="*/ 254000 w 317500"/>
              <a:gd name="connsiteY1" fmla="*/ 973667 h 1682750"/>
              <a:gd name="connsiteX2" fmla="*/ 0 w 317500"/>
              <a:gd name="connsiteY2" fmla="*/ 0 h 168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1682750">
                <a:moveTo>
                  <a:pt x="317500" y="1682750"/>
                </a:moveTo>
                <a:cubicBezTo>
                  <a:pt x="312208" y="1468437"/>
                  <a:pt x="306917" y="1254125"/>
                  <a:pt x="254000" y="973667"/>
                </a:cubicBezTo>
                <a:cubicBezTo>
                  <a:pt x="201083" y="693209"/>
                  <a:pt x="100541" y="346604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TextBox 52"/>
          <p:cNvSpPr txBox="1"/>
          <p:nvPr/>
        </p:nvSpPr>
        <p:spPr>
          <a:xfrm>
            <a:off x="6400798" y="5334000"/>
            <a:ext cx="2209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Bem 1 é um bem inferior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37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6" grpId="1"/>
      <p:bldP spid="47" grpId="0" animBg="1"/>
      <p:bldP spid="48" grpId="0" animBg="1"/>
      <p:bldP spid="49" grpId="0" animBg="1"/>
      <p:bldP spid="52" grpId="0" animBg="1"/>
      <p:bldP spid="53" grpId="0"/>
      <p:bldP spid="53" grpId="1"/>
      <p:bldP spid="53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Preços e consumo</a:t>
            </a:r>
            <a:endParaRPr lang="pt-BR" dirty="0"/>
          </a:p>
        </p:txBody>
      </p:sp>
      <p:grpSp>
        <p:nvGrpSpPr>
          <p:cNvPr id="3" name="Group 3"/>
          <p:cNvGrpSpPr/>
          <p:nvPr/>
        </p:nvGrpSpPr>
        <p:grpSpPr>
          <a:xfrm>
            <a:off x="762000" y="2514600"/>
            <a:ext cx="2209800" cy="2211388"/>
            <a:chOff x="762000" y="2514600"/>
            <a:chExt cx="2209800" cy="2211388"/>
          </a:xfrm>
        </p:grpSpPr>
        <p:cxnSp>
          <p:nvCxnSpPr>
            <p:cNvPr id="5" name="Straight Arrow Connector 4"/>
            <p:cNvCxnSpPr/>
            <p:nvPr/>
          </p:nvCxnSpPr>
          <p:spPr>
            <a:xfrm rot="5400000" flipH="1" flipV="1">
              <a:off x="-342106" y="3619500"/>
              <a:ext cx="22113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762000" y="4724400"/>
              <a:ext cx="2209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28600" y="21760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2</a:t>
            </a:r>
            <a:endParaRPr lang="pt-B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46906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1</a:t>
            </a:r>
            <a:endParaRPr lang="pt-BR" sz="1600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321677" y="3564523"/>
            <a:ext cx="1566446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608806" y="3277394"/>
            <a:ext cx="1601788" cy="1295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0"/>
          </p:cNvCxnSpPr>
          <p:nvPr/>
        </p:nvCxnSpPr>
        <p:spPr>
          <a:xfrm>
            <a:off x="762000" y="3124201"/>
            <a:ext cx="1981200" cy="1566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908195" y="3048000"/>
            <a:ext cx="1377805" cy="1451722"/>
          </a:xfrm>
          <a:custGeom>
            <a:avLst/>
            <a:gdLst>
              <a:gd name="connsiteX0" fmla="*/ 0 w 768205"/>
              <a:gd name="connsiteY0" fmla="*/ 0 h 799676"/>
              <a:gd name="connsiteX1" fmla="*/ 62710 w 768205"/>
              <a:gd name="connsiteY1" fmla="*/ 329279 h 799676"/>
              <a:gd name="connsiteX2" fmla="*/ 235165 w 768205"/>
              <a:gd name="connsiteY2" fmla="*/ 611517 h 799676"/>
              <a:gd name="connsiteX3" fmla="*/ 517363 w 768205"/>
              <a:gd name="connsiteY3" fmla="*/ 752636 h 799676"/>
              <a:gd name="connsiteX4" fmla="*/ 768205 w 768205"/>
              <a:gd name="connsiteY4" fmla="*/ 799676 h 79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05" h="799676">
                <a:moveTo>
                  <a:pt x="0" y="0"/>
                </a:moveTo>
                <a:cubicBezTo>
                  <a:pt x="11758" y="113680"/>
                  <a:pt x="23516" y="227360"/>
                  <a:pt x="62710" y="329279"/>
                </a:cubicBezTo>
                <a:cubicBezTo>
                  <a:pt x="101904" y="431198"/>
                  <a:pt x="159390" y="540958"/>
                  <a:pt x="235165" y="611517"/>
                </a:cubicBezTo>
                <a:cubicBezTo>
                  <a:pt x="310941" y="682077"/>
                  <a:pt x="428523" y="721276"/>
                  <a:pt x="517363" y="752636"/>
                </a:cubicBezTo>
                <a:cubicBezTo>
                  <a:pt x="606203" y="783996"/>
                  <a:pt x="687204" y="791836"/>
                  <a:pt x="768205" y="799676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reeform 17"/>
          <p:cNvSpPr/>
          <p:nvPr/>
        </p:nvSpPr>
        <p:spPr>
          <a:xfrm>
            <a:off x="1212995" y="3200401"/>
            <a:ext cx="1377805" cy="1219199"/>
          </a:xfrm>
          <a:custGeom>
            <a:avLst/>
            <a:gdLst>
              <a:gd name="connsiteX0" fmla="*/ 0 w 768205"/>
              <a:gd name="connsiteY0" fmla="*/ 0 h 799676"/>
              <a:gd name="connsiteX1" fmla="*/ 62710 w 768205"/>
              <a:gd name="connsiteY1" fmla="*/ 329279 h 799676"/>
              <a:gd name="connsiteX2" fmla="*/ 235165 w 768205"/>
              <a:gd name="connsiteY2" fmla="*/ 611517 h 799676"/>
              <a:gd name="connsiteX3" fmla="*/ 517363 w 768205"/>
              <a:gd name="connsiteY3" fmla="*/ 752636 h 799676"/>
              <a:gd name="connsiteX4" fmla="*/ 768205 w 768205"/>
              <a:gd name="connsiteY4" fmla="*/ 799676 h 79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05" h="799676">
                <a:moveTo>
                  <a:pt x="0" y="0"/>
                </a:moveTo>
                <a:cubicBezTo>
                  <a:pt x="11758" y="113680"/>
                  <a:pt x="23516" y="227360"/>
                  <a:pt x="62710" y="329279"/>
                </a:cubicBezTo>
                <a:cubicBezTo>
                  <a:pt x="101904" y="431198"/>
                  <a:pt x="159390" y="540958"/>
                  <a:pt x="235165" y="611517"/>
                </a:cubicBezTo>
                <a:cubicBezTo>
                  <a:pt x="310941" y="682077"/>
                  <a:pt x="428523" y="721276"/>
                  <a:pt x="517363" y="752636"/>
                </a:cubicBezTo>
                <a:cubicBezTo>
                  <a:pt x="606203" y="783996"/>
                  <a:pt x="687204" y="791836"/>
                  <a:pt x="768205" y="799676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reeform 18"/>
          <p:cNvSpPr/>
          <p:nvPr/>
        </p:nvSpPr>
        <p:spPr>
          <a:xfrm>
            <a:off x="1365395" y="2971800"/>
            <a:ext cx="1377805" cy="1219199"/>
          </a:xfrm>
          <a:custGeom>
            <a:avLst/>
            <a:gdLst>
              <a:gd name="connsiteX0" fmla="*/ 0 w 768205"/>
              <a:gd name="connsiteY0" fmla="*/ 0 h 799676"/>
              <a:gd name="connsiteX1" fmla="*/ 62710 w 768205"/>
              <a:gd name="connsiteY1" fmla="*/ 329279 h 799676"/>
              <a:gd name="connsiteX2" fmla="*/ 235165 w 768205"/>
              <a:gd name="connsiteY2" fmla="*/ 611517 h 799676"/>
              <a:gd name="connsiteX3" fmla="*/ 517363 w 768205"/>
              <a:gd name="connsiteY3" fmla="*/ 752636 h 799676"/>
              <a:gd name="connsiteX4" fmla="*/ 768205 w 768205"/>
              <a:gd name="connsiteY4" fmla="*/ 799676 h 79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05" h="799676">
                <a:moveTo>
                  <a:pt x="0" y="0"/>
                </a:moveTo>
                <a:cubicBezTo>
                  <a:pt x="11758" y="113680"/>
                  <a:pt x="23516" y="227360"/>
                  <a:pt x="62710" y="329279"/>
                </a:cubicBezTo>
                <a:cubicBezTo>
                  <a:pt x="101904" y="431198"/>
                  <a:pt x="159390" y="540958"/>
                  <a:pt x="235165" y="611517"/>
                </a:cubicBezTo>
                <a:cubicBezTo>
                  <a:pt x="310941" y="682077"/>
                  <a:pt x="428523" y="721276"/>
                  <a:pt x="517363" y="752636"/>
                </a:cubicBezTo>
                <a:cubicBezTo>
                  <a:pt x="606203" y="783996"/>
                  <a:pt x="687204" y="791836"/>
                  <a:pt x="768205" y="799676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reeform 19"/>
          <p:cNvSpPr/>
          <p:nvPr/>
        </p:nvSpPr>
        <p:spPr>
          <a:xfrm>
            <a:off x="783883" y="3167342"/>
            <a:ext cx="1458024" cy="883300"/>
          </a:xfrm>
          <a:custGeom>
            <a:avLst/>
            <a:gdLst>
              <a:gd name="connsiteX0" fmla="*/ 0 w 1458024"/>
              <a:gd name="connsiteY0" fmla="*/ 0 h 883300"/>
              <a:gd name="connsiteX1" fmla="*/ 109744 w 1458024"/>
              <a:gd name="connsiteY1" fmla="*/ 533116 h 883300"/>
              <a:gd name="connsiteX2" fmla="*/ 360587 w 1458024"/>
              <a:gd name="connsiteY2" fmla="*/ 783995 h 883300"/>
              <a:gd name="connsiteX3" fmla="*/ 783884 w 1458024"/>
              <a:gd name="connsiteY3" fmla="*/ 862394 h 883300"/>
              <a:gd name="connsiteX4" fmla="*/ 1113115 w 1458024"/>
              <a:gd name="connsiteY4" fmla="*/ 658556 h 883300"/>
              <a:gd name="connsiteX5" fmla="*/ 1458024 w 1458024"/>
              <a:gd name="connsiteY5" fmla="*/ 235198 h 88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8024" h="883300">
                <a:moveTo>
                  <a:pt x="0" y="0"/>
                </a:moveTo>
                <a:cubicBezTo>
                  <a:pt x="24823" y="201225"/>
                  <a:pt x="49646" y="402450"/>
                  <a:pt x="109744" y="533116"/>
                </a:cubicBezTo>
                <a:cubicBezTo>
                  <a:pt x="169842" y="663782"/>
                  <a:pt x="248230" y="729115"/>
                  <a:pt x="360587" y="783995"/>
                </a:cubicBezTo>
                <a:cubicBezTo>
                  <a:pt x="472944" y="838875"/>
                  <a:pt x="658463" y="883300"/>
                  <a:pt x="783884" y="862394"/>
                </a:cubicBezTo>
                <a:cubicBezTo>
                  <a:pt x="909305" y="841488"/>
                  <a:pt x="1000758" y="763089"/>
                  <a:pt x="1113115" y="658556"/>
                </a:cubicBezTo>
                <a:cubicBezTo>
                  <a:pt x="1225472" y="554023"/>
                  <a:pt x="1341748" y="394610"/>
                  <a:pt x="1458024" y="235198"/>
                </a:cubicBezTo>
              </a:path>
            </a:pathLst>
          </a:cu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20"/>
          <p:cNvSpPr txBox="1"/>
          <p:nvPr/>
        </p:nvSpPr>
        <p:spPr>
          <a:xfrm>
            <a:off x="1447800" y="2895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Curva preço-consumo</a:t>
            </a:r>
            <a:endParaRPr lang="pt-BR" dirty="0"/>
          </a:p>
        </p:txBody>
      </p:sp>
      <p:grpSp>
        <p:nvGrpSpPr>
          <p:cNvPr id="4" name="Group 43"/>
          <p:cNvGrpSpPr/>
          <p:nvPr/>
        </p:nvGrpSpPr>
        <p:grpSpPr>
          <a:xfrm>
            <a:off x="4953000" y="2513012"/>
            <a:ext cx="2209800" cy="2253837"/>
            <a:chOff x="4953000" y="2513012"/>
            <a:chExt cx="2209800" cy="2253837"/>
          </a:xfrm>
        </p:grpSpPr>
        <p:grpSp>
          <p:nvGrpSpPr>
            <p:cNvPr id="9" name="Group 15"/>
            <p:cNvGrpSpPr/>
            <p:nvPr/>
          </p:nvGrpSpPr>
          <p:grpSpPr>
            <a:xfrm>
              <a:off x="4953000" y="2513012"/>
              <a:ext cx="2209800" cy="2211388"/>
              <a:chOff x="762000" y="2514600"/>
              <a:chExt cx="2209800" cy="2211388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-342106" y="3619500"/>
                <a:ext cx="2211388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762000" y="4724400"/>
                <a:ext cx="2209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rot="16200000" flipH="1">
              <a:off x="4533106" y="3620295"/>
              <a:ext cx="1525589" cy="685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4914106" y="3239294"/>
              <a:ext cx="1525590" cy="14478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953000" y="3200401"/>
              <a:ext cx="1981202" cy="15664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eform 34"/>
          <p:cNvSpPr/>
          <p:nvPr/>
        </p:nvSpPr>
        <p:spPr>
          <a:xfrm rot="20883552">
            <a:off x="5244820" y="3462491"/>
            <a:ext cx="1191503" cy="1254393"/>
          </a:xfrm>
          <a:custGeom>
            <a:avLst/>
            <a:gdLst>
              <a:gd name="connsiteX0" fmla="*/ 0 w 1191503"/>
              <a:gd name="connsiteY0" fmla="*/ 0 h 1254393"/>
              <a:gd name="connsiteX1" fmla="*/ 188132 w 1191503"/>
              <a:gd name="connsiteY1" fmla="*/ 595837 h 1254393"/>
              <a:gd name="connsiteX2" fmla="*/ 768206 w 1191503"/>
              <a:gd name="connsiteY2" fmla="*/ 1050554 h 1254393"/>
              <a:gd name="connsiteX3" fmla="*/ 1191503 w 1191503"/>
              <a:gd name="connsiteY3" fmla="*/ 1254393 h 1254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503" h="1254393">
                <a:moveTo>
                  <a:pt x="0" y="0"/>
                </a:moveTo>
                <a:cubicBezTo>
                  <a:pt x="30049" y="210372"/>
                  <a:pt x="60098" y="420745"/>
                  <a:pt x="188132" y="595837"/>
                </a:cubicBezTo>
                <a:cubicBezTo>
                  <a:pt x="316166" y="770929"/>
                  <a:pt x="600978" y="940795"/>
                  <a:pt x="768206" y="1050554"/>
                </a:cubicBezTo>
                <a:cubicBezTo>
                  <a:pt x="935434" y="1160313"/>
                  <a:pt x="1063468" y="1207353"/>
                  <a:pt x="1191503" y="1254393"/>
                </a:cubicBezTo>
              </a:path>
            </a:pathLst>
          </a:cu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Freeform 36"/>
          <p:cNvSpPr/>
          <p:nvPr/>
        </p:nvSpPr>
        <p:spPr>
          <a:xfrm rot="20588554">
            <a:off x="5236224" y="2686418"/>
            <a:ext cx="1526492" cy="1934408"/>
          </a:xfrm>
          <a:custGeom>
            <a:avLst/>
            <a:gdLst>
              <a:gd name="connsiteX0" fmla="*/ 0 w 1191503"/>
              <a:gd name="connsiteY0" fmla="*/ 0 h 1254393"/>
              <a:gd name="connsiteX1" fmla="*/ 188132 w 1191503"/>
              <a:gd name="connsiteY1" fmla="*/ 595837 h 1254393"/>
              <a:gd name="connsiteX2" fmla="*/ 768206 w 1191503"/>
              <a:gd name="connsiteY2" fmla="*/ 1050554 h 1254393"/>
              <a:gd name="connsiteX3" fmla="*/ 1191503 w 1191503"/>
              <a:gd name="connsiteY3" fmla="*/ 1254393 h 1254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503" h="1254393">
                <a:moveTo>
                  <a:pt x="0" y="0"/>
                </a:moveTo>
                <a:cubicBezTo>
                  <a:pt x="30049" y="210372"/>
                  <a:pt x="60098" y="420745"/>
                  <a:pt x="188132" y="595837"/>
                </a:cubicBezTo>
                <a:cubicBezTo>
                  <a:pt x="316166" y="770929"/>
                  <a:pt x="600978" y="940795"/>
                  <a:pt x="768206" y="1050554"/>
                </a:cubicBezTo>
                <a:cubicBezTo>
                  <a:pt x="935434" y="1160313"/>
                  <a:pt x="1063468" y="1207353"/>
                  <a:pt x="1191503" y="1254393"/>
                </a:cubicBezTo>
              </a:path>
            </a:pathLst>
          </a:cu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Freeform 37"/>
          <p:cNvSpPr/>
          <p:nvPr/>
        </p:nvSpPr>
        <p:spPr>
          <a:xfrm rot="20767867">
            <a:off x="5251531" y="2846409"/>
            <a:ext cx="1013705" cy="1254393"/>
          </a:xfrm>
          <a:custGeom>
            <a:avLst/>
            <a:gdLst>
              <a:gd name="connsiteX0" fmla="*/ 0 w 1191503"/>
              <a:gd name="connsiteY0" fmla="*/ 0 h 1254393"/>
              <a:gd name="connsiteX1" fmla="*/ 188132 w 1191503"/>
              <a:gd name="connsiteY1" fmla="*/ 595837 h 1254393"/>
              <a:gd name="connsiteX2" fmla="*/ 768206 w 1191503"/>
              <a:gd name="connsiteY2" fmla="*/ 1050554 h 1254393"/>
              <a:gd name="connsiteX3" fmla="*/ 1191503 w 1191503"/>
              <a:gd name="connsiteY3" fmla="*/ 1254393 h 1254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503" h="1254393">
                <a:moveTo>
                  <a:pt x="0" y="0"/>
                </a:moveTo>
                <a:cubicBezTo>
                  <a:pt x="30049" y="210372"/>
                  <a:pt x="60098" y="420745"/>
                  <a:pt x="188132" y="595837"/>
                </a:cubicBezTo>
                <a:cubicBezTo>
                  <a:pt x="316166" y="770929"/>
                  <a:pt x="600978" y="940795"/>
                  <a:pt x="768206" y="1050554"/>
                </a:cubicBezTo>
                <a:cubicBezTo>
                  <a:pt x="935434" y="1160313"/>
                  <a:pt x="1063468" y="1207353"/>
                  <a:pt x="1191503" y="1254393"/>
                </a:cubicBezTo>
              </a:path>
            </a:pathLst>
          </a:cu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TextBox 41"/>
          <p:cNvSpPr txBox="1"/>
          <p:nvPr/>
        </p:nvSpPr>
        <p:spPr>
          <a:xfrm>
            <a:off x="761999" y="5334000"/>
            <a:ext cx="2743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Bem 1 ordinário: preços menores estão associados a mais consumo</a:t>
            </a:r>
            <a:endParaRPr lang="pt-BR" dirty="0"/>
          </a:p>
        </p:txBody>
      </p:sp>
      <p:sp>
        <p:nvSpPr>
          <p:cNvPr id="43" name="TextBox 42"/>
          <p:cNvSpPr txBox="1"/>
          <p:nvPr/>
        </p:nvSpPr>
        <p:spPr>
          <a:xfrm>
            <a:off x="4952999" y="5105400"/>
            <a:ext cx="2743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Bem 1 é bem de </a:t>
            </a:r>
            <a:r>
              <a:rPr lang="pt-BR" dirty="0" err="1" smtClean="0"/>
              <a:t>Giffen</a:t>
            </a:r>
            <a:r>
              <a:rPr lang="pt-BR" dirty="0" smtClean="0"/>
              <a:t>: preços menores estão associados a menores quantidades consumidas</a:t>
            </a:r>
            <a:endParaRPr lang="pt-BR" dirty="0"/>
          </a:p>
        </p:txBody>
      </p:sp>
      <p:sp>
        <p:nvSpPr>
          <p:cNvPr id="45" name="Freeform 44"/>
          <p:cNvSpPr/>
          <p:nvPr/>
        </p:nvSpPr>
        <p:spPr>
          <a:xfrm>
            <a:off x="4953000" y="2971800"/>
            <a:ext cx="528108" cy="1103842"/>
          </a:xfrm>
          <a:custGeom>
            <a:avLst/>
            <a:gdLst>
              <a:gd name="connsiteX0" fmla="*/ 0 w 528108"/>
              <a:gd name="connsiteY0" fmla="*/ 234950 h 1103842"/>
              <a:gd name="connsiteX1" fmla="*/ 158750 w 528108"/>
              <a:gd name="connsiteY1" fmla="*/ 977900 h 1103842"/>
              <a:gd name="connsiteX2" fmla="*/ 361950 w 528108"/>
              <a:gd name="connsiteY2" fmla="*/ 990600 h 1103842"/>
              <a:gd name="connsiteX3" fmla="*/ 508000 w 528108"/>
              <a:gd name="connsiteY3" fmla="*/ 762000 h 1103842"/>
              <a:gd name="connsiteX4" fmla="*/ 482600 w 528108"/>
              <a:gd name="connsiteY4" fmla="*/ 514350 h 1103842"/>
              <a:gd name="connsiteX5" fmla="*/ 285750 w 528108"/>
              <a:gd name="connsiteY5" fmla="*/ 0 h 110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8108" h="1103842">
                <a:moveTo>
                  <a:pt x="0" y="234950"/>
                </a:moveTo>
                <a:cubicBezTo>
                  <a:pt x="49212" y="543454"/>
                  <a:pt x="98425" y="851958"/>
                  <a:pt x="158750" y="977900"/>
                </a:cubicBezTo>
                <a:cubicBezTo>
                  <a:pt x="219075" y="1103842"/>
                  <a:pt x="303742" y="1026583"/>
                  <a:pt x="361950" y="990600"/>
                </a:cubicBezTo>
                <a:cubicBezTo>
                  <a:pt x="420158" y="954617"/>
                  <a:pt x="487892" y="841375"/>
                  <a:pt x="508000" y="762000"/>
                </a:cubicBezTo>
                <a:cubicBezTo>
                  <a:pt x="528108" y="682625"/>
                  <a:pt x="519642" y="641350"/>
                  <a:pt x="482600" y="514350"/>
                </a:cubicBezTo>
                <a:cubicBezTo>
                  <a:pt x="445558" y="387350"/>
                  <a:pt x="365654" y="193675"/>
                  <a:pt x="28575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/>
      <p:bldP spid="35" grpId="0" animBg="1"/>
      <p:bldP spid="37" grpId="0" animBg="1"/>
      <p:bldP spid="38" grpId="0" animBg="1"/>
      <p:bldP spid="42" grpId="0"/>
      <p:bldP spid="43" grpId="0"/>
      <p:bldP spid="4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Equação de </a:t>
            </a:r>
            <a:r>
              <a:rPr lang="pt-BR" dirty="0" err="1" smtClean="0"/>
              <a:t>Slutsky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Alterações dos preços provocam dois efeitos distintos:</a:t>
            </a:r>
          </a:p>
          <a:p>
            <a:pPr lvl="1"/>
            <a:r>
              <a:rPr lang="pt-BR" dirty="0" smtClean="0"/>
              <a:t>Sobre os preços relativos (p</a:t>
            </a:r>
            <a:r>
              <a:rPr lang="pt-BR" baseline="-25000" dirty="0" smtClean="0"/>
              <a:t>1</a:t>
            </a:r>
            <a:r>
              <a:rPr lang="pt-BR" dirty="0" smtClean="0"/>
              <a:t>/p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Sobre a renda real do consumidor (m/p</a:t>
            </a:r>
            <a:r>
              <a:rPr lang="pt-BR" baseline="-25000" dirty="0" smtClean="0"/>
              <a:t>1</a:t>
            </a:r>
            <a:r>
              <a:rPr lang="pt-BR" dirty="0" smtClean="0"/>
              <a:t>)</a:t>
            </a:r>
          </a:p>
          <a:p>
            <a:r>
              <a:rPr lang="pt-BR" dirty="0" smtClean="0"/>
              <a:t>A equação de </a:t>
            </a:r>
            <a:r>
              <a:rPr lang="pt-BR" dirty="0" err="1" smtClean="0"/>
              <a:t>Slutsky</a:t>
            </a:r>
            <a:r>
              <a:rPr lang="pt-BR" dirty="0" smtClean="0"/>
              <a:t> decompõe variações da quantidade demandada decorrentes de mudanças nos preços em </a:t>
            </a:r>
            <a:endParaRPr lang="pt-BR" dirty="0" smtClean="0"/>
          </a:p>
          <a:p>
            <a:pPr lvl="1"/>
            <a:r>
              <a:rPr lang="pt-BR" dirty="0" smtClean="0"/>
              <a:t>(</a:t>
            </a:r>
            <a:r>
              <a:rPr lang="pt-BR" dirty="0" smtClean="0"/>
              <a:t>i) um componente relacionado com os preços relativos (efeito substituição) e </a:t>
            </a:r>
            <a:endParaRPr lang="pt-BR" dirty="0" smtClean="0"/>
          </a:p>
          <a:p>
            <a:pPr lvl="1"/>
            <a:r>
              <a:rPr lang="pt-BR" dirty="0" smtClean="0"/>
              <a:t>(</a:t>
            </a:r>
            <a:r>
              <a:rPr lang="pt-BR" dirty="0" smtClean="0"/>
              <a:t>ii) outro componente associado à variação da renda real(efeito renda)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372394" y="5942012"/>
            <a:ext cx="6171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-761603" y="3809603"/>
            <a:ext cx="426720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21760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2</a:t>
            </a:r>
            <a:endParaRPr lang="pt-BR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9860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Bem 1</a:t>
            </a:r>
            <a:endParaRPr lang="pt-BR" sz="16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71600" y="1981200"/>
            <a:ext cx="4648200" cy="3960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2286000" y="2133600"/>
            <a:ext cx="3540964" cy="2133600"/>
          </a:xfrm>
          <a:custGeom>
            <a:avLst/>
            <a:gdLst>
              <a:gd name="connsiteX0" fmla="*/ 0 w 3464764"/>
              <a:gd name="connsiteY0" fmla="*/ 0 h 2430385"/>
              <a:gd name="connsiteX1" fmla="*/ 517363 w 3464764"/>
              <a:gd name="connsiteY1" fmla="*/ 1191673 h 2430385"/>
              <a:gd name="connsiteX2" fmla="*/ 1536411 w 3464764"/>
              <a:gd name="connsiteY2" fmla="*/ 1959988 h 2430385"/>
              <a:gd name="connsiteX3" fmla="*/ 3464764 w 3464764"/>
              <a:gd name="connsiteY3" fmla="*/ 2430385 h 2430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4764" h="2430385">
                <a:moveTo>
                  <a:pt x="0" y="0"/>
                </a:moveTo>
                <a:cubicBezTo>
                  <a:pt x="130647" y="432504"/>
                  <a:pt x="261295" y="865008"/>
                  <a:pt x="517363" y="1191673"/>
                </a:cubicBezTo>
                <a:cubicBezTo>
                  <a:pt x="773431" y="1518338"/>
                  <a:pt x="1045177" y="1753536"/>
                  <a:pt x="1536411" y="1959988"/>
                </a:cubicBezTo>
                <a:cubicBezTo>
                  <a:pt x="2027645" y="2166440"/>
                  <a:pt x="2746204" y="2298412"/>
                  <a:pt x="3464764" y="2430385"/>
                </a:cubicBezTo>
              </a:path>
            </a:pathLst>
          </a:custGeom>
          <a:ln w="317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Straight Connector 26"/>
          <p:cNvCxnSpPr/>
          <p:nvPr/>
        </p:nvCxnSpPr>
        <p:spPr>
          <a:xfrm>
            <a:off x="2478836" y="3505200"/>
            <a:ext cx="3998164" cy="1066800"/>
          </a:xfrm>
          <a:prstGeom prst="line">
            <a:avLst/>
          </a:prstGeom>
          <a:ln w="31750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 noChangeAspect="1"/>
          </p:cNvSpPr>
          <p:nvPr/>
        </p:nvSpPr>
        <p:spPr>
          <a:xfrm>
            <a:off x="2968906" y="3276600"/>
            <a:ext cx="79094" cy="790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Straight Connector 33"/>
          <p:cNvCxnSpPr/>
          <p:nvPr/>
        </p:nvCxnSpPr>
        <p:spPr>
          <a:xfrm>
            <a:off x="1371600" y="4724400"/>
            <a:ext cx="4648200" cy="1219200"/>
          </a:xfrm>
          <a:prstGeom prst="line">
            <a:avLst/>
          </a:prstGeom>
          <a:ln w="31750"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1600200" y="3429000"/>
            <a:ext cx="3540964" cy="2133600"/>
          </a:xfrm>
          <a:custGeom>
            <a:avLst/>
            <a:gdLst>
              <a:gd name="connsiteX0" fmla="*/ 0 w 3464764"/>
              <a:gd name="connsiteY0" fmla="*/ 0 h 2430385"/>
              <a:gd name="connsiteX1" fmla="*/ 517363 w 3464764"/>
              <a:gd name="connsiteY1" fmla="*/ 1191673 h 2430385"/>
              <a:gd name="connsiteX2" fmla="*/ 1536411 w 3464764"/>
              <a:gd name="connsiteY2" fmla="*/ 1959988 h 2430385"/>
              <a:gd name="connsiteX3" fmla="*/ 3464764 w 3464764"/>
              <a:gd name="connsiteY3" fmla="*/ 2430385 h 2430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4764" h="2430385">
                <a:moveTo>
                  <a:pt x="0" y="0"/>
                </a:moveTo>
                <a:cubicBezTo>
                  <a:pt x="130647" y="432504"/>
                  <a:pt x="261295" y="865008"/>
                  <a:pt x="517363" y="1191673"/>
                </a:cubicBezTo>
                <a:cubicBezTo>
                  <a:pt x="773431" y="1518338"/>
                  <a:pt x="1045177" y="1753536"/>
                  <a:pt x="1536411" y="1959988"/>
                </a:cubicBezTo>
                <a:cubicBezTo>
                  <a:pt x="2027645" y="2166440"/>
                  <a:pt x="2746204" y="2298412"/>
                  <a:pt x="3464764" y="2430385"/>
                </a:cubicBezTo>
              </a:path>
            </a:pathLst>
          </a:custGeom>
          <a:ln w="317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4191000" y="3959506"/>
            <a:ext cx="79094" cy="790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3429000" y="5181600"/>
            <a:ext cx="79094" cy="790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1067594" y="4571206"/>
            <a:ext cx="38100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284412" y="5486400"/>
            <a:ext cx="24384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2361406" y="4571206"/>
            <a:ext cx="38100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1293812" y="5256211"/>
            <a:ext cx="4116388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1219202" y="3962401"/>
            <a:ext cx="3921963" cy="1589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 flipV="1">
            <a:off x="1219202" y="3317036"/>
            <a:ext cx="3921963" cy="3576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36364" y="3505200"/>
            <a:ext cx="316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Efeito Substituição – Bem 2</a:t>
            </a:r>
            <a:endParaRPr lang="pt-BR" dirty="0"/>
          </a:p>
        </p:txBody>
      </p:sp>
      <p:sp>
        <p:nvSpPr>
          <p:cNvPr id="22" name="TextBox 21"/>
          <p:cNvSpPr txBox="1"/>
          <p:nvPr/>
        </p:nvSpPr>
        <p:spPr>
          <a:xfrm>
            <a:off x="4836364" y="4419600"/>
            <a:ext cx="316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Efeito Renda – Bem 2</a:t>
            </a:r>
            <a:endParaRPr lang="pt-BR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1955148" y="1550052"/>
            <a:ext cx="316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Efeito Substituição – Bem 1</a:t>
            </a:r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1650348" y="4826652"/>
            <a:ext cx="316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Efeito Renda – Bem 1</a:t>
            </a:r>
            <a:endParaRPr lang="pt-BR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4534458" y="3657600"/>
            <a:ext cx="603812" cy="1588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192589" y="4646611"/>
            <a:ext cx="1217611" cy="1588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125789" y="3200398"/>
            <a:ext cx="1065211" cy="2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048000" y="4419600"/>
            <a:ext cx="454818" cy="2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21" grpId="0"/>
      <p:bldP spid="22" grpId="0"/>
      <p:bldP spid="23" grpId="0"/>
      <p:bldP spid="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Equação de </a:t>
            </a:r>
            <a:r>
              <a:rPr lang="pt-BR" dirty="0" err="1" smtClean="0"/>
              <a:t>Slutsky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71538" y="1428736"/>
            <a:ext cx="700092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err="1" smtClean="0"/>
              <a:t>h</a:t>
            </a:r>
            <a:r>
              <a:rPr lang="pt-BR" baseline="-25000" dirty="0" err="1" smtClean="0"/>
              <a:t>i</a:t>
            </a:r>
            <a:r>
              <a:rPr lang="pt-BR" dirty="0" smtClean="0"/>
              <a:t> = h (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,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j</a:t>
            </a:r>
            <a:r>
              <a:rPr lang="pt-BR" dirty="0" smtClean="0"/>
              <a:t>, u)      		demanda compensada ou </a:t>
            </a:r>
            <a:r>
              <a:rPr lang="pt-BR" dirty="0" err="1" smtClean="0"/>
              <a:t>hicksiana</a:t>
            </a:r>
            <a:endParaRPr lang="pt-BR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x</a:t>
            </a:r>
            <a:r>
              <a:rPr lang="pt-BR" baseline="-25000" dirty="0" smtClean="0"/>
              <a:t>i</a:t>
            </a:r>
            <a:r>
              <a:rPr lang="pt-BR" dirty="0" smtClean="0"/>
              <a:t> = x (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,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j</a:t>
            </a:r>
            <a:r>
              <a:rPr lang="pt-BR" dirty="0" smtClean="0"/>
              <a:t>, </a:t>
            </a:r>
            <a:r>
              <a:rPr lang="pt-BR" dirty="0" smtClean="0"/>
              <a:t>m) 		demanda ordinária ou </a:t>
            </a:r>
            <a:r>
              <a:rPr lang="pt-BR" dirty="0" err="1" smtClean="0"/>
              <a:t>marshaliana</a:t>
            </a:r>
            <a:endParaRPr lang="pt-BR" dirty="0" smtClean="0"/>
          </a:p>
          <a:p>
            <a:pPr>
              <a:spcBef>
                <a:spcPts val="600"/>
              </a:spcBef>
            </a:pPr>
            <a:r>
              <a:rPr lang="pt-BR" dirty="0" smtClean="0"/>
              <a:t>e = e (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,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j</a:t>
            </a:r>
            <a:r>
              <a:rPr lang="pt-BR" dirty="0" smtClean="0"/>
              <a:t>, u) </a:t>
            </a:r>
            <a:r>
              <a:rPr lang="pt-BR" dirty="0" smtClean="0"/>
              <a:t>		função dispêndio: montante mínimo 				necessário para alcançar a utilidade u aos 			preços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,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j</a:t>
            </a:r>
            <a:endParaRPr lang="pt-BR" baseline="-25000" dirty="0" smtClean="0"/>
          </a:p>
          <a:p>
            <a:pPr>
              <a:spcBef>
                <a:spcPts val="600"/>
              </a:spcBef>
            </a:pPr>
            <a:r>
              <a:rPr lang="pt-BR" dirty="0" smtClean="0"/>
              <a:t>Para uma quádrupla (</a:t>
            </a:r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,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j</a:t>
            </a:r>
            <a:r>
              <a:rPr lang="pt-BR" dirty="0" smtClean="0"/>
              <a:t>, </a:t>
            </a:r>
            <a:r>
              <a:rPr lang="pt-BR" dirty="0" smtClean="0"/>
              <a:t>u, m),  x</a:t>
            </a:r>
            <a:r>
              <a:rPr lang="pt-BR" baseline="-25000" dirty="0" smtClean="0"/>
              <a:t>i</a:t>
            </a:r>
            <a:r>
              <a:rPr lang="pt-BR" dirty="0" smtClean="0"/>
              <a:t> = </a:t>
            </a:r>
            <a:r>
              <a:rPr lang="pt-BR" dirty="0" err="1" smtClean="0"/>
              <a:t>h</a:t>
            </a:r>
            <a:r>
              <a:rPr lang="pt-BR" baseline="-25000" dirty="0" err="1" smtClean="0"/>
              <a:t>i</a:t>
            </a:r>
            <a:r>
              <a:rPr lang="pt-BR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Nesse ponto das curvas de demanda </a:t>
            </a:r>
            <a:r>
              <a:rPr lang="pt-BR" dirty="0" err="1" smtClean="0"/>
              <a:t>hicksiana</a:t>
            </a:r>
            <a:r>
              <a:rPr lang="pt-BR" dirty="0" smtClean="0"/>
              <a:t> e </a:t>
            </a:r>
            <a:r>
              <a:rPr lang="pt-BR" dirty="0" err="1" smtClean="0"/>
              <a:t>marshaliana</a:t>
            </a:r>
            <a:r>
              <a:rPr lang="pt-BR" dirty="0" smtClean="0"/>
              <a:t>, e = m</a:t>
            </a:r>
            <a:endParaRPr lang="pt-BR" baseline="-25000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85984" y="4214818"/>
          <a:ext cx="4343400" cy="1371600"/>
        </p:xfrm>
        <a:graphic>
          <a:graphicData uri="http://schemas.openxmlformats.org/presentationml/2006/ole">
            <p:oleObj spid="_x0000_s75778" name="Equação" r:id="rId3" imgW="217152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Equação de </a:t>
            </a:r>
            <a:r>
              <a:rPr lang="pt-BR" dirty="0" err="1" smtClean="0"/>
              <a:t>Slutsky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286125" y="1771650"/>
          <a:ext cx="2541588" cy="3408363"/>
        </p:xfrm>
        <a:graphic>
          <a:graphicData uri="http://schemas.openxmlformats.org/presentationml/2006/ole">
            <p:oleObj spid="_x0000_s76802" name="Equação" r:id="rId3" imgW="1155600" imgH="1549080" progId="Equation.3">
              <p:embed/>
            </p:oleObj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857488" y="51435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Efeito Total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929190" y="52149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Efeito Renda</a:t>
            </a:r>
            <a:endParaRPr lang="pt-BR" b="1" dirty="0"/>
          </a:p>
        </p:txBody>
      </p:sp>
      <p:grpSp>
        <p:nvGrpSpPr>
          <p:cNvPr id="10" name="Grupo 9"/>
          <p:cNvGrpSpPr/>
          <p:nvPr/>
        </p:nvGrpSpPr>
        <p:grpSpPr>
          <a:xfrm>
            <a:off x="3581392" y="3786190"/>
            <a:ext cx="2490806" cy="1714512"/>
            <a:chOff x="3581392" y="3786190"/>
            <a:chExt cx="2490806" cy="1714512"/>
          </a:xfrm>
        </p:grpSpPr>
        <p:sp>
          <p:nvSpPr>
            <p:cNvPr id="7" name="CaixaDeTexto 6"/>
            <p:cNvSpPr txBox="1"/>
            <p:nvPr/>
          </p:nvSpPr>
          <p:spPr>
            <a:xfrm>
              <a:off x="3581392" y="3786190"/>
              <a:ext cx="24908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Efeito Substituição</a:t>
              </a:r>
              <a:endParaRPr lang="pt-BR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Elipse 8"/>
            <p:cNvSpPr/>
            <p:nvPr/>
          </p:nvSpPr>
          <p:spPr>
            <a:xfrm>
              <a:off x="4071934" y="4071942"/>
              <a:ext cx="785818" cy="14287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Relação de preferência forte </a:t>
            </a:r>
            <a:br>
              <a:rPr lang="pt-BR" dirty="0" smtClean="0"/>
            </a:br>
            <a:r>
              <a:rPr lang="pt-BR" dirty="0" smtClean="0"/>
              <a:t>(ou estrita)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Preferência forte: se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≥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="1" dirty="0" smtClean="0"/>
              <a:t> </a:t>
            </a:r>
            <a:r>
              <a:rPr lang="pt-BR" dirty="0" smtClean="0"/>
              <a:t>e não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=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, </a:t>
            </a:r>
            <a:br>
              <a:rPr lang="pt-BR" dirty="0" smtClean="0"/>
            </a:br>
            <a:r>
              <a:rPr lang="pt-BR" dirty="0" smtClean="0"/>
              <a:t>então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. A cesta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é estritamente preferida à cesta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="1" dirty="0" smtClean="0"/>
              <a:t> </a:t>
            </a:r>
            <a:r>
              <a:rPr lang="pt-BR" dirty="0" smtClean="0"/>
              <a:t>(por determinado consumidor)   </a:t>
            </a:r>
          </a:p>
          <a:p>
            <a:r>
              <a:rPr lang="pt-BR" dirty="0" smtClean="0"/>
              <a:t>Transitividade: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b="1" dirty="0" smtClean="0"/>
              <a:t> =&gt; 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b="1" dirty="0" smtClean="0"/>
              <a:t>  </a:t>
            </a:r>
            <a:r>
              <a:rPr lang="pt-BR" dirty="0" smtClean="0"/>
              <a:t> </a:t>
            </a:r>
          </a:p>
          <a:p>
            <a:r>
              <a:rPr lang="pt-BR" dirty="0" err="1" smtClean="0"/>
              <a:t>Antissimetria</a:t>
            </a:r>
            <a:r>
              <a:rPr lang="pt-BR" dirty="0" smtClean="0"/>
              <a:t>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implica necessariamente </a:t>
            </a:r>
            <a:br>
              <a:rPr lang="pt-BR" dirty="0" smtClean="0"/>
            </a:br>
            <a:r>
              <a:rPr lang="pt-BR" dirty="0" smtClean="0"/>
              <a:t>não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</a:p>
          <a:p>
            <a:r>
              <a:rPr lang="pt-BR" dirty="0" smtClean="0"/>
              <a:t>Não </a:t>
            </a:r>
            <a:r>
              <a:rPr lang="pt-BR" dirty="0" err="1" smtClean="0"/>
              <a:t>reflexividade</a:t>
            </a:r>
            <a:r>
              <a:rPr lang="pt-BR" dirty="0" smtClean="0"/>
              <a:t>: não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endParaRPr lang="pt-BR" dirty="0" smtClean="0"/>
          </a:p>
          <a:p>
            <a:r>
              <a:rPr lang="pt-BR" dirty="0" smtClean="0"/>
              <a:t>A relação de preferência forte permite uma ordenação completa do conjunto de cestas de bens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7903845" cy="2988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upo 13"/>
          <p:cNvGrpSpPr/>
          <p:nvPr/>
        </p:nvGrpSpPr>
        <p:grpSpPr>
          <a:xfrm>
            <a:off x="714348" y="2143116"/>
            <a:ext cx="4857784" cy="3512604"/>
            <a:chOff x="714348" y="2143116"/>
            <a:chExt cx="4857784" cy="3512604"/>
          </a:xfrm>
        </p:grpSpPr>
        <p:cxnSp>
          <p:nvCxnSpPr>
            <p:cNvPr id="5" name="Conector reto 4"/>
            <p:cNvCxnSpPr/>
            <p:nvPr/>
          </p:nvCxnSpPr>
          <p:spPr>
            <a:xfrm rot="16200000" flipH="1">
              <a:off x="714348" y="2143116"/>
              <a:ext cx="3286148" cy="328614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4071934" y="528638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accent1">
                      <a:lumMod val="75000"/>
                    </a:schemeClr>
                  </a:solidFill>
                </a:rPr>
                <a:t>Efeito Total</a:t>
              </a:r>
              <a:endParaRPr lang="pt-BR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85786" y="3500438"/>
            <a:ext cx="7286676" cy="1357322"/>
            <a:chOff x="785786" y="3500438"/>
            <a:chExt cx="7286676" cy="1357322"/>
          </a:xfrm>
        </p:grpSpPr>
        <p:cxnSp>
          <p:nvCxnSpPr>
            <p:cNvPr id="6" name="Conector reto 5"/>
            <p:cNvCxnSpPr/>
            <p:nvPr/>
          </p:nvCxnSpPr>
          <p:spPr>
            <a:xfrm>
              <a:off x="785786" y="3500438"/>
              <a:ext cx="4904928" cy="1088504"/>
            </a:xfrm>
            <a:prstGeom prst="line">
              <a:avLst/>
            </a:prstGeom>
            <a:ln w="254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5581656" y="4488428"/>
              <a:ext cx="24908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Efeito Substituição</a:t>
              </a:r>
              <a:endParaRPr lang="pt-B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3214678" y="4143380"/>
            <a:ext cx="1714512" cy="655084"/>
            <a:chOff x="3214678" y="4143380"/>
            <a:chExt cx="1714512" cy="655084"/>
          </a:xfrm>
        </p:grpSpPr>
        <p:cxnSp>
          <p:nvCxnSpPr>
            <p:cNvPr id="11" name="Conector de seta reta 10"/>
            <p:cNvCxnSpPr/>
            <p:nvPr/>
          </p:nvCxnSpPr>
          <p:spPr>
            <a:xfrm rot="5400000" flipH="1" flipV="1">
              <a:off x="3178959" y="4179099"/>
              <a:ext cx="500066" cy="42862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3428992" y="4429132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/>
                <a:t>Efeito Renda</a:t>
              </a:r>
              <a:endParaRPr lang="pt-B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Axiomas sobre o comportamento do consumidor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Capacidade de ordenar completamente o conjunto de cestas (segundo as preferências do consumidor)</a:t>
            </a:r>
          </a:p>
          <a:p>
            <a:pPr lvl="1"/>
            <a:r>
              <a:rPr lang="pt-BR" dirty="0" smtClean="0"/>
              <a:t>Dadas duas cestas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e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, para qualquer consumidor</a:t>
            </a:r>
          </a:p>
          <a:p>
            <a:pPr lvl="1">
              <a:buNone/>
            </a:pPr>
            <a:r>
              <a:rPr lang="pt-BR" dirty="0" smtClean="0"/>
              <a:t>	Ou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, ou 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 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, ou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=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endParaRPr lang="pt-BR" dirty="0" smtClean="0"/>
          </a:p>
          <a:p>
            <a:r>
              <a:rPr lang="pt-BR" dirty="0" smtClean="0"/>
              <a:t>Transitividade se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b="1" dirty="0" smtClean="0"/>
              <a:t> =&gt; </a:t>
            </a:r>
            <a:r>
              <a:rPr lang="pt-BR" dirty="0" smtClean="0"/>
              <a:t>não</a:t>
            </a:r>
            <a:r>
              <a:rPr lang="pt-BR" b="1" dirty="0" smtClean="0"/>
              <a:t> x</a:t>
            </a:r>
            <a:r>
              <a:rPr lang="pt-BR" b="1" baseline="-25000" dirty="0" smtClean="0"/>
              <a:t>3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b="1" dirty="0" smtClean="0"/>
              <a:t> </a:t>
            </a:r>
            <a:br>
              <a:rPr lang="pt-BR" b="1" dirty="0" smtClean="0"/>
            </a:br>
            <a:r>
              <a:rPr lang="pt-BR" dirty="0" smtClean="0"/>
              <a:t>(o consumidor é coerente em suas preferências)</a:t>
            </a:r>
            <a:r>
              <a:rPr lang="pt-BR" b="1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Axiomas sobre o comportamento do consumidor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Não saciedade (quanto mais, melhor)</a:t>
            </a:r>
          </a:p>
          <a:p>
            <a:pPr lvl="1">
              <a:buNone/>
            </a:pPr>
            <a:r>
              <a:rPr lang="pt-BR" dirty="0" smtClean="0"/>
              <a:t>	Dadas duas cestas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1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1</a:t>
            </a:r>
            <a:r>
              <a:rPr lang="pt-BR" dirty="0" smtClean="0"/>
              <a:t>) e </a:t>
            </a:r>
            <a:br>
              <a:rPr lang="pt-BR" dirty="0" smtClean="0"/>
            </a:b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2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2</a:t>
            </a:r>
            <a:r>
              <a:rPr lang="pt-BR" dirty="0" smtClean="0"/>
              <a:t>), se 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i </a:t>
            </a:r>
            <a:r>
              <a:rPr lang="pt-BR" dirty="0" smtClean="0"/>
              <a:t>&gt;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j</a:t>
            </a:r>
            <a:r>
              <a:rPr lang="pt-BR" dirty="0" smtClean="0"/>
              <a:t> para pelo menos um bem i ≠ j, e 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k </a:t>
            </a:r>
            <a:r>
              <a:rPr lang="pt-BR" dirty="0" smtClean="0"/>
              <a:t>&gt;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l</a:t>
            </a:r>
            <a:r>
              <a:rPr lang="pt-BR" dirty="0" smtClean="0"/>
              <a:t> para os demais bens, então 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,     </a:t>
            </a:r>
          </a:p>
          <a:p>
            <a:r>
              <a:rPr lang="pt-BR" dirty="0" smtClean="0"/>
              <a:t>Convexidade (preferência pela variedade)</a:t>
            </a:r>
          </a:p>
          <a:p>
            <a:pPr lvl="1">
              <a:buNone/>
            </a:pPr>
            <a:r>
              <a:rPr lang="pt-BR" dirty="0" smtClean="0"/>
              <a:t>	Seja 0 &lt; </a:t>
            </a:r>
            <a:r>
              <a:rPr lang="pt-BR" dirty="0" smtClean="0">
                <a:latin typeface="Symbol" charset="2"/>
                <a:cs typeface="Symbol" charset="2"/>
              </a:rPr>
              <a:t>l</a:t>
            </a:r>
            <a:r>
              <a:rPr lang="pt-BR" dirty="0" smtClean="0"/>
              <a:t> &lt; 1,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2, </a:t>
            </a:r>
            <a:r>
              <a:rPr lang="pt-BR" dirty="0" smtClean="0"/>
              <a:t>e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dirty="0" smtClean="0"/>
              <a:t> = </a:t>
            </a:r>
            <a:r>
              <a:rPr lang="pt-BR" dirty="0" smtClean="0">
                <a:latin typeface="Symbol" charset="2"/>
                <a:cs typeface="Symbol" charset="2"/>
              </a:rPr>
              <a:t>l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 + (1-</a:t>
            </a:r>
            <a:r>
              <a:rPr lang="pt-BR" dirty="0" smtClean="0">
                <a:latin typeface="Symbol" charset="2"/>
                <a:cs typeface="Symbol" charset="2"/>
              </a:rPr>
              <a:t>l)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  <a:r>
              <a:rPr lang="pt-BR" dirty="0" smtClean="0"/>
              <a:t>. Então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e </a:t>
            </a:r>
            <a:r>
              <a:rPr lang="pt-BR" b="1" dirty="0" smtClean="0"/>
              <a:t>x</a:t>
            </a:r>
            <a:r>
              <a:rPr lang="pt-BR" b="1" baseline="-25000" dirty="0" smtClean="0"/>
              <a:t>3</a:t>
            </a:r>
            <a:r>
              <a:rPr lang="pt-BR" dirty="0" smtClean="0"/>
              <a:t>&gt;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baseline="-25000" dirty="0" smtClean="0"/>
              <a:t>.</a:t>
            </a:r>
            <a:r>
              <a:rPr lang="pt-BR" dirty="0" smtClean="0"/>
              <a:t> 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Axiomas sobre o comportamento do consumidor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Continuidade das preferências</a:t>
            </a:r>
          </a:p>
          <a:p>
            <a:pPr lvl="1">
              <a:buNone/>
            </a:pPr>
            <a:r>
              <a:rPr lang="pt-BR" dirty="0" smtClean="0"/>
              <a:t>	Sejam duas cestas distintas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1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1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1</a:t>
            </a:r>
            <a:r>
              <a:rPr lang="pt-BR" dirty="0" smtClean="0"/>
              <a:t>) e </a:t>
            </a:r>
            <a:br>
              <a:rPr lang="pt-BR" dirty="0" smtClean="0"/>
            </a:b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 = (x</a:t>
            </a:r>
            <a:r>
              <a:rPr lang="pt-BR" baseline="-25000" dirty="0" smtClean="0"/>
              <a:t>1</a:t>
            </a:r>
            <a:r>
              <a:rPr lang="pt-BR" baseline="30000" dirty="0" smtClean="0"/>
              <a:t>2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2</a:t>
            </a:r>
            <a:r>
              <a:rPr lang="pt-BR" dirty="0" smtClean="0"/>
              <a:t>, ..., x</a:t>
            </a:r>
            <a:r>
              <a:rPr lang="pt-BR" baseline="-25000" dirty="0" smtClean="0"/>
              <a:t>n</a:t>
            </a:r>
            <a:r>
              <a:rPr lang="pt-BR" baseline="30000" dirty="0" smtClean="0"/>
              <a:t>2</a:t>
            </a:r>
            <a:r>
              <a:rPr lang="pt-BR" dirty="0" smtClean="0"/>
              <a:t>), tais que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>
                <a:latin typeface="Courier New"/>
                <a:cs typeface="Courier New"/>
              </a:rPr>
              <a:t>I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. Existe uma </a:t>
            </a:r>
            <a:r>
              <a:rPr lang="pt-BR" dirty="0" err="1" smtClean="0"/>
              <a:t>sequência</a:t>
            </a:r>
            <a:r>
              <a:rPr lang="pt-BR" dirty="0" smtClean="0"/>
              <a:t> contínua de cestas que parte de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>
                <a:cs typeface="Courier New"/>
              </a:rPr>
              <a:t> e converge para 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, em que todos os elementos são indiferentes a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>
                <a:cs typeface="Courier New"/>
              </a:rPr>
              <a:t>e</a:t>
            </a:r>
            <a:r>
              <a:rPr lang="pt-BR" b="1" baseline="-25000" dirty="0" smtClean="0"/>
              <a:t> </a:t>
            </a:r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r>
              <a:rPr lang="pt-BR" dirty="0" smtClean="0"/>
              <a:t>.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Curvas de Indiferença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2602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endParaRPr lang="pt-BR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endParaRPr lang="pt-BR" b="1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3581400" y="2710934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5105400" y="3962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Freeform 44"/>
          <p:cNvSpPr/>
          <p:nvPr/>
        </p:nvSpPr>
        <p:spPr>
          <a:xfrm>
            <a:off x="3505200" y="2438400"/>
            <a:ext cx="2184400" cy="16256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TextBox 45"/>
          <p:cNvSpPr txBox="1"/>
          <p:nvPr/>
        </p:nvSpPr>
        <p:spPr>
          <a:xfrm>
            <a:off x="4572000" y="18288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</a:p>
          <a:p>
            <a:r>
              <a:rPr lang="pt-BR" b="1" dirty="0" smtClean="0"/>
              <a:t> </a:t>
            </a:r>
          </a:p>
          <a:p>
            <a:r>
              <a:rPr lang="pt-BR" dirty="0" smtClean="0"/>
              <a:t>Conjunto das cestas de bens tão boas para o consumidor quanto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e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</a:p>
          <a:p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Curvas de Indiferença</a:t>
            </a:r>
            <a:endParaRPr lang="pt-BR" dirty="0"/>
          </a:p>
        </p:txBody>
      </p:sp>
      <p:grpSp>
        <p:nvGrpSpPr>
          <p:cNvPr id="3" name="Group 10"/>
          <p:cNvGrpSpPr/>
          <p:nvPr/>
        </p:nvGrpSpPr>
        <p:grpSpPr>
          <a:xfrm>
            <a:off x="2286000" y="1828800"/>
            <a:ext cx="4343400" cy="3962400"/>
            <a:chOff x="2286000" y="1828800"/>
            <a:chExt cx="4343400" cy="3962400"/>
          </a:xfrm>
        </p:grpSpPr>
        <p:grpSp>
          <p:nvGrpSpPr>
            <p:cNvPr id="4" name="Group 7"/>
            <p:cNvGrpSpPr/>
            <p:nvPr/>
          </p:nvGrpSpPr>
          <p:grpSpPr>
            <a:xfrm>
              <a:off x="2665411" y="1828800"/>
              <a:ext cx="3506789" cy="3581399"/>
              <a:chOff x="2665411" y="1828800"/>
              <a:chExt cx="3506789" cy="3581399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rot="5400000" flipH="1" flipV="1">
                <a:off x="913605" y="3580606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10800000" flipH="1" flipV="1">
                <a:off x="2667000" y="5408611"/>
                <a:ext cx="3505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6019800" y="54102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1</a:t>
              </a:r>
              <a:endParaRPr lang="pt-BR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1828800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x</a:t>
              </a:r>
              <a:r>
                <a:rPr lang="pt-BR" baseline="-25000" dirty="0" smtClean="0"/>
                <a:t>2</a:t>
              </a:r>
              <a:endParaRPr lang="pt-BR" baseline="-25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2602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endParaRPr lang="pt-BR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2</a:t>
            </a:r>
            <a:endParaRPr lang="pt-BR" b="1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3581400" y="2710934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5105400" y="3962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Freeform 44"/>
          <p:cNvSpPr/>
          <p:nvPr/>
        </p:nvSpPr>
        <p:spPr>
          <a:xfrm>
            <a:off x="3124200" y="2717800"/>
            <a:ext cx="2184400" cy="1625600"/>
          </a:xfrm>
          <a:custGeom>
            <a:avLst/>
            <a:gdLst>
              <a:gd name="connsiteX0" fmla="*/ 0 w 2184400"/>
              <a:gd name="connsiteY0" fmla="*/ 0 h 1625600"/>
              <a:gd name="connsiteX1" fmla="*/ 552450 w 2184400"/>
              <a:gd name="connsiteY1" fmla="*/ 958850 h 1625600"/>
              <a:gd name="connsiteX2" fmla="*/ 1358900 w 2184400"/>
              <a:gd name="connsiteY2" fmla="*/ 1460500 h 1625600"/>
              <a:gd name="connsiteX3" fmla="*/ 2184400 w 2184400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1625600">
                <a:moveTo>
                  <a:pt x="0" y="0"/>
                </a:moveTo>
                <a:cubicBezTo>
                  <a:pt x="162983" y="357716"/>
                  <a:pt x="325967" y="715433"/>
                  <a:pt x="552450" y="958850"/>
                </a:cubicBezTo>
                <a:cubicBezTo>
                  <a:pt x="778933" y="1202267"/>
                  <a:pt x="1086908" y="1349375"/>
                  <a:pt x="1358900" y="1460500"/>
                </a:cubicBezTo>
                <a:cubicBezTo>
                  <a:pt x="1630892" y="1571625"/>
                  <a:pt x="1907646" y="1598612"/>
                  <a:pt x="2184400" y="1625600"/>
                </a:cubicBezTo>
              </a:path>
            </a:pathLst>
          </a:cu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TextBox 45"/>
          <p:cNvSpPr txBox="1"/>
          <p:nvPr/>
        </p:nvSpPr>
        <p:spPr>
          <a:xfrm>
            <a:off x="4572000" y="1295400"/>
            <a:ext cx="41148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dirty="0" smtClean="0"/>
              <a:t> </a:t>
            </a:r>
            <a:r>
              <a:rPr lang="pt-BR" dirty="0" smtClean="0">
                <a:latin typeface="Courier New"/>
              </a:rPr>
              <a:t>I</a:t>
            </a:r>
            <a:r>
              <a:rPr lang="pt-BR" b="1" dirty="0" smtClean="0"/>
              <a:t> x</a:t>
            </a:r>
            <a:r>
              <a:rPr lang="pt-BR" b="1" baseline="-25000" dirty="0" smtClean="0"/>
              <a:t>2</a:t>
            </a:r>
          </a:p>
          <a:p>
            <a:r>
              <a:rPr lang="pt-BR" b="1" dirty="0" smtClean="0"/>
              <a:t> </a:t>
            </a:r>
          </a:p>
          <a:p>
            <a:r>
              <a:rPr lang="pt-BR" sz="2000" b="1" dirty="0" smtClean="0"/>
              <a:t>Hipótese da convexidade das preferências violada </a:t>
            </a:r>
          </a:p>
          <a:p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1197</Words>
  <Application>Microsoft Office PowerPoint</Application>
  <PresentationFormat>Apresentação na tela (4:3)</PresentationFormat>
  <Paragraphs>257</Paragraphs>
  <Slides>40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3</vt:i4>
      </vt:variant>
      <vt:variant>
        <vt:lpstr>Títulos de slides</vt:lpstr>
      </vt:variant>
      <vt:variant>
        <vt:i4>40</vt:i4>
      </vt:variant>
    </vt:vector>
  </HeadingPairs>
  <TitlesOfParts>
    <vt:vector size="44" baseType="lpstr">
      <vt:lpstr>Tema do Office</vt:lpstr>
      <vt:lpstr>Equação</vt:lpstr>
      <vt:lpstr>Equation</vt:lpstr>
      <vt:lpstr>Microsoft Equation 3.0</vt:lpstr>
      <vt:lpstr>Teoria do Consumidor</vt:lpstr>
      <vt:lpstr>Teoria do Consumidor abordagem ordinal</vt:lpstr>
      <vt:lpstr>Relação de preferência fraca</vt:lpstr>
      <vt:lpstr>Relação de preferência forte  (ou estrita)</vt:lpstr>
      <vt:lpstr>Axiomas sobre o comportamento do consumidor</vt:lpstr>
      <vt:lpstr>Axiomas sobre o comportamento do consumidor</vt:lpstr>
      <vt:lpstr>Axiomas sobre o comportamento do consumidor</vt:lpstr>
      <vt:lpstr>Curvas de Indiferença</vt:lpstr>
      <vt:lpstr>Curvas de Indiferença</vt:lpstr>
      <vt:lpstr>Curvas de Indiferença</vt:lpstr>
      <vt:lpstr>Curvas de Indiferença não se cruzam</vt:lpstr>
      <vt:lpstr>Mapas de Indiferença</vt:lpstr>
      <vt:lpstr>Função Utilidade</vt:lpstr>
      <vt:lpstr>Não unicidade da função utilidade</vt:lpstr>
      <vt:lpstr>Não unicidade da função utilidade</vt:lpstr>
      <vt:lpstr>Taxa (Média) de Substituição</vt:lpstr>
      <vt:lpstr>Taxa Marginal de Substituição</vt:lpstr>
      <vt:lpstr>O Problema do Consumidor</vt:lpstr>
      <vt:lpstr>O Problema do Consumidor</vt:lpstr>
      <vt:lpstr>O Problema do Consumidor (Dual)</vt:lpstr>
      <vt:lpstr>Restrição Orçamentária</vt:lpstr>
      <vt:lpstr>Restrição Orçamentária</vt:lpstr>
      <vt:lpstr>Solução do Problema do Consumidor</vt:lpstr>
      <vt:lpstr>Propriedade da solução do problema do consumidor</vt:lpstr>
      <vt:lpstr>Solução do problema do consumidor</vt:lpstr>
      <vt:lpstr>Demandas ordinária e compensada</vt:lpstr>
      <vt:lpstr>Derivação da curva de demanda (ordinária ou marshalliana)</vt:lpstr>
      <vt:lpstr>Derivação da curva de demanda (marshalliana)</vt:lpstr>
      <vt:lpstr>Demanda marshalliana - exemplo</vt:lpstr>
      <vt:lpstr>Derivação da curva de demanda (compensada ou hicksiana)</vt:lpstr>
      <vt:lpstr>Derivação da curva de demanda (hicksiana)</vt:lpstr>
      <vt:lpstr>Demanda hicksiana - exemplo</vt:lpstr>
      <vt:lpstr>Demandas marshalliana e hicksiana u = 4; p2 = 1; m = 4</vt:lpstr>
      <vt:lpstr>Renda do consumidor e consumo</vt:lpstr>
      <vt:lpstr>Preços e consumo</vt:lpstr>
      <vt:lpstr>A Equação de Slutsky</vt:lpstr>
      <vt:lpstr>Slide 37</vt:lpstr>
      <vt:lpstr>A Equação de Slutsky</vt:lpstr>
      <vt:lpstr>A Equação de Slutsky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Eficiência alocativa e falhas de mercado</dc:title>
  <dc:creator>User</dc:creator>
  <cp:lastModifiedBy>User</cp:lastModifiedBy>
  <cp:revision>38</cp:revision>
  <dcterms:created xsi:type="dcterms:W3CDTF">2010-09-28T18:27:35Z</dcterms:created>
  <dcterms:modified xsi:type="dcterms:W3CDTF">2017-09-01T19:33:56Z</dcterms:modified>
</cp:coreProperties>
</file>