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sldIdLst>
    <p:sldId id="257" r:id="rId2"/>
    <p:sldId id="258" r:id="rId3"/>
    <p:sldId id="267" r:id="rId4"/>
    <p:sldId id="259" r:id="rId5"/>
    <p:sldId id="261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3E0FC44-D5CB-4E57-803E-F1BDB0F6ABA9}">
          <p14:sldIdLst>
            <p14:sldId id="257"/>
            <p14:sldId id="258"/>
            <p14:sldId id="267"/>
            <p14:sldId id="259"/>
            <p14:sldId id="261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62001"/>
            <a:ext cx="914162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6" y="762001"/>
            <a:ext cx="2925317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12" indent="0" algn="ctr">
              <a:buNone/>
              <a:defRPr sz="2200"/>
            </a:lvl2pPr>
            <a:lvl3pPr marL="914423" indent="0" algn="ctr">
              <a:buNone/>
              <a:defRPr sz="2200"/>
            </a:lvl3pPr>
            <a:lvl4pPr marL="1371634" indent="0" algn="ctr">
              <a:buNone/>
              <a:defRPr sz="2000"/>
            </a:lvl4pPr>
            <a:lvl5pPr marL="1828846" indent="0" algn="ctr">
              <a:buNone/>
              <a:defRPr sz="2000"/>
            </a:lvl5pPr>
            <a:lvl6pPr marL="2286057" indent="0" algn="ctr">
              <a:buNone/>
              <a:defRPr sz="2000"/>
            </a:lvl6pPr>
            <a:lvl7pPr marL="2743268" indent="0" algn="ctr">
              <a:buNone/>
              <a:defRPr sz="2000"/>
            </a:lvl7pPr>
            <a:lvl8pPr marL="3200480" indent="0" algn="ctr">
              <a:buNone/>
              <a:defRPr sz="2000"/>
            </a:lvl8pPr>
            <a:lvl9pPr marL="3657692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67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05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2" y="990600"/>
            <a:ext cx="2819401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3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10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78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3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0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3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1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30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3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2" y="1023588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9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95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8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5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3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5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16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5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6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5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0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6356352"/>
            <a:ext cx="591151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77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758952"/>
            <a:ext cx="344358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22" y="1123839"/>
            <a:ext cx="294748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8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D221D4-E63C-4494-95E8-9B0303EE0191}" type="datetimeFigureOut">
              <a:rPr lang="pt-BR" smtClean="0"/>
              <a:t>24/05/2017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70" y="6356352"/>
            <a:ext cx="59115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2"/>
            <a:ext cx="15309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81C72E5-EC13-487C-AD65-A331472BE0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0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5" indent="-182885" algn="l" defTabSz="914423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16" indent="-182885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28" indent="-182885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40" indent="-182885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52" indent="-182885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PLANEJAMENTO DE TRANSPORTES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15408" y="841080"/>
            <a:ext cx="759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Objetivo</a:t>
            </a:r>
            <a:r>
              <a:rPr lang="pt-BR" sz="36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09" y="1454844"/>
            <a:ext cx="697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Estimar o padrão de fluxos (viagens de pessoas e veículos), num determinado horizonte, a fim de avaliar alternativas de investimentos no Sistema de Transporte Público e na malha viária, de forma a atender a demanda futura de forma satisfatória.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15408" y="2731265"/>
            <a:ext cx="759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Metodologia</a:t>
            </a:r>
            <a:endParaRPr lang="pt-BR" sz="3600" b="1" dirty="0">
              <a:solidFill>
                <a:schemeClr val="tx2"/>
              </a:solidFill>
              <a:latin typeface="+mj-lt"/>
              <a:ea typeface="Ami R" panose="02030504000101010101" pitchFamily="18" charset="-127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15409" y="3376185"/>
            <a:ext cx="697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Brasil, o modelo mais tradicional para previsão futura da demanda é o Modelo 4 etapas.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015408" y="4022517"/>
            <a:ext cx="759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Banco de dados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015409" y="4668848"/>
            <a:ext cx="6970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Informações a respeito do sistema: rede viária, sistema de transporte coletivo, viagens atraídas e produzidas, pesquisa Origem e Destino, entre outros.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Coleta de variáveis socioeconômicas (densidade populacional, renda, empregos, escolas, etc.).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Estudos de legislação sobre uso e ocupação do solo (Plano Diretor, Leis de Zoneamento, etc.). </a:t>
            </a:r>
          </a:p>
        </p:txBody>
      </p:sp>
    </p:spTree>
    <p:extLst>
      <p:ext uri="{BB962C8B-B14F-4D97-AF65-F5344CB8AC3E}">
        <p14:creationId xmlns:p14="http://schemas.microsoft.com/office/powerpoint/2010/main" val="360622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PLANEJAMENTO DE TRANSPORTES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15410" y="1096741"/>
            <a:ext cx="759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O Modelo 4 etapas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10" y="1927738"/>
            <a:ext cx="69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15410" y="1981907"/>
            <a:ext cx="69706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b="1" dirty="0"/>
              <a:t>Geração de viagens</a:t>
            </a:r>
            <a:r>
              <a:rPr lang="pt-BR" dirty="0"/>
              <a:t>: os dados do ano-base são utilizados para estimar o número total de produção e atração de viagens por zona da área de estudo.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b="1" dirty="0"/>
              <a:t>Distribuição de viagens</a:t>
            </a:r>
            <a:r>
              <a:rPr lang="pt-BR" dirty="0"/>
              <a:t>: realiza-se a distribuição dessas viagens  entre as zonas (matriz de pares origem/destino).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b="1" dirty="0"/>
              <a:t>Divisão Modal</a:t>
            </a:r>
            <a:r>
              <a:rPr lang="pt-BR" dirty="0"/>
              <a:t>: escolha do modo de transporte para cada viagem (repartição em matrizes para cada modal).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b="1" dirty="0"/>
              <a:t>Alocação de tráfego</a:t>
            </a:r>
            <a:r>
              <a:rPr lang="pt-BR" dirty="0"/>
              <a:t>: alocação das viagens na rede viária, obtendo-se os volumes de veículos  nas vias  e número passageiros no transporte público.</a:t>
            </a:r>
          </a:p>
        </p:txBody>
      </p:sp>
    </p:spTree>
    <p:extLst>
      <p:ext uri="{BB962C8B-B14F-4D97-AF65-F5344CB8AC3E}">
        <p14:creationId xmlns:p14="http://schemas.microsoft.com/office/powerpoint/2010/main" val="274855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08" y="0"/>
            <a:ext cx="9697984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92765"/>
            <a:ext cx="4943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Zoneamento da pesquisa O/D 2012</a:t>
            </a:r>
          </a:p>
        </p:txBody>
      </p:sp>
    </p:spTree>
    <p:extLst>
      <p:ext uri="{BB962C8B-B14F-4D97-AF65-F5344CB8AC3E}">
        <p14:creationId xmlns:p14="http://schemas.microsoft.com/office/powerpoint/2010/main" val="161688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PLANEJAMENTO DE TRANSPORTES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15408" y="1112479"/>
            <a:ext cx="7593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Pesquisa Origem e Destino (O/D)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10" y="1927738"/>
            <a:ext cx="69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15410" y="1927736"/>
            <a:ext cx="69706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Identifica as principais viagens diárias das pessoas segundo o motivo  e modo de transporte. 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As viagens mapeadas são uma fotografia dos fluxos na cidade, que permite identificar as carências no sistema de transporte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Permite estabelecer relações quantitativas entre viagens realizadas e características socioeconômicas das população e aspectos físicos da ocupação urbana. </a:t>
            </a:r>
          </a:p>
          <a:p>
            <a:pPr marL="285757" indent="-285757" algn="just">
              <a:buFont typeface="Arial" panose="020B0604020202020204" pitchFamily="34" charset="0"/>
              <a:buChar char="•"/>
            </a:pPr>
            <a:r>
              <a:rPr lang="pt-BR" dirty="0"/>
              <a:t>Pesquisa de Mobilidade da RMSP de 2012: 31 zonas de pesquisa, 32,4 mil pessoas entrevistadas</a:t>
            </a:r>
          </a:p>
        </p:txBody>
      </p:sp>
    </p:spTree>
    <p:extLst>
      <p:ext uri="{BB962C8B-B14F-4D97-AF65-F5344CB8AC3E}">
        <p14:creationId xmlns:p14="http://schemas.microsoft.com/office/powerpoint/2010/main" val="72450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16"/>
            <a:ext cx="4850296" cy="66812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4" y="892882"/>
            <a:ext cx="7329977" cy="52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0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9" y="93998"/>
            <a:ext cx="9487884" cy="67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SIMULAÇÃO MICRO E MACROSCÓPICA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10" y="1927738"/>
            <a:ext cx="69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121425" y="743391"/>
            <a:ext cx="759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Micromodelos</a:t>
            </a:r>
            <a:endParaRPr lang="pt-BR" sz="3600" b="1" dirty="0">
              <a:solidFill>
                <a:schemeClr val="tx2"/>
              </a:solidFill>
              <a:latin typeface="+mj-lt"/>
              <a:ea typeface="Ami R" panose="02030504000101010101" pitchFamily="18" charset="-127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00940" y="1373740"/>
            <a:ext cx="6785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Os modelos microscópicos “analisam as interações de veículo para veículo, fornecendo velocidades contínuas ou discretas bem como a posição de cada veículo. Possibilita estudo de fluxos não homogêneos ou ininterruptos.” (Almeida Junior, 2007 </a:t>
            </a:r>
            <a:r>
              <a:rPr lang="pt-BR" i="1" dirty="0"/>
              <a:t>apud </a:t>
            </a:r>
            <a:r>
              <a:rPr lang="pt-BR" dirty="0"/>
              <a:t>PERON, 2015).</a:t>
            </a:r>
          </a:p>
          <a:p>
            <a:r>
              <a:rPr lang="pt-BR" dirty="0"/>
              <a:t>Como visto nos laboratórios anteriores.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00940" y="2848127"/>
            <a:ext cx="759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>
                <a:solidFill>
                  <a:schemeClr val="tx2"/>
                </a:solidFill>
                <a:latin typeface="+mj-lt"/>
                <a:ea typeface="Ami R" panose="02030504000101010101" pitchFamily="18" charset="-127"/>
              </a:rPr>
              <a:t>Macromodelos</a:t>
            </a:r>
            <a:endParaRPr lang="pt-BR" sz="3600" b="1" dirty="0">
              <a:solidFill>
                <a:schemeClr val="tx2"/>
              </a:solidFill>
              <a:latin typeface="+mj-lt"/>
              <a:ea typeface="Ami R" panose="02030504000101010101" pitchFamily="18" charset="-127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00940" y="3617843"/>
            <a:ext cx="6785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Realizam a alocação e simulação das solicitações de demanda de tráfego numa rede viária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Estimam parâmetros de densidade e velocidade de tráfego em cada </a:t>
            </a:r>
            <a:r>
              <a:rPr lang="pt-BR" b="1" dirty="0"/>
              <a:t>via</a:t>
            </a:r>
            <a:r>
              <a:rPr lang="pt-BR" dirty="0"/>
              <a:t> da rede e não veículo a veículo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Uma vez simulada alguma intervenção em um trecho, a rede viária como um todo é afetada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São usualmente utilizados para planejamento e gerenciamento de transportes</a:t>
            </a:r>
          </a:p>
        </p:txBody>
      </p:sp>
    </p:spTree>
    <p:extLst>
      <p:ext uri="{BB962C8B-B14F-4D97-AF65-F5344CB8AC3E}">
        <p14:creationId xmlns:p14="http://schemas.microsoft.com/office/powerpoint/2010/main" val="211678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743391"/>
            <a:ext cx="3710609" cy="5339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6262" y="1112477"/>
            <a:ext cx="3843131" cy="46011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ALGUNS CONCEITOS DE ENGENHARIA DE TRÁFEGO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15410" y="1927738"/>
            <a:ext cx="697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14194" y="1218494"/>
            <a:ext cx="701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Alguns dados de entrada do programa são características das vias, dentre elas: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Fluxo de tráfego</a:t>
            </a:r>
            <a:r>
              <a:rPr lang="pt-BR" dirty="0"/>
              <a:t>: número de veículos contados em uma seção da via em um período T (veículos/hora)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Demanda</a:t>
            </a:r>
            <a:r>
              <a:rPr lang="pt-BR" dirty="0"/>
              <a:t>: veículos que desejam passar (veículos/hora)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Capacidade</a:t>
            </a:r>
            <a:r>
              <a:rPr lang="pt-BR" dirty="0"/>
              <a:t>: máximo volume de tráfego que a via comporta (veículos/hora)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Grau de saturação</a:t>
            </a:r>
            <a:r>
              <a:rPr lang="pt-BR" dirty="0"/>
              <a:t>: relação entre o fluxo em dado momento e a capacidade da 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Velocidade fluxo livre</a:t>
            </a:r>
            <a:r>
              <a:rPr lang="pt-BR" dirty="0"/>
              <a:t>: velocidade média dos veículos na via sem tráfego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Número de faixas</a:t>
            </a:r>
          </a:p>
        </p:txBody>
      </p:sp>
    </p:spTree>
    <p:extLst>
      <p:ext uri="{BB962C8B-B14F-4D97-AF65-F5344CB8AC3E}">
        <p14:creationId xmlns:p14="http://schemas.microsoft.com/office/powerpoint/2010/main" val="293075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16626" y="728870"/>
            <a:ext cx="7818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Pesquisa de Mobilidade da Região Metropolitana de São Paulo – Manual de Pesquisa Domiciliar (Março 2012)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PAIVA, C., Modelos Tradicionais Transporte e Tráfego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PIETRANTONIO, H., 	Introdução à teoria do fluxo de tráfego</a:t>
            </a:r>
          </a:p>
        </p:txBody>
      </p:sp>
    </p:spTree>
    <p:extLst>
      <p:ext uri="{BB962C8B-B14F-4D97-AF65-F5344CB8AC3E}">
        <p14:creationId xmlns:p14="http://schemas.microsoft.com/office/powerpoint/2010/main" val="267370621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174</TotalTime>
  <Words>570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Ami R</vt:lpstr>
      <vt:lpstr>Arial</vt:lpstr>
      <vt:lpstr>Corbel</vt:lpstr>
      <vt:lpstr>Wingdings 2</vt:lpstr>
      <vt:lpstr>Quadro</vt:lpstr>
      <vt:lpstr>PLANEJAMENTO DE TRANSPORTES</vt:lpstr>
      <vt:lpstr>PLANEJAMENTO DE TRANSPORTES</vt:lpstr>
      <vt:lpstr>Apresentação do PowerPoint</vt:lpstr>
      <vt:lpstr>PLANEJAMENTO DE TRANSPORTES</vt:lpstr>
      <vt:lpstr>Apresentação do PowerPoint</vt:lpstr>
      <vt:lpstr>Apresentação do PowerPoint</vt:lpstr>
      <vt:lpstr>SIMULAÇÃO MICRO E MACROSCÓPICA</vt:lpstr>
      <vt:lpstr>ALGUNS CONCEITOS DE ENGENHARIA DE TRÁFEGO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DE TRANSPORTE</dc:title>
  <dc:creator>gabriela tonus</dc:creator>
  <cp:lastModifiedBy>gabriela tonus</cp:lastModifiedBy>
  <cp:revision>21</cp:revision>
  <dcterms:created xsi:type="dcterms:W3CDTF">2017-05-13T13:49:35Z</dcterms:created>
  <dcterms:modified xsi:type="dcterms:W3CDTF">2017-05-24T02:11:41Z</dcterms:modified>
</cp:coreProperties>
</file>