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51DFD-F8F9-47BA-87FC-1BE78A958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6D230CA-3482-472E-B27B-137F1E62B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E2EA2A-DA8E-480E-9066-7848F05B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70F39C-B7E8-4255-915C-E0F8A164F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75D87-536B-4E0F-B244-A66B9756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97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3D3B5-2181-4EC1-852B-4A8D0A4E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FE8194-0AF1-4B57-9613-E34B18E31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F6EFF1-6455-4377-BB1F-6C9101D38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6C0077-60A8-4F12-8E50-8017DF26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99881C-9696-43DA-BE4D-B476F8D6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91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6AFA61-E08B-4F2D-BEDC-FB217C231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87E7763-BC73-4969-90E4-BA4B8E4B5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5970BC-01D3-4E19-ACB0-9CE8658D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41A450-C307-48A2-A432-B8E152E1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260324-D297-4975-8B21-8CB2A1B0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45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23E10-F433-465E-8FAF-184812AB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96E482-8770-4307-B107-79DCF78E5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06A612-9BD4-460C-BB82-A17AAB2A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2CEE9D-2A17-4847-98AA-04FE3CB5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0CED63-50B1-48B1-B4E3-992068F5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09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081697-D853-4146-8346-9B2CC3B6B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D251FF-5AA8-42C6-BE35-2B3214488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7D76A9-AEB3-463B-902D-5BA9F561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0320708-9E69-4213-BB3B-6523C0DD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1B2A5A-DD1D-4A3B-9FED-539F1F7F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5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AC03F-90A2-4065-BEE3-15B04C3C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BFFF23-8A84-4517-A6DB-8E61FBB38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6FCACF-D03C-48BF-ACD7-5075E1656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D586523-FA0F-40F9-A734-B1D77308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1E05FD-4DBF-4FC1-BD52-DD9B3F13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D9AE09-590C-4F6C-91D0-D90FB9650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08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BA04D-9478-420B-B1BE-A3020D4A5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6BC9AD-22EF-4C7A-881E-62E14334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F6C561-0287-44EE-BEE6-9E54DC06B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C883CF-DD66-4CE8-9FA0-B19C94727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B88483-9D59-491A-B142-239F3A0E4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78CA7F-8C10-487D-8FB6-DF9874D5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C02827E-9916-48F9-A236-A79F464F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00373E3-887C-41D8-A021-12A3C46E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567E0-1912-403A-87C9-0F866B7F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BFCBD4-4AE8-447B-992E-B17415FB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7310376-D66E-430C-BB34-65C8CE23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B56032-C5CE-439D-B74D-4243FD359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55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EE819A-CAE2-4FEA-B8FC-E57A9E45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584CBAB-DB4D-43D4-A3C1-81FF58F9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8B004B-61E5-4730-8D68-8EAC35D0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31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A49D18-08A0-4133-9E79-3DE201536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5DAB49-4DA2-40FE-A752-43FFA50CD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968FC0-EAD1-4413-A8A7-FDC439217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03AAE7-2FD9-4133-865E-57C50EC0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F1949A-0F2D-4CB9-9EA7-049283FB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3AE949-E97A-47A3-85D2-55BF2FD9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58330-E26E-426C-9663-BE08A56B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80B0C8-C089-42B0-B0F6-8A05D107E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BA6634-4A39-448F-A0A4-047331D44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AD2702-24B0-42A7-8441-F631C7F4F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D74627-E7FC-474F-A4EB-25518F5B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29905D-380D-45CC-AD3C-22095016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43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FC1730-B040-40CA-B4F8-35DA30E7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7F0822-69B7-4F22-B3CB-A4BACD4F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454BA7-763F-4671-9F4E-0E9277356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43A9-6A1D-4B8B-82A4-8021BFDCD518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B4FFDA-4DA2-4861-A774-3957038D3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AAB847-26A0-45DD-BAE7-FDF8A5E3C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39144-D495-4F43-8184-63C065B15D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9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A9948-F3BF-4684-A18B-1CD1A4D18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Ordem e justiça na Governança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74BD5-BD17-4095-9A02-00490604AB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66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08C74-A000-4A27-A95E-683C2463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Globalização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BB2F2-F260-44B4-86B5-4E9E5213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Impactos dos processos de globalização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Mudanças qualitativas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Novas oportunidades de ação política</a:t>
            </a:r>
          </a:p>
          <a:p>
            <a:r>
              <a:rPr lang="pt-BR" dirty="0"/>
              <a:t>Governança global: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não é só governabilidade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buscar soluções integradas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 de ação política que assegure a participação dos cidadãos em vários níveis.</a:t>
            </a:r>
          </a:p>
        </p:txBody>
      </p:sp>
    </p:spTree>
    <p:extLst>
      <p:ext uri="{BB962C8B-B14F-4D97-AF65-F5344CB8AC3E}">
        <p14:creationId xmlns:p14="http://schemas.microsoft.com/office/powerpoint/2010/main" val="3413858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7560D-71E2-4EE8-80D5-681C235E2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Agenda normativa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49A496-DDA8-4598-823A-0D02282CC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Re-definição</a:t>
            </a:r>
            <a:r>
              <a:rPr lang="pt-BR" dirty="0"/>
              <a:t> da ordem internacional</a:t>
            </a:r>
          </a:p>
          <a:p>
            <a:r>
              <a:rPr lang="pt-BR" dirty="0"/>
              <a:t>necessidade de concepções solidaristas</a:t>
            </a:r>
          </a:p>
          <a:p>
            <a:r>
              <a:rPr lang="pt-BR" dirty="0"/>
              <a:t>esquemas mais extensivos de cooperação</a:t>
            </a:r>
          </a:p>
          <a:p>
            <a:r>
              <a:rPr lang="pt-BR" dirty="0"/>
              <a:t>expansão das ambições normativas</a:t>
            </a:r>
          </a:p>
          <a:p>
            <a:r>
              <a:rPr lang="pt-BR" dirty="0"/>
              <a:t>compartilhamento da noção de bem comum global</a:t>
            </a:r>
          </a:p>
          <a:p>
            <a:r>
              <a:rPr lang="pt-BR" dirty="0"/>
              <a:t>Instituições internacionais: espaço de consenso</a:t>
            </a:r>
          </a:p>
          <a:p>
            <a:r>
              <a:rPr lang="pt-BR" dirty="0"/>
              <a:t>Sociedade civil: nova arena de ação política</a:t>
            </a:r>
          </a:p>
        </p:txBody>
      </p:sp>
    </p:spTree>
    <p:extLst>
      <p:ext uri="{BB962C8B-B14F-4D97-AF65-F5344CB8AC3E}">
        <p14:creationId xmlns:p14="http://schemas.microsoft.com/office/powerpoint/2010/main" val="1040588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210937-7DC9-4411-AA32-7EF5BBAF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Agenda normativa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6E5600-8F79-4F2D-AD23-D67C12B99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Governança global depende do estabelecimento de consenso em relação aos procedimentos.</a:t>
            </a:r>
          </a:p>
          <a:p>
            <a:r>
              <a:rPr lang="pt-BR" dirty="0"/>
              <a:t>Regras e instituições que permitam que o choque de interesses e valores possam ser negociados.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/>
              <a:t>Hurrell</a:t>
            </a:r>
            <a:r>
              <a:rPr lang="pt-BR" dirty="0"/>
              <a:t>: “a sociedade internacional poderá se capacitar para buscar, de modo sustentável, um consenso substantivo de valores e uma convergência em relação a um conjunto de valores morais e princípios de justiça compartilhados”.</a:t>
            </a:r>
          </a:p>
        </p:txBody>
      </p:sp>
    </p:spTree>
    <p:extLst>
      <p:ext uri="{BB962C8B-B14F-4D97-AF65-F5344CB8AC3E}">
        <p14:creationId xmlns:p14="http://schemas.microsoft.com/office/powerpoint/2010/main" val="291796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42078-0377-42A0-ACC6-7FF4102E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RI e a busca pra uma ordem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7FF24-143F-4053-8E61-A8D514E2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visão Realista (e antiga) do mundo: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Life as ‘</a:t>
            </a:r>
            <a:r>
              <a:rPr lang="pt-BR" dirty="0" err="1"/>
              <a:t>nasty</a:t>
            </a:r>
            <a:r>
              <a:rPr lang="pt-BR" dirty="0"/>
              <a:t>, </a:t>
            </a:r>
            <a:r>
              <a:rPr lang="pt-BR" dirty="0" err="1"/>
              <a:t>brutish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short’ (Hobbes)</a:t>
            </a:r>
          </a:p>
          <a:p>
            <a:r>
              <a:rPr lang="pt-BR" dirty="0"/>
              <a:t>Sendo assim: Descobrir as ‘regras’ do sistema internacional para criar uma ordem.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estado como ator racional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Política externa como análise racional dos fatos e das alternativas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Interesse do estado é definido como a busca de poder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Política externa – independe das preferências ideológicas e das qualidades morais dos governantes; racional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Estabilidade através de equilíbrio de poder entre as grandes potências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723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0CB36-1514-4670-A920-CE4DA68A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Evolução do conceito de ordem: Estabilidade hegemônica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BBD58F-A1BB-4241-AA2C-318070775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Contexto de Interdependência (1972)</a:t>
            </a:r>
          </a:p>
          <a:p>
            <a:r>
              <a:rPr lang="pt-BR" dirty="0"/>
              <a:t>Estabilidade do sistema = depende de um ator hegemônico que dispõe de recursos (materiais e morais, legitimidade) e de interesse em ampliar o seu poder) para garantir a estabilidade.</a:t>
            </a:r>
          </a:p>
          <a:p>
            <a:r>
              <a:rPr lang="pt-BR" dirty="0"/>
              <a:t>Potência hegemônica assume os custos da estabilidade.</a:t>
            </a:r>
          </a:p>
          <a:p>
            <a:r>
              <a:rPr lang="pt-BR" dirty="0"/>
              <a:t>Instituições internacionais são importantes porque minimizam os custos de ação das grandes potências, mas </a:t>
            </a:r>
            <a:r>
              <a:rPr lang="pt-BR" i="1" dirty="0"/>
              <a:t>não </a:t>
            </a:r>
            <a:r>
              <a:rPr lang="pt-BR" dirty="0"/>
              <a:t>como atores independentes </a:t>
            </a:r>
          </a:p>
        </p:txBody>
      </p:sp>
    </p:spTree>
    <p:extLst>
      <p:ext uri="{BB962C8B-B14F-4D97-AF65-F5344CB8AC3E}">
        <p14:creationId xmlns:p14="http://schemas.microsoft.com/office/powerpoint/2010/main" val="356832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7EE6A7-6B08-4399-9FB0-076FB318A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Evolução (II): </a:t>
            </a:r>
            <a:r>
              <a:rPr lang="pt-BR" dirty="0" err="1"/>
              <a:t>Neo-realismo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86294F-500C-4A4E-BE43-20F24037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Sistema internacional = estrutura desigual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Por isso o foco continua sendo os ganhos relativos</a:t>
            </a:r>
          </a:p>
          <a:p>
            <a:r>
              <a:rPr lang="pt-BR" dirty="0" err="1"/>
              <a:t>OIs</a:t>
            </a:r>
            <a:r>
              <a:rPr lang="pt-BR" dirty="0"/>
              <a:t> refletem a diferença de poder (potências têm mais recursos para definir as regras).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Tomam como base a coordenação e não a cooperação propriamente dita</a:t>
            </a:r>
          </a:p>
          <a:p>
            <a:r>
              <a:rPr lang="pt-BR" dirty="0"/>
              <a:t>Mudança no sistema internacional ocorre quando muda a relação entre as potências.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Colapso do sistema colonial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Fim da Guerra Fria </a:t>
            </a:r>
          </a:p>
        </p:txBody>
      </p:sp>
    </p:spTree>
    <p:extLst>
      <p:ext uri="{BB962C8B-B14F-4D97-AF65-F5344CB8AC3E}">
        <p14:creationId xmlns:p14="http://schemas.microsoft.com/office/powerpoint/2010/main" val="416576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5A50D-62F1-4BFD-8EFC-E5517D97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Mesma base, perguntas diferentes? </a:t>
            </a:r>
            <a:r>
              <a:rPr lang="pt-BR" dirty="0" err="1"/>
              <a:t>Neo-institucionalismo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1525E4-2585-4B69-B9B3-47B8D17E1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Criação de ambientes de incentivo à mutualidade de interesses.</a:t>
            </a:r>
          </a:p>
          <a:p>
            <a:r>
              <a:rPr lang="pt-BR" dirty="0"/>
              <a:t>Arranjos institucionais que privilegiem preferências dos Estados baseadas no próprio individual (facilitados pela ação coletiva).</a:t>
            </a:r>
          </a:p>
          <a:p>
            <a:r>
              <a:rPr lang="pt-BR" dirty="0"/>
              <a:t>Previsibilidade e cooperação.</a:t>
            </a:r>
          </a:p>
          <a:p>
            <a:r>
              <a:rPr lang="pt-BR" dirty="0"/>
              <a:t>Aumento dos ‘caronas’, custo de controle, dificuldade de envolvimento dos temas de segurança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Europa Ocidental durante a Guerra Fria e desde então?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Taiwan?  </a:t>
            </a:r>
          </a:p>
        </p:txBody>
      </p:sp>
    </p:spTree>
    <p:extLst>
      <p:ext uri="{BB962C8B-B14F-4D97-AF65-F5344CB8AC3E}">
        <p14:creationId xmlns:p14="http://schemas.microsoft.com/office/powerpoint/2010/main" val="341595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A8DFA-A83F-4373-A5F5-AC86616C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‘Ordem’ como algo diferente: Sociedade internacional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4C2C5D-F457-4A59-887A-99931C14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Ordem não é entendida como um objetivo das RI, mas como um instrumento para garantir a relação entre Estados soberanos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“solução” para a anarquia só pode ser buscada na relação entre os estados</a:t>
            </a:r>
          </a:p>
          <a:p>
            <a:r>
              <a:rPr lang="pt-BR" dirty="0"/>
              <a:t>Propor maneiras de articular instituições que superem o estado de natureza (anarquia, tendência ao conflito), sem que a soberania seja diminuída.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Cooperação intergovernamental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Estado como ator central, mas preocupado por motivos de segurança, não poder. </a:t>
            </a:r>
          </a:p>
          <a:p>
            <a:r>
              <a:rPr lang="pt-BR" dirty="0"/>
              <a:t>Questões econômicas, jurídicas, valores – podem mudar a relação entre os Estados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723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1B0F3-7376-4757-A2F4-8CF534F1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Sociedade internacional: Definição de ‘ordem’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7C505-689A-4C8B-9C12-297E322E8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pt-BR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Ordem – fica entre a anarquia (dada a ênfase na preservação da soberania) e o governo mundial (busca de melhores padrões de convivência internacional) </a:t>
            </a: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Política Internacional – nem é completo conflito, nem absoluta identidade de interesses.</a:t>
            </a: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Sistema internacional (sistema de estados) – dois ou mais estados em contato entre si, cujas ações têm impacto recíproco (conflito-cooperação) (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</a:rPr>
              <a:t>Hedley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 Bull)</a:t>
            </a:r>
          </a:p>
          <a:p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Sociedade internacional (sociedade de estados) – avanço no modelo de sistema “Grupo de estados, conscientes de certos valores e interesses comuns, formam uma sociedade, no sentido de se considerarem ligados por um conjunto de regras e instituições comuns”.</a:t>
            </a:r>
          </a:p>
          <a:p>
            <a:pPr marL="0" indent="0">
              <a:buNone/>
            </a:pPr>
            <a:endParaRPr lang="pt-BR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00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CC5E7-AD21-4C8D-AA18-1E5AB717C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Então, a ‘ordem internacional’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48FFA6-4416-4D7D-BE42-73D7B658F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t-BR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Passagem da concepção minimalista de ordem internacional (em que era suficiente o reconhecimento mútuo da soberania, e a criação de regras e instituições minimalistas para restringir o conflito) </a:t>
            </a:r>
          </a:p>
          <a:p>
            <a:pPr marL="0" indent="0">
              <a:buNone/>
            </a:pPr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para: </a:t>
            </a: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concepção maximalista de ordem internacional (ordem mais democrática, solidária e justa responsiva às crescentes ambições da sociedade internacional).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Importante no pós-Guerra Fria</a:t>
            </a:r>
          </a:p>
          <a:p>
            <a:pPr marL="0" indent="0">
              <a:buNone/>
            </a:pPr>
            <a:endParaRPr lang="pt-BR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993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7B711-F320-46F9-A8A8-C1058F74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Ordem internacional (II)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6C41F-BDCB-4296-8217-BD36505DD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t-BR" sz="1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Racionalidade faz com que os Estados criem normas mínimas de convivência – </a:t>
            </a:r>
            <a:r>
              <a:rPr lang="pt-BR" sz="2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insuficiente </a:t>
            </a:r>
            <a:endParaRPr lang="pt-BR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Ideia de governança associada à noção de governabilidade – regras que garantem a estabilidade política e criam condições para organizar a ação coletiva – </a:t>
            </a:r>
            <a:r>
              <a:rPr lang="pt-BR" sz="2800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insuficiente </a:t>
            </a:r>
            <a:endParaRPr lang="pt-BR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pt-BR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 ordem tem de ser pensada como uma “ordem em progresso” – identificação de pontos de harmonia que favoreçam a convivência internacional e criação de normas mais justas.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42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829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Ordem e justiça na Governança Global</vt:lpstr>
      <vt:lpstr>RI e a busca pra uma ordem </vt:lpstr>
      <vt:lpstr>Evolução do conceito de ordem: Estabilidade hegemônica </vt:lpstr>
      <vt:lpstr>Evolução (II): Neo-realismo</vt:lpstr>
      <vt:lpstr>Mesma base, perguntas diferentes? Neo-institucionalismo </vt:lpstr>
      <vt:lpstr>‘Ordem’ como algo diferente: Sociedade internacional</vt:lpstr>
      <vt:lpstr>Sociedade internacional: Definição de ‘ordem’</vt:lpstr>
      <vt:lpstr>Então, a ‘ordem internacional’ (I)</vt:lpstr>
      <vt:lpstr>Ordem internacional (II)</vt:lpstr>
      <vt:lpstr>Globalização </vt:lpstr>
      <vt:lpstr>Agenda normativa (I)</vt:lpstr>
      <vt:lpstr>Agenda normativa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Ordem e justiça na Governança Global</dc:title>
  <dc:creator>Kai Lehmann</dc:creator>
  <cp:lastModifiedBy>Kai Lehmann</cp:lastModifiedBy>
  <cp:revision>10</cp:revision>
  <dcterms:created xsi:type="dcterms:W3CDTF">2020-08-27T10:37:04Z</dcterms:created>
  <dcterms:modified xsi:type="dcterms:W3CDTF">2020-08-27T13:12:49Z</dcterms:modified>
</cp:coreProperties>
</file>