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9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5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46D5B-6977-473C-BA6A-18FB4F707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F55A1-ECE2-4B48-81D6-774932F98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BCA072-B743-4270-A95C-B511C447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54D510-9BBA-42FC-B40B-FEC99EC8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CCEB8D-3EA8-4E42-88A1-631827B0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37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A7A0C-1768-47AF-B099-225F9F30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9122F0-9724-4072-AC02-4F268C89F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BF360F-F815-48BD-A21E-B92F3D75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6AEBB-7F90-46DC-9762-44A2621D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6E7A30-59A4-4C56-A9EE-E8A6C9F3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19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CBC1B1-B763-497C-A32E-6846958CA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7459C1-5D97-4AEC-B9D5-8E5D1B5BA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FB4C3C-95F6-4F2F-B474-19730A3F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D19AE-E3CF-4B3B-BBEC-646E06F9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D7DB3C-D3BB-454D-8C24-2302707D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0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050AD-102D-4333-BEC6-CCF52934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D0DF5F-66A8-4EFD-9AB3-01E47380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91FEB3-7330-458A-B615-BA124379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A1B12-A6A2-4278-ABED-2EB6D4C1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E2169D-6D17-49D5-9988-09131749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93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1D770-29DA-4819-9A0F-C1A8A306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507FEA-AAA1-416A-BC0B-4DE7A7ED9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095AD4-5626-47B9-92AD-8CE8EA97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E7E1D6-C06D-462E-9B06-F1EA6F0C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FDACAB-9B91-45EA-ADA0-148A539E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6C0D5-8A40-4652-A629-4916CC83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E655EC-8B77-40E6-B7DC-6469EC94D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AAB9B4-2B05-4EDC-A524-E1B8A589C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4F13A6-2ECE-43E6-B48F-1BF108F9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BBC300-EA06-4960-B503-513809F2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B0D21A-9526-4537-9FF3-849176B6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2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47D60-0196-46F1-B83D-5043258E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77CAED-F48C-42C1-9197-536CD478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1D663C-4DFC-4591-9A69-333313D36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00A0D0-68EC-44D9-8E99-9D509A0EE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CEF92C-71FC-45AA-8CBA-1F3E7FEBD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CEF3AE-06C4-4069-AAAB-D2110534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74A968-EF42-45C5-8271-4A4DF45B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E2C25AD-8146-4455-BC37-70FE2036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78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B6F73-303A-456B-B1BC-FE664AEE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BC02D2-3FBF-4B22-81F7-FE5B21EB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CAC775-31EF-49E4-A927-FCD75638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84B573-8DA5-4A8B-9DA2-ED4806C8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15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9023FB-4255-4353-BAED-7DC685B3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0775C8-387B-430C-B595-20A3B8E8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9B5075-762F-4159-A494-CD947A14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92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B2B02-2709-478B-A59B-7280FF0E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00A59D-92CE-4169-BD6B-84844B33F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88F557-6F0D-482E-AEDA-5AAADF76F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A8D4CA-AC29-4614-A88D-E5DCB077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E9B19-5777-4BD2-A970-3D0DF7D9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3B212C-6C85-4AE7-95C2-2FB0A1D1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95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4292E-57F7-498B-9424-341E0517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69E3A4-3404-4FCA-9CBF-99461CC0C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0161C2-0B14-4B07-A656-00BEC8897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A2D961-2B5E-4487-ACBB-D1519406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CB3CA2-1C06-468E-A86E-6D30FBC2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A96DF1-D79C-40A3-82D2-89B207CA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18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4438C2-1633-4E14-8854-DBA5C6AF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E5955F-76D2-4D56-9698-F71FAC31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6084E0-EB25-4F23-B56E-2548061CF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153A0C-2373-45BC-A6C5-9E8A2C159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BD9FEC-906F-40A1-B652-A99418151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9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 (16/09/2021)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03466-93BD-4E19-900A-81127922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vale a superposição (exemplo)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2B7DEB8-C2FD-43AA-89CA-DB0B3131F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71427"/>
            <a:ext cx="10515600" cy="2659733"/>
          </a:xfrm>
        </p:spPr>
      </p:pic>
    </p:spTree>
    <p:extLst>
      <p:ext uri="{BB962C8B-B14F-4D97-AF65-F5344CB8AC3E}">
        <p14:creationId xmlns:p14="http://schemas.microsoft.com/office/powerpoint/2010/main" val="321084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30D06-1157-4698-8130-68A585FF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Respostas 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881A76C-F8E6-4D6F-B3CE-DB0F5455B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919" y="1949469"/>
            <a:ext cx="7857779" cy="36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0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03B43-B36A-44BB-B58F-90C72EC4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Respostas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00FB48E-3888-4044-BA6B-F07C0612D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203" y="1807749"/>
            <a:ext cx="7513455" cy="35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BB81A-14B6-42DA-BF8F-9E77AFE0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Respostas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B887570-3819-4EB8-AD3E-68A6C2405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064" y="2018917"/>
            <a:ext cx="9223205" cy="18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BFD33-41CD-490B-88D2-7123EFE9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848917A1-0C39-4E83-9C55-E18A90AB6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4195"/>
            <a:ext cx="10515600" cy="2080072"/>
          </a:xfrm>
        </p:spPr>
      </p:pic>
    </p:spTree>
    <p:extLst>
      <p:ext uri="{BB962C8B-B14F-4D97-AF65-F5344CB8AC3E}">
        <p14:creationId xmlns:p14="http://schemas.microsoft.com/office/powerpoint/2010/main" val="57431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E155E-A193-4ECC-AF36-FD4E4E0C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Múltiplos equilíbrios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3693B642-3449-45E2-A6C9-370ACE518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5611"/>
            <a:ext cx="10515600" cy="3751366"/>
          </a:xfrm>
        </p:spPr>
      </p:pic>
    </p:spTree>
    <p:extLst>
      <p:ext uri="{BB962C8B-B14F-4D97-AF65-F5344CB8AC3E}">
        <p14:creationId xmlns:p14="http://schemas.microsoft.com/office/powerpoint/2010/main" val="95644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B382A-C999-4C04-970F-9F690992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Múltiplos equilíbrios (linear)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3236A26-E336-48E0-BAF4-34089EA55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998" y="1978617"/>
            <a:ext cx="4132830" cy="36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2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858F3-3AF3-4B58-A6F6-A1BAF24B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Múltiplos equilíbrios (cont.)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0AB2306-33D9-4102-B26B-A09EFC006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8025"/>
            <a:ext cx="10515600" cy="4186538"/>
          </a:xfrm>
        </p:spPr>
      </p:pic>
    </p:spTree>
    <p:extLst>
      <p:ext uri="{BB962C8B-B14F-4D97-AF65-F5344CB8AC3E}">
        <p14:creationId xmlns:p14="http://schemas.microsoft.com/office/powerpoint/2010/main" val="344144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691C4-AC05-452B-8C84-68F50E17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Múltiplos equilíbrios (não linear)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6CB9AB4-E3BC-41F7-A27A-2FC6FA80F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272" y="1835769"/>
            <a:ext cx="4404073" cy="42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182DC-CB1B-41F3-832E-E8B7251C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B47ABEE-A40F-477F-A8E5-C123ED587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9" y="1835024"/>
            <a:ext cx="10515600" cy="2882880"/>
          </a:xfrm>
        </p:spPr>
      </p:pic>
    </p:spTree>
    <p:extLst>
      <p:ext uri="{BB962C8B-B14F-4D97-AF65-F5344CB8AC3E}">
        <p14:creationId xmlns:p14="http://schemas.microsoft.com/office/powerpoint/2010/main" val="310311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DF84B-5C45-4DDD-BA19-A437FCC3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F4C1EC-F1F8-4903-A9AA-0333DBE7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 – J-J E. </a:t>
            </a:r>
            <a:r>
              <a:rPr lang="pt-BR" dirty="0" err="1"/>
              <a:t>Slotine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W. Li – </a:t>
            </a:r>
            <a:r>
              <a:rPr lang="pt-BR" dirty="0" err="1"/>
              <a:t>Applied</a:t>
            </a:r>
            <a:r>
              <a:rPr lang="pt-BR" dirty="0"/>
              <a:t> </a:t>
            </a:r>
            <a:r>
              <a:rPr lang="pt-BR" dirty="0" err="1"/>
              <a:t>nonlinear</a:t>
            </a:r>
            <a:r>
              <a:rPr lang="pt-BR" dirty="0"/>
              <a:t> </a:t>
            </a:r>
            <a:r>
              <a:rPr lang="pt-BR" dirty="0" err="1"/>
              <a:t>Control</a:t>
            </a:r>
            <a:endParaRPr lang="pt-BR" dirty="0"/>
          </a:p>
          <a:p>
            <a:endParaRPr lang="pt-BR" dirty="0"/>
          </a:p>
          <a:p>
            <a:r>
              <a:rPr lang="pt-BR" dirty="0"/>
              <a:t>2- J. </a:t>
            </a:r>
            <a:r>
              <a:rPr lang="pt-BR" dirty="0" err="1"/>
              <a:t>Guckenheimer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P. Holmes – </a:t>
            </a:r>
            <a:r>
              <a:rPr lang="pt-BR" dirty="0" err="1"/>
              <a:t>Nonlinear</a:t>
            </a:r>
            <a:r>
              <a:rPr lang="pt-BR" dirty="0"/>
              <a:t> </a:t>
            </a:r>
            <a:r>
              <a:rPr lang="pt-BR" dirty="0" err="1"/>
              <a:t>Oscillations</a:t>
            </a:r>
            <a:r>
              <a:rPr lang="pt-BR" dirty="0"/>
              <a:t>, </a:t>
            </a:r>
            <a:r>
              <a:rPr lang="pt-BR" dirty="0" err="1"/>
              <a:t>Dynamical</a:t>
            </a:r>
            <a:r>
              <a:rPr lang="pt-BR" dirty="0"/>
              <a:t> Systems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Bifurcation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Vector </a:t>
            </a:r>
            <a:r>
              <a:rPr lang="pt-BR" dirty="0" err="1"/>
              <a:t>Fields</a:t>
            </a:r>
            <a:endParaRPr lang="pt-BR" dirty="0"/>
          </a:p>
          <a:p>
            <a:endParaRPr lang="pt-BR" dirty="0"/>
          </a:p>
          <a:p>
            <a:r>
              <a:rPr lang="pt-BR" dirty="0"/>
              <a:t>3- A. A. </a:t>
            </a:r>
            <a:r>
              <a:rPr lang="pt-BR" dirty="0" err="1"/>
              <a:t>Andronov</a:t>
            </a:r>
            <a:r>
              <a:rPr lang="pt-BR" dirty="0"/>
              <a:t>, A. A. </a:t>
            </a:r>
            <a:r>
              <a:rPr lang="pt-BR" dirty="0" err="1"/>
              <a:t>Vitt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S. E. </a:t>
            </a:r>
            <a:r>
              <a:rPr lang="pt-BR" dirty="0" err="1"/>
              <a:t>Khaikin</a:t>
            </a:r>
            <a:r>
              <a:rPr lang="pt-BR" dirty="0"/>
              <a:t> – </a:t>
            </a:r>
            <a:r>
              <a:rPr lang="pt-BR" dirty="0" err="1"/>
              <a:t>Theory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Oscillators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4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C364C-0E9B-4B37-9697-65475F27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Ciclos-limite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407091F-22C6-4063-90E6-DDBB33951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6042"/>
            <a:ext cx="10515600" cy="4250504"/>
          </a:xfrm>
        </p:spPr>
      </p:pic>
    </p:spTree>
    <p:extLst>
      <p:ext uri="{BB962C8B-B14F-4D97-AF65-F5344CB8AC3E}">
        <p14:creationId xmlns:p14="http://schemas.microsoft.com/office/powerpoint/2010/main" val="154382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843CB-644B-4636-B6EA-8480A099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r>
              <a:rPr lang="pt-BR" dirty="0"/>
              <a:t> (respostas)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74D05A8-FB73-43EE-8FBF-0E97FA072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232" y="1824901"/>
            <a:ext cx="6622319" cy="39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8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63D1A-6F90-4324-BB82-65B4FF90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3E64885-5837-4322-820F-324D72B2B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61" y="1825625"/>
            <a:ext cx="9092077" cy="4351338"/>
          </a:xfrm>
        </p:spPr>
      </p:pic>
    </p:spTree>
    <p:extLst>
      <p:ext uri="{BB962C8B-B14F-4D97-AF65-F5344CB8AC3E}">
        <p14:creationId xmlns:p14="http://schemas.microsoft.com/office/powerpoint/2010/main" val="3427674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8F8B2-FF19-4F75-B083-87F3B431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Bifurcações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956A207-88AF-49CF-A4D5-889059B6C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9707"/>
            <a:ext cx="10515600" cy="2212072"/>
          </a:xfrm>
        </p:spPr>
      </p:pic>
    </p:spTree>
    <p:extLst>
      <p:ext uri="{BB962C8B-B14F-4D97-AF65-F5344CB8AC3E}">
        <p14:creationId xmlns:p14="http://schemas.microsoft.com/office/powerpoint/2010/main" val="2804163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AB703-89E3-4EC2-8132-BFF07675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0E555C4-54E5-4B06-BF69-DF065C469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7925"/>
            <a:ext cx="10515600" cy="3526737"/>
          </a:xfrm>
        </p:spPr>
      </p:pic>
    </p:spTree>
    <p:extLst>
      <p:ext uri="{BB962C8B-B14F-4D97-AF65-F5344CB8AC3E}">
        <p14:creationId xmlns:p14="http://schemas.microsoft.com/office/powerpoint/2010/main" val="4134444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4FBF4-457E-4549-B373-443236D8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5033D16-2DB6-495C-810B-50969EBE9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7033"/>
            <a:ext cx="10515600" cy="2165770"/>
          </a:xfrm>
        </p:spPr>
      </p:pic>
    </p:spTree>
    <p:extLst>
      <p:ext uri="{BB962C8B-B14F-4D97-AF65-F5344CB8AC3E}">
        <p14:creationId xmlns:p14="http://schemas.microsoft.com/office/powerpoint/2010/main" val="262448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2E7F-14A7-4BF5-A480-8C90B3A8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Düffing</a:t>
            </a:r>
            <a:r>
              <a:rPr lang="pt-BR" dirty="0"/>
              <a:t> (bifurcação)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DFB3F70-FE57-45FC-A331-EF9B5BB40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708" y="1690688"/>
            <a:ext cx="5992911" cy="45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54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9CF81-EE4F-451D-A001-1A31CA94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BCEE917-4864-4242-8209-13728139C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8" y="1690688"/>
            <a:ext cx="10515600" cy="3100889"/>
          </a:xfrm>
        </p:spPr>
      </p:pic>
    </p:spTree>
    <p:extLst>
      <p:ext uri="{BB962C8B-B14F-4D97-AF65-F5344CB8AC3E}">
        <p14:creationId xmlns:p14="http://schemas.microsoft.com/office/powerpoint/2010/main" val="3786450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A6EDF-31A7-4311-B11A-054A3AD6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Caos (não autônomo)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8603056-19BC-4D76-8595-04D388F6E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527" y="1907828"/>
            <a:ext cx="7587473" cy="34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49076-CAF5-451B-86C4-FDCDAFB4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Objetos de Estudo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B7E0A4-33F8-48A0-8B92-91F62D9E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Análise de Sistemas não Lineares</a:t>
            </a:r>
          </a:p>
          <a:p>
            <a:r>
              <a:rPr lang="pt-BR" dirty="0"/>
              <a:t>(Espaço de estados; Método direto de </a:t>
            </a:r>
            <a:r>
              <a:rPr lang="pt-BR" dirty="0" err="1"/>
              <a:t>Liapunov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Síntese de Sistemas não lineares</a:t>
            </a:r>
          </a:p>
          <a:p>
            <a:r>
              <a:rPr lang="pt-BR" dirty="0"/>
              <a:t>(</a:t>
            </a:r>
            <a:r>
              <a:rPr lang="pt-BR"/>
              <a:t>Funções descritivas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612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FDF48-0001-48E9-8DD7-808D0957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51E32E-7FBE-4B7B-BBCF-7122700B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Média aritmética dos exercícios propostos</a:t>
            </a:r>
          </a:p>
        </p:txBody>
      </p:sp>
    </p:spTree>
    <p:extLst>
      <p:ext uri="{BB962C8B-B14F-4D97-AF65-F5344CB8AC3E}">
        <p14:creationId xmlns:p14="http://schemas.microsoft.com/office/powerpoint/2010/main" val="2329836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54307-323F-4157-B072-BAC721A4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(Modelos dinâmicos)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DE1A145-89BD-473A-9FC1-9E858303F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9" y="1825625"/>
            <a:ext cx="10153122" cy="4351338"/>
          </a:xfrm>
        </p:spPr>
      </p:pic>
    </p:spTree>
    <p:extLst>
      <p:ext uri="{BB962C8B-B14F-4D97-AF65-F5344CB8AC3E}">
        <p14:creationId xmlns:p14="http://schemas.microsoft.com/office/powerpoint/2010/main" val="118934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F18D5-F2F1-45DA-99A3-B381ACF2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 liso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CB268C-5857-409F-B356-C238CAC18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0258"/>
            <a:ext cx="10515600" cy="2917017"/>
          </a:xfrm>
        </p:spPr>
      </p:pic>
    </p:spTree>
    <p:extLst>
      <p:ext uri="{BB962C8B-B14F-4D97-AF65-F5344CB8AC3E}">
        <p14:creationId xmlns:p14="http://schemas.microsoft.com/office/powerpoint/2010/main" val="2984628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A7FCF-DEDB-45FB-9426-A580773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 (Geometria)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D1BE1B5-8E56-4CAB-91F2-B100E7156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371" y="2173147"/>
            <a:ext cx="8527270" cy="32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36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848BB-30CF-481F-B416-2D093544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fluxo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6C6EAA8-DFBD-4F2C-AAA7-CEB24F010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9867"/>
            <a:ext cx="10515600" cy="3822853"/>
          </a:xfrm>
        </p:spPr>
      </p:pic>
    </p:spTree>
    <p:extLst>
      <p:ext uri="{BB962C8B-B14F-4D97-AF65-F5344CB8AC3E}">
        <p14:creationId xmlns:p14="http://schemas.microsoft.com/office/powerpoint/2010/main" val="550341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6DE9D-B16A-47A7-8015-1A897BD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Geral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904073F9-A399-49F6-BF94-A3ED31A70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364"/>
            <a:ext cx="10515600" cy="3240554"/>
          </a:xfrm>
        </p:spPr>
      </p:pic>
    </p:spTree>
    <p:extLst>
      <p:ext uri="{BB962C8B-B14F-4D97-AF65-F5344CB8AC3E}">
        <p14:creationId xmlns:p14="http://schemas.microsoft.com/office/powerpoint/2010/main" val="970402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3B75D-0778-420B-A464-513A8315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D459CD1-737B-4451-B089-D1D52A5DA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0" y="1988435"/>
            <a:ext cx="10515600" cy="2665268"/>
          </a:xfrm>
        </p:spPr>
      </p:pic>
    </p:spTree>
    <p:extLst>
      <p:ext uri="{BB962C8B-B14F-4D97-AF65-F5344CB8AC3E}">
        <p14:creationId xmlns:p14="http://schemas.microsoft.com/office/powerpoint/2010/main" val="2694712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F8627-6122-4280-85FC-5AC584A4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do equilíbrio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ED680F3-485E-4E9B-94A3-81AC36F50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7100"/>
            <a:ext cx="10515600" cy="2903800"/>
          </a:xfrm>
        </p:spPr>
      </p:pic>
    </p:spTree>
    <p:extLst>
      <p:ext uri="{BB962C8B-B14F-4D97-AF65-F5344CB8AC3E}">
        <p14:creationId xmlns:p14="http://schemas.microsoft.com/office/powerpoint/2010/main" val="1152916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9209F-556F-4253-AC38-281C69AB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do equilíbrio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B68E103-C74B-4D45-850C-54B4E0A04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465" y="1892019"/>
            <a:ext cx="5288408" cy="42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A5264-23E8-407A-B98F-6F059F15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assintótica do equilíbrio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98A3B10-1CF5-40F5-AB42-DE82FE754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5" y="1690688"/>
            <a:ext cx="10515600" cy="3484014"/>
          </a:xfrm>
        </p:spPr>
      </p:pic>
    </p:spTree>
    <p:extLst>
      <p:ext uri="{BB962C8B-B14F-4D97-AF65-F5344CB8AC3E}">
        <p14:creationId xmlns:p14="http://schemas.microsoft.com/office/powerpoint/2010/main" val="132097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F4828-6904-4CA1-86B2-54A125E1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assintótica do equilíbrio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32DE6CB-F2BC-48B3-A4B4-0CAE95660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977" y="1818901"/>
            <a:ext cx="5190164" cy="40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0F637-5A5B-4F80-BDFC-42FF260C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Localização (não linearidades)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1B2885C-E337-4828-86C8-592D0ABAC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5435"/>
            <a:ext cx="10515600" cy="4071717"/>
          </a:xfrm>
        </p:spPr>
      </p:pic>
    </p:spTree>
    <p:extLst>
      <p:ext uri="{BB962C8B-B14F-4D97-AF65-F5344CB8AC3E}">
        <p14:creationId xmlns:p14="http://schemas.microsoft.com/office/powerpoint/2010/main" val="514584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8664B-A1BE-4D2B-A488-DEB6D0FF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3AB17C97-D097-4E52-8DD8-26E0BB567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4784"/>
            <a:ext cx="10515600" cy="4030133"/>
          </a:xfrm>
        </p:spPr>
      </p:pic>
    </p:spTree>
    <p:extLst>
      <p:ext uri="{BB962C8B-B14F-4D97-AF65-F5344CB8AC3E}">
        <p14:creationId xmlns:p14="http://schemas.microsoft.com/office/powerpoint/2010/main" val="2876714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7759D-4096-42C0-AEF2-A44CD4B9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Separação de variáveis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A79C91A-E4B4-429C-BDB0-7C042D014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9805"/>
            <a:ext cx="10515600" cy="3646998"/>
          </a:xfrm>
        </p:spPr>
      </p:pic>
    </p:spTree>
    <p:extLst>
      <p:ext uri="{BB962C8B-B14F-4D97-AF65-F5344CB8AC3E}">
        <p14:creationId xmlns:p14="http://schemas.microsoft.com/office/powerpoint/2010/main" val="35312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77FAB-9A9E-4951-A57A-AFD9F881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Conservação da energia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82A5A50-0CBA-4314-95A2-1BD8D512E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" y="1796106"/>
            <a:ext cx="10515600" cy="3942023"/>
          </a:xfrm>
        </p:spPr>
      </p:pic>
    </p:spTree>
    <p:extLst>
      <p:ext uri="{BB962C8B-B14F-4D97-AF65-F5344CB8AC3E}">
        <p14:creationId xmlns:p14="http://schemas.microsoft.com/office/powerpoint/2010/main" val="332275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3B826-2079-4E8C-9695-CCB193EF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de estados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5A3FAA5-8E31-4114-AD0F-739E3354C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23" y="1825625"/>
            <a:ext cx="9898154" cy="4351338"/>
          </a:xfrm>
        </p:spPr>
      </p:pic>
    </p:spTree>
    <p:extLst>
      <p:ext uri="{BB962C8B-B14F-4D97-AF65-F5344CB8AC3E}">
        <p14:creationId xmlns:p14="http://schemas.microsoft.com/office/powerpoint/2010/main" val="749856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7C123-3BBB-4C1C-AEC9-49B2891B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EB68D0-39CE-4F4D-955C-7C706B14D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" y="1690688"/>
            <a:ext cx="10515600" cy="3033583"/>
          </a:xfrm>
        </p:spPr>
      </p:pic>
    </p:spTree>
    <p:extLst>
      <p:ext uri="{BB962C8B-B14F-4D97-AF65-F5344CB8AC3E}">
        <p14:creationId xmlns:p14="http://schemas.microsoft.com/office/powerpoint/2010/main" val="1163818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7CACC-36B1-42E6-96A8-849C3543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temporal do hamiltoniano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783AC64-4DAE-4240-914E-A16DAD84F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16" y="1781020"/>
            <a:ext cx="8219705" cy="4351338"/>
          </a:xfrm>
        </p:spPr>
      </p:pic>
    </p:spTree>
    <p:extLst>
      <p:ext uri="{BB962C8B-B14F-4D97-AF65-F5344CB8AC3E}">
        <p14:creationId xmlns:p14="http://schemas.microsoft.com/office/powerpoint/2010/main" val="2221361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B0707-D2CB-437B-BCE5-9E47780D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de estabilidade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F4B89D0-2320-4E3B-BB3D-C64A7DA56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3" y="1969130"/>
            <a:ext cx="10515600" cy="3083020"/>
          </a:xfrm>
        </p:spPr>
      </p:pic>
    </p:spTree>
    <p:extLst>
      <p:ext uri="{BB962C8B-B14F-4D97-AF65-F5344CB8AC3E}">
        <p14:creationId xmlns:p14="http://schemas.microsoft.com/office/powerpoint/2010/main" val="595178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C3795-C782-45AC-8866-48BFB5C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Subespaços invariantes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053C15B-F065-4DD4-9597-F96971124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0" y="2245226"/>
            <a:ext cx="10515600" cy="2954574"/>
          </a:xfrm>
        </p:spPr>
      </p:pic>
    </p:spTree>
    <p:extLst>
      <p:ext uri="{BB962C8B-B14F-4D97-AF65-F5344CB8AC3E}">
        <p14:creationId xmlns:p14="http://schemas.microsoft.com/office/powerpoint/2010/main" val="1987886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42058-D0E6-4B0D-B00F-600E901E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 e notação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02EB402-AF41-431F-84CD-BEDA92B29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8" y="1969093"/>
            <a:ext cx="10515600" cy="3283818"/>
          </a:xfrm>
        </p:spPr>
      </p:pic>
    </p:spTree>
    <p:extLst>
      <p:ext uri="{BB962C8B-B14F-4D97-AF65-F5344CB8AC3E}">
        <p14:creationId xmlns:p14="http://schemas.microsoft.com/office/powerpoint/2010/main" val="3414866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FCE66-658C-461B-AB40-632AD7CB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 e notação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F70CAB4-7519-426F-8156-2434C2E05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4" y="2047151"/>
            <a:ext cx="10515600" cy="3283818"/>
          </a:xfrm>
        </p:spPr>
      </p:pic>
    </p:spTree>
    <p:extLst>
      <p:ext uri="{BB962C8B-B14F-4D97-AF65-F5344CB8AC3E}">
        <p14:creationId xmlns:p14="http://schemas.microsoft.com/office/powerpoint/2010/main" val="379071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ED56A-5377-44D9-B130-2114AFD3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Objetos de estudo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46DD2F-8DD6-49FA-838B-558621A9D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6" y="1777226"/>
            <a:ext cx="10515600" cy="3756760"/>
          </a:xfrm>
        </p:spPr>
      </p:pic>
    </p:spTree>
    <p:extLst>
      <p:ext uri="{BB962C8B-B14F-4D97-AF65-F5344CB8AC3E}">
        <p14:creationId xmlns:p14="http://schemas.microsoft.com/office/powerpoint/2010/main" val="3325164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908C4-1043-41F0-A7B9-027D9553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 e notação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BF108B1-A2E2-4FDE-ABAC-48E7382D2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" y="1690688"/>
            <a:ext cx="10515600" cy="4277715"/>
          </a:xfrm>
        </p:spPr>
      </p:pic>
    </p:spTree>
    <p:extLst>
      <p:ext uri="{BB962C8B-B14F-4D97-AF65-F5344CB8AC3E}">
        <p14:creationId xmlns:p14="http://schemas.microsoft.com/office/powerpoint/2010/main" val="933864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11CF4-1546-4124-80D0-5111D409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Teoremas locais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352B14EB-13B9-4BFB-B3CF-3CA2CAB1B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" y="2292720"/>
            <a:ext cx="10515600" cy="2272560"/>
          </a:xfrm>
        </p:spPr>
      </p:pic>
    </p:spTree>
    <p:extLst>
      <p:ext uri="{BB962C8B-B14F-4D97-AF65-F5344CB8AC3E}">
        <p14:creationId xmlns:p14="http://schemas.microsoft.com/office/powerpoint/2010/main" val="2346818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283AC-8FB4-4DB0-9992-E1354A7C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Matriz jacobiana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84884FF-4110-4721-9C03-46FD43934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8811"/>
            <a:ext cx="10515600" cy="3904966"/>
          </a:xfrm>
        </p:spPr>
      </p:pic>
    </p:spTree>
    <p:extLst>
      <p:ext uri="{BB962C8B-B14F-4D97-AF65-F5344CB8AC3E}">
        <p14:creationId xmlns:p14="http://schemas.microsoft.com/office/powerpoint/2010/main" val="2058853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39550-CC08-48E4-BBA4-C26A8B69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Notação e definição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75E5E07-7E87-4C1C-9A2A-6DD410BD9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0" y="1782086"/>
            <a:ext cx="10515600" cy="3813948"/>
          </a:xfrm>
        </p:spPr>
      </p:pic>
    </p:spTree>
    <p:extLst>
      <p:ext uri="{BB962C8B-B14F-4D97-AF65-F5344CB8AC3E}">
        <p14:creationId xmlns:p14="http://schemas.microsoft.com/office/powerpoint/2010/main" val="91829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AACEA-40BD-4D39-B045-1AD83303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não linearidades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4FE8C39-BC01-44F6-8E8D-CED09366A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3002"/>
            <a:ext cx="10515600" cy="3216720"/>
          </a:xfrm>
        </p:spPr>
      </p:pic>
    </p:spTree>
    <p:extLst>
      <p:ext uri="{BB962C8B-B14F-4D97-AF65-F5344CB8AC3E}">
        <p14:creationId xmlns:p14="http://schemas.microsoft.com/office/powerpoint/2010/main" val="395934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FA593-3F7E-4C82-A190-76A9B067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linear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8520B9B-DA1A-4729-ACC5-AE0415747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4056"/>
            <a:ext cx="10515600" cy="3834476"/>
          </a:xfrm>
        </p:spPr>
      </p:pic>
    </p:spTree>
    <p:extLst>
      <p:ext uri="{BB962C8B-B14F-4D97-AF65-F5344CB8AC3E}">
        <p14:creationId xmlns:p14="http://schemas.microsoft.com/office/powerpoint/2010/main" val="266958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F0673-8A44-4A57-9F5A-81DDEFF9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linear: respostas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E6CAFD9-7CF1-4C87-9C59-B6BBD9CAF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9011"/>
            <a:ext cx="10515600" cy="3864565"/>
          </a:xfrm>
        </p:spPr>
      </p:pic>
    </p:spTree>
    <p:extLst>
      <p:ext uri="{BB962C8B-B14F-4D97-AF65-F5344CB8AC3E}">
        <p14:creationId xmlns:p14="http://schemas.microsoft.com/office/powerpoint/2010/main" val="212179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046A4-C007-42A9-B3BD-BDF2DA88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não lineares (características)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304D4-3D5A-4560-98BF-0B964000D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Não vale a superposição</a:t>
            </a:r>
          </a:p>
          <a:p>
            <a:endParaRPr lang="pt-BR" dirty="0"/>
          </a:p>
          <a:p>
            <a:r>
              <a:rPr lang="pt-BR" dirty="0"/>
              <a:t>Múltiplos equilíbrios</a:t>
            </a:r>
          </a:p>
          <a:p>
            <a:endParaRPr lang="pt-BR" dirty="0"/>
          </a:p>
          <a:p>
            <a:r>
              <a:rPr lang="pt-BR" dirty="0"/>
              <a:t>Ciclos limite</a:t>
            </a:r>
          </a:p>
          <a:p>
            <a:endParaRPr lang="pt-BR" dirty="0"/>
          </a:p>
          <a:p>
            <a:r>
              <a:rPr lang="pt-BR" dirty="0"/>
              <a:t>Caos</a:t>
            </a:r>
          </a:p>
          <a:p>
            <a:endParaRPr lang="pt-BR" dirty="0"/>
          </a:p>
          <a:p>
            <a:r>
              <a:rPr lang="pt-BR" dirty="0"/>
              <a:t>Bifurcações</a:t>
            </a:r>
          </a:p>
        </p:txBody>
      </p:sp>
    </p:spTree>
    <p:extLst>
      <p:ext uri="{BB962C8B-B14F-4D97-AF65-F5344CB8AC3E}">
        <p14:creationId xmlns:p14="http://schemas.microsoft.com/office/powerpoint/2010/main" val="649238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273</Words>
  <Application>Microsoft Office PowerPoint</Application>
  <PresentationFormat>Widescreen</PresentationFormat>
  <Paragraphs>79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Tema do Office</vt:lpstr>
      <vt:lpstr>PEF 6004 – Estabilidade e Bifurcações (16/09/2021)</vt:lpstr>
      <vt:lpstr>Referências</vt:lpstr>
      <vt:lpstr>Critério</vt:lpstr>
      <vt:lpstr>Localização (não linearidades)</vt:lpstr>
      <vt:lpstr>Objetos de estudo</vt:lpstr>
      <vt:lpstr>Tipos de não linearidades</vt:lpstr>
      <vt:lpstr>Sistema linear</vt:lpstr>
      <vt:lpstr>Sistema linear: respostas</vt:lpstr>
      <vt:lpstr>Sistemas não lineares (características) </vt:lpstr>
      <vt:lpstr>Não vale a superposição (exemplo)</vt:lpstr>
      <vt:lpstr>Respostas (I)</vt:lpstr>
      <vt:lpstr>Respostas (II)</vt:lpstr>
      <vt:lpstr>Respostas (III)</vt:lpstr>
      <vt:lpstr>Comentários</vt:lpstr>
      <vt:lpstr>Múltiplos equilíbrios</vt:lpstr>
      <vt:lpstr>Múltiplos equilíbrios (linear)</vt:lpstr>
      <vt:lpstr>Múltiplos equilíbrios (cont.)</vt:lpstr>
      <vt:lpstr>Múltiplos equilíbrios (não linear)</vt:lpstr>
      <vt:lpstr>Comentário</vt:lpstr>
      <vt:lpstr>Ciclos-limite</vt:lpstr>
      <vt:lpstr>Van der Pol (respostas)</vt:lpstr>
      <vt:lpstr>Comentário</vt:lpstr>
      <vt:lpstr>Bifurcações</vt:lpstr>
      <vt:lpstr>Estados</vt:lpstr>
      <vt:lpstr>Equilíbrio</vt:lpstr>
      <vt:lpstr>Düffing (bifurcação)</vt:lpstr>
      <vt:lpstr>Caos</vt:lpstr>
      <vt:lpstr>Caos (não autônomo)</vt:lpstr>
      <vt:lpstr>Objetos de Estudo</vt:lpstr>
      <vt:lpstr>Análise (Modelos dinâmicos)</vt:lpstr>
      <vt:lpstr>Fluxo liso</vt:lpstr>
      <vt:lpstr>Fluxo (Geometria)</vt:lpstr>
      <vt:lpstr>Exemplo de fluxo</vt:lpstr>
      <vt:lpstr>Solução Geral</vt:lpstr>
      <vt:lpstr>Equilíbrio</vt:lpstr>
      <vt:lpstr>Estabilidade do equilíbrio</vt:lpstr>
      <vt:lpstr>Estabilidade do equilíbrio</vt:lpstr>
      <vt:lpstr>Estabilidade assintótica do equilíbrio</vt:lpstr>
      <vt:lpstr>Estabilidade assintótica do equilíbrio</vt:lpstr>
      <vt:lpstr>Exemplo</vt:lpstr>
      <vt:lpstr>Separação de variáveis</vt:lpstr>
      <vt:lpstr>Conservação da energia</vt:lpstr>
      <vt:lpstr>Espaço de estados</vt:lpstr>
      <vt:lpstr>Exemplo</vt:lpstr>
      <vt:lpstr>Evolução temporal do hamiltoniano</vt:lpstr>
      <vt:lpstr>Critérios de estabilidade</vt:lpstr>
      <vt:lpstr>Subespaços invariantes</vt:lpstr>
      <vt:lpstr>Definições e notação</vt:lpstr>
      <vt:lpstr>Definições e notação</vt:lpstr>
      <vt:lpstr>Definições e notação</vt:lpstr>
      <vt:lpstr>Teoremas locais</vt:lpstr>
      <vt:lpstr>Matriz jacobiana</vt:lpstr>
      <vt:lpstr>Notação e definição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Lenovo</cp:lastModifiedBy>
  <cp:revision>56</cp:revision>
  <dcterms:created xsi:type="dcterms:W3CDTF">2019-06-28T19:51:26Z</dcterms:created>
  <dcterms:modified xsi:type="dcterms:W3CDTF">2021-09-16T13:32:37Z</dcterms:modified>
</cp:coreProperties>
</file>