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4"/>
  </p:notesMasterIdLst>
  <p:sldIdLst>
    <p:sldId id="475" r:id="rId5"/>
    <p:sldId id="260" r:id="rId6"/>
    <p:sldId id="269" r:id="rId7"/>
    <p:sldId id="285" r:id="rId8"/>
    <p:sldId id="283" r:id="rId9"/>
    <p:sldId id="286" r:id="rId10"/>
    <p:sldId id="277" r:id="rId11"/>
    <p:sldId id="270" r:id="rId12"/>
    <p:sldId id="271" r:id="rId13"/>
    <p:sldId id="293" r:id="rId14"/>
    <p:sldId id="295" r:id="rId15"/>
    <p:sldId id="296" r:id="rId16"/>
    <p:sldId id="297" r:id="rId17"/>
    <p:sldId id="298" r:id="rId18"/>
    <p:sldId id="480" r:id="rId19"/>
    <p:sldId id="524" r:id="rId20"/>
    <p:sldId id="261" r:id="rId21"/>
    <p:sldId id="272" r:id="rId22"/>
    <p:sldId id="273" r:id="rId23"/>
    <p:sldId id="275" r:id="rId24"/>
    <p:sldId id="276" r:id="rId25"/>
    <p:sldId id="290" r:id="rId26"/>
    <p:sldId id="525" r:id="rId27"/>
    <p:sldId id="526" r:id="rId28"/>
    <p:sldId id="527" r:id="rId29"/>
    <p:sldId id="274" r:id="rId30"/>
    <p:sldId id="528" r:id="rId31"/>
    <p:sldId id="529" r:id="rId32"/>
    <p:sldId id="262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829"/>
  </p:normalViewPr>
  <p:slideViewPr>
    <p:cSldViewPr snapToGrid="0">
      <p:cViewPr varScale="1">
        <p:scale>
          <a:sx n="147" d="100"/>
          <a:sy n="147" d="100"/>
        </p:scale>
        <p:origin x="23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>
              <a:latin typeface="+mn-lt"/>
            </a:rPr>
            <a:t>Litigiosidade Repetitiva: 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>
              <a:latin typeface="+mn-lt"/>
            </a:rPr>
            <a:t>Acesso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C8651E04-C3BA-2A4E-9E44-ADDEF9CD7EBB}" type="presOf" srcId="{8383D6DA-A26E-4874-8736-BB77E0C03C9C}" destId="{3F5C4F9F-A21D-4E70-AE41-5EDDFDB2A083}" srcOrd="0" destOrd="0" presId="urn:microsoft.com/office/officeart/2005/8/layout/vList6"/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C82E038B-F3EA-D648-889A-48E0CCEA4F11}" type="presOf" srcId="{C10B6D77-819A-449F-A95D-8E9F8715D3A1}" destId="{4D8774E3-887D-486B-8F2F-22DF8222B0F3}" srcOrd="0" destOrd="0" presId="urn:microsoft.com/office/officeart/2005/8/layout/vList6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107985A8-D18D-AC41-B8FA-E19F3D2500D2}" type="presOf" srcId="{D72EEAAF-BDEC-469E-A425-56AEDD8CED08}" destId="{A26C3A47-8FBE-4755-B413-25BC0E4AFBE7}" srcOrd="0" destOrd="0" presId="urn:microsoft.com/office/officeart/2005/8/layout/vList6"/>
    <dgm:cxn modelId="{1C16B3E5-8901-3F48-89BD-28533668BB33}" type="presParOf" srcId="{A26C3A47-8FBE-4755-B413-25BC0E4AFBE7}" destId="{B55C6AD5-4BCF-4864-854B-00651938A718}" srcOrd="0" destOrd="0" presId="urn:microsoft.com/office/officeart/2005/8/layout/vList6"/>
    <dgm:cxn modelId="{66E2DA6E-B5B1-8C45-AA6D-675B022D7DE7}" type="presParOf" srcId="{B55C6AD5-4BCF-4864-854B-00651938A718}" destId="{3F5C4F9F-A21D-4E70-AE41-5EDDFDB2A083}" srcOrd="0" destOrd="0" presId="urn:microsoft.com/office/officeart/2005/8/layout/vList6"/>
    <dgm:cxn modelId="{E6B9F680-C624-8D4C-ABB2-04AC0422F8BF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>
              <a:latin typeface="+mn-lt"/>
            </a:rPr>
            <a:t>Litigiosidade Repetitiva: 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>
              <a:latin typeface="+mn-lt"/>
            </a:rPr>
            <a:t>Volume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C8651E04-C3BA-2A4E-9E44-ADDEF9CD7EBB}" type="presOf" srcId="{8383D6DA-A26E-4874-8736-BB77E0C03C9C}" destId="{3F5C4F9F-A21D-4E70-AE41-5EDDFDB2A083}" srcOrd="0" destOrd="0" presId="urn:microsoft.com/office/officeart/2005/8/layout/vList6"/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C82E038B-F3EA-D648-889A-48E0CCEA4F11}" type="presOf" srcId="{C10B6D77-819A-449F-A95D-8E9F8715D3A1}" destId="{4D8774E3-887D-486B-8F2F-22DF8222B0F3}" srcOrd="0" destOrd="0" presId="urn:microsoft.com/office/officeart/2005/8/layout/vList6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107985A8-D18D-AC41-B8FA-E19F3D2500D2}" type="presOf" srcId="{D72EEAAF-BDEC-469E-A425-56AEDD8CED08}" destId="{A26C3A47-8FBE-4755-B413-25BC0E4AFBE7}" srcOrd="0" destOrd="0" presId="urn:microsoft.com/office/officeart/2005/8/layout/vList6"/>
    <dgm:cxn modelId="{1C16B3E5-8901-3F48-89BD-28533668BB33}" type="presParOf" srcId="{A26C3A47-8FBE-4755-B413-25BC0E4AFBE7}" destId="{B55C6AD5-4BCF-4864-854B-00651938A718}" srcOrd="0" destOrd="0" presId="urn:microsoft.com/office/officeart/2005/8/layout/vList6"/>
    <dgm:cxn modelId="{66E2DA6E-B5B1-8C45-AA6D-675B022D7DE7}" type="presParOf" srcId="{B55C6AD5-4BCF-4864-854B-00651938A718}" destId="{3F5C4F9F-A21D-4E70-AE41-5EDDFDB2A083}" srcOrd="0" destOrd="0" presId="urn:microsoft.com/office/officeart/2005/8/layout/vList6"/>
    <dgm:cxn modelId="{E6B9F680-C624-8D4C-ABB2-04AC0422F8BF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>
              <a:latin typeface="+mn-lt"/>
            </a:rPr>
            <a:t>Litigiosidade Repetitiva: 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>
              <a:latin typeface="+mn-lt"/>
            </a:rPr>
            <a:t>Produtividade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4CFAF341-0C1F-0943-B404-2DF61956EA52}">
      <dgm:prSet phldrT="[Texto]" custT="1"/>
      <dgm:spPr/>
      <dgm:t>
        <a:bodyPr/>
        <a:lstStyle/>
        <a:p>
          <a:endParaRPr lang="pt-BR" sz="2200">
            <a:latin typeface="+mn-lt"/>
          </a:endParaRPr>
        </a:p>
      </dgm:t>
    </dgm:pt>
    <dgm:pt modelId="{EAE127F6-37EF-AC4F-837E-47CB672EB715}" type="parTrans" cxnId="{9BBE8D1C-D45A-3C43-B90D-1DEB98BBC5C2}">
      <dgm:prSet/>
      <dgm:spPr/>
      <dgm:t>
        <a:bodyPr/>
        <a:lstStyle/>
        <a:p>
          <a:endParaRPr lang="en-US"/>
        </a:p>
      </dgm:t>
    </dgm:pt>
    <dgm:pt modelId="{6F95A072-9B8E-0F4A-BE08-97F4F04FC3D9}" type="sibTrans" cxnId="{9BBE8D1C-D45A-3C43-B90D-1DEB98BBC5C2}">
      <dgm:prSet/>
      <dgm:spPr/>
      <dgm:t>
        <a:bodyPr/>
        <a:lstStyle/>
        <a:p>
          <a:endParaRPr lang="en-US"/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710971B-D7A5-0043-9C48-0533D9B37D9D}" type="presOf" srcId="{D72EEAAF-BDEC-469E-A425-56AEDD8CED08}" destId="{A26C3A47-8FBE-4755-B413-25BC0E4AFBE7}" srcOrd="0" destOrd="0" presId="urn:microsoft.com/office/officeart/2005/8/layout/vList6"/>
    <dgm:cxn modelId="{9BBE8D1C-D45A-3C43-B90D-1DEB98BBC5C2}" srcId="{8383D6DA-A26E-4874-8736-BB77E0C03C9C}" destId="{4CFAF341-0C1F-0943-B404-2DF61956EA52}" srcOrd="1" destOrd="0" parTransId="{EAE127F6-37EF-AC4F-837E-47CB672EB715}" sibTransId="{6F95A072-9B8E-0F4A-BE08-97F4F04FC3D9}"/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121CED45-40A1-9849-B1CB-419A4E20BD91}" type="presOf" srcId="{4CFAF341-0C1F-0943-B404-2DF61956EA52}" destId="{4D8774E3-887D-486B-8F2F-22DF8222B0F3}" srcOrd="0" destOrd="1" presId="urn:microsoft.com/office/officeart/2005/8/layout/vList6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7664A8B9-AD67-FB40-B472-5D6008D44B21}" type="presOf" srcId="{C10B6D77-819A-449F-A95D-8E9F8715D3A1}" destId="{4D8774E3-887D-486B-8F2F-22DF8222B0F3}" srcOrd="0" destOrd="0" presId="urn:microsoft.com/office/officeart/2005/8/layout/vList6"/>
    <dgm:cxn modelId="{6870B7F0-E3A3-5B42-BA1C-7A6D6F782910}" type="presOf" srcId="{8383D6DA-A26E-4874-8736-BB77E0C03C9C}" destId="{3F5C4F9F-A21D-4E70-AE41-5EDDFDB2A083}" srcOrd="0" destOrd="0" presId="urn:microsoft.com/office/officeart/2005/8/layout/vList6"/>
    <dgm:cxn modelId="{A7CB93DD-B905-9D48-B2FE-45F4CA9FBB61}" type="presParOf" srcId="{A26C3A47-8FBE-4755-B413-25BC0E4AFBE7}" destId="{B55C6AD5-4BCF-4864-854B-00651938A718}" srcOrd="0" destOrd="0" presId="urn:microsoft.com/office/officeart/2005/8/layout/vList6"/>
    <dgm:cxn modelId="{C9C6923B-8C5D-6F42-9449-ECB7A1EECDD4}" type="presParOf" srcId="{B55C6AD5-4BCF-4864-854B-00651938A718}" destId="{3F5C4F9F-A21D-4E70-AE41-5EDDFDB2A083}" srcOrd="0" destOrd="0" presId="urn:microsoft.com/office/officeart/2005/8/layout/vList6"/>
    <dgm:cxn modelId="{72EEA224-EB20-0B4A-83B7-CEC2113AD954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 dirty="0">
              <a:latin typeface="+mn-lt"/>
            </a:rPr>
            <a:t>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 dirty="0">
              <a:latin typeface="+mn-lt"/>
            </a:rPr>
            <a:t>Envolvimento de grandes litigantes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1EE2FAA6-992F-CA49-9840-24F07BEE9012}" type="presOf" srcId="{C10B6D77-819A-449F-A95D-8E9F8715D3A1}" destId="{4D8774E3-887D-486B-8F2F-22DF8222B0F3}" srcOrd="0" destOrd="0" presId="urn:microsoft.com/office/officeart/2005/8/layout/vList6"/>
    <dgm:cxn modelId="{36200FC0-EA1E-8D4E-8F10-E5D0E3A792D4}" type="presOf" srcId="{D72EEAAF-BDEC-469E-A425-56AEDD8CED08}" destId="{A26C3A47-8FBE-4755-B413-25BC0E4AFBE7}" srcOrd="0" destOrd="0" presId="urn:microsoft.com/office/officeart/2005/8/layout/vList6"/>
    <dgm:cxn modelId="{58E2C7EA-7F18-FF46-B923-0A62418FD510}" type="presOf" srcId="{8383D6DA-A26E-4874-8736-BB77E0C03C9C}" destId="{3F5C4F9F-A21D-4E70-AE41-5EDDFDB2A083}" srcOrd="0" destOrd="0" presId="urn:microsoft.com/office/officeart/2005/8/layout/vList6"/>
    <dgm:cxn modelId="{CE96C501-5037-C64E-B0A9-B8FDB9B1B87A}" type="presParOf" srcId="{A26C3A47-8FBE-4755-B413-25BC0E4AFBE7}" destId="{B55C6AD5-4BCF-4864-854B-00651938A718}" srcOrd="0" destOrd="0" presId="urn:microsoft.com/office/officeart/2005/8/layout/vList6"/>
    <dgm:cxn modelId="{CDD2C4EB-C5B3-E544-9338-DBCF89FBA6F6}" type="presParOf" srcId="{B55C6AD5-4BCF-4864-854B-00651938A718}" destId="{3F5C4F9F-A21D-4E70-AE41-5EDDFDB2A083}" srcOrd="0" destOrd="0" presId="urn:microsoft.com/office/officeart/2005/8/layout/vList6"/>
    <dgm:cxn modelId="{C777EC3E-CC87-284E-96D2-F15E821DBCDF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EEAAF-BDEC-469E-A425-56AEDD8CED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83D6DA-A26E-4874-8736-BB77E0C03C9C}">
      <dgm:prSet phldrT="[Texto]"/>
      <dgm:spPr/>
      <dgm:t>
        <a:bodyPr/>
        <a:lstStyle/>
        <a:p>
          <a:r>
            <a:rPr lang="pt-BR" dirty="0">
              <a:latin typeface="+mn-lt"/>
            </a:rPr>
            <a:t>Litigiosidade Repetitiva: Judiciário e processo</a:t>
          </a:r>
        </a:p>
      </dgm:t>
    </dgm:pt>
    <dgm:pt modelId="{3DE044E6-D876-4A06-95F5-92222665D9FB}" type="par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FA9EE02B-FFD9-4EE1-89D6-3417924FECCD}" type="sibTrans" cxnId="{90143F2D-5103-46C5-BEB3-C60339D90C1F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C10B6D77-819A-449F-A95D-8E9F8715D3A1}">
      <dgm:prSet phldrT="[Texto]" custT="1"/>
      <dgm:spPr/>
      <dgm:t>
        <a:bodyPr/>
        <a:lstStyle/>
        <a:p>
          <a:r>
            <a:rPr lang="pt-BR" sz="2200" dirty="0">
              <a:latin typeface="+mn-lt"/>
            </a:rPr>
            <a:t>O que são demandas repetitivas? Quais as suas peculiaridades?</a:t>
          </a:r>
        </a:p>
      </dgm:t>
    </dgm:pt>
    <dgm:pt modelId="{F0AF9221-FCC8-42BC-9830-D24BF3EBAEB5}" type="par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E042799D-A32E-4BDF-8ED8-5DC1909524D3}" type="sibTrans" cxnId="{FC54AC97-8D33-45A5-BE5A-2D14DF7CCACB}">
      <dgm:prSet/>
      <dgm:spPr/>
      <dgm:t>
        <a:bodyPr/>
        <a:lstStyle/>
        <a:p>
          <a:endParaRPr lang="pt-BR">
            <a:latin typeface="Cambria" panose="02040503050406030204" pitchFamily="18" charset="0"/>
          </a:endParaRPr>
        </a:p>
      </dgm:t>
    </dgm:pt>
    <dgm:pt modelId="{A26C3A47-8FBE-4755-B413-25BC0E4AFBE7}" type="pres">
      <dgm:prSet presAssocID="{D72EEAAF-BDEC-469E-A425-56AEDD8CED08}" presName="Name0" presStyleCnt="0">
        <dgm:presLayoutVars>
          <dgm:dir/>
          <dgm:animLvl val="lvl"/>
          <dgm:resizeHandles/>
        </dgm:presLayoutVars>
      </dgm:prSet>
      <dgm:spPr/>
    </dgm:pt>
    <dgm:pt modelId="{B55C6AD5-4BCF-4864-854B-00651938A718}" type="pres">
      <dgm:prSet presAssocID="{8383D6DA-A26E-4874-8736-BB77E0C03C9C}" presName="linNode" presStyleCnt="0"/>
      <dgm:spPr/>
    </dgm:pt>
    <dgm:pt modelId="{3F5C4F9F-A21D-4E70-AE41-5EDDFDB2A083}" type="pres">
      <dgm:prSet presAssocID="{8383D6DA-A26E-4874-8736-BB77E0C03C9C}" presName="parentShp" presStyleLbl="node1" presStyleIdx="0" presStyleCnt="1">
        <dgm:presLayoutVars>
          <dgm:bulletEnabled val="1"/>
        </dgm:presLayoutVars>
      </dgm:prSet>
      <dgm:spPr/>
    </dgm:pt>
    <dgm:pt modelId="{4D8774E3-887D-486B-8F2F-22DF8222B0F3}" type="pres">
      <dgm:prSet presAssocID="{8383D6DA-A26E-4874-8736-BB77E0C03C9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FAD5631D-7B39-D940-8619-DABF4F9CAD2D}" type="presOf" srcId="{C10B6D77-819A-449F-A95D-8E9F8715D3A1}" destId="{4D8774E3-887D-486B-8F2F-22DF8222B0F3}" srcOrd="0" destOrd="0" presId="urn:microsoft.com/office/officeart/2005/8/layout/vList6"/>
    <dgm:cxn modelId="{90143F2D-5103-46C5-BEB3-C60339D90C1F}" srcId="{D72EEAAF-BDEC-469E-A425-56AEDD8CED08}" destId="{8383D6DA-A26E-4874-8736-BB77E0C03C9C}" srcOrd="0" destOrd="0" parTransId="{3DE044E6-D876-4A06-95F5-92222665D9FB}" sibTransId="{FA9EE02B-FFD9-4EE1-89D6-3417924FECCD}"/>
    <dgm:cxn modelId="{FC54AC97-8D33-45A5-BE5A-2D14DF7CCACB}" srcId="{8383D6DA-A26E-4874-8736-BB77E0C03C9C}" destId="{C10B6D77-819A-449F-A95D-8E9F8715D3A1}" srcOrd="0" destOrd="0" parTransId="{F0AF9221-FCC8-42BC-9830-D24BF3EBAEB5}" sibTransId="{E042799D-A32E-4BDF-8ED8-5DC1909524D3}"/>
    <dgm:cxn modelId="{522D6FB9-E3F2-A244-9873-8D49B5C72160}" type="presOf" srcId="{8383D6DA-A26E-4874-8736-BB77E0C03C9C}" destId="{3F5C4F9F-A21D-4E70-AE41-5EDDFDB2A083}" srcOrd="0" destOrd="0" presId="urn:microsoft.com/office/officeart/2005/8/layout/vList6"/>
    <dgm:cxn modelId="{CD1690D3-FCEE-A948-8C4C-2F23AB4DE785}" type="presOf" srcId="{D72EEAAF-BDEC-469E-A425-56AEDD8CED08}" destId="{A26C3A47-8FBE-4755-B413-25BC0E4AFBE7}" srcOrd="0" destOrd="0" presId="urn:microsoft.com/office/officeart/2005/8/layout/vList6"/>
    <dgm:cxn modelId="{F562B3BA-1530-8643-9E6B-47366DE42E96}" type="presParOf" srcId="{A26C3A47-8FBE-4755-B413-25BC0E4AFBE7}" destId="{B55C6AD5-4BCF-4864-854B-00651938A718}" srcOrd="0" destOrd="0" presId="urn:microsoft.com/office/officeart/2005/8/layout/vList6"/>
    <dgm:cxn modelId="{1ACFAC4C-BBE5-C446-9935-D5F606FCBCDC}" type="presParOf" srcId="{B55C6AD5-4BCF-4864-854B-00651938A718}" destId="{3F5C4F9F-A21D-4E70-AE41-5EDDFDB2A083}" srcOrd="0" destOrd="0" presId="urn:microsoft.com/office/officeart/2005/8/layout/vList6"/>
    <dgm:cxn modelId="{C9DF8B26-2693-9D4B-BF09-6E2F913B5EF6}" type="presParOf" srcId="{B55C6AD5-4BCF-4864-854B-00651938A718}" destId="{4D8774E3-887D-486B-8F2F-22DF8222B0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89B786-BF98-4478-8492-E074BA42DD14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C336D29A-C1F7-4B87-BCEC-A3DA38A0AAA6}">
      <dgm:prSet phldrT="[Texto]" custT="1"/>
      <dgm:spPr/>
      <dgm:t>
        <a:bodyPr/>
        <a:lstStyle/>
        <a:p>
          <a:r>
            <a:rPr lang="pt-BR" sz="1600" b="1" dirty="0">
              <a:latin typeface="+mn-lt"/>
            </a:rPr>
            <a:t>Volume</a:t>
          </a:r>
        </a:p>
      </dgm:t>
    </dgm:pt>
    <dgm:pt modelId="{AE46D8E4-4F02-41AF-BBA3-150CA3115A17}" type="parTrans" cxnId="{C3E8C12F-B70B-400E-9983-4C17E9692AD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B3CCE73-7B22-4ABC-A79B-31248AED1767}" type="sibTrans" cxnId="{C3E8C12F-B70B-400E-9983-4C17E9692AD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E93E9A6D-BE2A-460D-845E-56D9C711FF2F}">
      <dgm:prSet phldrT="[Texto]"/>
      <dgm:spPr/>
      <dgm:t>
        <a:bodyPr/>
        <a:lstStyle/>
        <a:p>
          <a:r>
            <a:rPr lang="pt-BR" dirty="0">
              <a:latin typeface="+mn-lt"/>
            </a:rPr>
            <a:t>Acesso à justiça</a:t>
          </a:r>
        </a:p>
      </dgm:t>
    </dgm:pt>
    <dgm:pt modelId="{A0EF51C3-AB45-4654-B041-19CFDC6FE213}" type="parTrans" cxnId="{10225511-A3C3-4052-8F11-23803EF432A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178AD645-C9C5-4BDF-8194-041B776AD346}" type="sibTrans" cxnId="{10225511-A3C3-4052-8F11-23803EF432A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2098D13-74E9-4330-BDA0-A7E2C6A1F76E}">
      <dgm:prSet phldrT="[Texto]" custT="1"/>
      <dgm:spPr/>
      <dgm:t>
        <a:bodyPr/>
        <a:lstStyle/>
        <a:p>
          <a:r>
            <a:rPr lang="pt-BR" sz="1500" b="1">
              <a:latin typeface="+mn-lt"/>
            </a:rPr>
            <a:t>Repetição</a:t>
          </a:r>
          <a:endParaRPr lang="pt-BR" sz="1500" b="1" dirty="0">
            <a:latin typeface="+mn-lt"/>
          </a:endParaRPr>
        </a:p>
      </dgm:t>
    </dgm:pt>
    <dgm:pt modelId="{7C0AD4A5-EA0E-4A0A-AC18-67F4E201F216}" type="parTrans" cxnId="{C836822C-12A5-48C8-988A-FDD3946A58A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7F66694-74F7-4213-B691-63AC96E4F51A}" type="sibTrans" cxnId="{C836822C-12A5-48C8-988A-FDD3946A58A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09CE4DB7-11BD-4A46-A420-8C62A8854FBF}">
      <dgm:prSet phldrT="[Texto]"/>
      <dgm:spPr/>
      <dgm:t>
        <a:bodyPr/>
        <a:lstStyle/>
        <a:p>
          <a:r>
            <a:rPr lang="pt-BR" dirty="0">
              <a:latin typeface="+mn-lt"/>
            </a:rPr>
            <a:t>Sociedade de massa</a:t>
          </a:r>
        </a:p>
      </dgm:t>
    </dgm:pt>
    <dgm:pt modelId="{97F65A1D-F689-4D1F-9C1F-10AA4976C56D}" type="parTrans" cxnId="{8D596487-B7FB-49CE-9B97-E7805DA5453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5F9B68D-5ABF-4CC0-B558-A84E2133E9FF}" type="sibTrans" cxnId="{8D596487-B7FB-49CE-9B97-E7805DA5453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536ACBC-4C52-4A65-BBA4-026068E00026}">
      <dgm:prSet phldrT="[Texto]" custT="1"/>
      <dgm:spPr/>
      <dgm:t>
        <a:bodyPr/>
        <a:lstStyle/>
        <a:p>
          <a:r>
            <a:rPr lang="pt-BR" sz="1600" b="1">
              <a:latin typeface="+mn-lt"/>
            </a:rPr>
            <a:t>Questões jurídicas</a:t>
          </a:r>
          <a:endParaRPr lang="pt-BR" sz="1600" b="1" dirty="0">
            <a:latin typeface="+mn-lt"/>
          </a:endParaRPr>
        </a:p>
      </dgm:t>
    </dgm:pt>
    <dgm:pt modelId="{A06AC9AA-2F73-4B4A-AFD8-D49A40190329}" type="parTrans" cxnId="{3E2E9CC9-A508-4ADF-9A06-A9FECDC7B44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21CB8F7-3C75-426D-9DC9-CC151147094A}" type="sibTrans" cxnId="{3E2E9CC9-A508-4ADF-9A06-A9FECDC7B44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0212800-748C-48C0-AD7A-9E28A4257BA4}">
      <dgm:prSet phldrT="[Texto]"/>
      <dgm:spPr/>
      <dgm:t>
        <a:bodyPr/>
        <a:lstStyle/>
        <a:p>
          <a:r>
            <a:rPr lang="pt-BR" dirty="0">
              <a:latin typeface="+mn-lt"/>
            </a:rPr>
            <a:t>Reprodução de demandas e padronização de decisões</a:t>
          </a:r>
        </a:p>
      </dgm:t>
    </dgm:pt>
    <dgm:pt modelId="{A8CEFD70-DC07-4546-9A37-BCB4A328A0A6}" type="parTrans" cxnId="{721CBE58-4C47-4929-BB81-9E190508D92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666FDBF-FF34-4D99-803B-692C3C434FC0}" type="sibTrans" cxnId="{721CBE58-4C47-4929-BB81-9E190508D92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4B03A2D-70A0-4F4C-9BB8-F59B18B01C28}">
      <dgm:prSet phldrT="[Texto]"/>
      <dgm:spPr/>
      <dgm:t>
        <a:bodyPr/>
        <a:lstStyle/>
        <a:p>
          <a:r>
            <a:rPr lang="pt-BR" dirty="0">
              <a:latin typeface="+mn-lt"/>
            </a:rPr>
            <a:t>Envolvimento de grandes litigantes</a:t>
          </a:r>
        </a:p>
      </dgm:t>
    </dgm:pt>
    <dgm:pt modelId="{66CB0E71-3F01-4880-85F7-0AAC5647CB88}" type="parTrans" cxnId="{D2B7EF5B-76F5-4660-89C7-0E74A3FA39A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54075FA2-0ADD-4DA5-973A-1D880321E87C}" type="sibTrans" cxnId="{D2B7EF5B-76F5-4660-89C7-0E74A3FA39A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E0260DA6-B537-48CB-B2A0-D37179779D81}">
      <dgm:prSet phldrT="[Texto]"/>
      <dgm:spPr/>
      <dgm:t>
        <a:bodyPr/>
        <a:lstStyle/>
        <a:p>
          <a:r>
            <a:rPr lang="pt-BR" dirty="0">
              <a:latin typeface="+mn-lt"/>
            </a:rPr>
            <a:t>Morosidade</a:t>
          </a:r>
        </a:p>
      </dgm:t>
    </dgm:pt>
    <dgm:pt modelId="{D23CA1B3-E97E-4D8C-8980-6089E76EF33E}" type="parTrans" cxnId="{668A6136-AC3F-4DE1-8217-990C8A97D8B3}">
      <dgm:prSet/>
      <dgm:spPr/>
      <dgm:t>
        <a:bodyPr/>
        <a:lstStyle/>
        <a:p>
          <a:endParaRPr lang="pt-BR"/>
        </a:p>
      </dgm:t>
    </dgm:pt>
    <dgm:pt modelId="{C2EA5C95-6564-4E76-A3F1-6D9298A37602}" type="sibTrans" cxnId="{668A6136-AC3F-4DE1-8217-990C8A97D8B3}">
      <dgm:prSet/>
      <dgm:spPr/>
      <dgm:t>
        <a:bodyPr/>
        <a:lstStyle/>
        <a:p>
          <a:endParaRPr lang="pt-BR"/>
        </a:p>
      </dgm:t>
    </dgm:pt>
    <dgm:pt modelId="{4F38FFCA-D545-4A55-B135-62A5B9735BF8}" type="pres">
      <dgm:prSet presAssocID="{9489B786-BF98-4478-8492-E074BA42DD14}" presName="Name0" presStyleCnt="0">
        <dgm:presLayoutVars>
          <dgm:chMax/>
          <dgm:chPref/>
          <dgm:dir/>
          <dgm:animLvl val="lvl"/>
        </dgm:presLayoutVars>
      </dgm:prSet>
      <dgm:spPr/>
    </dgm:pt>
    <dgm:pt modelId="{FC3A260E-A6DF-4480-8ED5-21188DD85B96}" type="pres">
      <dgm:prSet presAssocID="{C336D29A-C1F7-4B87-BCEC-A3DA38A0AAA6}" presName="composite" presStyleCnt="0"/>
      <dgm:spPr/>
    </dgm:pt>
    <dgm:pt modelId="{096CEBB7-695D-46F3-9CF1-9E978B253816}" type="pres">
      <dgm:prSet presAssocID="{C336D29A-C1F7-4B87-BCEC-A3DA38A0AAA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1BAA34C-69CE-4BEC-8089-D9995722769E}" type="pres">
      <dgm:prSet presAssocID="{C336D29A-C1F7-4B87-BCEC-A3DA38A0AAA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857E7C1-FB0C-44F1-BB07-6EB93898584E}" type="pres">
      <dgm:prSet presAssocID="{C336D29A-C1F7-4B87-BCEC-A3DA38A0AAA6}" presName="BalanceSpacing" presStyleCnt="0"/>
      <dgm:spPr/>
    </dgm:pt>
    <dgm:pt modelId="{B68AD5DF-6F4C-4389-B8F5-9DF6A8822CFC}" type="pres">
      <dgm:prSet presAssocID="{C336D29A-C1F7-4B87-BCEC-A3DA38A0AAA6}" presName="BalanceSpacing1" presStyleCnt="0"/>
      <dgm:spPr/>
    </dgm:pt>
    <dgm:pt modelId="{A4ECC6BB-95AA-4E1D-9811-0570C9EFDBA0}" type="pres">
      <dgm:prSet presAssocID="{0B3CCE73-7B22-4ABC-A79B-31248AED1767}" presName="Accent1Text" presStyleLbl="node1" presStyleIdx="1" presStyleCnt="6"/>
      <dgm:spPr/>
    </dgm:pt>
    <dgm:pt modelId="{CD4AB123-3B5F-4541-9A61-6C8C414215EA}" type="pres">
      <dgm:prSet presAssocID="{0B3CCE73-7B22-4ABC-A79B-31248AED1767}" presName="spaceBetweenRectangles" presStyleCnt="0"/>
      <dgm:spPr/>
    </dgm:pt>
    <dgm:pt modelId="{5542B9A6-740F-488A-BC8F-4E682067DF30}" type="pres">
      <dgm:prSet presAssocID="{72098D13-74E9-4330-BDA0-A7E2C6A1F76E}" presName="composite" presStyleCnt="0"/>
      <dgm:spPr/>
    </dgm:pt>
    <dgm:pt modelId="{5A1A7BFD-298E-4AD6-9CDD-A09DCEAABD80}" type="pres">
      <dgm:prSet presAssocID="{72098D13-74E9-4330-BDA0-A7E2C6A1F76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179D875-E682-48D2-9130-2782556DDE32}" type="pres">
      <dgm:prSet presAssocID="{72098D13-74E9-4330-BDA0-A7E2C6A1F76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BA39FC8-F0F1-476E-BB4F-C0E0548F01F7}" type="pres">
      <dgm:prSet presAssocID="{72098D13-74E9-4330-BDA0-A7E2C6A1F76E}" presName="BalanceSpacing" presStyleCnt="0"/>
      <dgm:spPr/>
    </dgm:pt>
    <dgm:pt modelId="{F47A768D-8A04-4581-875B-3138A1653B76}" type="pres">
      <dgm:prSet presAssocID="{72098D13-74E9-4330-BDA0-A7E2C6A1F76E}" presName="BalanceSpacing1" presStyleCnt="0"/>
      <dgm:spPr/>
    </dgm:pt>
    <dgm:pt modelId="{4E15D12B-AF5C-4A61-BA16-E105D2E23E98}" type="pres">
      <dgm:prSet presAssocID="{27F66694-74F7-4213-B691-63AC96E4F51A}" presName="Accent1Text" presStyleLbl="node1" presStyleIdx="3" presStyleCnt="6"/>
      <dgm:spPr/>
    </dgm:pt>
    <dgm:pt modelId="{50D0D486-22D1-4122-850D-BF736132548A}" type="pres">
      <dgm:prSet presAssocID="{27F66694-74F7-4213-B691-63AC96E4F51A}" presName="spaceBetweenRectangles" presStyleCnt="0"/>
      <dgm:spPr/>
    </dgm:pt>
    <dgm:pt modelId="{02844391-EE4A-486F-96D3-18B25833B366}" type="pres">
      <dgm:prSet presAssocID="{9536ACBC-4C52-4A65-BBA4-026068E00026}" presName="composite" presStyleCnt="0"/>
      <dgm:spPr/>
    </dgm:pt>
    <dgm:pt modelId="{1AF77C33-0FAE-4B80-A523-692F8E1FD6DF}" type="pres">
      <dgm:prSet presAssocID="{9536ACBC-4C52-4A65-BBA4-026068E0002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5AC6A61-EA22-42C0-A5F2-F0E13D0C5EA3}" type="pres">
      <dgm:prSet presAssocID="{9536ACBC-4C52-4A65-BBA4-026068E0002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6678FC5-E535-45D3-AEE5-1858FE0CC538}" type="pres">
      <dgm:prSet presAssocID="{9536ACBC-4C52-4A65-BBA4-026068E00026}" presName="BalanceSpacing" presStyleCnt="0"/>
      <dgm:spPr/>
    </dgm:pt>
    <dgm:pt modelId="{3C176AE7-4E71-44A9-AA7A-D85978265813}" type="pres">
      <dgm:prSet presAssocID="{9536ACBC-4C52-4A65-BBA4-026068E00026}" presName="BalanceSpacing1" presStyleCnt="0"/>
      <dgm:spPr/>
    </dgm:pt>
    <dgm:pt modelId="{9970F28F-0E67-486B-ACC5-551C93656FA8}" type="pres">
      <dgm:prSet presAssocID="{221CB8F7-3C75-426D-9DC9-CC151147094A}" presName="Accent1Text" presStyleLbl="node1" presStyleIdx="5" presStyleCnt="6"/>
      <dgm:spPr/>
    </dgm:pt>
  </dgm:ptLst>
  <dgm:cxnLst>
    <dgm:cxn modelId="{D168A00D-3348-E040-BB04-C267744DD0B8}" type="presOf" srcId="{9536ACBC-4C52-4A65-BBA4-026068E00026}" destId="{1AF77C33-0FAE-4B80-A523-692F8E1FD6DF}" srcOrd="0" destOrd="0" presId="urn:microsoft.com/office/officeart/2008/layout/AlternatingHexagons"/>
    <dgm:cxn modelId="{10225511-A3C3-4052-8F11-23803EF432AC}" srcId="{C336D29A-C1F7-4B87-BCEC-A3DA38A0AAA6}" destId="{E93E9A6D-BE2A-460D-845E-56D9C711FF2F}" srcOrd="0" destOrd="0" parTransId="{A0EF51C3-AB45-4654-B041-19CFDC6FE213}" sibTransId="{178AD645-C9C5-4BDF-8194-041B776AD346}"/>
    <dgm:cxn modelId="{38AFB91F-7AF6-F740-9E4C-88F815F2FC46}" type="presOf" srcId="{09CE4DB7-11BD-4A46-A420-8C62A8854FBF}" destId="{D179D875-E682-48D2-9130-2782556DDE32}" srcOrd="0" destOrd="0" presId="urn:microsoft.com/office/officeart/2008/layout/AlternatingHexagons"/>
    <dgm:cxn modelId="{C836822C-12A5-48C8-988A-FDD3946A58A3}" srcId="{9489B786-BF98-4478-8492-E074BA42DD14}" destId="{72098D13-74E9-4330-BDA0-A7E2C6A1F76E}" srcOrd="1" destOrd="0" parTransId="{7C0AD4A5-EA0E-4A0A-AC18-67F4E201F216}" sibTransId="{27F66694-74F7-4213-B691-63AC96E4F51A}"/>
    <dgm:cxn modelId="{C3E8C12F-B70B-400E-9983-4C17E9692AD3}" srcId="{9489B786-BF98-4478-8492-E074BA42DD14}" destId="{C336D29A-C1F7-4B87-BCEC-A3DA38A0AAA6}" srcOrd="0" destOrd="0" parTransId="{AE46D8E4-4F02-41AF-BBA3-150CA3115A17}" sibTransId="{0B3CCE73-7B22-4ABC-A79B-31248AED1767}"/>
    <dgm:cxn modelId="{668A6136-AC3F-4DE1-8217-990C8A97D8B3}" srcId="{C336D29A-C1F7-4B87-BCEC-A3DA38A0AAA6}" destId="{E0260DA6-B537-48CB-B2A0-D37179779D81}" srcOrd="1" destOrd="0" parTransId="{D23CA1B3-E97E-4D8C-8980-6089E76EF33E}" sibTransId="{C2EA5C95-6564-4E76-A3F1-6D9298A37602}"/>
    <dgm:cxn modelId="{9F8CDD45-0280-FA49-B9D6-56D286C428AB}" type="presOf" srcId="{C336D29A-C1F7-4B87-BCEC-A3DA38A0AAA6}" destId="{096CEBB7-695D-46F3-9CF1-9E978B253816}" srcOrd="0" destOrd="0" presId="urn:microsoft.com/office/officeart/2008/layout/AlternatingHexagons"/>
    <dgm:cxn modelId="{721CBE58-4C47-4929-BB81-9E190508D924}" srcId="{9536ACBC-4C52-4A65-BBA4-026068E00026}" destId="{40212800-748C-48C0-AD7A-9E28A4257BA4}" srcOrd="0" destOrd="0" parTransId="{A8CEFD70-DC07-4546-9A37-BCB4A328A0A6}" sibTransId="{4666FDBF-FF34-4D99-803B-692C3C434FC0}"/>
    <dgm:cxn modelId="{D2B7EF5B-76F5-4660-89C7-0E74A3FA39A5}" srcId="{72098D13-74E9-4330-BDA0-A7E2C6A1F76E}" destId="{94B03A2D-70A0-4F4C-9BB8-F59B18B01C28}" srcOrd="1" destOrd="0" parTransId="{66CB0E71-3F01-4880-85F7-0AAC5647CB88}" sibTransId="{54075FA2-0ADD-4DA5-973A-1D880321E87C}"/>
    <dgm:cxn modelId="{39B7BA7E-01FE-C848-8B8C-C442A6DDCA90}" type="presOf" srcId="{221CB8F7-3C75-426D-9DC9-CC151147094A}" destId="{9970F28F-0E67-486B-ACC5-551C93656FA8}" srcOrd="0" destOrd="0" presId="urn:microsoft.com/office/officeart/2008/layout/AlternatingHexagons"/>
    <dgm:cxn modelId="{7F60547F-1F31-4349-9B7B-3C5381BED97A}" type="presOf" srcId="{72098D13-74E9-4330-BDA0-A7E2C6A1F76E}" destId="{5A1A7BFD-298E-4AD6-9CDD-A09DCEAABD80}" srcOrd="0" destOrd="0" presId="urn:microsoft.com/office/officeart/2008/layout/AlternatingHexagons"/>
    <dgm:cxn modelId="{F8E46A81-532D-6E4F-AFEB-F9C94C8999A3}" type="presOf" srcId="{94B03A2D-70A0-4F4C-9BB8-F59B18B01C28}" destId="{D179D875-E682-48D2-9130-2782556DDE32}" srcOrd="0" destOrd="1" presId="urn:microsoft.com/office/officeart/2008/layout/AlternatingHexagons"/>
    <dgm:cxn modelId="{5FDEBF81-2EDE-7B4D-9EE0-5C0A1C02806D}" type="presOf" srcId="{E0260DA6-B537-48CB-B2A0-D37179779D81}" destId="{01BAA34C-69CE-4BEC-8089-D9995722769E}" srcOrd="0" destOrd="1" presId="urn:microsoft.com/office/officeart/2008/layout/AlternatingHexagons"/>
    <dgm:cxn modelId="{8D596487-B7FB-49CE-9B97-E7805DA54530}" srcId="{72098D13-74E9-4330-BDA0-A7E2C6A1F76E}" destId="{09CE4DB7-11BD-4A46-A420-8C62A8854FBF}" srcOrd="0" destOrd="0" parTransId="{97F65A1D-F689-4D1F-9C1F-10AA4976C56D}" sibTransId="{65F9B68D-5ABF-4CC0-B558-A84E2133E9FF}"/>
    <dgm:cxn modelId="{F1EEDEB1-8296-EE42-AAE2-A4C504CC16F3}" type="presOf" srcId="{40212800-748C-48C0-AD7A-9E28A4257BA4}" destId="{C5AC6A61-EA22-42C0-A5F2-F0E13D0C5EA3}" srcOrd="0" destOrd="0" presId="urn:microsoft.com/office/officeart/2008/layout/AlternatingHexagons"/>
    <dgm:cxn modelId="{B57E93B7-54A9-2243-8EE0-9952784ABB26}" type="presOf" srcId="{27F66694-74F7-4213-B691-63AC96E4F51A}" destId="{4E15D12B-AF5C-4A61-BA16-E105D2E23E98}" srcOrd="0" destOrd="0" presId="urn:microsoft.com/office/officeart/2008/layout/AlternatingHexagons"/>
    <dgm:cxn modelId="{97D17EB8-25CF-924B-9453-073EA2A290E7}" type="presOf" srcId="{E93E9A6D-BE2A-460D-845E-56D9C711FF2F}" destId="{01BAA34C-69CE-4BEC-8089-D9995722769E}" srcOrd="0" destOrd="0" presId="urn:microsoft.com/office/officeart/2008/layout/AlternatingHexagons"/>
    <dgm:cxn modelId="{43B1F8BE-0E6C-1A46-BFBF-4411CEC86BD2}" type="presOf" srcId="{0B3CCE73-7B22-4ABC-A79B-31248AED1767}" destId="{A4ECC6BB-95AA-4E1D-9811-0570C9EFDBA0}" srcOrd="0" destOrd="0" presId="urn:microsoft.com/office/officeart/2008/layout/AlternatingHexagons"/>
    <dgm:cxn modelId="{3E2E9CC9-A508-4ADF-9A06-A9FECDC7B444}" srcId="{9489B786-BF98-4478-8492-E074BA42DD14}" destId="{9536ACBC-4C52-4A65-BBA4-026068E00026}" srcOrd="2" destOrd="0" parTransId="{A06AC9AA-2F73-4B4A-AFD8-D49A40190329}" sibTransId="{221CB8F7-3C75-426D-9DC9-CC151147094A}"/>
    <dgm:cxn modelId="{F26B4CE6-E5C2-B845-A74E-5BB9C2D6B035}" type="presOf" srcId="{9489B786-BF98-4478-8492-E074BA42DD14}" destId="{4F38FFCA-D545-4A55-B135-62A5B9735BF8}" srcOrd="0" destOrd="0" presId="urn:microsoft.com/office/officeart/2008/layout/AlternatingHexagons"/>
    <dgm:cxn modelId="{8BE26863-5E78-7544-B053-A3CA9175EDD4}" type="presParOf" srcId="{4F38FFCA-D545-4A55-B135-62A5B9735BF8}" destId="{FC3A260E-A6DF-4480-8ED5-21188DD85B96}" srcOrd="0" destOrd="0" presId="urn:microsoft.com/office/officeart/2008/layout/AlternatingHexagons"/>
    <dgm:cxn modelId="{A248CCB2-3083-3D4C-9ED3-CB283CAE206C}" type="presParOf" srcId="{FC3A260E-A6DF-4480-8ED5-21188DD85B96}" destId="{096CEBB7-695D-46F3-9CF1-9E978B253816}" srcOrd="0" destOrd="0" presId="urn:microsoft.com/office/officeart/2008/layout/AlternatingHexagons"/>
    <dgm:cxn modelId="{5073EDC0-EF1C-9940-9501-D20431FFDDC4}" type="presParOf" srcId="{FC3A260E-A6DF-4480-8ED5-21188DD85B96}" destId="{01BAA34C-69CE-4BEC-8089-D9995722769E}" srcOrd="1" destOrd="0" presId="urn:microsoft.com/office/officeart/2008/layout/AlternatingHexagons"/>
    <dgm:cxn modelId="{2C8951B3-6C07-D04D-8BBE-7E8563165B9F}" type="presParOf" srcId="{FC3A260E-A6DF-4480-8ED5-21188DD85B96}" destId="{2857E7C1-FB0C-44F1-BB07-6EB93898584E}" srcOrd="2" destOrd="0" presId="urn:microsoft.com/office/officeart/2008/layout/AlternatingHexagons"/>
    <dgm:cxn modelId="{F606B4B1-B1DB-8346-9022-3EAE93DA9D23}" type="presParOf" srcId="{FC3A260E-A6DF-4480-8ED5-21188DD85B96}" destId="{B68AD5DF-6F4C-4389-B8F5-9DF6A8822CFC}" srcOrd="3" destOrd="0" presId="urn:microsoft.com/office/officeart/2008/layout/AlternatingHexagons"/>
    <dgm:cxn modelId="{3A37FACB-7328-AA44-B3CE-8E083378B9F7}" type="presParOf" srcId="{FC3A260E-A6DF-4480-8ED5-21188DD85B96}" destId="{A4ECC6BB-95AA-4E1D-9811-0570C9EFDBA0}" srcOrd="4" destOrd="0" presId="urn:microsoft.com/office/officeart/2008/layout/AlternatingHexagons"/>
    <dgm:cxn modelId="{651A1552-F034-424F-A03E-8A027D660CB0}" type="presParOf" srcId="{4F38FFCA-D545-4A55-B135-62A5B9735BF8}" destId="{CD4AB123-3B5F-4541-9A61-6C8C414215EA}" srcOrd="1" destOrd="0" presId="urn:microsoft.com/office/officeart/2008/layout/AlternatingHexagons"/>
    <dgm:cxn modelId="{D613E280-E5CE-094F-8FDE-B8AF35597D2D}" type="presParOf" srcId="{4F38FFCA-D545-4A55-B135-62A5B9735BF8}" destId="{5542B9A6-740F-488A-BC8F-4E682067DF30}" srcOrd="2" destOrd="0" presId="urn:microsoft.com/office/officeart/2008/layout/AlternatingHexagons"/>
    <dgm:cxn modelId="{4B28C134-7A20-CB4C-A643-919D63E6FB34}" type="presParOf" srcId="{5542B9A6-740F-488A-BC8F-4E682067DF30}" destId="{5A1A7BFD-298E-4AD6-9CDD-A09DCEAABD80}" srcOrd="0" destOrd="0" presId="urn:microsoft.com/office/officeart/2008/layout/AlternatingHexagons"/>
    <dgm:cxn modelId="{83384711-2DBA-1B42-8324-590B6E9BD171}" type="presParOf" srcId="{5542B9A6-740F-488A-BC8F-4E682067DF30}" destId="{D179D875-E682-48D2-9130-2782556DDE32}" srcOrd="1" destOrd="0" presId="urn:microsoft.com/office/officeart/2008/layout/AlternatingHexagons"/>
    <dgm:cxn modelId="{E7388CE3-3EC6-E34F-9814-8581F9F3C02F}" type="presParOf" srcId="{5542B9A6-740F-488A-BC8F-4E682067DF30}" destId="{0BA39FC8-F0F1-476E-BB4F-C0E0548F01F7}" srcOrd="2" destOrd="0" presId="urn:microsoft.com/office/officeart/2008/layout/AlternatingHexagons"/>
    <dgm:cxn modelId="{D633E89A-94FE-3A40-8453-D0BDF0D3ADAA}" type="presParOf" srcId="{5542B9A6-740F-488A-BC8F-4E682067DF30}" destId="{F47A768D-8A04-4581-875B-3138A1653B76}" srcOrd="3" destOrd="0" presId="urn:microsoft.com/office/officeart/2008/layout/AlternatingHexagons"/>
    <dgm:cxn modelId="{D4C1EDF9-8F78-0245-AAAE-828B01B22EAF}" type="presParOf" srcId="{5542B9A6-740F-488A-BC8F-4E682067DF30}" destId="{4E15D12B-AF5C-4A61-BA16-E105D2E23E98}" srcOrd="4" destOrd="0" presId="urn:microsoft.com/office/officeart/2008/layout/AlternatingHexagons"/>
    <dgm:cxn modelId="{030129C5-FBD7-4D4E-80CA-003A99D092E4}" type="presParOf" srcId="{4F38FFCA-D545-4A55-B135-62A5B9735BF8}" destId="{50D0D486-22D1-4122-850D-BF736132548A}" srcOrd="3" destOrd="0" presId="urn:microsoft.com/office/officeart/2008/layout/AlternatingHexagons"/>
    <dgm:cxn modelId="{7B843C93-7C65-AF4B-B108-935D9F84FCEB}" type="presParOf" srcId="{4F38FFCA-D545-4A55-B135-62A5B9735BF8}" destId="{02844391-EE4A-486F-96D3-18B25833B366}" srcOrd="4" destOrd="0" presId="urn:microsoft.com/office/officeart/2008/layout/AlternatingHexagons"/>
    <dgm:cxn modelId="{32CECFA6-F483-9C40-9618-128BA6F026C4}" type="presParOf" srcId="{02844391-EE4A-486F-96D3-18B25833B366}" destId="{1AF77C33-0FAE-4B80-A523-692F8E1FD6DF}" srcOrd="0" destOrd="0" presId="urn:microsoft.com/office/officeart/2008/layout/AlternatingHexagons"/>
    <dgm:cxn modelId="{E9CF8241-7C33-864F-8184-7B09AF263C8B}" type="presParOf" srcId="{02844391-EE4A-486F-96D3-18B25833B366}" destId="{C5AC6A61-EA22-42C0-A5F2-F0E13D0C5EA3}" srcOrd="1" destOrd="0" presId="urn:microsoft.com/office/officeart/2008/layout/AlternatingHexagons"/>
    <dgm:cxn modelId="{1343788D-CEED-1341-8098-59C21BB7489A}" type="presParOf" srcId="{02844391-EE4A-486F-96D3-18B25833B366}" destId="{C6678FC5-E535-45D3-AEE5-1858FE0CC538}" srcOrd="2" destOrd="0" presId="urn:microsoft.com/office/officeart/2008/layout/AlternatingHexagons"/>
    <dgm:cxn modelId="{85BA0B28-0EF2-2148-82E2-C674001BB07D}" type="presParOf" srcId="{02844391-EE4A-486F-96D3-18B25833B366}" destId="{3C176AE7-4E71-44A9-AA7A-D85978265813}" srcOrd="3" destOrd="0" presId="urn:microsoft.com/office/officeart/2008/layout/AlternatingHexagons"/>
    <dgm:cxn modelId="{D02839B0-36FE-6942-8BF8-42C85B6255E3}" type="presParOf" srcId="{02844391-EE4A-486F-96D3-18B25833B366}" destId="{9970F28F-0E67-486B-ACC5-551C93656F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+mn-lt"/>
            </a:rPr>
            <a:t>Acesso</a:t>
          </a: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+mn-lt"/>
            </a:rPr>
            <a:t>Litigiosidade Repetitiva: Judiciário e processo</a:t>
          </a:r>
        </a:p>
      </dsp:txBody>
      <dsp:txXfrm>
        <a:off x="56570" y="56570"/>
        <a:ext cx="3304241" cy="1045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+mn-lt"/>
            </a:rPr>
            <a:t>Volume</a:t>
          </a: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+mn-lt"/>
            </a:rPr>
            <a:t>Litigiosidade Repetitiva: Judiciário e processo</a:t>
          </a:r>
        </a:p>
      </dsp:txBody>
      <dsp:txXfrm>
        <a:off x="56570" y="56570"/>
        <a:ext cx="3304241" cy="1045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latin typeface="+mn-lt"/>
            </a:rPr>
            <a:t>Produtividade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200" kern="1200">
            <a:latin typeface="+mn-lt"/>
          </a:endParaRP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>
              <a:latin typeface="+mn-lt"/>
            </a:rPr>
            <a:t>Litigiosidade Repetitiva: Judiciário e processo</a:t>
          </a:r>
        </a:p>
      </dsp:txBody>
      <dsp:txXfrm>
        <a:off x="56570" y="56570"/>
        <a:ext cx="3304241" cy="1045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+mn-lt"/>
            </a:rPr>
            <a:t>Envolvimento de grandes litigantes</a:t>
          </a: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latin typeface="+mn-lt"/>
            </a:rPr>
            <a:t>Judiciário e processo</a:t>
          </a:r>
        </a:p>
      </dsp:txBody>
      <dsp:txXfrm>
        <a:off x="56570" y="56570"/>
        <a:ext cx="3304241" cy="1045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74E3-887D-486B-8F2F-22DF8222B0F3}">
      <dsp:nvSpPr>
        <dsp:cNvPr id="0" name=""/>
        <dsp:cNvSpPr/>
      </dsp:nvSpPr>
      <dsp:spPr>
        <a:xfrm>
          <a:off x="3417381" y="0"/>
          <a:ext cx="5126072" cy="11588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+mn-lt"/>
            </a:rPr>
            <a:t>O que são demandas repetitivas? Quais as suas peculiaridades?</a:t>
          </a:r>
        </a:p>
      </dsp:txBody>
      <dsp:txXfrm>
        <a:off x="3417381" y="144856"/>
        <a:ext cx="4691505" cy="869133"/>
      </dsp:txXfrm>
    </dsp:sp>
    <dsp:sp modelId="{3F5C4F9F-A21D-4E70-AE41-5EDDFDB2A083}">
      <dsp:nvSpPr>
        <dsp:cNvPr id="0" name=""/>
        <dsp:cNvSpPr/>
      </dsp:nvSpPr>
      <dsp:spPr>
        <a:xfrm>
          <a:off x="0" y="0"/>
          <a:ext cx="3417381" cy="1158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+mn-lt"/>
            </a:rPr>
            <a:t>Litigiosidade Repetitiva: Judiciário e processo</a:t>
          </a:r>
        </a:p>
      </dsp:txBody>
      <dsp:txXfrm>
        <a:off x="56570" y="56570"/>
        <a:ext cx="3304241" cy="1045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CEBB7-695D-46F3-9CF1-9E978B253816}">
      <dsp:nvSpPr>
        <dsp:cNvPr id="0" name=""/>
        <dsp:cNvSpPr/>
      </dsp:nvSpPr>
      <dsp:spPr>
        <a:xfrm rot="5400000">
          <a:off x="3788915" y="114935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Volume</a:t>
          </a:r>
        </a:p>
      </dsp:txBody>
      <dsp:txXfrm rot="-5400000">
        <a:off x="4138013" y="273030"/>
        <a:ext cx="1042290" cy="1198035"/>
      </dsp:txXfrm>
    </dsp:sp>
    <dsp:sp modelId="{01BAA34C-69CE-4BEC-8089-D9995722769E}">
      <dsp:nvSpPr>
        <dsp:cNvPr id="0" name=""/>
        <dsp:cNvSpPr/>
      </dsp:nvSpPr>
      <dsp:spPr>
        <a:xfrm>
          <a:off x="5462220" y="349901"/>
          <a:ext cx="1942384" cy="10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+mn-lt"/>
            </a:rPr>
            <a:t>Acesso à justiça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+mn-lt"/>
            </a:rPr>
            <a:t>Morosidade</a:t>
          </a:r>
        </a:p>
      </dsp:txBody>
      <dsp:txXfrm>
        <a:off x="5462220" y="349901"/>
        <a:ext cx="1942384" cy="1044292"/>
      </dsp:txXfrm>
    </dsp:sp>
    <dsp:sp modelId="{A4ECC6BB-95AA-4E1D-9811-0570C9EFDBA0}">
      <dsp:nvSpPr>
        <dsp:cNvPr id="0" name=""/>
        <dsp:cNvSpPr/>
      </dsp:nvSpPr>
      <dsp:spPr>
        <a:xfrm rot="5400000">
          <a:off x="2153553" y="114935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>
            <a:latin typeface="+mn-lt"/>
          </a:endParaRPr>
        </a:p>
      </dsp:txBody>
      <dsp:txXfrm rot="-5400000">
        <a:off x="2502651" y="273030"/>
        <a:ext cx="1042290" cy="1198035"/>
      </dsp:txXfrm>
    </dsp:sp>
    <dsp:sp modelId="{5A1A7BFD-298E-4AD6-9CDD-A09DCEAABD80}">
      <dsp:nvSpPr>
        <dsp:cNvPr id="0" name=""/>
        <dsp:cNvSpPr/>
      </dsp:nvSpPr>
      <dsp:spPr>
        <a:xfrm rot="5400000">
          <a:off x="2968101" y="1592261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latin typeface="+mn-lt"/>
            </a:rPr>
            <a:t>Repetição</a:t>
          </a:r>
          <a:endParaRPr lang="pt-BR" sz="1500" b="1" kern="1200" dirty="0">
            <a:latin typeface="+mn-lt"/>
          </a:endParaRPr>
        </a:p>
      </dsp:txBody>
      <dsp:txXfrm rot="-5400000">
        <a:off x="3317199" y="1750356"/>
        <a:ext cx="1042290" cy="1198035"/>
      </dsp:txXfrm>
    </dsp:sp>
    <dsp:sp modelId="{D179D875-E682-48D2-9130-2782556DDE32}">
      <dsp:nvSpPr>
        <dsp:cNvPr id="0" name=""/>
        <dsp:cNvSpPr/>
      </dsp:nvSpPr>
      <dsp:spPr>
        <a:xfrm>
          <a:off x="1138849" y="1827227"/>
          <a:ext cx="1879726" cy="10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+mn-lt"/>
            </a:rPr>
            <a:t>Sociedade de massa</a:t>
          </a:r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+mn-lt"/>
            </a:rPr>
            <a:t>Envolvimento de grandes litigantes</a:t>
          </a:r>
        </a:p>
      </dsp:txBody>
      <dsp:txXfrm>
        <a:off x="1138849" y="1827227"/>
        <a:ext cx="1879726" cy="1044292"/>
      </dsp:txXfrm>
    </dsp:sp>
    <dsp:sp modelId="{4E15D12B-AF5C-4A61-BA16-E105D2E23E98}">
      <dsp:nvSpPr>
        <dsp:cNvPr id="0" name=""/>
        <dsp:cNvSpPr/>
      </dsp:nvSpPr>
      <dsp:spPr>
        <a:xfrm rot="5400000">
          <a:off x="4603463" y="1592261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>
            <a:latin typeface="+mn-lt"/>
          </a:endParaRPr>
        </a:p>
      </dsp:txBody>
      <dsp:txXfrm rot="-5400000">
        <a:off x="4952561" y="1750356"/>
        <a:ext cx="1042290" cy="1198035"/>
      </dsp:txXfrm>
    </dsp:sp>
    <dsp:sp modelId="{1AF77C33-0FAE-4B80-A523-692F8E1FD6DF}">
      <dsp:nvSpPr>
        <dsp:cNvPr id="0" name=""/>
        <dsp:cNvSpPr/>
      </dsp:nvSpPr>
      <dsp:spPr>
        <a:xfrm rot="5400000">
          <a:off x="3788915" y="3069587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+mn-lt"/>
            </a:rPr>
            <a:t>Questões jurídicas</a:t>
          </a:r>
          <a:endParaRPr lang="pt-BR" sz="1600" b="1" kern="1200" dirty="0">
            <a:latin typeface="+mn-lt"/>
          </a:endParaRPr>
        </a:p>
      </dsp:txBody>
      <dsp:txXfrm rot="-5400000">
        <a:off x="4138013" y="3227682"/>
        <a:ext cx="1042290" cy="1198035"/>
      </dsp:txXfrm>
    </dsp:sp>
    <dsp:sp modelId="{C5AC6A61-EA22-42C0-A5F2-F0E13D0C5EA3}">
      <dsp:nvSpPr>
        <dsp:cNvPr id="0" name=""/>
        <dsp:cNvSpPr/>
      </dsp:nvSpPr>
      <dsp:spPr>
        <a:xfrm>
          <a:off x="5462220" y="3304553"/>
          <a:ext cx="1942384" cy="10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+mn-lt"/>
            </a:rPr>
            <a:t>Reprodução de demandas e padronização de decisões</a:t>
          </a:r>
        </a:p>
      </dsp:txBody>
      <dsp:txXfrm>
        <a:off x="5462220" y="3304553"/>
        <a:ext cx="1942384" cy="1044292"/>
      </dsp:txXfrm>
    </dsp:sp>
    <dsp:sp modelId="{9970F28F-0E67-486B-ACC5-551C93656FA8}">
      <dsp:nvSpPr>
        <dsp:cNvPr id="0" name=""/>
        <dsp:cNvSpPr/>
      </dsp:nvSpPr>
      <dsp:spPr>
        <a:xfrm rot="5400000">
          <a:off x="2153553" y="3069587"/>
          <a:ext cx="1740487" cy="15142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>
            <a:latin typeface="+mn-lt"/>
          </a:endParaRPr>
        </a:p>
      </dsp:txBody>
      <dsp:txXfrm rot="-5400000">
        <a:off x="2502651" y="3227682"/>
        <a:ext cx="1042290" cy="119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66A48B-17FD-B545-B35D-EF7533113F8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3309B0-11D8-4B46-891D-CB4DD9A0A2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" panose="02020603050405020304" pitchFamily="18" charset="0"/>
            </a:endParaRPr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935F26-9F6F-4A85-AE70-7FDB8DEDCD09}" type="slidenum">
              <a:rPr lang="pt-BR" altLang="pt-BR" sz="1200"/>
              <a:pPr/>
              <a:t>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85298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E351883A-9FC9-EA42-B670-763C7CBCFD74}" type="slidenum">
              <a:rPr lang="en-US" sz="1200">
                <a:latin typeface="Calibri" charset="0"/>
              </a:rPr>
              <a:pPr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E351883A-9FC9-EA42-B670-763C7CBCFD74}" type="slidenum">
              <a:rPr lang="en-US" sz="1200">
                <a:latin typeface="Calibri" charset="0"/>
              </a:rPr>
              <a:pPr/>
              <a:t>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3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E351883A-9FC9-EA42-B670-763C7CBCFD74}" type="slidenum">
              <a:rPr lang="en-US" sz="1200">
                <a:latin typeface="Calibri" charset="0"/>
              </a:rPr>
              <a:pPr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B11DFAE5-B9B1-4245-9C55-426C53139208}" type="slidenum">
              <a:rPr lang="en-US" sz="1200">
                <a:latin typeface="Calibri" charset="0"/>
              </a:rPr>
              <a:pPr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86E594F3-4600-8B43-9F19-68F6988F5544}" type="slidenum">
              <a:rPr lang="en-US" sz="1200">
                <a:latin typeface="Calibri" charset="0"/>
              </a:rPr>
              <a:pPr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D02A987A-8105-D24F-9B2D-42DAF35DEE37}" type="slidenum">
              <a:rPr lang="en-US" sz="1200">
                <a:latin typeface="Calibri" charset="0"/>
              </a:rPr>
              <a:pPr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Litigiosidade repetitiva no Judiciário e no processo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Gerenciamento de processos e padronização decisória no processo civil e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Técnicas decisórias existentes e previstas no Novo Código de processo Civil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Aplicação de mecanismos de gerenciamento e técnicas processuais no processo penal</a:t>
            </a:r>
          </a:p>
          <a:p>
            <a:pPr marL="826303" indent="-495782">
              <a:spcBef>
                <a:spcPts val="578"/>
              </a:spcBef>
              <a:spcAft>
                <a:spcPts val="578"/>
              </a:spcAft>
              <a:buClr>
                <a:srgbClr val="FF0000"/>
              </a:buClr>
              <a:buFont typeface="Calibri" charset="0"/>
              <a:buAutoNum type="arabicPeriod"/>
            </a:pPr>
            <a:r>
              <a:rPr lang="pt-BR">
                <a:latin typeface="Cambria" charset="0"/>
                <a:ea typeface="MS PGothic" charset="0"/>
              </a:rPr>
              <a:t>Questões para debate</a:t>
            </a:r>
            <a:endParaRPr lang="en-US">
              <a:latin typeface="Cambria" charset="0"/>
              <a:ea typeface="MS PGothic" charset="0"/>
            </a:endParaRPr>
          </a:p>
          <a:p>
            <a:pPr marL="826303" indent="-495782"/>
            <a:endParaRPr lang="pt-BR">
              <a:latin typeface="Calibri" charset="0"/>
              <a:ea typeface="MS PGothic" charset="0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16130" indent="-275434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0173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542433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1983128" indent="-220348"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fld id="{7D9EF36F-CC49-C343-90CC-3A4E391DFD1E}" type="slidenum">
              <a:rPr lang="en-US" sz="1200">
                <a:latin typeface="Calibri" charset="0"/>
              </a:rPr>
              <a:pPr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9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>
            <a:extLst>
              <a:ext uri="{FF2B5EF4-FFF2-40B4-BE49-F238E27FC236}">
                <a16:creationId xmlns:a16="http://schemas.microsoft.com/office/drawing/2014/main" id="{9D94B9CF-19B7-7945-A91A-73F5B037E6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ço Reservado para Anotações 2">
            <a:extLst>
              <a:ext uri="{FF2B5EF4-FFF2-40B4-BE49-F238E27FC236}">
                <a16:creationId xmlns:a16="http://schemas.microsoft.com/office/drawing/2014/main" id="{84F44A5A-CA62-4244-95A4-C2612A9E5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572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pt-BR" altLang="pt-BR">
                <a:latin typeface="Cambria" panose="02040503050406030204" pitchFamily="18" charset="0"/>
              </a:rPr>
              <a:t>Litigiosidade repetitiva no Judiciário e no processo</a:t>
            </a:r>
          </a:p>
          <a:p>
            <a:pPr marL="8572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pt-BR" altLang="pt-BR">
                <a:latin typeface="Cambria" panose="02040503050406030204" pitchFamily="18" charset="0"/>
              </a:rPr>
              <a:t>Gerenciamento de processos e padronização decisória no processo civil e no processo penal</a:t>
            </a:r>
          </a:p>
          <a:p>
            <a:pPr marL="8572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pt-BR" altLang="pt-BR">
                <a:latin typeface="Cambria" panose="02040503050406030204" pitchFamily="18" charset="0"/>
              </a:rPr>
              <a:t>Técnicas decisórias existentes e previstas no Novo Código de processo Civil</a:t>
            </a:r>
          </a:p>
          <a:p>
            <a:pPr marL="8572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pt-BR" altLang="pt-BR">
                <a:latin typeface="Cambria" panose="02040503050406030204" pitchFamily="18" charset="0"/>
              </a:rPr>
              <a:t>Aplicação de mecanismos de gerenciamento e técnicas processuais no processo penal</a:t>
            </a:r>
          </a:p>
          <a:p>
            <a:pPr marL="8572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AutoNum type="arabicPeriod"/>
            </a:pPr>
            <a:r>
              <a:rPr lang="pt-BR" altLang="pt-BR">
                <a:latin typeface="Cambria" panose="02040503050406030204" pitchFamily="18" charset="0"/>
              </a:rPr>
              <a:t>Questões para debate</a:t>
            </a:r>
            <a:endParaRPr lang="en-US" altLang="pt-BR">
              <a:latin typeface="Cambria" panose="02040503050406030204" pitchFamily="18" charset="0"/>
            </a:endParaRPr>
          </a:p>
          <a:p>
            <a:pPr marL="857250" indent="-514350"/>
            <a:endParaRPr lang="pt-BR" altLang="pt-BR"/>
          </a:p>
        </p:txBody>
      </p:sp>
      <p:sp>
        <p:nvSpPr>
          <p:cNvPr id="17411" name="Espaço Reservado para Número de Slide 3">
            <a:extLst>
              <a:ext uri="{FF2B5EF4-FFF2-40B4-BE49-F238E27FC236}">
                <a16:creationId xmlns:a16="http://schemas.microsoft.com/office/drawing/2014/main" id="{B0064E08-6F79-3446-A4B5-63B3DE701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07096A04-2E52-3C4E-8F1C-EF88B5C2D5FD}" type="slidenum">
              <a:rPr lang="en-US" altLang="pt-BR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16</a:t>
            </a:fld>
            <a:endParaRPr lang="en-US" altLang="pt-BR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68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6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0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8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6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2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25CE987-3D95-8941-828F-8A2CDF3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611313"/>
            <a:ext cx="7737475" cy="34512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pt-BR" sz="4000" dirty="0" err="1">
                <a:latin typeface="Calibri" panose="020F0502020204030204" pitchFamily="34" charset="0"/>
              </a:rPr>
              <a:t>Acesso</a:t>
            </a:r>
            <a:r>
              <a:rPr lang="en-US" altLang="pt-BR" sz="4000" dirty="0">
                <a:latin typeface="Calibri" panose="020F0502020204030204" pitchFamily="34" charset="0"/>
              </a:rPr>
              <a:t> </a:t>
            </a:r>
            <a:r>
              <a:rPr lang="en-US" altLang="pt-BR" sz="4000" dirty="0" err="1">
                <a:latin typeface="Calibri" panose="020F0502020204030204" pitchFamily="34" charset="0"/>
              </a:rPr>
              <a:t>à</a:t>
            </a:r>
            <a:r>
              <a:rPr lang="en-US" altLang="pt-BR" sz="4000" dirty="0">
                <a:latin typeface="Calibri" panose="020F0502020204030204" pitchFamily="34" charset="0"/>
              </a:rPr>
              <a:t> </a:t>
            </a:r>
            <a:r>
              <a:rPr lang="en-US" altLang="pt-BR" sz="4000" dirty="0" err="1">
                <a:latin typeface="Calibri" panose="020F0502020204030204" pitchFamily="34" charset="0"/>
              </a:rPr>
              <a:t>Justiça</a:t>
            </a:r>
            <a:r>
              <a:rPr lang="en-US" altLang="pt-BR" sz="4000" dirty="0">
                <a:latin typeface="Calibri" panose="020F0502020204030204" pitchFamily="34" charset="0"/>
              </a:rPr>
              <a:t> e </a:t>
            </a:r>
            <a:r>
              <a:rPr lang="en-US" altLang="pt-BR" sz="4000" dirty="0" err="1">
                <a:latin typeface="Calibri" panose="020F0502020204030204" pitchFamily="34" charset="0"/>
              </a:rPr>
              <a:t>litigância</a:t>
            </a:r>
            <a:r>
              <a:rPr lang="en-US" altLang="pt-BR" sz="4000" dirty="0">
                <a:latin typeface="Calibri" panose="020F0502020204030204" pitchFamily="34" charset="0"/>
              </a:rPr>
              <a:t> no brasil</a:t>
            </a:r>
            <a:br>
              <a:rPr lang="en-US" altLang="pt-BR" sz="4000" dirty="0">
                <a:latin typeface="Calibri" panose="020F0502020204030204" pitchFamily="34" charset="0"/>
              </a:rPr>
            </a:br>
            <a:br>
              <a:rPr lang="en-US" altLang="pt-BR" sz="4000" dirty="0">
                <a:latin typeface="Calibri" panose="020F0502020204030204" pitchFamily="34" charset="0"/>
              </a:rPr>
            </a:br>
            <a:r>
              <a:rPr lang="en-US" altLang="pt-BR" sz="2500" dirty="0">
                <a:latin typeface="Calibri" panose="020F0502020204030204" pitchFamily="34" charset="0"/>
              </a:rPr>
              <a:t>Susana Henriques da Costa</a:t>
            </a:r>
            <a:br>
              <a:rPr lang="en-US" altLang="pt-BR" sz="2500">
                <a:latin typeface="Calibri" panose="020F0502020204030204" pitchFamily="34" charset="0"/>
              </a:rPr>
            </a:br>
            <a:r>
              <a:rPr lang="en-US" altLang="pt-BR" sz="2500">
                <a:latin typeface="Calibri" panose="020F0502020204030204" pitchFamily="34" charset="0"/>
              </a:rPr>
              <a:t>13.5.2022</a:t>
            </a:r>
            <a:endParaRPr lang="en-US" altLang="pt-BR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7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42913" y="1633538"/>
          <a:ext cx="8383587" cy="4922846"/>
        </p:xfrm>
        <a:graphic>
          <a:graphicData uri="http://schemas.openxmlformats.org/drawingml/2006/table">
            <a:tbl>
              <a:tblPr/>
              <a:tblGrid>
                <a:gridCol w="56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460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SETORES DOS 100 MAIORES LITIGANTES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PERCENTUAL DO TOTAL DE AÇÕES INGRESSADAS EM 2011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FEDERAL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12,14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BANCOS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10,88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MUNICIPAL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6,88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SETOR PÚBLICO ESTADUAL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3,75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TELEFONIA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1,84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COMÉRCIO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0,81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SEGUROS E PREVIDÊNCIA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0,74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INDÚSTRIA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0,63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SERVIÇOS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0,53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CONSELHOS PROFISSIONAIS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0,32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TOTAL DE PROCESSOS ENVOLVENDO OS 100 MAIORES LITIGANTES EM 2011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38,52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9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28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28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28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283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1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9836934"/>
              </p:ext>
            </p:extLst>
          </p:nvPr>
        </p:nvGraphicFramePr>
        <p:xfrm>
          <a:off x="356103" y="1747319"/>
          <a:ext cx="8543454" cy="469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156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EE0CB768-4B48-C64F-9EF1-85F11CFEB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8" y="0"/>
            <a:ext cx="9564688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1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LR </a:t>
            </a:r>
            <a:r>
              <a:rPr lang="pt-BR" altLang="pt-BR" dirty="0" err="1"/>
              <a:t>x</a:t>
            </a:r>
            <a:r>
              <a:rPr lang="pt-BR" altLang="pt-BR" dirty="0"/>
              <a:t> LO (Marc </a:t>
            </a:r>
            <a:r>
              <a:rPr lang="pt-BR" altLang="pt-BR" dirty="0" err="1"/>
              <a:t>Galanter</a:t>
            </a:r>
            <a:r>
              <a:rPr lang="pt-BR" altLang="pt-BR" dirty="0"/>
              <a:t>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385465" cy="3916363"/>
          </a:xfrm>
        </p:spPr>
        <p:txBody>
          <a:bodyPr>
            <a:normAutofit/>
          </a:bodyPr>
          <a:lstStyle/>
          <a:p>
            <a:r>
              <a:rPr lang="pt-BR" altLang="pt-BR" dirty="0"/>
              <a:t>O litigante repetitivo possui vantagens no jogo da litigância</a:t>
            </a:r>
          </a:p>
          <a:p>
            <a:r>
              <a:rPr lang="pt-BR" altLang="pt-BR" dirty="0"/>
              <a:t>As vantagens se amplificam em um ambiente de litigância de massa: adotam-se regras voltadas a desencorajar processos.</a:t>
            </a:r>
          </a:p>
          <a:p>
            <a:r>
              <a:rPr lang="pt-BR" altLang="pt-BR" dirty="0"/>
              <a:t>São tipos ideais</a:t>
            </a:r>
          </a:p>
          <a:p>
            <a:pPr lvl="1"/>
            <a:r>
              <a:rPr lang="pt-BR" altLang="pt-BR" dirty="0"/>
              <a:t>As vantagens são  potencialidades. A sua concretização depende da organização do grande litigante</a:t>
            </a:r>
          </a:p>
          <a:p>
            <a:r>
              <a:rPr lang="pt-BR" altLang="pt-BR" dirty="0"/>
              <a:t>As vantagens fazem parte do jogo. Não necessariamente configuram conduta antiética</a:t>
            </a:r>
          </a:p>
          <a:p>
            <a:pPr lvl="1"/>
            <a:r>
              <a:rPr lang="pt-BR" altLang="pt-BR" dirty="0"/>
              <a:t>Cabe ao sistema tentar minimizá-las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427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Expertise:</a:t>
            </a:r>
          </a:p>
          <a:p>
            <a:pPr lvl="1" algn="just"/>
            <a:r>
              <a:rPr lang="en-US" dirty="0" err="1"/>
              <a:t>Atuação</a:t>
            </a:r>
            <a:r>
              <a:rPr lang="en-US" dirty="0"/>
              <a:t> </a:t>
            </a:r>
            <a:r>
              <a:rPr lang="en-US" dirty="0" err="1"/>
              <a:t>preventiva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Atecipação</a:t>
            </a:r>
            <a:r>
              <a:rPr lang="en-US" dirty="0"/>
              <a:t> do </a:t>
            </a:r>
            <a:r>
              <a:rPr lang="en-US" dirty="0" err="1"/>
              <a:t>jogo</a:t>
            </a:r>
            <a:r>
              <a:rPr lang="en-US" dirty="0"/>
              <a:t> e </a:t>
            </a:r>
            <a:r>
              <a:rPr lang="en-US" dirty="0" err="1"/>
              <a:t>minimização</a:t>
            </a:r>
            <a:r>
              <a:rPr lang="en-US" dirty="0"/>
              <a:t> dos </a:t>
            </a:r>
            <a:r>
              <a:rPr lang="en-US" dirty="0" err="1"/>
              <a:t>riscos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Advocacia</a:t>
            </a:r>
            <a:r>
              <a:rPr lang="en-US" dirty="0"/>
              <a:t> </a:t>
            </a:r>
            <a:r>
              <a:rPr lang="en-US" dirty="0" err="1"/>
              <a:t>altamente</a:t>
            </a:r>
            <a:r>
              <a:rPr lang="en-US" dirty="0"/>
              <a:t> </a:t>
            </a:r>
            <a:r>
              <a:rPr lang="en-US" dirty="0" err="1"/>
              <a:t>especializada</a:t>
            </a:r>
            <a:endParaRPr lang="en-US" dirty="0"/>
          </a:p>
          <a:p>
            <a:pPr lvl="1" algn="just"/>
            <a:endParaRPr lang="en-US" dirty="0"/>
          </a:p>
          <a:p>
            <a:pPr marL="228600" lvl="1" algn="just">
              <a:spcBef>
                <a:spcPts val="1800"/>
              </a:spcBef>
              <a:buClr>
                <a:schemeClr val="accent1"/>
              </a:buClr>
            </a:pPr>
            <a:r>
              <a:rPr lang="en-US" sz="2000" dirty="0" err="1"/>
              <a:t>Escala</a:t>
            </a:r>
            <a:endParaRPr lang="en-US" sz="2000" dirty="0"/>
          </a:p>
          <a:p>
            <a:pPr lvl="1" algn="just"/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prazo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Relações</a:t>
            </a:r>
            <a:r>
              <a:rPr lang="en-US" dirty="0"/>
              <a:t> de </a:t>
            </a:r>
            <a:r>
              <a:rPr lang="en-US" dirty="0" err="1"/>
              <a:t>informalidade</a:t>
            </a:r>
            <a:r>
              <a:rPr lang="en-US" dirty="0"/>
              <a:t> com 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justiça</a:t>
            </a:r>
            <a:r>
              <a:rPr lang="en-US" dirty="0"/>
              <a:t>;</a:t>
            </a:r>
          </a:p>
          <a:p>
            <a:pPr marL="228600" lvl="1" algn="just">
              <a:spcBef>
                <a:spcPts val="1800"/>
              </a:spcBef>
              <a:buClr>
                <a:schemeClr val="accent1"/>
              </a:buClr>
            </a:pPr>
            <a:r>
              <a:rPr lang="en-US" sz="2100" dirty="0" err="1"/>
              <a:t>Credibilidade</a:t>
            </a:r>
            <a:r>
              <a:rPr lang="en-US" sz="2100" dirty="0"/>
              <a:t>: </a:t>
            </a:r>
            <a:r>
              <a:rPr lang="en-US" sz="2100" dirty="0" err="1"/>
              <a:t>estabelecem</a:t>
            </a:r>
            <a:r>
              <a:rPr lang="en-US" sz="2100" dirty="0"/>
              <a:t> </a:t>
            </a:r>
            <a:r>
              <a:rPr lang="en-US" sz="2100" dirty="0" err="1"/>
              <a:t>reputação</a:t>
            </a:r>
            <a:r>
              <a:rPr lang="en-US" sz="2100" dirty="0"/>
              <a:t>  </a:t>
            </a:r>
            <a:r>
              <a:rPr lang="en-US" sz="2100" dirty="0" err="1"/>
              <a:t>como</a:t>
            </a:r>
            <a:r>
              <a:rPr lang="en-US" sz="2100" dirty="0"/>
              <a:t>  </a:t>
            </a:r>
            <a:r>
              <a:rPr lang="en-US" sz="2100" dirty="0" err="1"/>
              <a:t>litigantes</a:t>
            </a:r>
            <a:endParaRPr lang="en-US" sz="2100" dirty="0"/>
          </a:p>
          <a:p>
            <a:pPr marL="457200" lvl="2" algn="just">
              <a:spcBef>
                <a:spcPts val="1800"/>
              </a:spcBef>
            </a:pPr>
            <a:r>
              <a:rPr lang="en-US" sz="2100" dirty="0"/>
              <a:t>Tal </a:t>
            </a:r>
            <a:r>
              <a:rPr lang="en-US" sz="2100" dirty="0" err="1"/>
              <a:t>posição</a:t>
            </a:r>
            <a:r>
              <a:rPr lang="en-US" sz="2100" dirty="0"/>
              <a:t> serve </a:t>
            </a:r>
            <a:r>
              <a:rPr lang="en-US" sz="2100" dirty="0" err="1"/>
              <a:t>como</a:t>
            </a:r>
            <a:r>
              <a:rPr lang="en-US" sz="2100" dirty="0"/>
              <a:t> </a:t>
            </a:r>
            <a:r>
              <a:rPr lang="en-US" sz="2100" dirty="0" err="1"/>
              <a:t>recurso</a:t>
            </a:r>
            <a:r>
              <a:rPr lang="en-US" sz="2100" dirty="0"/>
              <a:t> </a:t>
            </a:r>
            <a:r>
              <a:rPr lang="en-US" sz="2100" dirty="0" err="1"/>
              <a:t>para</a:t>
            </a:r>
            <a:r>
              <a:rPr lang="en-US" sz="2100" dirty="0"/>
              <a:t> o </a:t>
            </a:r>
            <a:r>
              <a:rPr lang="en-US" sz="2100" dirty="0" err="1"/>
              <a:t>comprometimento</a:t>
            </a:r>
            <a:r>
              <a:rPr lang="en-US" sz="2100" dirty="0"/>
              <a:t> com as </a:t>
            </a:r>
            <a:r>
              <a:rPr lang="en-US" sz="2100" dirty="0" err="1"/>
              <a:t>suas</a:t>
            </a:r>
            <a:r>
              <a:rPr lang="en-US" sz="2100" dirty="0"/>
              <a:t> </a:t>
            </a:r>
            <a:r>
              <a:rPr lang="en-US" sz="2100" dirty="0" err="1"/>
              <a:t>posições</a:t>
            </a:r>
            <a:r>
              <a:rPr lang="en-US" sz="2100" dirty="0"/>
              <a:t> de </a:t>
            </a:r>
            <a:r>
              <a:rPr lang="en-US" sz="2100" dirty="0" err="1"/>
              <a:t>barganha</a:t>
            </a:r>
            <a:r>
              <a:rPr lang="pt-BR" sz="2100" dirty="0"/>
              <a:t> </a:t>
            </a:r>
            <a:r>
              <a:rPr lang="en-US" sz="2100" dirty="0"/>
              <a:t>;</a:t>
            </a:r>
            <a:endParaRPr lang="en-US" dirty="0"/>
          </a:p>
          <a:p>
            <a:pPr algn="just"/>
            <a:r>
              <a:rPr lang="en-US" dirty="0" err="1"/>
              <a:t>Assunção</a:t>
            </a:r>
            <a:r>
              <a:rPr lang="en-US" dirty="0"/>
              <a:t> de </a:t>
            </a:r>
            <a:r>
              <a:rPr lang="en-US" dirty="0" err="1"/>
              <a:t>riscos</a:t>
            </a:r>
            <a:endParaRPr lang="en-US" dirty="0"/>
          </a:p>
          <a:p>
            <a:pPr lvl="1" algn="just"/>
            <a:r>
              <a:rPr lang="en-US" dirty="0"/>
              <a:t>O LO tem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minimax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179388" y="476250"/>
            <a:ext cx="8686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pt-BR" altLang="pt-BR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468313" y="1557338"/>
            <a:ext cx="82296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28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altLang="pt-BR" sz="28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2800" dirty="0">
              <a:latin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2209800"/>
            <a:ext cx="8408989" cy="3837709"/>
          </a:xfrm>
        </p:spPr>
        <p:txBody>
          <a:bodyPr>
            <a:normAutofit/>
          </a:bodyPr>
          <a:lstStyle/>
          <a:p>
            <a:r>
              <a:rPr lang="pt-BR" sz="2800" dirty="0"/>
              <a:t>O que é litigiosidade?</a:t>
            </a:r>
          </a:p>
          <a:p>
            <a:endParaRPr lang="pt-BR" sz="2800" dirty="0"/>
          </a:p>
          <a:p>
            <a:pPr lvl="1"/>
            <a:r>
              <a:rPr lang="pt-BR" sz="2600" dirty="0"/>
              <a:t>Conflitos identificados: </a:t>
            </a:r>
            <a:r>
              <a:rPr lang="pt-BR" sz="2600" dirty="0" err="1"/>
              <a:t>naming</a:t>
            </a:r>
            <a:r>
              <a:rPr lang="pt-BR" sz="2600" dirty="0"/>
              <a:t>  e </a:t>
            </a:r>
            <a:r>
              <a:rPr lang="pt-BR" sz="2600" dirty="0" err="1"/>
              <a:t>blaming</a:t>
            </a:r>
            <a:endParaRPr lang="pt-BR" sz="2600" dirty="0"/>
          </a:p>
          <a:p>
            <a:pPr lvl="1"/>
            <a:r>
              <a:rPr lang="pt-BR" sz="2600" dirty="0"/>
              <a:t>Voltados à busca pela prestação </a:t>
            </a:r>
            <a:r>
              <a:rPr lang="pt-BR" sz="2600" dirty="0" err="1"/>
              <a:t>judisdicional</a:t>
            </a:r>
            <a:r>
              <a:rPr lang="pt-BR" sz="2600" dirty="0"/>
              <a:t>: </a:t>
            </a:r>
            <a:r>
              <a:rPr lang="pt-BR" sz="2600" dirty="0" err="1"/>
              <a:t>claiming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182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Vantagens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RULE MAKING:</a:t>
            </a:r>
          </a:p>
          <a:p>
            <a:pPr lvl="1" algn="just"/>
            <a:r>
              <a:rPr lang="en-US" dirty="0" err="1"/>
              <a:t>Abdicar</a:t>
            </a:r>
            <a:r>
              <a:rPr lang="en-US" dirty="0"/>
              <a:t> de </a:t>
            </a:r>
            <a:r>
              <a:rPr lang="en-US" dirty="0" err="1"/>
              <a:t>ganhos</a:t>
            </a:r>
            <a:r>
              <a:rPr lang="en-US" dirty="0"/>
              <a:t> </a:t>
            </a:r>
            <a:r>
              <a:rPr lang="en-US" dirty="0" err="1"/>
              <a:t>imediatos</a:t>
            </a:r>
            <a:endParaRPr lang="en-US" dirty="0"/>
          </a:p>
          <a:p>
            <a:pPr lvl="1" algn="just"/>
            <a:r>
              <a:rPr lang="en-US" dirty="0" err="1"/>
              <a:t>Busca</a:t>
            </a:r>
            <a:r>
              <a:rPr lang="en-US" dirty="0"/>
              <a:t> de </a:t>
            </a:r>
            <a:r>
              <a:rPr lang="en-US" dirty="0" err="1"/>
              <a:t>ganhos</a:t>
            </a:r>
            <a:r>
              <a:rPr lang="en-US" dirty="0"/>
              <a:t> </a:t>
            </a:r>
            <a:r>
              <a:rPr lang="en-US" dirty="0" err="1"/>
              <a:t>legislativos</a:t>
            </a:r>
            <a:r>
              <a:rPr lang="en-US" dirty="0"/>
              <a:t> e </a:t>
            </a:r>
            <a:r>
              <a:rPr lang="en-US" dirty="0" err="1"/>
              <a:t>jurisprudenciais</a:t>
            </a:r>
            <a:r>
              <a:rPr lang="en-US" dirty="0"/>
              <a:t>: </a:t>
            </a:r>
            <a:r>
              <a:rPr lang="en-US" dirty="0" err="1"/>
              <a:t>geração</a:t>
            </a:r>
            <a:r>
              <a:rPr lang="en-US" dirty="0"/>
              <a:t> de </a:t>
            </a:r>
            <a:r>
              <a:rPr lang="en-US" dirty="0" err="1"/>
              <a:t>precedentes</a:t>
            </a:r>
            <a:endParaRPr lang="en-US" dirty="0"/>
          </a:p>
          <a:p>
            <a:pPr lvl="1" algn="just"/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acordos</a:t>
            </a:r>
            <a:r>
              <a:rPr lang="en-US" dirty="0"/>
              <a:t> </a:t>
            </a:r>
            <a:r>
              <a:rPr lang="en-US" dirty="0" err="1"/>
              <a:t>estratégica</a:t>
            </a:r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Advocacia</a:t>
            </a:r>
            <a:r>
              <a:rPr lang="en-US" sz="3200" dirty="0"/>
              <a:t>: o </a:t>
            </a:r>
            <a:r>
              <a:rPr lang="en-US" sz="3200" dirty="0" err="1"/>
              <a:t>advogado</a:t>
            </a:r>
            <a:r>
              <a:rPr lang="en-US" sz="3200" dirty="0"/>
              <a:t> </a:t>
            </a:r>
            <a:r>
              <a:rPr lang="en-US" sz="3200" dirty="0" err="1"/>
              <a:t>traz</a:t>
            </a:r>
            <a:r>
              <a:rPr lang="en-US" sz="3200" dirty="0"/>
              <a:t> </a:t>
            </a:r>
            <a:r>
              <a:rPr lang="en-US" sz="3200" dirty="0" err="1"/>
              <a:t>igualdade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LR: </a:t>
            </a:r>
          </a:p>
          <a:p>
            <a:pPr lvl="1"/>
            <a:r>
              <a:rPr lang="en-US" dirty="0" err="1"/>
              <a:t>Especializada</a:t>
            </a:r>
            <a:r>
              <a:rPr lang="en-US" dirty="0"/>
              <a:t> e </a:t>
            </a:r>
            <a:r>
              <a:rPr lang="en-US" dirty="0" err="1"/>
              <a:t>próxima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litigante</a:t>
            </a:r>
            <a:endParaRPr lang="en-US" dirty="0"/>
          </a:p>
          <a:p>
            <a:pPr lvl="1"/>
            <a:r>
              <a:rPr lang="en-US" dirty="0" err="1"/>
              <a:t>Controle</a:t>
            </a:r>
            <a:endParaRPr lang="en-US" dirty="0"/>
          </a:p>
          <a:p>
            <a:pPr lvl="1"/>
            <a:r>
              <a:rPr lang="en-US" dirty="0" err="1"/>
              <a:t>Previsibilidade</a:t>
            </a:r>
            <a:endParaRPr lang="en-US" dirty="0"/>
          </a:p>
          <a:p>
            <a:r>
              <a:rPr lang="en-US" dirty="0"/>
              <a:t>LO:</a:t>
            </a:r>
          </a:p>
          <a:p>
            <a:pPr lvl="1"/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vinculação</a:t>
            </a:r>
            <a:endParaRPr lang="en-US" dirty="0"/>
          </a:p>
          <a:p>
            <a:pPr lvl="1"/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atuação</a:t>
            </a:r>
            <a:r>
              <a:rPr lang="en-US" dirty="0"/>
              <a:t> </a:t>
            </a:r>
            <a:r>
              <a:rPr lang="en-US" dirty="0" err="1"/>
              <a:t>preventiva</a:t>
            </a:r>
            <a:endParaRPr lang="en-US" dirty="0"/>
          </a:p>
          <a:p>
            <a:pPr lvl="1"/>
            <a:r>
              <a:rPr lang="en-US" dirty="0"/>
              <a:t>Com </a:t>
            </a:r>
            <a:r>
              <a:rPr lang="en-US" dirty="0" err="1"/>
              <a:t>reputação</a:t>
            </a:r>
            <a:r>
              <a:rPr lang="en-US" dirty="0"/>
              <a:t> a </a:t>
            </a:r>
            <a:r>
              <a:rPr lang="en-US" dirty="0" err="1"/>
              <a:t>manter</a:t>
            </a:r>
            <a:r>
              <a:rPr lang="en-US" dirty="0"/>
              <a:t> no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justiça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Taxonomia</a:t>
            </a:r>
            <a:r>
              <a:rPr lang="en-US" dirty="0"/>
              <a:t> da </a:t>
            </a:r>
            <a:r>
              <a:rPr lang="en-US" dirty="0" err="1"/>
              <a:t>Litigância</a:t>
            </a:r>
            <a:endParaRPr lang="en-US" dirty="0"/>
          </a:p>
        </p:txBody>
      </p:sp>
      <p:pic>
        <p:nvPicPr>
          <p:cNvPr id="4" name="Content Placeholder 3" descr="IMG_28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3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62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Diagnóstico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385465" cy="3916363"/>
          </a:xfrm>
        </p:spPr>
        <p:txBody>
          <a:bodyPr/>
          <a:lstStyle/>
          <a:p>
            <a:endParaRPr lang="pt-BR" altLang="pt-BR" dirty="0"/>
          </a:p>
          <a:p>
            <a:pPr algn="just"/>
            <a:r>
              <a:rPr lang="pt-BR" altLang="pt-BR" sz="3200" cap="all" dirty="0"/>
              <a:t>O que causa a litigiosidade repetitiva?</a:t>
            </a:r>
          </a:p>
        </p:txBody>
      </p:sp>
    </p:spTree>
    <p:extLst>
      <p:ext uri="{BB962C8B-B14F-4D97-AF65-F5344CB8AC3E}">
        <p14:creationId xmlns:p14="http://schemas.microsoft.com/office/powerpoint/2010/main" val="41235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Constituição</a:t>
            </a:r>
            <a:r>
              <a:rPr lang="en-US" dirty="0"/>
              <a:t> de 1988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Ampliação</a:t>
            </a:r>
            <a:r>
              <a:rPr lang="en-US" dirty="0"/>
              <a:t> do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justiça</a:t>
            </a:r>
            <a:endParaRPr lang="en-US" dirty="0"/>
          </a:p>
          <a:p>
            <a:pPr lvl="1" algn="just"/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portas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: </a:t>
            </a:r>
            <a:r>
              <a:rPr lang="en-US" dirty="0" err="1"/>
              <a:t>juizados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, </a:t>
            </a:r>
            <a:r>
              <a:rPr lang="en-US" dirty="0" err="1"/>
              <a:t>demandas</a:t>
            </a:r>
            <a:r>
              <a:rPr lang="en-US" dirty="0"/>
              <a:t> </a:t>
            </a:r>
            <a:r>
              <a:rPr lang="en-US" dirty="0" err="1"/>
              <a:t>coletivas</a:t>
            </a:r>
            <a:r>
              <a:rPr lang="en-US" dirty="0"/>
              <a:t> (</a:t>
            </a:r>
            <a:r>
              <a:rPr lang="en-US" dirty="0" err="1"/>
              <a:t>ação</a:t>
            </a:r>
            <a:r>
              <a:rPr lang="en-US" dirty="0"/>
              <a:t> civil </a:t>
            </a:r>
            <a:r>
              <a:rPr lang="en-US" dirty="0" err="1"/>
              <a:t>pública</a:t>
            </a:r>
            <a:r>
              <a:rPr lang="en-US" dirty="0"/>
              <a:t> e </a:t>
            </a:r>
            <a:r>
              <a:rPr lang="en-US" dirty="0" err="1"/>
              <a:t>ação</a:t>
            </a:r>
            <a:r>
              <a:rPr lang="en-US" dirty="0"/>
              <a:t> popular);</a:t>
            </a:r>
          </a:p>
          <a:p>
            <a:pPr lvl="1" algn="just"/>
            <a:r>
              <a:rPr lang="en-US" dirty="0" err="1"/>
              <a:t>Redefinição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do </a:t>
            </a:r>
            <a:r>
              <a:rPr lang="en-US" dirty="0" err="1"/>
              <a:t>Ministério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e da </a:t>
            </a:r>
            <a:r>
              <a:rPr lang="en-US" dirty="0" err="1"/>
              <a:t>Defensoria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Positivação</a:t>
            </a:r>
            <a:r>
              <a:rPr lang="en-US" dirty="0"/>
              <a:t> dos </a:t>
            </a:r>
            <a:r>
              <a:rPr lang="en-US" dirty="0" err="1"/>
              <a:t>direitos</a:t>
            </a:r>
            <a:r>
              <a:rPr lang="en-US" dirty="0"/>
              <a:t> </a:t>
            </a:r>
            <a:r>
              <a:rPr lang="en-US" dirty="0" err="1"/>
              <a:t>sociais</a:t>
            </a:r>
            <a:endParaRPr lang="en-US" dirty="0"/>
          </a:p>
          <a:p>
            <a:pPr lvl="1" algn="just"/>
            <a:endParaRPr lang="en-US" dirty="0"/>
          </a:p>
          <a:p>
            <a:pPr marL="228600" lvl="1" algn="just">
              <a:spcBef>
                <a:spcPts val="1800"/>
              </a:spcBef>
              <a:buClr>
                <a:schemeClr val="accent1"/>
              </a:buClr>
            </a:pPr>
            <a:r>
              <a:rPr lang="en-US" sz="2000" dirty="0" err="1"/>
              <a:t>Fortalecimento</a:t>
            </a:r>
            <a:r>
              <a:rPr lang="en-US" sz="2000" dirty="0"/>
              <a:t> do </a:t>
            </a:r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dirty="0" err="1"/>
              <a:t>Judiciário</a:t>
            </a:r>
            <a:endParaRPr lang="en-US" sz="2000" dirty="0"/>
          </a:p>
          <a:p>
            <a:pPr lvl="1" algn="just"/>
            <a:r>
              <a:rPr lang="en-US" dirty="0"/>
              <a:t>Judicial review: </a:t>
            </a:r>
            <a:r>
              <a:rPr lang="en-US" dirty="0" err="1"/>
              <a:t>inconstitucionalidade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omissão</a:t>
            </a:r>
            <a:endParaRPr lang="en-US" dirty="0"/>
          </a:p>
          <a:p>
            <a:pPr lvl="1" algn="just"/>
            <a:r>
              <a:rPr lang="en-US" dirty="0" err="1"/>
              <a:t>Interpretação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justiciabilidade</a:t>
            </a:r>
            <a:r>
              <a:rPr lang="en-US" dirty="0"/>
              <a:t> dos </a:t>
            </a:r>
            <a:r>
              <a:rPr lang="en-US" dirty="0" err="1"/>
              <a:t>direitos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Década</a:t>
            </a:r>
            <a:r>
              <a:rPr lang="en-US" dirty="0"/>
              <a:t> de 90 e </a:t>
            </a:r>
            <a:r>
              <a:rPr lang="en-US" dirty="0" err="1"/>
              <a:t>estabilidade</a:t>
            </a:r>
            <a:r>
              <a:rPr lang="en-US" dirty="0"/>
              <a:t> </a:t>
            </a:r>
            <a:r>
              <a:rPr lang="en-US" dirty="0" err="1"/>
              <a:t>econômica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Globalização</a:t>
            </a:r>
            <a:r>
              <a:rPr lang="en-US" dirty="0"/>
              <a:t>: </a:t>
            </a:r>
            <a:r>
              <a:rPr lang="en-US" dirty="0" err="1"/>
              <a:t>multiplicação</a:t>
            </a:r>
            <a:r>
              <a:rPr lang="en-US" dirty="0"/>
              <a:t> das </a:t>
            </a:r>
            <a:r>
              <a:rPr lang="en-US" dirty="0" err="1"/>
              <a:t>informações</a:t>
            </a:r>
            <a:r>
              <a:rPr lang="en-US" dirty="0"/>
              <a:t> e das </a:t>
            </a:r>
            <a:r>
              <a:rPr lang="en-US" dirty="0" err="1"/>
              <a:t>transações</a:t>
            </a:r>
            <a:r>
              <a:rPr lang="en-US" dirty="0"/>
              <a:t>;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Privatizações</a:t>
            </a:r>
            <a:r>
              <a:rPr lang="en-US" dirty="0"/>
              <a:t>: </a:t>
            </a:r>
            <a:r>
              <a:rPr lang="en-US" dirty="0" err="1"/>
              <a:t>regulação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, </a:t>
            </a:r>
            <a:r>
              <a:rPr lang="en-US" dirty="0" err="1"/>
              <a:t>excessiva</a:t>
            </a:r>
            <a:r>
              <a:rPr lang="en-US" dirty="0"/>
              <a:t> </a:t>
            </a:r>
            <a:r>
              <a:rPr lang="en-US" dirty="0" err="1"/>
              <a:t>normatização</a:t>
            </a:r>
            <a:r>
              <a:rPr lang="en-US" dirty="0"/>
              <a:t> e “</a:t>
            </a:r>
            <a:r>
              <a:rPr lang="en-US" dirty="0" err="1"/>
              <a:t>zonas</a:t>
            </a:r>
            <a:r>
              <a:rPr lang="en-US" dirty="0"/>
              <a:t> </a:t>
            </a:r>
            <a:r>
              <a:rPr lang="en-US" dirty="0" err="1"/>
              <a:t>cinzentas</a:t>
            </a:r>
            <a:r>
              <a:rPr lang="en-US" dirty="0"/>
              <a:t> </a:t>
            </a:r>
            <a:r>
              <a:rPr lang="en-US" dirty="0" err="1"/>
              <a:t>normativas</a:t>
            </a:r>
            <a:r>
              <a:rPr lang="en-US" dirty="0"/>
              <a:t>”;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Consumo</a:t>
            </a:r>
            <a:r>
              <a:rPr lang="en-US" dirty="0"/>
              <a:t>: a nova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, </a:t>
            </a:r>
            <a:r>
              <a:rPr lang="en-US" dirty="0" err="1"/>
              <a:t>contratos</a:t>
            </a:r>
            <a:r>
              <a:rPr lang="en-US" dirty="0"/>
              <a:t> de </a:t>
            </a:r>
            <a:r>
              <a:rPr lang="en-US" dirty="0" err="1"/>
              <a:t>adesão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2647617" cy="1049235"/>
          </a:xfrm>
        </p:spPr>
        <p:txBody>
          <a:bodyPr>
            <a:normAutofit/>
          </a:bodyPr>
          <a:lstStyle/>
          <a:p>
            <a:r>
              <a:rPr lang="en-US" dirty="0" err="1"/>
              <a:t>Advocacia</a:t>
            </a:r>
            <a:r>
              <a:rPr lang="en-US" dirty="0"/>
              <a:t> de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5" y="2015732"/>
            <a:ext cx="2644893" cy="3450613"/>
          </a:xfrm>
        </p:spPr>
        <p:txBody>
          <a:bodyPr>
            <a:normAutofit/>
          </a:bodyPr>
          <a:lstStyle/>
          <a:p>
            <a:r>
              <a:rPr lang="en-US" dirty="0" err="1"/>
              <a:t>Expansão</a:t>
            </a:r>
            <a:r>
              <a:rPr lang="en-US" dirty="0"/>
              <a:t> </a:t>
            </a:r>
            <a:r>
              <a:rPr lang="en-US" dirty="0" err="1"/>
              <a:t>universitária</a:t>
            </a:r>
            <a:r>
              <a:rPr lang="en-US" dirty="0"/>
              <a:t>: </a:t>
            </a:r>
            <a:r>
              <a:rPr lang="en-US" dirty="0" err="1"/>
              <a:t>Conselho</a:t>
            </a:r>
            <a:r>
              <a:rPr lang="en-US" dirty="0"/>
              <a:t> Federal da OAB</a:t>
            </a:r>
          </a:p>
          <a:p>
            <a:pPr marL="0" indent="0">
              <a:buNone/>
            </a:pPr>
            <a:r>
              <a:rPr lang="en-US" dirty="0" err="1"/>
              <a:t>Junho</a:t>
            </a:r>
            <a:r>
              <a:rPr lang="en-US" dirty="0"/>
              <a:t>/20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605B24C1-0E2A-4F1C-A680-922E3A0FC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0" r="22727"/>
          <a:stretch/>
        </p:blipFill>
        <p:spPr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8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Oportunismo</a:t>
            </a:r>
            <a:r>
              <a:rPr lang="en-US" sz="3200" dirty="0"/>
              <a:t> X </a:t>
            </a:r>
            <a:r>
              <a:rPr lang="en-US" sz="3200" dirty="0" err="1"/>
              <a:t>Oportunidade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Utilização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 do </a:t>
            </a:r>
            <a:r>
              <a:rPr lang="en-US" dirty="0" err="1"/>
              <a:t>Judiciário</a:t>
            </a:r>
            <a:endParaRPr lang="en-US" dirty="0"/>
          </a:p>
          <a:p>
            <a:pPr lvl="1" algn="just"/>
            <a:r>
              <a:rPr lang="en-US" dirty="0" err="1"/>
              <a:t>Adiamento</a:t>
            </a:r>
            <a:r>
              <a:rPr lang="en-US" dirty="0"/>
              <a:t> do </a:t>
            </a:r>
            <a:r>
              <a:rPr lang="en-US" dirty="0" err="1"/>
              <a:t>pagamento</a:t>
            </a:r>
            <a:r>
              <a:rPr lang="en-US" dirty="0"/>
              <a:t> de </a:t>
            </a:r>
            <a:r>
              <a:rPr lang="en-US" dirty="0" err="1"/>
              <a:t>dívidas</a:t>
            </a:r>
            <a:r>
              <a:rPr lang="en-US" dirty="0"/>
              <a:t>: </a:t>
            </a:r>
            <a:r>
              <a:rPr lang="en-US" dirty="0" err="1"/>
              <a:t>gestão</a:t>
            </a:r>
            <a:r>
              <a:rPr lang="en-US" dirty="0"/>
              <a:t> </a:t>
            </a:r>
            <a:r>
              <a:rPr lang="en-US" dirty="0" err="1"/>
              <a:t>empresarial</a:t>
            </a:r>
            <a:endParaRPr lang="en-US" dirty="0"/>
          </a:p>
          <a:p>
            <a:pPr lvl="1" algn="just"/>
            <a:r>
              <a:rPr lang="en-US" dirty="0" err="1"/>
              <a:t>Teste</a:t>
            </a:r>
            <a:r>
              <a:rPr lang="en-US" dirty="0"/>
              <a:t> de </a:t>
            </a:r>
            <a:r>
              <a:rPr lang="en-US" dirty="0" err="1"/>
              <a:t>teses</a:t>
            </a:r>
            <a:r>
              <a:rPr lang="en-US" dirty="0"/>
              <a:t> </a:t>
            </a:r>
            <a:r>
              <a:rPr lang="en-US" dirty="0" err="1"/>
              <a:t>jurídicas</a:t>
            </a:r>
            <a:r>
              <a:rPr lang="en-US" dirty="0"/>
              <a:t> </a:t>
            </a:r>
            <a:r>
              <a:rPr lang="en-US" dirty="0" err="1"/>
              <a:t>inovadoras</a:t>
            </a:r>
            <a:endParaRPr lang="en-US" dirty="0"/>
          </a:p>
          <a:p>
            <a:pPr lvl="1" algn="just"/>
            <a:r>
              <a:rPr lang="en-US" dirty="0"/>
              <a:t>Mercado de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jurídicos</a:t>
            </a:r>
            <a:r>
              <a:rPr lang="en-US" dirty="0"/>
              <a:t> e </a:t>
            </a:r>
            <a:r>
              <a:rPr lang="en-US" dirty="0" err="1"/>
              <a:t>mídia</a:t>
            </a:r>
            <a:endParaRPr lang="en-US" dirty="0"/>
          </a:p>
          <a:p>
            <a:pPr lvl="1" algn="just"/>
            <a:endParaRPr lang="en-US" dirty="0"/>
          </a:p>
          <a:p>
            <a:pPr marL="228600" lvl="1" algn="just">
              <a:spcBef>
                <a:spcPts val="1800"/>
              </a:spcBef>
              <a:buClr>
                <a:schemeClr val="accent1"/>
              </a:buClr>
            </a:pPr>
            <a:r>
              <a:rPr lang="en-US" sz="2000" dirty="0" err="1"/>
              <a:t>Judiciário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balcão</a:t>
            </a:r>
            <a:r>
              <a:rPr lang="en-US" sz="2000" dirty="0"/>
              <a:t> de </a:t>
            </a:r>
            <a:r>
              <a:rPr lang="en-US" sz="2000" dirty="0" err="1"/>
              <a:t>cobrança</a:t>
            </a:r>
            <a:endParaRPr lang="en-US" sz="2000" dirty="0"/>
          </a:p>
          <a:p>
            <a:pPr lvl="1" algn="just"/>
            <a:r>
              <a:rPr lang="en-US" dirty="0" err="1"/>
              <a:t>Creditos</a:t>
            </a:r>
            <a:r>
              <a:rPr lang="en-US" dirty="0"/>
              <a:t> </a:t>
            </a:r>
            <a:r>
              <a:rPr lang="en-US" dirty="0" err="1"/>
              <a:t>bancários</a:t>
            </a:r>
            <a:endParaRPr lang="en-US" dirty="0"/>
          </a:p>
          <a:p>
            <a:pPr lvl="1" algn="just"/>
            <a:r>
              <a:rPr lang="en-US" dirty="0" err="1"/>
              <a:t>Execução</a:t>
            </a:r>
            <a:r>
              <a:rPr lang="en-US" dirty="0"/>
              <a:t> fiscal e a </a:t>
            </a:r>
            <a:r>
              <a:rPr lang="en-US" dirty="0" err="1"/>
              <a:t>ineficiência</a:t>
            </a:r>
            <a:r>
              <a:rPr lang="en-US" dirty="0"/>
              <a:t> </a:t>
            </a:r>
            <a:r>
              <a:rPr lang="en-US" dirty="0" err="1"/>
              <a:t>burocrática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Causas</a:t>
            </a:r>
            <a:r>
              <a:rPr lang="en-US" sz="3200" dirty="0"/>
              <a:t> </a:t>
            </a:r>
            <a:r>
              <a:rPr lang="en-US" sz="3200" dirty="0" err="1"/>
              <a:t>internas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Judiciário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Peticionamento</a:t>
            </a:r>
            <a:r>
              <a:rPr lang="en-US" dirty="0"/>
              <a:t> </a:t>
            </a:r>
            <a:r>
              <a:rPr lang="en-US" dirty="0" err="1"/>
              <a:t>eletrônico</a:t>
            </a:r>
            <a:r>
              <a:rPr lang="en-US" dirty="0"/>
              <a:t>;</a:t>
            </a:r>
          </a:p>
          <a:p>
            <a:r>
              <a:rPr lang="en-US" dirty="0" err="1"/>
              <a:t>Gerenciamento</a:t>
            </a:r>
            <a:r>
              <a:rPr lang="en-US" dirty="0"/>
              <a:t> do volume de </a:t>
            </a:r>
            <a:r>
              <a:rPr lang="en-US" dirty="0" err="1"/>
              <a:t>processos</a:t>
            </a:r>
            <a:r>
              <a:rPr lang="en-US" dirty="0"/>
              <a:t>;</a:t>
            </a:r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estrutura</a:t>
            </a:r>
            <a:r>
              <a:rPr lang="en-US" dirty="0"/>
              <a:t>: material e </a:t>
            </a:r>
            <a:r>
              <a:rPr lang="en-US" dirty="0" err="1"/>
              <a:t>humana</a:t>
            </a:r>
            <a:r>
              <a:rPr lang="en-US" dirty="0"/>
              <a:t>;</a:t>
            </a:r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uniformidade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decisões</a:t>
            </a:r>
            <a:r>
              <a:rPr lang="en-US" dirty="0"/>
              <a:t>;</a:t>
            </a:r>
          </a:p>
          <a:p>
            <a:r>
              <a:rPr lang="en-US" dirty="0" err="1"/>
              <a:t>Comportamento</a:t>
            </a:r>
            <a:r>
              <a:rPr lang="en-US" dirty="0"/>
              <a:t> do </a:t>
            </a:r>
            <a:r>
              <a:rPr lang="en-US" dirty="0" err="1"/>
              <a:t>juiz</a:t>
            </a:r>
            <a:r>
              <a:rPr lang="en-US" dirty="0"/>
              <a:t> e das </a:t>
            </a:r>
            <a:r>
              <a:rPr lang="en-US" dirty="0" err="1"/>
              <a:t>partes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Sociedade de Massa</a:t>
            </a:r>
            <a:br>
              <a:rPr lang="pt-BR" altLang="pt-BR" dirty="0"/>
            </a:br>
            <a:endParaRPr lang="pt-BR" altLang="pt-B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pt-BR" altLang="pt-BR" sz="2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altLang="pt-BR" sz="2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sz="2800" dirty="0"/>
              <a:t>EXTREMA COMPLEXIDADE</a:t>
            </a:r>
          </a:p>
          <a:p>
            <a:pPr algn="just">
              <a:lnSpc>
                <a:spcPct val="80000"/>
              </a:lnSpc>
            </a:pPr>
            <a:endParaRPr lang="pt-BR" altLang="pt-BR" sz="2800" dirty="0"/>
          </a:p>
          <a:p>
            <a:pPr algn="just">
              <a:lnSpc>
                <a:spcPct val="80000"/>
              </a:lnSpc>
            </a:pPr>
            <a:r>
              <a:rPr lang="pt-BR" altLang="pt-BR" sz="2800" dirty="0"/>
              <a:t>Causas internas e externas</a:t>
            </a:r>
          </a:p>
          <a:p>
            <a:pPr algn="just">
              <a:lnSpc>
                <a:spcPct val="80000"/>
              </a:lnSpc>
            </a:pPr>
            <a:r>
              <a:rPr lang="pt-BR" altLang="pt-BR" sz="2800" dirty="0"/>
              <a:t>Causas esporádicas, sazonais e permanentes</a:t>
            </a:r>
          </a:p>
          <a:p>
            <a:pPr algn="just">
              <a:lnSpc>
                <a:spcPct val="80000"/>
              </a:lnSpc>
            </a:pPr>
            <a:r>
              <a:rPr lang="pt-BR" altLang="pt-BR" sz="2800" dirty="0"/>
              <a:t>Dinamicidade entre as causalidades que se retroalimentam</a:t>
            </a:r>
          </a:p>
        </p:txBody>
      </p:sp>
    </p:spTree>
    <p:extLst>
      <p:ext uri="{BB962C8B-B14F-4D97-AF65-F5344CB8AC3E}">
        <p14:creationId xmlns:p14="http://schemas.microsoft.com/office/powerpoint/2010/main" val="1921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4475" y="1474969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>
                <a:latin typeface="+mj-lt"/>
                <a:ea typeface="+mj-ea"/>
                <a:cs typeface="+mj-cs"/>
              </a:rPr>
              <a:t>CNJ: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Justiça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em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Números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–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ano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base 2020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/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6" descr="Gráfico, Gráfico de linhas&#10;&#10;Descrição gerada automaticamente">
            <a:extLst>
              <a:ext uri="{FF2B5EF4-FFF2-40B4-BE49-F238E27FC236}">
                <a16:creationId xmlns:a16="http://schemas.microsoft.com/office/drawing/2014/main" id="{ABA44877-94DF-70C4-B852-DF9455822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13" y="1474969"/>
            <a:ext cx="4640074" cy="34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20270D-D0B7-6E43-8FEE-981836CF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/>
            <a:r>
              <a:rPr lang="en-US" sz="2600" dirty="0" err="1"/>
              <a:t>Acesso</a:t>
            </a:r>
            <a:r>
              <a:rPr lang="en-US" sz="2600" dirty="0"/>
              <a:t> e </a:t>
            </a:r>
            <a:r>
              <a:rPr lang="en-US" sz="2600" dirty="0" err="1"/>
              <a:t>Execução</a:t>
            </a:r>
            <a:r>
              <a:rPr lang="en-US" sz="2600" dirty="0"/>
              <a:t> – </a:t>
            </a:r>
            <a:r>
              <a:rPr lang="en-US" sz="2600" dirty="0" err="1"/>
              <a:t>Justiça</a:t>
            </a:r>
            <a:r>
              <a:rPr lang="en-US" sz="2600" dirty="0"/>
              <a:t> </a:t>
            </a:r>
            <a:r>
              <a:rPr lang="en-US" sz="2600" dirty="0" err="1"/>
              <a:t>Comum</a:t>
            </a:r>
            <a:br>
              <a:rPr lang="en-US" sz="2600" dirty="0"/>
            </a:br>
            <a:r>
              <a:rPr lang="en-US" sz="2600" dirty="0" err="1"/>
              <a:t>Ano</a:t>
            </a:r>
            <a:r>
              <a:rPr lang="en-US" sz="2600" dirty="0"/>
              <a:t> base 2020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DA2A5404-1941-B187-4D63-6DB6C1CB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87" y="1103589"/>
            <a:ext cx="4867192" cy="40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4475" y="1474969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>
                <a:latin typeface="+mj-lt"/>
                <a:ea typeface="+mj-ea"/>
                <a:cs typeface="+mj-cs"/>
              </a:rPr>
              <a:t>CNJ: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Justiça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em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Números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–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ano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base 2020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0912588"/>
              </p:ext>
            </p:extLst>
          </p:nvPr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7256E62B-5B84-DDD2-E8F5-B959F1182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4" y="1474969"/>
            <a:ext cx="4867075" cy="37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7F5EE-6F85-A34D-B70F-9F5810A9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/>
            <a:r>
              <a:rPr lang="en-US" sz="2600" dirty="0"/>
              <a:t>Volume e </a:t>
            </a:r>
            <a:r>
              <a:rPr lang="en-US" sz="2600" dirty="0" err="1"/>
              <a:t>Execução</a:t>
            </a:r>
            <a:r>
              <a:rPr lang="en-US" sz="2600" dirty="0"/>
              <a:t> – </a:t>
            </a:r>
            <a:r>
              <a:rPr lang="en-US" sz="2600" dirty="0" err="1"/>
              <a:t>Justiça</a:t>
            </a:r>
            <a:r>
              <a:rPr lang="en-US" sz="2600" dirty="0"/>
              <a:t> </a:t>
            </a:r>
            <a:r>
              <a:rPr lang="en-US" sz="2600" dirty="0" err="1"/>
              <a:t>Comum</a:t>
            </a:r>
            <a:br>
              <a:rPr lang="en-US" sz="2600" dirty="0"/>
            </a:br>
            <a:r>
              <a:rPr lang="en-US" sz="2600" dirty="0" err="1"/>
              <a:t>ano</a:t>
            </a:r>
            <a:r>
              <a:rPr lang="en-US" sz="2600" dirty="0"/>
              <a:t> base 2020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CE4A42AF-D771-5BF4-D679-F292C312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14" y="1145634"/>
            <a:ext cx="4856455" cy="39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4475" y="1474969"/>
            <a:ext cx="2117940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>
                <a:latin typeface="+mj-lt"/>
                <a:ea typeface="+mj-ea"/>
                <a:cs typeface="+mj-cs"/>
              </a:rPr>
              <a:t>CNJ: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Justiça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em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Números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–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ano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base 2020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7829132"/>
              </p:ext>
            </p:extLst>
          </p:nvPr>
        </p:nvGraphicFramePr>
        <p:xfrm>
          <a:off x="356103" y="244442"/>
          <a:ext cx="8543454" cy="115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3A3C6000-2109-7AD3-13E9-0199FF5F6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14" y="1474969"/>
            <a:ext cx="4949525" cy="37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7016750" y="471488"/>
            <a:ext cx="203676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r>
              <a:rPr lang="pt-BR" sz="1800" b="1" dirty="0">
                <a:solidFill>
                  <a:srgbClr val="C00000"/>
                </a:solidFill>
                <a:latin typeface="Calibri" charset="0"/>
              </a:rPr>
              <a:t>Há mais execuções fiscais pendentes do que o total de processos de conhecimento </a:t>
            </a:r>
            <a:r>
              <a:rPr lang="pt-BR" sz="1400" dirty="0">
                <a:latin typeface="Calibri" charset="0"/>
              </a:rPr>
              <a:t>(Fonte: Justiça em </a:t>
            </a:r>
            <a:r>
              <a:rPr lang="pt-BR" sz="1400">
                <a:latin typeface="Calibri" charset="0"/>
              </a:rPr>
              <a:t>Números 2021 </a:t>
            </a:r>
            <a:r>
              <a:rPr lang="pt-BR" sz="1400" dirty="0">
                <a:latin typeface="Calibri" charset="0"/>
              </a:rPr>
              <a:t>– ano </a:t>
            </a:r>
            <a:r>
              <a:rPr lang="pt-BR" sz="1400">
                <a:latin typeface="Calibri" charset="0"/>
              </a:rPr>
              <a:t>base 2020)</a:t>
            </a:r>
            <a:r>
              <a:rPr lang="pt-BR" sz="1800" b="1">
                <a:solidFill>
                  <a:srgbClr val="C00000"/>
                </a:solidFill>
                <a:latin typeface="Calibri" charset="0"/>
              </a:rPr>
              <a:t> </a:t>
            </a:r>
            <a:endParaRPr lang="pt-BR" sz="1800" b="1" dirty="0">
              <a:solidFill>
                <a:srgbClr val="C00000"/>
              </a:solidFill>
              <a:latin typeface="Calibri" charset="0"/>
            </a:endParaRPr>
          </a:p>
          <a:p>
            <a:pPr algn="ctr"/>
            <a:endParaRPr lang="pt-BR" sz="1800" dirty="0">
              <a:latin typeface="Calibri" charset="0"/>
            </a:endParaRPr>
          </a:p>
          <a:p>
            <a:pPr algn="ctr"/>
            <a:endParaRPr lang="pt-BR" sz="1800" dirty="0">
              <a:latin typeface="Calibri" charset="0"/>
            </a:endParaRPr>
          </a:p>
          <a:p>
            <a:pPr algn="ctr"/>
            <a:endParaRPr lang="pt-BR" sz="1800" dirty="0">
              <a:latin typeface="Calibri" charset="0"/>
            </a:endParaRPr>
          </a:p>
        </p:txBody>
      </p:sp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6483B22A-4BDE-B32C-BF3F-F1F303B8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7" y="367862"/>
            <a:ext cx="5969877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81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582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3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584" name="Rectangle 7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8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578" name="CaixaDeTexto 5"/>
          <p:cNvSpPr txBox="1">
            <a:spLocks noChangeArrowheads="1"/>
          </p:cNvSpPr>
          <p:nvPr/>
        </p:nvSpPr>
        <p:spPr bwMode="auto">
          <a:xfrm>
            <a:off x="494475" y="1474969"/>
            <a:ext cx="2117940" cy="1868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cap="all">
                <a:latin typeface="+mj-lt"/>
                <a:ea typeface="+mj-ea"/>
                <a:cs typeface="+mj-cs"/>
              </a:rPr>
              <a:t>(Fonte: Justiça em Números 2016 – ano base 2015)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cap="all">
              <a:latin typeface="+mj-lt"/>
              <a:ea typeface="+mj-ea"/>
              <a:cs typeface="+mj-cs"/>
            </a:endParaRPr>
          </a:p>
        </p:txBody>
      </p:sp>
      <p:cxnSp>
        <p:nvCxnSpPr>
          <p:cNvPr id="24586" name="Straight Connector 8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587" name="Group 8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24588" name="Rectangle 8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9" name="Rectangle 8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FullSizeRender[2]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8095"/>
          <a:stretch/>
        </p:blipFill>
        <p:spPr>
          <a:xfrm>
            <a:off x="3463780" y="1116345"/>
            <a:ext cx="4712189" cy="3866172"/>
          </a:xfrm>
          <a:prstGeom prst="rect">
            <a:avLst/>
          </a:prstGeom>
        </p:spPr>
      </p:pic>
      <p:pic>
        <p:nvPicPr>
          <p:cNvPr id="24590" name="Picture 8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591" name="Straight Connector 9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73F99EE569F4A908AC2DB9EF31A6F" ma:contentTypeVersion="7" ma:contentTypeDescription="Create a new document." ma:contentTypeScope="" ma:versionID="84cd9f154bf1d44a0f9d292b604eacee">
  <xsd:schema xmlns:xsd="http://www.w3.org/2001/XMLSchema" xmlns:xs="http://www.w3.org/2001/XMLSchema" xmlns:p="http://schemas.microsoft.com/office/2006/metadata/properties" xmlns:ns3="7f8f6bc7-b2f0-4aba-82e7-56aa54f3f6fc" xmlns:ns4="a42403de-3eef-4ece-b1d4-90944f58751b" targetNamespace="http://schemas.microsoft.com/office/2006/metadata/properties" ma:root="true" ma:fieldsID="0676fc03db85c15a4b3a4348ae9d31c0" ns3:_="" ns4:_="">
    <xsd:import namespace="7f8f6bc7-b2f0-4aba-82e7-56aa54f3f6fc"/>
    <xsd:import namespace="a42403de-3eef-4ece-b1d4-90944f587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6bc7-b2f0-4aba-82e7-56aa54f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403de-3eef-4ece-b1d4-90944f587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59CF6C-A449-4049-A406-E7D13F714EFC}">
  <ds:schemaRefs>
    <ds:schemaRef ds:uri="7f8f6bc7-b2f0-4aba-82e7-56aa54f3f6fc"/>
    <ds:schemaRef ds:uri="a42403de-3eef-4ece-b1d4-90944f5875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A1B79C-601E-4AD0-A53F-0375C079B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EFCBD-E336-43D8-909B-3B65E0CDB5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25059</TotalTime>
  <Words>1007</Words>
  <Application>Microsoft Macintosh PowerPoint</Application>
  <PresentationFormat>Apresentação na tela (4:3)</PresentationFormat>
  <Paragraphs>196</Paragraphs>
  <Slides>29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Gill Sans MT</vt:lpstr>
      <vt:lpstr>Times</vt:lpstr>
      <vt:lpstr>Times New Roman</vt:lpstr>
      <vt:lpstr>Galeria</vt:lpstr>
      <vt:lpstr>Acesso à Justiça e litigância no brasil  Susana Henriques da Costa 13.5.2022</vt:lpstr>
      <vt:lpstr>Apresentação do PowerPoint</vt:lpstr>
      <vt:lpstr>Apresentação do PowerPoint</vt:lpstr>
      <vt:lpstr>Acesso e Execução – Justiça Comum Ano base 2020</vt:lpstr>
      <vt:lpstr>Apresentação do PowerPoint</vt:lpstr>
      <vt:lpstr>Volume e Execução – Justiça Comum ano base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LR x LO (Marc Galanter)</vt:lpstr>
      <vt:lpstr>Vantagens</vt:lpstr>
      <vt:lpstr>Vantagens</vt:lpstr>
      <vt:lpstr>Vantagens</vt:lpstr>
      <vt:lpstr>Advocacia: o advogado traz igualdade?</vt:lpstr>
      <vt:lpstr>Taxonomia da Litigância</vt:lpstr>
      <vt:lpstr>Diagnóstico</vt:lpstr>
      <vt:lpstr>Constituição de 1988</vt:lpstr>
      <vt:lpstr>Década de 90 e estabilidade econômica</vt:lpstr>
      <vt:lpstr>Advocacia de massa</vt:lpstr>
      <vt:lpstr>Oportunismo X Oportunidade</vt:lpstr>
      <vt:lpstr>Causas internas ao Judiciário</vt:lpstr>
      <vt:lpstr>Sociedade de Massa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 ESPECIAL E EXTRAORDINÁRIO REPETITIVO  Susana Henriques da Costa 20.4.2021</dc:title>
  <dc:creator>Susana Henriques da Costa</dc:creator>
  <cp:lastModifiedBy>Susana Henriques da Costa</cp:lastModifiedBy>
  <cp:revision>13</cp:revision>
  <dcterms:created xsi:type="dcterms:W3CDTF">2021-04-20T12:17:30Z</dcterms:created>
  <dcterms:modified xsi:type="dcterms:W3CDTF">2022-05-30T12:40:31Z</dcterms:modified>
</cp:coreProperties>
</file>