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7"/>
  </p:notesMasterIdLst>
  <p:handoutMasterIdLst>
    <p:handoutMasterId r:id="rId68"/>
  </p:handoutMasterIdLst>
  <p:sldIdLst>
    <p:sldId id="299" r:id="rId2"/>
    <p:sldId id="300" r:id="rId3"/>
    <p:sldId id="301" r:id="rId4"/>
    <p:sldId id="302" r:id="rId5"/>
    <p:sldId id="503" r:id="rId6"/>
    <p:sldId id="303" r:id="rId7"/>
    <p:sldId id="304" r:id="rId8"/>
    <p:sldId id="482" r:id="rId9"/>
    <p:sldId id="484" r:id="rId10"/>
    <p:sldId id="483" r:id="rId11"/>
    <p:sldId id="305" r:id="rId12"/>
    <p:sldId id="504" r:id="rId13"/>
    <p:sldId id="307" r:id="rId14"/>
    <p:sldId id="505" r:id="rId15"/>
    <p:sldId id="506" r:id="rId16"/>
    <p:sldId id="471" r:id="rId17"/>
    <p:sldId id="295" r:id="rId18"/>
    <p:sldId id="514" r:id="rId19"/>
    <p:sldId id="515" r:id="rId20"/>
    <p:sldId id="516" r:id="rId21"/>
    <p:sldId id="257" r:id="rId22"/>
    <p:sldId id="290" r:id="rId23"/>
    <p:sldId id="508" r:id="rId24"/>
    <p:sldId id="258" r:id="rId25"/>
    <p:sldId id="259" r:id="rId26"/>
    <p:sldId id="262" r:id="rId27"/>
    <p:sldId id="264" r:id="rId28"/>
    <p:sldId id="265" r:id="rId29"/>
    <p:sldId id="266" r:id="rId30"/>
    <p:sldId id="311" r:id="rId31"/>
    <p:sldId id="267" r:id="rId32"/>
    <p:sldId id="268" r:id="rId33"/>
    <p:sldId id="511" r:id="rId34"/>
    <p:sldId id="263" r:id="rId35"/>
    <p:sldId id="270" r:id="rId36"/>
    <p:sldId id="271" r:id="rId37"/>
    <p:sldId id="274" r:id="rId38"/>
    <p:sldId id="512" r:id="rId39"/>
    <p:sldId id="275" r:id="rId40"/>
    <p:sldId id="276" r:id="rId41"/>
    <p:sldId id="278" r:id="rId42"/>
    <p:sldId id="282" r:id="rId43"/>
    <p:sldId id="281" r:id="rId44"/>
    <p:sldId id="308" r:id="rId45"/>
    <p:sldId id="298" r:id="rId46"/>
    <p:sldId id="286" r:id="rId47"/>
    <p:sldId id="309" r:id="rId48"/>
    <p:sldId id="291" r:id="rId49"/>
    <p:sldId id="480" r:id="rId50"/>
    <p:sldId id="476" r:id="rId51"/>
    <p:sldId id="485" r:id="rId52"/>
    <p:sldId id="490" r:id="rId53"/>
    <p:sldId id="487" r:id="rId54"/>
    <p:sldId id="491" r:id="rId55"/>
    <p:sldId id="488" r:id="rId56"/>
    <p:sldId id="492" r:id="rId57"/>
    <p:sldId id="489" r:id="rId58"/>
    <p:sldId id="496" r:id="rId59"/>
    <p:sldId id="478" r:id="rId60"/>
    <p:sldId id="498" r:id="rId61"/>
    <p:sldId id="497" r:id="rId62"/>
    <p:sldId id="501" r:id="rId63"/>
    <p:sldId id="499" r:id="rId64"/>
    <p:sldId id="502" r:id="rId65"/>
    <p:sldId id="500" r:id="rId66"/>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ambria" panose="02040503050406030204" pitchFamily="18" charset="0"/>
      <p:regular r:id="rId73"/>
      <p:bold r:id="rId74"/>
      <p:italic r:id="rId75"/>
      <p:boldItalic r:id="rId76"/>
    </p:embeddedFont>
    <p:embeddedFont>
      <p:font typeface="Verdana" panose="020B0604030504040204" pitchFamily="34" charset="0"/>
      <p:regular r:id="rId77"/>
      <p:bold r:id="rId78"/>
      <p:italic r:id="rId79"/>
      <p:boldItalic r:id="rId80"/>
    </p:embeddedFont>
  </p:embeddedFontLst>
  <p:custDataLst>
    <p:tags r:id="rId81"/>
  </p:custDataLst>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4030" userDrawn="1">
          <p15:clr>
            <a:srgbClr val="A4A3A4"/>
          </p15:clr>
        </p15:guide>
        <p15:guide id="3" orient="horz" pos="1152" userDrawn="1">
          <p15:clr>
            <a:srgbClr val="A4A3A4"/>
          </p15:clr>
        </p15:guide>
        <p15:guide id="4" orient="horz" pos="1018" userDrawn="1">
          <p15:clr>
            <a:srgbClr val="A4A3A4"/>
          </p15:clr>
        </p15:guide>
        <p15:guide id="5" orient="horz" pos="3886" userDrawn="1">
          <p15:clr>
            <a:srgbClr val="A4A3A4"/>
          </p15:clr>
        </p15:guide>
        <p15:guide id="6" orient="horz" pos="2928" userDrawn="1">
          <p15:clr>
            <a:srgbClr val="A4A3A4"/>
          </p15:clr>
        </p15:guide>
        <p15:guide id="7" orient="horz" pos="3072" userDrawn="1">
          <p15:clr>
            <a:srgbClr val="A4A3A4"/>
          </p15:clr>
        </p15:guide>
        <p15:guide id="8" orient="horz" pos="407" userDrawn="1">
          <p15:clr>
            <a:srgbClr val="A4A3A4"/>
          </p15:clr>
        </p15:guide>
        <p15:guide id="9" pos="3840" userDrawn="1">
          <p15:clr>
            <a:srgbClr val="A4A3A4"/>
          </p15:clr>
        </p15:guide>
        <p15:guide id="10" pos="959" userDrawn="1">
          <p15:clr>
            <a:srgbClr val="A4A3A4"/>
          </p15:clr>
        </p15:guide>
        <p15:guide id="11" pos="7153" userDrawn="1">
          <p15:clr>
            <a:srgbClr val="A4A3A4"/>
          </p15:clr>
        </p15:guide>
        <p15:guide id="12" pos="671" userDrawn="1">
          <p15:clr>
            <a:srgbClr val="A4A3A4"/>
          </p15:clr>
        </p15:guide>
        <p15:guide id="13" pos="4992" userDrawn="1">
          <p15:clr>
            <a:srgbClr val="A4A3A4"/>
          </p15:clr>
        </p15:guide>
        <p15:guide id="14" pos="70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6E90FE"/>
    <a:srgbClr val="8086FC"/>
    <a:srgbClr val="6D6DFB"/>
    <a:srgbClr val="4E78F0"/>
    <a:srgbClr val="F0932C"/>
    <a:srgbClr val="92C610"/>
    <a:srgbClr val="9FD812"/>
    <a:srgbClr val="E05F2C"/>
    <a:srgbClr val="0ABEB5"/>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7DF303-0DE6-4798-8528-D5F4540D0588}" v="42" dt="2023-03-27T20:06:14.395"/>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29" autoAdjust="0"/>
  </p:normalViewPr>
  <p:slideViewPr>
    <p:cSldViewPr showGuides="1">
      <p:cViewPr varScale="1">
        <p:scale>
          <a:sx n="110" d="100"/>
          <a:sy n="110" d="100"/>
        </p:scale>
        <p:origin x="516" y="114"/>
      </p:cViewPr>
      <p:guideLst>
        <p:guide orient="horz" pos="2160"/>
        <p:guide orient="horz" pos="4030"/>
        <p:guide orient="horz" pos="1152"/>
        <p:guide orient="horz" pos="1018"/>
        <p:guide orient="horz" pos="3886"/>
        <p:guide orient="horz" pos="2928"/>
        <p:guide orient="horz" pos="3072"/>
        <p:guide orient="horz" pos="407"/>
        <p:guide pos="3840"/>
        <p:guide pos="959"/>
        <p:guide pos="7153"/>
        <p:guide pos="671"/>
        <p:guide pos="4992"/>
        <p:guide pos="700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2" d="100"/>
          <a:sy n="72" d="100"/>
        </p:scale>
        <p:origin x="414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tags" Target="tags/tag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DCD5DB-9756-475C-9B6C-DAA659E28DF7}"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n-US"/>
        </a:p>
      </dgm:t>
    </dgm:pt>
    <dgm:pt modelId="{C3E60AD9-EA89-4A6F-A37E-AF410E8D00AD}">
      <dgm:prSet phldrT="[Text]"/>
      <dgm:spPr/>
      <dgm:t>
        <a:bodyPr/>
        <a:lstStyle/>
        <a:p>
          <a:r>
            <a:rPr lang="pt-BR" dirty="0"/>
            <a:t>TAM</a:t>
          </a:r>
          <a:endParaRPr lang="en-US" dirty="0"/>
        </a:p>
      </dgm:t>
    </dgm:pt>
    <dgm:pt modelId="{EFF7471B-4486-4EBD-B8B7-E8FDBAFB1FC4}" type="parTrans" cxnId="{A8652DCC-E459-4466-87AF-4EBFE1EABCED}">
      <dgm:prSet/>
      <dgm:spPr/>
      <dgm:t>
        <a:bodyPr/>
        <a:lstStyle/>
        <a:p>
          <a:endParaRPr lang="en-US"/>
        </a:p>
      </dgm:t>
    </dgm:pt>
    <dgm:pt modelId="{0321F314-25E5-4F54-820F-A4777AFF3FF5}" type="sibTrans" cxnId="{A8652DCC-E459-4466-87AF-4EBFE1EABCED}">
      <dgm:prSet/>
      <dgm:spPr/>
      <dgm:t>
        <a:bodyPr/>
        <a:lstStyle/>
        <a:p>
          <a:endParaRPr lang="en-US"/>
        </a:p>
      </dgm:t>
    </dgm:pt>
    <dgm:pt modelId="{C3C65A1D-F149-486A-835D-2385382C70A9}">
      <dgm:prSet phldrT="[Text]"/>
      <dgm:spPr/>
      <dgm:t>
        <a:bodyPr/>
        <a:lstStyle/>
        <a:p>
          <a:r>
            <a:rPr lang="pt-BR" dirty="0"/>
            <a:t>SAM</a:t>
          </a:r>
          <a:endParaRPr lang="en-US" dirty="0"/>
        </a:p>
      </dgm:t>
    </dgm:pt>
    <dgm:pt modelId="{10AD5695-3D8E-4A9E-B693-4D2634D5C1EC}" type="parTrans" cxnId="{C258E40B-4322-489B-A45D-587C60F47130}">
      <dgm:prSet/>
      <dgm:spPr/>
      <dgm:t>
        <a:bodyPr/>
        <a:lstStyle/>
        <a:p>
          <a:endParaRPr lang="en-US"/>
        </a:p>
      </dgm:t>
    </dgm:pt>
    <dgm:pt modelId="{6E87D39D-A5DB-4B34-804F-E7A66D0D0B8A}" type="sibTrans" cxnId="{C258E40B-4322-489B-A45D-587C60F47130}">
      <dgm:prSet/>
      <dgm:spPr/>
      <dgm:t>
        <a:bodyPr/>
        <a:lstStyle/>
        <a:p>
          <a:endParaRPr lang="en-US"/>
        </a:p>
      </dgm:t>
    </dgm:pt>
    <dgm:pt modelId="{6B9D07B2-EC30-428F-9C97-D96E261E049E}">
      <dgm:prSet phldrT="[Text]"/>
      <dgm:spPr/>
      <dgm:t>
        <a:bodyPr/>
        <a:lstStyle/>
        <a:p>
          <a:r>
            <a:rPr lang="pt-BR" dirty="0"/>
            <a:t>SOM</a:t>
          </a:r>
          <a:endParaRPr lang="en-US" dirty="0"/>
        </a:p>
      </dgm:t>
    </dgm:pt>
    <dgm:pt modelId="{80E206B7-563C-4311-ACF1-E648FF81DB59}" type="parTrans" cxnId="{A96F39BA-FF8F-4417-A037-F197E9112F72}">
      <dgm:prSet/>
      <dgm:spPr/>
      <dgm:t>
        <a:bodyPr/>
        <a:lstStyle/>
        <a:p>
          <a:endParaRPr lang="en-US"/>
        </a:p>
      </dgm:t>
    </dgm:pt>
    <dgm:pt modelId="{FD79DE19-2DC0-41A1-A68B-DE9F75A81E4F}" type="sibTrans" cxnId="{A96F39BA-FF8F-4417-A037-F197E9112F72}">
      <dgm:prSet/>
      <dgm:spPr/>
      <dgm:t>
        <a:bodyPr/>
        <a:lstStyle/>
        <a:p>
          <a:endParaRPr lang="en-US"/>
        </a:p>
      </dgm:t>
    </dgm:pt>
    <dgm:pt modelId="{FEA1D1BA-683F-4573-8EE6-E3AD9B6E30DF}" type="pres">
      <dgm:prSet presAssocID="{BDDCD5DB-9756-475C-9B6C-DAA659E28DF7}" presName="Name0" presStyleCnt="0">
        <dgm:presLayoutVars>
          <dgm:chMax val="7"/>
          <dgm:resizeHandles val="exact"/>
        </dgm:presLayoutVars>
      </dgm:prSet>
      <dgm:spPr/>
    </dgm:pt>
    <dgm:pt modelId="{50B0D4B0-1F08-47A9-A7C7-45960C36F460}" type="pres">
      <dgm:prSet presAssocID="{BDDCD5DB-9756-475C-9B6C-DAA659E28DF7}" presName="comp1" presStyleCnt="0"/>
      <dgm:spPr/>
    </dgm:pt>
    <dgm:pt modelId="{BDF1E3AD-9012-4879-87E7-41D6BDEA4C74}" type="pres">
      <dgm:prSet presAssocID="{BDDCD5DB-9756-475C-9B6C-DAA659E28DF7}" presName="circle1" presStyleLbl="node1" presStyleIdx="0" presStyleCnt="3"/>
      <dgm:spPr/>
    </dgm:pt>
    <dgm:pt modelId="{3129D859-89E4-4E9D-AEA5-8B2C495A504D}" type="pres">
      <dgm:prSet presAssocID="{BDDCD5DB-9756-475C-9B6C-DAA659E28DF7}" presName="c1text" presStyleLbl="node1" presStyleIdx="0" presStyleCnt="3">
        <dgm:presLayoutVars>
          <dgm:bulletEnabled val="1"/>
        </dgm:presLayoutVars>
      </dgm:prSet>
      <dgm:spPr/>
    </dgm:pt>
    <dgm:pt modelId="{B3041FF3-C927-4BF1-BDAC-CC6D2EE723C3}" type="pres">
      <dgm:prSet presAssocID="{BDDCD5DB-9756-475C-9B6C-DAA659E28DF7}" presName="comp2" presStyleCnt="0"/>
      <dgm:spPr/>
    </dgm:pt>
    <dgm:pt modelId="{BD208115-BE9F-4326-BB36-0FC57EBCE688}" type="pres">
      <dgm:prSet presAssocID="{BDDCD5DB-9756-475C-9B6C-DAA659E28DF7}" presName="circle2" presStyleLbl="node1" presStyleIdx="1" presStyleCnt="3"/>
      <dgm:spPr/>
    </dgm:pt>
    <dgm:pt modelId="{34D74730-E2ED-414C-80FA-06157FD319F6}" type="pres">
      <dgm:prSet presAssocID="{BDDCD5DB-9756-475C-9B6C-DAA659E28DF7}" presName="c2text" presStyleLbl="node1" presStyleIdx="1" presStyleCnt="3">
        <dgm:presLayoutVars>
          <dgm:bulletEnabled val="1"/>
        </dgm:presLayoutVars>
      </dgm:prSet>
      <dgm:spPr/>
    </dgm:pt>
    <dgm:pt modelId="{2006E5AA-40C1-4E8D-BD2F-6A787AD8D48E}" type="pres">
      <dgm:prSet presAssocID="{BDDCD5DB-9756-475C-9B6C-DAA659E28DF7}" presName="comp3" presStyleCnt="0"/>
      <dgm:spPr/>
    </dgm:pt>
    <dgm:pt modelId="{DAD9B0DC-590E-4FC6-A84E-588C98B2F24A}" type="pres">
      <dgm:prSet presAssocID="{BDDCD5DB-9756-475C-9B6C-DAA659E28DF7}" presName="circle3" presStyleLbl="node1" presStyleIdx="2" presStyleCnt="3"/>
      <dgm:spPr/>
    </dgm:pt>
    <dgm:pt modelId="{472F2FF7-744F-4E3F-A58E-6B2290B9D85B}" type="pres">
      <dgm:prSet presAssocID="{BDDCD5DB-9756-475C-9B6C-DAA659E28DF7}" presName="c3text" presStyleLbl="node1" presStyleIdx="2" presStyleCnt="3">
        <dgm:presLayoutVars>
          <dgm:bulletEnabled val="1"/>
        </dgm:presLayoutVars>
      </dgm:prSet>
      <dgm:spPr/>
    </dgm:pt>
  </dgm:ptLst>
  <dgm:cxnLst>
    <dgm:cxn modelId="{C258E40B-4322-489B-A45D-587C60F47130}" srcId="{BDDCD5DB-9756-475C-9B6C-DAA659E28DF7}" destId="{C3C65A1D-F149-486A-835D-2385382C70A9}" srcOrd="1" destOrd="0" parTransId="{10AD5695-3D8E-4A9E-B693-4D2634D5C1EC}" sibTransId="{6E87D39D-A5DB-4B34-804F-E7A66D0D0B8A}"/>
    <dgm:cxn modelId="{B2E4D51D-0CD1-44D3-8E27-8940F5FA7E53}" type="presOf" srcId="{C3E60AD9-EA89-4A6F-A37E-AF410E8D00AD}" destId="{BDF1E3AD-9012-4879-87E7-41D6BDEA4C74}" srcOrd="0" destOrd="0" presId="urn:microsoft.com/office/officeart/2005/8/layout/venn2"/>
    <dgm:cxn modelId="{8C7E3A3A-B71D-45C1-BE86-C6E8FB46CA5E}" type="presOf" srcId="{BDDCD5DB-9756-475C-9B6C-DAA659E28DF7}" destId="{FEA1D1BA-683F-4573-8EE6-E3AD9B6E30DF}" srcOrd="0" destOrd="0" presId="urn:microsoft.com/office/officeart/2005/8/layout/venn2"/>
    <dgm:cxn modelId="{0F495499-9B36-4A2F-B9F8-C9AB5AA14767}" type="presOf" srcId="{C3C65A1D-F149-486A-835D-2385382C70A9}" destId="{34D74730-E2ED-414C-80FA-06157FD319F6}" srcOrd="1" destOrd="0" presId="urn:microsoft.com/office/officeart/2005/8/layout/venn2"/>
    <dgm:cxn modelId="{C9E7389D-92A2-41DE-AC21-AC433D75ED62}" type="presOf" srcId="{6B9D07B2-EC30-428F-9C97-D96E261E049E}" destId="{DAD9B0DC-590E-4FC6-A84E-588C98B2F24A}" srcOrd="0" destOrd="0" presId="urn:microsoft.com/office/officeart/2005/8/layout/venn2"/>
    <dgm:cxn modelId="{A96F39BA-FF8F-4417-A037-F197E9112F72}" srcId="{BDDCD5DB-9756-475C-9B6C-DAA659E28DF7}" destId="{6B9D07B2-EC30-428F-9C97-D96E261E049E}" srcOrd="2" destOrd="0" parTransId="{80E206B7-563C-4311-ACF1-E648FF81DB59}" sibTransId="{FD79DE19-2DC0-41A1-A68B-DE9F75A81E4F}"/>
    <dgm:cxn modelId="{A8652DCC-E459-4466-87AF-4EBFE1EABCED}" srcId="{BDDCD5DB-9756-475C-9B6C-DAA659E28DF7}" destId="{C3E60AD9-EA89-4A6F-A37E-AF410E8D00AD}" srcOrd="0" destOrd="0" parTransId="{EFF7471B-4486-4EBD-B8B7-E8FDBAFB1FC4}" sibTransId="{0321F314-25E5-4F54-820F-A4777AFF3FF5}"/>
    <dgm:cxn modelId="{43B9CFD4-7175-4FC4-BA29-AB8A21AD2BEF}" type="presOf" srcId="{C3E60AD9-EA89-4A6F-A37E-AF410E8D00AD}" destId="{3129D859-89E4-4E9D-AEA5-8B2C495A504D}" srcOrd="1" destOrd="0" presId="urn:microsoft.com/office/officeart/2005/8/layout/venn2"/>
    <dgm:cxn modelId="{2775EEDF-49AD-4777-AA48-15E7DBB7D287}" type="presOf" srcId="{C3C65A1D-F149-486A-835D-2385382C70A9}" destId="{BD208115-BE9F-4326-BB36-0FC57EBCE688}" srcOrd="0" destOrd="0" presId="urn:microsoft.com/office/officeart/2005/8/layout/venn2"/>
    <dgm:cxn modelId="{FF4EA9EA-39F2-42DB-B8F5-C763CE506427}" type="presOf" srcId="{6B9D07B2-EC30-428F-9C97-D96E261E049E}" destId="{472F2FF7-744F-4E3F-A58E-6B2290B9D85B}" srcOrd="1" destOrd="0" presId="urn:microsoft.com/office/officeart/2005/8/layout/venn2"/>
    <dgm:cxn modelId="{7F55A33C-9604-4D73-8CC8-8BB63B57FDA2}" type="presParOf" srcId="{FEA1D1BA-683F-4573-8EE6-E3AD9B6E30DF}" destId="{50B0D4B0-1F08-47A9-A7C7-45960C36F460}" srcOrd="0" destOrd="0" presId="urn:microsoft.com/office/officeart/2005/8/layout/venn2"/>
    <dgm:cxn modelId="{D9352ACF-83D7-4D70-A195-A443906C6320}" type="presParOf" srcId="{50B0D4B0-1F08-47A9-A7C7-45960C36F460}" destId="{BDF1E3AD-9012-4879-87E7-41D6BDEA4C74}" srcOrd="0" destOrd="0" presId="urn:microsoft.com/office/officeart/2005/8/layout/venn2"/>
    <dgm:cxn modelId="{0FFA0F67-5556-40A7-BDD0-03A2C4730BF0}" type="presParOf" srcId="{50B0D4B0-1F08-47A9-A7C7-45960C36F460}" destId="{3129D859-89E4-4E9D-AEA5-8B2C495A504D}" srcOrd="1" destOrd="0" presId="urn:microsoft.com/office/officeart/2005/8/layout/venn2"/>
    <dgm:cxn modelId="{3542ED41-F15A-450A-9B92-F91A62629068}" type="presParOf" srcId="{FEA1D1BA-683F-4573-8EE6-E3AD9B6E30DF}" destId="{B3041FF3-C927-4BF1-BDAC-CC6D2EE723C3}" srcOrd="1" destOrd="0" presId="urn:microsoft.com/office/officeart/2005/8/layout/venn2"/>
    <dgm:cxn modelId="{DCFACD2D-9A39-4581-9BEE-37919758D32B}" type="presParOf" srcId="{B3041FF3-C927-4BF1-BDAC-CC6D2EE723C3}" destId="{BD208115-BE9F-4326-BB36-0FC57EBCE688}" srcOrd="0" destOrd="0" presId="urn:microsoft.com/office/officeart/2005/8/layout/venn2"/>
    <dgm:cxn modelId="{784E6B84-CEF5-4B71-A002-A971AFDBB20A}" type="presParOf" srcId="{B3041FF3-C927-4BF1-BDAC-CC6D2EE723C3}" destId="{34D74730-E2ED-414C-80FA-06157FD319F6}" srcOrd="1" destOrd="0" presId="urn:microsoft.com/office/officeart/2005/8/layout/venn2"/>
    <dgm:cxn modelId="{D21DDF2D-8EED-470B-B4CD-1BC2B20EC059}" type="presParOf" srcId="{FEA1D1BA-683F-4573-8EE6-E3AD9B6E30DF}" destId="{2006E5AA-40C1-4E8D-BD2F-6A787AD8D48E}" srcOrd="2" destOrd="0" presId="urn:microsoft.com/office/officeart/2005/8/layout/venn2"/>
    <dgm:cxn modelId="{E0393754-93BA-4CE1-9C91-8D67D90A0125}" type="presParOf" srcId="{2006E5AA-40C1-4E8D-BD2F-6A787AD8D48E}" destId="{DAD9B0DC-590E-4FC6-A84E-588C98B2F24A}" srcOrd="0" destOrd="0" presId="urn:microsoft.com/office/officeart/2005/8/layout/venn2"/>
    <dgm:cxn modelId="{614094AD-078A-4BF4-B28B-39250E5AE8F4}" type="presParOf" srcId="{2006E5AA-40C1-4E8D-BD2F-6A787AD8D48E}" destId="{472F2FF7-744F-4E3F-A58E-6B2290B9D85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1E3AD-9012-4879-87E7-41D6BDEA4C74}">
      <dsp:nvSpPr>
        <dsp:cNvPr id="0" name=""/>
        <dsp:cNvSpPr/>
      </dsp:nvSpPr>
      <dsp:spPr>
        <a:xfrm>
          <a:off x="1116123" y="0"/>
          <a:ext cx="3888432" cy="388843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t-BR" sz="1900" kern="1200" dirty="0"/>
            <a:t>TAM</a:t>
          </a:r>
          <a:endParaRPr lang="en-US" sz="1900" kern="1200" dirty="0"/>
        </a:p>
      </dsp:txBody>
      <dsp:txXfrm>
        <a:off x="2380836" y="194421"/>
        <a:ext cx="1359006" cy="583264"/>
      </dsp:txXfrm>
    </dsp:sp>
    <dsp:sp modelId="{BD208115-BE9F-4326-BB36-0FC57EBCE688}">
      <dsp:nvSpPr>
        <dsp:cNvPr id="0" name=""/>
        <dsp:cNvSpPr/>
      </dsp:nvSpPr>
      <dsp:spPr>
        <a:xfrm>
          <a:off x="1602177" y="972107"/>
          <a:ext cx="2916324" cy="2916324"/>
        </a:xfrm>
        <a:prstGeom prst="ellipse">
          <a:avLst/>
        </a:prstGeom>
        <a:solidFill>
          <a:schemeClr val="accent2">
            <a:hueOff val="6511072"/>
            <a:satOff val="-14765"/>
            <a:lumOff val="-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t-BR" sz="1900" kern="1200" dirty="0"/>
            <a:t>SAM</a:t>
          </a:r>
          <a:endParaRPr lang="en-US" sz="1900" kern="1200" dirty="0"/>
        </a:p>
      </dsp:txBody>
      <dsp:txXfrm>
        <a:off x="2380836" y="1154378"/>
        <a:ext cx="1359006" cy="546810"/>
      </dsp:txXfrm>
    </dsp:sp>
    <dsp:sp modelId="{DAD9B0DC-590E-4FC6-A84E-588C98B2F24A}">
      <dsp:nvSpPr>
        <dsp:cNvPr id="0" name=""/>
        <dsp:cNvSpPr/>
      </dsp:nvSpPr>
      <dsp:spPr>
        <a:xfrm>
          <a:off x="2088232" y="1944216"/>
          <a:ext cx="1944216" cy="1944216"/>
        </a:xfrm>
        <a:prstGeom prst="ellipse">
          <a:avLst/>
        </a:prstGeom>
        <a:solidFill>
          <a:schemeClr val="accent2">
            <a:hueOff val="13022143"/>
            <a:satOff val="-29529"/>
            <a:lumOff val="-19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t-BR" sz="1900" kern="1200" dirty="0"/>
            <a:t>SOM</a:t>
          </a:r>
          <a:endParaRPr lang="en-US" sz="1900" kern="1200" dirty="0"/>
        </a:p>
      </dsp:txBody>
      <dsp:txXfrm>
        <a:off x="2372955" y="2430269"/>
        <a:ext cx="1374768" cy="97210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49BDAE4-9A39-4BA1-9136-D2EFA1E04D98}" type="datetime1">
              <a:rPr lang="pt-BR" smtClean="0"/>
              <a:t>27/03/2023</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F8ED99B-9732-49FC-9C16-B56FEB1B1092}" type="slidenum">
              <a:rPr lang="pt-BR" smtClean="0"/>
              <a:t>‹#›</a:t>
            </a:fld>
            <a:endParaRPr lang="pt-BR"/>
          </a:p>
        </p:txBody>
      </p:sp>
    </p:spTree>
    <p:extLst>
      <p:ext uri="{BB962C8B-B14F-4D97-AF65-F5344CB8AC3E}">
        <p14:creationId xmlns:p14="http://schemas.microsoft.com/office/powerpoint/2010/main" val="131466261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5-10T17:15:39.586"/>
    </inkml:context>
    <inkml:brush xml:id="br0">
      <inkml:brushProperty name="width" value="0.05292" units="cm"/>
      <inkml:brushProperty name="height" value="0.05292" units="cm"/>
      <inkml:brushProperty name="color" value="#7030A0"/>
    </inkml:brush>
  </inkml:definitions>
  <inkml:trace contextRef="#ctx0" brushRef="#br0">2108 11661 62 0,'0'0'157'0,"0"0"89"0,0 0 108 16,0 0-18-16,0 0 4 0,0 0 51 15,0 0 42-15,0 0-20 0,-10-2-43 16,8-2-52-16,-3 1-59 0,-2-2-54 15,2 1-42-15,-2-2-18 0,-5-2-20 16,4-1-22-16,-9-2-27 0,3-5-24 16,-10-4-30-16,2-2-55 0,-7-3-124 15,-2-5-172-15,2 0-306 0,-2-3-309 16,-1-2-1-16,1 2 185 0,4 0 252 16,3 3 283-16</inkml:trace>
  <inkml:trace contextRef="#ctx0" brushRef="#br0" timeOffset="780.61">2002 12807 30 0,'0'-7'67'0,"-5"0"58"0,2 1 27 15,3 6 53-15,0-5 85 0,0 5 92 16,0 0 35-16,0 0-1 0,-4-5-26 15,4 5-58-15,0 0-58 0,0 0-34 16,0 0-21-16,0 0-8 0,-8-2-4 16,4 0 5-16,-4 0-13 0,1-2-22 15,-5-1-32-15,0-4-34 0,-7-5-32 16,-5-5-35-16,-3-5-131 0,-4-5-185 16,-3-4-247-16,-10 0-347 15,6-3-175-15,-1 1 119 0,1 5 245 0,2 2 282 16,9 4 259-16</inkml:trace>
  <inkml:trace contextRef="#ctx0" brushRef="#br0" timeOffset="1767.66">2057 13962 25 0,'0'0'251'0,"0"0"197"0,0 0 148 16,0 0 151-16,0 0-317 0,0 0-136 15,0 0-41-15,0 0 10 16,-5-6-13-16,0 1-28 0,-2-2-40 16,-5-3-30-16,-2 0-24 0,2-3-24 15,-8-3-32-15,-4-6-31 0,-2-3-52 16,-6-5-136-16,1-4-204 0,-8 0-380 16,1-3-229-16,-6-1 38 0,-1 2 206 15,8 3 269-15,4 4 289 0</inkml:trace>
  <inkml:trace contextRef="#ctx0" brushRef="#br0" timeOffset="3240.03">2110 15108 110 0,'0'0'252'16,"0"0"71"-16,0 0 62 0,0 0-116 16,-7 3-90-16,7-3 13 0,0 0 98 15,-5 1 78-15,5-1 21 0,-7-1-6 16,0-2 4-16,2 0 12 0,-2-3 36 15,-5-4 16-15,-1-2-19 0,-6-6-62 16,0-3-79-16,-12-8-103 0,-3-4-176 16,-5-7-270-16,-11-8-422 0,-6-1-573 15,-2-2-110-15,0 2 178 0,8 5 346 16,6 5 412-16,11 8 329 0</inkml:trace>
  <inkml:trace contextRef="#ctx0" brushRef="#br0" timeOffset="4437.26">18895 7351 35 0,'-7'0'324'16,"7"0"292"-16,-5-1 226 0,5 1 165 16,0 0-408-16,-7-5-246 0,2 0-114 15,-2 1 0-15,2 0 54 0,-2-2 12 16,0 0-26-16,-6-3-36 0,1 0-33 16,-7-3-37-16,7-2-31 0,-7-3-31 15,-3-1-32-15,-2-2-37 0,5-1-120 16,-1 1-164-16,1 2-216 0,-5 0-343 15,10 3-436-15,-3 3 18 0,5 2 221 16,4 2 310-16,1 4 349 0</inkml:trace>
  <inkml:trace contextRef="#ctx0" brushRef="#br0" timeOffset="5080.26">18922 8499 66 0,'-8'-3'434'0,"4"0"320"0,4 3 255 0,0 0 234 16,-8-3-527-16,8 3-296 0,-7-7-118 16,2 1-47-16,3-1-54 0,-8-4-77 15,1-2-78-15,-8-3-48 0,-3-4-25 16,1-2-50-16,-7-4-65 0,-6-3-60 15,-4-2-96-15,-2 0-146 0,-1 0-289 16,5 2-270-16,-2 1 19 0,5 6 173 16,-1 3 253-16,13 5 310 0</inkml:trace>
  <inkml:trace contextRef="#ctx0" brushRef="#br0" timeOffset="5581.03">18934 9522 27 0,'0'0'286'0,"0"6"273"16,0-6 227-16,0 0 191 0,0 0-342 15,0 0-212-15,0 0-109 0,0 0-5 16,-5 3 17-16,5-3-2 0,-10-2-16 16,1-2-35-16,-6-4-49 0,-2-4-39 0,-2-6-33 15,-8-6-36-15,-4-2-37 0,0-5-22 16,-8-3-20-16,1 1-76 0,-1 0-146 15,-4-4-197-15,-3 3-276 0,-2-2-594 16,-3 0-79-16,5 0 194 0,0 3 311 16,3 2 355-16,-1 4 360 0</inkml:trace>
  <inkml:trace contextRef="#ctx0" brushRef="#br0" timeOffset="6123.28">18828 10794 38 0,'0'0'314'0,"0"0"259"0,12 3 213 15,-3 0 189-15,-9-3-400 0,3 1-201 16,-3-1-97-16,0 0-50 0,0 0-27 15,0 0-23-15,0 0-12 0,-7-3-14 16,-1-3 12-16,-4-5 21 0,-5-1-11 16,3-4-34-16,-10-5-29 0,5-6-123 15,-8-3-193-15,0-3-238 0,-1-1-448 16,-4-1-307-16,3 4 73 0,0-1 242 0,3 7 309 16,-1-2 348-16</inkml:trace>
  <inkml:trace contextRef="#ctx0" brushRef="#br0" timeOffset="6749.92">18890 11930 63 0,'-7'-2'415'16,"2"-3"298"-16,5 5 233 0,-2-11 185 15,-3 3-565-15,-2-5-309 0,-5-2-129 16,-3-1-47-16,-4-3-18 0,0-2-17 16,-10-3-18-16,2-3-40 0,-4 0-108 15,0-1-124-15,-1-3-154 0,-6 0-189 16,4 1-236-16,-2 1 8 0,2 2 146 16,3 2 205-16,-1 1 218 0</inkml:trace>
  <inkml:trace contextRef="#ctx0" brushRef="#br0" timeOffset="7339.55">18888 12993 40 0,'0'0'329'0,"0"0"241"16,-10 4 187-16,3-4 182 0,0-2-382 16,-8-6-196-16,-2-2-21 0,-7-8 24 15,-5-2-13-15,-7-7-59 0,-7-3-83 16,-3-5-73-16,-5-1-57 0,-4-2-38 15,4 3-36-15,-7-1-107 0,1 0-153 16,1 3-172-16,3 0-286 0,-2 1-359 16,9 4 31-16,2 0 200 0,11 6 258 15,1 1 299-15</inkml:trace>
  <inkml:trace contextRef="#ctx0" brushRef="#br0" timeOffset="7962.98">18941 14197 33 0,'0'0'301'15,"-7"1"285"-15,7-1 240 0,0 0 208 16,0 0-351-16,0 0-186 0,-5-5-110 16,-2-4-19-16,-8-5-15 0,-2-1-59 15,-9-4-75-15,-1-4-81 0,-4-2-69 16,-5-4-41-16,2 0-83 0,-5 0-140 15,1-1-146-15,-3-2-129 0,0-1-115 16,-3 2-126-16,-1-3-195 0,-4 3 17 0,4 1 148 16,1 0 198-16,1 3 242 0,4 2 223 15</inkml:trace>
  <inkml:trace contextRef="#ctx0" brushRef="#br0" timeOffset="8580.06">18890 15384 37 0,'-7'-5'329'0,"-5"-1"291"16,5 2 261-16,-5-4 238 0,-3-4-368 15,-9-3-205-15,0-6-94 0,-7-1-54 16,2-6-58-16,-7-1-88 0,-3-6-185 0,-4-1-267 15,-8-4-374-15,-7-2-604 0,3-3-123 16,-6-2 160-16,1-1 308 0,-5-3 378 16,0 0 349-16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A06ED614-FEEC-4ACC-BA12-4CAE9456AEEE}" type="datetime1">
              <a:rPr lang="pt-BR" noProof="0" smtClean="0"/>
              <a:t>27/03/2023</a:t>
            </a:fld>
            <a:endParaRPr lang="pt-BR" noProof="0"/>
          </a:p>
        </p:txBody>
      </p:sp>
      <p:sp>
        <p:nvSpPr>
          <p:cNvPr id="4" name="Espaço reservado para a imagem do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F93199CD-3E1B-4AE6-990F-76F925F5EA9F}" type="slidenum">
              <a:rPr lang="pt-BR" noProof="0" smtClean="0"/>
              <a:t>‹#›</a:t>
            </a:fld>
            <a:endParaRPr lang="pt-BR" noProof="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21DB8E5-DCE8-4AEF-8E28-73D3FEAD7074}"/>
              </a:ext>
            </a:extLst>
          </p:cNvPr>
          <p:cNvSpPr>
            <a:spLocks noGrp="1" noRot="1" noChangeAspect="1" noTextEdit="1"/>
          </p:cNvSpPr>
          <p:nvPr>
            <p:ph type="sldImg"/>
          </p:nvPr>
        </p:nvSpPr>
        <p:spPr>
          <a:xfrm>
            <a:off x="381000" y="685800"/>
            <a:ext cx="6096000" cy="3429000"/>
          </a:xfrm>
          <a:ln/>
        </p:spPr>
      </p:sp>
      <p:sp>
        <p:nvSpPr>
          <p:cNvPr id="66563" name="Notes Placeholder 2">
            <a:extLst>
              <a:ext uri="{FF2B5EF4-FFF2-40B4-BE49-F238E27FC236}">
                <a16:creationId xmlns:a16="http://schemas.microsoft.com/office/drawing/2014/main" id="{D017A5C8-FA0D-43AC-95FE-1E3DCE70E3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t-BR" dirty="0">
                <a:latin typeface="Arial" panose="020B0604020202020204" pitchFamily="34" charset="0"/>
              </a:rPr>
              <a:t>Total market potential is the maximum sales available to all firms in an industry during a given period, under a given level of industry marketing effort and environmental conditions. A common way to estimate total market potential is to multiply the potential number of buyers by the average quantity each purchases and then by the price. A variation on this method is the chain-ratio method, which multiplies a base number by several adjusting percentages.</a:t>
            </a:r>
          </a:p>
        </p:txBody>
      </p:sp>
      <p:sp>
        <p:nvSpPr>
          <p:cNvPr id="66564" name="Slide Number Placeholder 3">
            <a:extLst>
              <a:ext uri="{FF2B5EF4-FFF2-40B4-BE49-F238E27FC236}">
                <a16:creationId xmlns:a16="http://schemas.microsoft.com/office/drawing/2014/main" id="{0F55461A-5225-4E5F-8CFE-CF11D0136F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D66899-3E4B-4F8D-9EB7-AB1EBB64F7FD}" type="slidenum">
              <a:rPr lang="en-US" altLang="pt-BR"/>
              <a:pPr/>
              <a:t>16</a:t>
            </a:fld>
            <a:endParaRPr lang="en-US" altLang="pt-B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1220" y="1600200"/>
            <a:ext cx="5946736" cy="3048000"/>
          </a:xfrm>
        </p:spPr>
        <p:txBody>
          <a:bodyPr rtlCol="0" anchor="b">
            <a:normAutofit/>
          </a:bodyPr>
          <a:lstStyle>
            <a:lvl1pPr>
              <a:lnSpc>
                <a:spcPct val="80000"/>
              </a:lnSpc>
              <a:defRPr sz="4951">
                <a:solidFill>
                  <a:schemeClr val="tx1"/>
                </a:solidFill>
              </a:defRPr>
            </a:lvl1pPr>
          </a:lstStyle>
          <a:p>
            <a:pPr rtl="0"/>
            <a:r>
              <a:rPr lang="pt-BR" noProof="0"/>
              <a:t>Clique para editar o título Mestre</a:t>
            </a:r>
            <a:endParaRPr lang="pt-BR" noProof="0" dirty="0"/>
          </a:p>
        </p:txBody>
      </p:sp>
      <p:sp>
        <p:nvSpPr>
          <p:cNvPr id="3" name="Subtítulo 2"/>
          <p:cNvSpPr>
            <a:spLocks noGrp="1"/>
          </p:cNvSpPr>
          <p:nvPr>
            <p:ph type="subTitle" idx="1" hasCustomPrompt="1"/>
          </p:nvPr>
        </p:nvSpPr>
        <p:spPr>
          <a:xfrm>
            <a:off x="1521221" y="4898574"/>
            <a:ext cx="5946736" cy="1270453"/>
          </a:xfrm>
        </p:spPr>
        <p:txBody>
          <a:bodyPr rtlCol="0">
            <a:noAutofit/>
          </a:bodyPr>
          <a:lstStyle>
            <a:lvl1pPr marL="0" indent="0" algn="l">
              <a:spcBef>
                <a:spcPts val="0"/>
              </a:spcBef>
              <a:buNone/>
              <a:defRPr sz="2101" cap="none" baseline="0">
                <a:solidFill>
                  <a:schemeClr val="accent1">
                    <a:lumMod val="50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rtl="0"/>
            <a:r>
              <a:rPr lang="pt-BR" noProof="0" dirty="0"/>
              <a:t>Editar Estilo de subtítulo mestre</a:t>
            </a:r>
          </a:p>
        </p:txBody>
      </p:sp>
      <p:cxnSp>
        <p:nvCxnSpPr>
          <p:cNvPr id="6" name="Conector reto 5"/>
          <p:cNvCxnSpPr/>
          <p:nvPr/>
        </p:nvCxnSpPr>
        <p:spPr>
          <a:xfrm>
            <a:off x="1659368" y="4782971"/>
            <a:ext cx="565614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upo 4"/>
          <p:cNvGrpSpPr/>
          <p:nvPr userDrawn="1"/>
        </p:nvGrpSpPr>
        <p:grpSpPr>
          <a:xfrm>
            <a:off x="7925277" y="0"/>
            <a:ext cx="4266723" cy="6858000"/>
            <a:chOff x="7923213" y="0"/>
            <a:chExt cx="4265612" cy="6858000"/>
          </a:xfrm>
        </p:grpSpPr>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tângulo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350" noProof="0"/>
            </a:p>
          </p:txBody>
        </p:sp>
      </p:gr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texto vertical 2"/>
          <p:cNvSpPr>
            <a:spLocks noGrp="1"/>
          </p:cNvSpPr>
          <p:nvPr>
            <p:ph type="body" orient="vert" idx="1"/>
          </p:nvPr>
        </p:nvSpPr>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rodapé 4"/>
          <p:cNvSpPr>
            <a:spLocks noGrp="1"/>
          </p:cNvSpPr>
          <p:nvPr>
            <p:ph type="ftr" sz="quarter" idx="11"/>
          </p:nvPr>
        </p:nvSpPr>
        <p:spPr/>
        <p:txBody>
          <a:bodyPr rtlCol="0"/>
          <a:lstStyle/>
          <a:p>
            <a:pPr rtl="0"/>
            <a:r>
              <a:rPr lang="pt-BR" noProof="0"/>
              <a:t>Adicionar um rodapé</a:t>
            </a:r>
          </a:p>
        </p:txBody>
      </p:sp>
      <p:sp>
        <p:nvSpPr>
          <p:cNvPr id="4" name="Espaço reservado para data 3"/>
          <p:cNvSpPr>
            <a:spLocks noGrp="1"/>
          </p:cNvSpPr>
          <p:nvPr>
            <p:ph type="dt" sz="half" idx="10"/>
          </p:nvPr>
        </p:nvSpPr>
        <p:spPr/>
        <p:txBody>
          <a:bodyPr rtlCol="0"/>
          <a:lstStyle/>
          <a:p>
            <a:pPr rtl="0"/>
            <a:fld id="{C133352B-A66E-4DA9-890F-A71DA03CAF6E}" type="datetime1">
              <a:rPr lang="pt-BR" noProof="0" smtClean="0"/>
              <a:t>27/03/2023</a:t>
            </a:fld>
            <a:endParaRPr lang="pt-BR" noProof="0"/>
          </a:p>
        </p:txBody>
      </p:sp>
      <p:sp>
        <p:nvSpPr>
          <p:cNvPr id="6" name="Espaço reservado para o número do slide 5"/>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525894" y="646114"/>
            <a:ext cx="1829277" cy="5522913"/>
          </a:xfrm>
        </p:spPr>
        <p:txBody>
          <a:bodyPr vert="eaVert" rtlCol="0"/>
          <a:lstStyle>
            <a:lvl1pPr>
              <a:defRPr>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texto vertical 2"/>
          <p:cNvSpPr>
            <a:spLocks noGrp="1"/>
          </p:cNvSpPr>
          <p:nvPr>
            <p:ph type="body" orient="vert" idx="1"/>
          </p:nvPr>
        </p:nvSpPr>
        <p:spPr>
          <a:xfrm>
            <a:off x="1522809" y="646114"/>
            <a:ext cx="7621985" cy="5522913"/>
          </a:xfrm>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rodapé 4"/>
          <p:cNvSpPr>
            <a:spLocks noGrp="1"/>
          </p:cNvSpPr>
          <p:nvPr>
            <p:ph type="ftr" sz="quarter" idx="11"/>
          </p:nvPr>
        </p:nvSpPr>
        <p:spPr/>
        <p:txBody>
          <a:bodyPr rtlCol="0"/>
          <a:lstStyle/>
          <a:p>
            <a:pPr rtl="0"/>
            <a:r>
              <a:rPr lang="pt-BR" noProof="0"/>
              <a:t>Adicionar um rodapé</a:t>
            </a:r>
          </a:p>
        </p:txBody>
      </p:sp>
      <p:sp>
        <p:nvSpPr>
          <p:cNvPr id="4" name="Espaço reservado para data 3"/>
          <p:cNvSpPr>
            <a:spLocks noGrp="1"/>
          </p:cNvSpPr>
          <p:nvPr>
            <p:ph type="dt" sz="half" idx="10"/>
          </p:nvPr>
        </p:nvSpPr>
        <p:spPr/>
        <p:txBody>
          <a:bodyPr rtlCol="0"/>
          <a:lstStyle/>
          <a:p>
            <a:pPr rtl="0"/>
            <a:fld id="{09E561B8-657E-4CAA-85DE-F5D5A2AE0F99}" type="datetime1">
              <a:rPr lang="pt-BR" noProof="0" smtClean="0"/>
              <a:t>27/03/2023</a:t>
            </a:fld>
            <a:endParaRPr lang="pt-BR" noProof="0"/>
          </a:p>
        </p:txBody>
      </p:sp>
      <p:sp>
        <p:nvSpPr>
          <p:cNvPr id="6" name="Espaço reservado para o número do slide 5"/>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7" name="Conector reto 6"/>
          <p:cNvCxnSpPr/>
          <p:nvPr/>
        </p:nvCxnSpPr>
        <p:spPr>
          <a:xfrm>
            <a:off x="9373453" y="762000"/>
            <a:ext cx="0" cy="533400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conteúdo 2"/>
          <p:cNvSpPr>
            <a:spLocks noGrp="1"/>
          </p:cNvSpPr>
          <p:nvPr>
            <p:ph idx="1"/>
          </p:nvPr>
        </p:nvSpPr>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rodapé 4"/>
          <p:cNvSpPr>
            <a:spLocks noGrp="1"/>
          </p:cNvSpPr>
          <p:nvPr>
            <p:ph type="ftr" sz="quarter" idx="11"/>
          </p:nvPr>
        </p:nvSpPr>
        <p:spPr/>
        <p:txBody>
          <a:bodyPr rtlCol="0"/>
          <a:lstStyle/>
          <a:p>
            <a:pPr rtl="0"/>
            <a:r>
              <a:rPr lang="pt-BR" noProof="0"/>
              <a:t>Adicionar um rodapé</a:t>
            </a:r>
          </a:p>
        </p:txBody>
      </p:sp>
      <p:sp>
        <p:nvSpPr>
          <p:cNvPr id="4" name="Espaço reservado para data 3"/>
          <p:cNvSpPr>
            <a:spLocks noGrp="1"/>
          </p:cNvSpPr>
          <p:nvPr>
            <p:ph type="dt" sz="half" idx="10"/>
          </p:nvPr>
        </p:nvSpPr>
        <p:spPr/>
        <p:txBody>
          <a:bodyPr rtlCol="0"/>
          <a:lstStyle/>
          <a:p>
            <a:pPr rtl="0"/>
            <a:fld id="{980B1FBB-62EB-4EBC-95EC-32A604B06502}" type="datetime1">
              <a:rPr lang="pt-BR" noProof="0" smtClean="0"/>
              <a:t>27/03/2023</a:t>
            </a:fld>
            <a:endParaRPr lang="pt-BR" noProof="0"/>
          </a:p>
        </p:txBody>
      </p:sp>
      <p:sp>
        <p:nvSpPr>
          <p:cNvPr id="6" name="Espaço reservado para o número do slide 5"/>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7" name="Conector reto 6"/>
          <p:cNvCxnSpPr/>
          <p:nvPr/>
        </p:nvCxnSpPr>
        <p:spPr>
          <a:xfrm>
            <a:off x="1659368" y="1709058"/>
            <a:ext cx="9619581"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522808" y="2237098"/>
            <a:ext cx="8231745" cy="2411103"/>
          </a:xfrm>
        </p:spPr>
        <p:txBody>
          <a:bodyPr rtlCol="0" anchor="b">
            <a:normAutofit/>
          </a:bodyPr>
          <a:lstStyle>
            <a:lvl1pPr algn="l">
              <a:lnSpc>
                <a:spcPct val="80000"/>
              </a:lnSpc>
              <a:defRPr sz="3601" b="0" cap="none" baseline="0">
                <a:solidFill>
                  <a:schemeClr val="tx1"/>
                </a:solidFill>
              </a:defRPr>
            </a:lvl1pPr>
          </a:lstStyle>
          <a:p>
            <a:pPr rtl="0"/>
            <a:r>
              <a:rPr lang="pt-BR" noProof="0"/>
              <a:t>Clique para editar o título Mestre</a:t>
            </a:r>
            <a:endParaRPr lang="pt-BR" noProof="0" dirty="0"/>
          </a:p>
        </p:txBody>
      </p:sp>
      <p:sp>
        <p:nvSpPr>
          <p:cNvPr id="3" name="Espaço reservado para texto 2"/>
          <p:cNvSpPr>
            <a:spLocks noGrp="1"/>
          </p:cNvSpPr>
          <p:nvPr>
            <p:ph type="body" idx="1"/>
          </p:nvPr>
        </p:nvSpPr>
        <p:spPr>
          <a:xfrm>
            <a:off x="1522810" y="4876802"/>
            <a:ext cx="8231745" cy="1292225"/>
          </a:xfrm>
        </p:spPr>
        <p:txBody>
          <a:bodyPr rtlCol="0" anchor="t">
            <a:normAutofit/>
          </a:bodyPr>
          <a:lstStyle>
            <a:lvl1pPr marL="0" indent="0">
              <a:spcBef>
                <a:spcPts val="0"/>
              </a:spcBef>
              <a:buNone/>
              <a:defRPr sz="2101" cap="none" baseline="0">
                <a:solidFill>
                  <a:schemeClr val="accent1">
                    <a:lumMod val="50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rtl="0"/>
            <a:r>
              <a:rPr lang="pt-BR" noProof="0"/>
              <a:t>Clique para editar os estilos de texto Mestres</a:t>
            </a:r>
          </a:p>
        </p:txBody>
      </p:sp>
      <p:grpSp>
        <p:nvGrpSpPr>
          <p:cNvPr id="7" name="Grupo 6"/>
          <p:cNvGrpSpPr/>
          <p:nvPr userDrawn="1"/>
        </p:nvGrpSpPr>
        <p:grpSpPr>
          <a:xfrm>
            <a:off x="11126509" y="0"/>
            <a:ext cx="1065492" cy="6868886"/>
            <a:chOff x="11123611" y="0"/>
            <a:chExt cx="1065214" cy="6868886"/>
          </a:xfrm>
        </p:grpSpPr>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tângulo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350" noProof="0"/>
            </a:p>
          </p:txBody>
        </p:sp>
      </p:grpSp>
      <p:sp>
        <p:nvSpPr>
          <p:cNvPr id="5" name="Espaço reservado para rodapé 4"/>
          <p:cNvSpPr>
            <a:spLocks noGrp="1"/>
          </p:cNvSpPr>
          <p:nvPr>
            <p:ph type="ftr" sz="quarter" idx="11"/>
          </p:nvPr>
        </p:nvSpPr>
        <p:spPr/>
        <p:txBody>
          <a:bodyPr rtlCol="0"/>
          <a:lstStyle/>
          <a:p>
            <a:pPr rtl="0"/>
            <a:r>
              <a:rPr lang="pt-BR" noProof="0"/>
              <a:t>Adicionar um rodapé</a:t>
            </a:r>
          </a:p>
        </p:txBody>
      </p:sp>
      <p:sp>
        <p:nvSpPr>
          <p:cNvPr id="4" name="Espaço reservado para data 3"/>
          <p:cNvSpPr>
            <a:spLocks noGrp="1"/>
          </p:cNvSpPr>
          <p:nvPr>
            <p:ph type="dt" sz="half" idx="10"/>
          </p:nvPr>
        </p:nvSpPr>
        <p:spPr/>
        <p:txBody>
          <a:bodyPr rtlCol="0"/>
          <a:lstStyle/>
          <a:p>
            <a:pPr rtl="0"/>
            <a:fld id="{B397A6DA-77BA-42A0-9F96-C5FB2CFAF732}" type="datetime1">
              <a:rPr lang="pt-BR" noProof="0" smtClean="0"/>
              <a:t>27/03/2023</a:t>
            </a:fld>
            <a:endParaRPr lang="pt-BR" noProof="0"/>
          </a:p>
        </p:txBody>
      </p:sp>
      <p:sp>
        <p:nvSpPr>
          <p:cNvPr id="6" name="Espaço reservado para o número do slide 5"/>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9" name="Conector reto 8"/>
          <p:cNvCxnSpPr/>
          <p:nvPr/>
        </p:nvCxnSpPr>
        <p:spPr>
          <a:xfrm>
            <a:off x="1659369" y="4782971"/>
            <a:ext cx="8018964"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1522810" y="381000"/>
            <a:ext cx="9832359" cy="1219200"/>
          </a:xfrm>
        </p:spPr>
        <p:txBody>
          <a:bodyPr rtlCol="0"/>
          <a:lstStyle>
            <a:lvl1pPr>
              <a:defRPr>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conteúdo 2"/>
          <p:cNvSpPr>
            <a:spLocks noGrp="1"/>
          </p:cNvSpPr>
          <p:nvPr>
            <p:ph sz="half" idx="1"/>
          </p:nvPr>
        </p:nvSpPr>
        <p:spPr>
          <a:xfrm>
            <a:off x="1488556" y="1984248"/>
            <a:ext cx="4801851" cy="4187952"/>
          </a:xfrm>
        </p:spPr>
        <p:txBody>
          <a:bodyPr rtlCol="0">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conteúdo 3"/>
          <p:cNvSpPr>
            <a:spLocks noGrp="1"/>
          </p:cNvSpPr>
          <p:nvPr>
            <p:ph sz="half" idx="2"/>
          </p:nvPr>
        </p:nvSpPr>
        <p:spPr>
          <a:xfrm>
            <a:off x="6553319" y="1984248"/>
            <a:ext cx="4801852" cy="4187952"/>
          </a:xfrm>
        </p:spPr>
        <p:txBody>
          <a:bodyPr rtlCol="0">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6" name="Espaço reservado para rodapé 5"/>
          <p:cNvSpPr>
            <a:spLocks noGrp="1"/>
          </p:cNvSpPr>
          <p:nvPr>
            <p:ph type="ftr" sz="quarter" idx="11"/>
          </p:nvPr>
        </p:nvSpPr>
        <p:spPr/>
        <p:txBody>
          <a:bodyPr rtlCol="0"/>
          <a:lstStyle/>
          <a:p>
            <a:pPr rtl="0"/>
            <a:r>
              <a:rPr lang="pt-BR" noProof="0"/>
              <a:t>Adicionar um rodapé</a:t>
            </a:r>
          </a:p>
        </p:txBody>
      </p:sp>
      <p:sp>
        <p:nvSpPr>
          <p:cNvPr id="5" name="Espaço reservado para data 4"/>
          <p:cNvSpPr>
            <a:spLocks noGrp="1"/>
          </p:cNvSpPr>
          <p:nvPr>
            <p:ph type="dt" sz="half" idx="10"/>
          </p:nvPr>
        </p:nvSpPr>
        <p:spPr/>
        <p:txBody>
          <a:bodyPr rtlCol="0"/>
          <a:lstStyle/>
          <a:p>
            <a:pPr rtl="0"/>
            <a:fld id="{2CAFF4F7-FDF9-49ED-BBC2-DD5F91A22FF2}" type="datetime1">
              <a:rPr lang="pt-BR" noProof="0" smtClean="0"/>
              <a:t>27/03/2023</a:t>
            </a:fld>
            <a:endParaRPr lang="pt-BR" noProof="0"/>
          </a:p>
        </p:txBody>
      </p:sp>
      <p:sp>
        <p:nvSpPr>
          <p:cNvPr id="7" name="Espaço reservado para o número do slide 6"/>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8" name="Conector reto 7"/>
          <p:cNvCxnSpPr/>
          <p:nvPr/>
        </p:nvCxnSpPr>
        <p:spPr>
          <a:xfrm>
            <a:off x="1659368" y="1709058"/>
            <a:ext cx="9619581"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522810" y="381000"/>
            <a:ext cx="9832359" cy="1219200"/>
          </a:xfrm>
        </p:spPr>
        <p:txBody>
          <a:bodyPr rtlCol="0"/>
          <a:lstStyle>
            <a:lvl1pPr>
              <a:defRPr>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texto 2"/>
          <p:cNvSpPr>
            <a:spLocks noGrp="1"/>
          </p:cNvSpPr>
          <p:nvPr>
            <p:ph type="body" idx="1"/>
          </p:nvPr>
        </p:nvSpPr>
        <p:spPr>
          <a:xfrm>
            <a:off x="1522809" y="1828800"/>
            <a:ext cx="4801851" cy="838200"/>
          </a:xfrm>
        </p:spPr>
        <p:txBody>
          <a:bodyPr rtlCol="0" anchor="ctr">
            <a:noAutofit/>
          </a:bodyPr>
          <a:lstStyle>
            <a:lvl1pPr marL="0" indent="0">
              <a:spcBef>
                <a:spcPts val="0"/>
              </a:spcBef>
              <a:buNone/>
              <a:defRPr sz="1800" b="0" cap="none" baseline="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rtl="0"/>
            <a:r>
              <a:rPr lang="pt-BR" noProof="0"/>
              <a:t>Clique para editar os estilos de texto Mestres</a:t>
            </a:r>
          </a:p>
        </p:txBody>
      </p:sp>
      <p:sp>
        <p:nvSpPr>
          <p:cNvPr id="4" name="Espaço reservado para conteúdo 3"/>
          <p:cNvSpPr>
            <a:spLocks noGrp="1"/>
          </p:cNvSpPr>
          <p:nvPr>
            <p:ph sz="half" idx="2"/>
          </p:nvPr>
        </p:nvSpPr>
        <p:spPr>
          <a:xfrm>
            <a:off x="1522809" y="2743202"/>
            <a:ext cx="4801851" cy="3425825"/>
          </a:xfrm>
        </p:spPr>
        <p:txBody>
          <a:bodyPr rtlCol="0">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texto 4"/>
          <p:cNvSpPr>
            <a:spLocks noGrp="1"/>
          </p:cNvSpPr>
          <p:nvPr>
            <p:ph type="body" sz="quarter" idx="3"/>
          </p:nvPr>
        </p:nvSpPr>
        <p:spPr>
          <a:xfrm>
            <a:off x="6553320" y="1828800"/>
            <a:ext cx="4801851" cy="838200"/>
          </a:xfrm>
        </p:spPr>
        <p:txBody>
          <a:bodyPr rtlCol="0" anchor="ctr">
            <a:noAutofit/>
          </a:bodyPr>
          <a:lstStyle>
            <a:lvl1pPr marL="0" indent="0">
              <a:spcBef>
                <a:spcPts val="0"/>
              </a:spcBef>
              <a:buNone/>
              <a:defRPr sz="1800" b="0" cap="none" baseline="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rtl="0"/>
            <a:r>
              <a:rPr lang="pt-BR" noProof="0"/>
              <a:t>Clique para editar os estilos de texto Mestres</a:t>
            </a:r>
          </a:p>
        </p:txBody>
      </p:sp>
      <p:sp>
        <p:nvSpPr>
          <p:cNvPr id="6" name="Espaço reservado para conteúdo 5"/>
          <p:cNvSpPr>
            <a:spLocks noGrp="1"/>
          </p:cNvSpPr>
          <p:nvPr>
            <p:ph sz="quarter" idx="4"/>
          </p:nvPr>
        </p:nvSpPr>
        <p:spPr>
          <a:xfrm>
            <a:off x="6553320" y="2743202"/>
            <a:ext cx="4801851" cy="3425825"/>
          </a:xfrm>
        </p:spPr>
        <p:txBody>
          <a:bodyPr rtlCol="0">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8" name="Espaço reservado para rodapé 7"/>
          <p:cNvSpPr>
            <a:spLocks noGrp="1"/>
          </p:cNvSpPr>
          <p:nvPr>
            <p:ph type="ftr" sz="quarter" idx="11"/>
          </p:nvPr>
        </p:nvSpPr>
        <p:spPr/>
        <p:txBody>
          <a:bodyPr rtlCol="0"/>
          <a:lstStyle/>
          <a:p>
            <a:pPr rtl="0"/>
            <a:r>
              <a:rPr lang="pt-BR" noProof="0"/>
              <a:t>Adicionar um rodapé</a:t>
            </a:r>
          </a:p>
        </p:txBody>
      </p:sp>
      <p:sp>
        <p:nvSpPr>
          <p:cNvPr id="7" name="Espaço reservado para data 6"/>
          <p:cNvSpPr>
            <a:spLocks noGrp="1"/>
          </p:cNvSpPr>
          <p:nvPr>
            <p:ph type="dt" sz="half" idx="10"/>
          </p:nvPr>
        </p:nvSpPr>
        <p:spPr/>
        <p:txBody>
          <a:bodyPr rtlCol="0"/>
          <a:lstStyle/>
          <a:p>
            <a:pPr rtl="0"/>
            <a:fld id="{14B90986-5233-48D6-AF2D-E05A90D9196D}" type="datetime1">
              <a:rPr lang="pt-BR" noProof="0" smtClean="0"/>
              <a:t>27/03/2023</a:t>
            </a:fld>
            <a:endParaRPr lang="pt-BR" noProof="0"/>
          </a:p>
        </p:txBody>
      </p:sp>
      <p:sp>
        <p:nvSpPr>
          <p:cNvPr id="9" name="Espaço reservado para o número do slide 8"/>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10" name="Conector reto 9"/>
          <p:cNvCxnSpPr/>
          <p:nvPr/>
        </p:nvCxnSpPr>
        <p:spPr>
          <a:xfrm>
            <a:off x="1659368" y="1709058"/>
            <a:ext cx="9619581"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solidFill>
                  <a:schemeClr val="accent1">
                    <a:lumMod val="50000"/>
                  </a:schemeClr>
                </a:solidFill>
              </a:defRPr>
            </a:lvl1pPr>
          </a:lstStyle>
          <a:p>
            <a:pPr rtl="0"/>
            <a:r>
              <a:rPr lang="pt-BR" noProof="0"/>
              <a:t>Clique para editar o título Mestre</a:t>
            </a:r>
            <a:endParaRPr lang="pt-BR" noProof="0" dirty="0"/>
          </a:p>
        </p:txBody>
      </p:sp>
      <p:sp>
        <p:nvSpPr>
          <p:cNvPr id="4" name="Espaço reservado para rodapé 3"/>
          <p:cNvSpPr>
            <a:spLocks noGrp="1"/>
          </p:cNvSpPr>
          <p:nvPr>
            <p:ph type="ftr" sz="quarter" idx="11"/>
          </p:nvPr>
        </p:nvSpPr>
        <p:spPr/>
        <p:txBody>
          <a:bodyPr rtlCol="0"/>
          <a:lstStyle/>
          <a:p>
            <a:pPr rtl="0"/>
            <a:r>
              <a:rPr lang="pt-BR" noProof="0"/>
              <a:t>Adicionar um rodapé</a:t>
            </a:r>
          </a:p>
        </p:txBody>
      </p:sp>
      <p:sp>
        <p:nvSpPr>
          <p:cNvPr id="3" name="Espaço reservado para data 2"/>
          <p:cNvSpPr>
            <a:spLocks noGrp="1"/>
          </p:cNvSpPr>
          <p:nvPr>
            <p:ph type="dt" sz="half" idx="10"/>
          </p:nvPr>
        </p:nvSpPr>
        <p:spPr/>
        <p:txBody>
          <a:bodyPr rtlCol="0"/>
          <a:lstStyle/>
          <a:p>
            <a:pPr rtl="0"/>
            <a:fld id="{266CDF21-57C5-4942-9EB1-EA6CB7FE508C}" type="datetime1">
              <a:rPr lang="pt-BR" noProof="0" smtClean="0"/>
              <a:t>27/03/2023</a:t>
            </a:fld>
            <a:endParaRPr lang="pt-BR" noProof="0"/>
          </a:p>
        </p:txBody>
      </p:sp>
      <p:sp>
        <p:nvSpPr>
          <p:cNvPr id="5" name="Espaço reservado para o número do slide 4"/>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6" name="Conector reto 5"/>
          <p:cNvCxnSpPr/>
          <p:nvPr/>
        </p:nvCxnSpPr>
        <p:spPr>
          <a:xfrm>
            <a:off x="1659368" y="1709058"/>
            <a:ext cx="9619581"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rtlCol="0"/>
          <a:lstStyle/>
          <a:p>
            <a:pPr rtl="0"/>
            <a:r>
              <a:rPr lang="pt-BR" noProof="0"/>
              <a:t>Adicionar um rodapé</a:t>
            </a:r>
          </a:p>
        </p:txBody>
      </p:sp>
      <p:sp>
        <p:nvSpPr>
          <p:cNvPr id="2" name="Espaço reservado para data 1"/>
          <p:cNvSpPr>
            <a:spLocks noGrp="1"/>
          </p:cNvSpPr>
          <p:nvPr>
            <p:ph type="dt" sz="half" idx="10"/>
          </p:nvPr>
        </p:nvSpPr>
        <p:spPr/>
        <p:txBody>
          <a:bodyPr rtlCol="0"/>
          <a:lstStyle/>
          <a:p>
            <a:pPr rtl="0"/>
            <a:fld id="{E5049B9D-3914-498E-A5D3-34AAD8688D06}" type="datetime1">
              <a:rPr lang="pt-BR" noProof="0" smtClean="0"/>
              <a:t>27/03/2023</a:t>
            </a:fld>
            <a:endParaRPr lang="pt-BR" noProof="0"/>
          </a:p>
        </p:txBody>
      </p:sp>
      <p:sp>
        <p:nvSpPr>
          <p:cNvPr id="4" name="Espaço reservado para o número do slide 3"/>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809" y="685802"/>
            <a:ext cx="4115872" cy="1925637"/>
          </a:xfrm>
        </p:spPr>
        <p:txBody>
          <a:bodyPr rtlCol="0" anchor="b">
            <a:noAutofit/>
          </a:bodyPr>
          <a:lstStyle>
            <a:lvl1pPr algn="l">
              <a:lnSpc>
                <a:spcPct val="80000"/>
              </a:lnSpc>
              <a:defRPr sz="3001" b="0">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conteúdo 2"/>
          <p:cNvSpPr>
            <a:spLocks noGrp="1"/>
          </p:cNvSpPr>
          <p:nvPr>
            <p:ph idx="1"/>
          </p:nvPr>
        </p:nvSpPr>
        <p:spPr>
          <a:xfrm>
            <a:off x="6096003" y="685800"/>
            <a:ext cx="5259168" cy="5486400"/>
          </a:xfrm>
        </p:spPr>
        <p:txBody>
          <a:bodyPr rtlCol="0">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texto 3"/>
          <p:cNvSpPr>
            <a:spLocks noGrp="1"/>
          </p:cNvSpPr>
          <p:nvPr>
            <p:ph type="body" sz="half" idx="2"/>
          </p:nvPr>
        </p:nvSpPr>
        <p:spPr>
          <a:xfrm>
            <a:off x="1522809" y="2895601"/>
            <a:ext cx="4115872" cy="1752601"/>
          </a:xfrm>
        </p:spPr>
        <p:txBody>
          <a:bodyPr rtlCol="0">
            <a:normAutofit/>
          </a:bodyPr>
          <a:lstStyle>
            <a:lvl1pPr marL="0" indent="0">
              <a:lnSpc>
                <a:spcPct val="90000"/>
              </a:lnSpc>
              <a:spcBef>
                <a:spcPts val="1350"/>
              </a:spcBef>
              <a:buNone/>
              <a:defRPr sz="15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rtl="0"/>
            <a:r>
              <a:rPr lang="pt-BR" noProof="0"/>
              <a:t>Clique para editar os estilos de texto Mestres</a:t>
            </a:r>
          </a:p>
        </p:txBody>
      </p:sp>
      <p:sp>
        <p:nvSpPr>
          <p:cNvPr id="6" name="Espaço reservado para rodapé 5"/>
          <p:cNvSpPr>
            <a:spLocks noGrp="1"/>
          </p:cNvSpPr>
          <p:nvPr>
            <p:ph type="ftr" sz="quarter" idx="11"/>
          </p:nvPr>
        </p:nvSpPr>
        <p:spPr/>
        <p:txBody>
          <a:bodyPr rtlCol="0"/>
          <a:lstStyle/>
          <a:p>
            <a:pPr rtl="0"/>
            <a:r>
              <a:rPr lang="pt-BR" noProof="0"/>
              <a:t>Adicionar um rodapé</a:t>
            </a:r>
          </a:p>
        </p:txBody>
      </p:sp>
      <p:sp>
        <p:nvSpPr>
          <p:cNvPr id="5" name="Espaço reservado para data 4"/>
          <p:cNvSpPr>
            <a:spLocks noGrp="1"/>
          </p:cNvSpPr>
          <p:nvPr>
            <p:ph type="dt" sz="half" idx="10"/>
          </p:nvPr>
        </p:nvSpPr>
        <p:spPr/>
        <p:txBody>
          <a:bodyPr rtlCol="0"/>
          <a:lstStyle/>
          <a:p>
            <a:pPr rtl="0"/>
            <a:fld id="{A373E18F-760C-451C-8140-E9A2FE633674}" type="datetime1">
              <a:rPr lang="pt-BR" noProof="0" smtClean="0"/>
              <a:t>27/03/2023</a:t>
            </a:fld>
            <a:endParaRPr lang="pt-BR" noProof="0"/>
          </a:p>
        </p:txBody>
      </p:sp>
      <p:sp>
        <p:nvSpPr>
          <p:cNvPr id="7" name="Espaço reservado para o número do slide 6"/>
          <p:cNvSpPr>
            <a:spLocks noGrp="1"/>
          </p:cNvSpPr>
          <p:nvPr>
            <p:ph type="sldNum" sz="quarter" idx="12"/>
          </p:nvPr>
        </p:nvSpPr>
        <p:spPr/>
        <p:txBody>
          <a:bodyPr rtlCol="0"/>
          <a:lstStyle/>
          <a:p>
            <a:pPr rtl="0"/>
            <a:fld id="{2A013F82-EE5E-44EE-A61D-E31C6657F26F}" type="slidenum">
              <a:rPr lang="pt-BR" noProof="0" smtClean="0"/>
              <a:t>‹#›</a:t>
            </a:fld>
            <a:endParaRPr lang="pt-BR" noProof="0"/>
          </a:p>
        </p:txBody>
      </p:sp>
      <p:cxnSp>
        <p:nvCxnSpPr>
          <p:cNvPr id="8" name="Conector reto 7"/>
          <p:cNvCxnSpPr/>
          <p:nvPr/>
        </p:nvCxnSpPr>
        <p:spPr>
          <a:xfrm>
            <a:off x="1659369" y="2743200"/>
            <a:ext cx="3903092"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809" y="685800"/>
            <a:ext cx="4115872" cy="1925638"/>
          </a:xfrm>
        </p:spPr>
        <p:txBody>
          <a:bodyPr rtlCol="0" anchor="b">
            <a:normAutofit/>
          </a:bodyPr>
          <a:lstStyle>
            <a:lvl1pPr algn="l">
              <a:lnSpc>
                <a:spcPct val="80000"/>
              </a:lnSpc>
              <a:defRPr sz="3001" b="0" i="0" baseline="0">
                <a:solidFill>
                  <a:schemeClr val="accent1">
                    <a:lumMod val="50000"/>
                  </a:schemeClr>
                </a:solidFill>
              </a:defRPr>
            </a:lvl1pPr>
          </a:lstStyle>
          <a:p>
            <a:pPr rtl="0"/>
            <a:r>
              <a:rPr lang="pt-BR" noProof="0"/>
              <a:t>Clique para editar o título Mestre</a:t>
            </a:r>
            <a:endParaRPr lang="pt-BR" noProof="0" dirty="0"/>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6027495" y="-50118"/>
            <a:ext cx="6173805" cy="6857999"/>
          </a:xfrm>
          <a:solidFill>
            <a:schemeClr val="bg2"/>
          </a:solidFill>
          <a:effectLst>
            <a:outerShdw blurRad="152400" dist="50800" dir="10800000" algn="r" rotWithShape="0">
              <a:prstClr val="black">
                <a:alpha val="25000"/>
              </a:prstClr>
            </a:outerShdw>
          </a:effectLst>
        </p:spPr>
        <p:txBody>
          <a:bodyPr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rtl="0"/>
            <a:r>
              <a:rPr lang="pt-BR" noProof="0"/>
              <a:t>Clique no ícone para adicionar uma imagem</a:t>
            </a:r>
          </a:p>
        </p:txBody>
      </p:sp>
      <p:sp>
        <p:nvSpPr>
          <p:cNvPr id="4" name="Espaço reservado para texto 3"/>
          <p:cNvSpPr>
            <a:spLocks noGrp="1"/>
          </p:cNvSpPr>
          <p:nvPr>
            <p:ph type="body" sz="half" idx="2"/>
          </p:nvPr>
        </p:nvSpPr>
        <p:spPr>
          <a:xfrm>
            <a:off x="1522809" y="2895601"/>
            <a:ext cx="4115872" cy="1752601"/>
          </a:xfrm>
        </p:spPr>
        <p:txBody>
          <a:bodyPr rtlCol="0">
            <a:normAutofit/>
          </a:bodyPr>
          <a:lstStyle>
            <a:lvl1pPr marL="0" indent="0">
              <a:lnSpc>
                <a:spcPct val="90000"/>
              </a:lnSpc>
              <a:buNone/>
              <a:defRPr sz="15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rtl="0"/>
            <a:r>
              <a:rPr lang="pt-BR" noProof="0"/>
              <a:t>Clique para editar os estilos de texto Mestres</a:t>
            </a:r>
          </a:p>
        </p:txBody>
      </p:sp>
      <p:cxnSp>
        <p:nvCxnSpPr>
          <p:cNvPr id="10" name="Conector reto 9"/>
          <p:cNvCxnSpPr/>
          <p:nvPr/>
        </p:nvCxnSpPr>
        <p:spPr>
          <a:xfrm>
            <a:off x="1659369" y="2743200"/>
            <a:ext cx="3903092"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522809" y="381000"/>
            <a:ext cx="9832360" cy="1219200"/>
          </a:xfrm>
          <a:prstGeom prst="rect">
            <a:avLst/>
          </a:prstGeom>
        </p:spPr>
        <p:txBody>
          <a:bodyPr vert="horz" lIns="91440" tIns="45720" rIns="91440" bIns="45720" rtlCol="0" anchor="b">
            <a:normAutofit/>
          </a:bodyPr>
          <a:lstStyle/>
          <a:p>
            <a:pPr rtl="0"/>
            <a:r>
              <a:rPr lang="pt-BR" noProof="0" dirty="0"/>
              <a:t>Clique para editar o estilo de título Mestre</a:t>
            </a:r>
          </a:p>
        </p:txBody>
      </p:sp>
      <p:sp>
        <p:nvSpPr>
          <p:cNvPr id="3" name="Espaço reservado para texto 2"/>
          <p:cNvSpPr>
            <a:spLocks noGrp="1"/>
          </p:cNvSpPr>
          <p:nvPr>
            <p:ph type="body" idx="1"/>
          </p:nvPr>
        </p:nvSpPr>
        <p:spPr>
          <a:xfrm>
            <a:off x="1522809" y="1981202"/>
            <a:ext cx="9832360" cy="4187825"/>
          </a:xfrm>
          <a:prstGeom prst="rect">
            <a:avLst/>
          </a:prstGeom>
        </p:spPr>
        <p:txBody>
          <a:bodyPr vert="horz" lIns="91440" tIns="45720" rIns="91440" bIns="45720" rtlCol="0">
            <a:normAutofit/>
          </a:bodyPr>
          <a:lstStyle/>
          <a:p>
            <a:pPr lvl="0" rtl="0"/>
            <a:r>
              <a:rPr lang="pt-BR" noProof="0" dirty="0"/>
              <a:t>Editar estilos de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5" name="Espaço reservado para rodapé 4"/>
          <p:cNvSpPr>
            <a:spLocks noGrp="1"/>
          </p:cNvSpPr>
          <p:nvPr>
            <p:ph type="ftr" sz="quarter" idx="3"/>
          </p:nvPr>
        </p:nvSpPr>
        <p:spPr>
          <a:xfrm>
            <a:off x="1522810" y="6400800"/>
            <a:ext cx="5956385" cy="276228"/>
          </a:xfrm>
          <a:prstGeom prst="rect">
            <a:avLst/>
          </a:prstGeom>
        </p:spPr>
        <p:txBody>
          <a:bodyPr vert="horz" lIns="91440" tIns="45720" rIns="91440" bIns="45720" rtlCol="0" anchor="ctr"/>
          <a:lstStyle>
            <a:lvl1pPr algn="l">
              <a:defRPr sz="825">
                <a:solidFill>
                  <a:schemeClr val="tx1"/>
                </a:solidFill>
              </a:defRPr>
            </a:lvl1pPr>
          </a:lstStyle>
          <a:p>
            <a:pPr rtl="0"/>
            <a:r>
              <a:rPr lang="pt-BR" noProof="0"/>
              <a:t>Adicionar um rodapé</a:t>
            </a:r>
          </a:p>
        </p:txBody>
      </p:sp>
      <p:sp>
        <p:nvSpPr>
          <p:cNvPr id="4" name="Espaço reservado para data 3"/>
          <p:cNvSpPr>
            <a:spLocks noGrp="1"/>
          </p:cNvSpPr>
          <p:nvPr>
            <p:ph type="dt" sz="half" idx="2"/>
          </p:nvPr>
        </p:nvSpPr>
        <p:spPr>
          <a:xfrm>
            <a:off x="8230155" y="6400800"/>
            <a:ext cx="1549063" cy="276228"/>
          </a:xfrm>
          <a:prstGeom prst="rect">
            <a:avLst/>
          </a:prstGeom>
        </p:spPr>
        <p:txBody>
          <a:bodyPr vert="horz" lIns="91440" tIns="45720" rIns="91440" bIns="45720" rtlCol="0" anchor="ctr"/>
          <a:lstStyle>
            <a:lvl1pPr algn="r">
              <a:defRPr sz="825">
                <a:solidFill>
                  <a:schemeClr val="tx1"/>
                </a:solidFill>
              </a:defRPr>
            </a:lvl1pPr>
          </a:lstStyle>
          <a:p>
            <a:pPr rtl="0"/>
            <a:fld id="{119FE151-CBC1-41D7-BE96-907EAC15B4E9}" type="datetime1">
              <a:rPr lang="pt-BR" noProof="0" smtClean="0"/>
              <a:t>27/03/2023</a:t>
            </a:fld>
            <a:endParaRPr lang="pt-BR" noProof="0"/>
          </a:p>
        </p:txBody>
      </p:sp>
      <p:sp>
        <p:nvSpPr>
          <p:cNvPr id="6" name="Espaço reservado para o número do slide 5"/>
          <p:cNvSpPr>
            <a:spLocks noGrp="1"/>
          </p:cNvSpPr>
          <p:nvPr>
            <p:ph type="sldNum" sz="quarter" idx="4"/>
          </p:nvPr>
        </p:nvSpPr>
        <p:spPr>
          <a:xfrm>
            <a:off x="10288091" y="6400800"/>
            <a:ext cx="1067080" cy="276228"/>
          </a:xfrm>
          <a:prstGeom prst="rect">
            <a:avLst/>
          </a:prstGeom>
        </p:spPr>
        <p:txBody>
          <a:bodyPr vert="horz" lIns="91440" tIns="45720" rIns="91440" bIns="45720" rtlCol="0" anchor="ctr"/>
          <a:lstStyle>
            <a:lvl1pPr algn="r">
              <a:defRPr sz="825">
                <a:solidFill>
                  <a:schemeClr val="tx1"/>
                </a:solidFill>
              </a:defRPr>
            </a:lvl1pPr>
          </a:lstStyle>
          <a:p>
            <a:pPr rtl="0"/>
            <a:fld id="{2A013F82-EE5E-44EE-A61D-E31C6657F26F}" type="slidenum">
              <a:rPr lang="pt-BR" noProof="0" smtClean="0"/>
              <a:pPr rtl="0"/>
              <a:t>‹#›</a:t>
            </a:fld>
            <a:endParaRPr lang="pt-BR" noProof="0"/>
          </a:p>
        </p:txBody>
      </p:sp>
      <p:pic>
        <p:nvPicPr>
          <p:cNvPr id="9" name="Imagem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 y="0"/>
            <a:ext cx="1065491" cy="6858000"/>
          </a:xfrm>
          <a:prstGeom prst="rect">
            <a:avLst/>
          </a:prstGeom>
        </p:spPr>
      </p:pic>
      <p:sp>
        <p:nvSpPr>
          <p:cNvPr id="10" name="Retângulo 9"/>
          <p:cNvSpPr/>
          <p:nvPr/>
        </p:nvSpPr>
        <p:spPr>
          <a:xfrm>
            <a:off x="1" y="0"/>
            <a:ext cx="1065491" cy="68580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350" noProof="0"/>
          </a:p>
        </p:txBody>
      </p:sp>
    </p:spTree>
    <p:extLst>
      <p:ext uri="{BB962C8B-B14F-4D97-AF65-F5344CB8AC3E}">
        <p14:creationId xmlns:p14="http://schemas.microsoft.com/office/powerpoint/2010/main" val="1403059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983" rtl="0" eaLnBrk="1" latinLnBrk="0" hangingPunct="1">
        <a:lnSpc>
          <a:spcPct val="90000"/>
        </a:lnSpc>
        <a:spcBef>
          <a:spcPct val="0"/>
        </a:spcBef>
        <a:buNone/>
        <a:defRPr sz="2701" kern="1200">
          <a:solidFill>
            <a:schemeClr val="accent1">
              <a:lumMod val="50000"/>
            </a:schemeClr>
          </a:solidFill>
          <a:latin typeface="+mj-lt"/>
          <a:ea typeface="+mj-ea"/>
          <a:cs typeface="+mj-cs"/>
        </a:defRPr>
      </a:lvl1pPr>
    </p:titleStyle>
    <p:bodyStyle>
      <a:lvl1pPr marL="167923" indent="-167923" algn="l" defTabSz="685983" rtl="0" eaLnBrk="1" latinLnBrk="0" hangingPunct="1">
        <a:lnSpc>
          <a:spcPct val="90000"/>
        </a:lnSpc>
        <a:spcBef>
          <a:spcPts val="1350"/>
        </a:spcBef>
        <a:buClr>
          <a:schemeClr val="tx1">
            <a:lumMod val="90000"/>
            <a:lumOff val="10000"/>
          </a:schemeClr>
        </a:buClr>
        <a:buSzPct val="80000"/>
        <a:buFont typeface="Arial" pitchFamily="34" charset="0"/>
        <a:buChar char="•"/>
        <a:defRPr sz="1800" kern="1200">
          <a:solidFill>
            <a:schemeClr val="tx1"/>
          </a:solidFill>
          <a:latin typeface="+mn-lt"/>
          <a:ea typeface="+mn-ea"/>
          <a:cs typeface="+mn-cs"/>
        </a:defRPr>
      </a:lvl1pPr>
      <a:lvl2pPr marL="383483" indent="-171496" algn="l" defTabSz="685983" rtl="0" eaLnBrk="1" latinLnBrk="0" hangingPunct="1">
        <a:lnSpc>
          <a:spcPct val="90000"/>
        </a:lnSpc>
        <a:spcBef>
          <a:spcPts val="750"/>
        </a:spcBef>
        <a:buClr>
          <a:schemeClr val="tx1">
            <a:lumMod val="90000"/>
            <a:lumOff val="10000"/>
          </a:schemeClr>
        </a:buClr>
        <a:buSzPct val="80000"/>
        <a:buFont typeface="Arial" pitchFamily="34" charset="0"/>
        <a:buChar char="•"/>
        <a:defRPr sz="1500" kern="1200">
          <a:solidFill>
            <a:schemeClr val="tx1"/>
          </a:solidFill>
          <a:latin typeface="+mn-lt"/>
          <a:ea typeface="+mn-ea"/>
          <a:cs typeface="+mn-cs"/>
        </a:defRPr>
      </a:lvl2pPr>
      <a:lvl3pPr marL="514487" indent="-131004" algn="l" defTabSz="685983" rtl="0" eaLnBrk="1" latinLnBrk="0" hangingPunct="1">
        <a:lnSpc>
          <a:spcPct val="90000"/>
        </a:lnSpc>
        <a:spcBef>
          <a:spcPts val="450"/>
        </a:spcBef>
        <a:buClr>
          <a:schemeClr val="tx1">
            <a:lumMod val="90000"/>
            <a:lumOff val="10000"/>
          </a:schemeClr>
        </a:buClr>
        <a:buSzPct val="80000"/>
        <a:buFont typeface="Arial" pitchFamily="34" charset="0"/>
        <a:buChar char="•"/>
        <a:defRPr sz="1350" kern="1200">
          <a:solidFill>
            <a:schemeClr val="tx1"/>
          </a:solidFill>
          <a:latin typeface="+mn-lt"/>
          <a:ea typeface="+mn-ea"/>
          <a:cs typeface="+mn-cs"/>
        </a:defRPr>
      </a:lvl3pPr>
      <a:lvl4pPr marL="645491" indent="-131004" algn="l" defTabSz="685983" rtl="0" eaLnBrk="1" latinLnBrk="0" hangingPunct="1">
        <a:lnSpc>
          <a:spcPct val="90000"/>
        </a:lnSpc>
        <a:spcBef>
          <a:spcPts val="450"/>
        </a:spcBef>
        <a:buClr>
          <a:schemeClr val="tx1">
            <a:lumMod val="90000"/>
            <a:lumOff val="10000"/>
          </a:schemeClr>
        </a:buClr>
        <a:buSzPct val="80000"/>
        <a:buFont typeface="Arial" pitchFamily="34" charset="0"/>
        <a:buChar char="•"/>
        <a:defRPr sz="1200" kern="1200">
          <a:solidFill>
            <a:schemeClr val="tx1"/>
          </a:solidFill>
          <a:latin typeface="+mn-lt"/>
          <a:ea typeface="+mn-ea"/>
          <a:cs typeface="+mn-cs"/>
        </a:defRPr>
      </a:lvl4pPr>
      <a:lvl5pPr marL="775304" indent="-129813" algn="l" defTabSz="685983" rtl="0" eaLnBrk="1" latinLnBrk="0" hangingPunct="1">
        <a:lnSpc>
          <a:spcPct val="90000"/>
        </a:lnSpc>
        <a:spcBef>
          <a:spcPts val="450"/>
        </a:spcBef>
        <a:buClr>
          <a:schemeClr val="tx1">
            <a:lumMod val="90000"/>
            <a:lumOff val="10000"/>
          </a:schemeClr>
        </a:buClr>
        <a:buSzPct val="8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tx1">
            <a:lumMod val="90000"/>
            <a:lumOff val="10000"/>
          </a:schemeClr>
        </a:buClr>
        <a:buSzPct val="80000"/>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tx1">
            <a:lumMod val="90000"/>
            <a:lumOff val="10000"/>
          </a:schemeClr>
        </a:buClr>
        <a:buSzPct val="80000"/>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tx1">
            <a:lumMod val="90000"/>
            <a:lumOff val="10000"/>
          </a:schemeClr>
        </a:buClr>
        <a:buSzPct val="80000"/>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tx1">
            <a:lumMod val="90000"/>
            <a:lumOff val="10000"/>
          </a:schemeClr>
        </a:buClr>
        <a:buSzPct val="8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video" Target="https://www.youtube.com/embed/9Vnt45ZrWCI?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hat.openai.com/cha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brsI6z13Su8?feature=oembe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IfYjGxI6AJ8?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qDovHZVdyVQ?feature=oembed" TargetMode="External"/><Relationship Id="rId4" Type="http://schemas.openxmlformats.org/officeDocument/2006/relationships/hyperlink" Target="https://youtu.be/qDovHZVdyVQ"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serasaexperian.com.br/mosaic/"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guKXcOtJExc?feature=oembed" TargetMode="Externa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rp8bvAklwqk?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_T6StVYbQV4?feature=oembed" TargetMode="External"/></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7"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YjYvecBQw30?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NJmTgeD8C6w?feature=oembed" TargetMode="Externa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Z1AZzCFrNkQ?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Fg9YR5ZUnrs?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kzA0-pGLlIo?feature=oembed" TargetMode="Externa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EJlEqaE9N_E?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video" Target="https://www.youtube.com/embed/19jMslTmgSQ?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lvl="0"/>
            <a:r>
              <a:rPr lang="pt-BR" dirty="0"/>
              <a:t>Mercado, Demanda e Segmentação</a:t>
            </a:r>
            <a:br>
              <a:rPr lang="pt-BR" dirty="0"/>
            </a:br>
            <a:br>
              <a:rPr lang="pt-BR" dirty="0"/>
            </a:br>
            <a:r>
              <a:rPr lang="pt-BR" dirty="0"/>
              <a:t>    </a:t>
            </a:r>
            <a:endParaRPr lang="en-US" dirty="0">
              <a:highlight>
                <a:srgbClr val="FFFF00"/>
              </a:highlight>
            </a:endParaRPr>
          </a:p>
        </p:txBody>
      </p:sp>
      <p:sp>
        <p:nvSpPr>
          <p:cNvPr id="3" name="Subtítulo 2"/>
          <p:cNvSpPr>
            <a:spLocks noGrp="1"/>
          </p:cNvSpPr>
          <p:nvPr>
            <p:ph type="subTitle" idx="1"/>
          </p:nvPr>
        </p:nvSpPr>
        <p:spPr/>
        <p:txBody>
          <a:bodyPr vert="horz" lIns="91440" tIns="45720" rIns="91440" bIns="45720" rtlCol="0" anchor="t">
            <a:noAutofit/>
          </a:bodyPr>
          <a:lstStyle/>
          <a:p>
            <a:r>
              <a:rPr lang="pt-BR" sz="2000" dirty="0"/>
              <a:t>Prof. Dr. Guilherme de Farias Shiraishi</a:t>
            </a:r>
          </a:p>
          <a:p>
            <a:endParaRPr lang="pt-BR" sz="2000" dirty="0"/>
          </a:p>
          <a:p>
            <a:r>
              <a:rPr lang="pt-BR" sz="2000" dirty="0"/>
              <a:t>2023</a:t>
            </a:r>
            <a:endParaRPr lang="en-US" sz="2000" dirty="0"/>
          </a:p>
        </p:txBody>
      </p:sp>
    </p:spTree>
    <p:extLst>
      <p:ext uri="{BB962C8B-B14F-4D97-AF65-F5344CB8AC3E}">
        <p14:creationId xmlns:p14="http://schemas.microsoft.com/office/powerpoint/2010/main" val="39548892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ídia Online 4" title="Se não tem arroz, que comam macarrão? O que considerar, do valor nutritivo aos preços">
            <a:hlinkClick r:id="" action="ppaction://media"/>
            <a:extLst>
              <a:ext uri="{FF2B5EF4-FFF2-40B4-BE49-F238E27FC236}">
                <a16:creationId xmlns:a16="http://schemas.microsoft.com/office/drawing/2014/main" id="{E3F9A104-2096-419C-8854-6CAA7CCD19CE}"/>
              </a:ext>
            </a:extLst>
          </p:cNvPr>
          <p:cNvPicPr>
            <a:picLocks noRot="1" noChangeAspect="1"/>
          </p:cNvPicPr>
          <p:nvPr>
            <a:videoFile r:link="rId1"/>
          </p:nvPr>
        </p:nvPicPr>
        <p:blipFill>
          <a:blip r:embed="rId3"/>
          <a:stretch>
            <a:fillRect/>
          </a:stretch>
        </p:blipFill>
        <p:spPr>
          <a:xfrm>
            <a:off x="1545765" y="869493"/>
            <a:ext cx="9100470" cy="51190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8713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DA4AF-C8CB-4FC1-8A66-683B64A73CE0}"/>
              </a:ext>
            </a:extLst>
          </p:cNvPr>
          <p:cNvSpPr>
            <a:spLocks noGrp="1"/>
          </p:cNvSpPr>
          <p:nvPr>
            <p:ph type="title"/>
          </p:nvPr>
        </p:nvSpPr>
        <p:spPr>
          <a:xfrm>
            <a:off x="2666108" y="381000"/>
            <a:ext cx="7374269" cy="1219200"/>
          </a:xfrm>
        </p:spPr>
        <p:txBody>
          <a:bodyPr anchor="b">
            <a:normAutofit/>
          </a:bodyPr>
          <a:lstStyle/>
          <a:p>
            <a:r>
              <a:rPr lang="pt-BR"/>
              <a:t>Demanda na visão de Marketing </a:t>
            </a:r>
            <a:br>
              <a:rPr lang="pt-BR"/>
            </a:br>
            <a:r>
              <a:rPr lang="pt-BR"/>
              <a:t>(Kotler, Keller, 2016)</a:t>
            </a:r>
          </a:p>
        </p:txBody>
      </p:sp>
      <p:pic>
        <p:nvPicPr>
          <p:cNvPr id="5" name="Imagem 4">
            <a:extLst>
              <a:ext uri="{FF2B5EF4-FFF2-40B4-BE49-F238E27FC236}">
                <a16:creationId xmlns:a16="http://schemas.microsoft.com/office/drawing/2014/main" id="{F7E0A5B3-E098-4D6F-BB5E-E3E7ECA675C2}"/>
              </a:ext>
            </a:extLst>
          </p:cNvPr>
          <p:cNvPicPr>
            <a:picLocks noChangeAspect="1"/>
          </p:cNvPicPr>
          <p:nvPr/>
        </p:nvPicPr>
        <p:blipFill>
          <a:blip r:embed="rId2"/>
          <a:stretch>
            <a:fillRect/>
          </a:stretch>
        </p:blipFill>
        <p:spPr>
          <a:xfrm>
            <a:off x="5867466" y="2492896"/>
            <a:ext cx="4800535" cy="3528392"/>
          </a:xfrm>
          <a:prstGeom prst="rect">
            <a:avLst/>
          </a:prstGeom>
          <a:noFill/>
        </p:spPr>
      </p:pic>
      <p:sp>
        <p:nvSpPr>
          <p:cNvPr id="3" name="Espaço Reservado para Conteúdo 2">
            <a:extLst>
              <a:ext uri="{FF2B5EF4-FFF2-40B4-BE49-F238E27FC236}">
                <a16:creationId xmlns:a16="http://schemas.microsoft.com/office/drawing/2014/main" id="{B2B7DC42-9E35-4DFD-8B2E-732091B199C7}"/>
              </a:ext>
            </a:extLst>
          </p:cNvPr>
          <p:cNvSpPr>
            <a:spLocks noGrp="1"/>
          </p:cNvSpPr>
          <p:nvPr>
            <p:ph sz="half" idx="1"/>
          </p:nvPr>
        </p:nvSpPr>
        <p:spPr>
          <a:xfrm>
            <a:off x="2501188" y="2163116"/>
            <a:ext cx="3601388" cy="4187952"/>
          </a:xfrm>
        </p:spPr>
        <p:txBody>
          <a:bodyPr>
            <a:normAutofit/>
          </a:bodyPr>
          <a:lstStyle/>
          <a:p>
            <a:pPr marL="0" indent="0">
              <a:buNone/>
            </a:pPr>
            <a:r>
              <a:rPr lang="pt-BR" sz="1600" b="1"/>
              <a:t>DEMANDA DE MERCADO</a:t>
            </a:r>
          </a:p>
          <a:p>
            <a:pPr lvl="1"/>
            <a:r>
              <a:rPr lang="pt-BR" sz="1600"/>
              <a:t>O </a:t>
            </a:r>
            <a:r>
              <a:rPr lang="pt-BR" sz="1600" b="1"/>
              <a:t>volume total de um produto </a:t>
            </a:r>
            <a:r>
              <a:rPr lang="pt-BR" sz="1600"/>
              <a:t>que seria adquirido por um determinado </a:t>
            </a:r>
            <a:r>
              <a:rPr lang="pt-BR" sz="1600" b="1"/>
              <a:t>grupo de clientes</a:t>
            </a:r>
            <a:r>
              <a:rPr lang="pt-BR" sz="1600"/>
              <a:t>, em determinada </a:t>
            </a:r>
            <a:r>
              <a:rPr lang="pt-BR" sz="1600" b="1"/>
              <a:t>área geográfica</a:t>
            </a:r>
            <a:r>
              <a:rPr lang="pt-BR" sz="1600"/>
              <a:t>, em determinado </a:t>
            </a:r>
            <a:r>
              <a:rPr lang="pt-BR" sz="1600" b="1"/>
              <a:t>período de tempo</a:t>
            </a:r>
            <a:r>
              <a:rPr lang="pt-BR" sz="1600"/>
              <a:t>, em determinado </a:t>
            </a:r>
            <a:r>
              <a:rPr lang="pt-BR" sz="1600" b="1"/>
              <a:t>ambiente de marketing </a:t>
            </a:r>
            <a:r>
              <a:rPr lang="pt-BR" sz="1600"/>
              <a:t>e sob determinado </a:t>
            </a:r>
            <a:r>
              <a:rPr lang="pt-BR" sz="1600" b="1"/>
              <a:t>programa de marketing</a:t>
            </a:r>
          </a:p>
          <a:p>
            <a:pPr lvl="1"/>
            <a:endParaRPr lang="pt-BR" sz="1600" b="1"/>
          </a:p>
          <a:p>
            <a:pPr lvl="1"/>
            <a:r>
              <a:rPr lang="pt-BR" sz="1600"/>
              <a:t>Diante da definição acima pode-se estabelecer 90 tipos de estimativas de demanda.</a:t>
            </a:r>
          </a:p>
        </p:txBody>
      </p:sp>
    </p:spTree>
    <p:extLst>
      <p:ext uri="{BB962C8B-B14F-4D97-AF65-F5344CB8AC3E}">
        <p14:creationId xmlns:p14="http://schemas.microsoft.com/office/powerpoint/2010/main" val="384899991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4">
            <a:extLst>
              <a:ext uri="{FF2B5EF4-FFF2-40B4-BE49-F238E27FC236}">
                <a16:creationId xmlns:a16="http://schemas.microsoft.com/office/drawing/2014/main" id="{2DF960CA-A8C4-3B1E-685C-28A356D5A31F}"/>
              </a:ext>
            </a:extLst>
          </p:cNvPr>
          <p:cNvPicPr>
            <a:picLocks noChangeAspect="1"/>
          </p:cNvPicPr>
          <p:nvPr/>
        </p:nvPicPr>
        <p:blipFill>
          <a:blip r:embed="rId2"/>
          <a:stretch>
            <a:fillRect/>
          </a:stretch>
        </p:blipFill>
        <p:spPr>
          <a:xfrm>
            <a:off x="2765016" y="980728"/>
            <a:ext cx="6661967" cy="4896544"/>
          </a:xfrm>
          <a:prstGeom prst="rect">
            <a:avLst/>
          </a:prstGeom>
          <a:noFill/>
        </p:spPr>
      </p:pic>
      <p:sp>
        <p:nvSpPr>
          <p:cNvPr id="4" name="Parallelogram 3">
            <a:extLst>
              <a:ext uri="{FF2B5EF4-FFF2-40B4-BE49-F238E27FC236}">
                <a16:creationId xmlns:a16="http://schemas.microsoft.com/office/drawing/2014/main" id="{0D2B6FB2-09F4-09FA-85BB-F67B0457B644}"/>
              </a:ext>
            </a:extLst>
          </p:cNvPr>
          <p:cNvSpPr/>
          <p:nvPr/>
        </p:nvSpPr>
        <p:spPr>
          <a:xfrm>
            <a:off x="2761770" y="1124744"/>
            <a:ext cx="3114960" cy="1080120"/>
          </a:xfrm>
          <a:prstGeom prst="parallelogram">
            <a:avLst>
              <a:gd name="adj" fmla="val 425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t-BR" dirty="0"/>
              <a:t>Cidade de São Paulo</a:t>
            </a:r>
            <a:endParaRPr lang="en-US" dirty="0"/>
          </a:p>
        </p:txBody>
      </p:sp>
      <p:sp>
        <p:nvSpPr>
          <p:cNvPr id="5" name="Rectangle 4">
            <a:extLst>
              <a:ext uri="{FF2B5EF4-FFF2-40B4-BE49-F238E27FC236}">
                <a16:creationId xmlns:a16="http://schemas.microsoft.com/office/drawing/2014/main" id="{F1CE13DF-9559-8D2C-D825-8D2DB6EB41C8}"/>
              </a:ext>
            </a:extLst>
          </p:cNvPr>
          <p:cNvSpPr/>
          <p:nvPr/>
        </p:nvSpPr>
        <p:spPr>
          <a:xfrm>
            <a:off x="2775673" y="2292409"/>
            <a:ext cx="2672255" cy="272076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t-BR" dirty="0"/>
              <a:t>Venda de salas de ressonância magnética</a:t>
            </a:r>
            <a:endParaRPr lang="en-US" dirty="0"/>
          </a:p>
        </p:txBody>
      </p:sp>
      <p:sp>
        <p:nvSpPr>
          <p:cNvPr id="7" name="Rectangle 6">
            <a:extLst>
              <a:ext uri="{FF2B5EF4-FFF2-40B4-BE49-F238E27FC236}">
                <a16:creationId xmlns:a16="http://schemas.microsoft.com/office/drawing/2014/main" id="{795F2B95-6EFC-8CF7-812A-F7B5F833A518}"/>
              </a:ext>
            </a:extLst>
          </p:cNvPr>
          <p:cNvSpPr/>
          <p:nvPr/>
        </p:nvSpPr>
        <p:spPr>
          <a:xfrm>
            <a:off x="5519936" y="5020871"/>
            <a:ext cx="3384376" cy="129614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pt-BR" dirty="0"/>
              <a:t>1 ano</a:t>
            </a:r>
            <a:endParaRPr lang="en-US" dirty="0"/>
          </a:p>
        </p:txBody>
      </p:sp>
    </p:spTree>
    <p:extLst>
      <p:ext uri="{BB962C8B-B14F-4D97-AF65-F5344CB8AC3E}">
        <p14:creationId xmlns:p14="http://schemas.microsoft.com/office/powerpoint/2010/main" val="245181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8DE823-978B-401C-98EA-221A79B89973}"/>
              </a:ext>
            </a:extLst>
          </p:cNvPr>
          <p:cNvSpPr>
            <a:spLocks noGrp="1"/>
          </p:cNvSpPr>
          <p:nvPr>
            <p:ph type="title"/>
          </p:nvPr>
        </p:nvSpPr>
        <p:spPr/>
        <p:txBody>
          <a:bodyPr/>
          <a:lstStyle/>
          <a:p>
            <a:r>
              <a:rPr lang="pt-BR" dirty="0"/>
              <a:t>Níveis de um mercado</a:t>
            </a:r>
          </a:p>
        </p:txBody>
      </p:sp>
      <p:graphicFrame>
        <p:nvGraphicFramePr>
          <p:cNvPr id="3" name="Diagram 2">
            <a:extLst>
              <a:ext uri="{FF2B5EF4-FFF2-40B4-BE49-F238E27FC236}">
                <a16:creationId xmlns:a16="http://schemas.microsoft.com/office/drawing/2014/main" id="{26AC3D7C-286D-FCD7-61AA-9AA4EAC89101}"/>
              </a:ext>
            </a:extLst>
          </p:cNvPr>
          <p:cNvGraphicFramePr/>
          <p:nvPr>
            <p:extLst>
              <p:ext uri="{D42A27DB-BD31-4B8C-83A1-F6EECF244321}">
                <p14:modId xmlns:p14="http://schemas.microsoft.com/office/powerpoint/2010/main" val="1849833679"/>
              </p:ext>
            </p:extLst>
          </p:nvPr>
        </p:nvGraphicFramePr>
        <p:xfrm>
          <a:off x="28208" y="2276872"/>
          <a:ext cx="6120680"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9605F25-9D8D-7043-9CA0-C59462E2CF12}"/>
              </a:ext>
            </a:extLst>
          </p:cNvPr>
          <p:cNvSpPr txBox="1"/>
          <p:nvPr/>
        </p:nvSpPr>
        <p:spPr>
          <a:xfrm>
            <a:off x="5159896" y="2492896"/>
            <a:ext cx="7097208" cy="3139321"/>
          </a:xfrm>
          <a:prstGeom prst="rect">
            <a:avLst/>
          </a:prstGeom>
          <a:noFill/>
        </p:spPr>
        <p:txBody>
          <a:bodyPr wrap="square" rtlCol="0">
            <a:spAutoFit/>
          </a:bodyPr>
          <a:lstStyle/>
          <a:p>
            <a:r>
              <a:rPr lang="pt-BR" b="1" dirty="0"/>
              <a:t>Total </a:t>
            </a:r>
            <a:r>
              <a:rPr lang="pt-BR" b="1" dirty="0" err="1"/>
              <a:t>Available</a:t>
            </a:r>
            <a:r>
              <a:rPr lang="pt-BR" b="1" dirty="0"/>
              <a:t> Market - </a:t>
            </a:r>
            <a:r>
              <a:rPr lang="en-US" dirty="0">
                <a:solidFill>
                  <a:srgbClr val="374151"/>
                </a:solidFill>
                <a:latin typeface="Söhne"/>
              </a:rPr>
              <a:t>Mercado </a:t>
            </a:r>
            <a:r>
              <a:rPr lang="en-US" dirty="0" err="1">
                <a:solidFill>
                  <a:srgbClr val="374151"/>
                </a:solidFill>
                <a:latin typeface="Söhne"/>
              </a:rPr>
              <a:t>Totalmente</a:t>
            </a:r>
            <a:r>
              <a:rPr lang="en-US" dirty="0">
                <a:solidFill>
                  <a:srgbClr val="374151"/>
                </a:solidFill>
                <a:latin typeface="Söhne"/>
              </a:rPr>
              <a:t> </a:t>
            </a:r>
            <a:r>
              <a:rPr lang="en-US" dirty="0" err="1">
                <a:solidFill>
                  <a:srgbClr val="374151"/>
                </a:solidFill>
                <a:latin typeface="Söhne"/>
              </a:rPr>
              <a:t>Endereçável</a:t>
            </a:r>
            <a:endParaRPr lang="en-US" dirty="0">
              <a:solidFill>
                <a:srgbClr val="374151"/>
              </a:solidFill>
              <a:latin typeface="Söhne"/>
            </a:endParaRPr>
          </a:p>
          <a:p>
            <a:r>
              <a:rPr lang="pt-BR" i="1" dirty="0"/>
              <a:t>(mercado potencial) </a:t>
            </a:r>
            <a:r>
              <a:rPr lang="pt-BR" sz="1800" dirty="0"/>
              <a:t>Máximo em tese de interessados numa oferta</a:t>
            </a:r>
          </a:p>
          <a:p>
            <a:endParaRPr lang="pt-BR" b="1" dirty="0"/>
          </a:p>
          <a:p>
            <a:endParaRPr lang="pt-BR" b="1" dirty="0"/>
          </a:p>
          <a:p>
            <a:r>
              <a:rPr lang="pt-BR" b="1" dirty="0" err="1"/>
              <a:t>Serviceable</a:t>
            </a:r>
            <a:r>
              <a:rPr lang="pt-BR" b="1" dirty="0"/>
              <a:t> </a:t>
            </a:r>
            <a:r>
              <a:rPr lang="pt-BR" b="1" dirty="0" err="1"/>
              <a:t>Available</a:t>
            </a:r>
            <a:r>
              <a:rPr lang="pt-BR" b="1" dirty="0"/>
              <a:t> Market - </a:t>
            </a:r>
            <a:r>
              <a:rPr lang="en-US" dirty="0">
                <a:solidFill>
                  <a:srgbClr val="374151"/>
                </a:solidFill>
                <a:latin typeface="Söhne"/>
              </a:rPr>
              <a:t>Mercado </a:t>
            </a:r>
            <a:r>
              <a:rPr lang="en-US" dirty="0" err="1">
                <a:solidFill>
                  <a:srgbClr val="374151"/>
                </a:solidFill>
                <a:latin typeface="Söhne"/>
              </a:rPr>
              <a:t>Disponível</a:t>
            </a:r>
            <a:r>
              <a:rPr lang="en-US" dirty="0">
                <a:solidFill>
                  <a:srgbClr val="374151"/>
                </a:solidFill>
                <a:latin typeface="Söhne"/>
              </a:rPr>
              <a:t> para Atendimento</a:t>
            </a:r>
            <a:endParaRPr lang="pt-BR" dirty="0"/>
          </a:p>
          <a:p>
            <a:r>
              <a:rPr lang="pt-BR" i="1" dirty="0"/>
              <a:t>(mercado disponível)</a:t>
            </a:r>
            <a:r>
              <a:rPr lang="pt-BR" dirty="0"/>
              <a:t> Além de interesse, possuem renda e acesso à oferta</a:t>
            </a:r>
          </a:p>
          <a:p>
            <a:endParaRPr lang="pt-BR" dirty="0"/>
          </a:p>
          <a:p>
            <a:r>
              <a:rPr lang="pt-BR" b="1" dirty="0" err="1"/>
              <a:t>Serviceable</a:t>
            </a:r>
            <a:r>
              <a:rPr lang="pt-BR" b="1" dirty="0"/>
              <a:t> </a:t>
            </a:r>
            <a:r>
              <a:rPr lang="pt-BR" b="1" dirty="0" err="1"/>
              <a:t>Obtainable</a:t>
            </a:r>
            <a:r>
              <a:rPr lang="pt-BR" b="1" dirty="0"/>
              <a:t> Market - </a:t>
            </a:r>
            <a:r>
              <a:rPr lang="en-US" dirty="0">
                <a:solidFill>
                  <a:srgbClr val="374151"/>
                </a:solidFill>
                <a:latin typeface="Söhne"/>
              </a:rPr>
              <a:t>Mercado </a:t>
            </a:r>
            <a:r>
              <a:rPr lang="en-US" dirty="0" err="1">
                <a:solidFill>
                  <a:srgbClr val="374151"/>
                </a:solidFill>
                <a:latin typeface="Söhne"/>
              </a:rPr>
              <a:t>Disponível</a:t>
            </a:r>
            <a:r>
              <a:rPr lang="en-US" dirty="0">
                <a:solidFill>
                  <a:srgbClr val="374151"/>
                </a:solidFill>
                <a:latin typeface="Söhne"/>
              </a:rPr>
              <a:t> e </a:t>
            </a:r>
            <a:r>
              <a:rPr lang="en-US" dirty="0" err="1">
                <a:solidFill>
                  <a:srgbClr val="374151"/>
                </a:solidFill>
                <a:latin typeface="Söhne"/>
              </a:rPr>
              <a:t>Atingível</a:t>
            </a:r>
            <a:endParaRPr lang="en-US" dirty="0">
              <a:solidFill>
                <a:srgbClr val="374151"/>
              </a:solidFill>
              <a:latin typeface="Söhne"/>
            </a:endParaRPr>
          </a:p>
          <a:p>
            <a:r>
              <a:rPr lang="en-US" i="1" dirty="0">
                <a:solidFill>
                  <a:srgbClr val="374151"/>
                </a:solidFill>
                <a:latin typeface="Söhne"/>
              </a:rPr>
              <a:t>(mercado-</a:t>
            </a:r>
            <a:r>
              <a:rPr lang="en-US" i="1" dirty="0" err="1">
                <a:solidFill>
                  <a:srgbClr val="374151"/>
                </a:solidFill>
                <a:latin typeface="Söhne"/>
              </a:rPr>
              <a:t>alvo</a:t>
            </a:r>
            <a:r>
              <a:rPr lang="en-US" i="1" dirty="0">
                <a:solidFill>
                  <a:srgbClr val="374151"/>
                </a:solidFill>
                <a:latin typeface="Söhne"/>
              </a:rPr>
              <a:t>) </a:t>
            </a:r>
            <a:r>
              <a:rPr lang="en-US" dirty="0" err="1">
                <a:solidFill>
                  <a:srgbClr val="374151"/>
                </a:solidFill>
                <a:latin typeface="Söhne"/>
              </a:rPr>
              <a:t>Além</a:t>
            </a:r>
            <a:r>
              <a:rPr lang="en-US" dirty="0">
                <a:solidFill>
                  <a:srgbClr val="374151"/>
                </a:solidFill>
                <a:latin typeface="Söhne"/>
              </a:rPr>
              <a:t>, de interesse, </a:t>
            </a:r>
            <a:r>
              <a:rPr lang="en-US" dirty="0" err="1">
                <a:solidFill>
                  <a:srgbClr val="374151"/>
                </a:solidFill>
                <a:latin typeface="Söhne"/>
              </a:rPr>
              <a:t>renda</a:t>
            </a:r>
            <a:r>
              <a:rPr lang="en-US" dirty="0">
                <a:solidFill>
                  <a:srgbClr val="374151"/>
                </a:solidFill>
                <a:latin typeface="Söhne"/>
              </a:rPr>
              <a:t> e </a:t>
            </a:r>
            <a:r>
              <a:rPr lang="en-US" dirty="0" err="1">
                <a:solidFill>
                  <a:srgbClr val="374151"/>
                </a:solidFill>
                <a:latin typeface="Söhne"/>
              </a:rPr>
              <a:t>acesso</a:t>
            </a:r>
            <a:r>
              <a:rPr lang="en-US" dirty="0">
                <a:solidFill>
                  <a:srgbClr val="374151"/>
                </a:solidFill>
                <a:latin typeface="Söhne"/>
              </a:rPr>
              <a:t> à </a:t>
            </a:r>
            <a:r>
              <a:rPr lang="en-US" dirty="0" err="1">
                <a:solidFill>
                  <a:srgbClr val="374151"/>
                </a:solidFill>
                <a:latin typeface="Söhne"/>
              </a:rPr>
              <a:t>oferta</a:t>
            </a:r>
            <a:r>
              <a:rPr lang="en-US" dirty="0">
                <a:solidFill>
                  <a:srgbClr val="374151"/>
                </a:solidFill>
                <a:latin typeface="Söhne"/>
              </a:rPr>
              <a:t>, é </a:t>
            </a:r>
            <a:r>
              <a:rPr lang="en-US" dirty="0" err="1">
                <a:solidFill>
                  <a:srgbClr val="374151"/>
                </a:solidFill>
                <a:latin typeface="Söhne"/>
              </a:rPr>
              <a:t>limitado</a:t>
            </a:r>
            <a:r>
              <a:rPr lang="en-US" dirty="0">
                <a:solidFill>
                  <a:srgbClr val="374151"/>
                </a:solidFill>
                <a:latin typeface="Söhne"/>
              </a:rPr>
              <a:t> a </a:t>
            </a:r>
            <a:r>
              <a:rPr lang="en-US" dirty="0" err="1">
                <a:solidFill>
                  <a:srgbClr val="374151"/>
                </a:solidFill>
                <a:latin typeface="Söhne"/>
              </a:rPr>
              <a:t>capacidade</a:t>
            </a:r>
            <a:r>
              <a:rPr lang="en-US" dirty="0">
                <a:solidFill>
                  <a:srgbClr val="374151"/>
                </a:solidFill>
                <a:latin typeface="Söhne"/>
              </a:rPr>
              <a:t> de </a:t>
            </a:r>
            <a:r>
              <a:rPr lang="en-US" dirty="0" err="1">
                <a:solidFill>
                  <a:srgbClr val="374151"/>
                </a:solidFill>
                <a:latin typeface="Söhne"/>
              </a:rPr>
              <a:t>captação</a:t>
            </a:r>
            <a:r>
              <a:rPr lang="en-US" dirty="0">
                <a:solidFill>
                  <a:srgbClr val="374151"/>
                </a:solidFill>
                <a:latin typeface="Söhne"/>
              </a:rPr>
              <a:t> da </a:t>
            </a:r>
            <a:r>
              <a:rPr lang="en-US" dirty="0" err="1">
                <a:solidFill>
                  <a:srgbClr val="374151"/>
                </a:solidFill>
                <a:latin typeface="Söhne"/>
              </a:rPr>
              <a:t>ofeta</a:t>
            </a:r>
            <a:r>
              <a:rPr lang="en-US" dirty="0">
                <a:solidFill>
                  <a:srgbClr val="374151"/>
                </a:solidFill>
                <a:latin typeface="Söhne"/>
              </a:rPr>
              <a:t> pela </a:t>
            </a:r>
            <a:r>
              <a:rPr lang="en-US" dirty="0" err="1">
                <a:solidFill>
                  <a:srgbClr val="374151"/>
                </a:solidFill>
                <a:latin typeface="Söhne"/>
              </a:rPr>
              <a:t>empresa</a:t>
            </a:r>
            <a:r>
              <a:rPr lang="en-US" dirty="0">
                <a:solidFill>
                  <a:srgbClr val="374151"/>
                </a:solidFill>
                <a:latin typeface="Söhne"/>
              </a:rPr>
              <a:t>.</a:t>
            </a:r>
            <a:endParaRPr lang="en-US" dirty="0"/>
          </a:p>
        </p:txBody>
      </p:sp>
    </p:spTree>
    <p:extLst>
      <p:ext uri="{BB962C8B-B14F-4D97-AF65-F5344CB8AC3E}">
        <p14:creationId xmlns:p14="http://schemas.microsoft.com/office/powerpoint/2010/main" val="29595398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4ED2-4538-DCB3-69D4-2AC8DBD10A68}"/>
              </a:ext>
            </a:extLst>
          </p:cNvPr>
          <p:cNvSpPr>
            <a:spLocks noGrp="1"/>
          </p:cNvSpPr>
          <p:nvPr>
            <p:ph type="title"/>
          </p:nvPr>
        </p:nvSpPr>
        <p:spPr/>
        <p:txBody>
          <a:bodyPr/>
          <a:lstStyle/>
          <a:p>
            <a:r>
              <a:rPr lang="pt-BR" dirty="0"/>
              <a:t>Mercado e a empresa</a:t>
            </a:r>
            <a:endParaRPr lang="en-US" dirty="0"/>
          </a:p>
        </p:txBody>
      </p:sp>
      <p:sp>
        <p:nvSpPr>
          <p:cNvPr id="3" name="Text Placeholder 2">
            <a:extLst>
              <a:ext uri="{FF2B5EF4-FFF2-40B4-BE49-F238E27FC236}">
                <a16:creationId xmlns:a16="http://schemas.microsoft.com/office/drawing/2014/main" id="{1CDF37F5-B9CB-1069-222D-DCD8C4210FBC}"/>
              </a:ext>
            </a:extLst>
          </p:cNvPr>
          <p:cNvSpPr>
            <a:spLocks noGrp="1"/>
          </p:cNvSpPr>
          <p:nvPr>
            <p:ph type="body" idx="1"/>
          </p:nvPr>
        </p:nvSpPr>
        <p:spPr/>
        <p:txBody>
          <a:bodyPr/>
          <a:lstStyle/>
          <a:p>
            <a:pPr algn="ctr"/>
            <a:r>
              <a:rPr lang="en-US" b="1" dirty="0"/>
              <a:t>Market-penetration index</a:t>
            </a:r>
            <a:endParaRPr lang="pt-BR" b="1" dirty="0"/>
          </a:p>
          <a:p>
            <a:pPr algn="ctr"/>
            <a:r>
              <a:rPr lang="pt-BR" dirty="0"/>
              <a:t>(Índice de penetração de mercado)</a:t>
            </a:r>
            <a:endParaRPr lang="en-US" dirty="0"/>
          </a:p>
        </p:txBody>
      </p:sp>
      <p:sp>
        <p:nvSpPr>
          <p:cNvPr id="4" name="Content Placeholder 3">
            <a:extLst>
              <a:ext uri="{FF2B5EF4-FFF2-40B4-BE49-F238E27FC236}">
                <a16:creationId xmlns:a16="http://schemas.microsoft.com/office/drawing/2014/main" id="{494082A9-1DD9-2F0C-7805-F17C8DE2597F}"/>
              </a:ext>
            </a:extLst>
          </p:cNvPr>
          <p:cNvSpPr>
            <a:spLocks noGrp="1"/>
          </p:cNvSpPr>
          <p:nvPr>
            <p:ph sz="half" idx="2"/>
          </p:nvPr>
        </p:nvSpPr>
        <p:spPr/>
        <p:txBody>
          <a:bodyPr/>
          <a:lstStyle/>
          <a:p>
            <a:r>
              <a:rPr lang="pt-BR" dirty="0"/>
              <a:t>Mede a participação atual de mercado da empresa em relação ao mercado disponível</a:t>
            </a:r>
          </a:p>
          <a:p>
            <a:endParaRPr lang="pt-BR" dirty="0"/>
          </a:p>
          <a:p>
            <a:pPr marL="211987" lvl="1" indent="0">
              <a:buNone/>
            </a:pPr>
            <a:r>
              <a:rPr lang="pt-BR" b="0" i="0" dirty="0">
                <a:solidFill>
                  <a:srgbClr val="374151"/>
                </a:solidFill>
                <a:effectLst/>
                <a:latin typeface="Söhne"/>
              </a:rPr>
              <a:t>Por exemplo, se a empresa vende R$500 em um mercado avaliado em R$2.000</a:t>
            </a:r>
          </a:p>
          <a:p>
            <a:pPr marL="211987" lvl="1" indent="0">
              <a:buNone/>
            </a:pPr>
            <a:endParaRPr lang="pt-BR" b="0" i="0" dirty="0">
              <a:solidFill>
                <a:srgbClr val="374151"/>
              </a:solidFill>
              <a:effectLst/>
              <a:latin typeface="Söhne"/>
            </a:endParaRPr>
          </a:p>
          <a:p>
            <a:pPr marL="211987" lvl="1" indent="0">
              <a:buNone/>
            </a:pPr>
            <a:r>
              <a:rPr lang="pt-BR" dirty="0">
                <a:solidFill>
                  <a:srgbClr val="374151"/>
                </a:solidFill>
                <a:latin typeface="Söhne"/>
              </a:rPr>
              <a:t>O </a:t>
            </a:r>
            <a:r>
              <a:rPr lang="pt-BR" b="0" i="0" dirty="0">
                <a:solidFill>
                  <a:srgbClr val="374151"/>
                </a:solidFill>
                <a:effectLst/>
                <a:latin typeface="Söhne"/>
              </a:rPr>
              <a:t>índice de penetração de mercado é de 25% (500/2.000)</a:t>
            </a:r>
            <a:endParaRPr lang="en-US" dirty="0"/>
          </a:p>
        </p:txBody>
      </p:sp>
      <p:sp>
        <p:nvSpPr>
          <p:cNvPr id="5" name="Text Placeholder 4">
            <a:extLst>
              <a:ext uri="{FF2B5EF4-FFF2-40B4-BE49-F238E27FC236}">
                <a16:creationId xmlns:a16="http://schemas.microsoft.com/office/drawing/2014/main" id="{323F0266-70BE-BCA0-5861-9609FAD89059}"/>
              </a:ext>
            </a:extLst>
          </p:cNvPr>
          <p:cNvSpPr>
            <a:spLocks noGrp="1"/>
          </p:cNvSpPr>
          <p:nvPr>
            <p:ph type="body" sz="quarter" idx="3"/>
          </p:nvPr>
        </p:nvSpPr>
        <p:spPr/>
        <p:txBody>
          <a:bodyPr/>
          <a:lstStyle/>
          <a:p>
            <a:pPr algn="ctr"/>
            <a:r>
              <a:rPr lang="en-US" b="1" dirty="0"/>
              <a:t>Share-penetration index</a:t>
            </a:r>
          </a:p>
          <a:p>
            <a:pPr algn="ctr"/>
            <a:r>
              <a:rPr lang="en-US" dirty="0"/>
              <a:t>(</a:t>
            </a:r>
            <a:r>
              <a:rPr lang="pt-BR" dirty="0"/>
              <a:t>índice de penetração de participação</a:t>
            </a:r>
            <a:r>
              <a:rPr lang="en-US" dirty="0"/>
              <a:t>)</a:t>
            </a:r>
          </a:p>
        </p:txBody>
      </p:sp>
      <p:sp>
        <p:nvSpPr>
          <p:cNvPr id="6" name="Content Placeholder 5">
            <a:extLst>
              <a:ext uri="{FF2B5EF4-FFF2-40B4-BE49-F238E27FC236}">
                <a16:creationId xmlns:a16="http://schemas.microsoft.com/office/drawing/2014/main" id="{82A02C41-8698-5577-E3E4-F44BC45F4CE9}"/>
              </a:ext>
            </a:extLst>
          </p:cNvPr>
          <p:cNvSpPr>
            <a:spLocks noGrp="1"/>
          </p:cNvSpPr>
          <p:nvPr>
            <p:ph sz="quarter" idx="4"/>
          </p:nvPr>
        </p:nvSpPr>
        <p:spPr/>
        <p:txBody>
          <a:bodyPr/>
          <a:lstStyle/>
          <a:p>
            <a:r>
              <a:rPr lang="pt-BR" dirty="0"/>
              <a:t>Mede a participação atual de mercado da empresa em relação ao mercado-alvo.</a:t>
            </a:r>
          </a:p>
          <a:p>
            <a:endParaRPr lang="pt-BR" dirty="0"/>
          </a:p>
          <a:p>
            <a:pPr marL="211987" lvl="1" indent="0">
              <a:buNone/>
            </a:pPr>
            <a:r>
              <a:rPr lang="pt-BR" b="0" i="0" dirty="0">
                <a:solidFill>
                  <a:srgbClr val="374151"/>
                </a:solidFill>
                <a:effectLst/>
                <a:latin typeface="Söhne"/>
              </a:rPr>
              <a:t>Por exemplo, se a empresa vende R$200 em seu mercado-alvo avaliado em R$10.000</a:t>
            </a:r>
          </a:p>
          <a:p>
            <a:pPr marL="211987" lvl="1" indent="0">
              <a:buNone/>
            </a:pPr>
            <a:endParaRPr lang="pt-BR" b="0" i="0" dirty="0">
              <a:solidFill>
                <a:srgbClr val="374151"/>
              </a:solidFill>
              <a:effectLst/>
              <a:latin typeface="Söhne"/>
            </a:endParaRPr>
          </a:p>
          <a:p>
            <a:pPr marL="211987" lvl="1" indent="0">
              <a:buNone/>
            </a:pPr>
            <a:r>
              <a:rPr lang="pt-BR" dirty="0">
                <a:solidFill>
                  <a:srgbClr val="374151"/>
                </a:solidFill>
                <a:latin typeface="Söhne"/>
              </a:rPr>
              <a:t>O </a:t>
            </a:r>
            <a:r>
              <a:rPr lang="pt-BR" b="0" i="0" dirty="0">
                <a:solidFill>
                  <a:srgbClr val="374151"/>
                </a:solidFill>
                <a:effectLst/>
                <a:latin typeface="Söhne"/>
              </a:rPr>
              <a:t>índice de penetração de mercado é de 2% (200/10.000)</a:t>
            </a:r>
            <a:endParaRPr lang="en-US" dirty="0"/>
          </a:p>
          <a:p>
            <a:endParaRPr lang="en-US" dirty="0"/>
          </a:p>
        </p:txBody>
      </p:sp>
    </p:spTree>
    <p:extLst>
      <p:ext uri="{BB962C8B-B14F-4D97-AF65-F5344CB8AC3E}">
        <p14:creationId xmlns:p14="http://schemas.microsoft.com/office/powerpoint/2010/main" val="15825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07D7-B7F3-49EC-5156-FBECB83ABC52}"/>
              </a:ext>
            </a:extLst>
          </p:cNvPr>
          <p:cNvSpPr>
            <a:spLocks noGrp="1"/>
          </p:cNvSpPr>
          <p:nvPr>
            <p:ph type="title"/>
          </p:nvPr>
        </p:nvSpPr>
        <p:spPr/>
        <p:txBody>
          <a:bodyPr/>
          <a:lstStyle/>
          <a:p>
            <a:r>
              <a:rPr lang="pt-BR" dirty="0"/>
              <a:t>(resumo) Informações para o investidor</a:t>
            </a:r>
            <a:endParaRPr lang="en-US" dirty="0"/>
          </a:p>
        </p:txBody>
      </p:sp>
      <p:sp>
        <p:nvSpPr>
          <p:cNvPr id="3" name="Content Placeholder 2">
            <a:extLst>
              <a:ext uri="{FF2B5EF4-FFF2-40B4-BE49-F238E27FC236}">
                <a16:creationId xmlns:a16="http://schemas.microsoft.com/office/drawing/2014/main" id="{283F026C-A769-08A4-DA6A-AC0C38D4B471}"/>
              </a:ext>
            </a:extLst>
          </p:cNvPr>
          <p:cNvSpPr>
            <a:spLocks noGrp="1"/>
          </p:cNvSpPr>
          <p:nvPr>
            <p:ph idx="1"/>
          </p:nvPr>
        </p:nvSpPr>
        <p:spPr/>
        <p:txBody>
          <a:bodyPr/>
          <a:lstStyle/>
          <a:p>
            <a:r>
              <a:rPr lang="pt-BR" dirty="0"/>
              <a:t>Definição do Mercado</a:t>
            </a:r>
          </a:p>
          <a:p>
            <a:pPr lvl="1"/>
            <a:r>
              <a:rPr lang="pt-BR" dirty="0"/>
              <a:t>Produto (bem, serviço, solução, valor, aplicativo, tecnologia, patente </a:t>
            </a:r>
            <a:r>
              <a:rPr lang="pt-BR" dirty="0" err="1"/>
              <a:t>etc</a:t>
            </a:r>
            <a:r>
              <a:rPr lang="pt-BR" dirty="0"/>
              <a:t>)</a:t>
            </a:r>
          </a:p>
          <a:p>
            <a:pPr lvl="1"/>
            <a:r>
              <a:rPr lang="pt-BR" dirty="0"/>
              <a:t>Escopo geográfico físico e/ou digital (bairro, cidade, estado, domínio da internet, site/plataforma disponível </a:t>
            </a:r>
            <a:r>
              <a:rPr lang="pt-BR" dirty="0" err="1"/>
              <a:t>etc</a:t>
            </a:r>
            <a:r>
              <a:rPr lang="pt-BR" dirty="0"/>
              <a:t>)</a:t>
            </a:r>
          </a:p>
          <a:p>
            <a:pPr lvl="1"/>
            <a:r>
              <a:rPr lang="pt-BR" dirty="0"/>
              <a:t>Período considerado (mês, </a:t>
            </a:r>
            <a:r>
              <a:rPr lang="pt-BR" i="1" dirty="0" err="1"/>
              <a:t>quarter</a:t>
            </a:r>
            <a:r>
              <a:rPr lang="pt-BR" dirty="0"/>
              <a:t>, ano, ciclo de negócios </a:t>
            </a:r>
            <a:r>
              <a:rPr lang="pt-BR" dirty="0" err="1"/>
              <a:t>etc</a:t>
            </a:r>
            <a:r>
              <a:rPr lang="pt-BR" dirty="0"/>
              <a:t>)</a:t>
            </a:r>
          </a:p>
          <a:p>
            <a:r>
              <a:rPr lang="pt-BR" dirty="0"/>
              <a:t>Tamanho do TAM</a:t>
            </a:r>
          </a:p>
          <a:p>
            <a:r>
              <a:rPr lang="pt-BR" dirty="0"/>
              <a:t>Tamanho do SAM</a:t>
            </a:r>
          </a:p>
          <a:p>
            <a:r>
              <a:rPr lang="pt-BR" dirty="0"/>
              <a:t>Tamanho do SOM</a:t>
            </a:r>
          </a:p>
          <a:p>
            <a:r>
              <a:rPr lang="pt-BR" dirty="0"/>
              <a:t>Taxa de Penetração de Mercado</a:t>
            </a:r>
          </a:p>
          <a:p>
            <a:pPr marL="0" indent="0">
              <a:buNone/>
            </a:pPr>
            <a:r>
              <a:rPr lang="pt-BR" dirty="0"/>
              <a:t> </a:t>
            </a:r>
            <a:endParaRPr lang="en-US" dirty="0"/>
          </a:p>
        </p:txBody>
      </p:sp>
    </p:spTree>
    <p:extLst>
      <p:ext uri="{BB962C8B-B14F-4D97-AF65-F5344CB8AC3E}">
        <p14:creationId xmlns:p14="http://schemas.microsoft.com/office/powerpoint/2010/main" val="332307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63AA-2413-4683-B501-5627E5A75ACD}"/>
              </a:ext>
            </a:extLst>
          </p:cNvPr>
          <p:cNvSpPr>
            <a:spLocks noGrp="1"/>
          </p:cNvSpPr>
          <p:nvPr>
            <p:ph type="title"/>
          </p:nvPr>
        </p:nvSpPr>
        <p:spPr/>
        <p:txBody>
          <a:bodyPr/>
          <a:lstStyle/>
          <a:p>
            <a:pPr>
              <a:defRPr/>
            </a:pPr>
            <a:r>
              <a:rPr lang="pt-BR" dirty="0"/>
              <a:t>Cálculo da demanda corrente</a:t>
            </a:r>
            <a:endParaRPr lang="en-US" cap="none" dirty="0">
              <a:effectLst>
                <a:outerShdw blurRad="38100" dist="38100" dir="2700000" algn="tl">
                  <a:srgbClr val="C0C0C0"/>
                </a:outerShdw>
              </a:effectLst>
            </a:endParaRPr>
          </a:p>
        </p:txBody>
      </p:sp>
      <p:sp>
        <p:nvSpPr>
          <p:cNvPr id="37891" name="Content Placeholder 2">
            <a:extLst>
              <a:ext uri="{FF2B5EF4-FFF2-40B4-BE49-F238E27FC236}">
                <a16:creationId xmlns:a16="http://schemas.microsoft.com/office/drawing/2014/main" id="{5088B009-CEEA-4CDE-BA2B-5F70A1CF55A4}"/>
              </a:ext>
            </a:extLst>
          </p:cNvPr>
          <p:cNvSpPr>
            <a:spLocks noGrp="1"/>
          </p:cNvSpPr>
          <p:nvPr>
            <p:ph idx="1"/>
          </p:nvPr>
        </p:nvSpPr>
        <p:spPr/>
        <p:txBody>
          <a:bodyPr>
            <a:normAutofit/>
          </a:bodyPr>
          <a:lstStyle/>
          <a:p>
            <a:pPr marL="211987" lvl="1" indent="0">
              <a:buNone/>
            </a:pPr>
            <a:r>
              <a:rPr lang="pt-BR" altLang="pt-BR" sz="2800" b="1" dirty="0">
                <a:latin typeface="Arial" panose="020B0604020202020204" pitchFamily="34" charset="0"/>
                <a:cs typeface="Arial" panose="020B0604020202020204" pitchFamily="34" charset="0"/>
              </a:rPr>
              <a:t>Método Top-Down</a:t>
            </a:r>
            <a:endParaRPr lang="en-US" altLang="pt-BR" sz="2800" b="1" dirty="0">
              <a:latin typeface="Arial" panose="020B0604020202020204" pitchFamily="34" charset="0"/>
              <a:cs typeface="Arial" panose="020B0604020202020204" pitchFamily="34" charset="0"/>
            </a:endParaRPr>
          </a:p>
        </p:txBody>
      </p:sp>
      <p:pic>
        <p:nvPicPr>
          <p:cNvPr id="37892" name="Picture 3">
            <a:extLst>
              <a:ext uri="{FF2B5EF4-FFF2-40B4-BE49-F238E27FC236}">
                <a16:creationId xmlns:a16="http://schemas.microsoft.com/office/drawing/2014/main" id="{4E9656E4-9CF6-4991-84C4-0A0DCE25C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2050" y="2852936"/>
            <a:ext cx="8060282" cy="194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Cálculo da demanda corrente</a:t>
            </a:r>
            <a:endParaRPr lang="en-US" dirty="0"/>
          </a:p>
        </p:txBody>
      </p:sp>
      <p:sp>
        <p:nvSpPr>
          <p:cNvPr id="3" name="Espaço Reservado para Conteúdo 2"/>
          <p:cNvSpPr>
            <a:spLocks noGrp="1"/>
          </p:cNvSpPr>
          <p:nvPr>
            <p:ph idx="1"/>
          </p:nvPr>
        </p:nvSpPr>
        <p:spPr/>
        <p:txBody>
          <a:bodyPr/>
          <a:lstStyle/>
          <a:p>
            <a:pPr lvl="1"/>
            <a:endParaRPr lang="pt-BR" dirty="0"/>
          </a:p>
          <a:p>
            <a:pPr marL="211987" lvl="1" indent="0">
              <a:buNone/>
            </a:pPr>
            <a:endParaRPr lang="pt-BR" dirty="0"/>
          </a:p>
        </p:txBody>
      </p:sp>
      <p:pic>
        <p:nvPicPr>
          <p:cNvPr id="6" name="Imagem 5"/>
          <p:cNvPicPr>
            <a:picLocks noChangeAspect="1"/>
          </p:cNvPicPr>
          <p:nvPr/>
        </p:nvPicPr>
        <p:blipFill>
          <a:blip r:embed="rId2"/>
          <a:stretch>
            <a:fillRect/>
          </a:stretch>
        </p:blipFill>
        <p:spPr>
          <a:xfrm>
            <a:off x="2866285" y="2996952"/>
            <a:ext cx="7145408" cy="1584176"/>
          </a:xfrm>
          <a:prstGeom prst="rect">
            <a:avLst/>
          </a:prstGeom>
        </p:spPr>
      </p:pic>
      <p:sp>
        <p:nvSpPr>
          <p:cNvPr id="8" name="TextBox 7">
            <a:extLst>
              <a:ext uri="{FF2B5EF4-FFF2-40B4-BE49-F238E27FC236}">
                <a16:creationId xmlns:a16="http://schemas.microsoft.com/office/drawing/2014/main" id="{C6529FFA-AF5B-8933-F283-264B325AEE24}"/>
              </a:ext>
            </a:extLst>
          </p:cNvPr>
          <p:cNvSpPr txBox="1"/>
          <p:nvPr/>
        </p:nvSpPr>
        <p:spPr>
          <a:xfrm>
            <a:off x="1493964" y="1981202"/>
            <a:ext cx="6096000" cy="480131"/>
          </a:xfrm>
          <a:prstGeom prst="rect">
            <a:avLst/>
          </a:prstGeom>
          <a:noFill/>
        </p:spPr>
        <p:txBody>
          <a:bodyPr wrap="square">
            <a:spAutoFit/>
          </a:bodyPr>
          <a:lstStyle/>
          <a:p>
            <a:pPr marL="211987" lvl="1" defTabSz="685983">
              <a:lnSpc>
                <a:spcPct val="90000"/>
              </a:lnSpc>
              <a:spcBef>
                <a:spcPts val="750"/>
              </a:spcBef>
              <a:buClr>
                <a:schemeClr val="tx1">
                  <a:lumMod val="90000"/>
                  <a:lumOff val="10000"/>
                </a:schemeClr>
              </a:buClr>
              <a:buSzPct val="80000"/>
            </a:pPr>
            <a:r>
              <a:rPr lang="pt-BR" altLang="pt-BR" sz="2800" b="1" dirty="0">
                <a:latin typeface="Arial" panose="020B0604020202020204" pitchFamily="34" charset="0"/>
                <a:cs typeface="Arial" panose="020B0604020202020204" pitchFamily="34" charset="0"/>
              </a:rPr>
              <a:t>Método Botton-</a:t>
            </a:r>
            <a:r>
              <a:rPr lang="pt-BR" altLang="pt-BR" sz="2800" b="1" dirty="0" err="1">
                <a:latin typeface="Arial" panose="020B0604020202020204" pitchFamily="34" charset="0"/>
                <a:cs typeface="Arial" panose="020B0604020202020204" pitchFamily="34" charset="0"/>
              </a:rPr>
              <a:t>Up</a:t>
            </a:r>
            <a:endParaRPr lang="en-US" altLang="pt-B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3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B8FC-46A8-27B7-683E-DF5312A89B17}"/>
              </a:ext>
            </a:extLst>
          </p:cNvPr>
          <p:cNvSpPr>
            <a:spLocks noGrp="1"/>
          </p:cNvSpPr>
          <p:nvPr>
            <p:ph type="title"/>
          </p:nvPr>
        </p:nvSpPr>
        <p:spPr/>
        <p:txBody>
          <a:bodyPr/>
          <a:lstStyle/>
          <a:p>
            <a:r>
              <a:rPr lang="pt-BR" dirty="0"/>
              <a:t>Exercício – Simulação de mercado (TAM, SAM, SOM, Penetração de mercado)</a:t>
            </a:r>
            <a:endParaRPr lang="en-US" dirty="0"/>
          </a:p>
        </p:txBody>
      </p:sp>
      <p:sp>
        <p:nvSpPr>
          <p:cNvPr id="3" name="Content Placeholder 2">
            <a:extLst>
              <a:ext uri="{FF2B5EF4-FFF2-40B4-BE49-F238E27FC236}">
                <a16:creationId xmlns:a16="http://schemas.microsoft.com/office/drawing/2014/main" id="{EB8509DC-2048-BDD8-A174-715FD643C549}"/>
              </a:ext>
            </a:extLst>
          </p:cNvPr>
          <p:cNvSpPr>
            <a:spLocks noGrp="1"/>
          </p:cNvSpPr>
          <p:nvPr>
            <p:ph idx="1"/>
          </p:nvPr>
        </p:nvSpPr>
        <p:spPr>
          <a:xfrm>
            <a:off x="1522809" y="1716834"/>
            <a:ext cx="9757767" cy="4760166"/>
          </a:xfrm>
        </p:spPr>
        <p:txBody>
          <a:bodyPr>
            <a:normAutofit fontScale="92500" lnSpcReduction="10000"/>
          </a:bodyPr>
          <a:lstStyle/>
          <a:p>
            <a:pPr marL="342900" lvl="1" indent="-342900">
              <a:spcBef>
                <a:spcPts val="1350"/>
              </a:spcBef>
              <a:buFont typeface="+mj-lt"/>
              <a:buAutoNum type="arabicPeriod"/>
            </a:pPr>
            <a:r>
              <a:rPr lang="pt-BR" sz="1800" b="1" dirty="0"/>
              <a:t>Defina de modo objetivo para a simulação:</a:t>
            </a:r>
          </a:p>
          <a:p>
            <a:pPr lvl="1"/>
            <a:r>
              <a:rPr lang="pt-BR" dirty="0">
                <a:effectLst>
                  <a:outerShdw blurRad="38100" dist="38100" dir="2700000" algn="tl">
                    <a:srgbClr val="000000">
                      <a:alpha val="43137"/>
                    </a:srgbClr>
                  </a:outerShdw>
                </a:effectLst>
              </a:rPr>
              <a:t>Produto</a:t>
            </a:r>
            <a:r>
              <a:rPr lang="pt-BR" dirty="0"/>
              <a:t> (bem, serviço, solução, valor, aplicativo, tecnologia, patente etc.)</a:t>
            </a:r>
          </a:p>
          <a:p>
            <a:pPr lvl="1"/>
            <a:r>
              <a:rPr lang="pt-BR" dirty="0">
                <a:effectLst>
                  <a:outerShdw blurRad="38100" dist="38100" dir="2700000" algn="tl">
                    <a:srgbClr val="000000">
                      <a:alpha val="43137"/>
                    </a:srgbClr>
                  </a:outerShdw>
                </a:effectLst>
              </a:rPr>
              <a:t>Escopo geográfico </a:t>
            </a:r>
            <a:r>
              <a:rPr lang="pt-BR" dirty="0"/>
              <a:t>físico e/ou digital (bairro, cidade, estado, domínio da internet, site/plataforma disponível etc.)</a:t>
            </a:r>
          </a:p>
          <a:p>
            <a:pPr lvl="1"/>
            <a:r>
              <a:rPr lang="pt-BR" dirty="0">
                <a:effectLst>
                  <a:outerShdw blurRad="38100" dist="38100" dir="2700000" algn="tl">
                    <a:srgbClr val="000000">
                      <a:alpha val="43137"/>
                    </a:srgbClr>
                  </a:outerShdw>
                </a:effectLst>
              </a:rPr>
              <a:t>Período</a:t>
            </a:r>
            <a:r>
              <a:rPr lang="pt-BR" dirty="0"/>
              <a:t> considerado (mês, </a:t>
            </a:r>
            <a:r>
              <a:rPr lang="pt-BR" i="1" dirty="0" err="1"/>
              <a:t>quarter</a:t>
            </a:r>
            <a:r>
              <a:rPr lang="pt-BR" dirty="0"/>
              <a:t>, ano, ciclo de negócios etc.)</a:t>
            </a:r>
          </a:p>
          <a:p>
            <a:pPr marL="342900" lvl="1" indent="-342900">
              <a:spcBef>
                <a:spcPts val="1350"/>
              </a:spcBef>
              <a:buFont typeface="+mj-lt"/>
              <a:buAutoNum type="arabicPeriod" startAt="2"/>
            </a:pPr>
            <a:r>
              <a:rPr lang="pt-BR" sz="1800" b="1" dirty="0"/>
              <a:t>Abra e habilite o </a:t>
            </a:r>
            <a:r>
              <a:rPr lang="pt-BR" sz="1800" b="1" dirty="0" err="1"/>
              <a:t>ChatGPT</a:t>
            </a:r>
            <a:r>
              <a:rPr lang="pt-BR" sz="1800" b="1" dirty="0"/>
              <a:t>:</a:t>
            </a:r>
          </a:p>
          <a:p>
            <a:pPr lvl="1"/>
            <a:r>
              <a:rPr lang="pt-BR" dirty="0"/>
              <a:t>(</a:t>
            </a:r>
            <a:r>
              <a:rPr lang="pt-BR" dirty="0">
                <a:hlinkClick r:id="rId2"/>
              </a:rPr>
              <a:t>https://chat.openai.com/chat</a:t>
            </a:r>
            <a:r>
              <a:rPr lang="pt-BR" dirty="0"/>
              <a:t>)</a:t>
            </a:r>
          </a:p>
          <a:p>
            <a:pPr marL="342900" lvl="1" indent="-342900">
              <a:spcBef>
                <a:spcPts val="1350"/>
              </a:spcBef>
              <a:buFont typeface="+mj-lt"/>
              <a:buAutoNum type="arabicPeriod" startAt="3"/>
            </a:pPr>
            <a:r>
              <a:rPr lang="pt-BR" sz="1800" b="1" dirty="0"/>
              <a:t>Interaja com a primeira pergunta:</a:t>
            </a:r>
          </a:p>
          <a:p>
            <a:pPr marL="0" indent="0">
              <a:buNone/>
            </a:pPr>
            <a:r>
              <a:rPr lang="pt-BR" sz="1800" dirty="0">
                <a:effectLst/>
                <a:latin typeface="Arial" panose="020B0604020202020204" pitchFamily="34" charset="0"/>
                <a:ea typeface="Yu Mincho" panose="02020400000000000000" pitchFamily="18" charset="-128"/>
                <a:cs typeface="Times New Roman" panose="02020603050405020304" pitchFamily="18" charset="0"/>
              </a:rPr>
              <a:t>I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would</a:t>
            </a:r>
            <a:r>
              <a:rPr lang="pt-BR" sz="1800" dirty="0">
                <a:effectLst/>
                <a:latin typeface="Arial" panose="020B0604020202020204" pitchFamily="34" charset="0"/>
                <a:ea typeface="Yu Mincho" panose="02020400000000000000" pitchFamily="18" charset="-128"/>
                <a:cs typeface="Times New Roman" panose="02020603050405020304" pitchFamily="18" charset="0"/>
              </a:rPr>
              <a:t> like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assistance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in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creating</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an</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exercise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to</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estimate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the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demand</a:t>
            </a:r>
            <a:r>
              <a:rPr lang="pt-BR" sz="1800" dirty="0">
                <a:effectLst/>
                <a:latin typeface="Arial" panose="020B0604020202020204" pitchFamily="34" charset="0"/>
                <a:ea typeface="Yu Mincho" panose="02020400000000000000" pitchFamily="18" charset="-128"/>
                <a:cs typeface="Times New Roman" panose="02020603050405020304" pitchFamily="18" charset="0"/>
              </a:rPr>
              <a:t> for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my</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product</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which</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is</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a:effectLst/>
                <a:highlight>
                  <a:srgbClr val="FFFF00"/>
                </a:highlight>
                <a:latin typeface="Arial" panose="020B0604020202020204" pitchFamily="34" charset="0"/>
                <a:ea typeface="Yu Mincho" panose="02020400000000000000" pitchFamily="18" charset="-128"/>
                <a:cs typeface="Times New Roman" panose="02020603050405020304" pitchFamily="18" charset="0"/>
              </a:rPr>
              <a:t>[PRODUCT]</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My</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initial</a:t>
            </a:r>
            <a:r>
              <a:rPr lang="pt-BR" sz="1800" dirty="0">
                <a:effectLst/>
                <a:latin typeface="Arial" panose="020B0604020202020204" pitchFamily="34" charset="0"/>
                <a:ea typeface="Yu Mincho" panose="02020400000000000000" pitchFamily="18" charset="-128"/>
                <a:cs typeface="Times New Roman" panose="02020603050405020304" pitchFamily="18" charset="0"/>
              </a:rPr>
              <a:t> target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audience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is</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a:effectLst/>
                <a:highlight>
                  <a:srgbClr val="FFFF00"/>
                </a:highlight>
                <a:latin typeface="Arial" panose="020B0604020202020204" pitchFamily="34" charset="0"/>
                <a:ea typeface="Yu Mincho" panose="02020400000000000000" pitchFamily="18" charset="-128"/>
                <a:cs typeface="Times New Roman" panose="02020603050405020304" pitchFamily="18" charset="0"/>
              </a:rPr>
              <a:t>[SCOPE] </a:t>
            </a:r>
            <a:r>
              <a:rPr lang="pt-BR" sz="1800" dirty="0">
                <a:effectLst/>
                <a:latin typeface="Arial" panose="020B0604020202020204" pitchFamily="34" charset="0"/>
                <a:ea typeface="Yu Mincho" panose="02020400000000000000" pitchFamily="18" charset="-128"/>
                <a:cs typeface="Times New Roman" panose="02020603050405020304" pitchFamily="18" charset="0"/>
              </a:rPr>
              <a:t>for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the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next</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a:effectLst/>
                <a:highlight>
                  <a:srgbClr val="FFFF00"/>
                </a:highlight>
                <a:latin typeface="Arial" panose="020B0604020202020204" pitchFamily="34" charset="0"/>
                <a:ea typeface="Yu Mincho" panose="02020400000000000000" pitchFamily="18" charset="-128"/>
                <a:cs typeface="Times New Roman" panose="02020603050405020304" pitchFamily="18" charset="0"/>
              </a:rPr>
              <a:t>[PERIOD]</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Could</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you</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provide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me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with</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numerical</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example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to</a:t>
            </a:r>
            <a:r>
              <a:rPr lang="pt-BR" sz="1800" dirty="0">
                <a:effectLst/>
                <a:latin typeface="Arial" panose="020B0604020202020204" pitchFamily="34" charset="0"/>
                <a:ea typeface="Yu Mincho" panose="02020400000000000000" pitchFamily="18" charset="-128"/>
                <a:cs typeface="Times New Roman" panose="02020603050405020304" pitchFamily="18" charset="0"/>
              </a:rPr>
              <a:t> help me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estimate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the</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potential</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demand</a:t>
            </a:r>
            <a:r>
              <a:rPr lang="pt-BR" sz="1800" dirty="0">
                <a:effectLst/>
                <a:latin typeface="Arial" panose="020B0604020202020204" pitchFamily="34" charset="0"/>
                <a:ea typeface="Yu Mincho" panose="02020400000000000000" pitchFamily="18" charset="-128"/>
                <a:cs typeface="Times New Roman" panose="02020603050405020304" pitchFamily="18" charset="0"/>
              </a:rPr>
              <a:t> for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this</a:t>
            </a:r>
            <a:r>
              <a:rPr lang="pt-BR" sz="1800" dirty="0">
                <a:effectLst/>
                <a:latin typeface="Arial" panose="020B0604020202020204" pitchFamily="34" charset="0"/>
                <a:ea typeface="Yu Mincho" panose="02020400000000000000" pitchFamily="18" charset="-128"/>
                <a:cs typeface="Times New Roman" panose="02020603050405020304" pitchFamily="18" charset="0"/>
              </a:rPr>
              <a:t> </a:t>
            </a:r>
            <a:r>
              <a:rPr lang="pt-BR" sz="1800" dirty="0" err="1">
                <a:effectLst/>
                <a:latin typeface="Arial" panose="020B0604020202020204" pitchFamily="34" charset="0"/>
                <a:ea typeface="Yu Mincho" panose="02020400000000000000" pitchFamily="18" charset="-128"/>
                <a:cs typeface="Times New Roman" panose="02020603050405020304" pitchFamily="18" charset="0"/>
              </a:rPr>
              <a:t>idea</a:t>
            </a:r>
            <a:r>
              <a:rPr lang="pt-BR" sz="1800" dirty="0">
                <a:effectLst/>
                <a:latin typeface="Arial" panose="020B0604020202020204" pitchFamily="34" charset="0"/>
                <a:ea typeface="Yu Mincho" panose="02020400000000000000" pitchFamily="18" charset="-128"/>
                <a:cs typeface="Times New Roman" panose="02020603050405020304" pitchFamily="18" charset="0"/>
              </a:rPr>
              <a:t>?</a:t>
            </a:r>
          </a:p>
          <a:p>
            <a:pPr marL="342900" indent="-342900">
              <a:buFont typeface="+mj-lt"/>
              <a:buAutoNum type="arabicPeriod" startAt="4"/>
            </a:pPr>
            <a:r>
              <a:rPr lang="pt-BR" sz="1800" b="1" dirty="0"/>
              <a:t>Interaja com a segunda pergunta:</a:t>
            </a:r>
          </a:p>
          <a:p>
            <a:pPr marL="0" indent="0">
              <a:buNone/>
            </a:pPr>
            <a:r>
              <a:rPr lang="pt-BR" sz="1800" dirty="0" err="1">
                <a:effectLst/>
                <a:latin typeface="Arial" panose="020B0604020202020204" pitchFamily="34" charset="0"/>
                <a:ea typeface="Yu Mincho" panose="02020400000000000000" pitchFamily="18" charset="-128"/>
              </a:rPr>
              <a:t>Based</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on</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the</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information</a:t>
            </a:r>
            <a:r>
              <a:rPr lang="pt-BR" sz="1800" dirty="0">
                <a:effectLst/>
                <a:latin typeface="Arial" panose="020B0604020202020204" pitchFamily="34" charset="0"/>
                <a:ea typeface="Yu Mincho" panose="02020400000000000000" pitchFamily="18" charset="-128"/>
              </a:rPr>
              <a:t> I </a:t>
            </a:r>
            <a:r>
              <a:rPr lang="pt-BR" sz="1800" dirty="0" err="1">
                <a:effectLst/>
                <a:latin typeface="Arial" panose="020B0604020202020204" pitchFamily="34" charset="0"/>
                <a:ea typeface="Yu Mincho" panose="02020400000000000000" pitchFamily="18" charset="-128"/>
              </a:rPr>
              <a:t>have</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provided</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could</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you</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provide</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an</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example</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of</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the</a:t>
            </a:r>
            <a:r>
              <a:rPr lang="pt-BR" sz="1800" dirty="0">
                <a:effectLst/>
                <a:latin typeface="Arial" panose="020B0604020202020204" pitchFamily="34" charset="0"/>
                <a:ea typeface="Yu Mincho" panose="02020400000000000000" pitchFamily="18" charset="-128"/>
              </a:rPr>
              <a:t> Total </a:t>
            </a:r>
            <a:r>
              <a:rPr lang="pt-BR" sz="1800" dirty="0" err="1">
                <a:effectLst/>
                <a:latin typeface="Arial" panose="020B0604020202020204" pitchFamily="34" charset="0"/>
                <a:ea typeface="Yu Mincho" panose="02020400000000000000" pitchFamily="18" charset="-128"/>
              </a:rPr>
              <a:t>Addressable</a:t>
            </a:r>
            <a:r>
              <a:rPr lang="pt-BR" sz="1800" dirty="0">
                <a:effectLst/>
                <a:latin typeface="Arial" panose="020B0604020202020204" pitchFamily="34" charset="0"/>
                <a:ea typeface="Yu Mincho" panose="02020400000000000000" pitchFamily="18" charset="-128"/>
              </a:rPr>
              <a:t> Market (TAM), </a:t>
            </a:r>
            <a:r>
              <a:rPr lang="pt-BR" sz="1800" dirty="0" err="1">
                <a:effectLst/>
                <a:latin typeface="Arial" panose="020B0604020202020204" pitchFamily="34" charset="0"/>
                <a:ea typeface="Yu Mincho" panose="02020400000000000000" pitchFamily="18" charset="-128"/>
              </a:rPr>
              <a:t>Serviceable</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Available</a:t>
            </a:r>
            <a:r>
              <a:rPr lang="pt-BR" sz="1800" dirty="0">
                <a:effectLst/>
                <a:latin typeface="Arial" panose="020B0604020202020204" pitchFamily="34" charset="0"/>
                <a:ea typeface="Yu Mincho" panose="02020400000000000000" pitchFamily="18" charset="-128"/>
              </a:rPr>
              <a:t> Market (SAM), </a:t>
            </a:r>
            <a:r>
              <a:rPr lang="pt-BR" sz="1800" dirty="0" err="1">
                <a:effectLst/>
                <a:latin typeface="Arial" panose="020B0604020202020204" pitchFamily="34" charset="0"/>
                <a:ea typeface="Yu Mincho" panose="02020400000000000000" pitchFamily="18" charset="-128"/>
              </a:rPr>
              <a:t>and</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Serviceable</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Obtainable</a:t>
            </a:r>
            <a:r>
              <a:rPr lang="pt-BR" sz="1800" dirty="0">
                <a:effectLst/>
                <a:latin typeface="Arial" panose="020B0604020202020204" pitchFamily="34" charset="0"/>
                <a:ea typeface="Yu Mincho" panose="02020400000000000000" pitchFamily="18" charset="-128"/>
              </a:rPr>
              <a:t> Market (SOM) </a:t>
            </a:r>
            <a:r>
              <a:rPr lang="pt-BR" sz="1800" dirty="0" err="1">
                <a:effectLst/>
                <a:latin typeface="Arial" panose="020B0604020202020204" pitchFamily="34" charset="0"/>
                <a:ea typeface="Yu Mincho" panose="02020400000000000000" pitchFamily="18" charset="-128"/>
              </a:rPr>
              <a:t>of</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this</a:t>
            </a:r>
            <a:r>
              <a:rPr lang="pt-BR" sz="1800" dirty="0">
                <a:effectLst/>
                <a:latin typeface="Arial" panose="020B0604020202020204" pitchFamily="34" charset="0"/>
                <a:ea typeface="Yu Mincho" panose="02020400000000000000" pitchFamily="18" charset="-128"/>
              </a:rPr>
              <a:t> </a:t>
            </a:r>
            <a:r>
              <a:rPr lang="pt-BR" sz="1800" dirty="0" err="1">
                <a:effectLst/>
                <a:latin typeface="Arial" panose="020B0604020202020204" pitchFamily="34" charset="0"/>
                <a:ea typeface="Yu Mincho" panose="02020400000000000000" pitchFamily="18" charset="-128"/>
              </a:rPr>
              <a:t>market</a:t>
            </a:r>
            <a:r>
              <a:rPr lang="pt-BR" sz="1800" dirty="0">
                <a:effectLst/>
                <a:latin typeface="Arial" panose="020B0604020202020204" pitchFamily="34" charset="0"/>
                <a:ea typeface="Yu Mincho" panose="02020400000000000000" pitchFamily="18" charset="-128"/>
              </a:rPr>
              <a:t>?</a:t>
            </a:r>
          </a:p>
          <a:p>
            <a:pPr marL="342900" indent="-342900">
              <a:buFont typeface="+mj-lt"/>
              <a:buAutoNum type="arabicPeriod" startAt="5"/>
            </a:pPr>
            <a:r>
              <a:rPr lang="pt-BR" b="1" dirty="0"/>
              <a:t>Discuta e grupo, valide as informações e monte uma apresentação resumida (2 a 3 lâminas de Power Point para investidor)</a:t>
            </a:r>
          </a:p>
          <a:p>
            <a:endParaRPr lang="pt-BR" dirty="0"/>
          </a:p>
        </p:txBody>
      </p:sp>
    </p:spTree>
    <p:extLst>
      <p:ext uri="{BB962C8B-B14F-4D97-AF65-F5344CB8AC3E}">
        <p14:creationId xmlns:p14="http://schemas.microsoft.com/office/powerpoint/2010/main" val="14200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9488-BFFE-427A-3FCF-FA4DFE9BA9CB}"/>
              </a:ext>
            </a:extLst>
          </p:cNvPr>
          <p:cNvSpPr>
            <a:spLocks noGrp="1"/>
          </p:cNvSpPr>
          <p:nvPr>
            <p:ph type="title"/>
          </p:nvPr>
        </p:nvSpPr>
        <p:spPr/>
        <p:txBody>
          <a:bodyPr/>
          <a:lstStyle/>
          <a:p>
            <a:pPr algn="ctr"/>
            <a:r>
              <a:rPr lang="pt-BR" dirty="0"/>
              <a:t>CHAT GPT</a:t>
            </a:r>
            <a:endParaRPr lang="en-US" dirty="0"/>
          </a:p>
        </p:txBody>
      </p:sp>
      <p:sp>
        <p:nvSpPr>
          <p:cNvPr id="3" name="Text Placeholder 2">
            <a:extLst>
              <a:ext uri="{FF2B5EF4-FFF2-40B4-BE49-F238E27FC236}">
                <a16:creationId xmlns:a16="http://schemas.microsoft.com/office/drawing/2014/main" id="{2FCB6367-3275-A570-F492-2EF8A1D939BB}"/>
              </a:ext>
            </a:extLst>
          </p:cNvPr>
          <p:cNvSpPr>
            <a:spLocks noGrp="1"/>
          </p:cNvSpPr>
          <p:nvPr>
            <p:ph type="body" idx="1"/>
          </p:nvPr>
        </p:nvSpPr>
        <p:spPr>
          <a:solidFill>
            <a:srgbClr val="FF0000"/>
          </a:solidFill>
          <a:ln>
            <a:noFill/>
          </a:ln>
        </p:spPr>
        <p:style>
          <a:lnRef idx="0">
            <a:scrgbClr r="0" g="0" b="0"/>
          </a:lnRef>
          <a:fillRef idx="0">
            <a:scrgbClr r="0" g="0" b="0"/>
          </a:fillRef>
          <a:effectRef idx="0">
            <a:scrgbClr r="0" g="0" b="0"/>
          </a:effectRef>
          <a:fontRef idx="minor">
            <a:schemeClr val="lt1"/>
          </a:fontRef>
        </p:style>
        <p:txBody>
          <a:bodyPr/>
          <a:lstStyle/>
          <a:p>
            <a:pPr algn="ctr"/>
            <a:r>
              <a:rPr lang="pt-BR" sz="2400" dirty="0">
                <a:solidFill>
                  <a:schemeClr val="bg1"/>
                </a:solidFill>
              </a:rPr>
              <a:t>Informação Científica </a:t>
            </a:r>
          </a:p>
          <a:p>
            <a:pPr algn="ctr"/>
            <a:r>
              <a:rPr lang="pt-BR" sz="2400" dirty="0">
                <a:solidFill>
                  <a:schemeClr val="bg1"/>
                </a:solidFill>
              </a:rPr>
              <a:t>(Nunca Usar)</a:t>
            </a:r>
            <a:endParaRPr lang="en-US" sz="2400" dirty="0">
              <a:solidFill>
                <a:schemeClr val="bg1"/>
              </a:solidFill>
            </a:endParaRPr>
          </a:p>
        </p:txBody>
      </p:sp>
      <p:sp>
        <p:nvSpPr>
          <p:cNvPr id="4" name="Content Placeholder 3">
            <a:extLst>
              <a:ext uri="{FF2B5EF4-FFF2-40B4-BE49-F238E27FC236}">
                <a16:creationId xmlns:a16="http://schemas.microsoft.com/office/drawing/2014/main" id="{297A1333-36BA-89F9-03E8-B05D1CA0453C}"/>
              </a:ext>
            </a:extLst>
          </p:cNvPr>
          <p:cNvSpPr>
            <a:spLocks noGrp="1"/>
          </p:cNvSpPr>
          <p:nvPr>
            <p:ph sz="half" idx="2"/>
          </p:nvPr>
        </p:nvSpPr>
        <p:spPr/>
        <p:txBody>
          <a:bodyPr>
            <a:normAutofit fontScale="85000" lnSpcReduction="20000"/>
          </a:bodyPr>
          <a:lstStyle/>
          <a:p>
            <a:pPr algn="l"/>
            <a:endParaRPr lang="pt-BR" b="0" i="0" dirty="0">
              <a:solidFill>
                <a:srgbClr val="374151"/>
              </a:solidFill>
              <a:effectLst/>
              <a:latin typeface="Söhne"/>
            </a:endParaRPr>
          </a:p>
          <a:p>
            <a:pPr algn="l"/>
            <a:r>
              <a:rPr lang="pt-BR" b="0" i="0" dirty="0">
                <a:solidFill>
                  <a:srgbClr val="374151"/>
                </a:solidFill>
                <a:effectLst/>
                <a:latin typeface="Söhne"/>
              </a:rPr>
              <a:t>Usa Dados sintéticos (apesar de serem dados, não fazem parte do ambiente natural da pesquisa).</a:t>
            </a:r>
          </a:p>
          <a:p>
            <a:pPr algn="l"/>
            <a:r>
              <a:rPr lang="pt-BR" dirty="0">
                <a:solidFill>
                  <a:srgbClr val="374151"/>
                </a:solidFill>
                <a:latin typeface="Söhne"/>
              </a:rPr>
              <a:t>I</a:t>
            </a:r>
            <a:r>
              <a:rPr lang="pt-BR" b="0" i="0" dirty="0">
                <a:solidFill>
                  <a:srgbClr val="374151"/>
                </a:solidFill>
                <a:effectLst/>
                <a:latin typeface="Söhne"/>
              </a:rPr>
              <a:t>nterpreta o mundo </a:t>
            </a:r>
            <a:r>
              <a:rPr lang="pt-BR" dirty="0">
                <a:solidFill>
                  <a:srgbClr val="374151"/>
                </a:solidFill>
                <a:latin typeface="Söhne"/>
              </a:rPr>
              <a:t>pela </a:t>
            </a:r>
            <a:r>
              <a:rPr lang="pt-BR" b="0" i="0" dirty="0" err="1">
                <a:solidFill>
                  <a:srgbClr val="374151"/>
                </a:solidFill>
                <a:effectLst/>
                <a:latin typeface="Söhne"/>
              </a:rPr>
              <a:t>Metarealidade</a:t>
            </a:r>
            <a:r>
              <a:rPr lang="pt-BR" b="0" i="0" dirty="0">
                <a:solidFill>
                  <a:srgbClr val="374151"/>
                </a:solidFill>
                <a:effectLst/>
                <a:latin typeface="Söhne"/>
              </a:rPr>
              <a:t> (apesar de ser criado a partir de dados reais, esse domínio é incompleto e enviesado).</a:t>
            </a:r>
          </a:p>
          <a:p>
            <a:pPr algn="l"/>
            <a:r>
              <a:rPr lang="pt-BR" b="0" i="0" dirty="0">
                <a:solidFill>
                  <a:srgbClr val="374151"/>
                </a:solidFill>
                <a:effectLst/>
                <a:latin typeface="Söhne"/>
              </a:rPr>
              <a:t>Confiabilidade e validade (não há meios de medir essas métricas, logo, não é possível estimar o erro). </a:t>
            </a:r>
          </a:p>
          <a:p>
            <a:pPr algn="l"/>
            <a:r>
              <a:rPr lang="pt-BR" b="0" i="0" dirty="0">
                <a:solidFill>
                  <a:srgbClr val="374151"/>
                </a:solidFill>
                <a:effectLst/>
                <a:latin typeface="Söhne"/>
              </a:rPr>
              <a:t>Essas práticas não são aceitas pela comunidade científica e podem resultar na perda do título obtido pelo candidato."</a:t>
            </a:r>
          </a:p>
          <a:p>
            <a:endParaRPr lang="en-US" dirty="0"/>
          </a:p>
        </p:txBody>
      </p:sp>
      <p:sp>
        <p:nvSpPr>
          <p:cNvPr id="5" name="Text Placeholder 4">
            <a:extLst>
              <a:ext uri="{FF2B5EF4-FFF2-40B4-BE49-F238E27FC236}">
                <a16:creationId xmlns:a16="http://schemas.microsoft.com/office/drawing/2014/main" id="{B9D1E5FF-7E9B-C3EE-0C82-A6B8871C98A4}"/>
              </a:ext>
            </a:extLst>
          </p:cNvPr>
          <p:cNvSpPr>
            <a:spLocks noGrp="1"/>
          </p:cNvSpPr>
          <p:nvPr>
            <p:ph type="body" sz="quarter" idx="3"/>
          </p:nvPr>
        </p:nvSpPr>
        <p:spPr>
          <a:solidFill>
            <a:srgbClr val="00B050"/>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p>
            <a:pPr algn="ctr"/>
            <a:r>
              <a:rPr lang="pt-BR" sz="2400" dirty="0">
                <a:solidFill>
                  <a:schemeClr val="bg1"/>
                </a:solidFill>
              </a:rPr>
              <a:t>Produtividade em negócios </a:t>
            </a:r>
          </a:p>
          <a:p>
            <a:pPr algn="ctr"/>
            <a:r>
              <a:rPr lang="pt-BR" sz="2400" dirty="0">
                <a:solidFill>
                  <a:schemeClr val="bg1"/>
                </a:solidFill>
              </a:rPr>
              <a:t>(Usar sabiamente)</a:t>
            </a:r>
            <a:endParaRPr lang="en-US" sz="2400" dirty="0">
              <a:solidFill>
                <a:schemeClr val="bg1"/>
              </a:solidFill>
            </a:endParaRPr>
          </a:p>
        </p:txBody>
      </p:sp>
      <p:sp>
        <p:nvSpPr>
          <p:cNvPr id="6" name="Content Placeholder 5">
            <a:extLst>
              <a:ext uri="{FF2B5EF4-FFF2-40B4-BE49-F238E27FC236}">
                <a16:creationId xmlns:a16="http://schemas.microsoft.com/office/drawing/2014/main" id="{A3880F17-F362-1725-A7A3-F855A82DAD80}"/>
              </a:ext>
            </a:extLst>
          </p:cNvPr>
          <p:cNvSpPr>
            <a:spLocks noGrp="1"/>
          </p:cNvSpPr>
          <p:nvPr>
            <p:ph sz="quarter" idx="4"/>
          </p:nvPr>
        </p:nvSpPr>
        <p:spPr/>
        <p:txBody>
          <a:bodyPr>
            <a:normAutofit fontScale="85000" lnSpcReduction="20000"/>
          </a:bodyPr>
          <a:lstStyle/>
          <a:p>
            <a:endParaRPr lang="pt-BR" b="0" i="0" dirty="0">
              <a:solidFill>
                <a:srgbClr val="374151"/>
              </a:solidFill>
              <a:effectLst/>
              <a:latin typeface="Söhne"/>
            </a:endParaRPr>
          </a:p>
          <a:p>
            <a:pPr algn="l">
              <a:buFont typeface="Arial" panose="020B0604020202020204" pitchFamily="34" charset="0"/>
              <a:buChar char="•"/>
            </a:pPr>
            <a:r>
              <a:rPr lang="pt-BR" b="0" i="0" dirty="0">
                <a:solidFill>
                  <a:srgbClr val="374151"/>
                </a:solidFill>
                <a:effectLst/>
                <a:latin typeface="Söhne"/>
              </a:rPr>
              <a:t>Auxílio no processo de geração de ideias.</a:t>
            </a:r>
          </a:p>
          <a:p>
            <a:pPr algn="l">
              <a:buFont typeface="Arial" panose="020B0604020202020204" pitchFamily="34" charset="0"/>
              <a:buChar char="•"/>
            </a:pPr>
            <a:r>
              <a:rPr lang="pt-BR" b="0" i="0" dirty="0">
                <a:solidFill>
                  <a:srgbClr val="374151"/>
                </a:solidFill>
                <a:effectLst/>
                <a:latin typeface="Söhne"/>
              </a:rPr>
              <a:t>Deve-se evitar o seu uso no processo de seleção de ideias, já que não substitui o processo de decisão.</a:t>
            </a:r>
          </a:p>
          <a:p>
            <a:pPr algn="l">
              <a:buFont typeface="Arial" panose="020B0604020202020204" pitchFamily="34" charset="0"/>
              <a:buChar char="•"/>
            </a:pPr>
            <a:r>
              <a:rPr lang="pt-BR" b="0" i="0" dirty="0">
                <a:solidFill>
                  <a:srgbClr val="374151"/>
                </a:solidFill>
                <a:effectLst/>
                <a:latin typeface="Söhne"/>
              </a:rPr>
              <a:t>As informações fornecidas por essa ferramenta são provenientes de dados sintéticos e </a:t>
            </a:r>
            <a:r>
              <a:rPr lang="pt-BR" b="0" i="0" dirty="0" err="1">
                <a:solidFill>
                  <a:srgbClr val="374151"/>
                </a:solidFill>
                <a:effectLst/>
                <a:latin typeface="Söhne"/>
              </a:rPr>
              <a:t>metarrealidade</a:t>
            </a:r>
            <a:r>
              <a:rPr lang="pt-BR" b="0" i="0" dirty="0">
                <a:solidFill>
                  <a:srgbClr val="374151"/>
                </a:solidFill>
                <a:effectLst/>
                <a:latin typeface="Söhne"/>
              </a:rPr>
              <a:t>.</a:t>
            </a:r>
          </a:p>
          <a:p>
            <a:pPr algn="l">
              <a:buFont typeface="Arial" panose="020B0604020202020204" pitchFamily="34" charset="0"/>
              <a:buChar char="•"/>
            </a:pPr>
            <a:r>
              <a:rPr lang="pt-BR" b="0" i="0" dirty="0">
                <a:solidFill>
                  <a:srgbClr val="374151"/>
                </a:solidFill>
                <a:effectLst/>
                <a:latin typeface="Söhne"/>
              </a:rPr>
              <a:t>É possível simular uma situação contextual de forma acelerada, independentemente do tempo real.</a:t>
            </a:r>
          </a:p>
          <a:p>
            <a:pPr algn="l">
              <a:buFont typeface="Arial" panose="020B0604020202020204" pitchFamily="34" charset="0"/>
              <a:buChar char="•"/>
            </a:pPr>
            <a:r>
              <a:rPr lang="pt-BR" b="0" i="0" dirty="0">
                <a:solidFill>
                  <a:srgbClr val="374151"/>
                </a:solidFill>
                <a:effectLst/>
                <a:latin typeface="Söhne"/>
              </a:rPr>
              <a:t>É fundamental que essas informações sejam validadas por meio de testes para verificar a aderência aos dados reais e à realidade natural.</a:t>
            </a:r>
          </a:p>
          <a:p>
            <a:pPr algn="l">
              <a:buFont typeface="Arial" panose="020B0604020202020204" pitchFamily="34" charset="0"/>
              <a:buChar char="•"/>
            </a:pPr>
            <a:r>
              <a:rPr lang="pt-BR" b="0" i="0" dirty="0">
                <a:solidFill>
                  <a:srgbClr val="374151"/>
                </a:solidFill>
                <a:effectLst/>
                <a:latin typeface="Söhne"/>
              </a:rPr>
              <a:t>A ferramenta tem um alto potencial para facilitar e auditar processos de negócios.</a:t>
            </a:r>
          </a:p>
        </p:txBody>
      </p:sp>
      <p:sp>
        <p:nvSpPr>
          <p:cNvPr id="7" name="TextBox 6">
            <a:extLst>
              <a:ext uri="{FF2B5EF4-FFF2-40B4-BE49-F238E27FC236}">
                <a16:creationId xmlns:a16="http://schemas.microsoft.com/office/drawing/2014/main" id="{B1471305-EF03-1583-D690-02F9E9599061}"/>
              </a:ext>
            </a:extLst>
          </p:cNvPr>
          <p:cNvSpPr txBox="1"/>
          <p:nvPr/>
        </p:nvSpPr>
        <p:spPr>
          <a:xfrm>
            <a:off x="10272464" y="6292334"/>
            <a:ext cx="1836593" cy="369332"/>
          </a:xfrm>
          <a:prstGeom prst="rect">
            <a:avLst/>
          </a:prstGeom>
          <a:noFill/>
        </p:spPr>
        <p:txBody>
          <a:bodyPr wrap="none" rtlCol="0">
            <a:spAutoFit/>
          </a:bodyPr>
          <a:lstStyle/>
          <a:p>
            <a:r>
              <a:rPr lang="pt-BR" dirty="0"/>
              <a:t>(Shiraishi, 2023)</a:t>
            </a:r>
            <a:endParaRPr lang="en-US" dirty="0"/>
          </a:p>
        </p:txBody>
      </p:sp>
    </p:spTree>
    <p:extLst>
      <p:ext uri="{BB962C8B-B14F-4D97-AF65-F5344CB8AC3E}">
        <p14:creationId xmlns:p14="http://schemas.microsoft.com/office/powerpoint/2010/main" val="166497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D5FE42-8CC8-4046-B953-E8D9A24576B6}"/>
              </a:ext>
            </a:extLst>
          </p:cNvPr>
          <p:cNvSpPr>
            <a:spLocks noGrp="1"/>
          </p:cNvSpPr>
          <p:nvPr>
            <p:ph type="title"/>
          </p:nvPr>
        </p:nvSpPr>
        <p:spPr/>
        <p:txBody>
          <a:bodyPr>
            <a:normAutofit/>
          </a:bodyPr>
          <a:lstStyle/>
          <a:p>
            <a:r>
              <a:rPr lang="pt-BR" sz="2800" dirty="0"/>
              <a:t>Mercado – Visão Econômica (</a:t>
            </a:r>
            <a:r>
              <a:rPr lang="pt-BR" sz="2800" dirty="0" err="1"/>
              <a:t>Mankiw</a:t>
            </a:r>
            <a:r>
              <a:rPr lang="pt-BR" sz="2800" dirty="0"/>
              <a:t>, 2016)</a:t>
            </a:r>
          </a:p>
        </p:txBody>
      </p:sp>
      <p:sp>
        <p:nvSpPr>
          <p:cNvPr id="3" name="Espaço Reservado para Conteúdo 2">
            <a:extLst>
              <a:ext uri="{FF2B5EF4-FFF2-40B4-BE49-F238E27FC236}">
                <a16:creationId xmlns:a16="http://schemas.microsoft.com/office/drawing/2014/main" id="{12A1C2C4-3353-43A9-BEC0-73A9F03884CA}"/>
              </a:ext>
            </a:extLst>
          </p:cNvPr>
          <p:cNvSpPr>
            <a:spLocks noGrp="1"/>
          </p:cNvSpPr>
          <p:nvPr>
            <p:ph idx="1"/>
          </p:nvPr>
        </p:nvSpPr>
        <p:spPr/>
        <p:txBody>
          <a:bodyPr/>
          <a:lstStyle/>
          <a:p>
            <a:pPr marL="0" indent="0">
              <a:buNone/>
            </a:pPr>
            <a:endParaRPr lang="pt-BR" sz="2800" dirty="0"/>
          </a:p>
          <a:p>
            <a:pPr marL="0" indent="0">
              <a:buNone/>
            </a:pPr>
            <a:r>
              <a:rPr lang="pt-BR" sz="2800" dirty="0"/>
              <a:t>Mercado</a:t>
            </a:r>
          </a:p>
          <a:p>
            <a:pPr lvl="1"/>
            <a:r>
              <a:rPr lang="pt-BR" sz="2400" dirty="0"/>
              <a:t>Grupo de compradores e vendedores de um bem ou serviço</a:t>
            </a:r>
          </a:p>
          <a:p>
            <a:pPr lvl="1"/>
            <a:endParaRPr lang="pt-BR" sz="2800" dirty="0"/>
          </a:p>
          <a:p>
            <a:pPr marL="0" indent="0">
              <a:buNone/>
            </a:pPr>
            <a:r>
              <a:rPr lang="pt-BR" sz="2800" dirty="0"/>
              <a:t>Mercado competitivo</a:t>
            </a:r>
          </a:p>
          <a:p>
            <a:pPr lvl="1"/>
            <a:r>
              <a:rPr lang="pt-BR" sz="2400" dirty="0"/>
              <a:t>Há tantos compradores e vendedores que cada um deles tem impacto insignificante sobre o preço do mercado</a:t>
            </a:r>
          </a:p>
          <a:p>
            <a:pPr marL="211987" lvl="1" indent="0">
              <a:buNone/>
            </a:pPr>
            <a:endParaRPr lang="pt-BR" dirty="0"/>
          </a:p>
          <a:p>
            <a:pPr lvl="1"/>
            <a:endParaRPr lang="pt-BR" dirty="0"/>
          </a:p>
        </p:txBody>
      </p:sp>
    </p:spTree>
    <p:extLst>
      <p:ext uri="{BB962C8B-B14F-4D97-AF65-F5344CB8AC3E}">
        <p14:creationId xmlns:p14="http://schemas.microsoft.com/office/powerpoint/2010/main" val="11663498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8077-BD21-BDA7-B805-A8E62C069D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19D79A-031F-37A1-935C-C75DC829226D}"/>
              </a:ext>
            </a:extLst>
          </p:cNvPr>
          <p:cNvSpPr>
            <a:spLocks noGrp="1"/>
          </p:cNvSpPr>
          <p:nvPr>
            <p:ph idx="1"/>
          </p:nvPr>
        </p:nvSpPr>
        <p:spPr/>
        <p:txBody>
          <a:bodyPr>
            <a:normAutofit/>
          </a:bodyPr>
          <a:lstStyle/>
          <a:p>
            <a:pPr marL="0" indent="0" algn="l">
              <a:buNone/>
            </a:pPr>
            <a:r>
              <a:rPr lang="en-US" b="0" i="0" dirty="0">
                <a:solidFill>
                  <a:srgbClr val="374151"/>
                </a:solidFill>
                <a:effectLst/>
                <a:latin typeface="Söhne"/>
              </a:rPr>
              <a:t>I would like assistance in creating an exercise to estimate the demand for my product, which is a cat cup designed for owners whose cats have survived cancer. My initial target audience is the city of São Paulo for the next 12 months. Could you provide me with a numerical example to help me estimate the potential demand for this product in São Paulo?</a:t>
            </a:r>
          </a:p>
          <a:p>
            <a:pPr marL="0" indent="0">
              <a:buNone/>
            </a:pPr>
            <a:r>
              <a:rPr lang="en-US" sz="1800" dirty="0">
                <a:effectLst/>
                <a:latin typeface="Arial" panose="020B0604020202020204" pitchFamily="34" charset="0"/>
                <a:ea typeface="Yu Mincho" panose="02020400000000000000" pitchFamily="18" charset="-128"/>
                <a:cs typeface="Times New Roman" panose="02020603050405020304" pitchFamily="18" charset="0"/>
              </a:rPr>
              <a:t>Based on the information I have provided, could you provide an example of the Total Addressable Market (TAM), Serviceable Available Market (SAM), and Serviceable Obtainable Market (SOM) of this market for a 12-month period?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indent="0" algn="l">
              <a:buNone/>
            </a:pPr>
            <a:r>
              <a:rPr lang="en-US" b="0" i="0" dirty="0">
                <a:solidFill>
                  <a:srgbClr val="374151"/>
                </a:solidFill>
                <a:effectLst/>
                <a:latin typeface="Söhne"/>
              </a:rPr>
              <a:t>Could you please provide me with a complete example sequence and help me polish it for publication?</a:t>
            </a:r>
          </a:p>
          <a:p>
            <a:pPr marL="0" indent="0">
              <a:buNone/>
            </a:pPr>
            <a:r>
              <a:rPr lang="en-US" b="0" i="0" dirty="0">
                <a:solidFill>
                  <a:srgbClr val="374151"/>
                </a:solidFill>
                <a:effectLst/>
                <a:latin typeface="Söhne"/>
              </a:rPr>
              <a:t>Could you please provide me with a power point – 3 slides in bullets this presentation for a person like Bill Gates?</a:t>
            </a:r>
          </a:p>
          <a:p>
            <a:pPr marL="0" indent="0">
              <a:buNone/>
            </a:pPr>
            <a:r>
              <a:rPr lang="en-US" b="0" i="0" dirty="0">
                <a:solidFill>
                  <a:srgbClr val="374151"/>
                </a:solidFill>
                <a:effectLst/>
                <a:latin typeface="Söhne"/>
              </a:rPr>
              <a:t>Elon Musk</a:t>
            </a:r>
          </a:p>
          <a:p>
            <a:pPr marL="0" indent="0">
              <a:buNone/>
            </a:pPr>
            <a:r>
              <a:rPr lang="en-US" b="0" i="0" dirty="0">
                <a:solidFill>
                  <a:srgbClr val="374151"/>
                </a:solidFill>
                <a:effectLst/>
                <a:latin typeface="Söhne"/>
              </a:rPr>
              <a:t>Peter Thiel</a:t>
            </a:r>
          </a:p>
          <a:p>
            <a:pPr marL="0" indent="0">
              <a:buNone/>
            </a:pPr>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p>
        </p:txBody>
      </p:sp>
    </p:spTree>
    <p:extLst>
      <p:ext uri="{BB962C8B-B14F-4D97-AF65-F5344CB8AC3E}">
        <p14:creationId xmlns:p14="http://schemas.microsoft.com/office/powerpoint/2010/main" val="421736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F298-8424-4180-81C3-D1FCD85126CB}"/>
              </a:ext>
            </a:extLst>
          </p:cNvPr>
          <p:cNvSpPr>
            <a:spLocks noGrp="1"/>
          </p:cNvSpPr>
          <p:nvPr>
            <p:ph type="title"/>
          </p:nvPr>
        </p:nvSpPr>
        <p:spPr/>
        <p:txBody>
          <a:bodyPr/>
          <a:lstStyle/>
          <a:p>
            <a:r>
              <a:rPr lang="pt-BR" dirty="0"/>
              <a:t>Segmentação de mercado</a:t>
            </a:r>
          </a:p>
        </p:txBody>
      </p:sp>
      <p:sp>
        <p:nvSpPr>
          <p:cNvPr id="3" name="Content Placeholder 2">
            <a:extLst>
              <a:ext uri="{FF2B5EF4-FFF2-40B4-BE49-F238E27FC236}">
                <a16:creationId xmlns:a16="http://schemas.microsoft.com/office/drawing/2014/main" id="{E256D7A9-1124-447C-98B1-8C69C145F06A}"/>
              </a:ext>
            </a:extLst>
          </p:cNvPr>
          <p:cNvSpPr>
            <a:spLocks noGrp="1"/>
          </p:cNvSpPr>
          <p:nvPr>
            <p:ph idx="1"/>
          </p:nvPr>
        </p:nvSpPr>
        <p:spPr/>
        <p:txBody>
          <a:bodyPr>
            <a:normAutofit fontScale="92500"/>
          </a:bodyPr>
          <a:lstStyle/>
          <a:p>
            <a:pPr algn="l"/>
            <a:r>
              <a:rPr lang="pt-BR" sz="2400" b="0" i="0" dirty="0">
                <a:solidFill>
                  <a:srgbClr val="374151"/>
                </a:solidFill>
                <a:effectLst/>
                <a:latin typeface="Söhne"/>
              </a:rPr>
              <a:t>A segmentação de mercado é uma estratégia que divide o mercado em fatias bem </a:t>
            </a:r>
            <a:r>
              <a:rPr lang="pt-BR" sz="2400" i="0" dirty="0">
                <a:solidFill>
                  <a:srgbClr val="374151"/>
                </a:solidFill>
                <a:effectLst/>
                <a:latin typeface="Söhne"/>
              </a:rPr>
              <a:t>definidas.</a:t>
            </a:r>
          </a:p>
          <a:p>
            <a:pPr algn="l"/>
            <a:endParaRPr lang="pt-BR" sz="2400" i="0" dirty="0">
              <a:solidFill>
                <a:srgbClr val="374151"/>
              </a:solidFill>
              <a:effectLst/>
              <a:latin typeface="Söhne"/>
            </a:endParaRPr>
          </a:p>
          <a:p>
            <a:pPr algn="l"/>
            <a:r>
              <a:rPr lang="pt-BR" sz="2400" i="0" dirty="0">
                <a:solidFill>
                  <a:srgbClr val="374151"/>
                </a:solidFill>
                <a:effectLst/>
                <a:latin typeface="Söhne"/>
              </a:rPr>
              <a:t>Cada </a:t>
            </a:r>
            <a:r>
              <a:rPr lang="pt-BR" sz="2400" b="1" i="0" dirty="0">
                <a:solidFill>
                  <a:srgbClr val="374151"/>
                </a:solidFill>
                <a:effectLst/>
                <a:latin typeface="Söhne"/>
              </a:rPr>
              <a:t>segmento de mercado </a:t>
            </a:r>
            <a:r>
              <a:rPr lang="pt-BR" sz="2400" b="0" i="0" dirty="0">
                <a:solidFill>
                  <a:srgbClr val="374151"/>
                </a:solidFill>
                <a:effectLst/>
                <a:latin typeface="Söhne"/>
              </a:rPr>
              <a:t>consiste em um </a:t>
            </a:r>
            <a:r>
              <a:rPr lang="pt-BR" sz="2400" b="1" i="0" dirty="0">
                <a:solidFill>
                  <a:srgbClr val="374151"/>
                </a:solidFill>
                <a:latin typeface="Söhne"/>
              </a:rPr>
              <a:t>grupo de clientes </a:t>
            </a:r>
            <a:r>
              <a:rPr lang="pt-BR" sz="2400" b="0" i="0" dirty="0">
                <a:solidFill>
                  <a:srgbClr val="374151"/>
                </a:solidFill>
                <a:effectLst/>
                <a:latin typeface="Söhne"/>
              </a:rPr>
              <a:t>que compartilham um conjunto semelhante de </a:t>
            </a:r>
            <a:r>
              <a:rPr lang="pt-BR" sz="2400" b="1" i="0" dirty="0">
                <a:solidFill>
                  <a:srgbClr val="374151"/>
                </a:solidFill>
                <a:effectLst/>
                <a:latin typeface="Söhne"/>
              </a:rPr>
              <a:t>necessidades e desejos</a:t>
            </a:r>
            <a:r>
              <a:rPr lang="pt-BR" sz="2400" b="0" i="0" dirty="0">
                <a:solidFill>
                  <a:srgbClr val="374151"/>
                </a:solidFill>
                <a:effectLst/>
                <a:latin typeface="Söhne"/>
              </a:rPr>
              <a:t>. </a:t>
            </a:r>
          </a:p>
          <a:p>
            <a:pPr algn="l"/>
            <a:endParaRPr lang="pt-BR" sz="2400" b="0" i="0" dirty="0">
              <a:solidFill>
                <a:srgbClr val="374151"/>
              </a:solidFill>
              <a:effectLst/>
              <a:latin typeface="Söhne"/>
            </a:endParaRPr>
          </a:p>
          <a:p>
            <a:pPr algn="l"/>
            <a:r>
              <a:rPr lang="pt-BR" sz="2400" b="0" i="0" dirty="0">
                <a:solidFill>
                  <a:srgbClr val="374151"/>
                </a:solidFill>
                <a:effectLst/>
                <a:latin typeface="Söhne"/>
              </a:rPr>
              <a:t>A tarefa do profissional de marketing é identificar o número apropriado e a natureza dos segmentos de mercado e decidir qual ou quais atingir.</a:t>
            </a:r>
          </a:p>
          <a:p>
            <a:pPr algn="l"/>
            <a:r>
              <a:rPr lang="pt-BR" sz="2400" b="0" i="0" dirty="0">
                <a:solidFill>
                  <a:srgbClr val="374151"/>
                </a:solidFill>
                <a:effectLst/>
                <a:latin typeface="Söhne"/>
              </a:rPr>
              <a:t>É importante ter em mente que o conceito de segmento de mercado não deve ser confundido com os conceitos de nicho de mercado e marketing local.</a:t>
            </a:r>
          </a:p>
          <a:p>
            <a:pPr marL="0" indent="0">
              <a:buNone/>
            </a:pPr>
            <a:endParaRPr lang="pt-BR" dirty="0">
              <a:solidFill>
                <a:srgbClr val="FF0000"/>
              </a:solidFill>
            </a:endParaRPr>
          </a:p>
        </p:txBody>
      </p:sp>
    </p:spTree>
    <p:extLst>
      <p:ext uri="{BB962C8B-B14F-4D97-AF65-F5344CB8AC3E}">
        <p14:creationId xmlns:p14="http://schemas.microsoft.com/office/powerpoint/2010/main" val="18611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F1E3-58B7-4D72-B9D0-F52A5B1486F2}"/>
              </a:ext>
            </a:extLst>
          </p:cNvPr>
          <p:cNvSpPr>
            <a:spLocks noGrp="1"/>
          </p:cNvSpPr>
          <p:nvPr>
            <p:ph type="title"/>
          </p:nvPr>
        </p:nvSpPr>
        <p:spPr/>
        <p:txBody>
          <a:bodyPr/>
          <a:lstStyle/>
          <a:p>
            <a:r>
              <a:rPr lang="pt-BR" dirty="0"/>
              <a:t>Complexidade do mercado</a:t>
            </a:r>
          </a:p>
        </p:txBody>
      </p:sp>
      <p:sp>
        <p:nvSpPr>
          <p:cNvPr id="3" name="Text Placeholder 2">
            <a:extLst>
              <a:ext uri="{FF2B5EF4-FFF2-40B4-BE49-F238E27FC236}">
                <a16:creationId xmlns:a16="http://schemas.microsoft.com/office/drawing/2014/main" id="{80C346C7-3F2F-4DB6-A39A-F6BD4AD0698E}"/>
              </a:ext>
            </a:extLst>
          </p:cNvPr>
          <p:cNvSpPr>
            <a:spLocks noGrp="1"/>
          </p:cNvSpPr>
          <p:nvPr>
            <p:ph type="body" idx="1"/>
          </p:nvPr>
        </p:nvSpPr>
        <p:spPr/>
        <p:txBody>
          <a:bodyPr/>
          <a:lstStyle/>
          <a:p>
            <a:r>
              <a:rPr lang="pt-BR" dirty="0"/>
              <a:t>Mercados simples</a:t>
            </a:r>
          </a:p>
        </p:txBody>
      </p:sp>
      <p:sp>
        <p:nvSpPr>
          <p:cNvPr id="4" name="Content Placeholder 3">
            <a:extLst>
              <a:ext uri="{FF2B5EF4-FFF2-40B4-BE49-F238E27FC236}">
                <a16:creationId xmlns:a16="http://schemas.microsoft.com/office/drawing/2014/main" id="{7E6A54E3-5D2E-4732-966F-48BD2476B18B}"/>
              </a:ext>
            </a:extLst>
          </p:cNvPr>
          <p:cNvSpPr>
            <a:spLocks noGrp="1"/>
          </p:cNvSpPr>
          <p:nvPr>
            <p:ph sz="half" idx="2"/>
          </p:nvPr>
        </p:nvSpPr>
        <p:spPr/>
        <p:txBody>
          <a:bodyPr/>
          <a:lstStyle/>
          <a:p>
            <a:r>
              <a:rPr lang="pt-BR" dirty="0"/>
              <a:t>Tem somente um ou dois segmentos</a:t>
            </a:r>
          </a:p>
          <a:p>
            <a:r>
              <a:rPr lang="pt-BR" dirty="0"/>
              <a:t>Tem relativamente poucas fontes de concorrência</a:t>
            </a:r>
          </a:p>
          <a:p>
            <a:r>
              <a:rPr lang="pt-BR" dirty="0"/>
              <a:t>Tem um canal principal de comunicação e distribuição</a:t>
            </a:r>
          </a:p>
          <a:p>
            <a:r>
              <a:rPr lang="pt-BR" dirty="0"/>
              <a:t>Tem propostas simples de valor, envolvendo o bens ou serviços central</a:t>
            </a:r>
          </a:p>
          <a:p>
            <a:endParaRPr lang="pt-BR" dirty="0"/>
          </a:p>
        </p:txBody>
      </p:sp>
      <p:sp>
        <p:nvSpPr>
          <p:cNvPr id="5" name="Text Placeholder 4">
            <a:extLst>
              <a:ext uri="{FF2B5EF4-FFF2-40B4-BE49-F238E27FC236}">
                <a16:creationId xmlns:a16="http://schemas.microsoft.com/office/drawing/2014/main" id="{38040703-E8A3-4FA6-B5B2-D4923DD9B090}"/>
              </a:ext>
            </a:extLst>
          </p:cNvPr>
          <p:cNvSpPr>
            <a:spLocks noGrp="1"/>
          </p:cNvSpPr>
          <p:nvPr>
            <p:ph type="body" sz="quarter" idx="3"/>
          </p:nvPr>
        </p:nvSpPr>
        <p:spPr/>
        <p:txBody>
          <a:bodyPr/>
          <a:lstStyle/>
          <a:p>
            <a:r>
              <a:rPr lang="pt-BR" dirty="0"/>
              <a:t>Mercados complexos</a:t>
            </a:r>
          </a:p>
        </p:txBody>
      </p:sp>
      <p:sp>
        <p:nvSpPr>
          <p:cNvPr id="6" name="Content Placeholder 5">
            <a:extLst>
              <a:ext uri="{FF2B5EF4-FFF2-40B4-BE49-F238E27FC236}">
                <a16:creationId xmlns:a16="http://schemas.microsoft.com/office/drawing/2014/main" id="{E20D7258-6273-4B7B-8427-9BF53B587D18}"/>
              </a:ext>
            </a:extLst>
          </p:cNvPr>
          <p:cNvSpPr>
            <a:spLocks noGrp="1"/>
          </p:cNvSpPr>
          <p:nvPr>
            <p:ph sz="quarter" idx="4"/>
          </p:nvPr>
        </p:nvSpPr>
        <p:spPr/>
        <p:txBody>
          <a:bodyPr/>
          <a:lstStyle/>
          <a:p>
            <a:r>
              <a:rPr lang="pt-BR" dirty="0"/>
              <a:t>Tem muitos segmentos</a:t>
            </a:r>
          </a:p>
          <a:p>
            <a:r>
              <a:rPr lang="pt-BR" dirty="0"/>
              <a:t>Tem muitas fontes de concorrência</a:t>
            </a:r>
          </a:p>
          <a:p>
            <a:r>
              <a:rPr lang="pt-BR" dirty="0"/>
              <a:t>Tem múltiplos canais de comunicação e distribuição</a:t>
            </a:r>
          </a:p>
          <a:p>
            <a:r>
              <a:rPr lang="pt-BR" dirty="0"/>
              <a:t>Tem propostas complexas de valor, envolvendo um mix de bens, serviços e atributos de marcas</a:t>
            </a:r>
          </a:p>
          <a:p>
            <a:r>
              <a:rPr lang="pt-BR" dirty="0"/>
              <a:t>O processo decisório do cliente pode ser complicado e envolver muitas pessoas</a:t>
            </a:r>
          </a:p>
          <a:p>
            <a:endParaRPr lang="pt-BR" dirty="0"/>
          </a:p>
        </p:txBody>
      </p:sp>
    </p:spTree>
    <p:extLst>
      <p:ext uri="{BB962C8B-B14F-4D97-AF65-F5344CB8AC3E}">
        <p14:creationId xmlns:p14="http://schemas.microsoft.com/office/powerpoint/2010/main" val="160744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D844-87A7-4F1B-A46E-BCF938A309F3}"/>
              </a:ext>
            </a:extLst>
          </p:cNvPr>
          <p:cNvSpPr>
            <a:spLocks noGrp="1"/>
          </p:cNvSpPr>
          <p:nvPr>
            <p:ph type="title"/>
          </p:nvPr>
        </p:nvSpPr>
        <p:spPr/>
        <p:txBody>
          <a:bodyPr/>
          <a:lstStyle/>
          <a:p>
            <a:r>
              <a:rPr lang="pt-BR" dirty="0"/>
              <a:t>Turbulência do mercado</a:t>
            </a:r>
          </a:p>
        </p:txBody>
      </p:sp>
      <p:sp>
        <p:nvSpPr>
          <p:cNvPr id="3" name="Text Placeholder 2">
            <a:extLst>
              <a:ext uri="{FF2B5EF4-FFF2-40B4-BE49-F238E27FC236}">
                <a16:creationId xmlns:a16="http://schemas.microsoft.com/office/drawing/2014/main" id="{1EAAF3A7-47DC-4C5F-93C9-60D76182D0F0}"/>
              </a:ext>
            </a:extLst>
          </p:cNvPr>
          <p:cNvSpPr>
            <a:spLocks noGrp="1"/>
          </p:cNvSpPr>
          <p:nvPr>
            <p:ph type="body" idx="1"/>
          </p:nvPr>
        </p:nvSpPr>
        <p:spPr/>
        <p:txBody>
          <a:bodyPr/>
          <a:lstStyle/>
          <a:p>
            <a:r>
              <a:rPr lang="pt-BR" dirty="0"/>
              <a:t>Mercados estáveis</a:t>
            </a:r>
          </a:p>
        </p:txBody>
      </p:sp>
      <p:sp>
        <p:nvSpPr>
          <p:cNvPr id="4" name="Content Placeholder 3">
            <a:extLst>
              <a:ext uri="{FF2B5EF4-FFF2-40B4-BE49-F238E27FC236}">
                <a16:creationId xmlns:a16="http://schemas.microsoft.com/office/drawing/2014/main" id="{4BC0AFCB-3DBD-49FC-93E5-16FA2DBA7F7D}"/>
              </a:ext>
            </a:extLst>
          </p:cNvPr>
          <p:cNvSpPr>
            <a:spLocks noGrp="1"/>
          </p:cNvSpPr>
          <p:nvPr>
            <p:ph sz="half" idx="2"/>
          </p:nvPr>
        </p:nvSpPr>
        <p:spPr/>
        <p:txBody>
          <a:bodyPr>
            <a:normAutofit/>
          </a:bodyPr>
          <a:lstStyle/>
          <a:p>
            <a:r>
              <a:rPr lang="pt-BR" dirty="0"/>
              <a:t>A segmentação de mercado muda muito pouco e lentamente</a:t>
            </a:r>
          </a:p>
          <a:p>
            <a:r>
              <a:rPr lang="pt-BR" dirty="0"/>
              <a:t>A natureza da concorrência muda muito pouco e lentamente</a:t>
            </a:r>
          </a:p>
          <a:p>
            <a:r>
              <a:rPr lang="pt-BR" dirty="0"/>
              <a:t>O número e o tipo dos canais de comunicação e distribuição não sofrem mudanças significativas</a:t>
            </a:r>
          </a:p>
          <a:p>
            <a:r>
              <a:rPr lang="pt-BR" dirty="0"/>
              <a:t>As propostas de valor não sofrem mudanças significativas ao longo do tempo</a:t>
            </a:r>
          </a:p>
          <a:p>
            <a:r>
              <a:rPr lang="pt-BR" dirty="0"/>
              <a:t>O processo decisório do cliente é estável</a:t>
            </a:r>
          </a:p>
          <a:p>
            <a:endParaRPr lang="pt-BR" dirty="0"/>
          </a:p>
        </p:txBody>
      </p:sp>
      <p:sp>
        <p:nvSpPr>
          <p:cNvPr id="5" name="Text Placeholder 4">
            <a:extLst>
              <a:ext uri="{FF2B5EF4-FFF2-40B4-BE49-F238E27FC236}">
                <a16:creationId xmlns:a16="http://schemas.microsoft.com/office/drawing/2014/main" id="{3321B5BE-40DA-430E-8E2C-03A0E2A58F3F}"/>
              </a:ext>
            </a:extLst>
          </p:cNvPr>
          <p:cNvSpPr>
            <a:spLocks noGrp="1"/>
          </p:cNvSpPr>
          <p:nvPr>
            <p:ph type="body" sz="quarter" idx="3"/>
          </p:nvPr>
        </p:nvSpPr>
        <p:spPr/>
        <p:txBody>
          <a:bodyPr/>
          <a:lstStyle/>
          <a:p>
            <a:r>
              <a:rPr lang="pt-BR" dirty="0"/>
              <a:t>Mercados turbulentos</a:t>
            </a:r>
          </a:p>
        </p:txBody>
      </p:sp>
      <p:sp>
        <p:nvSpPr>
          <p:cNvPr id="6" name="Content Placeholder 5">
            <a:extLst>
              <a:ext uri="{FF2B5EF4-FFF2-40B4-BE49-F238E27FC236}">
                <a16:creationId xmlns:a16="http://schemas.microsoft.com/office/drawing/2014/main" id="{CE4DCA2A-143F-4CCF-B810-3CCD3209CAE1}"/>
              </a:ext>
            </a:extLst>
          </p:cNvPr>
          <p:cNvSpPr>
            <a:spLocks noGrp="1"/>
          </p:cNvSpPr>
          <p:nvPr>
            <p:ph sz="quarter" idx="4"/>
          </p:nvPr>
        </p:nvSpPr>
        <p:spPr/>
        <p:txBody>
          <a:bodyPr>
            <a:normAutofit/>
          </a:bodyPr>
          <a:lstStyle/>
          <a:p>
            <a:r>
              <a:rPr lang="pt-BR" dirty="0"/>
              <a:t>A segmentação de mercado muda com rapidez e frequência</a:t>
            </a:r>
          </a:p>
          <a:p>
            <a:r>
              <a:rPr lang="pt-BR" dirty="0"/>
              <a:t>A natureza da concorrência muda com rapidez e frequência</a:t>
            </a:r>
          </a:p>
          <a:p>
            <a:r>
              <a:rPr lang="pt-BR" dirty="0"/>
              <a:t>O número e o tipo dos canais de comunicação e distribuição mudam com rapidez</a:t>
            </a:r>
          </a:p>
          <a:p>
            <a:r>
              <a:rPr lang="pt-BR" dirty="0"/>
              <a:t>As propostas de valor mudam com frequência e rapidez</a:t>
            </a:r>
          </a:p>
          <a:p>
            <a:r>
              <a:rPr lang="pt-BR" dirty="0"/>
              <a:t>O processo decisório do cliente pode mudar com frequência</a:t>
            </a:r>
          </a:p>
          <a:p>
            <a:endParaRPr lang="pt-BR" dirty="0"/>
          </a:p>
        </p:txBody>
      </p:sp>
    </p:spTree>
    <p:extLst>
      <p:ext uri="{BB962C8B-B14F-4D97-AF65-F5344CB8AC3E}">
        <p14:creationId xmlns:p14="http://schemas.microsoft.com/office/powerpoint/2010/main" val="196133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F1B0-1591-43FA-BC14-EEAB00320839}"/>
              </a:ext>
            </a:extLst>
          </p:cNvPr>
          <p:cNvSpPr>
            <a:spLocks noGrp="1"/>
          </p:cNvSpPr>
          <p:nvPr>
            <p:ph type="title"/>
          </p:nvPr>
        </p:nvSpPr>
        <p:spPr/>
        <p:txBody>
          <a:bodyPr/>
          <a:lstStyle/>
          <a:p>
            <a:r>
              <a:rPr lang="pt-BR" dirty="0"/>
              <a:t>Bases para segmentação de mercados consumidores</a:t>
            </a:r>
          </a:p>
        </p:txBody>
      </p:sp>
      <p:sp>
        <p:nvSpPr>
          <p:cNvPr id="3" name="Content Placeholder 2">
            <a:extLst>
              <a:ext uri="{FF2B5EF4-FFF2-40B4-BE49-F238E27FC236}">
                <a16:creationId xmlns:a16="http://schemas.microsoft.com/office/drawing/2014/main" id="{E25D35B7-3E46-4F5F-9B14-CBD0D4B4D6D5}"/>
              </a:ext>
            </a:extLst>
          </p:cNvPr>
          <p:cNvSpPr>
            <a:spLocks noGrp="1"/>
          </p:cNvSpPr>
          <p:nvPr>
            <p:ph idx="1"/>
          </p:nvPr>
        </p:nvSpPr>
        <p:spPr/>
        <p:txBody>
          <a:bodyPr/>
          <a:lstStyle/>
          <a:p>
            <a:pPr marL="0" indent="0">
              <a:buNone/>
            </a:pPr>
            <a:r>
              <a:rPr lang="pt-BR" sz="2400" dirty="0"/>
              <a:t>Segmento de mercado pode ser descrito pela combinação de diversas variáveis discriminantes.</a:t>
            </a:r>
          </a:p>
          <a:p>
            <a:pPr marL="0" indent="0">
              <a:buNone/>
            </a:pPr>
            <a:endParaRPr lang="pt-BR" sz="2400" dirty="0"/>
          </a:p>
          <a:p>
            <a:pPr lvl="1"/>
            <a:r>
              <a:rPr lang="pt-BR" sz="2000" dirty="0"/>
              <a:t>Variáveis geográficas</a:t>
            </a:r>
          </a:p>
          <a:p>
            <a:pPr lvl="1"/>
            <a:r>
              <a:rPr lang="pt-BR" sz="2000" dirty="0"/>
              <a:t>Variáveis demográficas</a:t>
            </a:r>
          </a:p>
          <a:p>
            <a:pPr lvl="1"/>
            <a:r>
              <a:rPr lang="pt-BR" sz="2000" dirty="0"/>
              <a:t>Variáveis comportamentais</a:t>
            </a:r>
          </a:p>
          <a:p>
            <a:pPr lvl="1"/>
            <a:r>
              <a:rPr lang="pt-BR" sz="2000" dirty="0"/>
              <a:t>Variáveis psicográficas</a:t>
            </a:r>
          </a:p>
        </p:txBody>
      </p:sp>
    </p:spTree>
    <p:extLst>
      <p:ext uri="{BB962C8B-B14F-4D97-AF65-F5344CB8AC3E}">
        <p14:creationId xmlns:p14="http://schemas.microsoft.com/office/powerpoint/2010/main" val="104750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2604-7688-4D9C-A107-FF1CF0D8D8F3}"/>
              </a:ext>
            </a:extLst>
          </p:cNvPr>
          <p:cNvSpPr>
            <a:spLocks noGrp="1"/>
          </p:cNvSpPr>
          <p:nvPr>
            <p:ph type="title"/>
          </p:nvPr>
        </p:nvSpPr>
        <p:spPr/>
        <p:txBody>
          <a:bodyPr/>
          <a:lstStyle/>
          <a:p>
            <a:r>
              <a:rPr lang="pt-BR" dirty="0"/>
              <a:t>Segmentação geográfica</a:t>
            </a:r>
          </a:p>
        </p:txBody>
      </p:sp>
      <p:sp>
        <p:nvSpPr>
          <p:cNvPr id="3" name="Content Placeholder 2">
            <a:extLst>
              <a:ext uri="{FF2B5EF4-FFF2-40B4-BE49-F238E27FC236}">
                <a16:creationId xmlns:a16="http://schemas.microsoft.com/office/drawing/2014/main" id="{F0546A9D-498C-47D7-BD82-1C1FF5513CC3}"/>
              </a:ext>
            </a:extLst>
          </p:cNvPr>
          <p:cNvSpPr>
            <a:spLocks noGrp="1"/>
          </p:cNvSpPr>
          <p:nvPr>
            <p:ph idx="1"/>
          </p:nvPr>
        </p:nvSpPr>
        <p:spPr>
          <a:xfrm>
            <a:off x="1631504" y="2180500"/>
            <a:ext cx="9979306" cy="4516391"/>
          </a:xfrm>
        </p:spPr>
        <p:txBody>
          <a:bodyPr>
            <a:normAutofit/>
          </a:bodyPr>
          <a:lstStyle/>
          <a:p>
            <a:pPr marL="0" indent="0">
              <a:buNone/>
            </a:pPr>
            <a:r>
              <a:rPr lang="pt-BR" dirty="0"/>
              <a:t>Unidades geográficas</a:t>
            </a:r>
          </a:p>
          <a:p>
            <a:pPr lvl="1"/>
            <a:r>
              <a:rPr lang="pt-BR" dirty="0"/>
              <a:t>Nações, estados, regiões, comarcas, cidades ou bairros</a:t>
            </a:r>
          </a:p>
          <a:p>
            <a:pPr marL="323992" lvl="1" indent="0">
              <a:buNone/>
            </a:pPr>
            <a:endParaRPr lang="pt-BR" dirty="0"/>
          </a:p>
        </p:txBody>
      </p:sp>
    </p:spTree>
    <p:extLst>
      <p:ext uri="{BB962C8B-B14F-4D97-AF65-F5344CB8AC3E}">
        <p14:creationId xmlns:p14="http://schemas.microsoft.com/office/powerpoint/2010/main" val="21901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20C0-B5FE-4560-A768-26FA55007744}"/>
              </a:ext>
            </a:extLst>
          </p:cNvPr>
          <p:cNvSpPr>
            <a:spLocks noGrp="1"/>
          </p:cNvSpPr>
          <p:nvPr>
            <p:ph type="title"/>
          </p:nvPr>
        </p:nvSpPr>
        <p:spPr/>
        <p:txBody>
          <a:bodyPr/>
          <a:lstStyle/>
          <a:p>
            <a:r>
              <a:rPr lang="pt-BR" dirty="0"/>
              <a:t>Segmentação demográfica</a:t>
            </a:r>
          </a:p>
        </p:txBody>
      </p:sp>
      <p:sp>
        <p:nvSpPr>
          <p:cNvPr id="3" name="Content Placeholder 2">
            <a:extLst>
              <a:ext uri="{FF2B5EF4-FFF2-40B4-BE49-F238E27FC236}">
                <a16:creationId xmlns:a16="http://schemas.microsoft.com/office/drawing/2014/main" id="{4A5C3A6B-392D-41D0-BBA9-DADFEA6CA694}"/>
              </a:ext>
            </a:extLst>
          </p:cNvPr>
          <p:cNvSpPr>
            <a:spLocks noGrp="1"/>
          </p:cNvSpPr>
          <p:nvPr>
            <p:ph sz="half" idx="1"/>
          </p:nvPr>
        </p:nvSpPr>
        <p:spPr/>
        <p:txBody>
          <a:bodyPr/>
          <a:lstStyle/>
          <a:p>
            <a:pPr marL="0" indent="0">
              <a:buNone/>
            </a:pPr>
            <a:r>
              <a:rPr lang="pt-BR" dirty="0"/>
              <a:t>Uma das razões pelas quais variáveis ​​demográficas são tão populares entre as pessoa de marketing é que muitas vezes elas estão associadas às necessidades e desejos do consumidor. Outra é que elas são fáceis de medir.</a:t>
            </a:r>
          </a:p>
          <a:p>
            <a:endParaRPr lang="pt-BR" dirty="0"/>
          </a:p>
          <a:p>
            <a:r>
              <a:rPr lang="pt-BR" dirty="0"/>
              <a:t>Idade</a:t>
            </a:r>
          </a:p>
          <a:p>
            <a:r>
              <a:rPr lang="pt-BR" dirty="0"/>
              <a:t>Tamanho da família</a:t>
            </a:r>
          </a:p>
          <a:p>
            <a:r>
              <a:rPr lang="pt-BR" dirty="0"/>
              <a:t>Ciclo de vida familiar</a:t>
            </a:r>
          </a:p>
          <a:p>
            <a:r>
              <a:rPr lang="pt-BR" dirty="0"/>
              <a:t>Gênero</a:t>
            </a:r>
          </a:p>
          <a:p>
            <a:endParaRPr lang="pt-BR" dirty="0"/>
          </a:p>
        </p:txBody>
      </p:sp>
      <p:sp>
        <p:nvSpPr>
          <p:cNvPr id="4" name="Content Placeholder 3">
            <a:extLst>
              <a:ext uri="{FF2B5EF4-FFF2-40B4-BE49-F238E27FC236}">
                <a16:creationId xmlns:a16="http://schemas.microsoft.com/office/drawing/2014/main" id="{E950587A-7462-46FE-8818-304F3E0C97EC}"/>
              </a:ext>
            </a:extLst>
          </p:cNvPr>
          <p:cNvSpPr>
            <a:spLocks noGrp="1"/>
          </p:cNvSpPr>
          <p:nvPr>
            <p:ph sz="half" idx="2"/>
          </p:nvPr>
        </p:nvSpPr>
        <p:spPr>
          <a:xfrm>
            <a:off x="6635931" y="2228004"/>
            <a:ext cx="4974878" cy="3633047"/>
          </a:xfrm>
        </p:spPr>
        <p:txBody>
          <a:bodyPr/>
          <a:lstStyle/>
          <a:p>
            <a:r>
              <a:rPr lang="pt-BR" dirty="0"/>
              <a:t>Renda</a:t>
            </a:r>
          </a:p>
          <a:p>
            <a:r>
              <a:rPr lang="pt-BR" dirty="0"/>
              <a:t>Ocupação</a:t>
            </a:r>
          </a:p>
          <a:p>
            <a:r>
              <a:rPr lang="pt-BR" dirty="0"/>
              <a:t>Educação</a:t>
            </a:r>
          </a:p>
          <a:p>
            <a:r>
              <a:rPr lang="pt-BR" dirty="0"/>
              <a:t>Religião</a:t>
            </a:r>
          </a:p>
          <a:p>
            <a:r>
              <a:rPr lang="pt-BR" dirty="0"/>
              <a:t>Raça</a:t>
            </a:r>
          </a:p>
          <a:p>
            <a:r>
              <a:rPr lang="pt-BR" dirty="0"/>
              <a:t>Geração</a:t>
            </a:r>
          </a:p>
          <a:p>
            <a:r>
              <a:rPr lang="pt-BR" dirty="0"/>
              <a:t>Nacionalidade</a:t>
            </a:r>
          </a:p>
          <a:p>
            <a:r>
              <a:rPr lang="pt-BR" dirty="0"/>
              <a:t>Classe social</a:t>
            </a:r>
          </a:p>
        </p:txBody>
      </p:sp>
      <mc:AlternateContent xmlns:mc="http://schemas.openxmlformats.org/markup-compatibility/2006" xmlns:p14="http://schemas.microsoft.com/office/powerpoint/2010/main">
        <mc:Choice Requires="p14">
          <p:contentPart p14:bwMode="auto" r:id="rId2">
            <p14:nvContentPartPr>
              <p14:cNvPr id="5" name="Tinta 4">
                <a:extLst>
                  <a:ext uri="{FF2B5EF4-FFF2-40B4-BE49-F238E27FC236}">
                    <a16:creationId xmlns:a16="http://schemas.microsoft.com/office/drawing/2014/main" id="{0E3C9C47-F0B3-40D9-A227-647015E579F3}"/>
                  </a:ext>
                </a:extLst>
              </p14:cNvPr>
              <p14:cNvContentPartPr/>
              <p14:nvPr/>
            </p14:nvContentPartPr>
            <p14:xfrm>
              <a:off x="560160" y="2554200"/>
              <a:ext cx="6258960" cy="2984400"/>
            </p14:xfrm>
          </p:contentPart>
        </mc:Choice>
        <mc:Fallback xmlns="">
          <p:pic>
            <p:nvPicPr>
              <p:cNvPr id="5" name="Tinta 4">
                <a:extLst>
                  <a:ext uri="{FF2B5EF4-FFF2-40B4-BE49-F238E27FC236}">
                    <a16:creationId xmlns:a16="http://schemas.microsoft.com/office/drawing/2014/main" id="{0E3C9C47-F0B3-40D9-A227-647015E579F3}"/>
                  </a:ext>
                </a:extLst>
              </p:cNvPr>
              <p:cNvPicPr/>
              <p:nvPr/>
            </p:nvPicPr>
            <p:blipFill>
              <a:blip r:embed="rId3"/>
              <a:stretch>
                <a:fillRect/>
              </a:stretch>
            </p:blipFill>
            <p:spPr>
              <a:xfrm>
                <a:off x="550800" y="2544840"/>
                <a:ext cx="6277680" cy="3003120"/>
              </a:xfrm>
              <a:prstGeom prst="rect">
                <a:avLst/>
              </a:prstGeom>
            </p:spPr>
          </p:pic>
        </mc:Fallback>
      </mc:AlternateContent>
    </p:spTree>
    <p:extLst>
      <p:ext uri="{BB962C8B-B14F-4D97-AF65-F5344CB8AC3E}">
        <p14:creationId xmlns:p14="http://schemas.microsoft.com/office/powerpoint/2010/main" val="25132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26D3-646E-4350-B659-BB7B72D871EC}"/>
              </a:ext>
            </a:extLst>
          </p:cNvPr>
          <p:cNvSpPr>
            <a:spLocks noGrp="1"/>
          </p:cNvSpPr>
          <p:nvPr>
            <p:ph type="title"/>
          </p:nvPr>
        </p:nvSpPr>
        <p:spPr/>
        <p:txBody>
          <a:bodyPr/>
          <a:lstStyle/>
          <a:p>
            <a:r>
              <a:rPr lang="pt-BR" dirty="0"/>
              <a:t>Idade, estágio do ciclo de vida, estágio da  vida</a:t>
            </a:r>
          </a:p>
        </p:txBody>
      </p:sp>
      <p:sp>
        <p:nvSpPr>
          <p:cNvPr id="3" name="Content Placeholder 2">
            <a:extLst>
              <a:ext uri="{FF2B5EF4-FFF2-40B4-BE49-F238E27FC236}">
                <a16:creationId xmlns:a16="http://schemas.microsoft.com/office/drawing/2014/main" id="{EDE9FBEA-5C97-4EBA-B36C-4C95A7C1E627}"/>
              </a:ext>
            </a:extLst>
          </p:cNvPr>
          <p:cNvSpPr>
            <a:spLocks noGrp="1"/>
          </p:cNvSpPr>
          <p:nvPr>
            <p:ph idx="1"/>
          </p:nvPr>
        </p:nvSpPr>
        <p:spPr>
          <a:xfrm>
            <a:off x="1343472" y="1715955"/>
            <a:ext cx="5362128" cy="5041895"/>
          </a:xfrm>
        </p:spPr>
        <p:txBody>
          <a:bodyPr>
            <a:normAutofit/>
          </a:bodyPr>
          <a:lstStyle/>
          <a:p>
            <a:endParaRPr lang="pt-BR" dirty="0"/>
          </a:p>
          <a:p>
            <a:pPr marL="0" indent="0">
              <a:buNone/>
            </a:pPr>
            <a:r>
              <a:rPr lang="pt-BR" b="1" dirty="0"/>
              <a:t>Idade</a:t>
            </a:r>
            <a:r>
              <a:rPr lang="pt-BR" dirty="0"/>
              <a:t> e </a:t>
            </a:r>
            <a:r>
              <a:rPr lang="pt-BR" b="1" dirty="0"/>
              <a:t>estágio do ciclo de vida </a:t>
            </a:r>
            <a:r>
              <a:rPr lang="pt-BR" dirty="0"/>
              <a:t>(life-cycle stage)</a:t>
            </a:r>
          </a:p>
          <a:p>
            <a:pPr lvl="1"/>
            <a:r>
              <a:rPr lang="pt-BR" dirty="0"/>
              <a:t>Nossos desejos e habilidades mudam com a idade</a:t>
            </a:r>
          </a:p>
          <a:p>
            <a:pPr lvl="1"/>
            <a:r>
              <a:rPr lang="pt-BR" dirty="0"/>
              <a:t>Idade e </a:t>
            </a:r>
            <a:r>
              <a:rPr lang="pt-BR" b="1" dirty="0"/>
              <a:t>estágio do ciclo</a:t>
            </a:r>
            <a:r>
              <a:rPr lang="pt-BR" dirty="0"/>
              <a:t> de vida podem ser variáveis ​​complicadas. O mercado-alvo de alguns produtos pode ser psicologicamente jovem.</a:t>
            </a:r>
          </a:p>
          <a:p>
            <a:pPr lvl="1"/>
            <a:endParaRPr lang="pt-BR" dirty="0"/>
          </a:p>
          <a:p>
            <a:pPr marL="0" indent="0">
              <a:buNone/>
            </a:pPr>
            <a:r>
              <a:rPr lang="pt-BR" b="1" dirty="0"/>
              <a:t>Estágio da vida </a:t>
            </a:r>
            <a:r>
              <a:rPr lang="pt-BR" dirty="0"/>
              <a:t>(life stage)</a:t>
            </a:r>
          </a:p>
          <a:p>
            <a:pPr lvl="1"/>
            <a:r>
              <a:rPr lang="pt-BR" dirty="0"/>
              <a:t>A principal preocupação de uma pessoa (por exemplo, divórcio)</a:t>
            </a:r>
          </a:p>
          <a:p>
            <a:pPr lvl="1"/>
            <a:r>
              <a:rPr lang="pt-BR" dirty="0"/>
              <a:t>Pessoas na mesma parte do </a:t>
            </a:r>
            <a:r>
              <a:rPr lang="pt-BR" b="1" dirty="0"/>
              <a:t>estágio do ciclo de vida</a:t>
            </a:r>
            <a:r>
              <a:rPr lang="pt-BR" dirty="0"/>
              <a:t> ainda podem diferir em </a:t>
            </a:r>
            <a:r>
              <a:rPr lang="pt-BR" b="1" dirty="0"/>
              <a:t>estágio da vida</a:t>
            </a:r>
            <a:r>
              <a:rPr lang="pt-BR" dirty="0"/>
              <a:t>. </a:t>
            </a:r>
          </a:p>
          <a:p>
            <a:pPr lvl="1"/>
            <a:r>
              <a:rPr lang="pt-BR" dirty="0"/>
              <a:t>O </a:t>
            </a:r>
            <a:r>
              <a:rPr lang="pt-BR" b="1" dirty="0"/>
              <a:t>estágio da vida </a:t>
            </a:r>
            <a:r>
              <a:rPr lang="pt-BR" dirty="0"/>
              <a:t>define a principal preocupação de uma pessoa, como entrar em um segundo casamento, cuidar de um pai mais velho, decidir coabitar com outra pessoa, comprar uma nova casa e assim por diante.</a:t>
            </a:r>
          </a:p>
        </p:txBody>
      </p:sp>
      <p:pic>
        <p:nvPicPr>
          <p:cNvPr id="4" name="Online Media 3" title="Life is Short (Original Xbox advert banned)">
            <a:hlinkClick r:id="" action="ppaction://media"/>
            <a:extLst>
              <a:ext uri="{FF2B5EF4-FFF2-40B4-BE49-F238E27FC236}">
                <a16:creationId xmlns:a16="http://schemas.microsoft.com/office/drawing/2014/main" id="{B63D0A4E-F866-4FDE-BCD6-0C319ADE1650}"/>
              </a:ext>
            </a:extLst>
          </p:cNvPr>
          <p:cNvPicPr>
            <a:picLocks noRot="1" noChangeAspect="1"/>
          </p:cNvPicPr>
          <p:nvPr>
            <a:videoFile r:link="rId1"/>
          </p:nvPr>
        </p:nvPicPr>
        <p:blipFill>
          <a:blip r:embed="rId3"/>
          <a:stretch>
            <a:fillRect/>
          </a:stretch>
        </p:blipFill>
        <p:spPr>
          <a:xfrm>
            <a:off x="6875401" y="2498764"/>
            <a:ext cx="4849602" cy="36345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997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D248-E1E6-44BB-BFF7-E2F37D7E3F58}"/>
              </a:ext>
            </a:extLst>
          </p:cNvPr>
          <p:cNvSpPr>
            <a:spLocks noGrp="1"/>
          </p:cNvSpPr>
          <p:nvPr>
            <p:ph type="title"/>
          </p:nvPr>
        </p:nvSpPr>
        <p:spPr/>
        <p:txBody>
          <a:bodyPr/>
          <a:lstStyle/>
          <a:p>
            <a:r>
              <a:rPr lang="pt-BR" dirty="0"/>
              <a:t>Gênero e sexualidade</a:t>
            </a:r>
          </a:p>
        </p:txBody>
      </p:sp>
      <p:sp>
        <p:nvSpPr>
          <p:cNvPr id="3" name="Content Placeholder 2">
            <a:extLst>
              <a:ext uri="{FF2B5EF4-FFF2-40B4-BE49-F238E27FC236}">
                <a16:creationId xmlns:a16="http://schemas.microsoft.com/office/drawing/2014/main" id="{92EC3A61-700C-4D78-926A-2F70B8F79602}"/>
              </a:ext>
            </a:extLst>
          </p:cNvPr>
          <p:cNvSpPr>
            <a:spLocks noGrp="1"/>
          </p:cNvSpPr>
          <p:nvPr>
            <p:ph idx="1"/>
          </p:nvPr>
        </p:nvSpPr>
        <p:spPr>
          <a:xfrm>
            <a:off x="2063552" y="2180500"/>
            <a:ext cx="9547258" cy="4237717"/>
          </a:xfrm>
        </p:spPr>
        <p:txBody>
          <a:bodyPr>
            <a:normAutofit/>
          </a:bodyPr>
          <a:lstStyle/>
          <a:p>
            <a:pPr marL="0" indent="0">
              <a:buNone/>
            </a:pPr>
            <a:r>
              <a:rPr lang="pt-BR" dirty="0"/>
              <a:t>Gênero e sexualidade</a:t>
            </a:r>
          </a:p>
          <a:p>
            <a:pPr lvl="1"/>
            <a:r>
              <a:rPr lang="pt-BR" dirty="0"/>
              <a:t>Deve-se hoje em dia tomar o cuidado para distinguir Gênero e sexualidade de uma pessoa e consequentemente o processo de segmentação.</a:t>
            </a:r>
          </a:p>
          <a:p>
            <a:pPr lvl="1"/>
            <a:r>
              <a:rPr lang="pt-BR" dirty="0"/>
              <a:t>Aumento da sensibilização que gênero e sexualidade de cada pessoa é independente do seu documento de identidade.</a:t>
            </a:r>
          </a:p>
          <a:p>
            <a:pPr lvl="1"/>
            <a:r>
              <a:rPr lang="pt-BR" dirty="0"/>
              <a:t>Pode-se considerar opções não binárias de gênero ou sexualidade válidas para fins de segmentação.</a:t>
            </a:r>
          </a:p>
          <a:p>
            <a:pPr lvl="1"/>
            <a:r>
              <a:rPr lang="pt-BR" dirty="0"/>
              <a:t>Na literatura tradicional homens e mulheres podem possuir diferentes atitudes e se comportarem de modo distintos.</a:t>
            </a:r>
          </a:p>
          <a:p>
            <a:pPr marL="211987" lvl="1" indent="0">
              <a:buNone/>
            </a:pPr>
            <a:endParaRPr lang="pt-BR" dirty="0"/>
          </a:p>
        </p:txBody>
      </p:sp>
    </p:spTree>
    <p:extLst>
      <p:ext uri="{BB962C8B-B14F-4D97-AF65-F5344CB8AC3E}">
        <p14:creationId xmlns:p14="http://schemas.microsoft.com/office/powerpoint/2010/main" val="215847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745B-8C1C-4654-86B5-8B616DAEF24E}"/>
              </a:ext>
            </a:extLst>
          </p:cNvPr>
          <p:cNvSpPr>
            <a:spLocks noGrp="1"/>
          </p:cNvSpPr>
          <p:nvPr>
            <p:ph type="title"/>
          </p:nvPr>
        </p:nvSpPr>
        <p:spPr/>
        <p:txBody>
          <a:bodyPr/>
          <a:lstStyle/>
          <a:p>
            <a:r>
              <a:rPr lang="pt-BR" dirty="0"/>
              <a:t>renda</a:t>
            </a:r>
          </a:p>
        </p:txBody>
      </p:sp>
      <p:sp>
        <p:nvSpPr>
          <p:cNvPr id="3" name="Content Placeholder 2">
            <a:extLst>
              <a:ext uri="{FF2B5EF4-FFF2-40B4-BE49-F238E27FC236}">
                <a16:creationId xmlns:a16="http://schemas.microsoft.com/office/drawing/2014/main" id="{37CDFE8D-ED46-4154-84FD-C7AB21492CF6}"/>
              </a:ext>
            </a:extLst>
          </p:cNvPr>
          <p:cNvSpPr>
            <a:spLocks noGrp="1"/>
          </p:cNvSpPr>
          <p:nvPr>
            <p:ph idx="1"/>
          </p:nvPr>
        </p:nvSpPr>
        <p:spPr>
          <a:xfrm>
            <a:off x="1703512" y="2420888"/>
            <a:ext cx="4880168" cy="3678303"/>
          </a:xfrm>
        </p:spPr>
        <p:txBody>
          <a:bodyPr/>
          <a:lstStyle/>
          <a:p>
            <a:pPr marL="0" indent="0">
              <a:buNone/>
            </a:pPr>
            <a:r>
              <a:rPr lang="pt-BR" dirty="0"/>
              <a:t>A segmentação de renda é uma prática de longa data.</a:t>
            </a:r>
          </a:p>
          <a:p>
            <a:pPr lvl="1"/>
            <a:r>
              <a:rPr lang="pt-BR" dirty="0"/>
              <a:t>A renda nem sempre prevê os melhores clientes para um determinado produto. </a:t>
            </a:r>
          </a:p>
          <a:p>
            <a:pPr lvl="1"/>
            <a:r>
              <a:rPr lang="pt-BR" dirty="0"/>
              <a:t>No passado, os operários dos EUA estavam entre os primeiros compradores de aparelhos de televisão em cores; era mais barato para eles comprar uma televisão do que ir ao cinema e a restaurantes. </a:t>
            </a:r>
          </a:p>
          <a:p>
            <a:pPr lvl="1"/>
            <a:r>
              <a:rPr lang="pt-BR" dirty="0"/>
              <a:t>Muitas pessoas de marketing estão deliberadamente perseguindo grupos de baixa renda, em alguns casos descobrindo menos pressões competitivas ou maior lealdade do consumidor. </a:t>
            </a:r>
          </a:p>
        </p:txBody>
      </p:sp>
      <p:pic>
        <p:nvPicPr>
          <p:cNvPr id="5" name="Picture 4">
            <a:extLst>
              <a:ext uri="{FF2B5EF4-FFF2-40B4-BE49-F238E27FC236}">
                <a16:creationId xmlns:a16="http://schemas.microsoft.com/office/drawing/2014/main" id="{CFF99111-DA70-452B-8257-DD06BC9546B5}"/>
              </a:ext>
            </a:extLst>
          </p:cNvPr>
          <p:cNvPicPr>
            <a:picLocks noChangeAspect="1"/>
          </p:cNvPicPr>
          <p:nvPr/>
        </p:nvPicPr>
        <p:blipFill>
          <a:blip r:embed="rId2"/>
          <a:stretch>
            <a:fillRect/>
          </a:stretch>
        </p:blipFill>
        <p:spPr>
          <a:xfrm>
            <a:off x="7193945" y="1940063"/>
            <a:ext cx="4718713" cy="4737003"/>
          </a:xfrm>
          <a:prstGeom prst="rect">
            <a:avLst/>
          </a:prstGeom>
        </p:spPr>
      </p:pic>
    </p:spTree>
    <p:extLst>
      <p:ext uri="{BB962C8B-B14F-4D97-AF65-F5344CB8AC3E}">
        <p14:creationId xmlns:p14="http://schemas.microsoft.com/office/powerpoint/2010/main" val="21300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3EA00-85E1-4577-976B-558FF32F0D00}"/>
              </a:ext>
            </a:extLst>
          </p:cNvPr>
          <p:cNvSpPr>
            <a:spLocks noGrp="1"/>
          </p:cNvSpPr>
          <p:nvPr>
            <p:ph type="title"/>
          </p:nvPr>
        </p:nvSpPr>
        <p:spPr/>
        <p:txBody>
          <a:bodyPr/>
          <a:lstStyle/>
          <a:p>
            <a:r>
              <a:rPr lang="pt-BR" dirty="0"/>
              <a:t>Demanda de mercado – Visão Econômica (</a:t>
            </a:r>
            <a:r>
              <a:rPr lang="pt-BR" dirty="0" err="1"/>
              <a:t>Mankiw</a:t>
            </a:r>
            <a:r>
              <a:rPr lang="pt-BR" dirty="0"/>
              <a:t>, 2016) </a:t>
            </a:r>
          </a:p>
        </p:txBody>
      </p:sp>
      <p:sp>
        <p:nvSpPr>
          <p:cNvPr id="3" name="Espaço Reservado para Conteúdo 2">
            <a:extLst>
              <a:ext uri="{FF2B5EF4-FFF2-40B4-BE49-F238E27FC236}">
                <a16:creationId xmlns:a16="http://schemas.microsoft.com/office/drawing/2014/main" id="{F732EA69-9573-4C09-86B4-608013DD9AB4}"/>
              </a:ext>
            </a:extLst>
          </p:cNvPr>
          <p:cNvSpPr>
            <a:spLocks noGrp="1"/>
          </p:cNvSpPr>
          <p:nvPr>
            <p:ph idx="1"/>
          </p:nvPr>
        </p:nvSpPr>
        <p:spPr/>
        <p:txBody>
          <a:bodyPr>
            <a:normAutofit/>
          </a:bodyPr>
          <a:lstStyle/>
          <a:p>
            <a:pPr marL="0" indent="0">
              <a:buNone/>
            </a:pPr>
            <a:r>
              <a:rPr lang="pt-BR" dirty="0"/>
              <a:t>Curva da demanda</a:t>
            </a:r>
          </a:p>
          <a:p>
            <a:pPr lvl="1"/>
            <a:r>
              <a:rPr lang="pt-BR" dirty="0"/>
              <a:t>É a relação entre o preço e a quantidade demandada pelos compradores de um mercado</a:t>
            </a:r>
          </a:p>
          <a:p>
            <a:pPr marL="0" indent="0">
              <a:buNone/>
            </a:pPr>
            <a:r>
              <a:rPr lang="pt-BR" dirty="0"/>
              <a:t>Quantidade demandada</a:t>
            </a:r>
          </a:p>
          <a:p>
            <a:pPr lvl="1"/>
            <a:r>
              <a:rPr lang="pt-BR" dirty="0"/>
              <a:t>É quantidade de um bem ou serviço que os compradores desejam e podem comprar</a:t>
            </a:r>
          </a:p>
          <a:p>
            <a:pPr marL="0" indent="0">
              <a:buNone/>
            </a:pPr>
            <a:r>
              <a:rPr lang="pt-BR" dirty="0"/>
              <a:t>Lei da demanda</a:t>
            </a:r>
          </a:p>
          <a:p>
            <a:pPr lvl="1"/>
            <a:r>
              <a:rPr lang="pt-BR" dirty="0"/>
              <a:t>Afirmação de que, com tudo o mais mantido constante, a quantidade demandada de um bem diminui quando o preço dele aumenta</a:t>
            </a:r>
          </a:p>
          <a:p>
            <a:pPr marL="0" indent="0">
              <a:buNone/>
            </a:pPr>
            <a:r>
              <a:rPr lang="pt-BR" dirty="0"/>
              <a:t>Escala da demanda</a:t>
            </a:r>
          </a:p>
          <a:p>
            <a:pPr lvl="1"/>
            <a:r>
              <a:rPr lang="pt-BR" dirty="0"/>
              <a:t>Tabela que mostra a relação entre o preço de um bem ou serviço e a quantidade demandada</a:t>
            </a:r>
          </a:p>
          <a:p>
            <a:pPr marL="0" indent="0">
              <a:buNone/>
            </a:pPr>
            <a:r>
              <a:rPr lang="pt-BR" dirty="0"/>
              <a:t>Curva da demanda</a:t>
            </a:r>
          </a:p>
          <a:p>
            <a:pPr lvl="1"/>
            <a:r>
              <a:rPr lang="pt-BR" dirty="0"/>
              <a:t>Gráfico da relação entre o preço de um bem e a quantidade demandada</a:t>
            </a:r>
          </a:p>
        </p:txBody>
      </p:sp>
    </p:spTree>
    <p:extLst>
      <p:ext uri="{BB962C8B-B14F-4D97-AF65-F5344CB8AC3E}">
        <p14:creationId xmlns:p14="http://schemas.microsoft.com/office/powerpoint/2010/main" val="30030264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E987-A4E5-4459-ABE0-B2E786F29DC6}"/>
              </a:ext>
            </a:extLst>
          </p:cNvPr>
          <p:cNvSpPr>
            <a:spLocks noGrp="1"/>
          </p:cNvSpPr>
          <p:nvPr>
            <p:ph type="title"/>
          </p:nvPr>
        </p:nvSpPr>
        <p:spPr/>
        <p:txBody>
          <a:bodyPr/>
          <a:lstStyle/>
          <a:p>
            <a:r>
              <a:rPr lang="pt-BR" dirty="0"/>
              <a:t>Classe social</a:t>
            </a:r>
          </a:p>
        </p:txBody>
      </p:sp>
      <p:sp>
        <p:nvSpPr>
          <p:cNvPr id="3" name="Content Placeholder 2">
            <a:extLst>
              <a:ext uri="{FF2B5EF4-FFF2-40B4-BE49-F238E27FC236}">
                <a16:creationId xmlns:a16="http://schemas.microsoft.com/office/drawing/2014/main" id="{796DFE51-13D2-4464-9CD8-0E46FCA63DB8}"/>
              </a:ext>
            </a:extLst>
          </p:cNvPr>
          <p:cNvSpPr>
            <a:spLocks noGrp="1"/>
          </p:cNvSpPr>
          <p:nvPr>
            <p:ph sz="half" idx="1"/>
          </p:nvPr>
        </p:nvSpPr>
        <p:spPr>
          <a:xfrm>
            <a:off x="1522810" y="2611181"/>
            <a:ext cx="4480774" cy="3633047"/>
          </a:xfrm>
        </p:spPr>
        <p:txBody>
          <a:bodyPr>
            <a:normAutofit/>
          </a:bodyPr>
          <a:lstStyle/>
          <a:p>
            <a:pPr marL="0" indent="0">
              <a:buNone/>
            </a:pPr>
            <a:r>
              <a:rPr lang="pt-BR" dirty="0"/>
              <a:t>É definida como divisões em categorias relativamente permanentes e homogêneas em uma sociedade, nas quais os indivíduos ou famílias compartilham em cada camada valores, estilos de vida, interesses, riquezas, educação, posição econômica e comportamentos semelhantes.</a:t>
            </a:r>
          </a:p>
          <a:p>
            <a:endParaRPr lang="pt-BR" dirty="0"/>
          </a:p>
          <a:p>
            <a:r>
              <a:rPr lang="pt-BR" dirty="0"/>
              <a:t>fator econômico</a:t>
            </a:r>
          </a:p>
          <a:p>
            <a:pPr lvl="1"/>
            <a:r>
              <a:rPr lang="pt-BR" dirty="0"/>
              <a:t>Ocupação</a:t>
            </a:r>
          </a:p>
          <a:p>
            <a:pPr lvl="1"/>
            <a:r>
              <a:rPr lang="pt-BR" dirty="0"/>
              <a:t>Renda</a:t>
            </a:r>
          </a:p>
          <a:p>
            <a:pPr lvl="1"/>
            <a:r>
              <a:rPr lang="pt-BR" dirty="0"/>
              <a:t>Riqueza</a:t>
            </a:r>
          </a:p>
          <a:p>
            <a:pPr marL="0" indent="0">
              <a:buNone/>
            </a:pPr>
            <a:endParaRPr lang="pt-BR" dirty="0"/>
          </a:p>
          <a:p>
            <a:endParaRPr lang="pt-BR" dirty="0"/>
          </a:p>
        </p:txBody>
      </p:sp>
      <p:sp>
        <p:nvSpPr>
          <p:cNvPr id="4" name="Content Placeholder 3">
            <a:extLst>
              <a:ext uri="{FF2B5EF4-FFF2-40B4-BE49-F238E27FC236}">
                <a16:creationId xmlns:a16="http://schemas.microsoft.com/office/drawing/2014/main" id="{81DAC893-134F-4661-817F-84E3CC90D3F6}"/>
              </a:ext>
            </a:extLst>
          </p:cNvPr>
          <p:cNvSpPr>
            <a:spLocks noGrp="1"/>
          </p:cNvSpPr>
          <p:nvPr>
            <p:ph sz="half" idx="2"/>
          </p:nvPr>
        </p:nvSpPr>
        <p:spPr>
          <a:xfrm>
            <a:off x="6419882" y="2564904"/>
            <a:ext cx="5422392" cy="3633047"/>
          </a:xfrm>
        </p:spPr>
        <p:txBody>
          <a:bodyPr>
            <a:normAutofit/>
          </a:bodyPr>
          <a:lstStyle/>
          <a:p>
            <a:endParaRPr lang="pt-BR" dirty="0"/>
          </a:p>
          <a:p>
            <a:r>
              <a:rPr lang="pt-BR" dirty="0"/>
              <a:t>fator de interação</a:t>
            </a:r>
          </a:p>
          <a:p>
            <a:pPr lvl="1"/>
            <a:r>
              <a:rPr lang="pt-BR" dirty="0"/>
              <a:t>Prestígio pessoal</a:t>
            </a:r>
          </a:p>
          <a:p>
            <a:pPr lvl="1"/>
            <a:r>
              <a:rPr lang="pt-BR" dirty="0"/>
              <a:t>Associação</a:t>
            </a:r>
          </a:p>
          <a:p>
            <a:pPr lvl="1"/>
            <a:r>
              <a:rPr lang="pt-BR" dirty="0"/>
              <a:t>Socialização</a:t>
            </a:r>
          </a:p>
          <a:p>
            <a:endParaRPr lang="pt-BR" dirty="0"/>
          </a:p>
          <a:p>
            <a:r>
              <a:rPr lang="pt-BR" dirty="0"/>
              <a:t>fator político</a:t>
            </a:r>
          </a:p>
          <a:p>
            <a:pPr lvl="1"/>
            <a:r>
              <a:rPr lang="pt-BR" dirty="0"/>
              <a:t>Poder</a:t>
            </a:r>
          </a:p>
          <a:p>
            <a:pPr lvl="1"/>
            <a:r>
              <a:rPr lang="pt-BR" dirty="0"/>
              <a:t>Consciência de classe</a:t>
            </a:r>
          </a:p>
          <a:p>
            <a:pPr lvl="1"/>
            <a:r>
              <a:rPr lang="pt-BR" dirty="0"/>
              <a:t>Mobilidade</a:t>
            </a:r>
          </a:p>
          <a:p>
            <a:endParaRPr lang="pt-BR" dirty="0"/>
          </a:p>
        </p:txBody>
      </p:sp>
    </p:spTree>
    <p:extLst>
      <p:ext uri="{BB962C8B-B14F-4D97-AF65-F5344CB8AC3E}">
        <p14:creationId xmlns:p14="http://schemas.microsoft.com/office/powerpoint/2010/main" val="357207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A108-4374-4457-A7C6-8DB0D3C40159}"/>
              </a:ext>
            </a:extLst>
          </p:cNvPr>
          <p:cNvSpPr>
            <a:spLocks noGrp="1"/>
          </p:cNvSpPr>
          <p:nvPr>
            <p:ph type="title"/>
          </p:nvPr>
        </p:nvSpPr>
        <p:spPr/>
        <p:txBody>
          <a:bodyPr/>
          <a:lstStyle/>
          <a:p>
            <a:r>
              <a:rPr lang="pt-BR" dirty="0"/>
              <a:t>Gerações: Silenciosa, Baby boomers e geração “x”</a:t>
            </a:r>
          </a:p>
        </p:txBody>
      </p:sp>
      <p:sp>
        <p:nvSpPr>
          <p:cNvPr id="3" name="Content Placeholder 2">
            <a:extLst>
              <a:ext uri="{FF2B5EF4-FFF2-40B4-BE49-F238E27FC236}">
                <a16:creationId xmlns:a16="http://schemas.microsoft.com/office/drawing/2014/main" id="{5F70D46C-B5AC-4440-AE6D-DA2E608FBC3E}"/>
              </a:ext>
            </a:extLst>
          </p:cNvPr>
          <p:cNvSpPr>
            <a:spLocks noGrp="1"/>
          </p:cNvSpPr>
          <p:nvPr>
            <p:ph idx="1"/>
          </p:nvPr>
        </p:nvSpPr>
        <p:spPr>
          <a:xfrm>
            <a:off x="1394988" y="1799500"/>
            <a:ext cx="10088001" cy="4677500"/>
          </a:xfrm>
        </p:spPr>
        <p:txBody>
          <a:bodyPr>
            <a:normAutofit lnSpcReduction="10000"/>
          </a:bodyPr>
          <a:lstStyle/>
          <a:p>
            <a:pPr marL="0" indent="0">
              <a:buNone/>
            </a:pPr>
            <a:r>
              <a:rPr lang="pt-BR" dirty="0"/>
              <a:t>Os nascidos entre 1925 e 1945 - a “</a:t>
            </a:r>
            <a:r>
              <a:rPr lang="pt-BR" b="1" dirty="0"/>
              <a:t>geração silenciosa</a:t>
            </a:r>
            <a:r>
              <a:rPr lang="pt-BR" dirty="0"/>
              <a:t>” - estão redefinindo o que significa velhice. </a:t>
            </a:r>
          </a:p>
          <a:p>
            <a:pPr lvl="1"/>
            <a:r>
              <a:rPr lang="pt-BR" dirty="0"/>
              <a:t>Muitas pessoas cuja idade cronológica as coloca nesta categoria não se consideram velhas. </a:t>
            </a:r>
          </a:p>
          <a:p>
            <a:pPr lvl="1"/>
            <a:r>
              <a:rPr lang="pt-BR" dirty="0"/>
              <a:t>Os anunciantes aprenderam que os consumidores mais velhos não se importam de ver outros consumidores mais velhos em anúncios direcionados a eles, desde que pareçam estar levando uma vida vibrante.</a:t>
            </a:r>
          </a:p>
          <a:p>
            <a:pPr marL="323992" lvl="1" indent="0">
              <a:buNone/>
            </a:pPr>
            <a:endParaRPr lang="pt-BR" dirty="0"/>
          </a:p>
          <a:p>
            <a:pPr marL="0" indent="0">
              <a:buNone/>
            </a:pPr>
            <a:r>
              <a:rPr lang="pt-BR" dirty="0"/>
              <a:t>Os </a:t>
            </a:r>
            <a:r>
              <a:rPr lang="pt-BR" b="1" dirty="0"/>
              <a:t>baby boomers </a:t>
            </a:r>
            <a:r>
              <a:rPr lang="pt-BR" dirty="0"/>
              <a:t>são os nascidos entre 1946 e 1964. Embora representem um alvo rico as empresas muitas vezes os ignoram. </a:t>
            </a:r>
          </a:p>
          <a:p>
            <a:pPr lvl="1"/>
            <a:r>
              <a:rPr lang="pt-BR" dirty="0"/>
              <a:t>Com muitos baby boomers se aproximando dos 70 e até mesmo a última e mais jovem onda chegando aos 50, a demanda explodiu por produtos para fazer o tempo voltar atrás.</a:t>
            </a:r>
          </a:p>
          <a:p>
            <a:pPr marL="323992" lvl="1" indent="0">
              <a:buNone/>
            </a:pPr>
            <a:endParaRPr lang="pt-BR" dirty="0"/>
          </a:p>
          <a:p>
            <a:pPr marL="0" indent="0">
              <a:buNone/>
            </a:pPr>
            <a:r>
              <a:rPr lang="pt-BR" dirty="0"/>
              <a:t>Frequentemente perdidos na confusão demográfica nomeados em homenagem a um romance de Douglas Coupland de 1991, a </a:t>
            </a:r>
            <a:r>
              <a:rPr lang="pt-BR" b="1" dirty="0"/>
              <a:t>geração “X”</a:t>
            </a:r>
            <a:r>
              <a:rPr lang="pt-BR" dirty="0"/>
              <a:t> são os nascidos entre 1964 e 1978.  </a:t>
            </a:r>
            <a:r>
              <a:rPr lang="pt-BR" sz="1100" dirty="0"/>
              <a:t>(Livro - Geração X: contos para uma cultura acelerada (1991)</a:t>
            </a:r>
            <a:endParaRPr lang="pt-BR" dirty="0"/>
          </a:p>
          <a:p>
            <a:pPr lvl="1"/>
            <a:r>
              <a:rPr lang="pt-BR" dirty="0"/>
              <a:t>Os membros da geração “X” valorizam a autossuficiência e a capacidade de lidar com qualquer circunstância. </a:t>
            </a:r>
          </a:p>
          <a:p>
            <a:pPr lvl="1"/>
            <a:r>
              <a:rPr lang="pt-BR" dirty="0"/>
              <a:t>A tecnologia é um facilitador para eles, não uma barreira. A geração “X” é pragmática e individualista. </a:t>
            </a:r>
          </a:p>
          <a:p>
            <a:pPr lvl="1"/>
            <a:r>
              <a:rPr lang="pt-BR" dirty="0"/>
              <a:t>Como consumidores, eles desconfiam de exageros e argumentos de venda que parecem inautênticos.</a:t>
            </a:r>
          </a:p>
          <a:p>
            <a:endParaRPr lang="pt-BR" dirty="0"/>
          </a:p>
        </p:txBody>
      </p:sp>
    </p:spTree>
    <p:extLst>
      <p:ext uri="{BB962C8B-B14F-4D97-AF65-F5344CB8AC3E}">
        <p14:creationId xmlns:p14="http://schemas.microsoft.com/office/powerpoint/2010/main" val="39647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264E9-8FE1-4562-A7EA-38B7416EE536}"/>
              </a:ext>
            </a:extLst>
          </p:cNvPr>
          <p:cNvSpPr>
            <a:spLocks noGrp="1"/>
          </p:cNvSpPr>
          <p:nvPr>
            <p:ph type="title"/>
          </p:nvPr>
        </p:nvSpPr>
        <p:spPr/>
        <p:txBody>
          <a:bodyPr/>
          <a:lstStyle/>
          <a:p>
            <a:r>
              <a:rPr lang="pt-BR" dirty="0"/>
              <a:t>Geração “Y” (</a:t>
            </a:r>
            <a:r>
              <a:rPr lang="en-US" dirty="0"/>
              <a:t>Millennials</a:t>
            </a:r>
            <a:r>
              <a:rPr lang="pt-BR" dirty="0"/>
              <a:t>) e geração “Z”</a:t>
            </a:r>
          </a:p>
        </p:txBody>
      </p:sp>
      <p:sp>
        <p:nvSpPr>
          <p:cNvPr id="3" name="Content Placeholder 2">
            <a:extLst>
              <a:ext uri="{FF2B5EF4-FFF2-40B4-BE49-F238E27FC236}">
                <a16:creationId xmlns:a16="http://schemas.microsoft.com/office/drawing/2014/main" id="{89FE6D3D-3C04-46B5-8003-9FA9363EE7B5}"/>
              </a:ext>
            </a:extLst>
          </p:cNvPr>
          <p:cNvSpPr>
            <a:spLocks noGrp="1"/>
          </p:cNvSpPr>
          <p:nvPr>
            <p:ph idx="1"/>
          </p:nvPr>
        </p:nvSpPr>
        <p:spPr/>
        <p:txBody>
          <a:bodyPr>
            <a:normAutofit lnSpcReduction="10000"/>
          </a:bodyPr>
          <a:lstStyle/>
          <a:p>
            <a:pPr marL="0" indent="0">
              <a:buNone/>
            </a:pPr>
            <a:r>
              <a:rPr lang="pt-BR" dirty="0"/>
              <a:t>Embora diferentes divisões de idade sejam usadas para definir a </a:t>
            </a:r>
            <a:r>
              <a:rPr lang="pt-BR" b="1" dirty="0"/>
              <a:t>geração “Y” ou Millennials </a:t>
            </a:r>
            <a:r>
              <a:rPr lang="pt-BR" dirty="0"/>
              <a:t>o termo geralmente significa pessoas nascidas entre 1977 e 1994. </a:t>
            </a:r>
          </a:p>
          <a:p>
            <a:pPr lvl="1"/>
            <a:r>
              <a:rPr lang="pt-BR" dirty="0"/>
              <a:t>Também conhecido como os Echo Boomers, os "nativos digitais" da geração Y foram conectados quase desde o nascimento </a:t>
            </a:r>
          </a:p>
          <a:p>
            <a:pPr lvl="1"/>
            <a:r>
              <a:rPr lang="pt-BR" dirty="0"/>
              <a:t>Embora possam ter um senso de direito e abundância por terem crescido durante o boom econômico e sendo mimados por seus pais boomers, a geração do milênio também costuma ser altamente consciente socialmente, preocupada com questões ambientais e receptiva a esforços de marketing.</a:t>
            </a:r>
          </a:p>
          <a:p>
            <a:pPr marL="323992" lvl="1" indent="0">
              <a:buNone/>
            </a:pPr>
            <a:endParaRPr lang="pt-BR" dirty="0"/>
          </a:p>
          <a:p>
            <a:pPr marL="0" indent="0">
              <a:buNone/>
            </a:pPr>
            <a:r>
              <a:rPr lang="pt-BR" dirty="0"/>
              <a:t>A </a:t>
            </a:r>
            <a:r>
              <a:rPr lang="pt-BR" b="1" dirty="0"/>
              <a:t>geração “Z”</a:t>
            </a:r>
            <a:r>
              <a:rPr lang="pt-BR" dirty="0"/>
              <a:t> possui o seu marco entre os nascidos depois de 1994. Uma das razões da mudança de </a:t>
            </a:r>
            <a:r>
              <a:rPr lang="en-US" dirty="0"/>
              <a:t>cohort</a:t>
            </a:r>
            <a:r>
              <a:rPr lang="pt-BR" dirty="0"/>
              <a:t> da geração dos milênios se dá pelo fato que esses indivíduos entraram na adolescência sem o boom econômico da geração “Y” após a recessão econômica mundial.</a:t>
            </a:r>
          </a:p>
          <a:p>
            <a:pPr lvl="1"/>
            <a:r>
              <a:rPr lang="pt-BR" dirty="0"/>
              <a:t>A geração “Z” parece possuir um senso de individualismo e pragmatismo maior que a antecessora</a:t>
            </a:r>
          </a:p>
          <a:p>
            <a:pPr lvl="1"/>
            <a:r>
              <a:rPr lang="pt-BR" b="0" i="0" dirty="0">
                <a:solidFill>
                  <a:srgbClr val="202122"/>
                </a:solidFill>
                <a:effectLst/>
              </a:rPr>
              <a:t>A geração “Z” é considerada em “senso comum atual” como a mais tolerante que já existiu e primeira geração 100% do século 21.</a:t>
            </a:r>
            <a:endParaRPr lang="pt-BR" dirty="0"/>
          </a:p>
          <a:p>
            <a:pPr lvl="1"/>
            <a:r>
              <a:rPr lang="pt-BR" dirty="0"/>
              <a:t>Ainda é cedo para se definir um descritivo concreto sobre essa geração e de seu término com o advento de uma geração mais nova denominada geração Alpha.</a:t>
            </a:r>
          </a:p>
        </p:txBody>
      </p:sp>
    </p:spTree>
    <p:extLst>
      <p:ext uri="{BB962C8B-B14F-4D97-AF65-F5344CB8AC3E}">
        <p14:creationId xmlns:p14="http://schemas.microsoft.com/office/powerpoint/2010/main" val="208739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enerations Throughout History">
            <a:hlinkClick r:id="" action="ppaction://media"/>
            <a:extLst>
              <a:ext uri="{FF2B5EF4-FFF2-40B4-BE49-F238E27FC236}">
                <a16:creationId xmlns:a16="http://schemas.microsoft.com/office/drawing/2014/main" id="{44A92A92-6DB1-4A0D-9ED1-EF261F110140}"/>
              </a:ext>
            </a:extLst>
          </p:cNvPr>
          <p:cNvPicPr>
            <a:picLocks noRot="1" noChangeAspect="1"/>
          </p:cNvPicPr>
          <p:nvPr>
            <a:videoFile r:link="rId1"/>
          </p:nvPr>
        </p:nvPicPr>
        <p:blipFill>
          <a:blip r:embed="rId3"/>
          <a:stretch>
            <a:fillRect/>
          </a:stretch>
        </p:blipFill>
        <p:spPr>
          <a:xfrm>
            <a:off x="1014548" y="689609"/>
            <a:ext cx="10162903" cy="571663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0566B53E-C579-4CCB-A8E8-A0D8529738B9}"/>
              </a:ext>
            </a:extLst>
          </p:cNvPr>
          <p:cNvSpPr txBox="1"/>
          <p:nvPr/>
        </p:nvSpPr>
        <p:spPr>
          <a:xfrm>
            <a:off x="9048328" y="6488668"/>
            <a:ext cx="3143672" cy="369332"/>
          </a:xfrm>
          <a:prstGeom prst="rect">
            <a:avLst/>
          </a:prstGeom>
          <a:noFill/>
        </p:spPr>
        <p:txBody>
          <a:bodyPr wrap="square">
            <a:spAutoFit/>
          </a:bodyPr>
          <a:lstStyle/>
          <a:p>
            <a:r>
              <a:rPr lang="pt-BR" dirty="0"/>
              <a:t>https://youtu.be/IfYjGxI6AJ8</a:t>
            </a:r>
          </a:p>
        </p:txBody>
      </p:sp>
      <p:sp>
        <p:nvSpPr>
          <p:cNvPr id="6" name="TextBox 5">
            <a:extLst>
              <a:ext uri="{FF2B5EF4-FFF2-40B4-BE49-F238E27FC236}">
                <a16:creationId xmlns:a16="http://schemas.microsoft.com/office/drawing/2014/main" id="{077DE44A-8881-4EE7-B9C0-CC1B236556A8}"/>
              </a:ext>
            </a:extLst>
          </p:cNvPr>
          <p:cNvSpPr txBox="1"/>
          <p:nvPr/>
        </p:nvSpPr>
        <p:spPr>
          <a:xfrm>
            <a:off x="1199456" y="111958"/>
            <a:ext cx="3381103" cy="369332"/>
          </a:xfrm>
          <a:prstGeom prst="rect">
            <a:avLst/>
          </a:prstGeom>
          <a:noFill/>
        </p:spPr>
        <p:txBody>
          <a:bodyPr wrap="square">
            <a:spAutoFit/>
          </a:bodyPr>
          <a:lstStyle/>
          <a:p>
            <a:r>
              <a:rPr lang="pt-BR" dirty="0"/>
              <a:t>Generations Throughout History</a:t>
            </a:r>
          </a:p>
        </p:txBody>
      </p:sp>
      <p:sp>
        <p:nvSpPr>
          <p:cNvPr id="5" name="TextBox 4">
            <a:extLst>
              <a:ext uri="{FF2B5EF4-FFF2-40B4-BE49-F238E27FC236}">
                <a16:creationId xmlns:a16="http://schemas.microsoft.com/office/drawing/2014/main" id="{08F0271C-1FBC-F1D8-0BFB-9B7BFFD29705}"/>
              </a:ext>
            </a:extLst>
          </p:cNvPr>
          <p:cNvSpPr txBox="1"/>
          <p:nvPr/>
        </p:nvSpPr>
        <p:spPr>
          <a:xfrm>
            <a:off x="263352" y="6429895"/>
            <a:ext cx="9264352" cy="369332"/>
          </a:xfrm>
          <a:prstGeom prst="rect">
            <a:avLst/>
          </a:prstGeom>
          <a:noFill/>
        </p:spPr>
        <p:txBody>
          <a:bodyPr wrap="square">
            <a:spAutoFit/>
          </a:bodyPr>
          <a:lstStyle/>
          <a:p>
            <a:r>
              <a:rPr lang="pt-BR" dirty="0"/>
              <a:t>(Não reproduzir no Youtube em LIVES ou em gravações – Violação de Direitos Autorais)</a:t>
            </a:r>
          </a:p>
        </p:txBody>
      </p:sp>
    </p:spTree>
    <p:extLst>
      <p:ext uri="{BB962C8B-B14F-4D97-AF65-F5344CB8AC3E}">
        <p14:creationId xmlns:p14="http://schemas.microsoft.com/office/powerpoint/2010/main" val="286590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EBAC-B451-4A10-8F30-5C8132CE47FB}"/>
              </a:ext>
            </a:extLst>
          </p:cNvPr>
          <p:cNvSpPr>
            <a:spLocks noGrp="1"/>
          </p:cNvSpPr>
          <p:nvPr>
            <p:ph type="title"/>
          </p:nvPr>
        </p:nvSpPr>
        <p:spPr/>
        <p:txBody>
          <a:bodyPr/>
          <a:lstStyle/>
          <a:p>
            <a:br>
              <a:rPr lang="pt-BR" dirty="0"/>
            </a:br>
            <a:r>
              <a:rPr lang="pt-BR" dirty="0"/>
              <a:t>Raça, Etnia e Cultura</a:t>
            </a:r>
          </a:p>
        </p:txBody>
      </p:sp>
      <p:pic>
        <p:nvPicPr>
          <p:cNvPr id="4" name="Online Media 3" title="TED - O perigo de uma história única - Chimamanda Adichie - Dublado em português">
            <a:hlinkClick r:id="" action="ppaction://media"/>
            <a:extLst>
              <a:ext uri="{FF2B5EF4-FFF2-40B4-BE49-F238E27FC236}">
                <a16:creationId xmlns:a16="http://schemas.microsoft.com/office/drawing/2014/main" id="{4D36C5B7-A3F3-4473-9512-0C85E30EC18E}"/>
              </a:ext>
            </a:extLst>
          </p:cNvPr>
          <p:cNvPicPr>
            <a:picLocks noRot="1" noChangeAspect="1"/>
          </p:cNvPicPr>
          <p:nvPr>
            <a:videoFile r:link="rId1"/>
          </p:nvPr>
        </p:nvPicPr>
        <p:blipFill>
          <a:blip r:embed="rId3"/>
          <a:stretch>
            <a:fillRect/>
          </a:stretch>
        </p:blipFill>
        <p:spPr>
          <a:xfrm>
            <a:off x="3647728" y="2240505"/>
            <a:ext cx="6301031" cy="354433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8940A985-E8EA-4D24-B789-73BF2947318E}"/>
              </a:ext>
            </a:extLst>
          </p:cNvPr>
          <p:cNvSpPr txBox="1"/>
          <p:nvPr/>
        </p:nvSpPr>
        <p:spPr>
          <a:xfrm>
            <a:off x="5182803" y="6336460"/>
            <a:ext cx="3230880" cy="369332"/>
          </a:xfrm>
          <a:prstGeom prst="rect">
            <a:avLst/>
          </a:prstGeom>
          <a:noFill/>
        </p:spPr>
        <p:txBody>
          <a:bodyPr wrap="square">
            <a:spAutoFit/>
          </a:bodyPr>
          <a:lstStyle/>
          <a:p>
            <a:r>
              <a:rPr lang="pt-BR" dirty="0">
                <a:hlinkClick r:id="rId4"/>
              </a:rPr>
              <a:t>https://youtu.be/qDovHZVdyVQ</a:t>
            </a:r>
            <a:r>
              <a:rPr lang="pt-BR" dirty="0"/>
              <a:t> </a:t>
            </a:r>
          </a:p>
        </p:txBody>
      </p:sp>
      <p:sp>
        <p:nvSpPr>
          <p:cNvPr id="3" name="TextBox 2">
            <a:extLst>
              <a:ext uri="{FF2B5EF4-FFF2-40B4-BE49-F238E27FC236}">
                <a16:creationId xmlns:a16="http://schemas.microsoft.com/office/drawing/2014/main" id="{08B32B3A-4DBB-52CB-CED5-BDF76A6943CF}"/>
              </a:ext>
            </a:extLst>
          </p:cNvPr>
          <p:cNvSpPr txBox="1"/>
          <p:nvPr/>
        </p:nvSpPr>
        <p:spPr>
          <a:xfrm>
            <a:off x="2495600" y="5942788"/>
            <a:ext cx="9151140" cy="369332"/>
          </a:xfrm>
          <a:prstGeom prst="rect">
            <a:avLst/>
          </a:prstGeom>
          <a:noFill/>
        </p:spPr>
        <p:txBody>
          <a:bodyPr wrap="square" rtlCol="0">
            <a:spAutoFit/>
          </a:bodyPr>
          <a:lstStyle/>
          <a:p>
            <a:r>
              <a:rPr lang="pt-BR" dirty="0"/>
              <a:t>(Não reproduzir no Youtube em LIVES ou em gravações – Violação de Direitos Autorais)</a:t>
            </a:r>
          </a:p>
        </p:txBody>
      </p:sp>
      <p:sp>
        <p:nvSpPr>
          <p:cNvPr id="7" name="TextBox 6">
            <a:extLst>
              <a:ext uri="{FF2B5EF4-FFF2-40B4-BE49-F238E27FC236}">
                <a16:creationId xmlns:a16="http://schemas.microsoft.com/office/drawing/2014/main" id="{228870D3-A9AF-C8C6-AB73-0C2EC8134BFA}"/>
              </a:ext>
            </a:extLst>
          </p:cNvPr>
          <p:cNvSpPr txBox="1"/>
          <p:nvPr/>
        </p:nvSpPr>
        <p:spPr>
          <a:xfrm>
            <a:off x="1522809" y="1713220"/>
            <a:ext cx="6096000" cy="369332"/>
          </a:xfrm>
          <a:prstGeom prst="rect">
            <a:avLst/>
          </a:prstGeom>
          <a:noFill/>
        </p:spPr>
        <p:txBody>
          <a:bodyPr wrap="square">
            <a:spAutoFit/>
          </a:bodyPr>
          <a:lstStyle/>
          <a:p>
            <a:r>
              <a:rPr lang="pt-BR" dirty="0"/>
              <a:t>O perigo de uma história única - </a:t>
            </a:r>
            <a:r>
              <a:rPr lang="pt-BR" dirty="0" err="1"/>
              <a:t>Chimamanda</a:t>
            </a:r>
            <a:r>
              <a:rPr lang="pt-BR" dirty="0"/>
              <a:t> </a:t>
            </a:r>
            <a:r>
              <a:rPr lang="pt-BR" dirty="0" err="1"/>
              <a:t>Adichie</a:t>
            </a:r>
            <a:endParaRPr lang="en-US" dirty="0"/>
          </a:p>
        </p:txBody>
      </p:sp>
    </p:spTree>
    <p:extLst>
      <p:ext uri="{BB962C8B-B14F-4D97-AF65-F5344CB8AC3E}">
        <p14:creationId xmlns:p14="http://schemas.microsoft.com/office/powerpoint/2010/main" val="423792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D94-E0A7-4B42-9183-DFFDAAECF2A5}"/>
              </a:ext>
            </a:extLst>
          </p:cNvPr>
          <p:cNvSpPr>
            <a:spLocks noGrp="1"/>
          </p:cNvSpPr>
          <p:nvPr>
            <p:ph type="title"/>
          </p:nvPr>
        </p:nvSpPr>
        <p:spPr/>
        <p:txBody>
          <a:bodyPr/>
          <a:lstStyle/>
          <a:p>
            <a:r>
              <a:rPr lang="pt-BR" dirty="0"/>
              <a:t>Segmentação psicográfica</a:t>
            </a:r>
          </a:p>
        </p:txBody>
      </p:sp>
      <p:sp>
        <p:nvSpPr>
          <p:cNvPr id="3" name="Content Placeholder 2">
            <a:extLst>
              <a:ext uri="{FF2B5EF4-FFF2-40B4-BE49-F238E27FC236}">
                <a16:creationId xmlns:a16="http://schemas.microsoft.com/office/drawing/2014/main" id="{0C7F5233-8E92-4F1A-876E-7BFC2221061E}"/>
              </a:ext>
            </a:extLst>
          </p:cNvPr>
          <p:cNvSpPr>
            <a:spLocks noGrp="1"/>
          </p:cNvSpPr>
          <p:nvPr>
            <p:ph idx="1"/>
          </p:nvPr>
        </p:nvSpPr>
        <p:spPr/>
        <p:txBody>
          <a:bodyPr/>
          <a:lstStyle/>
          <a:p>
            <a:pPr marL="0" indent="0">
              <a:buNone/>
            </a:pPr>
            <a:r>
              <a:rPr lang="pt-BR" dirty="0"/>
              <a:t>Na segmentação psicográfica os compradores são divididos em grupos com base em traços psicológicos / de personalidade, estilo de vida ou valores.</a:t>
            </a:r>
          </a:p>
          <a:p>
            <a:pPr marL="0" indent="0">
              <a:buNone/>
            </a:pPr>
            <a:endParaRPr lang="pt-BR" dirty="0"/>
          </a:p>
          <a:p>
            <a:pPr lvl="1"/>
            <a:r>
              <a:rPr lang="pt-BR" dirty="0"/>
              <a:t>A psicografia é a ciência que usa a psicologia e a demografia para entender melhor os consumidores. </a:t>
            </a:r>
          </a:p>
          <a:p>
            <a:pPr lvl="1"/>
            <a:r>
              <a:rPr lang="pt-BR" dirty="0"/>
              <a:t>Pessoas dentro do mesmo grupo demográfico podem exibir perfis psicográficos muito diferentes.</a:t>
            </a:r>
          </a:p>
        </p:txBody>
      </p:sp>
    </p:spTree>
    <p:extLst>
      <p:ext uri="{BB962C8B-B14F-4D97-AF65-F5344CB8AC3E}">
        <p14:creationId xmlns:p14="http://schemas.microsoft.com/office/powerpoint/2010/main" val="47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A0930F-D81E-4FB7-803A-B00E96221181}"/>
              </a:ext>
            </a:extLst>
          </p:cNvPr>
          <p:cNvPicPr>
            <a:picLocks noGrp="1" noChangeAspect="1"/>
          </p:cNvPicPr>
          <p:nvPr>
            <p:ph idx="1"/>
          </p:nvPr>
        </p:nvPicPr>
        <p:blipFill>
          <a:blip r:embed="rId2"/>
          <a:stretch>
            <a:fillRect/>
          </a:stretch>
        </p:blipFill>
        <p:spPr>
          <a:xfrm>
            <a:off x="814149" y="634618"/>
            <a:ext cx="6254495" cy="6223223"/>
          </a:xfrm>
          <a:prstGeom prst="rect">
            <a:avLst/>
          </a:prstGeom>
        </p:spPr>
      </p:pic>
      <p:sp>
        <p:nvSpPr>
          <p:cNvPr id="2" name="Title 1">
            <a:extLst>
              <a:ext uri="{FF2B5EF4-FFF2-40B4-BE49-F238E27FC236}">
                <a16:creationId xmlns:a16="http://schemas.microsoft.com/office/drawing/2014/main" id="{FC0B6719-403B-4C2F-996C-DF14B3CEBEFC}"/>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defTabSz="457200">
              <a:lnSpc>
                <a:spcPct val="90000"/>
              </a:lnSpc>
            </a:pPr>
            <a:r>
              <a:rPr lang="en-US" sz="3100" dirty="0">
                <a:solidFill>
                  <a:srgbClr val="FFFFFF"/>
                </a:solidFill>
              </a:rPr>
              <a:t>Vals 2 – sistema de segmentação</a:t>
            </a:r>
          </a:p>
        </p:txBody>
      </p:sp>
      <p:sp>
        <p:nvSpPr>
          <p:cNvPr id="4" name="Text Placeholder 3">
            <a:extLst>
              <a:ext uri="{FF2B5EF4-FFF2-40B4-BE49-F238E27FC236}">
                <a16:creationId xmlns:a16="http://schemas.microsoft.com/office/drawing/2014/main" id="{3BE88747-F64B-40E3-8CDE-7306D5F9973C}"/>
              </a:ext>
            </a:extLst>
          </p:cNvPr>
          <p:cNvSpPr>
            <a:spLocks noGrp="1"/>
          </p:cNvSpPr>
          <p:nvPr>
            <p:ph type="body" sz="half" idx="2"/>
          </p:nvPr>
        </p:nvSpPr>
        <p:spPr>
          <a:xfrm>
            <a:off x="8296275" y="3505095"/>
            <a:ext cx="3081576" cy="1733655"/>
          </a:xfrm>
        </p:spPr>
        <p:txBody>
          <a:bodyPr vert="horz" lIns="91440" tIns="45720" rIns="91440" bIns="45720" rtlCol="0" anchor="t">
            <a:normAutofit/>
          </a:bodyPr>
          <a:lstStyle/>
          <a:p>
            <a:pPr algn="l" defTabSz="457200"/>
            <a:r>
              <a:rPr lang="en-US" sz="1600" b="1" cap="all" dirty="0">
                <a:solidFill>
                  <a:schemeClr val="bg2"/>
                </a:solidFill>
              </a:rPr>
              <a:t>Strategic Busines Insight’s VALS ( Value and Life-style)</a:t>
            </a:r>
          </a:p>
        </p:txBody>
      </p:sp>
    </p:spTree>
    <p:extLst>
      <p:ext uri="{BB962C8B-B14F-4D97-AF65-F5344CB8AC3E}">
        <p14:creationId xmlns:p14="http://schemas.microsoft.com/office/powerpoint/2010/main" val="425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C9F8-E57F-4CA9-877A-B5A652B24652}"/>
              </a:ext>
            </a:extLst>
          </p:cNvPr>
          <p:cNvSpPr>
            <a:spLocks noGrp="1"/>
          </p:cNvSpPr>
          <p:nvPr>
            <p:ph type="title"/>
          </p:nvPr>
        </p:nvSpPr>
        <p:spPr/>
        <p:txBody>
          <a:bodyPr/>
          <a:lstStyle/>
          <a:p>
            <a:r>
              <a:rPr lang="pt-BR" dirty="0"/>
              <a:t>Funcionamento do VALS 2</a:t>
            </a:r>
          </a:p>
        </p:txBody>
      </p:sp>
      <p:sp>
        <p:nvSpPr>
          <p:cNvPr id="3" name="Content Placeholder 2">
            <a:extLst>
              <a:ext uri="{FF2B5EF4-FFF2-40B4-BE49-F238E27FC236}">
                <a16:creationId xmlns:a16="http://schemas.microsoft.com/office/drawing/2014/main" id="{F6F68784-C2BE-4CA8-8FE4-98D70710AE50}"/>
              </a:ext>
            </a:extLst>
          </p:cNvPr>
          <p:cNvSpPr>
            <a:spLocks noGrp="1"/>
          </p:cNvSpPr>
          <p:nvPr>
            <p:ph idx="1"/>
          </p:nvPr>
        </p:nvSpPr>
        <p:spPr>
          <a:xfrm>
            <a:off x="1778448" y="1898469"/>
            <a:ext cx="9832360" cy="4959531"/>
          </a:xfrm>
        </p:spPr>
        <p:txBody>
          <a:bodyPr>
            <a:normAutofit fontScale="92500" lnSpcReduction="10000"/>
          </a:bodyPr>
          <a:lstStyle/>
          <a:p>
            <a:pPr marL="0" indent="0">
              <a:buNone/>
            </a:pPr>
            <a:r>
              <a:rPr lang="pt-BR" dirty="0"/>
              <a:t>VALS é baseado em traços psicológicos para pessoas e classifica os adultos em oito grupos primários com base nas respostas a um questionário com quatro questões demográficas e 35 questões de atitude.</a:t>
            </a:r>
          </a:p>
          <a:p>
            <a:pPr marL="0" indent="0">
              <a:buNone/>
            </a:pPr>
            <a:endParaRPr lang="pt-BR" sz="900" dirty="0"/>
          </a:p>
          <a:p>
            <a:r>
              <a:rPr lang="pt-BR" dirty="0"/>
              <a:t>As principais dimensões da estrutura de segmentação VALS são:</a:t>
            </a:r>
          </a:p>
          <a:p>
            <a:pPr lvl="1"/>
            <a:r>
              <a:rPr lang="pt-BR" dirty="0"/>
              <a:t>A motivação do consumidor (a dimensão horizontal) </a:t>
            </a:r>
          </a:p>
          <a:p>
            <a:pPr lvl="1"/>
            <a:r>
              <a:rPr lang="pt-BR" dirty="0"/>
              <a:t>os recursos do consumidor (a dimensão vertical).</a:t>
            </a:r>
          </a:p>
          <a:p>
            <a:r>
              <a:rPr lang="pt-BR" dirty="0"/>
              <a:t>Os consumidores são inspirados por uma das três motivações principais:</a:t>
            </a:r>
          </a:p>
          <a:p>
            <a:pPr lvl="1"/>
            <a:r>
              <a:rPr lang="pt-BR" dirty="0"/>
              <a:t>Ideais</a:t>
            </a:r>
          </a:p>
          <a:p>
            <a:pPr lvl="2"/>
            <a:r>
              <a:rPr lang="pt-BR" dirty="0"/>
              <a:t>Aqueles motivados principalmente por ideais são guiados pelo conhecimento e princípios. </a:t>
            </a:r>
          </a:p>
          <a:p>
            <a:pPr lvl="1"/>
            <a:r>
              <a:rPr lang="pt-BR" dirty="0"/>
              <a:t>Realizações</a:t>
            </a:r>
          </a:p>
          <a:p>
            <a:pPr lvl="2"/>
            <a:r>
              <a:rPr lang="pt-BR" dirty="0"/>
              <a:t>Aqueles motivados por realizações procuram produtos e serviços que demonstrem sucesso para seus pares. </a:t>
            </a:r>
          </a:p>
          <a:p>
            <a:pPr lvl="1"/>
            <a:r>
              <a:rPr lang="pt-BR" dirty="0"/>
              <a:t>Autoexpressão</a:t>
            </a:r>
          </a:p>
          <a:p>
            <a:pPr lvl="2"/>
            <a:r>
              <a:rPr lang="pt-BR" dirty="0"/>
              <a:t>Os consumidores cuja motivação é a autoexpressão desejam atividade social ou física, variedade e risco. </a:t>
            </a:r>
          </a:p>
          <a:p>
            <a:r>
              <a:rPr lang="pt-BR" dirty="0"/>
              <a:t>Traços de personalidade, como energia, autoconfiança, intelectualismo, busca de novidades, capacidade de inovação, impulsividade, liderança e vaidade - em conjunto com dados demográficos chave - determinam os recursos de um indivíduo. </a:t>
            </a:r>
          </a:p>
          <a:p>
            <a:r>
              <a:rPr lang="pt-BR" dirty="0"/>
              <a:t>Diferentes níveis de recursos aumentam ou restringem a expressão de uma pessoa de sua motivação primária.</a:t>
            </a:r>
          </a:p>
        </p:txBody>
      </p:sp>
    </p:spTree>
    <p:extLst>
      <p:ext uri="{BB962C8B-B14F-4D97-AF65-F5344CB8AC3E}">
        <p14:creationId xmlns:p14="http://schemas.microsoft.com/office/powerpoint/2010/main" val="291637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920DC-03B8-4945-9342-8E90A1DEC84B}"/>
              </a:ext>
            </a:extLst>
          </p:cNvPr>
          <p:cNvSpPr>
            <a:spLocks noGrp="1"/>
          </p:cNvSpPr>
          <p:nvPr>
            <p:ph type="title"/>
          </p:nvPr>
        </p:nvSpPr>
        <p:spPr/>
        <p:txBody>
          <a:bodyPr/>
          <a:lstStyle/>
          <a:p>
            <a:r>
              <a:rPr lang="pt-BR" dirty="0"/>
              <a:t>Mosaic – Brasil (serasa experian)</a:t>
            </a:r>
          </a:p>
        </p:txBody>
      </p:sp>
      <p:sp>
        <p:nvSpPr>
          <p:cNvPr id="3" name="Content Placeholder 2">
            <a:extLst>
              <a:ext uri="{FF2B5EF4-FFF2-40B4-BE49-F238E27FC236}">
                <a16:creationId xmlns:a16="http://schemas.microsoft.com/office/drawing/2014/main" id="{7A09F1F5-E0D9-471F-9440-C624FEC4BBE1}"/>
              </a:ext>
            </a:extLst>
          </p:cNvPr>
          <p:cNvSpPr>
            <a:spLocks noGrp="1"/>
          </p:cNvSpPr>
          <p:nvPr>
            <p:ph idx="1"/>
          </p:nvPr>
        </p:nvSpPr>
        <p:spPr>
          <a:xfrm>
            <a:off x="1099751" y="4213839"/>
            <a:ext cx="2057770" cy="1013801"/>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85000" lnSpcReduction="10000"/>
          </a:bodyPr>
          <a:lstStyle/>
          <a:p>
            <a:r>
              <a:rPr lang="pt-BR" sz="2400" dirty="0">
                <a:solidFill>
                  <a:srgbClr val="0070C0"/>
                </a:solidFill>
                <a:hlinkClick r:id="rId2">
                  <a:extLst>
                    <a:ext uri="{A12FA001-AC4F-418D-AE19-62706E023703}">
                      <ahyp:hlinkClr xmlns:ahyp="http://schemas.microsoft.com/office/drawing/2018/hyperlinkcolor" val="tx"/>
                    </a:ext>
                  </a:extLst>
                </a:hlinkClick>
              </a:rPr>
              <a:t>http://www.serasaexperian.com.br/mosaic/</a:t>
            </a:r>
            <a:endParaRPr lang="pt-BR" dirty="0"/>
          </a:p>
        </p:txBody>
      </p:sp>
      <p:pic>
        <p:nvPicPr>
          <p:cNvPr id="7" name="Picture 6">
            <a:extLst>
              <a:ext uri="{FF2B5EF4-FFF2-40B4-BE49-F238E27FC236}">
                <a16:creationId xmlns:a16="http://schemas.microsoft.com/office/drawing/2014/main" id="{2DF53944-ED87-434E-A4FC-EB8540F543A0}"/>
              </a:ext>
            </a:extLst>
          </p:cNvPr>
          <p:cNvPicPr>
            <a:picLocks noChangeAspect="1"/>
          </p:cNvPicPr>
          <p:nvPr/>
        </p:nvPicPr>
        <p:blipFill>
          <a:blip r:embed="rId3"/>
          <a:stretch>
            <a:fillRect/>
          </a:stretch>
        </p:blipFill>
        <p:spPr>
          <a:xfrm>
            <a:off x="3157521" y="1918300"/>
            <a:ext cx="8583912" cy="4554107"/>
          </a:xfrm>
          <a:prstGeom prst="rect">
            <a:avLst/>
          </a:prstGeom>
        </p:spPr>
      </p:pic>
    </p:spTree>
    <p:extLst>
      <p:ext uri="{BB962C8B-B14F-4D97-AF65-F5344CB8AC3E}">
        <p14:creationId xmlns:p14="http://schemas.microsoft.com/office/powerpoint/2010/main" val="29634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32A7-02A0-413D-AD15-7418C3AB3930}"/>
              </a:ext>
            </a:extLst>
          </p:cNvPr>
          <p:cNvSpPr>
            <a:spLocks noGrp="1"/>
          </p:cNvSpPr>
          <p:nvPr>
            <p:ph type="title"/>
          </p:nvPr>
        </p:nvSpPr>
        <p:spPr/>
        <p:txBody>
          <a:bodyPr/>
          <a:lstStyle/>
          <a:p>
            <a:r>
              <a:rPr lang="pt-BR" dirty="0"/>
              <a:t>Segmentação comportamental</a:t>
            </a:r>
          </a:p>
        </p:txBody>
      </p:sp>
      <p:sp>
        <p:nvSpPr>
          <p:cNvPr id="3" name="Content Placeholder 2">
            <a:extLst>
              <a:ext uri="{FF2B5EF4-FFF2-40B4-BE49-F238E27FC236}">
                <a16:creationId xmlns:a16="http://schemas.microsoft.com/office/drawing/2014/main" id="{34E64BFD-C345-4AAE-B4DB-DC2833D9F4FD}"/>
              </a:ext>
            </a:extLst>
          </p:cNvPr>
          <p:cNvSpPr>
            <a:spLocks noGrp="1"/>
          </p:cNvSpPr>
          <p:nvPr>
            <p:ph idx="1"/>
          </p:nvPr>
        </p:nvSpPr>
        <p:spPr>
          <a:xfrm>
            <a:off x="1522809" y="2180500"/>
            <a:ext cx="10088001" cy="4307386"/>
          </a:xfrm>
        </p:spPr>
        <p:txBody>
          <a:bodyPr>
            <a:normAutofit/>
          </a:bodyPr>
          <a:lstStyle/>
          <a:p>
            <a:pPr marL="0" indent="0">
              <a:buNone/>
            </a:pPr>
            <a:r>
              <a:rPr lang="pt-BR" sz="2000" dirty="0"/>
              <a:t>As pessoas de marketing dividem os compradores em grupos com base em:</a:t>
            </a:r>
          </a:p>
          <a:p>
            <a:pPr lvl="1"/>
            <a:r>
              <a:rPr lang="pt-BR" sz="1800" dirty="0"/>
              <a:t>seu conhecimento </a:t>
            </a:r>
          </a:p>
          <a:p>
            <a:pPr lvl="1"/>
            <a:r>
              <a:rPr lang="pt-BR" sz="1800" dirty="0"/>
              <a:t>atitude em relação ao uso </a:t>
            </a:r>
          </a:p>
          <a:p>
            <a:pPr lvl="1"/>
            <a:r>
              <a:rPr lang="pt-BR" sz="1800" dirty="0"/>
              <a:t>resposta a um produto</a:t>
            </a:r>
          </a:p>
          <a:p>
            <a:pPr marL="323992" lvl="1" indent="0">
              <a:buNone/>
            </a:pPr>
            <a:endParaRPr lang="pt-BR" sz="1800" dirty="0"/>
          </a:p>
          <a:p>
            <a:pPr marL="0" indent="0">
              <a:buNone/>
            </a:pPr>
            <a:r>
              <a:rPr lang="pt-BR" sz="2000" dirty="0"/>
              <a:t>Embora a segmentação psicográfica possa fornecer uma compreensão mais rica dos consumidores, alguns profissionais de marketing a culpam por estar um tanto afastada do comportamento real do consumidor.</a:t>
            </a:r>
          </a:p>
        </p:txBody>
      </p:sp>
    </p:spTree>
    <p:extLst>
      <p:ext uri="{BB962C8B-B14F-4D97-AF65-F5344CB8AC3E}">
        <p14:creationId xmlns:p14="http://schemas.microsoft.com/office/powerpoint/2010/main" val="211214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FE7FA-1073-4EA2-8715-CE3D06B5A203}"/>
              </a:ext>
            </a:extLst>
          </p:cNvPr>
          <p:cNvSpPr>
            <a:spLocks noGrp="1"/>
          </p:cNvSpPr>
          <p:nvPr>
            <p:ph type="title"/>
          </p:nvPr>
        </p:nvSpPr>
        <p:spPr/>
        <p:txBody>
          <a:bodyPr/>
          <a:lstStyle/>
          <a:p>
            <a:r>
              <a:rPr lang="pt-BR" dirty="0"/>
              <a:t>Demanda de mercado e a demanda individual – Visão Econômica (</a:t>
            </a:r>
            <a:r>
              <a:rPr lang="pt-BR" dirty="0" err="1"/>
              <a:t>Mankiw</a:t>
            </a:r>
            <a:r>
              <a:rPr lang="pt-BR" dirty="0"/>
              <a:t>, 2016) </a:t>
            </a:r>
          </a:p>
        </p:txBody>
      </p:sp>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41BF5981-0871-9484-FB16-68203F7E633F}"/>
                  </a:ext>
                </a:extLst>
              </p:cNvPr>
              <p:cNvGraphicFramePr>
                <a:graphicFrameLocks noChangeAspect="1"/>
              </p:cNvGraphicFramePr>
              <p:nvPr>
                <p:extLst>
                  <p:ext uri="{D42A27DB-BD31-4B8C-83A1-F6EECF244321}">
                    <p14:modId xmlns:p14="http://schemas.microsoft.com/office/powerpoint/2010/main" val="933191834"/>
                  </p:ext>
                </p:extLst>
              </p:nvPr>
            </p:nvGraphicFramePr>
            <p:xfrm>
              <a:off x="3071664" y="2276872"/>
              <a:ext cx="7097308" cy="3992236"/>
            </p:xfrm>
            <a:graphic>
              <a:graphicData uri="http://schemas.microsoft.com/office/powerpoint/2016/slidezoom">
                <pslz:sldZm>
                  <pslz:sldZmObj sldId="503" cId="1887561">
                    <pslz:zmPr id="{06A44B9C-2FB3-45F6-BA73-2D2B4166B8EE}" returnToParent="0" transitionDur="1000">
                      <p166:blipFill xmlns:p166="http://schemas.microsoft.com/office/powerpoint/2016/6/main">
                        <a:blip r:embed="rId2"/>
                        <a:stretch>
                          <a:fillRect/>
                        </a:stretch>
                      </p166:blipFill>
                      <p166:spPr xmlns:p166="http://schemas.microsoft.com/office/powerpoint/2016/6/main">
                        <a:xfrm>
                          <a:off x="0" y="0"/>
                          <a:ext cx="7097308" cy="3992236"/>
                        </a:xfrm>
                        <a:prstGeom prst="ellipse">
                          <a:avLst/>
                        </a:prstGeom>
                        <a:ln>
                          <a:noFill/>
                        </a:ln>
                        <a:effectLst>
                          <a:softEdge rad="112500"/>
                        </a:effectLst>
                      </p166:spPr>
                    </pslz:zmPr>
                  </pslz:sldZmObj>
                </pslz:sldZm>
              </a:graphicData>
            </a:graphic>
          </p:graphicFrame>
        </mc:Choice>
        <mc:Fallback>
          <p:pic>
            <p:nvPicPr>
              <p:cNvPr id="7" name="Slide Zoom 6">
                <a:hlinkClick r:id="rId3" action="ppaction://hlinksldjump"/>
                <a:extLst>
                  <a:ext uri="{FF2B5EF4-FFF2-40B4-BE49-F238E27FC236}">
                    <a16:creationId xmlns:a16="http://schemas.microsoft.com/office/drawing/2014/main" id="{41BF5981-0871-9484-FB16-68203F7E633F}"/>
                  </a:ext>
                </a:extLst>
              </p:cNvPr>
              <p:cNvPicPr>
                <a:picLocks noGrp="1" noRot="1" noChangeAspect="1" noMove="1" noResize="1" noEditPoints="1" noAdjustHandles="1" noChangeArrowheads="1" noChangeShapeType="1"/>
              </p:cNvPicPr>
              <p:nvPr/>
            </p:nvPicPr>
            <p:blipFill>
              <a:blip r:embed="rId2"/>
              <a:stretch>
                <a:fillRect/>
              </a:stretch>
            </p:blipFill>
            <p:spPr>
              <a:xfrm>
                <a:off x="3071664" y="2276872"/>
                <a:ext cx="7097308" cy="3992236"/>
              </a:xfrm>
              <a:prstGeom prst="ellipse">
                <a:avLst/>
              </a:prstGeom>
              <a:ln>
                <a:noFill/>
              </a:ln>
              <a:effectLst>
                <a:softEdge rad="112500"/>
              </a:effectLst>
            </p:spPr>
          </p:pic>
        </mc:Fallback>
      </mc:AlternateContent>
    </p:spTree>
    <p:extLst>
      <p:ext uri="{BB962C8B-B14F-4D97-AF65-F5344CB8AC3E}">
        <p14:creationId xmlns:p14="http://schemas.microsoft.com/office/powerpoint/2010/main" val="9395342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3E35-F759-4541-AA6D-00411184EDDC}"/>
              </a:ext>
            </a:extLst>
          </p:cNvPr>
          <p:cNvSpPr>
            <a:spLocks noGrp="1"/>
          </p:cNvSpPr>
          <p:nvPr>
            <p:ph type="title"/>
          </p:nvPr>
        </p:nvSpPr>
        <p:spPr/>
        <p:txBody>
          <a:bodyPr/>
          <a:lstStyle/>
          <a:p>
            <a:r>
              <a:rPr lang="pt-BR" dirty="0"/>
              <a:t>Papeis de compra, necessidades e benefícios</a:t>
            </a:r>
          </a:p>
        </p:txBody>
      </p:sp>
      <p:sp>
        <p:nvSpPr>
          <p:cNvPr id="3" name="Content Placeholder 2">
            <a:extLst>
              <a:ext uri="{FF2B5EF4-FFF2-40B4-BE49-F238E27FC236}">
                <a16:creationId xmlns:a16="http://schemas.microsoft.com/office/drawing/2014/main" id="{C649D24D-E60A-42AA-BA2B-8533C1C4CFF7}"/>
              </a:ext>
            </a:extLst>
          </p:cNvPr>
          <p:cNvSpPr>
            <a:spLocks noGrp="1"/>
          </p:cNvSpPr>
          <p:nvPr>
            <p:ph idx="1"/>
          </p:nvPr>
        </p:nvSpPr>
        <p:spPr>
          <a:xfrm>
            <a:off x="1559496" y="2180500"/>
            <a:ext cx="10051314" cy="4394471"/>
          </a:xfrm>
        </p:spPr>
        <p:txBody>
          <a:bodyPr>
            <a:normAutofit/>
          </a:bodyPr>
          <a:lstStyle/>
          <a:p>
            <a:endParaRPr lang="pt-BR" dirty="0"/>
          </a:p>
          <a:p>
            <a:pPr marL="0" indent="0">
              <a:buNone/>
            </a:pPr>
            <a:r>
              <a:rPr lang="pt-BR" dirty="0"/>
              <a:t>A </a:t>
            </a:r>
            <a:r>
              <a:rPr lang="pt-BR" b="1" dirty="0"/>
              <a:t>segmentação baseada em necessidades ou benefícios </a:t>
            </a:r>
            <a:r>
              <a:rPr lang="pt-BR" dirty="0"/>
              <a:t>identifica segmentos de mercado distintos com implicações de marketing claras, ou seja são consumidores que valorizam os atributos ofertados ou benéficos. Neste caso não se sabe os motivos pela escolha do consumidor.</a:t>
            </a:r>
          </a:p>
          <a:p>
            <a:pPr marL="0" indent="0">
              <a:buNone/>
            </a:pPr>
            <a:endParaRPr lang="pt-BR" dirty="0"/>
          </a:p>
          <a:p>
            <a:pPr marL="0" indent="0">
              <a:buNone/>
            </a:pPr>
            <a:r>
              <a:rPr lang="pt-BR" b="1" dirty="0"/>
              <a:t>Papéis de decisão</a:t>
            </a:r>
          </a:p>
          <a:p>
            <a:pPr lvl="1"/>
            <a:r>
              <a:rPr lang="pt-BR" dirty="0"/>
              <a:t>Iniciador</a:t>
            </a:r>
          </a:p>
          <a:p>
            <a:pPr lvl="1"/>
            <a:r>
              <a:rPr lang="pt-BR" dirty="0"/>
              <a:t>Influenciador</a:t>
            </a:r>
          </a:p>
          <a:p>
            <a:pPr lvl="1"/>
            <a:r>
              <a:rPr lang="pt-BR" dirty="0"/>
              <a:t>Decisor</a:t>
            </a:r>
          </a:p>
          <a:p>
            <a:pPr lvl="1"/>
            <a:r>
              <a:rPr lang="pt-BR" dirty="0"/>
              <a:t>Comprador</a:t>
            </a:r>
          </a:p>
          <a:p>
            <a:pPr lvl="1"/>
            <a:r>
              <a:rPr lang="pt-BR" dirty="0"/>
              <a:t>Do utilizador</a:t>
            </a:r>
          </a:p>
          <a:p>
            <a:endParaRPr lang="pt-BR" dirty="0"/>
          </a:p>
        </p:txBody>
      </p:sp>
    </p:spTree>
    <p:extLst>
      <p:ext uri="{BB962C8B-B14F-4D97-AF65-F5344CB8AC3E}">
        <p14:creationId xmlns:p14="http://schemas.microsoft.com/office/powerpoint/2010/main" val="162961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6026-5B05-456D-BA6B-82F025D2F63F}"/>
              </a:ext>
            </a:extLst>
          </p:cNvPr>
          <p:cNvSpPr>
            <a:spLocks noGrp="1"/>
          </p:cNvSpPr>
          <p:nvPr>
            <p:ph type="title"/>
          </p:nvPr>
        </p:nvSpPr>
        <p:spPr/>
        <p:txBody>
          <a:bodyPr/>
          <a:lstStyle/>
          <a:p>
            <a:r>
              <a:rPr lang="pt-BR" dirty="0"/>
              <a:t>Variáveis ​​relacionadas ao usuário e ao uso</a:t>
            </a:r>
          </a:p>
        </p:txBody>
      </p:sp>
      <p:sp>
        <p:nvSpPr>
          <p:cNvPr id="3" name="Content Placeholder 2">
            <a:extLst>
              <a:ext uri="{FF2B5EF4-FFF2-40B4-BE49-F238E27FC236}">
                <a16:creationId xmlns:a16="http://schemas.microsoft.com/office/drawing/2014/main" id="{57B2B75A-83F5-4A2C-A2DE-FA73EAA21E39}"/>
              </a:ext>
            </a:extLst>
          </p:cNvPr>
          <p:cNvSpPr>
            <a:spLocks noGrp="1"/>
          </p:cNvSpPr>
          <p:nvPr>
            <p:ph sz="half" idx="1"/>
          </p:nvPr>
        </p:nvSpPr>
        <p:spPr>
          <a:xfrm>
            <a:off x="1199456" y="1717990"/>
            <a:ext cx="4804126" cy="4830855"/>
          </a:xfrm>
        </p:spPr>
        <p:txBody>
          <a:bodyPr>
            <a:noAutofit/>
          </a:bodyPr>
          <a:lstStyle/>
          <a:p>
            <a:pPr marL="0" indent="0">
              <a:buNone/>
            </a:pPr>
            <a:r>
              <a:rPr lang="pt-BR" sz="1500" dirty="0"/>
              <a:t>Variáveis ​​relacionadas aos usuários ou ao seu uso - </a:t>
            </a:r>
            <a:r>
              <a:rPr lang="pt-BR" sz="1500" dirty="0">
                <a:solidFill>
                  <a:srgbClr val="FF0000"/>
                </a:solidFill>
              </a:rPr>
              <a:t>ocasiões</a:t>
            </a:r>
            <a:r>
              <a:rPr lang="pt-BR" sz="1500" dirty="0"/>
              <a:t>, </a:t>
            </a:r>
            <a:r>
              <a:rPr lang="pt-BR" sz="1500" dirty="0">
                <a:solidFill>
                  <a:srgbClr val="0070C0"/>
                </a:solidFill>
              </a:rPr>
              <a:t>status do usuário</a:t>
            </a:r>
            <a:r>
              <a:rPr lang="pt-BR" sz="1500" dirty="0"/>
              <a:t>, </a:t>
            </a:r>
            <a:r>
              <a:rPr lang="pt-BR" sz="1500" dirty="0">
                <a:solidFill>
                  <a:srgbClr val="FF0000"/>
                </a:solidFill>
              </a:rPr>
              <a:t>taxa de uso</a:t>
            </a:r>
            <a:r>
              <a:rPr lang="pt-BR" sz="1500" dirty="0"/>
              <a:t>, </a:t>
            </a:r>
            <a:r>
              <a:rPr lang="pt-BR" sz="1500" dirty="0">
                <a:solidFill>
                  <a:srgbClr val="0070C0"/>
                </a:solidFill>
              </a:rPr>
              <a:t>estágio de preparação do comprador</a:t>
            </a:r>
            <a:r>
              <a:rPr lang="pt-BR" sz="1500" dirty="0"/>
              <a:t> e </a:t>
            </a:r>
            <a:r>
              <a:rPr lang="pt-BR" sz="1500" dirty="0">
                <a:solidFill>
                  <a:srgbClr val="FF0000"/>
                </a:solidFill>
              </a:rPr>
              <a:t>status de lealdade</a:t>
            </a:r>
            <a:r>
              <a:rPr lang="pt-BR" sz="1500" dirty="0">
                <a:solidFill>
                  <a:schemeClr val="tx1"/>
                </a:solidFill>
              </a:rPr>
              <a:t>.</a:t>
            </a:r>
          </a:p>
          <a:p>
            <a:pPr lvl="1"/>
            <a:r>
              <a:rPr lang="pt-BR" sz="1200" dirty="0"/>
              <a:t>As ocasiões marcam uma hora do dia, semana, mês, ano ou outros aspectos temporais bem definidos da vida de um consumidor. </a:t>
            </a:r>
          </a:p>
          <a:p>
            <a:pPr lvl="1"/>
            <a:r>
              <a:rPr lang="pt-BR" sz="1200" dirty="0"/>
              <a:t>Podemos distinguir os compradores de acordo com as ocasiões em que desenvolvem uma necessidade, compram um produto ou usam um produto.</a:t>
            </a:r>
          </a:p>
          <a:p>
            <a:pPr marL="0" indent="0">
              <a:buNone/>
            </a:pPr>
            <a:r>
              <a:rPr lang="pt-BR" sz="1500" dirty="0"/>
              <a:t>Cada produto tem seus </a:t>
            </a:r>
            <a:r>
              <a:rPr lang="pt-BR" sz="1500" dirty="0">
                <a:solidFill>
                  <a:srgbClr val="FF0000"/>
                </a:solidFill>
              </a:rPr>
              <a:t>não usuários</a:t>
            </a:r>
            <a:r>
              <a:rPr lang="pt-BR" sz="1500" dirty="0"/>
              <a:t>, </a:t>
            </a:r>
            <a:r>
              <a:rPr lang="pt-BR" sz="1500" dirty="0">
                <a:solidFill>
                  <a:srgbClr val="0070C0"/>
                </a:solidFill>
              </a:rPr>
              <a:t>ex-usuários</a:t>
            </a:r>
            <a:r>
              <a:rPr lang="pt-BR" sz="1500" dirty="0"/>
              <a:t>, </a:t>
            </a:r>
            <a:r>
              <a:rPr lang="pt-BR" sz="1500" dirty="0">
                <a:solidFill>
                  <a:srgbClr val="FF0000"/>
                </a:solidFill>
              </a:rPr>
              <a:t>usuários em potencial,</a:t>
            </a:r>
            <a:r>
              <a:rPr lang="pt-BR" sz="1500" dirty="0"/>
              <a:t> </a:t>
            </a:r>
            <a:r>
              <a:rPr lang="pt-BR" sz="1500" dirty="0">
                <a:solidFill>
                  <a:srgbClr val="0070C0"/>
                </a:solidFill>
              </a:rPr>
              <a:t>usuários iniciantes </a:t>
            </a:r>
            <a:r>
              <a:rPr lang="pt-BR" sz="1500" dirty="0"/>
              <a:t>e </a:t>
            </a:r>
            <a:r>
              <a:rPr lang="pt-BR" sz="1500" dirty="0">
                <a:solidFill>
                  <a:srgbClr val="FF0000"/>
                </a:solidFill>
              </a:rPr>
              <a:t>usuários regulares</a:t>
            </a:r>
            <a:r>
              <a:rPr lang="pt-BR" sz="1500" dirty="0"/>
              <a:t>. </a:t>
            </a:r>
          </a:p>
          <a:p>
            <a:pPr lvl="1"/>
            <a:r>
              <a:rPr lang="pt-BR" sz="1200" dirty="0"/>
              <a:t>Incluídos no grupo de usuários em potencial estão os consumidores que se tornarão usuários em alguma etapa ou evento da vida.</a:t>
            </a:r>
          </a:p>
          <a:p>
            <a:pPr marL="0" indent="0">
              <a:buNone/>
            </a:pPr>
            <a:r>
              <a:rPr lang="pt-BR" sz="1500" dirty="0"/>
              <a:t>Podemos segmentar os mercados em </a:t>
            </a:r>
            <a:r>
              <a:rPr lang="pt-BR" sz="1500" dirty="0">
                <a:solidFill>
                  <a:srgbClr val="FF0000"/>
                </a:solidFill>
              </a:rPr>
              <a:t>light</a:t>
            </a:r>
            <a:r>
              <a:rPr lang="pt-BR" sz="1500" dirty="0"/>
              <a:t>, </a:t>
            </a:r>
            <a:r>
              <a:rPr lang="pt-BR" sz="1500" dirty="0">
                <a:solidFill>
                  <a:srgbClr val="0070C0"/>
                </a:solidFill>
              </a:rPr>
              <a:t>medium</a:t>
            </a:r>
            <a:r>
              <a:rPr lang="pt-BR" sz="1500" dirty="0"/>
              <a:t> e </a:t>
            </a:r>
            <a:r>
              <a:rPr lang="pt-BR" sz="1500" dirty="0">
                <a:solidFill>
                  <a:srgbClr val="FF0000"/>
                </a:solidFill>
              </a:rPr>
              <a:t>heavy</a:t>
            </a:r>
            <a:r>
              <a:rPr lang="pt-BR" sz="1500" dirty="0"/>
              <a:t> users. </a:t>
            </a:r>
          </a:p>
          <a:p>
            <a:pPr lvl="1"/>
            <a:r>
              <a:rPr lang="pt-BR" sz="1500" dirty="0"/>
              <a:t>Heavy user ​​costumam ser uma pequena fatia, mas respondem por uma alta porcentagem do consumo total.</a:t>
            </a:r>
          </a:p>
        </p:txBody>
      </p:sp>
      <p:sp>
        <p:nvSpPr>
          <p:cNvPr id="4" name="Content Placeholder 3">
            <a:extLst>
              <a:ext uri="{FF2B5EF4-FFF2-40B4-BE49-F238E27FC236}">
                <a16:creationId xmlns:a16="http://schemas.microsoft.com/office/drawing/2014/main" id="{D755A6DB-6F5B-4B37-9E87-3855CCA2DD33}"/>
              </a:ext>
            </a:extLst>
          </p:cNvPr>
          <p:cNvSpPr>
            <a:spLocks noGrp="1"/>
          </p:cNvSpPr>
          <p:nvPr>
            <p:ph sz="half" idx="2"/>
          </p:nvPr>
        </p:nvSpPr>
        <p:spPr>
          <a:xfrm>
            <a:off x="6456039" y="1717990"/>
            <a:ext cx="5154767" cy="4902926"/>
          </a:xfrm>
        </p:spPr>
        <p:txBody>
          <a:bodyPr>
            <a:normAutofit fontScale="92500" lnSpcReduction="20000"/>
          </a:bodyPr>
          <a:lstStyle/>
          <a:p>
            <a:endParaRPr lang="pt-BR" dirty="0"/>
          </a:p>
          <a:p>
            <a:pPr marL="0" indent="0">
              <a:buNone/>
            </a:pPr>
            <a:r>
              <a:rPr lang="pt-BR" dirty="0"/>
              <a:t>Algumas pessoas </a:t>
            </a:r>
            <a:r>
              <a:rPr lang="pt-BR" dirty="0">
                <a:solidFill>
                  <a:srgbClr val="0070C0"/>
                </a:solidFill>
              </a:rPr>
              <a:t>desconhecem</a:t>
            </a:r>
            <a:r>
              <a:rPr lang="pt-BR" dirty="0"/>
              <a:t> o produto, algumas </a:t>
            </a:r>
            <a:r>
              <a:rPr lang="pt-BR" dirty="0">
                <a:solidFill>
                  <a:srgbClr val="FF0000"/>
                </a:solidFill>
              </a:rPr>
              <a:t>sabem</a:t>
            </a:r>
            <a:r>
              <a:rPr lang="pt-BR" dirty="0"/>
              <a:t>, algumas estão </a:t>
            </a:r>
            <a:r>
              <a:rPr lang="pt-BR" dirty="0">
                <a:solidFill>
                  <a:srgbClr val="0070C0"/>
                </a:solidFill>
              </a:rPr>
              <a:t>informadas</a:t>
            </a:r>
            <a:r>
              <a:rPr lang="pt-BR" dirty="0"/>
              <a:t>, algumas têm </a:t>
            </a:r>
            <a:r>
              <a:rPr lang="pt-BR" dirty="0">
                <a:solidFill>
                  <a:srgbClr val="FF0000"/>
                </a:solidFill>
              </a:rPr>
              <a:t>interesse</a:t>
            </a:r>
            <a:r>
              <a:rPr lang="pt-BR" dirty="0"/>
              <a:t>, algumas </a:t>
            </a:r>
            <a:r>
              <a:rPr lang="pt-BR" dirty="0">
                <a:solidFill>
                  <a:srgbClr val="0070C0"/>
                </a:solidFill>
              </a:rPr>
              <a:t>desejam</a:t>
            </a:r>
            <a:r>
              <a:rPr lang="pt-BR" dirty="0"/>
              <a:t> o produto e algumas pretendem </a:t>
            </a:r>
            <a:r>
              <a:rPr lang="pt-BR" dirty="0">
                <a:solidFill>
                  <a:srgbClr val="FF0000"/>
                </a:solidFill>
              </a:rPr>
              <a:t>comprar</a:t>
            </a:r>
            <a:r>
              <a:rPr lang="pt-BR" dirty="0"/>
              <a:t>. </a:t>
            </a:r>
          </a:p>
          <a:p>
            <a:pPr marL="0" indent="0">
              <a:buNone/>
            </a:pPr>
            <a:r>
              <a:rPr lang="pt-BR" dirty="0"/>
              <a:t>As pessoas de marketing podem empregar um </a:t>
            </a:r>
            <a:r>
              <a:rPr lang="pt-BR" b="1" dirty="0"/>
              <a:t>funil de marketing </a:t>
            </a:r>
            <a:r>
              <a:rPr lang="pt-BR" dirty="0"/>
              <a:t>para dividir o mercado em estágios de prontidão para o comprador.</a:t>
            </a:r>
          </a:p>
          <a:p>
            <a:r>
              <a:rPr lang="pt-BR" dirty="0"/>
              <a:t>O status de lealdade geralmente possui quatro grupos de lealdade à marca:</a:t>
            </a:r>
          </a:p>
          <a:p>
            <a:pPr lvl="1"/>
            <a:r>
              <a:rPr lang="pt-BR" dirty="0"/>
              <a:t>1. Leais radicais - Consumidores que compram apenas uma marca o tempo todo.</a:t>
            </a:r>
          </a:p>
          <a:p>
            <a:pPr lvl="1"/>
            <a:r>
              <a:rPr lang="pt-BR" dirty="0"/>
              <a:t>2. Leais divididos - consumidores que são leais a duas ou três marcas</a:t>
            </a:r>
          </a:p>
          <a:p>
            <a:pPr lvl="1"/>
            <a:r>
              <a:rPr lang="pt-BR" dirty="0"/>
              <a:t>3. Leias alternantes - consumidores que mudam a lealdade de uma marca para outra</a:t>
            </a:r>
          </a:p>
          <a:p>
            <a:pPr lvl="1"/>
            <a:r>
              <a:rPr lang="pt-BR" dirty="0"/>
              <a:t>4. Switchers - Consumidores que não mostram lealdade a nenhuma marca</a:t>
            </a:r>
          </a:p>
          <a:p>
            <a:pPr marL="0" indent="0">
              <a:buNone/>
            </a:pPr>
            <a:r>
              <a:rPr lang="pt-BR" dirty="0"/>
              <a:t>As cinco atitudes do consumidor em relação aos produtos são: </a:t>
            </a:r>
            <a:r>
              <a:rPr lang="pt-BR" dirty="0">
                <a:solidFill>
                  <a:srgbClr val="FF0000"/>
                </a:solidFill>
              </a:rPr>
              <a:t>entusiastas</a:t>
            </a:r>
            <a:r>
              <a:rPr lang="pt-BR" dirty="0"/>
              <a:t>, </a:t>
            </a:r>
            <a:r>
              <a:rPr lang="pt-BR" dirty="0">
                <a:solidFill>
                  <a:srgbClr val="0070C0"/>
                </a:solidFill>
              </a:rPr>
              <a:t>positivas</a:t>
            </a:r>
            <a:r>
              <a:rPr lang="pt-BR" dirty="0"/>
              <a:t>, </a:t>
            </a:r>
            <a:r>
              <a:rPr lang="pt-BR" dirty="0">
                <a:solidFill>
                  <a:srgbClr val="FF0000"/>
                </a:solidFill>
              </a:rPr>
              <a:t>indiferentes</a:t>
            </a:r>
            <a:r>
              <a:rPr lang="pt-BR" dirty="0"/>
              <a:t>, </a:t>
            </a:r>
            <a:r>
              <a:rPr lang="pt-BR" dirty="0">
                <a:solidFill>
                  <a:srgbClr val="0070C0"/>
                </a:solidFill>
              </a:rPr>
              <a:t>negativas</a:t>
            </a:r>
            <a:r>
              <a:rPr lang="pt-BR" dirty="0"/>
              <a:t> e </a:t>
            </a:r>
            <a:r>
              <a:rPr lang="pt-BR" dirty="0">
                <a:solidFill>
                  <a:srgbClr val="FF0000"/>
                </a:solidFill>
              </a:rPr>
              <a:t>hostis</a:t>
            </a:r>
            <a:r>
              <a:rPr lang="pt-BR" dirty="0"/>
              <a:t>.</a:t>
            </a:r>
          </a:p>
          <a:p>
            <a:endParaRPr lang="pt-BR" dirty="0"/>
          </a:p>
        </p:txBody>
      </p:sp>
    </p:spTree>
    <p:extLst>
      <p:ext uri="{BB962C8B-B14F-4D97-AF65-F5344CB8AC3E}">
        <p14:creationId xmlns:p14="http://schemas.microsoft.com/office/powerpoint/2010/main" val="211054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6FD9EF-243C-4AF5-B0F4-328F79BE8A27}"/>
              </a:ext>
            </a:extLst>
          </p:cNvPr>
          <p:cNvPicPr>
            <a:picLocks noGrp="1" noChangeAspect="1"/>
          </p:cNvPicPr>
          <p:nvPr>
            <p:ph idx="1"/>
          </p:nvPr>
        </p:nvPicPr>
        <p:blipFill>
          <a:blip r:embed="rId2"/>
          <a:stretch>
            <a:fillRect/>
          </a:stretch>
        </p:blipFill>
        <p:spPr>
          <a:xfrm>
            <a:off x="1494811" y="24598"/>
            <a:ext cx="10664427" cy="5924682"/>
          </a:xfrm>
        </p:spPr>
      </p:pic>
      <p:sp>
        <p:nvSpPr>
          <p:cNvPr id="4" name="Text Placeholder 3">
            <a:extLst>
              <a:ext uri="{FF2B5EF4-FFF2-40B4-BE49-F238E27FC236}">
                <a16:creationId xmlns:a16="http://schemas.microsoft.com/office/drawing/2014/main" id="{444CD507-A1C6-4E7D-A8EE-BC61B43A8036}"/>
              </a:ext>
            </a:extLst>
          </p:cNvPr>
          <p:cNvSpPr>
            <a:spLocks noGrp="1"/>
          </p:cNvSpPr>
          <p:nvPr>
            <p:ph type="body" sz="half" idx="2"/>
          </p:nvPr>
        </p:nvSpPr>
        <p:spPr>
          <a:xfrm>
            <a:off x="1271464" y="5733256"/>
            <a:ext cx="7188176" cy="837585"/>
          </a:xfrm>
        </p:spPr>
        <p:txBody>
          <a:bodyPr>
            <a:normAutofit fontScale="92500"/>
          </a:bodyPr>
          <a:lstStyle/>
          <a:p>
            <a:br>
              <a:rPr lang="pt-BR" b="1" dirty="0"/>
            </a:br>
            <a:r>
              <a:rPr lang="pt-BR" sz="2600" b="1" i="0" dirty="0">
                <a:effectLst/>
                <a:latin typeface="arial" panose="020B0604020202020204" pitchFamily="34" charset="0"/>
              </a:rPr>
              <a:t>Segmentação Comportamental - Breakldown</a:t>
            </a:r>
            <a:endParaRPr lang="pt-BR" b="1" dirty="0"/>
          </a:p>
        </p:txBody>
      </p:sp>
    </p:spTree>
    <p:extLst>
      <p:ext uri="{BB962C8B-B14F-4D97-AF65-F5344CB8AC3E}">
        <p14:creationId xmlns:p14="http://schemas.microsoft.com/office/powerpoint/2010/main" val="362114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A1452A1-9662-4BB4-ACDE-7A372C747AD5}"/>
              </a:ext>
            </a:extLst>
          </p:cNvPr>
          <p:cNvPicPr>
            <a:picLocks noGrp="1" noChangeAspect="1"/>
          </p:cNvPicPr>
          <p:nvPr>
            <p:ph idx="1"/>
          </p:nvPr>
        </p:nvPicPr>
        <p:blipFill>
          <a:blip r:embed="rId2"/>
          <a:stretch>
            <a:fillRect/>
          </a:stretch>
        </p:blipFill>
        <p:spPr>
          <a:xfrm>
            <a:off x="1199456" y="0"/>
            <a:ext cx="10757664" cy="5832648"/>
          </a:xfrm>
        </p:spPr>
      </p:pic>
      <p:sp>
        <p:nvSpPr>
          <p:cNvPr id="4" name="Text Placeholder 3">
            <a:extLst>
              <a:ext uri="{FF2B5EF4-FFF2-40B4-BE49-F238E27FC236}">
                <a16:creationId xmlns:a16="http://schemas.microsoft.com/office/drawing/2014/main" id="{ED4286F4-9EC0-40ED-B325-2664F5A8A566}"/>
              </a:ext>
            </a:extLst>
          </p:cNvPr>
          <p:cNvSpPr>
            <a:spLocks noGrp="1"/>
          </p:cNvSpPr>
          <p:nvPr>
            <p:ph type="body" sz="half" idx="2"/>
          </p:nvPr>
        </p:nvSpPr>
        <p:spPr>
          <a:xfrm>
            <a:off x="1415480" y="5733256"/>
            <a:ext cx="6336704" cy="641893"/>
          </a:xfrm>
        </p:spPr>
        <p:txBody>
          <a:bodyPr>
            <a:normAutofit/>
          </a:bodyPr>
          <a:lstStyle/>
          <a:p>
            <a:r>
              <a:rPr lang="pt-BR" sz="3200" b="1" dirty="0"/>
              <a:t>Funil de marketing</a:t>
            </a:r>
          </a:p>
        </p:txBody>
      </p:sp>
    </p:spTree>
    <p:extLst>
      <p:ext uri="{BB962C8B-B14F-4D97-AF65-F5344CB8AC3E}">
        <p14:creationId xmlns:p14="http://schemas.microsoft.com/office/powerpoint/2010/main" val="204368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85FD-9265-438F-A794-4EC175C0E288}"/>
              </a:ext>
            </a:extLst>
          </p:cNvPr>
          <p:cNvSpPr>
            <a:spLocks noGrp="1"/>
          </p:cNvSpPr>
          <p:nvPr>
            <p:ph type="title"/>
          </p:nvPr>
        </p:nvSpPr>
        <p:spPr/>
        <p:txBody>
          <a:bodyPr/>
          <a:lstStyle/>
          <a:p>
            <a:r>
              <a:rPr lang="pt-BR" dirty="0"/>
              <a:t>Nicho de Mercado</a:t>
            </a:r>
          </a:p>
        </p:txBody>
      </p:sp>
      <p:sp>
        <p:nvSpPr>
          <p:cNvPr id="3" name="Content Placeholder 2">
            <a:extLst>
              <a:ext uri="{FF2B5EF4-FFF2-40B4-BE49-F238E27FC236}">
                <a16:creationId xmlns:a16="http://schemas.microsoft.com/office/drawing/2014/main" id="{F3C85071-A6E9-42F7-B234-FD295C92B9DD}"/>
              </a:ext>
            </a:extLst>
          </p:cNvPr>
          <p:cNvSpPr>
            <a:spLocks noGrp="1"/>
          </p:cNvSpPr>
          <p:nvPr>
            <p:ph idx="1"/>
          </p:nvPr>
        </p:nvSpPr>
        <p:spPr/>
        <p:txBody>
          <a:bodyPr/>
          <a:lstStyle/>
          <a:p>
            <a:endParaRPr lang="pt-BR" dirty="0"/>
          </a:p>
          <a:p>
            <a:r>
              <a:rPr lang="pt-BR" dirty="0"/>
              <a:t>Nicho </a:t>
            </a:r>
            <a:r>
              <a:rPr lang="pt-BR" b="0" i="0" dirty="0">
                <a:solidFill>
                  <a:srgbClr val="374151"/>
                </a:solidFill>
                <a:effectLst/>
                <a:latin typeface="Söhne"/>
              </a:rPr>
              <a:t>de mercado é um grupo de clientes definido de maneira mais específica e focada do que outros segmentos de mercado, que buscam uma combinação distinta de benefícios ou valores. </a:t>
            </a:r>
          </a:p>
          <a:p>
            <a:r>
              <a:rPr lang="pt-BR" b="0" i="0" dirty="0">
                <a:solidFill>
                  <a:srgbClr val="374151"/>
                </a:solidFill>
                <a:effectLst/>
                <a:latin typeface="Söhne"/>
              </a:rPr>
              <a:t>Os nichos de mercado podem ser encontrados dentro de um único segmento de mercado ou entre diferentes segmentos.</a:t>
            </a:r>
            <a:endParaRPr lang="pt-BR" dirty="0"/>
          </a:p>
          <a:p>
            <a:pPr marL="0" indent="0">
              <a:buNone/>
            </a:pPr>
            <a:endParaRPr lang="pt-BR" dirty="0"/>
          </a:p>
          <a:p>
            <a:pPr lvl="1"/>
            <a:endParaRPr lang="pt-BR" dirty="0"/>
          </a:p>
        </p:txBody>
      </p:sp>
    </p:spTree>
    <p:extLst>
      <p:ext uri="{BB962C8B-B14F-4D97-AF65-F5344CB8AC3E}">
        <p14:creationId xmlns:p14="http://schemas.microsoft.com/office/powerpoint/2010/main" val="26860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Estimativa da demanda futura</a:t>
            </a:r>
            <a:endParaRPr lang="en-US"/>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4229550729"/>
              </p:ext>
            </p:extLst>
          </p:nvPr>
        </p:nvGraphicFramePr>
        <p:xfrm>
          <a:off x="2783632" y="1988840"/>
          <a:ext cx="7128792" cy="3914353"/>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tblGrid>
              <a:tr h="219893">
                <a:tc>
                  <a:txBody>
                    <a:bodyPr/>
                    <a:lstStyle/>
                    <a:p>
                      <a:pPr algn="ctr"/>
                      <a:r>
                        <a:rPr lang="pt-BR" sz="1400">
                          <a:latin typeface="Verdana" pitchFamily="34" charset="0"/>
                          <a:ea typeface="Verdana" pitchFamily="34" charset="0"/>
                          <a:cs typeface="Verdana" pitchFamily="34" charset="0"/>
                        </a:rPr>
                        <a:t>Métod</a:t>
                      </a:r>
                      <a:r>
                        <a:rPr lang="pt-BR" sz="1400" baseline="0">
                          <a:latin typeface="Verdana" pitchFamily="34" charset="0"/>
                          <a:ea typeface="Verdana" pitchFamily="34" charset="0"/>
                          <a:cs typeface="Verdana" pitchFamily="34" charset="0"/>
                        </a:rPr>
                        <a:t>o de previsão</a:t>
                      </a:r>
                      <a:endParaRPr lang="pt-BR" sz="1400">
                        <a:latin typeface="Verdana" pitchFamily="34" charset="0"/>
                        <a:ea typeface="Verdana" pitchFamily="34" charset="0"/>
                        <a:cs typeface="Verdana" pitchFamily="34" charset="0"/>
                      </a:endParaRPr>
                    </a:p>
                  </a:txBody>
                  <a:tcPr marL="68598" marR="68598" marT="34299" marB="34299"/>
                </a:tc>
                <a:tc>
                  <a:txBody>
                    <a:bodyPr/>
                    <a:lstStyle/>
                    <a:p>
                      <a:pPr algn="ctr"/>
                      <a:r>
                        <a:rPr lang="pt-BR" sz="1400">
                          <a:latin typeface="Verdana" pitchFamily="34" charset="0"/>
                          <a:ea typeface="Verdana" pitchFamily="34" charset="0"/>
                          <a:cs typeface="Verdana" pitchFamily="34" charset="0"/>
                        </a:rPr>
                        <a:t>Descrição</a:t>
                      </a:r>
                    </a:p>
                  </a:txBody>
                  <a:tcPr marL="68598" marR="68598" marT="34299" marB="34299"/>
                </a:tc>
                <a:tc>
                  <a:txBody>
                    <a:bodyPr/>
                    <a:lstStyle/>
                    <a:p>
                      <a:pPr algn="ctr"/>
                      <a:r>
                        <a:rPr lang="pt-BR" sz="1400">
                          <a:latin typeface="Verdana" pitchFamily="34" charset="0"/>
                          <a:ea typeface="Verdana" pitchFamily="34" charset="0"/>
                          <a:cs typeface="Verdana" pitchFamily="34" charset="0"/>
                        </a:rPr>
                        <a:t>Uso</a:t>
                      </a:r>
                    </a:p>
                  </a:txBody>
                  <a:tcPr marL="68598" marR="68598" marT="34299" marB="34299"/>
                </a:tc>
                <a:extLst>
                  <a:ext uri="{0D108BD9-81ED-4DB2-BD59-A6C34878D82A}">
                    <a16:rowId xmlns:a16="http://schemas.microsoft.com/office/drawing/2014/main" val="10000"/>
                  </a:ext>
                </a:extLst>
              </a:tr>
              <a:tr h="782766">
                <a:tc>
                  <a:txBody>
                    <a:bodyPr/>
                    <a:lstStyle/>
                    <a:p>
                      <a:r>
                        <a:rPr lang="pt-BR" sz="1200" b="1">
                          <a:latin typeface="Verdana" pitchFamily="34" charset="0"/>
                          <a:ea typeface="Verdana" pitchFamily="34" charset="0"/>
                          <a:cs typeface="Verdana" pitchFamily="34" charset="0"/>
                        </a:rPr>
                        <a:t>Pesquisa de intenções dos compradores</a:t>
                      </a:r>
                    </a:p>
                  </a:txBody>
                  <a:tcPr marL="68598" marR="68598" marT="34299" marB="34299"/>
                </a:tc>
                <a:tc>
                  <a:txBody>
                    <a:bodyPr/>
                    <a:lstStyle/>
                    <a:p>
                      <a:r>
                        <a:rPr lang="pt-BR" sz="800" dirty="0">
                          <a:latin typeface="Verdana" pitchFamily="34" charset="0"/>
                          <a:ea typeface="Verdana" pitchFamily="34" charset="0"/>
                          <a:cs typeface="Verdana" pitchFamily="34" charset="0"/>
                        </a:rPr>
                        <a:t>Pesquisa consumidores</a:t>
                      </a:r>
                      <a:r>
                        <a:rPr lang="pt-BR" sz="800" baseline="0" dirty="0">
                          <a:latin typeface="Verdana" pitchFamily="34" charset="0"/>
                          <a:ea typeface="Verdana" pitchFamily="34" charset="0"/>
                          <a:cs typeface="Verdana" pitchFamily="34" charset="0"/>
                        </a:rPr>
                        <a:t> ou empresas acerca da probabilidade de compra, das finanças futuras e das expectativas em relação à economia.</a:t>
                      </a:r>
                      <a:endParaRPr lang="pt-BR" sz="800" dirty="0">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Estimar</a:t>
                      </a:r>
                      <a:r>
                        <a:rPr lang="pt-BR" sz="800" baseline="0">
                          <a:latin typeface="Verdana" pitchFamily="34" charset="0"/>
                          <a:ea typeface="Verdana" pitchFamily="34" charset="0"/>
                          <a:cs typeface="Verdana" pitchFamily="34" charset="0"/>
                        </a:rPr>
                        <a:t> a demanda por produtos industriais, bens de consumo duráveis, compras que exigem um planejamento antecipado e novos produtos.</a:t>
                      </a:r>
                      <a:endParaRPr lang="pt-BR" sz="800">
                        <a:latin typeface="Verdana" pitchFamily="34" charset="0"/>
                        <a:ea typeface="Verdana" pitchFamily="34" charset="0"/>
                        <a:cs typeface="Verdana" pitchFamily="34" charset="0"/>
                      </a:endParaRPr>
                    </a:p>
                  </a:txBody>
                  <a:tcPr marL="68598" marR="68598" marT="34299" marB="34299"/>
                </a:tc>
                <a:extLst>
                  <a:ext uri="{0D108BD9-81ED-4DB2-BD59-A6C34878D82A}">
                    <a16:rowId xmlns:a16="http://schemas.microsoft.com/office/drawing/2014/main" val="10001"/>
                  </a:ext>
                </a:extLst>
              </a:tr>
              <a:tr h="642048">
                <a:tc>
                  <a:txBody>
                    <a:bodyPr/>
                    <a:lstStyle/>
                    <a:p>
                      <a:r>
                        <a:rPr lang="pt-BR" sz="1200" b="1">
                          <a:latin typeface="Verdana" pitchFamily="34" charset="0"/>
                          <a:ea typeface="Verdana" pitchFamily="34" charset="0"/>
                          <a:cs typeface="Verdana" pitchFamily="34" charset="0"/>
                        </a:rPr>
                        <a:t>Coletânea</a:t>
                      </a:r>
                      <a:r>
                        <a:rPr lang="pt-BR" sz="1200" b="1" baseline="0">
                          <a:latin typeface="Verdana" pitchFamily="34" charset="0"/>
                          <a:ea typeface="Verdana" pitchFamily="34" charset="0"/>
                          <a:cs typeface="Verdana" pitchFamily="34" charset="0"/>
                        </a:rPr>
                        <a:t> de opiniões da força de vendas</a:t>
                      </a:r>
                      <a:endParaRPr lang="pt-BR" sz="1200" b="1">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Os representantes de vendas estimam quantos clientes regulares e potenciais</a:t>
                      </a:r>
                      <a:r>
                        <a:rPr lang="pt-BR" sz="800" baseline="0">
                          <a:latin typeface="Verdana" pitchFamily="34" charset="0"/>
                          <a:ea typeface="Verdana" pitchFamily="34" charset="0"/>
                          <a:cs typeface="Verdana" pitchFamily="34" charset="0"/>
                        </a:rPr>
                        <a:t> comprarão os produtos da empresa.</a:t>
                      </a:r>
                      <a:endParaRPr lang="pt-BR" sz="800">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Obter</a:t>
                      </a:r>
                      <a:r>
                        <a:rPr lang="pt-BR" sz="800" baseline="0">
                          <a:latin typeface="Verdana" pitchFamily="34" charset="0"/>
                          <a:ea typeface="Verdana" pitchFamily="34" charset="0"/>
                          <a:cs typeface="Verdana" pitchFamily="34" charset="0"/>
                        </a:rPr>
                        <a:t> estimativas detalhadas decompostas por produto, território, cliente e representante de vendas.</a:t>
                      </a:r>
                      <a:endParaRPr lang="pt-BR" sz="800">
                        <a:latin typeface="Verdana" pitchFamily="34" charset="0"/>
                        <a:ea typeface="Verdana" pitchFamily="34" charset="0"/>
                        <a:cs typeface="Verdana" pitchFamily="34" charset="0"/>
                      </a:endParaRPr>
                    </a:p>
                  </a:txBody>
                  <a:tcPr marL="68598" marR="68598" marT="34299" marB="34299"/>
                </a:tc>
                <a:extLst>
                  <a:ext uri="{0D108BD9-81ED-4DB2-BD59-A6C34878D82A}">
                    <a16:rowId xmlns:a16="http://schemas.microsoft.com/office/drawing/2014/main" val="10002"/>
                  </a:ext>
                </a:extLst>
              </a:tr>
              <a:tr h="923485">
                <a:tc>
                  <a:txBody>
                    <a:bodyPr/>
                    <a:lstStyle/>
                    <a:p>
                      <a:r>
                        <a:rPr lang="pt-BR" sz="1200" b="1">
                          <a:latin typeface="Verdana" pitchFamily="34" charset="0"/>
                          <a:ea typeface="Verdana" pitchFamily="34" charset="0"/>
                          <a:cs typeface="Verdana" pitchFamily="34" charset="0"/>
                        </a:rPr>
                        <a:t>Opinião</a:t>
                      </a:r>
                      <a:r>
                        <a:rPr lang="pt-BR" sz="1200" b="1" baseline="0">
                          <a:latin typeface="Verdana" pitchFamily="34" charset="0"/>
                          <a:ea typeface="Verdana" pitchFamily="34" charset="0"/>
                          <a:cs typeface="Verdana" pitchFamily="34" charset="0"/>
                        </a:rPr>
                        <a:t> de especialistas</a:t>
                      </a:r>
                      <a:endParaRPr lang="pt-BR" sz="1200" b="1">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Obtém-se previsões de especialistas, como revendedores</a:t>
                      </a:r>
                      <a:r>
                        <a:rPr lang="pt-BR" sz="800" baseline="0">
                          <a:latin typeface="Verdana" pitchFamily="34" charset="0"/>
                          <a:ea typeface="Verdana" pitchFamily="34" charset="0"/>
                          <a:cs typeface="Verdana" pitchFamily="34" charset="0"/>
                        </a:rPr>
                        <a:t>, distribuidores, fornecedores, consultores e associações comerciais; essas previsões podem ser compradas de empresas de previsões econômicas.</a:t>
                      </a:r>
                      <a:endParaRPr lang="pt-BR" sz="800">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Obter</a:t>
                      </a:r>
                      <a:r>
                        <a:rPr lang="pt-BR" sz="800" baseline="0">
                          <a:latin typeface="Verdana" pitchFamily="34" charset="0"/>
                          <a:ea typeface="Verdana" pitchFamily="34" charset="0"/>
                          <a:cs typeface="Verdana" pitchFamily="34" charset="0"/>
                        </a:rPr>
                        <a:t> estimativas de especialistas, as quais podem oferecer boas ideias.</a:t>
                      </a:r>
                      <a:endParaRPr lang="pt-BR" sz="800">
                        <a:latin typeface="Verdana" pitchFamily="34" charset="0"/>
                        <a:ea typeface="Verdana" pitchFamily="34" charset="0"/>
                        <a:cs typeface="Verdana" pitchFamily="34" charset="0"/>
                      </a:endParaRPr>
                    </a:p>
                  </a:txBody>
                  <a:tcPr marL="68598" marR="68598" marT="34299" marB="34299"/>
                </a:tc>
                <a:extLst>
                  <a:ext uri="{0D108BD9-81ED-4DB2-BD59-A6C34878D82A}">
                    <a16:rowId xmlns:a16="http://schemas.microsoft.com/office/drawing/2014/main" val="10003"/>
                  </a:ext>
                </a:extLst>
              </a:tr>
              <a:tr h="782766">
                <a:tc>
                  <a:txBody>
                    <a:bodyPr/>
                    <a:lstStyle/>
                    <a:p>
                      <a:r>
                        <a:rPr lang="pt-BR" sz="1200" b="1">
                          <a:latin typeface="Verdana" pitchFamily="34" charset="0"/>
                          <a:ea typeface="Verdana" pitchFamily="34" charset="0"/>
                          <a:cs typeface="Verdana" pitchFamily="34" charset="0"/>
                        </a:rPr>
                        <a:t>Análise de vendas passadas</a:t>
                      </a:r>
                    </a:p>
                  </a:txBody>
                  <a:tcPr marL="68598" marR="68598" marT="34299" marB="34299"/>
                </a:tc>
                <a:tc>
                  <a:txBody>
                    <a:bodyPr/>
                    <a:lstStyle/>
                    <a:p>
                      <a:r>
                        <a:rPr lang="pt-BR" sz="800">
                          <a:latin typeface="Verdana" pitchFamily="34" charset="0"/>
                          <a:ea typeface="Verdana" pitchFamily="34" charset="0"/>
                          <a:cs typeface="Verdana" pitchFamily="34" charset="0"/>
                        </a:rPr>
                        <a:t>Utilizam-se análise de série</a:t>
                      </a:r>
                      <a:r>
                        <a:rPr lang="pt-BR" sz="800" baseline="0">
                          <a:latin typeface="Verdana" pitchFamily="34" charset="0"/>
                          <a:ea typeface="Verdana" pitchFamily="34" charset="0"/>
                          <a:cs typeface="Verdana" pitchFamily="34" charset="0"/>
                        </a:rPr>
                        <a:t> cronológica, tendências exponencial, análise estatística de demanda ou análise econométrica para avaliar as vendas passadas.</a:t>
                      </a:r>
                      <a:endParaRPr lang="pt-BR" sz="800">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Projetar a demanda futura com base em uma</a:t>
                      </a:r>
                      <a:r>
                        <a:rPr lang="pt-BR" sz="800" baseline="0">
                          <a:latin typeface="Verdana" pitchFamily="34" charset="0"/>
                          <a:ea typeface="Verdana" pitchFamily="34" charset="0"/>
                          <a:cs typeface="Verdana" pitchFamily="34" charset="0"/>
                        </a:rPr>
                        <a:t> análise da demanda passada.</a:t>
                      </a:r>
                      <a:endParaRPr lang="pt-BR" sz="800">
                        <a:latin typeface="Verdana" pitchFamily="34" charset="0"/>
                        <a:ea typeface="Verdana" pitchFamily="34" charset="0"/>
                        <a:cs typeface="Verdana" pitchFamily="34" charset="0"/>
                      </a:endParaRPr>
                    </a:p>
                  </a:txBody>
                  <a:tcPr marL="68598" marR="68598" marT="34299" marB="34299"/>
                </a:tc>
                <a:extLst>
                  <a:ext uri="{0D108BD9-81ED-4DB2-BD59-A6C34878D82A}">
                    <a16:rowId xmlns:a16="http://schemas.microsoft.com/office/drawing/2014/main" val="10004"/>
                  </a:ext>
                </a:extLst>
              </a:tr>
              <a:tr h="501330">
                <a:tc>
                  <a:txBody>
                    <a:bodyPr/>
                    <a:lstStyle/>
                    <a:p>
                      <a:r>
                        <a:rPr lang="pt-BR" sz="1200" b="1">
                          <a:latin typeface="Verdana" pitchFamily="34" charset="0"/>
                          <a:ea typeface="Verdana" pitchFamily="34" charset="0"/>
                          <a:cs typeface="Verdana" pitchFamily="34" charset="0"/>
                        </a:rPr>
                        <a:t>Método</a:t>
                      </a:r>
                      <a:r>
                        <a:rPr lang="pt-BR" sz="1200" b="1" baseline="0">
                          <a:latin typeface="Verdana" pitchFamily="34" charset="0"/>
                          <a:ea typeface="Verdana" pitchFamily="34" charset="0"/>
                          <a:cs typeface="Verdana" pitchFamily="34" charset="0"/>
                        </a:rPr>
                        <a:t> de teste de mercado</a:t>
                      </a:r>
                      <a:endParaRPr lang="pt-BR" sz="1200" b="1">
                        <a:latin typeface="Verdana" pitchFamily="34" charset="0"/>
                        <a:ea typeface="Verdana" pitchFamily="34" charset="0"/>
                        <a:cs typeface="Verdana" pitchFamily="34" charset="0"/>
                      </a:endParaRPr>
                    </a:p>
                  </a:txBody>
                  <a:tcPr marL="68598" marR="68598" marT="34299" marB="34299"/>
                </a:tc>
                <a:tc>
                  <a:txBody>
                    <a:bodyPr/>
                    <a:lstStyle/>
                    <a:p>
                      <a:r>
                        <a:rPr lang="pt-BR" sz="800">
                          <a:latin typeface="Verdana" pitchFamily="34" charset="0"/>
                          <a:ea typeface="Verdana" pitchFamily="34" charset="0"/>
                          <a:cs typeface="Verdana" pitchFamily="34" charset="0"/>
                        </a:rPr>
                        <a:t>Conduz um</a:t>
                      </a:r>
                      <a:r>
                        <a:rPr lang="pt-BR" sz="800" baseline="0">
                          <a:latin typeface="Verdana" pitchFamily="34" charset="0"/>
                          <a:ea typeface="Verdana" pitchFamily="34" charset="0"/>
                          <a:cs typeface="Verdana" pitchFamily="34" charset="0"/>
                        </a:rPr>
                        <a:t> teste de mercado direto para compreender a reação do cliente e estimar as vendas futuras.</a:t>
                      </a:r>
                      <a:endParaRPr lang="pt-BR" sz="800">
                        <a:latin typeface="Verdana" pitchFamily="34" charset="0"/>
                        <a:ea typeface="Verdana" pitchFamily="34" charset="0"/>
                        <a:cs typeface="Verdana" pitchFamily="34" charset="0"/>
                      </a:endParaRPr>
                    </a:p>
                  </a:txBody>
                  <a:tcPr marL="68598" marR="68598" marT="34299" marB="34299"/>
                </a:tc>
                <a:tc>
                  <a:txBody>
                    <a:bodyPr/>
                    <a:lstStyle/>
                    <a:p>
                      <a:r>
                        <a:rPr lang="pt-BR" sz="800" dirty="0">
                          <a:latin typeface="Verdana" pitchFamily="34" charset="0"/>
                          <a:ea typeface="Verdana" pitchFamily="34" charset="0"/>
                          <a:cs typeface="Verdana" pitchFamily="34" charset="0"/>
                        </a:rPr>
                        <a:t>Prever melhor as vendas</a:t>
                      </a:r>
                      <a:r>
                        <a:rPr lang="pt-BR" sz="800" baseline="0" dirty="0">
                          <a:latin typeface="Verdana" pitchFamily="34" charset="0"/>
                          <a:ea typeface="Verdana" pitchFamily="34" charset="0"/>
                          <a:cs typeface="Verdana" pitchFamily="34" charset="0"/>
                        </a:rPr>
                        <a:t> de novos produtos em uma nova área.</a:t>
                      </a:r>
                      <a:endParaRPr lang="pt-BR" sz="800" dirty="0">
                        <a:latin typeface="Verdana" pitchFamily="34" charset="0"/>
                        <a:ea typeface="Verdana" pitchFamily="34" charset="0"/>
                        <a:cs typeface="Verdana" pitchFamily="34" charset="0"/>
                      </a:endParaRPr>
                    </a:p>
                  </a:txBody>
                  <a:tcPr marL="68598" marR="68598" marT="34299" marB="3429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25296296"/>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Agrupar 22">
            <a:extLst>
              <a:ext uri="{FF2B5EF4-FFF2-40B4-BE49-F238E27FC236}">
                <a16:creationId xmlns:a16="http://schemas.microsoft.com/office/drawing/2014/main" id="{532077FA-3C11-4233-8321-E6F64C9CBC17}"/>
              </a:ext>
            </a:extLst>
          </p:cNvPr>
          <p:cNvGrpSpPr/>
          <p:nvPr/>
        </p:nvGrpSpPr>
        <p:grpSpPr>
          <a:xfrm>
            <a:off x="3400249" y="2572120"/>
            <a:ext cx="5711290" cy="3771925"/>
            <a:chOff x="2386680" y="2735886"/>
            <a:chExt cx="5744376" cy="3989441"/>
          </a:xfrm>
        </p:grpSpPr>
        <p:pic>
          <p:nvPicPr>
            <p:cNvPr id="20" name="Imagem 19">
              <a:extLst>
                <a:ext uri="{FF2B5EF4-FFF2-40B4-BE49-F238E27FC236}">
                  <a16:creationId xmlns:a16="http://schemas.microsoft.com/office/drawing/2014/main" id="{C35F60DA-AB0E-4AE0-892D-C00BFA641C24}"/>
                </a:ext>
              </a:extLst>
            </p:cNvPr>
            <p:cNvPicPr>
              <a:picLocks noChangeAspect="1"/>
            </p:cNvPicPr>
            <p:nvPr/>
          </p:nvPicPr>
          <p:blipFill>
            <a:blip r:embed="rId2"/>
            <a:stretch>
              <a:fillRect/>
            </a:stretch>
          </p:blipFill>
          <p:spPr>
            <a:xfrm>
              <a:off x="2386680" y="2788758"/>
              <a:ext cx="381053" cy="3883696"/>
            </a:xfrm>
            <a:prstGeom prst="rect">
              <a:avLst/>
            </a:prstGeom>
          </p:spPr>
        </p:pic>
        <p:pic>
          <p:nvPicPr>
            <p:cNvPr id="22" name="Imagem 21">
              <a:extLst>
                <a:ext uri="{FF2B5EF4-FFF2-40B4-BE49-F238E27FC236}">
                  <a16:creationId xmlns:a16="http://schemas.microsoft.com/office/drawing/2014/main" id="{1D42DB2F-32C6-4A02-AE4D-268256BDB447}"/>
                </a:ext>
              </a:extLst>
            </p:cNvPr>
            <p:cNvPicPr>
              <a:picLocks noChangeAspect="1"/>
            </p:cNvPicPr>
            <p:nvPr/>
          </p:nvPicPr>
          <p:blipFill>
            <a:blip r:embed="rId3"/>
            <a:stretch>
              <a:fillRect/>
            </a:stretch>
          </p:blipFill>
          <p:spPr>
            <a:xfrm>
              <a:off x="2767733" y="2735886"/>
              <a:ext cx="5363323" cy="3989441"/>
            </a:xfrm>
            <a:prstGeom prst="rect">
              <a:avLst/>
            </a:prstGeom>
          </p:spPr>
        </p:pic>
      </p:grpSp>
      <p:sp>
        <p:nvSpPr>
          <p:cNvPr id="2" name="Título 1"/>
          <p:cNvSpPr>
            <a:spLocks noGrp="1"/>
          </p:cNvSpPr>
          <p:nvPr>
            <p:ph type="title"/>
          </p:nvPr>
        </p:nvSpPr>
        <p:spPr/>
        <p:txBody>
          <a:bodyPr/>
          <a:lstStyle/>
          <a:p>
            <a:r>
              <a:rPr lang="pt-BR" dirty="0"/>
              <a:t>Função de demanda de mercado (quant./gasto setorial de MKT)</a:t>
            </a:r>
            <a:endParaRPr lang="en-US" dirty="0"/>
          </a:p>
        </p:txBody>
      </p:sp>
      <p:cxnSp>
        <p:nvCxnSpPr>
          <p:cNvPr id="6" name="Conector de seta reta 5"/>
          <p:cNvCxnSpPr>
            <a:cxnSpLocks/>
            <a:stCxn id="8" idx="0"/>
          </p:cNvCxnSpPr>
          <p:nvPr/>
        </p:nvCxnSpPr>
        <p:spPr>
          <a:xfrm flipV="1">
            <a:off x="4575022" y="5387051"/>
            <a:ext cx="402691" cy="11037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CaixaDeTexto 7"/>
          <p:cNvSpPr txBox="1"/>
          <p:nvPr/>
        </p:nvSpPr>
        <p:spPr>
          <a:xfrm>
            <a:off x="3897592" y="6490835"/>
            <a:ext cx="1354858" cy="2308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t-BR" sz="900"/>
              <a:t>Não há despesa de MKT</a:t>
            </a:r>
            <a:endParaRPr lang="en-US" sz="900"/>
          </a:p>
        </p:txBody>
      </p:sp>
      <p:cxnSp>
        <p:nvCxnSpPr>
          <p:cNvPr id="9" name="Conector de seta reta 8"/>
          <p:cNvCxnSpPr>
            <a:cxnSpLocks/>
          </p:cNvCxnSpPr>
          <p:nvPr/>
        </p:nvCxnSpPr>
        <p:spPr>
          <a:xfrm flipH="1" flipV="1">
            <a:off x="6114961" y="4625175"/>
            <a:ext cx="2996578" cy="9779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aixaDeTexto 9"/>
          <p:cNvSpPr txBox="1"/>
          <p:nvPr/>
        </p:nvSpPr>
        <p:spPr>
          <a:xfrm>
            <a:off x="8879229" y="5564180"/>
            <a:ext cx="1487908" cy="2308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t-BR" sz="900"/>
              <a:t>Ponto de inflexão da curva</a:t>
            </a:r>
            <a:endParaRPr lang="en-US" sz="900"/>
          </a:p>
        </p:txBody>
      </p:sp>
      <p:sp>
        <p:nvSpPr>
          <p:cNvPr id="13" name="CaixaDeTexto 12">
            <a:extLst>
              <a:ext uri="{FF2B5EF4-FFF2-40B4-BE49-F238E27FC236}">
                <a16:creationId xmlns:a16="http://schemas.microsoft.com/office/drawing/2014/main" id="{ED4384C2-B510-471C-8130-77FE420BC01A}"/>
              </a:ext>
            </a:extLst>
          </p:cNvPr>
          <p:cNvSpPr txBox="1"/>
          <p:nvPr/>
        </p:nvSpPr>
        <p:spPr>
          <a:xfrm>
            <a:off x="2685415" y="1741123"/>
            <a:ext cx="7649345" cy="830997"/>
          </a:xfrm>
          <a:prstGeom prst="rect">
            <a:avLst/>
          </a:prstGeom>
          <a:noFill/>
        </p:spPr>
        <p:txBody>
          <a:bodyPr wrap="square">
            <a:spAutoFit/>
          </a:bodyPr>
          <a:lstStyle/>
          <a:p>
            <a:r>
              <a:rPr lang="pt-BR" sz="1600"/>
              <a:t>Relação entre a demanda total de mercado e as condições definidas pelos soma de todos os programas de marketing das empresas de um mercado (Despesas do setor em marketing)</a:t>
            </a:r>
          </a:p>
        </p:txBody>
      </p:sp>
    </p:spTree>
    <p:extLst>
      <p:ext uri="{BB962C8B-B14F-4D97-AF65-F5344CB8AC3E}">
        <p14:creationId xmlns:p14="http://schemas.microsoft.com/office/powerpoint/2010/main" val="2438686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5D470-0A12-49E8-9C6A-4505E0B064F8}"/>
              </a:ext>
            </a:extLst>
          </p:cNvPr>
          <p:cNvSpPr>
            <a:spLocks noGrp="1"/>
          </p:cNvSpPr>
          <p:nvPr>
            <p:ph type="title"/>
          </p:nvPr>
        </p:nvSpPr>
        <p:spPr/>
        <p:txBody>
          <a:bodyPr/>
          <a:lstStyle/>
          <a:p>
            <a:r>
              <a:rPr lang="pt-BR"/>
              <a:t>Deslocamento da curva em prosperidade ou recessão</a:t>
            </a:r>
          </a:p>
        </p:txBody>
      </p:sp>
      <p:grpSp>
        <p:nvGrpSpPr>
          <p:cNvPr id="12" name="Agrupar 11">
            <a:extLst>
              <a:ext uri="{FF2B5EF4-FFF2-40B4-BE49-F238E27FC236}">
                <a16:creationId xmlns:a16="http://schemas.microsoft.com/office/drawing/2014/main" id="{5198B78E-163E-4D2D-BA48-22B87D872571}"/>
              </a:ext>
            </a:extLst>
          </p:cNvPr>
          <p:cNvGrpSpPr/>
          <p:nvPr/>
        </p:nvGrpSpPr>
        <p:grpSpPr>
          <a:xfrm>
            <a:off x="3273101" y="2269259"/>
            <a:ext cx="5645798" cy="4253184"/>
            <a:chOff x="2166562" y="2204864"/>
            <a:chExt cx="5738086" cy="4541216"/>
          </a:xfrm>
        </p:grpSpPr>
        <p:pic>
          <p:nvPicPr>
            <p:cNvPr id="7" name="Imagem 6">
              <a:extLst>
                <a:ext uri="{FF2B5EF4-FFF2-40B4-BE49-F238E27FC236}">
                  <a16:creationId xmlns:a16="http://schemas.microsoft.com/office/drawing/2014/main" id="{04B1D516-6517-4BAA-8D9A-472FB1DDD7EB}"/>
                </a:ext>
              </a:extLst>
            </p:cNvPr>
            <p:cNvPicPr>
              <a:picLocks noChangeAspect="1"/>
            </p:cNvPicPr>
            <p:nvPr/>
          </p:nvPicPr>
          <p:blipFill>
            <a:blip r:embed="rId2"/>
            <a:stretch>
              <a:fillRect/>
            </a:stretch>
          </p:blipFill>
          <p:spPr>
            <a:xfrm>
              <a:off x="2627784" y="2204864"/>
              <a:ext cx="5276864" cy="4541216"/>
            </a:xfrm>
            <a:prstGeom prst="rect">
              <a:avLst/>
            </a:prstGeom>
          </p:spPr>
        </p:pic>
        <p:pic>
          <p:nvPicPr>
            <p:cNvPr id="9" name="Imagem 8">
              <a:extLst>
                <a:ext uri="{FF2B5EF4-FFF2-40B4-BE49-F238E27FC236}">
                  <a16:creationId xmlns:a16="http://schemas.microsoft.com/office/drawing/2014/main" id="{C7F680A0-10E0-4E64-88A2-291933C18A94}"/>
                </a:ext>
              </a:extLst>
            </p:cNvPr>
            <p:cNvPicPr>
              <a:picLocks noChangeAspect="1"/>
            </p:cNvPicPr>
            <p:nvPr/>
          </p:nvPicPr>
          <p:blipFill>
            <a:blip r:embed="rId3"/>
            <a:stretch>
              <a:fillRect/>
            </a:stretch>
          </p:blipFill>
          <p:spPr>
            <a:xfrm>
              <a:off x="2166562" y="2534182"/>
              <a:ext cx="429806" cy="3882579"/>
            </a:xfrm>
            <a:prstGeom prst="rect">
              <a:avLst/>
            </a:prstGeom>
          </p:spPr>
        </p:pic>
      </p:grpSp>
    </p:spTree>
    <p:extLst>
      <p:ext uri="{BB962C8B-B14F-4D97-AF65-F5344CB8AC3E}">
        <p14:creationId xmlns:p14="http://schemas.microsoft.com/office/powerpoint/2010/main" val="41238422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Sensibilidade da demanda</a:t>
            </a:r>
            <a:endParaRPr lang="en-US"/>
          </a:p>
        </p:txBody>
      </p:sp>
      <p:sp>
        <p:nvSpPr>
          <p:cNvPr id="3" name="Espaço Reservado para Conteúdo 2"/>
          <p:cNvSpPr>
            <a:spLocks noGrp="1"/>
          </p:cNvSpPr>
          <p:nvPr>
            <p:ph idx="1"/>
          </p:nvPr>
        </p:nvSpPr>
        <p:spPr>
          <a:xfrm>
            <a:off x="2666108" y="2060848"/>
            <a:ext cx="3357885" cy="4896544"/>
          </a:xfrm>
        </p:spPr>
        <p:txBody>
          <a:bodyPr>
            <a:normAutofit/>
          </a:bodyPr>
          <a:lstStyle/>
          <a:p>
            <a:r>
              <a:rPr lang="pt-BR" sz="1600"/>
              <a:t>A distância entre o mínimo de mercado e o potencial de mercado mostra a </a:t>
            </a:r>
            <a:r>
              <a:rPr lang="pt-BR" sz="1600" b="1"/>
              <a:t>sensibilidade da demanda</a:t>
            </a:r>
            <a:r>
              <a:rPr lang="pt-BR" sz="1600"/>
              <a:t> de mercado geral.</a:t>
            </a:r>
          </a:p>
          <a:p>
            <a:r>
              <a:rPr lang="pt-BR" sz="1600" b="1"/>
              <a:t>Mercado expansível </a:t>
            </a:r>
            <a:r>
              <a:rPr lang="pt-BR" sz="1600"/>
              <a:t>tem o tamanho total influenciado pelo ambiente de marketing. (A distancia das quantidades mínimas e máximas no eixo vertical são grandes)</a:t>
            </a:r>
          </a:p>
          <a:p>
            <a:r>
              <a:rPr lang="pt-BR" sz="1600" b="1"/>
              <a:t>Mercado não expansível </a:t>
            </a:r>
            <a:r>
              <a:rPr lang="pt-BR" sz="1600"/>
              <a:t>não sofrem grandes alterações pelo ambiente de marketing. (A distancia das quantidades mínimas e máximas no eixo vertical são pequenas)</a:t>
            </a:r>
          </a:p>
          <a:p>
            <a:endParaRPr lang="en-US" sz="160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0" t="619" r="48536" b="-616"/>
          <a:stretch/>
        </p:blipFill>
        <p:spPr bwMode="auto">
          <a:xfrm>
            <a:off x="6095150" y="2441557"/>
            <a:ext cx="4060808" cy="314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9784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B835C-AB9A-449D-9135-03307A62D485}"/>
              </a:ext>
            </a:extLst>
          </p:cNvPr>
          <p:cNvSpPr>
            <a:spLocks noGrp="1"/>
          </p:cNvSpPr>
          <p:nvPr>
            <p:ph type="title"/>
          </p:nvPr>
        </p:nvSpPr>
        <p:spPr/>
        <p:txBody>
          <a:bodyPr/>
          <a:lstStyle/>
          <a:p>
            <a:r>
              <a:rPr lang="pt-BR" dirty="0"/>
              <a:t>Curva – Quantidade/Gastos setorial de Marketing</a:t>
            </a:r>
            <a:br>
              <a:rPr lang="pt-BR" dirty="0"/>
            </a:br>
            <a:endParaRPr lang="pt-BR" dirty="0"/>
          </a:p>
        </p:txBody>
      </p:sp>
      <p:pic>
        <p:nvPicPr>
          <p:cNvPr id="6" name="Imagem 5">
            <a:extLst>
              <a:ext uri="{FF2B5EF4-FFF2-40B4-BE49-F238E27FC236}">
                <a16:creationId xmlns:a16="http://schemas.microsoft.com/office/drawing/2014/main" id="{318DB85A-6706-4111-8F58-714A91A492F6}"/>
              </a:ext>
            </a:extLst>
          </p:cNvPr>
          <p:cNvPicPr>
            <a:picLocks noChangeAspect="1"/>
          </p:cNvPicPr>
          <p:nvPr/>
        </p:nvPicPr>
        <p:blipFill>
          <a:blip r:embed="rId2"/>
          <a:stretch>
            <a:fillRect/>
          </a:stretch>
        </p:blipFill>
        <p:spPr>
          <a:xfrm>
            <a:off x="3040895" y="3743246"/>
            <a:ext cx="2046993" cy="2751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m 14">
            <a:extLst>
              <a:ext uri="{FF2B5EF4-FFF2-40B4-BE49-F238E27FC236}">
                <a16:creationId xmlns:a16="http://schemas.microsoft.com/office/drawing/2014/main" id="{D07161FD-1503-48CF-926B-417D8AE6EDEA}"/>
              </a:ext>
            </a:extLst>
          </p:cNvPr>
          <p:cNvPicPr>
            <a:picLocks noChangeAspect="1"/>
          </p:cNvPicPr>
          <p:nvPr/>
        </p:nvPicPr>
        <p:blipFill>
          <a:blip r:embed="rId3"/>
          <a:stretch>
            <a:fillRect/>
          </a:stretch>
        </p:blipFill>
        <p:spPr>
          <a:xfrm>
            <a:off x="7104113" y="2159852"/>
            <a:ext cx="3301387" cy="4366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m 18">
            <a:extLst>
              <a:ext uri="{FF2B5EF4-FFF2-40B4-BE49-F238E27FC236}">
                <a16:creationId xmlns:a16="http://schemas.microsoft.com/office/drawing/2014/main" id="{D8D7DF07-C6C0-49F1-B0BC-F21F9C6FF099}"/>
              </a:ext>
            </a:extLst>
          </p:cNvPr>
          <p:cNvPicPr>
            <a:picLocks noChangeAspect="1"/>
          </p:cNvPicPr>
          <p:nvPr/>
        </p:nvPicPr>
        <p:blipFill>
          <a:blip r:embed="rId4"/>
          <a:stretch>
            <a:fillRect/>
          </a:stretch>
        </p:blipFill>
        <p:spPr>
          <a:xfrm>
            <a:off x="1919536" y="2159852"/>
            <a:ext cx="4625970" cy="1440160"/>
          </a:xfrm>
          <a:prstGeom prst="rect">
            <a:avLst/>
          </a:prstGeom>
          <a:ln>
            <a:solidFill>
              <a:schemeClr val="tx1"/>
            </a:solidFill>
          </a:ln>
        </p:spPr>
      </p:pic>
    </p:spTree>
    <p:extLst>
      <p:ext uri="{BB962C8B-B14F-4D97-AF65-F5344CB8AC3E}">
        <p14:creationId xmlns:p14="http://schemas.microsoft.com/office/powerpoint/2010/main" val="170106943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ídia Online 3" title="Market Demand Curve. How do we sum individual demand curves?">
            <a:hlinkClick r:id="" action="ppaction://media"/>
            <a:extLst>
              <a:ext uri="{FF2B5EF4-FFF2-40B4-BE49-F238E27FC236}">
                <a16:creationId xmlns:a16="http://schemas.microsoft.com/office/drawing/2014/main" id="{16EF315C-6E13-1692-14D2-A2D3911428BB}"/>
              </a:ext>
            </a:extLst>
          </p:cNvPr>
          <p:cNvPicPr>
            <a:picLocks noRot="1" noChangeAspect="1"/>
          </p:cNvPicPr>
          <p:nvPr>
            <a:videoFile r:link="rId1"/>
          </p:nvPr>
        </p:nvPicPr>
        <p:blipFill>
          <a:blip r:embed="rId3"/>
          <a:stretch>
            <a:fillRect/>
          </a:stretch>
        </p:blipFill>
        <p:spPr>
          <a:xfrm>
            <a:off x="1960" y="919675"/>
            <a:ext cx="10558536" cy="5938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18" name="Zoom de Slide 17">
                <a:extLst>
                  <a:ext uri="{FF2B5EF4-FFF2-40B4-BE49-F238E27FC236}">
                    <a16:creationId xmlns:a16="http://schemas.microsoft.com/office/drawing/2014/main" id="{6B6D9D83-6FEC-464F-BC2B-B1697B2072BC}"/>
                  </a:ext>
                </a:extLst>
              </p:cNvPr>
              <p:cNvGraphicFramePr>
                <a:graphicFrameLocks noChangeAspect="1"/>
              </p:cNvGraphicFramePr>
              <p:nvPr>
                <p:extLst>
                  <p:ext uri="{D42A27DB-BD31-4B8C-83A1-F6EECF244321}">
                    <p14:modId xmlns:p14="http://schemas.microsoft.com/office/powerpoint/2010/main" val="3444248134"/>
                  </p:ext>
                </p:extLst>
              </p:nvPr>
            </p:nvGraphicFramePr>
            <p:xfrm>
              <a:off x="2116995" y="1689157"/>
              <a:ext cx="3324080" cy="2493060"/>
            </p:xfrm>
            <a:graphic>
              <a:graphicData uri="http://schemas.microsoft.com/office/powerpoint/2016/slidezoom">
                <pslz:sldZm>
                  <pslz:sldZmObj sldId="485" cId="4088425760">
                    <pslz:zmPr id="{DD83AE7F-C701-4F7F-B55D-6C31A14812C6}" returnToParent="0" transitionDur="1000">
                      <p166:blipFill xmlns:p166="http://schemas.microsoft.com/office/powerpoint/2016/6/main">
                        <a:blip r:embed="rId2"/>
                        <a:stretch>
                          <a:fillRect/>
                        </a:stretch>
                      </p166:blipFill>
                      <p166:spPr xmlns:p166="http://schemas.microsoft.com/office/powerpoint/2016/6/main">
                        <a:xfrm>
                          <a:off x="0" y="0"/>
                          <a:ext cx="3324080" cy="2493060"/>
                        </a:xfrm>
                        <a:prstGeom prst="rect">
                          <a:avLst/>
                        </a:prstGeom>
                        <a:ln w="3175">
                          <a:solidFill>
                            <a:prstClr val="ltGray"/>
                          </a:solidFill>
                        </a:ln>
                      </p166:spPr>
                    </pslz:zmPr>
                  </pslz:sldZmObj>
                </pslz:sldZm>
              </a:graphicData>
            </a:graphic>
          </p:graphicFrame>
        </mc:Choice>
        <mc:Fallback>
          <p:pic>
            <p:nvPicPr>
              <p:cNvPr id="18" name="Zoom de Slide 17">
                <a:hlinkClick r:id="rId3" action="ppaction://hlinksldjump"/>
                <a:extLst>
                  <a:ext uri="{FF2B5EF4-FFF2-40B4-BE49-F238E27FC236}">
                    <a16:creationId xmlns:a16="http://schemas.microsoft.com/office/drawing/2014/main" id="{6B6D9D83-6FEC-464F-BC2B-B1697B2072BC}"/>
                  </a:ext>
                </a:extLst>
              </p:cNvPr>
              <p:cNvPicPr>
                <a:picLocks noGrp="1" noRot="1" noChangeAspect="1" noMove="1" noResize="1" noEditPoints="1" noAdjustHandles="1" noChangeArrowheads="1" noChangeShapeType="1"/>
              </p:cNvPicPr>
              <p:nvPr/>
            </p:nvPicPr>
            <p:blipFill>
              <a:blip r:embed="rId2"/>
              <a:stretch>
                <a:fillRect/>
              </a:stretch>
            </p:blipFill>
            <p:spPr>
              <a:xfrm>
                <a:off x="2116995" y="1689157"/>
                <a:ext cx="3324080" cy="2493060"/>
              </a:xfrm>
              <a:prstGeom prst="rect">
                <a:avLst/>
              </a:prstGeom>
              <a:ln w="3175">
                <a:solidFill>
                  <a:prstClr val="ltGray"/>
                </a:solidFill>
              </a:ln>
            </p:spPr>
          </p:pic>
        </mc:Fallback>
      </mc:AlternateContent>
      <p:pic>
        <p:nvPicPr>
          <p:cNvPr id="9" name="Imagem 8">
            <a:extLst>
              <a:ext uri="{FF2B5EF4-FFF2-40B4-BE49-F238E27FC236}">
                <a16:creationId xmlns:a16="http://schemas.microsoft.com/office/drawing/2014/main" id="{BC14D439-ACFC-4148-8928-8AE204C2DB0F}"/>
              </a:ext>
            </a:extLst>
          </p:cNvPr>
          <p:cNvPicPr>
            <a:picLocks noChangeAspect="1"/>
          </p:cNvPicPr>
          <p:nvPr/>
        </p:nvPicPr>
        <p:blipFill>
          <a:blip r:embed="rId4"/>
          <a:stretch>
            <a:fillRect/>
          </a:stretch>
        </p:blipFill>
        <p:spPr>
          <a:xfrm>
            <a:off x="1343472" y="1481666"/>
            <a:ext cx="5072312" cy="3109229"/>
          </a:xfrm>
          <a:prstGeom prst="rect">
            <a:avLst/>
          </a:prstGeom>
        </p:spPr>
      </p:pic>
      <p:sp>
        <p:nvSpPr>
          <p:cNvPr id="2" name="Título 1">
            <a:extLst>
              <a:ext uri="{FF2B5EF4-FFF2-40B4-BE49-F238E27FC236}">
                <a16:creationId xmlns:a16="http://schemas.microsoft.com/office/drawing/2014/main" id="{6D712D36-AC24-4102-8C6B-B855047CBEFA}"/>
              </a:ext>
            </a:extLst>
          </p:cNvPr>
          <p:cNvSpPr>
            <a:spLocks noGrp="1"/>
          </p:cNvSpPr>
          <p:nvPr>
            <p:ph type="title"/>
          </p:nvPr>
        </p:nvSpPr>
        <p:spPr/>
        <p:txBody>
          <a:bodyPr/>
          <a:lstStyle/>
          <a:p>
            <a:r>
              <a:rPr lang="pt-BR"/>
              <a:t>Empresas e Institutos</a:t>
            </a:r>
          </a:p>
        </p:txBody>
      </p:sp>
      <p:pic>
        <p:nvPicPr>
          <p:cNvPr id="14" name="Espaço Reservado para Conteúdo 13">
            <a:extLst>
              <a:ext uri="{FF2B5EF4-FFF2-40B4-BE49-F238E27FC236}">
                <a16:creationId xmlns:a16="http://schemas.microsoft.com/office/drawing/2014/main" id="{DFC55B31-409B-472C-8232-AB0DE13B0113}"/>
              </a:ext>
            </a:extLst>
          </p:cNvPr>
          <p:cNvPicPr>
            <a:picLocks noGrp="1" noChangeAspect="1"/>
          </p:cNvPicPr>
          <p:nvPr>
            <p:ph idx="1"/>
          </p:nvPr>
        </p:nvPicPr>
        <p:blipFill>
          <a:blip r:embed="rId5"/>
          <a:stretch>
            <a:fillRect/>
          </a:stretch>
        </p:blipFill>
        <p:spPr>
          <a:xfrm>
            <a:off x="1343472" y="4096964"/>
            <a:ext cx="4871126" cy="2914141"/>
          </a:xfrm>
        </p:spPr>
      </p:pic>
      <p:pic>
        <p:nvPicPr>
          <p:cNvPr id="11" name="Imagem 10">
            <a:extLst>
              <a:ext uri="{FF2B5EF4-FFF2-40B4-BE49-F238E27FC236}">
                <a16:creationId xmlns:a16="http://schemas.microsoft.com/office/drawing/2014/main" id="{521729A9-450D-44F3-B552-A5930549AC4C}"/>
              </a:ext>
            </a:extLst>
          </p:cNvPr>
          <p:cNvPicPr>
            <a:picLocks noChangeAspect="1"/>
          </p:cNvPicPr>
          <p:nvPr/>
        </p:nvPicPr>
        <p:blipFill>
          <a:blip r:embed="rId6"/>
          <a:stretch>
            <a:fillRect/>
          </a:stretch>
        </p:blipFill>
        <p:spPr>
          <a:xfrm>
            <a:off x="5906502" y="1481665"/>
            <a:ext cx="4871126" cy="2908044"/>
          </a:xfrm>
          <a:prstGeom prst="rect">
            <a:avLst/>
          </a:prstGeom>
        </p:spPr>
      </p:pic>
      <p:pic>
        <p:nvPicPr>
          <p:cNvPr id="16" name="Imagem 15">
            <a:extLst>
              <a:ext uri="{FF2B5EF4-FFF2-40B4-BE49-F238E27FC236}">
                <a16:creationId xmlns:a16="http://schemas.microsoft.com/office/drawing/2014/main" id="{B9050318-169F-4B38-B0B0-396BBBBA437F}"/>
              </a:ext>
            </a:extLst>
          </p:cNvPr>
          <p:cNvPicPr>
            <a:picLocks noChangeAspect="1"/>
          </p:cNvPicPr>
          <p:nvPr/>
        </p:nvPicPr>
        <p:blipFill>
          <a:blip r:embed="rId7"/>
          <a:stretch>
            <a:fillRect/>
          </a:stretch>
        </p:blipFill>
        <p:spPr>
          <a:xfrm>
            <a:off x="5906502" y="4096964"/>
            <a:ext cx="4871126" cy="2914141"/>
          </a:xfrm>
          <a:prstGeom prst="rect">
            <a:avLst/>
          </a:prstGeom>
        </p:spPr>
      </p:pic>
    </p:spTree>
    <p:extLst>
      <p:ext uri="{BB962C8B-B14F-4D97-AF65-F5344CB8AC3E}">
        <p14:creationId xmlns:p14="http://schemas.microsoft.com/office/powerpoint/2010/main" val="3697733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ídia Online 9" title="Quick Market Facts - Gourmet Food &amp; Beverage Market in Brazil">
            <a:hlinkClick r:id="" action="ppaction://media"/>
            <a:extLst>
              <a:ext uri="{FF2B5EF4-FFF2-40B4-BE49-F238E27FC236}">
                <a16:creationId xmlns:a16="http://schemas.microsoft.com/office/drawing/2014/main" id="{6DAE23BF-5562-440C-9404-49895A93E7BB}"/>
              </a:ext>
            </a:extLst>
          </p:cNvPr>
          <p:cNvPicPr>
            <a:picLocks noRot="1" noChangeAspect="1"/>
          </p:cNvPicPr>
          <p:nvPr>
            <a:videoFile r:link="rId1"/>
          </p:nvPr>
        </p:nvPicPr>
        <p:blipFill>
          <a:blip r:embed="rId3"/>
          <a:stretch>
            <a:fillRect/>
          </a:stretch>
        </p:blipFill>
        <p:spPr>
          <a:xfrm>
            <a:off x="1551495" y="872716"/>
            <a:ext cx="9089010" cy="5112568"/>
          </a:xfrm>
          <a:prstGeom prst="rect">
            <a:avLst/>
          </a:prstGeom>
        </p:spPr>
      </p:pic>
    </p:spTree>
    <p:extLst>
      <p:ext uri="{BB962C8B-B14F-4D97-AF65-F5344CB8AC3E}">
        <p14:creationId xmlns:p14="http://schemas.microsoft.com/office/powerpoint/2010/main" val="408842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Zoom de Slide 3">
                <a:extLst>
                  <a:ext uri="{FF2B5EF4-FFF2-40B4-BE49-F238E27FC236}">
                    <a16:creationId xmlns:a16="http://schemas.microsoft.com/office/drawing/2014/main" id="{D4A716BC-D0D6-4CEA-B19A-5312FAF7B6D8}"/>
                  </a:ext>
                </a:extLst>
              </p:cNvPr>
              <p:cNvGraphicFramePr>
                <a:graphicFrameLocks noChangeAspect="1"/>
              </p:cNvGraphicFramePr>
              <p:nvPr>
                <p:extLst>
                  <p:ext uri="{D42A27DB-BD31-4B8C-83A1-F6EECF244321}">
                    <p14:modId xmlns:p14="http://schemas.microsoft.com/office/powerpoint/2010/main" val="2573838970"/>
                  </p:ext>
                </p:extLst>
              </p:nvPr>
            </p:nvGraphicFramePr>
            <p:xfrm>
              <a:off x="6744073" y="1713846"/>
              <a:ext cx="3296305" cy="2472229"/>
            </p:xfrm>
            <a:graphic>
              <a:graphicData uri="http://schemas.microsoft.com/office/powerpoint/2016/slidezoom">
                <pslz:sldZm>
                  <pslz:sldZmObj sldId="487" cId="63104259">
                    <pslz:zmPr id="{54699977-E8FD-4ABC-8866-9DA3A7B98E74}" returnToParent="0" transitionDur="1000">
                      <p166:blipFill xmlns:p166="http://schemas.microsoft.com/office/powerpoint/2016/6/main">
                        <a:blip r:embed="rId2"/>
                        <a:stretch>
                          <a:fillRect/>
                        </a:stretch>
                      </p166:blipFill>
                      <p166:spPr xmlns:p166="http://schemas.microsoft.com/office/powerpoint/2016/6/main">
                        <a:xfrm>
                          <a:off x="0" y="0"/>
                          <a:ext cx="3296305" cy="2472229"/>
                        </a:xfrm>
                        <a:prstGeom prst="rect">
                          <a:avLst/>
                        </a:prstGeom>
                        <a:ln w="3175">
                          <a:solidFill>
                            <a:prstClr val="ltGray"/>
                          </a:solidFill>
                        </a:ln>
                      </p166:spPr>
                    </pslz:zmPr>
                  </pslz:sldZmObj>
                </pslz:sldZm>
              </a:graphicData>
            </a:graphic>
          </p:graphicFrame>
        </mc:Choice>
        <mc:Fallback>
          <p:pic>
            <p:nvPicPr>
              <p:cNvPr id="4" name="Zoom de Slide 3">
                <a:hlinkClick r:id="rId3" action="ppaction://hlinksldjump"/>
                <a:extLst>
                  <a:ext uri="{FF2B5EF4-FFF2-40B4-BE49-F238E27FC236}">
                    <a16:creationId xmlns:a16="http://schemas.microsoft.com/office/drawing/2014/main" id="{D4A716BC-D0D6-4CEA-B19A-5312FAF7B6D8}"/>
                  </a:ext>
                </a:extLst>
              </p:cNvPr>
              <p:cNvPicPr>
                <a:picLocks noGrp="1" noRot="1" noChangeAspect="1" noMove="1" noResize="1" noEditPoints="1" noAdjustHandles="1" noChangeArrowheads="1" noChangeShapeType="1"/>
              </p:cNvPicPr>
              <p:nvPr/>
            </p:nvPicPr>
            <p:blipFill>
              <a:blip r:embed="rId2"/>
              <a:stretch>
                <a:fillRect/>
              </a:stretch>
            </p:blipFill>
            <p:spPr>
              <a:xfrm>
                <a:off x="6744073" y="1713846"/>
                <a:ext cx="3296305" cy="2472229"/>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6D712D36-AC24-4102-8C6B-B855047CBEFA}"/>
              </a:ext>
            </a:extLst>
          </p:cNvPr>
          <p:cNvSpPr>
            <a:spLocks noGrp="1"/>
          </p:cNvSpPr>
          <p:nvPr>
            <p:ph type="title"/>
          </p:nvPr>
        </p:nvSpPr>
        <p:spPr/>
        <p:txBody>
          <a:bodyPr/>
          <a:lstStyle/>
          <a:p>
            <a:r>
              <a:rPr lang="pt-BR"/>
              <a:t>Empresas e Institutos</a:t>
            </a:r>
          </a:p>
        </p:txBody>
      </p:sp>
      <p:pic>
        <p:nvPicPr>
          <p:cNvPr id="14" name="Espaço Reservado para Conteúdo 13">
            <a:extLst>
              <a:ext uri="{FF2B5EF4-FFF2-40B4-BE49-F238E27FC236}">
                <a16:creationId xmlns:a16="http://schemas.microsoft.com/office/drawing/2014/main" id="{DFC55B31-409B-472C-8232-AB0DE13B0113}"/>
              </a:ext>
            </a:extLst>
          </p:cNvPr>
          <p:cNvPicPr>
            <a:picLocks noGrp="1" noChangeAspect="1"/>
          </p:cNvPicPr>
          <p:nvPr>
            <p:ph idx="1"/>
          </p:nvPr>
        </p:nvPicPr>
        <p:blipFill>
          <a:blip r:embed="rId4"/>
          <a:stretch>
            <a:fillRect/>
          </a:stretch>
        </p:blipFill>
        <p:spPr>
          <a:xfrm>
            <a:off x="1343472" y="4096964"/>
            <a:ext cx="4871126" cy="2914141"/>
          </a:xfrm>
        </p:spPr>
      </p:pic>
      <p:pic>
        <p:nvPicPr>
          <p:cNvPr id="9" name="Imagem 8">
            <a:extLst>
              <a:ext uri="{FF2B5EF4-FFF2-40B4-BE49-F238E27FC236}">
                <a16:creationId xmlns:a16="http://schemas.microsoft.com/office/drawing/2014/main" id="{BC14D439-ACFC-4148-8928-8AE204C2DB0F}"/>
              </a:ext>
            </a:extLst>
          </p:cNvPr>
          <p:cNvPicPr>
            <a:picLocks noChangeAspect="1"/>
          </p:cNvPicPr>
          <p:nvPr/>
        </p:nvPicPr>
        <p:blipFill>
          <a:blip r:embed="rId5"/>
          <a:stretch>
            <a:fillRect/>
          </a:stretch>
        </p:blipFill>
        <p:spPr>
          <a:xfrm>
            <a:off x="1343472" y="1481666"/>
            <a:ext cx="5072312" cy="3109229"/>
          </a:xfrm>
          <a:prstGeom prst="rect">
            <a:avLst/>
          </a:prstGeom>
        </p:spPr>
      </p:pic>
      <p:pic>
        <p:nvPicPr>
          <p:cNvPr id="11" name="Imagem 10">
            <a:extLst>
              <a:ext uri="{FF2B5EF4-FFF2-40B4-BE49-F238E27FC236}">
                <a16:creationId xmlns:a16="http://schemas.microsoft.com/office/drawing/2014/main" id="{521729A9-450D-44F3-B552-A5930549AC4C}"/>
              </a:ext>
            </a:extLst>
          </p:cNvPr>
          <p:cNvPicPr>
            <a:picLocks noChangeAspect="1"/>
          </p:cNvPicPr>
          <p:nvPr/>
        </p:nvPicPr>
        <p:blipFill>
          <a:blip r:embed="rId6"/>
          <a:stretch>
            <a:fillRect/>
          </a:stretch>
        </p:blipFill>
        <p:spPr>
          <a:xfrm>
            <a:off x="5906502" y="1481665"/>
            <a:ext cx="4871126" cy="2908044"/>
          </a:xfrm>
          <a:prstGeom prst="rect">
            <a:avLst/>
          </a:prstGeom>
        </p:spPr>
      </p:pic>
      <p:pic>
        <p:nvPicPr>
          <p:cNvPr id="16" name="Imagem 15">
            <a:extLst>
              <a:ext uri="{FF2B5EF4-FFF2-40B4-BE49-F238E27FC236}">
                <a16:creationId xmlns:a16="http://schemas.microsoft.com/office/drawing/2014/main" id="{B9050318-169F-4B38-B0B0-396BBBBA437F}"/>
              </a:ext>
            </a:extLst>
          </p:cNvPr>
          <p:cNvPicPr>
            <a:picLocks noChangeAspect="1"/>
          </p:cNvPicPr>
          <p:nvPr/>
        </p:nvPicPr>
        <p:blipFill>
          <a:blip r:embed="rId7"/>
          <a:stretch>
            <a:fillRect/>
          </a:stretch>
        </p:blipFill>
        <p:spPr>
          <a:xfrm>
            <a:off x="5906502" y="4096964"/>
            <a:ext cx="4871126" cy="2914141"/>
          </a:xfrm>
          <a:prstGeom prst="rect">
            <a:avLst/>
          </a:prstGeom>
        </p:spPr>
      </p:pic>
    </p:spTree>
    <p:extLst>
      <p:ext uri="{BB962C8B-B14F-4D97-AF65-F5344CB8AC3E}">
        <p14:creationId xmlns:p14="http://schemas.microsoft.com/office/powerpoint/2010/main" val="20906735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ídia Online 6" title="Nielsen Connect - Your Future. Transformed.">
            <a:hlinkClick r:id="" action="ppaction://media"/>
            <a:extLst>
              <a:ext uri="{FF2B5EF4-FFF2-40B4-BE49-F238E27FC236}">
                <a16:creationId xmlns:a16="http://schemas.microsoft.com/office/drawing/2014/main" id="{A4E64813-934E-42F1-9C26-D5167D43871E}"/>
              </a:ext>
            </a:extLst>
          </p:cNvPr>
          <p:cNvPicPr>
            <a:picLocks noRot="1" noChangeAspect="1"/>
          </p:cNvPicPr>
          <p:nvPr>
            <a:videoFile r:link="rId1"/>
          </p:nvPr>
        </p:nvPicPr>
        <p:blipFill>
          <a:blip r:embed="rId3"/>
          <a:stretch>
            <a:fillRect/>
          </a:stretch>
        </p:blipFill>
        <p:spPr>
          <a:xfrm>
            <a:off x="1551495" y="872716"/>
            <a:ext cx="9089010" cy="51125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10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Zoom de Slide 3">
                <a:extLst>
                  <a:ext uri="{FF2B5EF4-FFF2-40B4-BE49-F238E27FC236}">
                    <a16:creationId xmlns:a16="http://schemas.microsoft.com/office/drawing/2014/main" id="{DE5CAC29-51BC-4167-B0BC-28BEA772BBDE}"/>
                  </a:ext>
                </a:extLst>
              </p:cNvPr>
              <p:cNvGraphicFramePr>
                <a:graphicFrameLocks noChangeAspect="1"/>
              </p:cNvGraphicFramePr>
              <p:nvPr>
                <p:extLst>
                  <p:ext uri="{D42A27DB-BD31-4B8C-83A1-F6EECF244321}">
                    <p14:modId xmlns:p14="http://schemas.microsoft.com/office/powerpoint/2010/main" val="956528942"/>
                  </p:ext>
                </p:extLst>
              </p:nvPr>
            </p:nvGraphicFramePr>
            <p:xfrm>
              <a:off x="2067332" y="4290446"/>
              <a:ext cx="3423407" cy="2567555"/>
            </p:xfrm>
            <a:graphic>
              <a:graphicData uri="http://schemas.microsoft.com/office/powerpoint/2016/slidezoom">
                <pslz:sldZm>
                  <pslz:sldZmObj sldId="488" cId="1850385077">
                    <pslz:zmPr id="{FFE79DA3-F610-49E7-A052-8433F1595D56}" returnToParent="0" transitionDur="1000">
                      <p166:blipFill xmlns:p166="http://schemas.microsoft.com/office/powerpoint/2016/6/main">
                        <a:blip r:embed="rId2"/>
                        <a:stretch>
                          <a:fillRect/>
                        </a:stretch>
                      </p166:blipFill>
                      <p166:spPr xmlns:p166="http://schemas.microsoft.com/office/powerpoint/2016/6/main">
                        <a:xfrm>
                          <a:off x="0" y="0"/>
                          <a:ext cx="3423407" cy="2567555"/>
                        </a:xfrm>
                        <a:prstGeom prst="rect">
                          <a:avLst/>
                        </a:prstGeom>
                        <a:ln w="3175">
                          <a:solidFill>
                            <a:prstClr val="ltGray"/>
                          </a:solidFill>
                        </a:ln>
                      </p166:spPr>
                    </pslz:zmPr>
                  </pslz:sldZmObj>
                </pslz:sldZm>
              </a:graphicData>
            </a:graphic>
          </p:graphicFrame>
        </mc:Choice>
        <mc:Fallback>
          <p:pic>
            <p:nvPicPr>
              <p:cNvPr id="4" name="Zoom de Slide 3">
                <a:hlinkClick r:id="rId3" action="ppaction://hlinksldjump"/>
                <a:extLst>
                  <a:ext uri="{FF2B5EF4-FFF2-40B4-BE49-F238E27FC236}">
                    <a16:creationId xmlns:a16="http://schemas.microsoft.com/office/drawing/2014/main" id="{DE5CAC29-51BC-4167-B0BC-28BEA772BBDE}"/>
                  </a:ext>
                </a:extLst>
              </p:cNvPr>
              <p:cNvPicPr>
                <a:picLocks noGrp="1" noRot="1" noChangeAspect="1" noMove="1" noResize="1" noEditPoints="1" noAdjustHandles="1" noChangeArrowheads="1" noChangeShapeType="1"/>
              </p:cNvPicPr>
              <p:nvPr/>
            </p:nvPicPr>
            <p:blipFill>
              <a:blip r:embed="rId2"/>
              <a:stretch>
                <a:fillRect/>
              </a:stretch>
            </p:blipFill>
            <p:spPr>
              <a:xfrm>
                <a:off x="2067332" y="4290446"/>
                <a:ext cx="3423407" cy="2567555"/>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6D712D36-AC24-4102-8C6B-B855047CBEFA}"/>
              </a:ext>
            </a:extLst>
          </p:cNvPr>
          <p:cNvSpPr>
            <a:spLocks noGrp="1"/>
          </p:cNvSpPr>
          <p:nvPr>
            <p:ph type="title"/>
          </p:nvPr>
        </p:nvSpPr>
        <p:spPr/>
        <p:txBody>
          <a:bodyPr/>
          <a:lstStyle/>
          <a:p>
            <a:r>
              <a:rPr lang="pt-BR"/>
              <a:t>Empresas e Institutos</a:t>
            </a:r>
          </a:p>
        </p:txBody>
      </p:sp>
      <p:pic>
        <p:nvPicPr>
          <p:cNvPr id="14" name="Espaço Reservado para Conteúdo 13">
            <a:extLst>
              <a:ext uri="{FF2B5EF4-FFF2-40B4-BE49-F238E27FC236}">
                <a16:creationId xmlns:a16="http://schemas.microsoft.com/office/drawing/2014/main" id="{DFC55B31-409B-472C-8232-AB0DE13B0113}"/>
              </a:ext>
            </a:extLst>
          </p:cNvPr>
          <p:cNvPicPr>
            <a:picLocks noGrp="1" noChangeAspect="1"/>
          </p:cNvPicPr>
          <p:nvPr>
            <p:ph idx="1"/>
          </p:nvPr>
        </p:nvPicPr>
        <p:blipFill>
          <a:blip r:embed="rId4"/>
          <a:stretch>
            <a:fillRect/>
          </a:stretch>
        </p:blipFill>
        <p:spPr>
          <a:xfrm>
            <a:off x="1343472" y="4096964"/>
            <a:ext cx="4871126" cy="2914141"/>
          </a:xfrm>
        </p:spPr>
      </p:pic>
      <p:pic>
        <p:nvPicPr>
          <p:cNvPr id="9" name="Imagem 8">
            <a:extLst>
              <a:ext uri="{FF2B5EF4-FFF2-40B4-BE49-F238E27FC236}">
                <a16:creationId xmlns:a16="http://schemas.microsoft.com/office/drawing/2014/main" id="{BC14D439-ACFC-4148-8928-8AE204C2DB0F}"/>
              </a:ext>
            </a:extLst>
          </p:cNvPr>
          <p:cNvPicPr>
            <a:picLocks noChangeAspect="1"/>
          </p:cNvPicPr>
          <p:nvPr/>
        </p:nvPicPr>
        <p:blipFill>
          <a:blip r:embed="rId5"/>
          <a:stretch>
            <a:fillRect/>
          </a:stretch>
        </p:blipFill>
        <p:spPr>
          <a:xfrm>
            <a:off x="1343472" y="1481666"/>
            <a:ext cx="5072312" cy="3109229"/>
          </a:xfrm>
          <a:prstGeom prst="rect">
            <a:avLst/>
          </a:prstGeom>
        </p:spPr>
      </p:pic>
      <p:pic>
        <p:nvPicPr>
          <p:cNvPr id="11" name="Imagem 10">
            <a:extLst>
              <a:ext uri="{FF2B5EF4-FFF2-40B4-BE49-F238E27FC236}">
                <a16:creationId xmlns:a16="http://schemas.microsoft.com/office/drawing/2014/main" id="{521729A9-450D-44F3-B552-A5930549AC4C}"/>
              </a:ext>
            </a:extLst>
          </p:cNvPr>
          <p:cNvPicPr>
            <a:picLocks noChangeAspect="1"/>
          </p:cNvPicPr>
          <p:nvPr/>
        </p:nvPicPr>
        <p:blipFill>
          <a:blip r:embed="rId6"/>
          <a:stretch>
            <a:fillRect/>
          </a:stretch>
        </p:blipFill>
        <p:spPr>
          <a:xfrm>
            <a:off x="5906502" y="1481665"/>
            <a:ext cx="4871126" cy="2908044"/>
          </a:xfrm>
          <a:prstGeom prst="rect">
            <a:avLst/>
          </a:prstGeom>
        </p:spPr>
      </p:pic>
      <p:pic>
        <p:nvPicPr>
          <p:cNvPr id="16" name="Imagem 15">
            <a:extLst>
              <a:ext uri="{FF2B5EF4-FFF2-40B4-BE49-F238E27FC236}">
                <a16:creationId xmlns:a16="http://schemas.microsoft.com/office/drawing/2014/main" id="{B9050318-169F-4B38-B0B0-396BBBBA437F}"/>
              </a:ext>
            </a:extLst>
          </p:cNvPr>
          <p:cNvPicPr>
            <a:picLocks noChangeAspect="1"/>
          </p:cNvPicPr>
          <p:nvPr/>
        </p:nvPicPr>
        <p:blipFill>
          <a:blip r:embed="rId7"/>
          <a:stretch>
            <a:fillRect/>
          </a:stretch>
        </p:blipFill>
        <p:spPr>
          <a:xfrm>
            <a:off x="5906502" y="4096964"/>
            <a:ext cx="4871126" cy="2914141"/>
          </a:xfrm>
          <a:prstGeom prst="rect">
            <a:avLst/>
          </a:prstGeom>
        </p:spPr>
      </p:pic>
    </p:spTree>
    <p:extLst>
      <p:ext uri="{BB962C8B-B14F-4D97-AF65-F5344CB8AC3E}">
        <p14:creationId xmlns:p14="http://schemas.microsoft.com/office/powerpoint/2010/main" val="1192649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ídia Online 8" title="Euromonitor International: Our Story">
            <a:hlinkClick r:id="" action="ppaction://media"/>
            <a:extLst>
              <a:ext uri="{FF2B5EF4-FFF2-40B4-BE49-F238E27FC236}">
                <a16:creationId xmlns:a16="http://schemas.microsoft.com/office/drawing/2014/main" id="{5E584E6D-073F-4589-B094-6EB045D89A0D}"/>
              </a:ext>
            </a:extLst>
          </p:cNvPr>
          <p:cNvPicPr>
            <a:picLocks noRot="1" noChangeAspect="1"/>
          </p:cNvPicPr>
          <p:nvPr>
            <a:videoFile r:link="rId1"/>
          </p:nvPr>
        </p:nvPicPr>
        <p:blipFill>
          <a:blip r:embed="rId3"/>
          <a:stretch>
            <a:fillRect/>
          </a:stretch>
        </p:blipFill>
        <p:spPr>
          <a:xfrm>
            <a:off x="1558490" y="876651"/>
            <a:ext cx="9075021" cy="51046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0385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Zoom de Slide 3">
                <a:extLst>
                  <a:ext uri="{FF2B5EF4-FFF2-40B4-BE49-F238E27FC236}">
                    <a16:creationId xmlns:a16="http://schemas.microsoft.com/office/drawing/2014/main" id="{57C8F07F-1DE7-4E52-A81C-DE43708FFD3D}"/>
                  </a:ext>
                </a:extLst>
              </p:cNvPr>
              <p:cNvGraphicFramePr>
                <a:graphicFrameLocks noChangeAspect="1"/>
              </p:cNvGraphicFramePr>
              <p:nvPr>
                <p:extLst>
                  <p:ext uri="{D42A27DB-BD31-4B8C-83A1-F6EECF244321}">
                    <p14:modId xmlns:p14="http://schemas.microsoft.com/office/powerpoint/2010/main" val="30650835"/>
                  </p:ext>
                </p:extLst>
              </p:nvPr>
            </p:nvGraphicFramePr>
            <p:xfrm>
              <a:off x="6661879" y="4293893"/>
              <a:ext cx="3360373" cy="2520280"/>
            </p:xfrm>
            <a:graphic>
              <a:graphicData uri="http://schemas.microsoft.com/office/powerpoint/2016/slidezoom">
                <pslz:sldZm>
                  <pslz:sldZmObj sldId="489" cId="179800798">
                    <pslz:zmPr id="{0B412767-AF03-4A2C-B4EF-CE649871021E}" returnToParent="0" transitionDur="1000">
                      <p166:blipFill xmlns:p166="http://schemas.microsoft.com/office/powerpoint/2016/6/main">
                        <a:blip r:embed="rId2"/>
                        <a:stretch>
                          <a:fillRect/>
                        </a:stretch>
                      </p166:blipFill>
                      <p166:spPr xmlns:p166="http://schemas.microsoft.com/office/powerpoint/2016/6/main">
                        <a:xfrm>
                          <a:off x="0" y="0"/>
                          <a:ext cx="3360373" cy="2520280"/>
                        </a:xfrm>
                        <a:prstGeom prst="rect">
                          <a:avLst/>
                        </a:prstGeom>
                        <a:ln w="3175">
                          <a:solidFill>
                            <a:prstClr val="ltGray"/>
                          </a:solidFill>
                        </a:ln>
                      </p166:spPr>
                    </pslz:zmPr>
                  </pslz:sldZmObj>
                </pslz:sldZm>
              </a:graphicData>
            </a:graphic>
          </p:graphicFrame>
        </mc:Choice>
        <mc:Fallback>
          <p:pic>
            <p:nvPicPr>
              <p:cNvPr id="4" name="Zoom de Slide 3">
                <a:hlinkClick r:id="rId3" action="ppaction://hlinksldjump"/>
                <a:extLst>
                  <a:ext uri="{FF2B5EF4-FFF2-40B4-BE49-F238E27FC236}">
                    <a16:creationId xmlns:a16="http://schemas.microsoft.com/office/drawing/2014/main" id="{57C8F07F-1DE7-4E52-A81C-DE43708FFD3D}"/>
                  </a:ext>
                </a:extLst>
              </p:cNvPr>
              <p:cNvPicPr>
                <a:picLocks noGrp="1" noRot="1" noChangeAspect="1" noMove="1" noResize="1" noEditPoints="1" noAdjustHandles="1" noChangeArrowheads="1" noChangeShapeType="1"/>
              </p:cNvPicPr>
              <p:nvPr/>
            </p:nvPicPr>
            <p:blipFill>
              <a:blip r:embed="rId2"/>
              <a:stretch>
                <a:fillRect/>
              </a:stretch>
            </p:blipFill>
            <p:spPr>
              <a:xfrm>
                <a:off x="6661879" y="4293893"/>
                <a:ext cx="3360373" cy="2520280"/>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6D712D36-AC24-4102-8C6B-B855047CBEFA}"/>
              </a:ext>
            </a:extLst>
          </p:cNvPr>
          <p:cNvSpPr>
            <a:spLocks noGrp="1"/>
          </p:cNvSpPr>
          <p:nvPr>
            <p:ph type="title"/>
          </p:nvPr>
        </p:nvSpPr>
        <p:spPr/>
        <p:txBody>
          <a:bodyPr/>
          <a:lstStyle/>
          <a:p>
            <a:r>
              <a:rPr lang="pt-BR"/>
              <a:t>Empresas e Institutos</a:t>
            </a:r>
          </a:p>
        </p:txBody>
      </p:sp>
      <p:pic>
        <p:nvPicPr>
          <p:cNvPr id="14" name="Espaço Reservado para Conteúdo 13">
            <a:extLst>
              <a:ext uri="{FF2B5EF4-FFF2-40B4-BE49-F238E27FC236}">
                <a16:creationId xmlns:a16="http://schemas.microsoft.com/office/drawing/2014/main" id="{DFC55B31-409B-472C-8232-AB0DE13B0113}"/>
              </a:ext>
            </a:extLst>
          </p:cNvPr>
          <p:cNvPicPr>
            <a:picLocks noGrp="1" noChangeAspect="1"/>
          </p:cNvPicPr>
          <p:nvPr>
            <p:ph idx="1"/>
          </p:nvPr>
        </p:nvPicPr>
        <p:blipFill>
          <a:blip r:embed="rId4"/>
          <a:stretch>
            <a:fillRect/>
          </a:stretch>
        </p:blipFill>
        <p:spPr>
          <a:xfrm>
            <a:off x="1343472" y="4096964"/>
            <a:ext cx="4871126" cy="2914141"/>
          </a:xfrm>
        </p:spPr>
      </p:pic>
      <p:pic>
        <p:nvPicPr>
          <p:cNvPr id="9" name="Imagem 8">
            <a:extLst>
              <a:ext uri="{FF2B5EF4-FFF2-40B4-BE49-F238E27FC236}">
                <a16:creationId xmlns:a16="http://schemas.microsoft.com/office/drawing/2014/main" id="{BC14D439-ACFC-4148-8928-8AE204C2DB0F}"/>
              </a:ext>
            </a:extLst>
          </p:cNvPr>
          <p:cNvPicPr>
            <a:picLocks noChangeAspect="1"/>
          </p:cNvPicPr>
          <p:nvPr/>
        </p:nvPicPr>
        <p:blipFill>
          <a:blip r:embed="rId5"/>
          <a:stretch>
            <a:fillRect/>
          </a:stretch>
        </p:blipFill>
        <p:spPr>
          <a:xfrm>
            <a:off x="1343472" y="1481666"/>
            <a:ext cx="5072312" cy="3109229"/>
          </a:xfrm>
          <a:prstGeom prst="rect">
            <a:avLst/>
          </a:prstGeom>
        </p:spPr>
      </p:pic>
      <p:pic>
        <p:nvPicPr>
          <p:cNvPr id="11" name="Imagem 10">
            <a:extLst>
              <a:ext uri="{FF2B5EF4-FFF2-40B4-BE49-F238E27FC236}">
                <a16:creationId xmlns:a16="http://schemas.microsoft.com/office/drawing/2014/main" id="{521729A9-450D-44F3-B552-A5930549AC4C}"/>
              </a:ext>
            </a:extLst>
          </p:cNvPr>
          <p:cNvPicPr>
            <a:picLocks noChangeAspect="1"/>
          </p:cNvPicPr>
          <p:nvPr/>
        </p:nvPicPr>
        <p:blipFill>
          <a:blip r:embed="rId6"/>
          <a:stretch>
            <a:fillRect/>
          </a:stretch>
        </p:blipFill>
        <p:spPr>
          <a:xfrm>
            <a:off x="5906502" y="1481665"/>
            <a:ext cx="4871126" cy="2908044"/>
          </a:xfrm>
          <a:prstGeom prst="rect">
            <a:avLst/>
          </a:prstGeom>
        </p:spPr>
      </p:pic>
      <p:pic>
        <p:nvPicPr>
          <p:cNvPr id="16" name="Imagem 15">
            <a:extLst>
              <a:ext uri="{FF2B5EF4-FFF2-40B4-BE49-F238E27FC236}">
                <a16:creationId xmlns:a16="http://schemas.microsoft.com/office/drawing/2014/main" id="{B9050318-169F-4B38-B0B0-396BBBBA437F}"/>
              </a:ext>
            </a:extLst>
          </p:cNvPr>
          <p:cNvPicPr>
            <a:picLocks noChangeAspect="1"/>
          </p:cNvPicPr>
          <p:nvPr/>
        </p:nvPicPr>
        <p:blipFill>
          <a:blip r:embed="rId7"/>
          <a:stretch>
            <a:fillRect/>
          </a:stretch>
        </p:blipFill>
        <p:spPr>
          <a:xfrm>
            <a:off x="5906502" y="4096964"/>
            <a:ext cx="4871126" cy="2914141"/>
          </a:xfrm>
          <a:prstGeom prst="rect">
            <a:avLst/>
          </a:prstGeom>
        </p:spPr>
      </p:pic>
    </p:spTree>
    <p:extLst>
      <p:ext uri="{BB962C8B-B14F-4D97-AF65-F5344CB8AC3E}">
        <p14:creationId xmlns:p14="http://schemas.microsoft.com/office/powerpoint/2010/main" val="40777243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ídia Online 5" title="Responda ao IBGE e contribua com o retrato do Brasil • IBGE Institucional">
            <a:hlinkClick r:id="" action="ppaction://media"/>
            <a:extLst>
              <a:ext uri="{FF2B5EF4-FFF2-40B4-BE49-F238E27FC236}">
                <a16:creationId xmlns:a16="http://schemas.microsoft.com/office/drawing/2014/main" id="{F79A42A0-04FB-4578-A461-CA3DDEB2177A}"/>
              </a:ext>
            </a:extLst>
          </p:cNvPr>
          <p:cNvPicPr>
            <a:picLocks noRot="1" noChangeAspect="1"/>
          </p:cNvPicPr>
          <p:nvPr>
            <a:videoFile r:link="rId1"/>
          </p:nvPr>
        </p:nvPicPr>
        <p:blipFill>
          <a:blip r:embed="rId3"/>
          <a:stretch>
            <a:fillRect/>
          </a:stretch>
        </p:blipFill>
        <p:spPr>
          <a:xfrm>
            <a:off x="1551495" y="872716"/>
            <a:ext cx="9089010" cy="51125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9800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10" name="Zoom de Slide 9">
                <a:extLst>
                  <a:ext uri="{FF2B5EF4-FFF2-40B4-BE49-F238E27FC236}">
                    <a16:creationId xmlns:a16="http://schemas.microsoft.com/office/drawing/2014/main" id="{A0509CEB-CCDB-4C3C-BB7C-3337DA89B0A2}"/>
                  </a:ext>
                </a:extLst>
              </p:cNvPr>
              <p:cNvGraphicFramePr>
                <a:graphicFrameLocks noChangeAspect="1"/>
              </p:cNvGraphicFramePr>
              <p:nvPr>
                <p:extLst>
                  <p:ext uri="{D42A27DB-BD31-4B8C-83A1-F6EECF244321}">
                    <p14:modId xmlns:p14="http://schemas.microsoft.com/office/powerpoint/2010/main" val="644147355"/>
                  </p:ext>
                </p:extLst>
              </p:nvPr>
            </p:nvGraphicFramePr>
            <p:xfrm>
              <a:off x="2279576" y="1700808"/>
              <a:ext cx="3212620" cy="2409465"/>
            </p:xfrm>
            <a:graphic>
              <a:graphicData uri="http://schemas.microsoft.com/office/powerpoint/2016/slidezoom">
                <pslz:sldZm>
                  <pslz:sldZmObj sldId="478" cId="3235032477">
                    <pslz:zmPr id="{F3E7D13D-9A50-42F8-B176-DE8A8AFE4DD6}" returnToParent="0" transitionDur="1000">
                      <p166:blipFill xmlns:p166="http://schemas.microsoft.com/office/powerpoint/2016/6/main">
                        <a:blip r:embed="rId2"/>
                        <a:stretch>
                          <a:fillRect/>
                        </a:stretch>
                      </p166:blipFill>
                      <p166:spPr xmlns:p166="http://schemas.microsoft.com/office/powerpoint/2016/6/main">
                        <a:xfrm>
                          <a:off x="0" y="0"/>
                          <a:ext cx="3212620" cy="2409465"/>
                        </a:xfrm>
                        <a:prstGeom prst="rect">
                          <a:avLst/>
                        </a:prstGeom>
                        <a:ln w="3175">
                          <a:solidFill>
                            <a:prstClr val="ltGray"/>
                          </a:solidFill>
                        </a:ln>
                      </p166:spPr>
                    </pslz:zmPr>
                  </pslz:sldZmObj>
                </pslz:sldZm>
              </a:graphicData>
            </a:graphic>
          </p:graphicFrame>
        </mc:Choice>
        <mc:Fallback>
          <p:pic>
            <p:nvPicPr>
              <p:cNvPr id="10" name="Zoom de Slide 9">
                <a:hlinkClick r:id="rId3" action="ppaction://hlinksldjump"/>
                <a:extLst>
                  <a:ext uri="{FF2B5EF4-FFF2-40B4-BE49-F238E27FC236}">
                    <a16:creationId xmlns:a16="http://schemas.microsoft.com/office/drawing/2014/main" id="{A0509CEB-CCDB-4C3C-BB7C-3337DA89B0A2}"/>
                  </a:ext>
                </a:extLst>
              </p:cNvPr>
              <p:cNvPicPr>
                <a:picLocks noGrp="1" noRot="1" noChangeAspect="1" noMove="1" noResize="1" noEditPoints="1" noAdjustHandles="1" noChangeArrowheads="1" noChangeShapeType="1"/>
              </p:cNvPicPr>
              <p:nvPr/>
            </p:nvPicPr>
            <p:blipFill>
              <a:blip r:embed="rId2"/>
              <a:stretch>
                <a:fillRect/>
              </a:stretch>
            </p:blipFill>
            <p:spPr>
              <a:xfrm>
                <a:off x="2279576" y="1700808"/>
                <a:ext cx="3212620" cy="2409465"/>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E60B4A9A-EF9B-4381-AC8D-7049CB5B85CA}"/>
              </a:ext>
            </a:extLst>
          </p:cNvPr>
          <p:cNvSpPr>
            <a:spLocks noGrp="1"/>
          </p:cNvSpPr>
          <p:nvPr>
            <p:ph type="title"/>
          </p:nvPr>
        </p:nvSpPr>
        <p:spPr/>
        <p:txBody>
          <a:bodyPr/>
          <a:lstStyle/>
          <a:p>
            <a:r>
              <a:rPr lang="pt-BR"/>
              <a:t>Organizações especializadas em previsões futuras</a:t>
            </a:r>
          </a:p>
        </p:txBody>
      </p:sp>
      <p:pic>
        <p:nvPicPr>
          <p:cNvPr id="7" name="Imagem 6">
            <a:extLst>
              <a:ext uri="{FF2B5EF4-FFF2-40B4-BE49-F238E27FC236}">
                <a16:creationId xmlns:a16="http://schemas.microsoft.com/office/drawing/2014/main" id="{1E2788FE-0956-4208-807E-23F8E2BCC4BC}"/>
              </a:ext>
            </a:extLst>
          </p:cNvPr>
          <p:cNvPicPr>
            <a:picLocks noChangeAspect="1"/>
          </p:cNvPicPr>
          <p:nvPr/>
        </p:nvPicPr>
        <p:blipFill>
          <a:blip r:embed="rId4"/>
          <a:stretch>
            <a:fillRect/>
          </a:stretch>
        </p:blipFill>
        <p:spPr>
          <a:xfrm>
            <a:off x="1554098" y="1484785"/>
            <a:ext cx="9144000" cy="5445971"/>
          </a:xfrm>
          <a:prstGeom prst="rect">
            <a:avLst/>
          </a:prstGeom>
        </p:spPr>
      </p:pic>
    </p:spTree>
    <p:extLst>
      <p:ext uri="{BB962C8B-B14F-4D97-AF65-F5344CB8AC3E}">
        <p14:creationId xmlns:p14="http://schemas.microsoft.com/office/powerpoint/2010/main" val="1452170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ídia Online 3" title="GfK - 360° Shopper Insights: Identify future consumer needs">
            <a:hlinkClick r:id="" action="ppaction://media"/>
            <a:extLst>
              <a:ext uri="{FF2B5EF4-FFF2-40B4-BE49-F238E27FC236}">
                <a16:creationId xmlns:a16="http://schemas.microsoft.com/office/drawing/2014/main" id="{FF62E4E5-675B-47A0-91DB-EE9D3AB2E9E3}"/>
              </a:ext>
            </a:extLst>
          </p:cNvPr>
          <p:cNvPicPr>
            <a:picLocks noRot="1" noChangeAspect="1"/>
          </p:cNvPicPr>
          <p:nvPr>
            <a:videoFile r:link="rId1"/>
          </p:nvPr>
        </p:nvPicPr>
        <p:blipFill>
          <a:blip r:embed="rId3"/>
          <a:stretch>
            <a:fillRect/>
          </a:stretch>
        </p:blipFill>
        <p:spPr>
          <a:xfrm>
            <a:off x="1551497" y="872716"/>
            <a:ext cx="9089007" cy="51125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5032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25F04-6C35-4D2A-A619-C1786815EBB8}"/>
              </a:ext>
            </a:extLst>
          </p:cNvPr>
          <p:cNvSpPr>
            <a:spLocks noGrp="1"/>
          </p:cNvSpPr>
          <p:nvPr>
            <p:ph type="title"/>
          </p:nvPr>
        </p:nvSpPr>
        <p:spPr/>
        <p:txBody>
          <a:bodyPr/>
          <a:lstStyle/>
          <a:p>
            <a:r>
              <a:rPr lang="pt-BR"/>
              <a:t>Deslocamento da curva de demanda – Visão Econômica (</a:t>
            </a:r>
            <a:r>
              <a:rPr lang="pt-BR" err="1"/>
              <a:t>Mankiw</a:t>
            </a:r>
            <a:r>
              <a:rPr lang="pt-BR"/>
              <a:t>, 2016) </a:t>
            </a:r>
          </a:p>
        </p:txBody>
      </p:sp>
      <p:graphicFrame>
        <p:nvGraphicFramePr>
          <p:cNvPr id="4" name="Tabela 4">
            <a:extLst>
              <a:ext uri="{FF2B5EF4-FFF2-40B4-BE49-F238E27FC236}">
                <a16:creationId xmlns:a16="http://schemas.microsoft.com/office/drawing/2014/main" id="{BAC197C2-E396-4B28-BBE5-185DB772641F}"/>
              </a:ext>
            </a:extLst>
          </p:cNvPr>
          <p:cNvGraphicFramePr>
            <a:graphicFrameLocks noGrp="1"/>
          </p:cNvGraphicFramePr>
          <p:nvPr>
            <p:ph idx="1"/>
            <p:extLst>
              <p:ext uri="{D42A27DB-BD31-4B8C-83A1-F6EECF244321}">
                <p14:modId xmlns:p14="http://schemas.microsoft.com/office/powerpoint/2010/main" val="1596889479"/>
              </p:ext>
            </p:extLst>
          </p:nvPr>
        </p:nvGraphicFramePr>
        <p:xfrm>
          <a:off x="2665413" y="1981200"/>
          <a:ext cx="7375524" cy="2727960"/>
        </p:xfrm>
        <a:graphic>
          <a:graphicData uri="http://schemas.openxmlformats.org/drawingml/2006/table">
            <a:tbl>
              <a:tblPr firstRow="1" bandRow="1">
                <a:tableStyleId>{69CF1AB2-1976-4502-BF36-3FF5EA218861}</a:tableStyleId>
              </a:tblPr>
              <a:tblGrid>
                <a:gridCol w="3687762">
                  <a:extLst>
                    <a:ext uri="{9D8B030D-6E8A-4147-A177-3AD203B41FA5}">
                      <a16:colId xmlns:a16="http://schemas.microsoft.com/office/drawing/2014/main" val="842604899"/>
                    </a:ext>
                  </a:extLst>
                </a:gridCol>
                <a:gridCol w="3687762">
                  <a:extLst>
                    <a:ext uri="{9D8B030D-6E8A-4147-A177-3AD203B41FA5}">
                      <a16:colId xmlns:a16="http://schemas.microsoft.com/office/drawing/2014/main" val="1064542409"/>
                    </a:ext>
                  </a:extLst>
                </a:gridCol>
              </a:tblGrid>
              <a:tr h="370840">
                <a:tc>
                  <a:txBody>
                    <a:bodyPr/>
                    <a:lstStyle/>
                    <a:p>
                      <a:r>
                        <a:rPr lang="pt-BR"/>
                        <a:t>Variável</a:t>
                      </a:r>
                    </a:p>
                  </a:txBody>
                  <a:tcPr/>
                </a:tc>
                <a:tc>
                  <a:txBody>
                    <a:bodyPr/>
                    <a:lstStyle/>
                    <a:p>
                      <a:r>
                        <a:rPr lang="pt-BR"/>
                        <a:t>Uma mudança nesta variável...</a:t>
                      </a:r>
                    </a:p>
                  </a:txBody>
                  <a:tcPr/>
                </a:tc>
                <a:extLst>
                  <a:ext uri="{0D108BD9-81ED-4DB2-BD59-A6C34878D82A}">
                    <a16:rowId xmlns:a16="http://schemas.microsoft.com/office/drawing/2014/main" val="3041929392"/>
                  </a:ext>
                </a:extLst>
              </a:tr>
              <a:tr h="370840">
                <a:tc>
                  <a:txBody>
                    <a:bodyPr/>
                    <a:lstStyle/>
                    <a:p>
                      <a:r>
                        <a:rPr lang="pt-BR"/>
                        <a:t>Preço</a:t>
                      </a:r>
                    </a:p>
                  </a:txBody>
                  <a:tcPr/>
                </a:tc>
                <a:tc>
                  <a:txBody>
                    <a:bodyPr/>
                    <a:lstStyle/>
                    <a:p>
                      <a:r>
                        <a:rPr lang="pt-BR"/>
                        <a:t>Representa um movimento ao longo da curva de demanda</a:t>
                      </a:r>
                    </a:p>
                  </a:txBody>
                  <a:tcPr/>
                </a:tc>
                <a:extLst>
                  <a:ext uri="{0D108BD9-81ED-4DB2-BD59-A6C34878D82A}">
                    <a16:rowId xmlns:a16="http://schemas.microsoft.com/office/drawing/2014/main" val="3838727507"/>
                  </a:ext>
                </a:extLst>
              </a:tr>
              <a:tr h="370840">
                <a:tc>
                  <a:txBody>
                    <a:bodyPr/>
                    <a:lstStyle/>
                    <a:p>
                      <a:r>
                        <a:rPr lang="pt-BR"/>
                        <a:t>Renda</a:t>
                      </a:r>
                    </a:p>
                  </a:txBody>
                  <a:tcPr/>
                </a:tc>
                <a:tc>
                  <a:txBody>
                    <a:bodyPr/>
                    <a:lstStyle/>
                    <a:p>
                      <a:r>
                        <a:rPr lang="pt-BR"/>
                        <a:t>Desloca a curva de demanda</a:t>
                      </a:r>
                    </a:p>
                  </a:txBody>
                  <a:tcPr/>
                </a:tc>
                <a:extLst>
                  <a:ext uri="{0D108BD9-81ED-4DB2-BD59-A6C34878D82A}">
                    <a16:rowId xmlns:a16="http://schemas.microsoft.com/office/drawing/2014/main" val="2244317625"/>
                  </a:ext>
                </a:extLst>
              </a:tr>
              <a:tr h="370840">
                <a:tc>
                  <a:txBody>
                    <a:bodyPr/>
                    <a:lstStyle/>
                    <a:p>
                      <a:r>
                        <a:rPr lang="pt-BR"/>
                        <a:t>Preço de bens relacionados</a:t>
                      </a:r>
                    </a:p>
                  </a:txBody>
                  <a:tcP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pt-BR"/>
                        <a:t>Desloca a curva de demanda</a:t>
                      </a:r>
                    </a:p>
                  </a:txBody>
                  <a:tcPr/>
                </a:tc>
                <a:extLst>
                  <a:ext uri="{0D108BD9-81ED-4DB2-BD59-A6C34878D82A}">
                    <a16:rowId xmlns:a16="http://schemas.microsoft.com/office/drawing/2014/main" val="1065603811"/>
                  </a:ext>
                </a:extLst>
              </a:tr>
              <a:tr h="370840">
                <a:tc>
                  <a:txBody>
                    <a:bodyPr/>
                    <a:lstStyle/>
                    <a:p>
                      <a:r>
                        <a:rPr lang="pt-BR"/>
                        <a:t>Gostos</a:t>
                      </a:r>
                    </a:p>
                  </a:txBody>
                  <a:tcP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pt-BR"/>
                        <a:t>Desloca a curva de demanda</a:t>
                      </a:r>
                    </a:p>
                  </a:txBody>
                  <a:tcPr/>
                </a:tc>
                <a:extLst>
                  <a:ext uri="{0D108BD9-81ED-4DB2-BD59-A6C34878D82A}">
                    <a16:rowId xmlns:a16="http://schemas.microsoft.com/office/drawing/2014/main" val="2314813473"/>
                  </a:ext>
                </a:extLst>
              </a:tr>
              <a:tr h="370840">
                <a:tc>
                  <a:txBody>
                    <a:bodyPr/>
                    <a:lstStyle/>
                    <a:p>
                      <a:r>
                        <a:rPr lang="pt-BR"/>
                        <a:t>Expectativas</a:t>
                      </a:r>
                    </a:p>
                  </a:txBody>
                  <a:tcP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pt-BR"/>
                        <a:t>Desloca a curva de demanda</a:t>
                      </a:r>
                    </a:p>
                  </a:txBody>
                  <a:tcPr/>
                </a:tc>
                <a:extLst>
                  <a:ext uri="{0D108BD9-81ED-4DB2-BD59-A6C34878D82A}">
                    <a16:rowId xmlns:a16="http://schemas.microsoft.com/office/drawing/2014/main" val="3599423339"/>
                  </a:ext>
                </a:extLst>
              </a:tr>
              <a:tr h="370840">
                <a:tc>
                  <a:txBody>
                    <a:bodyPr/>
                    <a:lstStyle/>
                    <a:p>
                      <a:r>
                        <a:rPr lang="pt-BR"/>
                        <a:t>Número de compradores</a:t>
                      </a:r>
                    </a:p>
                  </a:txBody>
                  <a:tcP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pt-BR"/>
                        <a:t>Desloca a curva de demanda</a:t>
                      </a:r>
                    </a:p>
                  </a:txBody>
                  <a:tcPr/>
                </a:tc>
                <a:extLst>
                  <a:ext uri="{0D108BD9-81ED-4DB2-BD59-A6C34878D82A}">
                    <a16:rowId xmlns:a16="http://schemas.microsoft.com/office/drawing/2014/main" val="984491980"/>
                  </a:ext>
                </a:extLst>
              </a:tr>
            </a:tbl>
          </a:graphicData>
        </a:graphic>
      </p:graphicFrame>
    </p:spTree>
    <p:extLst>
      <p:ext uri="{BB962C8B-B14F-4D97-AF65-F5344CB8AC3E}">
        <p14:creationId xmlns:p14="http://schemas.microsoft.com/office/powerpoint/2010/main" val="24181995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Zoom de Slide 3">
                <a:extLst>
                  <a:ext uri="{FF2B5EF4-FFF2-40B4-BE49-F238E27FC236}">
                    <a16:creationId xmlns:a16="http://schemas.microsoft.com/office/drawing/2014/main" id="{F85CB62F-E60F-4847-945E-449601577885}"/>
                  </a:ext>
                </a:extLst>
              </p:cNvPr>
              <p:cNvGraphicFramePr>
                <a:graphicFrameLocks noChangeAspect="1"/>
              </p:cNvGraphicFramePr>
              <p:nvPr>
                <p:extLst>
                  <p:ext uri="{D42A27DB-BD31-4B8C-83A1-F6EECF244321}">
                    <p14:modId xmlns:p14="http://schemas.microsoft.com/office/powerpoint/2010/main" val="485315720"/>
                  </p:ext>
                </p:extLst>
              </p:nvPr>
            </p:nvGraphicFramePr>
            <p:xfrm>
              <a:off x="6672065" y="1700809"/>
              <a:ext cx="3224297" cy="2418223"/>
            </p:xfrm>
            <a:graphic>
              <a:graphicData uri="http://schemas.microsoft.com/office/powerpoint/2016/slidezoom">
                <pslz:sldZm>
                  <pslz:sldZmObj sldId="497" cId="2905320262">
                    <pslz:zmPr id="{4EE798DF-B729-4D97-8A07-F5E725479956}" returnToParent="0" transitionDur="1000">
                      <p166:blipFill xmlns:p166="http://schemas.microsoft.com/office/powerpoint/2016/6/main">
                        <a:blip r:embed="rId2"/>
                        <a:stretch>
                          <a:fillRect/>
                        </a:stretch>
                      </p166:blipFill>
                      <p166:spPr xmlns:p166="http://schemas.microsoft.com/office/powerpoint/2016/6/main">
                        <a:xfrm>
                          <a:off x="0" y="0"/>
                          <a:ext cx="3224297" cy="2418223"/>
                        </a:xfrm>
                        <a:prstGeom prst="rect">
                          <a:avLst/>
                        </a:prstGeom>
                        <a:ln w="3175">
                          <a:solidFill>
                            <a:prstClr val="ltGray"/>
                          </a:solidFill>
                        </a:ln>
                      </p166:spPr>
                    </pslz:zmPr>
                  </pslz:sldZmObj>
                </pslz:sldZm>
              </a:graphicData>
            </a:graphic>
          </p:graphicFrame>
        </mc:Choice>
        <mc:Fallback>
          <p:pic>
            <p:nvPicPr>
              <p:cNvPr id="4" name="Zoom de Slide 3">
                <a:hlinkClick r:id="rId3" action="ppaction://hlinksldjump"/>
                <a:extLst>
                  <a:ext uri="{FF2B5EF4-FFF2-40B4-BE49-F238E27FC236}">
                    <a16:creationId xmlns:a16="http://schemas.microsoft.com/office/drawing/2014/main" id="{F85CB62F-E60F-4847-945E-449601577885}"/>
                  </a:ext>
                </a:extLst>
              </p:cNvPr>
              <p:cNvPicPr>
                <a:picLocks noGrp="1" noRot="1" noChangeAspect="1" noMove="1" noResize="1" noEditPoints="1" noAdjustHandles="1" noChangeArrowheads="1" noChangeShapeType="1"/>
              </p:cNvPicPr>
              <p:nvPr/>
            </p:nvPicPr>
            <p:blipFill>
              <a:blip r:embed="rId2"/>
              <a:stretch>
                <a:fillRect/>
              </a:stretch>
            </p:blipFill>
            <p:spPr>
              <a:xfrm>
                <a:off x="6672065" y="1700809"/>
                <a:ext cx="3224297" cy="2418223"/>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E60B4A9A-EF9B-4381-AC8D-7049CB5B85CA}"/>
              </a:ext>
            </a:extLst>
          </p:cNvPr>
          <p:cNvSpPr>
            <a:spLocks noGrp="1"/>
          </p:cNvSpPr>
          <p:nvPr>
            <p:ph type="title"/>
          </p:nvPr>
        </p:nvSpPr>
        <p:spPr/>
        <p:txBody>
          <a:bodyPr/>
          <a:lstStyle/>
          <a:p>
            <a:r>
              <a:rPr lang="pt-BR"/>
              <a:t>Organizações especializadas em previsões futuras</a:t>
            </a:r>
          </a:p>
        </p:txBody>
      </p:sp>
      <p:pic>
        <p:nvPicPr>
          <p:cNvPr id="7" name="Imagem 6">
            <a:extLst>
              <a:ext uri="{FF2B5EF4-FFF2-40B4-BE49-F238E27FC236}">
                <a16:creationId xmlns:a16="http://schemas.microsoft.com/office/drawing/2014/main" id="{1E2788FE-0956-4208-807E-23F8E2BCC4BC}"/>
              </a:ext>
            </a:extLst>
          </p:cNvPr>
          <p:cNvPicPr>
            <a:picLocks noChangeAspect="1"/>
          </p:cNvPicPr>
          <p:nvPr/>
        </p:nvPicPr>
        <p:blipFill>
          <a:blip r:embed="rId4"/>
          <a:stretch>
            <a:fillRect/>
          </a:stretch>
        </p:blipFill>
        <p:spPr>
          <a:xfrm>
            <a:off x="1554098" y="1484785"/>
            <a:ext cx="9144000" cy="5445971"/>
          </a:xfrm>
          <a:prstGeom prst="rect">
            <a:avLst/>
          </a:prstGeom>
        </p:spPr>
      </p:pic>
    </p:spTree>
    <p:extLst>
      <p:ext uri="{BB962C8B-B14F-4D97-AF65-F5344CB8AC3E}">
        <p14:creationId xmlns:p14="http://schemas.microsoft.com/office/powerpoint/2010/main" val="29668309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ídia Online 5" title="Estudos do Futuro e Inovação - Profuturo FIA">
            <a:hlinkClick r:id="" action="ppaction://media"/>
            <a:extLst>
              <a:ext uri="{FF2B5EF4-FFF2-40B4-BE49-F238E27FC236}">
                <a16:creationId xmlns:a16="http://schemas.microsoft.com/office/drawing/2014/main" id="{8028DF2B-8DF8-4F15-9FCF-796D8FE7AA53}"/>
              </a:ext>
            </a:extLst>
          </p:cNvPr>
          <p:cNvPicPr>
            <a:picLocks noRot="1" noChangeAspect="1"/>
          </p:cNvPicPr>
          <p:nvPr>
            <a:videoFile r:link="rId1"/>
          </p:nvPr>
        </p:nvPicPr>
        <p:blipFill>
          <a:blip r:embed="rId3"/>
          <a:stretch>
            <a:fillRect/>
          </a:stretch>
        </p:blipFill>
        <p:spPr>
          <a:xfrm>
            <a:off x="1565018" y="880323"/>
            <a:ext cx="9061965" cy="50973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5320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Zoom de Slide 3">
                <a:extLst>
                  <a:ext uri="{FF2B5EF4-FFF2-40B4-BE49-F238E27FC236}">
                    <a16:creationId xmlns:a16="http://schemas.microsoft.com/office/drawing/2014/main" id="{0D947A6C-1318-4F6F-BED7-7ADB8E5C0098}"/>
                  </a:ext>
                </a:extLst>
              </p:cNvPr>
              <p:cNvGraphicFramePr>
                <a:graphicFrameLocks noChangeAspect="1"/>
              </p:cNvGraphicFramePr>
              <p:nvPr>
                <p:extLst>
                  <p:ext uri="{D42A27DB-BD31-4B8C-83A1-F6EECF244321}">
                    <p14:modId xmlns:p14="http://schemas.microsoft.com/office/powerpoint/2010/main" val="3753348350"/>
                  </p:ext>
                </p:extLst>
              </p:nvPr>
            </p:nvGraphicFramePr>
            <p:xfrm>
              <a:off x="2351584" y="4293096"/>
              <a:ext cx="3222104" cy="2416578"/>
            </p:xfrm>
            <a:graphic>
              <a:graphicData uri="http://schemas.microsoft.com/office/powerpoint/2016/slidezoom">
                <pslz:sldZm>
                  <pslz:sldZmObj sldId="499" cId="3254939322">
                    <pslz:zmPr id="{C4844A78-DB89-42E2-B3AF-88D91F15463E}" returnToParent="0" transitionDur="1000">
                      <p166:blipFill xmlns:p166="http://schemas.microsoft.com/office/powerpoint/2016/6/main">
                        <a:blip r:embed="rId2"/>
                        <a:stretch>
                          <a:fillRect/>
                        </a:stretch>
                      </p166:blipFill>
                      <p166:spPr xmlns:p166="http://schemas.microsoft.com/office/powerpoint/2016/6/main">
                        <a:xfrm>
                          <a:off x="0" y="0"/>
                          <a:ext cx="3222104" cy="2416578"/>
                        </a:xfrm>
                        <a:prstGeom prst="rect">
                          <a:avLst/>
                        </a:prstGeom>
                        <a:ln w="3175">
                          <a:solidFill>
                            <a:prstClr val="ltGray"/>
                          </a:solidFill>
                        </a:ln>
                      </p166:spPr>
                    </pslz:zmPr>
                  </pslz:sldZmObj>
                </pslz:sldZm>
              </a:graphicData>
            </a:graphic>
          </p:graphicFrame>
        </mc:Choice>
        <mc:Fallback>
          <p:pic>
            <p:nvPicPr>
              <p:cNvPr id="4" name="Zoom de Slide 3">
                <a:hlinkClick r:id="rId3" action="ppaction://hlinksldjump"/>
                <a:extLst>
                  <a:ext uri="{FF2B5EF4-FFF2-40B4-BE49-F238E27FC236}">
                    <a16:creationId xmlns:a16="http://schemas.microsoft.com/office/drawing/2014/main" id="{0D947A6C-1318-4F6F-BED7-7ADB8E5C0098}"/>
                  </a:ext>
                </a:extLst>
              </p:cNvPr>
              <p:cNvPicPr>
                <a:picLocks noGrp="1" noRot="1" noChangeAspect="1" noMove="1" noResize="1" noEditPoints="1" noAdjustHandles="1" noChangeArrowheads="1" noChangeShapeType="1"/>
              </p:cNvPicPr>
              <p:nvPr/>
            </p:nvPicPr>
            <p:blipFill>
              <a:blip r:embed="rId2"/>
              <a:stretch>
                <a:fillRect/>
              </a:stretch>
            </p:blipFill>
            <p:spPr>
              <a:xfrm>
                <a:off x="2351584" y="4293096"/>
                <a:ext cx="3222104" cy="2416578"/>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E60B4A9A-EF9B-4381-AC8D-7049CB5B85CA}"/>
              </a:ext>
            </a:extLst>
          </p:cNvPr>
          <p:cNvSpPr>
            <a:spLocks noGrp="1"/>
          </p:cNvSpPr>
          <p:nvPr>
            <p:ph type="title"/>
          </p:nvPr>
        </p:nvSpPr>
        <p:spPr/>
        <p:txBody>
          <a:bodyPr/>
          <a:lstStyle/>
          <a:p>
            <a:r>
              <a:rPr lang="pt-BR"/>
              <a:t>Organizações especializadas em previsões futuras</a:t>
            </a:r>
          </a:p>
        </p:txBody>
      </p:sp>
      <p:pic>
        <p:nvPicPr>
          <p:cNvPr id="7" name="Imagem 6">
            <a:extLst>
              <a:ext uri="{FF2B5EF4-FFF2-40B4-BE49-F238E27FC236}">
                <a16:creationId xmlns:a16="http://schemas.microsoft.com/office/drawing/2014/main" id="{1E2788FE-0956-4208-807E-23F8E2BCC4BC}"/>
              </a:ext>
            </a:extLst>
          </p:cNvPr>
          <p:cNvPicPr>
            <a:picLocks noChangeAspect="1"/>
          </p:cNvPicPr>
          <p:nvPr/>
        </p:nvPicPr>
        <p:blipFill>
          <a:blip r:embed="rId4"/>
          <a:stretch>
            <a:fillRect/>
          </a:stretch>
        </p:blipFill>
        <p:spPr>
          <a:xfrm>
            <a:off x="1554098" y="1484785"/>
            <a:ext cx="9144000" cy="5445971"/>
          </a:xfrm>
          <a:prstGeom prst="rect">
            <a:avLst/>
          </a:prstGeom>
        </p:spPr>
      </p:pic>
    </p:spTree>
    <p:extLst>
      <p:ext uri="{BB962C8B-B14F-4D97-AF65-F5344CB8AC3E}">
        <p14:creationId xmlns:p14="http://schemas.microsoft.com/office/powerpoint/2010/main" val="27231522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ídia Online 7" title="The Age of the Customer">
            <a:hlinkClick r:id="" action="ppaction://media"/>
            <a:extLst>
              <a:ext uri="{FF2B5EF4-FFF2-40B4-BE49-F238E27FC236}">
                <a16:creationId xmlns:a16="http://schemas.microsoft.com/office/drawing/2014/main" id="{B4C42E4C-8DAD-4539-8919-42746DB88E84}"/>
              </a:ext>
            </a:extLst>
          </p:cNvPr>
          <p:cNvPicPr>
            <a:picLocks noRot="1" noChangeAspect="1"/>
          </p:cNvPicPr>
          <p:nvPr>
            <a:videoFile r:link="rId1"/>
          </p:nvPr>
        </p:nvPicPr>
        <p:blipFill>
          <a:blip r:embed="rId3"/>
          <a:stretch>
            <a:fillRect/>
          </a:stretch>
        </p:blipFill>
        <p:spPr>
          <a:xfrm>
            <a:off x="1551495" y="872716"/>
            <a:ext cx="9089010" cy="51125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493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Zoom de Slide 3">
                <a:extLst>
                  <a:ext uri="{FF2B5EF4-FFF2-40B4-BE49-F238E27FC236}">
                    <a16:creationId xmlns:a16="http://schemas.microsoft.com/office/drawing/2014/main" id="{1FBCE1E2-B498-43B0-84ED-D68FAC16350E}"/>
                  </a:ext>
                </a:extLst>
              </p:cNvPr>
              <p:cNvGraphicFramePr>
                <a:graphicFrameLocks noChangeAspect="1"/>
              </p:cNvGraphicFramePr>
              <p:nvPr>
                <p:extLst>
                  <p:ext uri="{D42A27DB-BD31-4B8C-83A1-F6EECF244321}">
                    <p14:modId xmlns:p14="http://schemas.microsoft.com/office/powerpoint/2010/main" val="2351499286"/>
                  </p:ext>
                </p:extLst>
              </p:nvPr>
            </p:nvGraphicFramePr>
            <p:xfrm>
              <a:off x="6744072" y="4297161"/>
              <a:ext cx="3240360" cy="2430270"/>
            </p:xfrm>
            <a:graphic>
              <a:graphicData uri="http://schemas.microsoft.com/office/powerpoint/2016/slidezoom">
                <pslz:sldZm>
                  <pslz:sldZmObj sldId="500" cId="844406557">
                    <pslz:zmPr id="{F8B74027-3BA3-447F-A494-438EF3CAA287}" returnToParent="0" transitionDur="1000">
                      <p166:blipFill xmlns:p166="http://schemas.microsoft.com/office/powerpoint/2016/6/main">
                        <a:blip r:embed="rId2"/>
                        <a:stretch>
                          <a:fillRect/>
                        </a:stretch>
                      </p166:blipFill>
                      <p166:spPr xmlns:p166="http://schemas.microsoft.com/office/powerpoint/2016/6/main">
                        <a:xfrm>
                          <a:off x="0" y="0"/>
                          <a:ext cx="3240360" cy="2430270"/>
                        </a:xfrm>
                        <a:prstGeom prst="rect">
                          <a:avLst/>
                        </a:prstGeom>
                        <a:ln w="3175">
                          <a:solidFill>
                            <a:prstClr val="ltGray"/>
                          </a:solidFill>
                        </a:ln>
                      </p166:spPr>
                    </pslz:zmPr>
                  </pslz:sldZmObj>
                </pslz:sldZm>
              </a:graphicData>
            </a:graphic>
          </p:graphicFrame>
        </mc:Choice>
        <mc:Fallback>
          <p:pic>
            <p:nvPicPr>
              <p:cNvPr id="4" name="Zoom de Slide 3">
                <a:hlinkClick r:id="rId3" action="ppaction://hlinksldjump"/>
                <a:extLst>
                  <a:ext uri="{FF2B5EF4-FFF2-40B4-BE49-F238E27FC236}">
                    <a16:creationId xmlns:a16="http://schemas.microsoft.com/office/drawing/2014/main" id="{1FBCE1E2-B498-43B0-84ED-D68FAC16350E}"/>
                  </a:ext>
                </a:extLst>
              </p:cNvPr>
              <p:cNvPicPr>
                <a:picLocks noGrp="1" noRot="1" noChangeAspect="1" noMove="1" noResize="1" noEditPoints="1" noAdjustHandles="1" noChangeArrowheads="1" noChangeShapeType="1"/>
              </p:cNvPicPr>
              <p:nvPr/>
            </p:nvPicPr>
            <p:blipFill>
              <a:blip r:embed="rId2"/>
              <a:stretch>
                <a:fillRect/>
              </a:stretch>
            </p:blipFill>
            <p:spPr>
              <a:xfrm>
                <a:off x="6744072" y="4297161"/>
                <a:ext cx="3240360" cy="2430270"/>
              </a:xfrm>
              <a:prstGeom prst="rect">
                <a:avLst/>
              </a:prstGeom>
              <a:ln w="3175">
                <a:solidFill>
                  <a:prstClr val="ltGray"/>
                </a:solidFill>
              </a:ln>
            </p:spPr>
          </p:pic>
        </mc:Fallback>
      </mc:AlternateContent>
      <p:sp>
        <p:nvSpPr>
          <p:cNvPr id="2" name="Título 1">
            <a:extLst>
              <a:ext uri="{FF2B5EF4-FFF2-40B4-BE49-F238E27FC236}">
                <a16:creationId xmlns:a16="http://schemas.microsoft.com/office/drawing/2014/main" id="{E60B4A9A-EF9B-4381-AC8D-7049CB5B85CA}"/>
              </a:ext>
            </a:extLst>
          </p:cNvPr>
          <p:cNvSpPr>
            <a:spLocks noGrp="1"/>
          </p:cNvSpPr>
          <p:nvPr>
            <p:ph type="title"/>
          </p:nvPr>
        </p:nvSpPr>
        <p:spPr/>
        <p:txBody>
          <a:bodyPr/>
          <a:lstStyle/>
          <a:p>
            <a:r>
              <a:rPr lang="pt-BR"/>
              <a:t>Organizações especializadas em previsões futuras</a:t>
            </a:r>
          </a:p>
        </p:txBody>
      </p:sp>
      <p:pic>
        <p:nvPicPr>
          <p:cNvPr id="7" name="Imagem 6">
            <a:extLst>
              <a:ext uri="{FF2B5EF4-FFF2-40B4-BE49-F238E27FC236}">
                <a16:creationId xmlns:a16="http://schemas.microsoft.com/office/drawing/2014/main" id="{1E2788FE-0956-4208-807E-23F8E2BCC4BC}"/>
              </a:ext>
            </a:extLst>
          </p:cNvPr>
          <p:cNvPicPr>
            <a:picLocks noChangeAspect="1"/>
          </p:cNvPicPr>
          <p:nvPr/>
        </p:nvPicPr>
        <p:blipFill>
          <a:blip r:embed="rId4"/>
          <a:stretch>
            <a:fillRect/>
          </a:stretch>
        </p:blipFill>
        <p:spPr>
          <a:xfrm>
            <a:off x="1554098" y="1484785"/>
            <a:ext cx="9144000" cy="5445971"/>
          </a:xfrm>
          <a:prstGeom prst="rect">
            <a:avLst/>
          </a:prstGeom>
        </p:spPr>
      </p:pic>
    </p:spTree>
    <p:extLst>
      <p:ext uri="{BB962C8B-B14F-4D97-AF65-F5344CB8AC3E}">
        <p14:creationId xmlns:p14="http://schemas.microsoft.com/office/powerpoint/2010/main" val="9580092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ídia Online 2" title="5 Questions: Brent Adamson on the Future of Marketing">
            <a:hlinkClick r:id="" action="ppaction://media"/>
            <a:extLst>
              <a:ext uri="{FF2B5EF4-FFF2-40B4-BE49-F238E27FC236}">
                <a16:creationId xmlns:a16="http://schemas.microsoft.com/office/drawing/2014/main" id="{DED72172-696F-44DE-B862-898EFF738E53}"/>
              </a:ext>
            </a:extLst>
          </p:cNvPr>
          <p:cNvPicPr>
            <a:picLocks noRot="1" noChangeAspect="1"/>
          </p:cNvPicPr>
          <p:nvPr>
            <a:videoFile r:link="rId1"/>
          </p:nvPr>
        </p:nvPicPr>
        <p:blipFill>
          <a:blip r:embed="rId3"/>
          <a:stretch>
            <a:fillRect/>
          </a:stretch>
        </p:blipFill>
        <p:spPr>
          <a:xfrm>
            <a:off x="1551495" y="872716"/>
            <a:ext cx="9089010" cy="5112568"/>
          </a:xfrm>
          <a:prstGeom prst="rect">
            <a:avLst/>
          </a:prstGeom>
        </p:spPr>
      </p:pic>
    </p:spTree>
    <p:extLst>
      <p:ext uri="{BB962C8B-B14F-4D97-AF65-F5344CB8AC3E}">
        <p14:creationId xmlns:p14="http://schemas.microsoft.com/office/powerpoint/2010/main" val="84440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13" name="Zoom de Slide 12">
                <a:extLst>
                  <a:ext uri="{FF2B5EF4-FFF2-40B4-BE49-F238E27FC236}">
                    <a16:creationId xmlns:a16="http://schemas.microsoft.com/office/drawing/2014/main" id="{0B6E9BEC-4728-4219-80DA-2B2EE0530CCD}"/>
                  </a:ext>
                </a:extLst>
              </p:cNvPr>
              <p:cNvGraphicFramePr>
                <a:graphicFrameLocks noChangeAspect="1"/>
              </p:cNvGraphicFramePr>
              <p:nvPr>
                <p:extLst>
                  <p:ext uri="{D42A27DB-BD31-4B8C-83A1-F6EECF244321}">
                    <p14:modId xmlns:p14="http://schemas.microsoft.com/office/powerpoint/2010/main" val="757139007"/>
                  </p:ext>
                </p:extLst>
              </p:nvPr>
            </p:nvGraphicFramePr>
            <p:xfrm>
              <a:off x="6779071" y="1805570"/>
              <a:ext cx="3094977" cy="2321233"/>
            </p:xfrm>
            <a:graphic>
              <a:graphicData uri="http://schemas.microsoft.com/office/powerpoint/2016/slidezoom">
                <pslz:sldZm>
                  <pslz:sldZmObj sldId="482" cId="1368236434">
                    <pslz:zmPr id="{E9AB4D28-2CDA-4F6D-B99E-9300649D32BC}" returnToParent="0" transitionDur="1000">
                      <p166:blipFill xmlns:p166="http://schemas.microsoft.com/office/powerpoint/2016/6/main">
                        <a:blip r:embed="rId2"/>
                        <a:stretch>
                          <a:fillRect/>
                        </a:stretch>
                      </p166:blipFill>
                      <p166:spPr xmlns:p166="http://schemas.microsoft.com/office/powerpoint/2016/6/main">
                        <a:xfrm>
                          <a:off x="0" y="0"/>
                          <a:ext cx="3094977" cy="2321233"/>
                        </a:xfrm>
                        <a:prstGeom prst="rect">
                          <a:avLst/>
                        </a:prstGeom>
                        <a:ln w="3175">
                          <a:solidFill>
                            <a:prstClr val="ltGray"/>
                          </a:solidFill>
                        </a:ln>
                      </p166:spPr>
                    </pslz:zmPr>
                  </pslz:sldZmObj>
                </pslz:sldZm>
              </a:graphicData>
            </a:graphic>
          </p:graphicFrame>
        </mc:Choice>
        <mc:Fallback>
          <p:pic>
            <p:nvPicPr>
              <p:cNvPr id="13" name="Zoom de Slide 12">
                <a:hlinkClick r:id="rId3" action="ppaction://hlinksldjump"/>
                <a:extLst>
                  <a:ext uri="{FF2B5EF4-FFF2-40B4-BE49-F238E27FC236}">
                    <a16:creationId xmlns:a16="http://schemas.microsoft.com/office/drawing/2014/main" id="{0B6E9BEC-4728-4219-80DA-2B2EE0530CCD}"/>
                  </a:ext>
                </a:extLst>
              </p:cNvPr>
              <p:cNvPicPr>
                <a:picLocks noGrp="1" noRot="1" noChangeAspect="1" noMove="1" noResize="1" noEditPoints="1" noAdjustHandles="1" noChangeArrowheads="1" noChangeShapeType="1"/>
              </p:cNvPicPr>
              <p:nvPr/>
            </p:nvPicPr>
            <p:blipFill>
              <a:blip r:embed="rId2"/>
              <a:stretch>
                <a:fillRect/>
              </a:stretch>
            </p:blipFill>
            <p:spPr>
              <a:xfrm>
                <a:off x="6779071" y="1805570"/>
                <a:ext cx="3094977" cy="2321233"/>
              </a:xfrm>
              <a:prstGeom prst="rect">
                <a:avLst/>
              </a:prstGeom>
              <a:ln w="3175">
                <a:solidFill>
                  <a:prstClr val="ltGray"/>
                </a:solidFill>
              </a:ln>
            </p:spPr>
          </p:pic>
        </mc:Fallback>
      </mc:AlternateContent>
      <p:pic>
        <p:nvPicPr>
          <p:cNvPr id="7" name="Imagem 6">
            <a:extLst>
              <a:ext uri="{FF2B5EF4-FFF2-40B4-BE49-F238E27FC236}">
                <a16:creationId xmlns:a16="http://schemas.microsoft.com/office/drawing/2014/main" id="{2FDDC75D-7EAF-4E8B-81D5-606531D5285A}"/>
              </a:ext>
            </a:extLst>
          </p:cNvPr>
          <p:cNvPicPr>
            <a:picLocks noChangeAspect="1"/>
          </p:cNvPicPr>
          <p:nvPr/>
        </p:nvPicPr>
        <p:blipFill>
          <a:blip r:embed="rId4"/>
          <a:stretch>
            <a:fillRect/>
          </a:stretch>
        </p:blipFill>
        <p:spPr>
          <a:xfrm>
            <a:off x="6047747" y="1594467"/>
            <a:ext cx="4572396" cy="2743438"/>
          </a:xfrm>
          <a:prstGeom prst="rect">
            <a:avLst/>
          </a:prstGeom>
        </p:spPr>
      </p:pic>
      <p:sp>
        <p:nvSpPr>
          <p:cNvPr id="2" name="Título 1">
            <a:extLst>
              <a:ext uri="{FF2B5EF4-FFF2-40B4-BE49-F238E27FC236}">
                <a16:creationId xmlns:a16="http://schemas.microsoft.com/office/drawing/2014/main" id="{A496101F-F62F-4054-93BF-0853ED15DBBD}"/>
              </a:ext>
            </a:extLst>
          </p:cNvPr>
          <p:cNvSpPr>
            <a:spLocks noGrp="1"/>
          </p:cNvSpPr>
          <p:nvPr>
            <p:ph type="title"/>
          </p:nvPr>
        </p:nvSpPr>
        <p:spPr>
          <a:xfrm>
            <a:off x="2666108" y="381000"/>
            <a:ext cx="7374269" cy="1219200"/>
          </a:xfrm>
        </p:spPr>
        <p:txBody>
          <a:bodyPr anchor="b">
            <a:normAutofit/>
          </a:bodyPr>
          <a:lstStyle/>
          <a:p>
            <a:r>
              <a:rPr lang="pt-BR"/>
              <a:t>Efeito da renda em bens</a:t>
            </a:r>
          </a:p>
        </p:txBody>
      </p:sp>
      <p:sp>
        <p:nvSpPr>
          <p:cNvPr id="3" name="Espaço Reservado para Conteúdo 2">
            <a:extLst>
              <a:ext uri="{FF2B5EF4-FFF2-40B4-BE49-F238E27FC236}">
                <a16:creationId xmlns:a16="http://schemas.microsoft.com/office/drawing/2014/main" id="{667CE035-8C38-45D3-A3FB-526D0F6B09E7}"/>
              </a:ext>
            </a:extLst>
          </p:cNvPr>
          <p:cNvSpPr>
            <a:spLocks noGrp="1"/>
          </p:cNvSpPr>
          <p:nvPr>
            <p:ph sz="half" idx="1"/>
          </p:nvPr>
        </p:nvSpPr>
        <p:spPr>
          <a:xfrm>
            <a:off x="2471829" y="2348880"/>
            <a:ext cx="3601388" cy="3604992"/>
          </a:xfrm>
        </p:spPr>
        <p:txBody>
          <a:bodyPr>
            <a:normAutofit fontScale="85000" lnSpcReduction="20000"/>
          </a:bodyPr>
          <a:lstStyle/>
          <a:p>
            <a:pPr marL="0" indent="0">
              <a:buNone/>
            </a:pPr>
            <a:r>
              <a:rPr lang="pt-BR" sz="1900"/>
              <a:t>Bem normal</a:t>
            </a:r>
          </a:p>
          <a:p>
            <a:pPr lvl="1"/>
            <a:r>
              <a:rPr lang="pt-BR" sz="1600"/>
              <a:t>Bem para o qual, tudo o mais mantido constante, um aumento na renda leva a um aumento da demanda</a:t>
            </a:r>
          </a:p>
          <a:p>
            <a:pPr marL="0" indent="0">
              <a:buNone/>
            </a:pPr>
            <a:r>
              <a:rPr lang="pt-BR" sz="1900"/>
              <a:t>Bem inferior</a:t>
            </a:r>
          </a:p>
          <a:p>
            <a:pPr lvl="1"/>
            <a:r>
              <a:rPr lang="pt-BR" sz="1600"/>
              <a:t>Bem para o qual, tudo o mais mantido constante, um aumento de renda leva a diminuição da demanda.</a:t>
            </a:r>
          </a:p>
          <a:p>
            <a:pPr marL="0" indent="0">
              <a:buNone/>
            </a:pPr>
            <a:r>
              <a:rPr lang="pt-BR" sz="1900"/>
              <a:t>Substitutos</a:t>
            </a:r>
          </a:p>
          <a:p>
            <a:pPr lvl="1"/>
            <a:r>
              <a:rPr lang="pt-BR" sz="1600"/>
              <a:t>Dois bens para os quais o aumento de preço de um leva a um aumento da demanda pelo outro</a:t>
            </a:r>
          </a:p>
          <a:p>
            <a:pPr marL="0" indent="0">
              <a:buNone/>
            </a:pPr>
            <a:r>
              <a:rPr lang="pt-BR" sz="1900"/>
              <a:t>Complementares</a:t>
            </a:r>
          </a:p>
          <a:p>
            <a:pPr lvl="1"/>
            <a:r>
              <a:rPr lang="pt-BR" sz="1600"/>
              <a:t>Dois bens para os quais o aumento do preço de um leva a uma redução da demanda pelo outro</a:t>
            </a:r>
          </a:p>
          <a:p>
            <a:pPr lvl="1"/>
            <a:endParaRPr lang="pt-BR"/>
          </a:p>
        </p:txBody>
      </p:sp>
      <p:pic>
        <p:nvPicPr>
          <p:cNvPr id="9" name="Imagem 8">
            <a:extLst>
              <a:ext uri="{FF2B5EF4-FFF2-40B4-BE49-F238E27FC236}">
                <a16:creationId xmlns:a16="http://schemas.microsoft.com/office/drawing/2014/main" id="{D39ABCA8-94F4-49BF-B6E4-F71D3DCDBD4C}"/>
              </a:ext>
            </a:extLst>
          </p:cNvPr>
          <p:cNvPicPr>
            <a:picLocks noChangeAspect="1"/>
          </p:cNvPicPr>
          <p:nvPr/>
        </p:nvPicPr>
        <p:blipFill>
          <a:blip r:embed="rId5"/>
          <a:stretch>
            <a:fillRect/>
          </a:stretch>
        </p:blipFill>
        <p:spPr>
          <a:xfrm>
            <a:off x="6040361" y="4113558"/>
            <a:ext cx="4572396" cy="2743438"/>
          </a:xfrm>
          <a:prstGeom prst="rect">
            <a:avLst/>
          </a:prstGeom>
        </p:spPr>
      </p:pic>
    </p:spTree>
    <p:extLst>
      <p:ext uri="{BB962C8B-B14F-4D97-AF65-F5344CB8AC3E}">
        <p14:creationId xmlns:p14="http://schemas.microsoft.com/office/powerpoint/2010/main" val="11169572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ídia Online 3" title="Arroz vs macarrão">
            <a:hlinkClick r:id="" action="ppaction://media"/>
            <a:extLst>
              <a:ext uri="{FF2B5EF4-FFF2-40B4-BE49-F238E27FC236}">
                <a16:creationId xmlns:a16="http://schemas.microsoft.com/office/drawing/2014/main" id="{4F00F987-389E-4ADE-9063-4A8923A7F680}"/>
              </a:ext>
            </a:extLst>
          </p:cNvPr>
          <p:cNvPicPr>
            <a:picLocks noRot="1" noChangeAspect="1"/>
          </p:cNvPicPr>
          <p:nvPr>
            <a:videoFile r:link="rId1"/>
          </p:nvPr>
        </p:nvPicPr>
        <p:blipFill>
          <a:blip r:embed="rId3"/>
          <a:stretch>
            <a:fillRect/>
          </a:stretch>
        </p:blipFill>
        <p:spPr>
          <a:xfrm>
            <a:off x="1541748" y="867234"/>
            <a:ext cx="9108504" cy="51235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68236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13" name="Zoom de Slide 12">
                <a:extLst>
                  <a:ext uri="{FF2B5EF4-FFF2-40B4-BE49-F238E27FC236}">
                    <a16:creationId xmlns:a16="http://schemas.microsoft.com/office/drawing/2014/main" id="{94324DF8-1964-43B7-9CF0-3E3B7B578CC1}"/>
                  </a:ext>
                </a:extLst>
              </p:cNvPr>
              <p:cNvGraphicFramePr>
                <a:graphicFrameLocks noChangeAspect="1"/>
              </p:cNvGraphicFramePr>
              <p:nvPr>
                <p:extLst>
                  <p:ext uri="{D42A27DB-BD31-4B8C-83A1-F6EECF244321}">
                    <p14:modId xmlns:p14="http://schemas.microsoft.com/office/powerpoint/2010/main" val="66077276"/>
                  </p:ext>
                </p:extLst>
              </p:nvPr>
            </p:nvGraphicFramePr>
            <p:xfrm>
              <a:off x="6890280" y="4365104"/>
              <a:ext cx="3150096" cy="2362572"/>
            </p:xfrm>
            <a:graphic>
              <a:graphicData uri="http://schemas.microsoft.com/office/powerpoint/2016/slidezoom">
                <pslz:sldZm>
                  <pslz:sldZmObj sldId="483" cId="2018713258">
                    <pslz:zmPr id="{8B7009D9-07CC-482E-8DDD-ADEBFF9B48C7}" returnToParent="0" transitionDur="1000">
                      <p166:blipFill xmlns:p166="http://schemas.microsoft.com/office/powerpoint/2016/6/main">
                        <a:blip r:embed="rId2"/>
                        <a:stretch>
                          <a:fillRect/>
                        </a:stretch>
                      </p166:blipFill>
                      <p166:spPr xmlns:p166="http://schemas.microsoft.com/office/powerpoint/2016/6/main">
                        <a:xfrm>
                          <a:off x="0" y="0"/>
                          <a:ext cx="3150096" cy="2362572"/>
                        </a:xfrm>
                        <a:prstGeom prst="rect">
                          <a:avLst/>
                        </a:prstGeom>
                        <a:ln w="3175">
                          <a:solidFill>
                            <a:prstClr val="ltGray"/>
                          </a:solidFill>
                        </a:ln>
                      </p166:spPr>
                    </pslz:zmPr>
                  </pslz:sldZmObj>
                </pslz:sldZm>
              </a:graphicData>
            </a:graphic>
          </p:graphicFrame>
        </mc:Choice>
        <mc:Fallback>
          <p:pic>
            <p:nvPicPr>
              <p:cNvPr id="13" name="Zoom de Slide 12">
                <a:hlinkClick r:id="rId3" action="ppaction://hlinksldjump"/>
                <a:extLst>
                  <a:ext uri="{FF2B5EF4-FFF2-40B4-BE49-F238E27FC236}">
                    <a16:creationId xmlns:a16="http://schemas.microsoft.com/office/drawing/2014/main" id="{94324DF8-1964-43B7-9CF0-3E3B7B578CC1}"/>
                  </a:ext>
                </a:extLst>
              </p:cNvPr>
              <p:cNvPicPr>
                <a:picLocks noGrp="1" noRot="1" noChangeAspect="1" noMove="1" noResize="1" noEditPoints="1" noAdjustHandles="1" noChangeArrowheads="1" noChangeShapeType="1"/>
              </p:cNvPicPr>
              <p:nvPr/>
            </p:nvPicPr>
            <p:blipFill>
              <a:blip r:embed="rId2"/>
              <a:stretch>
                <a:fillRect/>
              </a:stretch>
            </p:blipFill>
            <p:spPr>
              <a:xfrm>
                <a:off x="6890280" y="4365104"/>
                <a:ext cx="3150096" cy="2362572"/>
              </a:xfrm>
              <a:prstGeom prst="rect">
                <a:avLst/>
              </a:prstGeom>
              <a:ln w="3175">
                <a:solidFill>
                  <a:prstClr val="ltGray"/>
                </a:solidFill>
              </a:ln>
            </p:spPr>
          </p:pic>
        </mc:Fallback>
      </mc:AlternateContent>
      <p:pic>
        <p:nvPicPr>
          <p:cNvPr id="9" name="Imagem 8">
            <a:extLst>
              <a:ext uri="{FF2B5EF4-FFF2-40B4-BE49-F238E27FC236}">
                <a16:creationId xmlns:a16="http://schemas.microsoft.com/office/drawing/2014/main" id="{6375B3C2-C5BC-4B7A-B613-C29AFFAF2A78}"/>
              </a:ext>
            </a:extLst>
          </p:cNvPr>
          <p:cNvPicPr>
            <a:picLocks noChangeAspect="1"/>
          </p:cNvPicPr>
          <p:nvPr/>
        </p:nvPicPr>
        <p:blipFill>
          <a:blip r:embed="rId4"/>
          <a:stretch>
            <a:fillRect/>
          </a:stretch>
        </p:blipFill>
        <p:spPr>
          <a:xfrm>
            <a:off x="6047747" y="4176273"/>
            <a:ext cx="4572396" cy="2743438"/>
          </a:xfrm>
          <a:prstGeom prst="rect">
            <a:avLst/>
          </a:prstGeom>
        </p:spPr>
      </p:pic>
      <p:pic>
        <p:nvPicPr>
          <p:cNvPr id="7" name="Imagem 6">
            <a:extLst>
              <a:ext uri="{FF2B5EF4-FFF2-40B4-BE49-F238E27FC236}">
                <a16:creationId xmlns:a16="http://schemas.microsoft.com/office/drawing/2014/main" id="{3C00D006-9330-47D9-BCEF-AD3C80646CFE}"/>
              </a:ext>
            </a:extLst>
          </p:cNvPr>
          <p:cNvPicPr>
            <a:picLocks noChangeAspect="1"/>
          </p:cNvPicPr>
          <p:nvPr/>
        </p:nvPicPr>
        <p:blipFill>
          <a:blip r:embed="rId5"/>
          <a:stretch>
            <a:fillRect/>
          </a:stretch>
        </p:blipFill>
        <p:spPr>
          <a:xfrm>
            <a:off x="6047747" y="1700808"/>
            <a:ext cx="4572396" cy="2743438"/>
          </a:xfrm>
          <a:prstGeom prst="rect">
            <a:avLst/>
          </a:prstGeom>
        </p:spPr>
      </p:pic>
      <p:sp>
        <p:nvSpPr>
          <p:cNvPr id="2" name="Título 1">
            <a:extLst>
              <a:ext uri="{FF2B5EF4-FFF2-40B4-BE49-F238E27FC236}">
                <a16:creationId xmlns:a16="http://schemas.microsoft.com/office/drawing/2014/main" id="{A496101F-F62F-4054-93BF-0853ED15DBBD}"/>
              </a:ext>
            </a:extLst>
          </p:cNvPr>
          <p:cNvSpPr>
            <a:spLocks noGrp="1"/>
          </p:cNvSpPr>
          <p:nvPr>
            <p:ph type="title"/>
          </p:nvPr>
        </p:nvSpPr>
        <p:spPr>
          <a:xfrm>
            <a:off x="2666108" y="381000"/>
            <a:ext cx="7374269" cy="1219200"/>
          </a:xfrm>
        </p:spPr>
        <p:txBody>
          <a:bodyPr anchor="b">
            <a:normAutofit/>
          </a:bodyPr>
          <a:lstStyle/>
          <a:p>
            <a:r>
              <a:rPr lang="pt-BR"/>
              <a:t>Efeito da renda em bens</a:t>
            </a:r>
          </a:p>
        </p:txBody>
      </p:sp>
      <p:sp>
        <p:nvSpPr>
          <p:cNvPr id="3" name="Espaço Reservado para Conteúdo 2">
            <a:extLst>
              <a:ext uri="{FF2B5EF4-FFF2-40B4-BE49-F238E27FC236}">
                <a16:creationId xmlns:a16="http://schemas.microsoft.com/office/drawing/2014/main" id="{667CE035-8C38-45D3-A3FB-526D0F6B09E7}"/>
              </a:ext>
            </a:extLst>
          </p:cNvPr>
          <p:cNvSpPr>
            <a:spLocks noGrp="1"/>
          </p:cNvSpPr>
          <p:nvPr>
            <p:ph sz="half" idx="1"/>
          </p:nvPr>
        </p:nvSpPr>
        <p:spPr>
          <a:xfrm>
            <a:off x="2471829" y="2348880"/>
            <a:ext cx="3601388" cy="3604992"/>
          </a:xfrm>
        </p:spPr>
        <p:txBody>
          <a:bodyPr>
            <a:normAutofit fontScale="85000" lnSpcReduction="20000"/>
          </a:bodyPr>
          <a:lstStyle/>
          <a:p>
            <a:pPr marL="0" indent="0">
              <a:buNone/>
            </a:pPr>
            <a:r>
              <a:rPr lang="pt-BR" sz="1900"/>
              <a:t>Bem normal</a:t>
            </a:r>
          </a:p>
          <a:p>
            <a:pPr lvl="1"/>
            <a:r>
              <a:rPr lang="pt-BR" sz="1600"/>
              <a:t>Bem para o qual, tudo o mais mantido constante, um aumento na renda leva a um aumento da demanda</a:t>
            </a:r>
          </a:p>
          <a:p>
            <a:pPr marL="0" indent="0">
              <a:buNone/>
            </a:pPr>
            <a:r>
              <a:rPr lang="pt-BR" sz="1900"/>
              <a:t>Bem inferior</a:t>
            </a:r>
          </a:p>
          <a:p>
            <a:pPr lvl="1"/>
            <a:r>
              <a:rPr lang="pt-BR" sz="1600"/>
              <a:t>Bem para o qual, tudo o mais mantido constante, um aumento de renda leva a diminuição da demanda.</a:t>
            </a:r>
          </a:p>
          <a:p>
            <a:pPr marL="0" indent="0">
              <a:buNone/>
            </a:pPr>
            <a:r>
              <a:rPr lang="pt-BR" sz="1900"/>
              <a:t>Substitutos</a:t>
            </a:r>
          </a:p>
          <a:p>
            <a:pPr lvl="1"/>
            <a:r>
              <a:rPr lang="pt-BR" sz="1600"/>
              <a:t>Dois bens para os quais o aumento de preço de um leva a um aumento da demanda pelo outro</a:t>
            </a:r>
          </a:p>
          <a:p>
            <a:pPr marL="0" indent="0">
              <a:buNone/>
            </a:pPr>
            <a:r>
              <a:rPr lang="pt-BR" sz="1900"/>
              <a:t>Complementares</a:t>
            </a:r>
          </a:p>
          <a:p>
            <a:pPr lvl="1"/>
            <a:r>
              <a:rPr lang="pt-BR" sz="1600"/>
              <a:t>Dois bens para os quais o aumento do preço de um leva a uma redução da demanda pelo outro</a:t>
            </a:r>
          </a:p>
          <a:p>
            <a:pPr lvl="1"/>
            <a:endParaRPr lang="pt-BR"/>
          </a:p>
        </p:txBody>
      </p:sp>
    </p:spTree>
    <p:extLst>
      <p:ext uri="{BB962C8B-B14F-4D97-AF65-F5344CB8AC3E}">
        <p14:creationId xmlns:p14="http://schemas.microsoft.com/office/powerpoint/2010/main" val="1694569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OPEN" val="0"/>
</p:tagLst>
</file>

<file path=ppt/theme/theme1.xml><?xml version="1.0" encoding="utf-8"?>
<a:theme xmlns:a="http://schemas.openxmlformats.org/drawingml/2006/main" name="Símbolos de Moeda 16: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9309_TF02895262.potx" id="{CB20A6FF-C920-4878-B305-EFDA9DB737C1}" vid="{0203E328-3FF2-466D-93D3-0E812F4885DB}"/>
    </a:ext>
  </a:extLst>
</a:theme>
</file>

<file path=ppt/theme/theme2.xml><?xml version="1.0" encoding="utf-8"?>
<a:theme xmlns:a="http://schemas.openxmlformats.org/drawingml/2006/main" name="Tema do Offic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o Offic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3842</Words>
  <Application>Microsoft Office PowerPoint</Application>
  <PresentationFormat>Widescreen</PresentationFormat>
  <Paragraphs>369</Paragraphs>
  <Slides>65</Slides>
  <Notes>1</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Cambria</vt:lpstr>
      <vt:lpstr>Arial</vt:lpstr>
      <vt:lpstr>Calibri</vt:lpstr>
      <vt:lpstr>Verdana</vt:lpstr>
      <vt:lpstr>Arial</vt:lpstr>
      <vt:lpstr>Söhne</vt:lpstr>
      <vt:lpstr>Símbolos de Moeda 16:9</vt:lpstr>
      <vt:lpstr>Mercado, Demanda e Segmentação      </vt:lpstr>
      <vt:lpstr>Mercado – Visão Econômica (Mankiw, 2016)</vt:lpstr>
      <vt:lpstr>Demanda de mercado – Visão Econômica (Mankiw, 2016) </vt:lpstr>
      <vt:lpstr>Demanda de mercado e a demanda individual – Visão Econômica (Mankiw, 2016) </vt:lpstr>
      <vt:lpstr>PowerPoint Presentation</vt:lpstr>
      <vt:lpstr>Deslocamento da curva de demanda – Visão Econômica (Mankiw, 2016) </vt:lpstr>
      <vt:lpstr>Efeito da renda em bens</vt:lpstr>
      <vt:lpstr>PowerPoint Presentation</vt:lpstr>
      <vt:lpstr>Efeito da renda em bens</vt:lpstr>
      <vt:lpstr>PowerPoint Presentation</vt:lpstr>
      <vt:lpstr>Demanda na visão de Marketing  (Kotler, Keller, 2016)</vt:lpstr>
      <vt:lpstr>PowerPoint Presentation</vt:lpstr>
      <vt:lpstr>Níveis de um mercado</vt:lpstr>
      <vt:lpstr>Mercado e a empresa</vt:lpstr>
      <vt:lpstr>(resumo) Informações para o investidor</vt:lpstr>
      <vt:lpstr>Cálculo da demanda corrente</vt:lpstr>
      <vt:lpstr>Cálculo da demanda corrente</vt:lpstr>
      <vt:lpstr>Exercício – Simulação de mercado (TAM, SAM, SOM, Penetração de mercado)</vt:lpstr>
      <vt:lpstr>CHAT GPT</vt:lpstr>
      <vt:lpstr>PowerPoint Presentation</vt:lpstr>
      <vt:lpstr>Segmentação de mercado</vt:lpstr>
      <vt:lpstr>Complexidade do mercado</vt:lpstr>
      <vt:lpstr>Turbulência do mercado</vt:lpstr>
      <vt:lpstr>Bases para segmentação de mercados consumidores</vt:lpstr>
      <vt:lpstr>Segmentação geográfica</vt:lpstr>
      <vt:lpstr>Segmentação demográfica</vt:lpstr>
      <vt:lpstr>Idade, estágio do ciclo de vida, estágio da  vida</vt:lpstr>
      <vt:lpstr>Gênero e sexualidade</vt:lpstr>
      <vt:lpstr>renda</vt:lpstr>
      <vt:lpstr>Classe social</vt:lpstr>
      <vt:lpstr>Gerações: Silenciosa, Baby boomers e geração “x”</vt:lpstr>
      <vt:lpstr>Geração “Y” (Millennials) e geração “Z”</vt:lpstr>
      <vt:lpstr>PowerPoint Presentation</vt:lpstr>
      <vt:lpstr> Raça, Etnia e Cultura</vt:lpstr>
      <vt:lpstr>Segmentação psicográfica</vt:lpstr>
      <vt:lpstr>Vals 2 – sistema de segmentação</vt:lpstr>
      <vt:lpstr>Funcionamento do VALS 2</vt:lpstr>
      <vt:lpstr>Mosaic – Brasil (serasa experian)</vt:lpstr>
      <vt:lpstr>Segmentação comportamental</vt:lpstr>
      <vt:lpstr>Papeis de compra, necessidades e benefícios</vt:lpstr>
      <vt:lpstr>Variáveis ​​relacionadas ao usuário e ao uso</vt:lpstr>
      <vt:lpstr>PowerPoint Presentation</vt:lpstr>
      <vt:lpstr>PowerPoint Presentation</vt:lpstr>
      <vt:lpstr>Nicho de Mercado</vt:lpstr>
      <vt:lpstr>Estimativa da demanda futura</vt:lpstr>
      <vt:lpstr>Função de demanda de mercado (quant./gasto setorial de MKT)</vt:lpstr>
      <vt:lpstr>Deslocamento da curva em prosperidade ou recessão</vt:lpstr>
      <vt:lpstr>Sensibilidade da demanda</vt:lpstr>
      <vt:lpstr>Curva – Quantidade/Gastos setorial de Marketing </vt:lpstr>
      <vt:lpstr>Empresas e Institutos</vt:lpstr>
      <vt:lpstr>PowerPoint Presentation</vt:lpstr>
      <vt:lpstr>Empresas e Institutos</vt:lpstr>
      <vt:lpstr>PowerPoint Presentation</vt:lpstr>
      <vt:lpstr>Empresas e Institutos</vt:lpstr>
      <vt:lpstr>PowerPoint Presentation</vt:lpstr>
      <vt:lpstr>Empresas e Institutos</vt:lpstr>
      <vt:lpstr>PowerPoint Presentation</vt:lpstr>
      <vt:lpstr>Organizações especializadas em previsões futuras</vt:lpstr>
      <vt:lpstr>PowerPoint Presentation</vt:lpstr>
      <vt:lpstr>Organizações especializadas em previsões futuras</vt:lpstr>
      <vt:lpstr>PowerPoint Presentation</vt:lpstr>
      <vt:lpstr>Organizações especializadas em previsões futuras</vt:lpstr>
      <vt:lpstr>PowerPoint Presentation</vt:lpstr>
      <vt:lpstr>Organizações especializadas em previsões futuras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Previsão e mensuração da demanda</dc:title>
  <dc:creator>Guilherme Shiraishi</dc:creator>
  <cp:lastModifiedBy>Guilherme Shiraishi</cp:lastModifiedBy>
  <cp:revision>8</cp:revision>
  <dcterms:created xsi:type="dcterms:W3CDTF">2020-09-13T00:05:27Z</dcterms:created>
  <dcterms:modified xsi:type="dcterms:W3CDTF">2023-03-27T22:32:37Z</dcterms:modified>
</cp:coreProperties>
</file>