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33"/>
  </p:notesMasterIdLst>
  <p:sldIdLst>
    <p:sldId id="256" r:id="rId2"/>
    <p:sldId id="257" r:id="rId3"/>
    <p:sldId id="258" r:id="rId4"/>
    <p:sldId id="259" r:id="rId5"/>
    <p:sldId id="260" r:id="rId6"/>
    <p:sldId id="261" r:id="rId7"/>
    <p:sldId id="285" r:id="rId8"/>
    <p:sldId id="262" r:id="rId9"/>
    <p:sldId id="263" r:id="rId10"/>
    <p:sldId id="264" r:id="rId11"/>
    <p:sldId id="265" r:id="rId12"/>
    <p:sldId id="266" r:id="rId13"/>
    <p:sldId id="267" r:id="rId14"/>
    <p:sldId id="268" r:id="rId15"/>
    <p:sldId id="274" r:id="rId16"/>
    <p:sldId id="275" r:id="rId17"/>
    <p:sldId id="276" r:id="rId18"/>
    <p:sldId id="269" r:id="rId19"/>
    <p:sldId id="270" r:id="rId20"/>
    <p:sldId id="271" r:id="rId21"/>
    <p:sldId id="272" r:id="rId22"/>
    <p:sldId id="273" r:id="rId23"/>
    <p:sldId id="277" r:id="rId24"/>
    <p:sldId id="278" r:id="rId25"/>
    <p:sldId id="279" r:id="rId26"/>
    <p:sldId id="280" r:id="rId27"/>
    <p:sldId id="281" r:id="rId28"/>
    <p:sldId id="282" r:id="rId29"/>
    <p:sldId id="283" r:id="rId30"/>
    <p:sldId id="284"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589" autoAdjust="0"/>
    <p:restoredTop sz="94660"/>
  </p:normalViewPr>
  <p:slideViewPr>
    <p:cSldViewPr snapToGrid="0">
      <p:cViewPr varScale="1">
        <p:scale>
          <a:sx n="69" d="100"/>
          <a:sy n="69" d="100"/>
        </p:scale>
        <p:origin x="-738"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943CA-D150-4358-8B87-75FC5D2AC669}" type="datetimeFigureOut">
              <a:rPr lang="pt-BR" smtClean="0"/>
              <a:t>29/06/2021</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130E66-6747-4071-BDE5-100EDD986677}"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3149600" y="4038600"/>
            <a:ext cx="8636000" cy="18288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680BE277-DEAF-400F-8E02-38892FB7BD2C}" type="datetime1">
              <a:rPr lang="en-US" smtClean="0"/>
              <a:t>6/29/2021</a:t>
            </a:fld>
            <a:endParaRPr lang="en-US" dirty="0"/>
          </a:p>
        </p:txBody>
      </p:sp>
      <p:sp>
        <p:nvSpPr>
          <p:cNvPr id="17" name="Espaço Reservado para Rodapé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p>
        </p:txBody>
      </p:sp>
      <p:sp>
        <p:nvSpPr>
          <p:cNvPr id="29" name="Espaço Reservado para Número de Slide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48F63A3B-78C7-47BE-AE5E-E10140E04643}" type="slidenum">
              <a:rPr lang="en-US" smtClean="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5B8CE9-520A-4CB3-8B59-07DAAB681433}" type="datetime1">
              <a:rPr lang="en-US" smtClean="0"/>
              <a:t>6/29/2021</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p>
            <a:fld id="{48F63A3B-78C7-47BE-AE5E-E10140E04643}"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37600" y="609601"/>
            <a:ext cx="2743200" cy="55165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609600" y="609600"/>
            <a:ext cx="7416800" cy="5516564"/>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8737600" y="6248403"/>
            <a:ext cx="2946400" cy="365125"/>
          </a:xfrm>
        </p:spPr>
        <p:txBody>
          <a:bodyPr/>
          <a:lstStyle/>
          <a:p>
            <a:fld id="{5A468EF8-18C4-4759-9C0B-515AB145E972}" type="datetime1">
              <a:rPr lang="en-US" smtClean="0"/>
              <a:t>6/29/2021</a:t>
            </a:fld>
            <a:endParaRPr lang="en-US" dirty="0"/>
          </a:p>
        </p:txBody>
      </p:sp>
      <p:sp>
        <p:nvSpPr>
          <p:cNvPr id="5" name="Espaço Reservado para Rodapé 4"/>
          <p:cNvSpPr>
            <a:spLocks noGrp="1"/>
          </p:cNvSpPr>
          <p:nvPr>
            <p:ph type="ftr" sz="quarter" idx="11"/>
          </p:nvPr>
        </p:nvSpPr>
        <p:spPr>
          <a:xfrm>
            <a:off x="609602" y="6248208"/>
            <a:ext cx="7431311" cy="365125"/>
          </a:xfrm>
        </p:spPr>
        <p:txBody>
          <a:bodyPr/>
          <a:lstStyle/>
          <a:p>
            <a:endParaRPr lang="en-US" dirty="0"/>
          </a:p>
        </p:txBody>
      </p:sp>
      <p:sp>
        <p:nvSpPr>
          <p:cNvPr id="7" name="Retângulo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8075084" y="103716"/>
            <a:ext cx="533400" cy="325968"/>
          </a:xfrm>
        </p:spPr>
        <p:txBody>
          <a:bodyPr/>
          <a:lstStyle/>
          <a:p>
            <a:fld id="{48F63A3B-78C7-47BE-AE5E-E10140E04643}"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816864" y="228600"/>
            <a:ext cx="10871200" cy="99060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C4BE6EC3-AA5F-4B64-9B11-627C9AB85D55}" type="datetime1">
              <a:rPr lang="en-US" smtClean="0"/>
              <a:t>6/29/2021</a:t>
            </a:fld>
            <a:endParaRPr lang="en-US" dirty="0"/>
          </a:p>
        </p:txBody>
      </p:sp>
      <p:sp>
        <p:nvSpPr>
          <p:cNvPr id="5" name="Espaço Reservado para Rodapé 4"/>
          <p:cNvSpPr>
            <a:spLocks noGrp="1"/>
          </p:cNvSpPr>
          <p:nvPr>
            <p:ph type="ftr" sz="quarter" idx="11"/>
          </p:nvPr>
        </p:nvSpPr>
        <p:spPr/>
        <p:txBody>
          <a:bodyPr/>
          <a:lstStyle/>
          <a:p>
            <a:endParaRPr lang="en-US" dirty="0"/>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48F63A3B-78C7-47BE-AE5E-E10140E04643}" type="slidenum">
              <a:rPr lang="en-US" smtClean="0"/>
              <a:pPr/>
              <a:t>‹nº›</a:t>
            </a:fld>
            <a:endParaRPr lang="en-US" dirty="0"/>
          </a:p>
        </p:txBody>
      </p:sp>
      <p:sp>
        <p:nvSpPr>
          <p:cNvPr id="8" name="Espaço Reservado para Conteúdo 7"/>
          <p:cNvSpPr>
            <a:spLocks noGrp="1"/>
          </p:cNvSpPr>
          <p:nvPr>
            <p:ph sz="quarter" idx="1"/>
          </p:nvPr>
        </p:nvSpPr>
        <p:spPr>
          <a:xfrm>
            <a:off x="816864" y="1600200"/>
            <a:ext cx="10871200" cy="44958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F18E6C66-B926-4760-9DC9-71E2EE9CA8FB}" type="datetime1">
              <a:rPr lang="en-US" smtClean="0"/>
              <a:t>6/29/2021</a:t>
            </a:fld>
            <a:endParaRPr lang="en-US" dirty="0"/>
          </a:p>
        </p:txBody>
      </p:sp>
      <p:sp>
        <p:nvSpPr>
          <p:cNvPr id="13" name="Espaço Reservado para Número de Slide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48F63A3B-78C7-47BE-AE5E-E10140E04643}" type="slidenum">
              <a:rPr lang="en-US" smtClean="0"/>
              <a:pPr/>
              <a:t>‹nº›</a:t>
            </a:fld>
            <a:endParaRPr lang="en-US" dirty="0"/>
          </a:p>
        </p:txBody>
      </p:sp>
      <p:sp>
        <p:nvSpPr>
          <p:cNvPr id="14" name="Espaço Reservado para Rodapé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812800" y="1589567"/>
            <a:ext cx="5181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6459868" y="1589567"/>
            <a:ext cx="5181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fld id="{73491605-3D0D-4C71-9824-8EA9282D9AAD}" type="datetime1">
              <a:rPr lang="en-US" smtClean="0"/>
              <a:t>6/29/2021</a:t>
            </a:fld>
            <a:endParaRPr lang="en-US" dirty="0"/>
          </a:p>
        </p:txBody>
      </p:sp>
      <p:sp>
        <p:nvSpPr>
          <p:cNvPr id="10" name="Espaço Reservado para Número de Slide 9"/>
          <p:cNvSpPr>
            <a:spLocks noGrp="1"/>
          </p:cNvSpPr>
          <p:nvPr>
            <p:ph type="sldNum" sz="quarter" idx="16"/>
          </p:nvPr>
        </p:nvSpPr>
        <p:spPr/>
        <p:txBody>
          <a:bodyPr rtlCol="0"/>
          <a:lstStyle/>
          <a:p>
            <a:fld id="{48F63A3B-78C7-47BE-AE5E-E10140E04643}" type="slidenum">
              <a:rPr lang="en-US" smtClean="0"/>
              <a:pPr/>
              <a:t>‹nº›</a:t>
            </a:fld>
            <a:endParaRPr lang="en-US" dirty="0"/>
          </a:p>
        </p:txBody>
      </p:sp>
      <p:sp>
        <p:nvSpPr>
          <p:cNvPr id="12" name="Espaço Reservado para Rodapé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711200" y="273050"/>
            <a:ext cx="10871200" cy="869950"/>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812800" y="2438400"/>
            <a:ext cx="51816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6400800" y="2438400"/>
            <a:ext cx="5181600" cy="35814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fld id="{958537BF-0122-4585-BB02-F79A3CB638D3}" type="datetime1">
              <a:rPr lang="en-US" smtClean="0"/>
              <a:t>6/29/2021</a:t>
            </a:fld>
            <a:endParaRPr lang="en-US" dirty="0"/>
          </a:p>
        </p:txBody>
      </p:sp>
      <p:sp>
        <p:nvSpPr>
          <p:cNvPr id="12" name="Espaço Reservado para Número de Slide 11"/>
          <p:cNvSpPr>
            <a:spLocks noGrp="1"/>
          </p:cNvSpPr>
          <p:nvPr>
            <p:ph type="sldNum" sz="quarter" idx="16"/>
          </p:nvPr>
        </p:nvSpPr>
        <p:spPr/>
        <p:txBody>
          <a:bodyPr rtlCol="0"/>
          <a:lstStyle/>
          <a:p>
            <a:fld id="{48F63A3B-78C7-47BE-AE5E-E10140E04643}" type="slidenum">
              <a:rPr lang="en-US" smtClean="0"/>
              <a:pPr/>
              <a:t>‹nº›</a:t>
            </a:fld>
            <a:endParaRPr lang="en-US" dirty="0"/>
          </a:p>
        </p:txBody>
      </p:sp>
      <p:sp>
        <p:nvSpPr>
          <p:cNvPr id="14" name="Espaço Reservado para Rodapé 13"/>
          <p:cNvSpPr>
            <a:spLocks noGrp="1"/>
          </p:cNvSpPr>
          <p:nvPr>
            <p:ph type="ftr" sz="quarter" idx="17"/>
          </p:nvPr>
        </p:nvSpPr>
        <p:spPr/>
        <p:txBody>
          <a:bodyPr rtlCol="0"/>
          <a:lstStyle/>
          <a:p>
            <a:endParaRPr lang="en-US" dirty="0"/>
          </a:p>
        </p:txBody>
      </p:sp>
      <p:sp>
        <p:nvSpPr>
          <p:cNvPr id="16" name="Espaço Reservado para Texto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939684D-BBA7-4BA2-BFD5-4F8485D930D7}" type="datetime1">
              <a:rPr lang="en-US" smtClean="0"/>
              <a:t>6/29/2021</a:t>
            </a:fld>
            <a:endParaRPr lang="en-US" dirty="0"/>
          </a:p>
        </p:txBody>
      </p:sp>
      <p:sp>
        <p:nvSpPr>
          <p:cNvPr id="4" name="Espaço Reservado para Rodapé 3"/>
          <p:cNvSpPr>
            <a:spLocks noGrp="1"/>
          </p:cNvSpPr>
          <p:nvPr>
            <p:ph type="ftr" sz="quarter" idx="11"/>
          </p:nvPr>
        </p:nvSpPr>
        <p:spPr/>
        <p:txBody>
          <a:bodyPr/>
          <a:lstStyle/>
          <a:p>
            <a:endParaRPr lang="en-US" dirty="0"/>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48F63A3B-78C7-47BE-AE5E-E10140E04643}"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116F713-9905-4290-B1CA-CF3262372408}" type="datetime1">
              <a:rPr lang="en-US" smtClean="0"/>
              <a:t>6/29/2021</a:t>
            </a:fld>
            <a:endParaRPr lang="en-US" dirty="0"/>
          </a:p>
        </p:txBody>
      </p:sp>
      <p:sp>
        <p:nvSpPr>
          <p:cNvPr id="3" name="Espaço Reservado para Rodapé 2"/>
          <p:cNvSpPr>
            <a:spLocks noGrp="1"/>
          </p:cNvSpPr>
          <p:nvPr>
            <p:ph type="ftr" sz="quarter" idx="11"/>
          </p:nvPr>
        </p:nvSpPr>
        <p:spPr/>
        <p:txBody>
          <a:bodyPr/>
          <a:lstStyle/>
          <a:p>
            <a:endParaRPr lang="en-US" dirty="0"/>
          </a:p>
        </p:txBody>
      </p:sp>
      <p:sp>
        <p:nvSpPr>
          <p:cNvPr id="4" name="Espaço Reservado para Número de Slide 3"/>
          <p:cNvSpPr>
            <a:spLocks noGrp="1"/>
          </p:cNvSpPr>
          <p:nvPr>
            <p:ph type="sldNum" sz="quarter" idx="12"/>
          </p:nvPr>
        </p:nvSpPr>
        <p:spPr>
          <a:xfrm>
            <a:off x="0" y="6248400"/>
            <a:ext cx="711200" cy="381000"/>
          </a:xfrm>
        </p:spPr>
        <p:txBody>
          <a:bodyPr/>
          <a:lstStyle>
            <a:lvl1pPr>
              <a:defRPr>
                <a:solidFill>
                  <a:schemeClr val="tx2"/>
                </a:solidFill>
              </a:defRPr>
            </a:lvl1pPr>
          </a:lstStyle>
          <a:p>
            <a:fld id="{48F63A3B-78C7-47BE-AE5E-E10140E04643}"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12800" y="273050"/>
            <a:ext cx="10769600" cy="869950"/>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82A3DEB8-51B5-45AF-A457-2B8B05AE928E}" type="datetime1">
              <a:rPr lang="en-US" smtClean="0"/>
              <a:t>6/29/2021</a:t>
            </a:fld>
            <a:endParaRPr lang="en-US" dirty="0"/>
          </a:p>
        </p:txBody>
      </p:sp>
      <p:sp>
        <p:nvSpPr>
          <p:cNvPr id="6" name="Espaço Reservado para Rodapé 5"/>
          <p:cNvSpPr>
            <a:spLocks noGrp="1"/>
          </p:cNvSpPr>
          <p:nvPr>
            <p:ph type="ftr" sz="quarter" idx="11"/>
          </p:nvPr>
        </p:nvSpPr>
        <p:spPr/>
        <p:txBody>
          <a:bodyPr/>
          <a:lstStyle/>
          <a:p>
            <a:endParaRPr lang="en-US" dirty="0"/>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48F63A3B-78C7-47BE-AE5E-E10140E04643}" type="slidenum">
              <a:rPr lang="en-US" smtClean="0"/>
              <a:pPr/>
              <a:t>‹nº›</a:t>
            </a:fld>
            <a:endParaRPr lang="en-US" dirty="0"/>
          </a:p>
        </p:txBody>
      </p:sp>
      <p:sp>
        <p:nvSpPr>
          <p:cNvPr id="3" name="Espaço Reservado para Texto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3149600" y="1752600"/>
            <a:ext cx="8534400" cy="4419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8331200" y="6248401"/>
            <a:ext cx="3556000" cy="365125"/>
          </a:xfrm>
        </p:spPr>
        <p:txBody>
          <a:bodyPr rtlCol="0"/>
          <a:lstStyle/>
          <a:p>
            <a:fld id="{54DB4987-BE7E-45D0-A869-723F09E8C58B}" type="datetime1">
              <a:rPr lang="en-US" smtClean="0"/>
              <a:t>6/29/2021</a:t>
            </a:fld>
            <a:endParaRPr lang="en-US" dirty="0"/>
          </a:p>
        </p:txBody>
      </p:sp>
      <p:sp>
        <p:nvSpPr>
          <p:cNvPr id="13" name="Espaço Reservado para Número de Slide 12"/>
          <p:cNvSpPr>
            <a:spLocks noGrp="1"/>
          </p:cNvSpPr>
          <p:nvPr>
            <p:ph type="sldNum" sz="quarter" idx="11"/>
          </p:nvPr>
        </p:nvSpPr>
        <p:spPr>
          <a:xfrm>
            <a:off x="0" y="4667249"/>
            <a:ext cx="1930400" cy="663578"/>
          </a:xfrm>
        </p:spPr>
        <p:txBody>
          <a:bodyPr rtlCol="0"/>
          <a:lstStyle>
            <a:lvl1pPr>
              <a:defRPr sz="2800"/>
            </a:lvl1pPr>
          </a:lstStyle>
          <a:p>
            <a:fld id="{48F63A3B-78C7-47BE-AE5E-E10140E04643}" type="slidenum">
              <a:rPr lang="en-US" smtClean="0"/>
              <a:pPr/>
              <a:t>‹nº›</a:t>
            </a:fld>
            <a:endParaRPr lang="en-US" dirty="0"/>
          </a:p>
        </p:txBody>
      </p:sp>
      <p:sp>
        <p:nvSpPr>
          <p:cNvPr id="14" name="Espaço Reservado para Rodapé 13"/>
          <p:cNvSpPr>
            <a:spLocks noGrp="1"/>
          </p:cNvSpPr>
          <p:nvPr>
            <p:ph type="ftr" sz="quarter" idx="12"/>
          </p:nvPr>
        </p:nvSpPr>
        <p:spPr>
          <a:xfrm>
            <a:off x="2133600" y="6248207"/>
            <a:ext cx="6096000" cy="365125"/>
          </a:xfrm>
        </p:spPr>
        <p:txBody>
          <a:bodyPr rtlCol="0"/>
          <a:lstStyle/>
          <a:p>
            <a:endParaRPr lang="en-US" dirty="0"/>
          </a:p>
        </p:txBody>
      </p:sp>
      <p:sp>
        <p:nvSpPr>
          <p:cNvPr id="3" name="Espaço Reservado para Imagem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812800" y="228600"/>
            <a:ext cx="10871200" cy="9906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8FF2C444-7B4F-4571-AB3B-603242E77BE2}" type="datetime1">
              <a:rPr lang="en-US" smtClean="0"/>
              <a:t>6/29/2021</a:t>
            </a:fld>
            <a:endParaRPr lang="en-US" dirty="0"/>
          </a:p>
        </p:txBody>
      </p:sp>
      <p:sp>
        <p:nvSpPr>
          <p:cNvPr id="3" name="Espaço Reservado para Rodapé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tângulo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8F63A3B-78C7-47BE-AE5E-E10140E04643}"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Documento_do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smtClean="0"/>
              <a:t> CEPAL / substituição de importações / </a:t>
            </a:r>
            <a:r>
              <a:rPr lang="pt-BR" b="1" dirty="0" err="1" smtClean="0"/>
              <a:t>pdp</a:t>
            </a:r>
            <a:r>
              <a:rPr lang="pt-BR" dirty="0"/>
              <a:t/>
            </a:r>
            <a:br>
              <a:rPr lang="pt-BR" dirty="0"/>
            </a:br>
            <a:endParaRPr lang="pt-BR" dirty="0"/>
          </a:p>
        </p:txBody>
      </p:sp>
      <p:sp>
        <p:nvSpPr>
          <p:cNvPr id="3" name="Subtítulo 2"/>
          <p:cNvSpPr>
            <a:spLocks noGrp="1"/>
          </p:cNvSpPr>
          <p:nvPr>
            <p:ph type="subTitle" idx="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xmlns="" val="361864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Causas da deterioração dos termos de troca</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a:t>Ainda existe uma tendência à deterioração que se manifesta através de flutuações cíclicas características do capitalismo.</a:t>
            </a:r>
          </a:p>
          <a:p>
            <a:pPr marL="0" indent="0">
              <a:buNone/>
            </a:pPr>
            <a:endParaRPr lang="pt-BR" dirty="0"/>
          </a:p>
          <a:p>
            <a:r>
              <a:rPr lang="pt-BR" dirty="0"/>
              <a:t>Durante os períodos de crescimento os preços dos produtos primários sobem mais que o dos produtos industriais, mas eles também caem mais durante os períodos de recessão</a:t>
            </a:r>
            <a:r>
              <a:rPr lang="pt-BR" dirty="0" smtClean="0"/>
              <a:t>.</a:t>
            </a:r>
          </a:p>
          <a:p>
            <a:pPr marL="0" indent="0">
              <a:buNone/>
            </a:pPr>
            <a:r>
              <a:rPr lang="pt-BR" dirty="0"/>
              <a:t> </a:t>
            </a:r>
          </a:p>
          <a:p>
            <a:r>
              <a:rPr lang="pt-BR" dirty="0"/>
              <a:t>As flutuações de preços ocorrem em parte devido a maior força dos sindicatos que impedem maiores quedas dos salários nos países centrais.</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10</a:t>
            </a:fld>
            <a:endParaRPr lang="en-US" dirty="0"/>
          </a:p>
        </p:txBody>
      </p:sp>
    </p:spTree>
    <p:extLst>
      <p:ext uri="{BB962C8B-B14F-4D97-AF65-F5344CB8AC3E}">
        <p14:creationId xmlns:p14="http://schemas.microsoft.com/office/powerpoint/2010/main" xmlns="" val="1826511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 dinâmica do sistema: </a:t>
            </a:r>
            <a:r>
              <a:rPr lang="pt-BR" b="1" dirty="0" smtClean="0"/>
              <a:t/>
            </a:r>
            <a:br>
              <a:rPr lang="pt-BR" b="1" dirty="0" smtClean="0"/>
            </a:br>
            <a:r>
              <a:rPr lang="pt-BR" b="1" dirty="0" smtClean="0"/>
              <a:t>Desenvolvimento Desigual</a:t>
            </a:r>
            <a:endParaRPr lang="pt-BR" dirty="0"/>
          </a:p>
        </p:txBody>
      </p:sp>
      <p:sp>
        <p:nvSpPr>
          <p:cNvPr id="3" name="Espaço Reservado para Conteúdo 2"/>
          <p:cNvSpPr>
            <a:spLocks noGrp="1"/>
          </p:cNvSpPr>
          <p:nvPr>
            <p:ph sz="quarter" idx="1"/>
          </p:nvPr>
        </p:nvSpPr>
        <p:spPr/>
        <p:txBody>
          <a:bodyPr/>
          <a:lstStyle/>
          <a:p>
            <a:r>
              <a:rPr lang="pt-BR" dirty="0"/>
              <a:t>Em centros de economias industriais a estrutura econômica é homogênea e diversificada, já na periferia a estrutura é especializada e heterogênea.</a:t>
            </a:r>
          </a:p>
          <a:p>
            <a:pPr marL="0" indent="0">
              <a:buNone/>
            </a:pPr>
            <a:endParaRPr lang="pt-BR" dirty="0"/>
          </a:p>
          <a:p>
            <a:r>
              <a:rPr lang="pt-BR" dirty="0"/>
              <a:t>Este aspecto agrava a desigualdade entre os dois polos do sistema centro-periferia.</a:t>
            </a:r>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11</a:t>
            </a:fld>
            <a:endParaRPr lang="en-US" dirty="0"/>
          </a:p>
        </p:txBody>
      </p:sp>
    </p:spTree>
    <p:extLst>
      <p:ext uri="{BB962C8B-B14F-4D97-AF65-F5344CB8AC3E}">
        <p14:creationId xmlns:p14="http://schemas.microsoft.com/office/powerpoint/2010/main" xmlns="" val="1575082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t>Desenvolvimento </a:t>
            </a:r>
            <a:r>
              <a:rPr lang="pt-BR" sz="3600" b="1" dirty="0" smtClean="0"/>
              <a:t>orientado </a:t>
            </a:r>
            <a:r>
              <a:rPr lang="pt-BR" sz="3600" b="1" dirty="0"/>
              <a:t>para </a:t>
            </a:r>
            <a:r>
              <a:rPr lang="pt-BR" sz="3600" b="1" dirty="0" smtClean="0"/>
              <a:t>dentro (</a:t>
            </a:r>
            <a:r>
              <a:rPr lang="pt-BR" sz="3600" b="1" dirty="0" err="1" smtClean="0"/>
              <a:t>cf</a:t>
            </a:r>
            <a:r>
              <a:rPr lang="pt-BR" sz="3600" b="1" dirty="0" smtClean="0"/>
              <a:t> Tavares)</a:t>
            </a:r>
            <a:endParaRPr lang="pt-BR" sz="3600" dirty="0"/>
          </a:p>
        </p:txBody>
      </p:sp>
      <p:sp>
        <p:nvSpPr>
          <p:cNvPr id="3" name="Espaço Reservado para Conteúdo 2"/>
          <p:cNvSpPr>
            <a:spLocks noGrp="1"/>
          </p:cNvSpPr>
          <p:nvPr>
            <p:ph sz="quarter" idx="1"/>
          </p:nvPr>
        </p:nvSpPr>
        <p:spPr/>
        <p:txBody>
          <a:bodyPr>
            <a:normAutofit fontScale="92500" lnSpcReduction="10000"/>
          </a:bodyPr>
          <a:lstStyle/>
          <a:p>
            <a:r>
              <a:rPr lang="pt-BR" dirty="0"/>
              <a:t>Duas guerras (1914 e 1939) </a:t>
            </a:r>
          </a:p>
          <a:p>
            <a:pPr marL="0" indent="0">
              <a:buNone/>
            </a:pPr>
            <a:r>
              <a:rPr lang="pt-BR" dirty="0"/>
              <a:t> </a:t>
            </a:r>
          </a:p>
          <a:p>
            <a:r>
              <a:rPr lang="pt-BR" dirty="0"/>
              <a:t>A industrialização da América Latina foi iniciada por mudanças estruturais que tiveram lugar nos mesmos anos.</a:t>
            </a:r>
          </a:p>
          <a:p>
            <a:pPr marL="0" indent="0">
              <a:buNone/>
            </a:pPr>
            <a:endParaRPr lang="pt-BR" dirty="0"/>
          </a:p>
          <a:p>
            <a:r>
              <a:rPr lang="pt-BR" dirty="0"/>
              <a:t>1920 – 30 </a:t>
            </a:r>
            <a:r>
              <a:rPr lang="pt-BR" dirty="0" smtClean="0">
                <a:latin typeface="Calibri"/>
                <a:cs typeface="Calibri"/>
              </a:rPr>
              <a:t>→</a:t>
            </a:r>
            <a:r>
              <a:rPr lang="pt-BR" dirty="0" smtClean="0"/>
              <a:t> </a:t>
            </a:r>
            <a:r>
              <a:rPr lang="pt-BR" dirty="0"/>
              <a:t>contração cíclica </a:t>
            </a:r>
            <a:r>
              <a:rPr lang="pt-BR" dirty="0" smtClean="0">
                <a:latin typeface="Calibri"/>
                <a:cs typeface="Calibri"/>
              </a:rPr>
              <a:t>→</a:t>
            </a:r>
            <a:r>
              <a:rPr lang="pt-BR" dirty="0" smtClean="0"/>
              <a:t> </a:t>
            </a:r>
            <a:r>
              <a:rPr lang="pt-BR" dirty="0"/>
              <a:t>medidas para restringir importações </a:t>
            </a:r>
            <a:r>
              <a:rPr lang="pt-BR" dirty="0" smtClean="0">
                <a:latin typeface="Calibri"/>
                <a:cs typeface="Calibri"/>
              </a:rPr>
              <a:t>→</a:t>
            </a:r>
            <a:r>
              <a:rPr lang="pt-BR" dirty="0" smtClean="0"/>
              <a:t> </a:t>
            </a:r>
            <a:r>
              <a:rPr lang="pt-BR" dirty="0"/>
              <a:t>produção domésticas de manufaturas</a:t>
            </a:r>
          </a:p>
          <a:p>
            <a:pPr marL="0" indent="0">
              <a:buNone/>
            </a:pPr>
            <a:r>
              <a:rPr lang="pt-BR" dirty="0"/>
              <a:t> </a:t>
            </a:r>
          </a:p>
          <a:p>
            <a:r>
              <a:rPr lang="pt-BR" dirty="0"/>
              <a:t>A industrialização então se torna o principal e obrigatório padrão de crescimento das economias na periferia do sistema.</a:t>
            </a:r>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12</a:t>
            </a:fld>
            <a:endParaRPr lang="en-US" dirty="0"/>
          </a:p>
        </p:txBody>
      </p:sp>
    </p:spTree>
    <p:extLst>
      <p:ext uri="{BB962C8B-B14F-4D97-AF65-F5344CB8AC3E}">
        <p14:creationId xmlns:p14="http://schemas.microsoft.com/office/powerpoint/2010/main" xmlns="" val="4055115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Contradições na industrialização periférica</a:t>
            </a:r>
            <a:endParaRPr lang="pt-BR" dirty="0"/>
          </a:p>
        </p:txBody>
      </p:sp>
      <p:sp>
        <p:nvSpPr>
          <p:cNvPr id="3" name="Espaço Reservado para Conteúdo 2"/>
          <p:cNvSpPr>
            <a:spLocks noGrp="1"/>
          </p:cNvSpPr>
          <p:nvPr>
            <p:ph sz="quarter" idx="1"/>
          </p:nvPr>
        </p:nvSpPr>
        <p:spPr/>
        <p:txBody>
          <a:bodyPr>
            <a:normAutofit/>
          </a:bodyPr>
          <a:lstStyle/>
          <a:p>
            <a:r>
              <a:rPr lang="pt-BR" dirty="0"/>
              <a:t>Tendência ao desequilíbrio externo e na deterioração dos termos de troca</a:t>
            </a:r>
          </a:p>
          <a:p>
            <a:pPr marL="0" indent="0">
              <a:buNone/>
            </a:pPr>
            <a:endParaRPr lang="pt-BR" dirty="0"/>
          </a:p>
          <a:p>
            <a:r>
              <a:rPr lang="pt-BR" dirty="0"/>
              <a:t>1- Alta demanda por importação e relativamente baixo crescimento da demanda externa por produtos primários</a:t>
            </a:r>
            <a:r>
              <a:rPr lang="pt-BR" dirty="0" smtClean="0"/>
              <a:t>;</a:t>
            </a:r>
          </a:p>
          <a:p>
            <a:pPr marL="0" indent="0">
              <a:buNone/>
            </a:pPr>
            <a:r>
              <a:rPr lang="pt-BR" dirty="0"/>
              <a:t> </a:t>
            </a:r>
          </a:p>
          <a:p>
            <a:r>
              <a:rPr lang="pt-BR" dirty="0"/>
              <a:t>2- Economias periféricas iniciam industrialização com abundância de mão de obra e uso de tecnologias capital intensivas </a:t>
            </a:r>
            <a:r>
              <a:rPr lang="pt-BR" dirty="0" smtClean="0">
                <a:latin typeface="Calibri"/>
                <a:cs typeface="Calibri"/>
              </a:rPr>
              <a:t>→</a:t>
            </a:r>
            <a:r>
              <a:rPr lang="pt-BR" dirty="0" smtClean="0"/>
              <a:t> </a:t>
            </a:r>
            <a:r>
              <a:rPr lang="pt-BR" dirty="0"/>
              <a:t>tendência a persistir o desemprego.</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13</a:t>
            </a:fld>
            <a:endParaRPr lang="en-US" dirty="0"/>
          </a:p>
        </p:txBody>
      </p:sp>
    </p:spTree>
    <p:extLst>
      <p:ext uri="{BB962C8B-B14F-4D97-AF65-F5344CB8AC3E}">
        <p14:creationId xmlns:p14="http://schemas.microsoft.com/office/powerpoint/2010/main" xmlns="" val="351537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Contradições na industrialização periférica</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3. </a:t>
            </a:r>
            <a:r>
              <a:rPr lang="pt-BR" dirty="0"/>
              <a:t>Produção em larga escala </a:t>
            </a:r>
            <a:r>
              <a:rPr lang="pt-BR" dirty="0" smtClean="0">
                <a:latin typeface="Calibri"/>
                <a:cs typeface="Calibri"/>
              </a:rPr>
              <a:t>→</a:t>
            </a:r>
            <a:r>
              <a:rPr lang="pt-BR" dirty="0" smtClean="0"/>
              <a:t> </a:t>
            </a:r>
            <a:r>
              <a:rPr lang="pt-BR" dirty="0"/>
              <a:t>unidades de produção de larga escala </a:t>
            </a:r>
            <a:r>
              <a:rPr lang="pt-BR" dirty="0" smtClean="0">
                <a:latin typeface="Calibri"/>
                <a:cs typeface="Calibri"/>
              </a:rPr>
              <a:t>→</a:t>
            </a:r>
            <a:r>
              <a:rPr lang="pt-BR" dirty="0" smtClean="0"/>
              <a:t> </a:t>
            </a:r>
            <a:r>
              <a:rPr lang="pt-BR" dirty="0"/>
              <a:t>incapacidade dos mercados de poupança de vencer as barreiras de atraso</a:t>
            </a:r>
          </a:p>
          <a:p>
            <a:pPr marL="0" indent="0">
              <a:buNone/>
            </a:pPr>
            <a:r>
              <a:rPr lang="pt-BR" dirty="0"/>
              <a:t> </a:t>
            </a:r>
          </a:p>
          <a:p>
            <a:r>
              <a:rPr lang="pt-BR" dirty="0"/>
              <a:t>4. Gargalos de infraestrutura e tecnologias não adequadas </a:t>
            </a:r>
            <a:r>
              <a:rPr lang="pt-BR" dirty="0" smtClean="0">
                <a:latin typeface="Calibri"/>
                <a:cs typeface="Calibri"/>
              </a:rPr>
              <a:t>→</a:t>
            </a:r>
            <a:r>
              <a:rPr lang="pt-BR" dirty="0" smtClean="0"/>
              <a:t> </a:t>
            </a:r>
            <a:r>
              <a:rPr lang="pt-BR" dirty="0"/>
              <a:t>geram desemprego e limitam a oferta agrícola.</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14</a:t>
            </a:fld>
            <a:endParaRPr lang="en-US" dirty="0"/>
          </a:p>
        </p:txBody>
      </p:sp>
    </p:spTree>
    <p:extLst>
      <p:ext uri="{BB962C8B-B14F-4D97-AF65-F5344CB8AC3E}">
        <p14:creationId xmlns:p14="http://schemas.microsoft.com/office/powerpoint/2010/main" xmlns="" val="2307274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Maria da Conceição Tavares </a:t>
            </a:r>
            <a:endParaRPr lang="pt-BR" dirty="0"/>
          </a:p>
        </p:txBody>
      </p:sp>
      <p:sp>
        <p:nvSpPr>
          <p:cNvPr id="3" name="Espaço Reservado para Conteúdo 2"/>
          <p:cNvSpPr>
            <a:spLocks noGrp="1"/>
          </p:cNvSpPr>
          <p:nvPr>
            <p:ph sz="quarter" idx="1"/>
          </p:nvPr>
        </p:nvSpPr>
        <p:spPr>
          <a:xfrm>
            <a:off x="816864" y="1600200"/>
            <a:ext cx="10871200" cy="4842164"/>
          </a:xfrm>
        </p:spPr>
        <p:txBody>
          <a:bodyPr>
            <a:normAutofit fontScale="32500" lnSpcReduction="20000"/>
          </a:bodyPr>
          <a:lstStyle/>
          <a:p>
            <a:r>
              <a:rPr lang="pt-BR" sz="7400" b="1" dirty="0" smtClean="0"/>
              <a:t>Características do modelo exportador</a:t>
            </a:r>
          </a:p>
          <a:p>
            <a:r>
              <a:rPr lang="pt-BR" sz="7400" dirty="0" smtClean="0"/>
              <a:t>O desenvolvimento do setor exportador (café) deu lugar a um processo de urbanização mais ou menos intenso ao longo do qual se iam estabelecendo as chamadas indústrias de bens de consumo interno tais como as de tecido, calçado, vestuário, móveis etc. </a:t>
            </a:r>
          </a:p>
          <a:p>
            <a:r>
              <a:rPr lang="pt-BR" sz="7400" dirty="0" smtClean="0"/>
              <a:t>Nos primeiros anos de desenvolvimento (1914 a 1930) a atividade industrial, juntamente com o setor agrícola de subsistência, era insuficiente para dar à atividade interna um dinamismo próprio &gt; o crescimento econômico ficava atrelado ao comportamento da demanda externa por produtos primários. </a:t>
            </a:r>
          </a:p>
          <a:p>
            <a:r>
              <a:rPr lang="pt-BR" sz="7400" dirty="0" smtClean="0"/>
              <a:t>A alta concentração de propriedade dos recursos naturais e do capital, sobretudo no setor mais produtivo, o exportador, dava lugar a uma distribuição de renda extremamente desigual. </a:t>
            </a:r>
          </a:p>
          <a:p>
            <a:pPr>
              <a:buNone/>
            </a:pPr>
            <a:r>
              <a:rPr lang="pt-BR" sz="7400" dirty="0" smtClean="0"/>
              <a:t/>
            </a:r>
            <a:br>
              <a:rPr lang="pt-BR" sz="7400" dirty="0" smtClean="0"/>
            </a:br>
            <a:r>
              <a:rPr lang="pt-BR" sz="5000" dirty="0" smtClean="0"/>
              <a:t/>
            </a:r>
            <a:br>
              <a:rPr lang="pt-BR" sz="5000" dirty="0" smtClean="0"/>
            </a:br>
            <a:r>
              <a:rPr lang="pt-BR" dirty="0" smtClean="0"/>
              <a:t/>
            </a:r>
            <a:br>
              <a:rPr lang="pt-BR" dirty="0" smtClean="0"/>
            </a:br>
            <a:r>
              <a:rPr lang="pt-BR" dirty="0" smtClean="0"/>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processo de substituição de importações</a:t>
            </a:r>
            <a:endParaRPr lang="pt-BR" b="1" dirty="0"/>
          </a:p>
        </p:txBody>
      </p:sp>
      <p:sp>
        <p:nvSpPr>
          <p:cNvPr id="3" name="Espaço Reservado para Conteúdo 2"/>
          <p:cNvSpPr>
            <a:spLocks noGrp="1"/>
          </p:cNvSpPr>
          <p:nvPr>
            <p:ph sz="quarter" idx="1"/>
          </p:nvPr>
        </p:nvSpPr>
        <p:spPr>
          <a:xfrm>
            <a:off x="816864" y="1600200"/>
            <a:ext cx="10871200" cy="4856018"/>
          </a:xfrm>
        </p:spPr>
        <p:txBody>
          <a:bodyPr>
            <a:normAutofit fontScale="77500" lnSpcReduction="20000"/>
          </a:bodyPr>
          <a:lstStyle/>
          <a:p>
            <a:r>
              <a:rPr lang="pt-BR" sz="3000" dirty="0" smtClean="0"/>
              <a:t>1930 </a:t>
            </a:r>
            <a:r>
              <a:rPr lang="pt-BR" sz="2400" dirty="0" smtClean="0">
                <a:latin typeface="Calibri"/>
                <a:cs typeface="Calibri"/>
              </a:rPr>
              <a:t>→</a:t>
            </a:r>
            <a:r>
              <a:rPr lang="pt-BR" sz="3000" dirty="0" smtClean="0"/>
              <a:t> </a:t>
            </a:r>
            <a:r>
              <a:rPr lang="pt-BR" sz="3000" dirty="0" smtClean="0"/>
              <a:t>ponto de ruptura </a:t>
            </a:r>
            <a:r>
              <a:rPr lang="pt-BR" sz="2400" dirty="0" smtClean="0">
                <a:latin typeface="Calibri"/>
                <a:cs typeface="Calibri"/>
              </a:rPr>
              <a:t>→</a:t>
            </a:r>
            <a:r>
              <a:rPr lang="pt-BR" sz="3000" dirty="0" smtClean="0"/>
              <a:t> </a:t>
            </a:r>
            <a:r>
              <a:rPr lang="pt-BR" sz="3000" dirty="0" smtClean="0"/>
              <a:t>início do processo de substituição de importações</a:t>
            </a:r>
          </a:p>
          <a:p>
            <a:r>
              <a:rPr lang="pt-BR" sz="3000" dirty="0" smtClean="0"/>
              <a:t>Mudança das variáveis dinâmicas da economia. Houve uma perda de importância relativa do setor externo no processo de formação da renda nacional e um aumento da participação e do dinamismo da atividade interna.</a:t>
            </a:r>
          </a:p>
          <a:p>
            <a:r>
              <a:rPr lang="pt-BR" sz="3000" dirty="0" smtClean="0"/>
              <a:t>A importância das exportações como principal determinante (exógeno) do crescimento foi substituída pela variável endógena investimento, cujo montante e composição passaram a ser decisivos para a continuação do processo de desenvolvimento. </a:t>
            </a:r>
          </a:p>
          <a:p>
            <a:r>
              <a:rPr lang="pt-BR" dirty="0" smtClean="0"/>
              <a:t>O setor externo não deixou de desempenhar papel relevante em nossos</a:t>
            </a:r>
            <a:br>
              <a:rPr lang="pt-BR" dirty="0" smtClean="0"/>
            </a:br>
            <a:r>
              <a:rPr lang="pt-BR" dirty="0" smtClean="0"/>
              <a:t>países; apenas houve uma mudança significativa nas suas funções. </a:t>
            </a:r>
          </a:p>
          <a:p>
            <a:r>
              <a:rPr lang="pt-BR" dirty="0" smtClean="0"/>
              <a:t>O “processo de substituição das importações” pode ser entendido como um processo de desenvolvimento “parcial” e “fechado” </a:t>
            </a:r>
            <a:r>
              <a:rPr lang="pt-BR" dirty="0" smtClean="0">
                <a:latin typeface="Calibri"/>
                <a:cs typeface="Calibri"/>
              </a:rPr>
              <a:t>→</a:t>
            </a:r>
            <a:r>
              <a:rPr lang="pt-BR" dirty="0" smtClean="0"/>
              <a:t> </a:t>
            </a:r>
            <a:r>
              <a:rPr lang="pt-BR" dirty="0" smtClean="0"/>
              <a:t>procurou repetir aceleradamente,</a:t>
            </a:r>
            <a:br>
              <a:rPr lang="pt-BR" dirty="0" smtClean="0"/>
            </a:br>
            <a:r>
              <a:rPr lang="pt-BR" dirty="0" smtClean="0"/>
              <a:t>em condições históricas distintas, a experiência de industrialização dos países desenvolvidos. </a:t>
            </a:r>
            <a:br>
              <a:rPr lang="pt-BR" dirty="0" smtClean="0"/>
            </a:br>
            <a:r>
              <a:rPr lang="pt-BR" dirty="0" smtClean="0"/>
              <a:t> </a:t>
            </a:r>
            <a:br>
              <a:rPr lang="pt-BR" dirty="0" smtClean="0"/>
            </a:br>
            <a:r>
              <a:rPr lang="pt-BR" dirty="0" smtClean="0"/>
              <a:t>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3 </a:t>
            </a:r>
            <a:r>
              <a:rPr lang="pt-BR" dirty="0" smtClean="0"/>
              <a:t>momentos </a:t>
            </a:r>
            <a:r>
              <a:rPr lang="pt-BR" dirty="0" smtClean="0"/>
              <a:t>marcam o período </a:t>
            </a:r>
            <a:r>
              <a:rPr lang="pt-BR" dirty="0" smtClean="0"/>
              <a:t>(Tavares)</a:t>
            </a:r>
            <a:endParaRPr lang="pt-BR" dirty="0"/>
          </a:p>
        </p:txBody>
      </p:sp>
      <p:sp>
        <p:nvSpPr>
          <p:cNvPr id="3" name="Espaço Reservado para Conteúdo 2"/>
          <p:cNvSpPr>
            <a:spLocks noGrp="1"/>
          </p:cNvSpPr>
          <p:nvPr>
            <p:ph sz="quarter" idx="1"/>
          </p:nvPr>
        </p:nvSpPr>
        <p:spPr>
          <a:xfrm>
            <a:off x="816864" y="1600199"/>
            <a:ext cx="10871200" cy="4883727"/>
          </a:xfrm>
        </p:spPr>
        <p:txBody>
          <a:bodyPr>
            <a:normAutofit fontScale="47500" lnSpcReduction="20000"/>
          </a:bodyPr>
          <a:lstStyle/>
          <a:p>
            <a:r>
              <a:rPr lang="pt-BR" sz="5100" dirty="0" smtClean="0"/>
              <a:t>1) </a:t>
            </a:r>
            <a:r>
              <a:rPr lang="pt-BR" sz="5100" dirty="0" smtClean="0"/>
              <a:t>Da </a:t>
            </a:r>
            <a:r>
              <a:rPr lang="pt-BR" sz="5100" dirty="0" smtClean="0"/>
              <a:t>grande crise (1929-1945) até o fim da Segunda Guerra Mundial, transcorreu com reduções severas globais ou específicas da capacidade para importar em diversas conjunturas. </a:t>
            </a:r>
          </a:p>
          <a:p>
            <a:r>
              <a:rPr lang="pt-BR" sz="5100" dirty="0" smtClean="0"/>
              <a:t>2) Abrange o primeiro decênio (1945-1955) depois da guerra, transcorreu em condições de menores limitações da capacidade para importar. O crescimento do poder de compra das exportações, permitiu um aumento considerável do dinamismo da economia, uma vez que se conjugava a expansão da atividade interna com uma melhoria das condições do setor exportador. </a:t>
            </a:r>
          </a:p>
          <a:p>
            <a:r>
              <a:rPr lang="pt-BR" sz="5100" dirty="0" smtClean="0"/>
              <a:t>3) A partir de 1954, as condições externas voltaram a ser francamente restritivas (com exceção dos países petrolíferos) e a capacidade para importar da região tendeu à estagnação. A maior parte dos países não pôde manter o seu ritmo de desenvolvimento pela via da substituição de importações (somente México e o Brasil). </a:t>
            </a:r>
            <a:r>
              <a:rPr lang="pt-BR" dirty="0" smtClean="0"/>
              <a:t/>
            </a:r>
            <a:br>
              <a:rPr lang="pt-BR" dirty="0" smtClean="0"/>
            </a:br>
            <a:r>
              <a:rPr lang="pt-BR" dirty="0" smtClean="0"/>
              <a:t> </a:t>
            </a:r>
            <a:br>
              <a:rPr lang="pt-BR" dirty="0" smtClean="0"/>
            </a:br>
            <a:r>
              <a:rPr lang="pt-BR" dirty="0" smtClean="0"/>
              <a:t>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questão do Lucro </a:t>
            </a:r>
            <a:r>
              <a:rPr lang="pt-BR" b="1" dirty="0" err="1" smtClean="0"/>
              <a:t>cf</a:t>
            </a:r>
            <a:r>
              <a:rPr lang="pt-BR" b="1" dirty="0" smtClean="0"/>
              <a:t> </a:t>
            </a:r>
            <a:r>
              <a:rPr lang="pt-BR" b="1" dirty="0" smtClean="0"/>
              <a:t>Tavares </a:t>
            </a:r>
            <a:endParaRPr lang="pt-BR" b="1" dirty="0"/>
          </a:p>
        </p:txBody>
      </p:sp>
      <p:sp>
        <p:nvSpPr>
          <p:cNvPr id="3" name="Espaço Reservado para Conteúdo 2"/>
          <p:cNvSpPr>
            <a:spLocks noGrp="1"/>
          </p:cNvSpPr>
          <p:nvPr>
            <p:ph sz="quarter" idx="1"/>
          </p:nvPr>
        </p:nvSpPr>
        <p:spPr/>
        <p:txBody>
          <a:bodyPr>
            <a:normAutofit fontScale="62500" lnSpcReduction="20000"/>
          </a:bodyPr>
          <a:lstStyle/>
          <a:p>
            <a:r>
              <a:rPr lang="pt-BR" b="1" dirty="0" smtClean="0"/>
              <a:t>Lucro </a:t>
            </a:r>
            <a:r>
              <a:rPr lang="pt-BR" dirty="0" smtClean="0"/>
              <a:t>emerge do processo de interações entre os componentes do sistema capitalista, na sua forma completa ou, em linguagem marxista da autora, da “reprodução ampliada do capital”. Por isso, não pode ser deduzido da mais-valia (ou trabalho não pago), nem contabilizado pelo número de horas do “</a:t>
            </a:r>
            <a:r>
              <a:rPr lang="pt-BR" dirty="0" smtClean="0"/>
              <a:t>sobre trabalho</a:t>
            </a:r>
            <a:r>
              <a:rPr lang="pt-BR" dirty="0" smtClean="0"/>
              <a:t>”. </a:t>
            </a:r>
          </a:p>
          <a:p>
            <a:endParaRPr lang="pt-BR" dirty="0" smtClean="0"/>
          </a:p>
          <a:p>
            <a:r>
              <a:rPr lang="pt-BR" dirty="0" smtClean="0"/>
              <a:t>O lucro requer a valorização, ou precificação em termos monetários, das mercadorias produzidas pela força de trabalho em seu uso de meios de produção. </a:t>
            </a:r>
          </a:p>
          <a:p>
            <a:endParaRPr lang="pt-BR" dirty="0" smtClean="0"/>
          </a:p>
          <a:p>
            <a:r>
              <a:rPr lang="pt-BR" dirty="0" smtClean="0"/>
              <a:t>No seu movimento de </a:t>
            </a:r>
            <a:r>
              <a:rPr lang="pt-BR" dirty="0" smtClean="0"/>
              <a:t>auto expansão </a:t>
            </a:r>
            <a:r>
              <a:rPr lang="pt-BR" dirty="0" smtClean="0"/>
              <a:t>e valorização permanente, o capital termina por encontrar-se “prisioneiro de si mesmo”, isto é, “o dinheiro tentando valorizar o dinheiro</a:t>
            </a:r>
            <a:r>
              <a:rPr lang="pt-BR" dirty="0" smtClean="0"/>
              <a:t>”.</a:t>
            </a:r>
          </a:p>
          <a:p>
            <a:pPr>
              <a:buNone/>
            </a:pPr>
            <a:r>
              <a:rPr lang="pt-BR" dirty="0" smtClean="0"/>
              <a:t/>
            </a:r>
            <a:br>
              <a:rPr lang="pt-BR" dirty="0" smtClean="0"/>
            </a:br>
            <a:r>
              <a:rPr lang="pt-BR" sz="3200" dirty="0" smtClean="0"/>
              <a:t>Esta é a </a:t>
            </a:r>
            <a:r>
              <a:rPr lang="pt-BR" sz="3200" dirty="0" smtClean="0"/>
              <a:t>idéia chave </a:t>
            </a:r>
            <a:r>
              <a:rPr lang="pt-BR" sz="3200" dirty="0" smtClean="0"/>
              <a:t>para a compreensão de um aspecto central, desenvolvido de forma sistemática ao longo de sua obra: a </a:t>
            </a:r>
            <a:r>
              <a:rPr lang="pt-BR" sz="3200" i="1" dirty="0" smtClean="0"/>
              <a:t>lógica financeira </a:t>
            </a:r>
            <a:r>
              <a:rPr lang="pt-BR" sz="3200" dirty="0" smtClean="0"/>
              <a:t>do processo de valorização do capital sobrepondo-se à sua </a:t>
            </a:r>
            <a:r>
              <a:rPr lang="pt-BR" sz="3200" i="1" dirty="0" smtClean="0"/>
              <a:t>dimensão produtiva</a:t>
            </a:r>
            <a:r>
              <a:rPr lang="pt-BR" sz="3200" dirty="0" smtClean="0"/>
              <a:t>. Não são lados (real e financeiro) descolados. </a:t>
            </a: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desenvolvimento e o capital financeiro</a:t>
            </a:r>
            <a:endParaRPr lang="pt-BR" b="1"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Considerando exógenos o esgotamento dos recursos naturais (matérias-primas) e a oferta da força de trabalho, são elementos endógenos a esse processo de valorização:</a:t>
            </a:r>
            <a:br>
              <a:rPr lang="pt-BR" dirty="0" smtClean="0"/>
            </a:br>
            <a:r>
              <a:rPr lang="pt-BR" dirty="0" smtClean="0"/>
              <a:t>1. </a:t>
            </a:r>
            <a:r>
              <a:rPr lang="pt-BR" i="1" dirty="0" smtClean="0"/>
              <a:t>a acumulação de capacidade ociosa</a:t>
            </a:r>
            <a:r>
              <a:rPr lang="pt-BR" dirty="0" smtClean="0"/>
              <a:t>, devido ao descompasso entre o</a:t>
            </a:r>
            <a:br>
              <a:rPr lang="pt-BR" dirty="0" smtClean="0"/>
            </a:br>
            <a:r>
              <a:rPr lang="pt-BR" dirty="0" smtClean="0"/>
              <a:t>investimento em cadeia e o escoamento da produção corrente; e</a:t>
            </a:r>
            <a:br>
              <a:rPr lang="pt-BR" dirty="0" smtClean="0"/>
            </a:br>
            <a:r>
              <a:rPr lang="pt-BR" dirty="0" smtClean="0"/>
              <a:t>2</a:t>
            </a:r>
            <a:r>
              <a:rPr lang="pt-BR" i="1" dirty="0" smtClean="0"/>
              <a:t>. a </a:t>
            </a:r>
            <a:r>
              <a:rPr lang="pt-BR" i="1" dirty="0" err="1" smtClean="0"/>
              <a:t>descoordenação</a:t>
            </a:r>
            <a:r>
              <a:rPr lang="pt-BR" i="1" dirty="0" smtClean="0"/>
              <a:t> entre os capitalistas</a:t>
            </a:r>
            <a:r>
              <a:rPr lang="pt-BR" dirty="0" smtClean="0"/>
              <a:t>, cujas expectativas de rentabilidade são eufóricas, quando tudo vai bem, e são revertidas, bruscamente, para o pânico, quando o endividamento passa a ser considerado excessivo e o risco se torna inaceitável.</a:t>
            </a:r>
            <a:br>
              <a:rPr lang="pt-BR" dirty="0" smtClean="0"/>
            </a:br>
            <a:r>
              <a:rPr lang="pt-BR" dirty="0" smtClean="0"/>
              <a:t>A acumulação não esbarra nos salários ou na falta de mão de obra, esbarra em si mesma. O capital é o limite de si mesmo.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PENSAMENTO ESTRUTURALISTA</a:t>
            </a:r>
            <a:endParaRPr lang="pt-BR" dirty="0"/>
          </a:p>
        </p:txBody>
      </p:sp>
      <p:sp>
        <p:nvSpPr>
          <p:cNvPr id="3" name="Espaço Reservado para Conteúdo 2"/>
          <p:cNvSpPr>
            <a:spLocks noGrp="1"/>
          </p:cNvSpPr>
          <p:nvPr>
            <p:ph sz="quarter" idx="1"/>
          </p:nvPr>
        </p:nvSpPr>
        <p:spPr/>
        <p:txBody>
          <a:bodyPr>
            <a:normAutofit/>
          </a:bodyPr>
          <a:lstStyle/>
          <a:p>
            <a:r>
              <a:rPr lang="pt-BR" dirty="0" smtClean="0"/>
              <a:t>Evolução </a:t>
            </a:r>
            <a:r>
              <a:rPr lang="pt-BR" dirty="0"/>
              <a:t>bipolar gera ao mesmo tempo o desenvolvimento do centro e o subdesenvolvimento na periferia</a:t>
            </a:r>
          </a:p>
          <a:p>
            <a:r>
              <a:rPr lang="pt-BR" b="1" dirty="0"/>
              <a:t>Quatro áreas de contribuição:</a:t>
            </a:r>
            <a:endParaRPr lang="pt-BR" dirty="0"/>
          </a:p>
          <a:p>
            <a:pPr lvl="0"/>
            <a:r>
              <a:rPr lang="pt-BR" dirty="0"/>
              <a:t>Teoria de deterioração dos termos de troca;</a:t>
            </a:r>
          </a:p>
          <a:p>
            <a:pPr lvl="0"/>
            <a:r>
              <a:rPr lang="pt-BR" dirty="0"/>
              <a:t>Interpretação do processo de industrialização;</a:t>
            </a:r>
          </a:p>
          <a:p>
            <a:pPr lvl="0"/>
            <a:r>
              <a:rPr lang="pt-BR" dirty="0"/>
              <a:t>Análise dos obstáculos estruturais para o desenvolvimento;</a:t>
            </a:r>
          </a:p>
          <a:p>
            <a:pPr lvl="0"/>
            <a:r>
              <a:rPr lang="pt-BR" dirty="0"/>
              <a:t>Teoria da inflação.</a:t>
            </a:r>
          </a:p>
          <a:p>
            <a:r>
              <a:rPr lang="pt-BR" dirty="0"/>
              <a:t>Aplicação do conceito de centro e periferia</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a:t>
            </a:fld>
            <a:endParaRPr lang="en-US" dirty="0"/>
          </a:p>
        </p:txBody>
      </p:sp>
    </p:spTree>
    <p:extLst>
      <p:ext uri="{BB962C8B-B14F-4D97-AF65-F5344CB8AC3E}">
        <p14:creationId xmlns:p14="http://schemas.microsoft.com/office/powerpoint/2010/main" xmlns="" val="346256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desenvolvimento e o capital financeiro</a:t>
            </a:r>
            <a:endParaRPr lang="pt-BR" b="1" dirty="0"/>
          </a:p>
        </p:txBody>
      </p:sp>
      <p:sp>
        <p:nvSpPr>
          <p:cNvPr id="3" name="Espaço Reservado para Conteúdo 2"/>
          <p:cNvSpPr>
            <a:spLocks noGrp="1"/>
          </p:cNvSpPr>
          <p:nvPr>
            <p:ph sz="quarter" idx="1"/>
          </p:nvPr>
        </p:nvSpPr>
        <p:spPr/>
        <p:txBody>
          <a:bodyPr/>
          <a:lstStyle/>
          <a:p>
            <a:r>
              <a:rPr lang="pt-BR" dirty="0" smtClean="0"/>
              <a:t>As características gerais do capitalismo, captadas na obra de Tavares por </a:t>
            </a:r>
            <a:r>
              <a:rPr lang="pt-BR" dirty="0" err="1" smtClean="0"/>
              <a:t>Robilloti</a:t>
            </a:r>
            <a:r>
              <a:rPr lang="pt-BR" dirty="0" smtClean="0"/>
              <a:t> (2016), são:</a:t>
            </a:r>
            <a:br>
              <a:rPr lang="pt-BR" dirty="0" smtClean="0"/>
            </a:br>
            <a:r>
              <a:rPr lang="pt-BR" dirty="0" smtClean="0"/>
              <a:t>1. movimento dinâmico não tendente à estagnação;</a:t>
            </a:r>
            <a:br>
              <a:rPr lang="pt-BR" dirty="0" smtClean="0"/>
            </a:br>
            <a:r>
              <a:rPr lang="pt-BR" dirty="0" smtClean="0"/>
              <a:t>2. falsa oposição entre lucros e salários;</a:t>
            </a:r>
            <a:br>
              <a:rPr lang="pt-BR" dirty="0" smtClean="0"/>
            </a:br>
            <a:r>
              <a:rPr lang="pt-BR" dirty="0" smtClean="0"/>
              <a:t>3. alta capacidade de inovação;</a:t>
            </a:r>
            <a:br>
              <a:rPr lang="pt-BR" dirty="0" smtClean="0"/>
            </a:br>
            <a:r>
              <a:rPr lang="pt-BR" dirty="0" smtClean="0"/>
              <a:t>4. dinâmica instável; e</a:t>
            </a:r>
            <a:br>
              <a:rPr lang="pt-BR" dirty="0" smtClean="0"/>
            </a:br>
            <a:r>
              <a:rPr lang="pt-BR" dirty="0" smtClean="0"/>
              <a:t>5. tendência à valorização do capital no circuito monetário-financeiro.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 desenvolvimento e o capital financeiro</a:t>
            </a:r>
            <a:endParaRPr lang="pt-BR" b="1" dirty="0"/>
          </a:p>
        </p:txBody>
      </p:sp>
      <p:sp>
        <p:nvSpPr>
          <p:cNvPr id="3" name="Espaço Reservado para Conteúdo 2"/>
          <p:cNvSpPr>
            <a:spLocks noGrp="1"/>
          </p:cNvSpPr>
          <p:nvPr>
            <p:ph sz="quarter" idx="1"/>
          </p:nvPr>
        </p:nvSpPr>
        <p:spPr/>
        <p:txBody>
          <a:bodyPr>
            <a:normAutofit lnSpcReduction="10000"/>
          </a:bodyPr>
          <a:lstStyle/>
          <a:p>
            <a:r>
              <a:rPr lang="pt-BR" dirty="0" smtClean="0"/>
              <a:t>No Brasil os conglomerados financeiros não cumpriram a função do</a:t>
            </a:r>
            <a:br>
              <a:rPr lang="pt-BR" dirty="0" smtClean="0"/>
            </a:br>
            <a:r>
              <a:rPr lang="pt-BR" dirty="0" smtClean="0"/>
              <a:t>capital financeiro, organizado em associação entre o capital bancário e o capital industrial, a exemplo do caso alemão e japonês. </a:t>
            </a:r>
          </a:p>
          <a:p>
            <a:r>
              <a:rPr lang="pt-BR" dirty="0" smtClean="0"/>
              <a:t>Ao não almejar mais além do que ser capital </a:t>
            </a:r>
            <a:r>
              <a:rPr lang="pt-BR" dirty="0" err="1" smtClean="0"/>
              <a:t>rentista</a:t>
            </a:r>
            <a:r>
              <a:rPr lang="pt-BR" dirty="0" smtClean="0"/>
              <a:t> e patrimonialista, eles não deram competitividade internacional à indústria brasileira. </a:t>
            </a:r>
          </a:p>
          <a:p>
            <a:r>
              <a:rPr lang="pt-BR" dirty="0" smtClean="0"/>
              <a:t>A principal característica do capitalismo financeiro brasileiro é sua incapacidade de ter desenvolvido um capital financeiro propriamente nacional.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Desenvolvimento via substituição de importações:</a:t>
            </a:r>
            <a:br>
              <a:rPr lang="pt-BR" b="1" dirty="0" smtClean="0"/>
            </a:br>
            <a:r>
              <a:rPr lang="pt-BR" b="1" dirty="0" smtClean="0"/>
              <a:t>Três problemas que impedem a sua continuidade </a:t>
            </a:r>
            <a:endParaRPr lang="pt-BR" b="1" dirty="0"/>
          </a:p>
        </p:txBody>
      </p:sp>
      <p:sp>
        <p:nvSpPr>
          <p:cNvPr id="3" name="Espaço Reservado para Conteúdo 2"/>
          <p:cNvSpPr>
            <a:spLocks noGrp="1"/>
          </p:cNvSpPr>
          <p:nvPr>
            <p:ph sz="quarter" idx="1"/>
          </p:nvPr>
        </p:nvSpPr>
        <p:spPr/>
        <p:txBody>
          <a:bodyPr>
            <a:normAutofit fontScale="85000" lnSpcReduction="10000"/>
          </a:bodyPr>
          <a:lstStyle/>
          <a:p>
            <a:r>
              <a:rPr lang="pt-BR" dirty="0" smtClean="0"/>
              <a:t>1) </a:t>
            </a:r>
            <a:r>
              <a:rPr lang="pt-BR" b="1" dirty="0" smtClean="0"/>
              <a:t>Dimensão e estrutura do mercado interno</a:t>
            </a:r>
          </a:p>
          <a:p>
            <a:r>
              <a:rPr lang="pt-BR" dirty="0" smtClean="0"/>
              <a:t>o processo de industrialização na América Latina teve lugar</a:t>
            </a:r>
            <a:br>
              <a:rPr lang="pt-BR" dirty="0" smtClean="0"/>
            </a:br>
            <a:r>
              <a:rPr lang="pt-BR" dirty="0" smtClean="0"/>
              <a:t>apenas em escala nacional, dadas as condições de divisão internacional do trabalho que prevaleciam à época do seu início e que não se modificaram muito.</a:t>
            </a:r>
            <a:br>
              <a:rPr lang="pt-BR" dirty="0" smtClean="0"/>
            </a:br>
            <a:r>
              <a:rPr lang="pt-BR" dirty="0" smtClean="0"/>
              <a:t>Para ultrapassar este obstáculo, os países maiores puderam apoiar-se</a:t>
            </a:r>
            <a:br>
              <a:rPr lang="pt-BR" dirty="0" smtClean="0"/>
            </a:br>
            <a:r>
              <a:rPr lang="pt-BR" dirty="0" smtClean="0"/>
              <a:t>no seu mercado interno e passar a desenvolver, sobre a velha estrutura produtiva primária, um moderno setor secundário, readaptando e modernizando o setor de serviços até então voltado para as atividades exportadoras. </a:t>
            </a:r>
          </a:p>
          <a:p>
            <a:r>
              <a:rPr lang="pt-BR" dirty="0" smtClean="0"/>
              <a:t>Os países da AL realizaram sua substituição baseados na demanda das classes de mais alta renda (sem absorção de </a:t>
            </a:r>
            <a:r>
              <a:rPr lang="pt-BR" dirty="0" err="1" smtClean="0"/>
              <a:t>gde</a:t>
            </a:r>
            <a:r>
              <a:rPr lang="pt-BR" dirty="0" smtClean="0"/>
              <a:t> </a:t>
            </a:r>
            <a:r>
              <a:rPr lang="pt-BR" dirty="0" err="1" smtClean="0"/>
              <a:t>qtde</a:t>
            </a:r>
            <a:r>
              <a:rPr lang="pt-BR" dirty="0" smtClean="0"/>
              <a:t> de mão de obra e com produtos com elevado valor unitário);</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Desenvolvimento via substituição de importações:</a:t>
            </a:r>
            <a:br>
              <a:rPr lang="pt-BR" b="1" dirty="0" smtClean="0"/>
            </a:br>
            <a:r>
              <a:rPr lang="pt-BR" b="1" dirty="0" smtClean="0"/>
              <a:t>Três problemas que impedem a sua continuidade </a:t>
            </a:r>
            <a:endParaRPr lang="pt-BR" b="1" dirty="0"/>
          </a:p>
        </p:txBody>
      </p:sp>
      <p:sp>
        <p:nvSpPr>
          <p:cNvPr id="3" name="Espaço Reservado para Conteúdo 2"/>
          <p:cNvSpPr>
            <a:spLocks noGrp="1"/>
          </p:cNvSpPr>
          <p:nvPr>
            <p:ph sz="quarter" idx="1"/>
          </p:nvPr>
        </p:nvSpPr>
        <p:spPr/>
        <p:txBody>
          <a:bodyPr>
            <a:normAutofit fontScale="77500" lnSpcReduction="20000"/>
          </a:bodyPr>
          <a:lstStyle/>
          <a:p>
            <a:r>
              <a:rPr lang="pt-BR" dirty="0" smtClean="0"/>
              <a:t>2</a:t>
            </a:r>
            <a:r>
              <a:rPr lang="pt-BR" b="1" dirty="0" smtClean="0"/>
              <a:t>) Problemas decorrentes da natureza da moderna tecnologia, em face do processo de substituição de importações. </a:t>
            </a:r>
          </a:p>
          <a:p>
            <a:r>
              <a:rPr lang="pt-BR" dirty="0" smtClean="0"/>
              <a:t>Os países subdesenvolvidos importam uma tecnologia concebida pelas economias líderes de acordo com as suas constelações de recursos totalmente diversas das nossas. </a:t>
            </a:r>
          </a:p>
          <a:p>
            <a:r>
              <a:rPr lang="pt-BR" dirty="0" smtClean="0"/>
              <a:t>O processo de crescimento se dá com um grande esforço de acumulação de capital e com a absorção inadequada das massas crescentes de população ativa que anualmente se incorporam à força de trabalho. </a:t>
            </a:r>
            <a:br>
              <a:rPr lang="pt-BR" dirty="0" smtClean="0"/>
            </a:br>
            <a:endParaRPr lang="pt-BR" dirty="0" smtClean="0"/>
          </a:p>
          <a:p>
            <a:r>
              <a:rPr lang="pt-BR" dirty="0" smtClean="0"/>
              <a:t>3) No que concerne à </a:t>
            </a:r>
            <a:r>
              <a:rPr lang="pt-BR" b="1" dirty="0" smtClean="0"/>
              <a:t>constelação de recursos produtivos</a:t>
            </a:r>
            <a:r>
              <a:rPr lang="pt-BR" dirty="0" smtClean="0"/>
              <a:t>, a sua característica mais geral é  a desproporção existente entre os diversos estoques de fatores: a par de uma abundância relativa de recursos naturais e de mão de obra não qualificada, coexiste a escassez de mão de obra qualificada e de capital. </a:t>
            </a:r>
            <a:br>
              <a:rPr lang="pt-BR" dirty="0" smtClean="0"/>
            </a:br>
            <a:r>
              <a:rPr lang="pt-BR" dirty="0" smtClean="0"/>
              <a:t/>
            </a:r>
            <a:br>
              <a:rPr lang="pt-BR" dirty="0" smtClean="0"/>
            </a:br>
            <a:r>
              <a:rPr lang="pt-BR" dirty="0" smtClean="0"/>
              <a:t/>
            </a:r>
            <a:br>
              <a:rPr lang="pt-BR" dirty="0" smtClean="0"/>
            </a:b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Políticas de Desenvolvimento Produtivo (PDP)</a:t>
            </a:r>
            <a:endParaRPr lang="pt-BR" b="1" dirty="0"/>
          </a:p>
        </p:txBody>
      </p:sp>
      <p:sp>
        <p:nvSpPr>
          <p:cNvPr id="3" name="Espaço Reservado para Conteúdo 2"/>
          <p:cNvSpPr>
            <a:spLocks noGrp="1"/>
          </p:cNvSpPr>
          <p:nvPr>
            <p:ph sz="quarter" idx="1"/>
          </p:nvPr>
        </p:nvSpPr>
        <p:spPr/>
        <p:txBody>
          <a:bodyPr/>
          <a:lstStyle/>
          <a:p>
            <a:pPr>
              <a:buNone/>
            </a:pPr>
            <a:r>
              <a:rPr lang="pt-BR" dirty="0" smtClean="0"/>
              <a:t>As políticas de desenvolvimento produtivo podem ser definidas em termos gerais como aquelas que visam fortalecer a estrutura produtiva de uma determinada economia nacional </a:t>
            </a:r>
            <a:r>
              <a:rPr lang="pt-BR" dirty="0" smtClean="0"/>
              <a:t>.</a:t>
            </a:r>
          </a:p>
          <a:p>
            <a:pPr>
              <a:buNone/>
            </a:pPr>
            <a:r>
              <a:rPr lang="pt-BR" b="1" dirty="0" smtClean="0"/>
              <a:t>PDP horizontais </a:t>
            </a:r>
            <a:r>
              <a:rPr lang="pt-BR" dirty="0" smtClean="0">
                <a:latin typeface="Calibri"/>
                <a:cs typeface="Calibri"/>
              </a:rPr>
              <a:t>→ orientadas para corrigir falhas de mercado</a:t>
            </a:r>
          </a:p>
          <a:p>
            <a:pPr>
              <a:buNone/>
            </a:pPr>
            <a:r>
              <a:rPr lang="pt-BR" b="1" dirty="0" smtClean="0">
                <a:latin typeface="Calibri"/>
                <a:cs typeface="Calibri"/>
              </a:rPr>
              <a:t>PDP </a:t>
            </a:r>
            <a:r>
              <a:rPr lang="pt-BR" b="1" dirty="0" smtClean="0">
                <a:latin typeface="Calibri"/>
                <a:cs typeface="Calibri"/>
              </a:rPr>
              <a:t>verticais </a:t>
            </a:r>
            <a:r>
              <a:rPr lang="pt-BR" dirty="0" smtClean="0">
                <a:latin typeface="Calibri"/>
                <a:cs typeface="Calibri"/>
              </a:rPr>
              <a:t>→ focadas no desenvolvimento de setores específicos → políticas industriais</a:t>
            </a:r>
          </a:p>
          <a:p>
            <a:pPr>
              <a:buNone/>
            </a:pPr>
            <a:r>
              <a:rPr lang="pt-BR" dirty="0" smtClean="0">
                <a:latin typeface="Calibri"/>
                <a:cs typeface="Calibri"/>
              </a:rPr>
              <a:t>Década de 90 → Consenso de Washington ignora as </a:t>
            </a:r>
            <a:r>
              <a:rPr lang="pt-BR" dirty="0" err="1" smtClean="0">
                <a:latin typeface="Calibri"/>
                <a:cs typeface="Calibri"/>
              </a:rPr>
              <a:t>PDPs</a:t>
            </a:r>
            <a:r>
              <a:rPr lang="pt-BR" dirty="0" smtClean="0">
                <a:latin typeface="Calibri"/>
                <a:cs typeface="Calibri"/>
              </a:rPr>
              <a:t> verticais</a:t>
            </a:r>
          </a:p>
          <a:p>
            <a:pPr>
              <a:buNone/>
            </a:pPr>
            <a:endParaRPr lang="pt-BR" dirty="0" smtClean="0">
              <a:latin typeface="Calibri"/>
              <a:cs typeface="Calibri"/>
            </a:endParaRPr>
          </a:p>
          <a:p>
            <a:pPr>
              <a:buNone/>
            </a:pPr>
            <a:endParaRPr lang="pt-BR" dirty="0" smtClean="0">
              <a:latin typeface="Calibri"/>
              <a:cs typeface="Calibri"/>
            </a:endParaRPr>
          </a:p>
          <a:p>
            <a:pPr>
              <a:buNone/>
            </a:pPr>
            <a:endParaRPr lang="es-ES" dirty="0" smtClean="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Políticas de Desenvolvimento Produtivo (PDP)</a:t>
            </a:r>
            <a:endParaRPr lang="pt-BR" b="1" dirty="0"/>
          </a:p>
        </p:txBody>
      </p:sp>
      <p:pic>
        <p:nvPicPr>
          <p:cNvPr id="19458" name="Picture 2"/>
          <p:cNvPicPr>
            <a:picLocks noGrp="1" noChangeAspect="1" noChangeArrowheads="1"/>
          </p:cNvPicPr>
          <p:nvPr>
            <p:ph sz="quarter" idx="1"/>
          </p:nvPr>
        </p:nvPicPr>
        <p:blipFill>
          <a:blip r:embed="rId2"/>
          <a:srcRect/>
          <a:stretch>
            <a:fillRect/>
          </a:stretch>
        </p:blipFill>
        <p:spPr bwMode="auto">
          <a:xfrm>
            <a:off x="1592608" y="1697181"/>
            <a:ext cx="8406710" cy="4495800"/>
          </a:xfrm>
          <a:prstGeom prst="rect">
            <a:avLst/>
          </a:prstGeom>
          <a:noFill/>
          <a:ln w="9525">
            <a:noFill/>
            <a:miter lim="800000"/>
            <a:headEnd/>
            <a:tailEnd/>
          </a:ln>
          <a:effectLst/>
        </p:spPr>
      </p:pic>
      <p:sp>
        <p:nvSpPr>
          <p:cNvPr id="5" name="Espaço Reservado para Número de Slide 4"/>
          <p:cNvSpPr>
            <a:spLocks noGrp="1"/>
          </p:cNvSpPr>
          <p:nvPr>
            <p:ph type="sldNum" sz="quarter" idx="12"/>
          </p:nvPr>
        </p:nvSpPr>
        <p:spPr/>
        <p:txBody>
          <a:bodyPr>
            <a:normAutofit fontScale="85000" lnSpcReduction="20000"/>
          </a:bodyPr>
          <a:lstStyle/>
          <a:p>
            <a:fld id="{48F63A3B-78C7-47BE-AE5E-E10140E04643}"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Externalidades</a:t>
            </a:r>
            <a:r>
              <a:rPr lang="pt-BR" b="1" dirty="0" smtClean="0"/>
              <a:t> e política industrial</a:t>
            </a:r>
            <a:endParaRPr lang="pt-BR" b="1" dirty="0"/>
          </a:p>
        </p:txBody>
      </p:sp>
      <p:sp>
        <p:nvSpPr>
          <p:cNvPr id="3" name="Espaço Reservado para Conteúdo 2"/>
          <p:cNvSpPr>
            <a:spLocks noGrp="1"/>
          </p:cNvSpPr>
          <p:nvPr>
            <p:ph sz="quarter" idx="1"/>
          </p:nvPr>
        </p:nvSpPr>
        <p:spPr/>
        <p:txBody>
          <a:bodyPr/>
          <a:lstStyle/>
          <a:p>
            <a:r>
              <a:rPr lang="pt-BR" dirty="0" err="1" smtClean="0"/>
              <a:t>Externalidades</a:t>
            </a:r>
            <a:r>
              <a:rPr lang="pt-BR" dirty="0" smtClean="0"/>
              <a:t> </a:t>
            </a:r>
            <a:r>
              <a:rPr lang="pt-BR" dirty="0" smtClean="0"/>
              <a:t>intra-indústria </a:t>
            </a:r>
            <a:r>
              <a:rPr lang="pt-BR" dirty="0" smtClean="0"/>
              <a:t>justificariam </a:t>
            </a:r>
            <a:r>
              <a:rPr lang="pt-BR" dirty="0" smtClean="0"/>
              <a:t>uma política industrial?</a:t>
            </a:r>
          </a:p>
          <a:p>
            <a:r>
              <a:rPr lang="pt-BR" dirty="0" smtClean="0"/>
              <a:t>Não necessariamente. É vital que a produtividade “latente” seja de volume suficiente para dar a esta indústria uma vantagem comparativa no país, ou seja, é uma atividade viável em livre competição com o mundo. Do contrário, seria melhor o país importar o bem, mesmo que haja </a:t>
            </a:r>
            <a:r>
              <a:rPr lang="pt-BR" dirty="0" err="1" smtClean="0"/>
              <a:t>externalidades</a:t>
            </a:r>
            <a:r>
              <a:rPr lang="pt-BR" dirty="0" smtClean="0"/>
              <a:t>.</a:t>
            </a:r>
          </a:p>
          <a:p>
            <a:r>
              <a:rPr lang="pt-BR" dirty="0" smtClean="0"/>
              <a:t>Existe o caso de </a:t>
            </a:r>
            <a:r>
              <a:rPr lang="pt-BR" dirty="0" err="1" smtClean="0"/>
              <a:t>externalidades</a:t>
            </a:r>
            <a:r>
              <a:rPr lang="pt-BR" dirty="0" smtClean="0"/>
              <a:t> positivas de certos setores econômicos, como o caso de construção de barcos e fabricação de automóveis na Coréia.</a:t>
            </a: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PDP e setor estratégico</a:t>
            </a:r>
            <a:endParaRPr lang="pt-BR" b="1" dirty="0"/>
          </a:p>
        </p:txBody>
      </p:sp>
      <p:sp>
        <p:nvSpPr>
          <p:cNvPr id="3" name="Espaço Reservado para Conteúdo 2"/>
          <p:cNvSpPr>
            <a:spLocks noGrp="1"/>
          </p:cNvSpPr>
          <p:nvPr>
            <p:ph sz="quarter" idx="1"/>
          </p:nvPr>
        </p:nvSpPr>
        <p:spPr/>
        <p:txBody>
          <a:bodyPr>
            <a:normAutofit lnSpcReduction="10000"/>
          </a:bodyPr>
          <a:lstStyle/>
          <a:p>
            <a:r>
              <a:rPr lang="pt-BR" dirty="0" smtClean="0"/>
              <a:t>Setores onde os benefícios do seu desenvolvimento podem se difundir para trás (fornecedores) e para frente (compradores) e dar lugar a formação de clusters com maior produtividade.</a:t>
            </a:r>
          </a:p>
          <a:p>
            <a:r>
              <a:rPr lang="pt-BR" dirty="0" smtClean="0"/>
              <a:t>Importante </a:t>
            </a:r>
            <a:r>
              <a:rPr lang="pt-BR" dirty="0" smtClean="0"/>
              <a:t>que a política industrial </a:t>
            </a:r>
            <a:r>
              <a:rPr lang="pt-BR" dirty="0" smtClean="0"/>
              <a:t>garanta que </a:t>
            </a:r>
            <a:r>
              <a:rPr lang="pt-BR" dirty="0" smtClean="0"/>
              <a:t>o processo produtivo do setor "estratégico" </a:t>
            </a:r>
            <a:r>
              <a:rPr lang="pt-BR" dirty="0" smtClean="0"/>
              <a:t>possa </a:t>
            </a:r>
            <a:r>
              <a:rPr lang="pt-BR" dirty="0" smtClean="0"/>
              <a:t>gerar benefícios para outras indústrias</a:t>
            </a:r>
            <a:r>
              <a:rPr lang="pt-BR" dirty="0" smtClean="0"/>
              <a:t>.</a:t>
            </a:r>
          </a:p>
          <a:p>
            <a:r>
              <a:rPr lang="pt-BR" dirty="0" smtClean="0"/>
              <a:t>Acordos </a:t>
            </a:r>
            <a:r>
              <a:rPr lang="pt-BR" dirty="0" smtClean="0"/>
              <a:t>comerciais que facilitam mudanças estruturais nos perfis de exportação também constituem políticas industriais</a:t>
            </a:r>
            <a:r>
              <a:rPr lang="pt-BR" dirty="0" smtClean="0"/>
              <a:t>.</a:t>
            </a:r>
          </a:p>
          <a:p>
            <a:r>
              <a:rPr lang="pt-BR" dirty="0" smtClean="0"/>
              <a:t>A visão moderna da política industrial pressupõe que a produtividade é prejudicada por impedimentos </a:t>
            </a:r>
            <a:r>
              <a:rPr lang="pt-BR" dirty="0" smtClean="0"/>
              <a:t>a uma ação </a:t>
            </a:r>
            <a:r>
              <a:rPr lang="pt-BR" dirty="0" smtClean="0"/>
              <a:t>coletiva benéfica entre os produtores privados.</a:t>
            </a: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PDP e setor estratégico</a:t>
            </a:r>
            <a:endParaRPr lang="pt-BR" b="1" dirty="0"/>
          </a:p>
        </p:txBody>
      </p:sp>
      <p:sp>
        <p:nvSpPr>
          <p:cNvPr id="3" name="Espaço Reservado para Conteúdo 2"/>
          <p:cNvSpPr>
            <a:spLocks noGrp="1"/>
          </p:cNvSpPr>
          <p:nvPr>
            <p:ph sz="quarter" idx="1"/>
          </p:nvPr>
        </p:nvSpPr>
        <p:spPr/>
        <p:txBody>
          <a:bodyPr>
            <a:normAutofit/>
          </a:bodyPr>
          <a:lstStyle/>
          <a:p>
            <a:r>
              <a:rPr lang="pt-BR" dirty="0" smtClean="0"/>
              <a:t>Desenvolvimento de atividades produtivas dinâmicas </a:t>
            </a:r>
            <a:r>
              <a:rPr lang="pt-BR" dirty="0" smtClean="0">
                <a:latin typeface="Calibri"/>
                <a:cs typeface="Calibri"/>
              </a:rPr>
              <a:t>→ desenvolvimento da hotelaria → desenvolvimento de logística e transporte.</a:t>
            </a:r>
          </a:p>
          <a:p>
            <a:r>
              <a:rPr lang="pt-BR" dirty="0" smtClean="0">
                <a:latin typeface="Calibri"/>
                <a:cs typeface="Calibri"/>
              </a:rPr>
              <a:t>As </a:t>
            </a:r>
            <a:r>
              <a:rPr lang="pt-BR" dirty="0" smtClean="0">
                <a:latin typeface="Calibri"/>
                <a:cs typeface="Calibri"/>
              </a:rPr>
              <a:t>políticas industriais voltadas para os problemas de coordenação tendem a ser cada vez mais relevantes à medida que as economias estabelecem as bases para seu progresso econômico e ganham relevância</a:t>
            </a:r>
            <a:r>
              <a:rPr lang="pt-BR" dirty="0" smtClean="0">
                <a:latin typeface="Calibri"/>
                <a:cs typeface="Calibri"/>
              </a:rPr>
              <a:t>.</a:t>
            </a:r>
            <a:endParaRPr lang="pt-BR" dirty="0" smtClean="0">
              <a:latin typeface="Calibri"/>
              <a:cs typeface="Calibri"/>
            </a:endParaRPr>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Políticas Industriais e América Latina</a:t>
            </a:r>
            <a:endParaRPr lang="pt-BR" b="1"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Auge entre 1960 e 1970</a:t>
            </a:r>
          </a:p>
          <a:p>
            <a:r>
              <a:rPr lang="pt-BR" dirty="0" smtClean="0"/>
              <a:t>A orientação básica da política industrial era a substituição de </a:t>
            </a:r>
            <a:r>
              <a:rPr lang="pt-BR" dirty="0" smtClean="0"/>
              <a:t>importações. O </a:t>
            </a:r>
            <a:r>
              <a:rPr lang="pt-BR" dirty="0" smtClean="0"/>
              <a:t>principal instrumento de política para a promoção de novas indústrias </a:t>
            </a:r>
            <a:r>
              <a:rPr lang="pt-BR" dirty="0" smtClean="0"/>
              <a:t>era </a:t>
            </a:r>
            <a:r>
              <a:rPr lang="pt-BR" dirty="0" smtClean="0"/>
              <a:t>a proteção tarifária e as barreiras não tarifárias </a:t>
            </a:r>
            <a:r>
              <a:rPr lang="pt-BR" dirty="0" smtClean="0"/>
              <a:t>a importação.</a:t>
            </a:r>
          </a:p>
          <a:p>
            <a:r>
              <a:rPr lang="pt-BR" dirty="0" smtClean="0"/>
              <a:t>Muitos </a:t>
            </a:r>
            <a:r>
              <a:rPr lang="pt-BR" dirty="0" smtClean="0"/>
              <a:t>países usaram o estado para investir no </a:t>
            </a:r>
            <a:r>
              <a:rPr lang="pt-BR" dirty="0" smtClean="0"/>
              <a:t>que os </a:t>
            </a:r>
            <a:r>
              <a:rPr lang="pt-BR" dirty="0" smtClean="0"/>
              <a:t>formuladores de políticas os viam como setores estratégicos, com as empresas estatais tornando-se participantes importantes na economia em setores como ferro, aço, extração e refino de petróleo, serviços públicos, telecomunicações e muitos outros</a:t>
            </a:r>
            <a:r>
              <a:rPr lang="pt-BR" dirty="0" smtClean="0"/>
              <a:t>.</a:t>
            </a:r>
          </a:p>
          <a:p>
            <a:r>
              <a:rPr lang="pt-BR" dirty="0" smtClean="0"/>
              <a:t>A maioria dos países criou bancos de desenvolvimento</a:t>
            </a:r>
            <a:endParaRPr lang="pt-BR" dirty="0" smtClean="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Formação e características estruturais</a:t>
            </a:r>
            <a:r>
              <a:rPr lang="pt-BR" dirty="0"/>
              <a:t/>
            </a:r>
            <a:br>
              <a:rPr lang="pt-BR" dirty="0"/>
            </a:br>
            <a:endParaRPr lang="pt-BR" dirty="0"/>
          </a:p>
        </p:txBody>
      </p:sp>
      <p:sp>
        <p:nvSpPr>
          <p:cNvPr id="3" name="Espaço Reservado para Conteúdo 2"/>
          <p:cNvSpPr>
            <a:spLocks noGrp="1"/>
          </p:cNvSpPr>
          <p:nvPr>
            <p:ph sz="quarter" idx="1"/>
          </p:nvPr>
        </p:nvSpPr>
        <p:spPr>
          <a:xfrm>
            <a:off x="838200" y="1537855"/>
            <a:ext cx="10515600" cy="4639108"/>
          </a:xfrm>
        </p:spPr>
        <p:txBody>
          <a:bodyPr>
            <a:normAutofit fontScale="77500" lnSpcReduction="20000"/>
          </a:bodyPr>
          <a:lstStyle/>
          <a:p>
            <a:r>
              <a:rPr lang="pt-BR" dirty="0"/>
              <a:t>Desenvolvimento econômico  → aumento de bens materiais → renda per capita → aumento da produtividade média do trabalho</a:t>
            </a:r>
          </a:p>
          <a:p>
            <a:r>
              <a:rPr lang="pt-BR" dirty="0"/>
              <a:t> </a:t>
            </a:r>
          </a:p>
          <a:p>
            <a:r>
              <a:rPr lang="pt-BR" b="1" dirty="0"/>
              <a:t>Teoria de crescimento Keynes</a:t>
            </a:r>
          </a:p>
          <a:p>
            <a:r>
              <a:rPr lang="pt-BR" dirty="0"/>
              <a:t>→ processo de acumulação de capital – intimamente ligado ao progresso tecnológico</a:t>
            </a:r>
          </a:p>
          <a:p>
            <a:pPr>
              <a:buNone/>
            </a:pPr>
            <a:endParaRPr lang="pt-BR" dirty="0"/>
          </a:p>
          <a:p>
            <a:r>
              <a:rPr lang="pt-BR" dirty="0" smtClean="0"/>
              <a:t>Para </a:t>
            </a:r>
            <a:r>
              <a:rPr lang="pt-BR" b="1" dirty="0"/>
              <a:t>CEPAL o mundo está composto em Centro e Periferia </a:t>
            </a:r>
            <a:r>
              <a:rPr lang="pt-BR" dirty="0"/>
              <a:t>→ desenvolvimento desigual  → centro as primeiras economia a adotar as técnicas novas de produção → periferia (as demais</a:t>
            </a:r>
            <a:r>
              <a:rPr lang="pt-BR" dirty="0" smtClean="0"/>
              <a:t>)</a:t>
            </a:r>
          </a:p>
          <a:p>
            <a:pPr>
              <a:buNone/>
            </a:pPr>
            <a:endParaRPr lang="pt-BR" dirty="0"/>
          </a:p>
          <a:p>
            <a:r>
              <a:rPr lang="pt-BR" b="1" dirty="0"/>
              <a:t>Periferia</a:t>
            </a:r>
            <a:r>
              <a:rPr lang="pt-BR" dirty="0"/>
              <a:t> → início atrasado → novas técnicas introduzidas somente nos setores primário-exportadores</a:t>
            </a:r>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3</a:t>
            </a:fld>
            <a:endParaRPr lang="en-US" dirty="0"/>
          </a:p>
        </p:txBody>
      </p:sp>
    </p:spTree>
    <p:extLst>
      <p:ext uri="{BB962C8B-B14F-4D97-AF65-F5344CB8AC3E}">
        <p14:creationId xmlns:p14="http://schemas.microsoft.com/office/powerpoint/2010/main" xmlns="" val="3043793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PDP e Consenso de Washington</a:t>
            </a:r>
            <a:endParaRPr lang="pt-BR" b="1" dirty="0"/>
          </a:p>
        </p:txBody>
      </p:sp>
      <p:sp>
        <p:nvSpPr>
          <p:cNvPr id="3" name="Espaço Reservado para Conteúdo 2"/>
          <p:cNvSpPr>
            <a:spLocks noGrp="1"/>
          </p:cNvSpPr>
          <p:nvPr>
            <p:ph sz="quarter" idx="1"/>
          </p:nvPr>
        </p:nvSpPr>
        <p:spPr/>
        <p:txBody>
          <a:bodyPr>
            <a:normAutofit lnSpcReduction="10000"/>
          </a:bodyPr>
          <a:lstStyle/>
          <a:p>
            <a:r>
              <a:rPr lang="pt-BR" dirty="0" smtClean="0"/>
              <a:t>Embora o chamado Consenso de Washington da década </a:t>
            </a:r>
            <a:r>
              <a:rPr lang="pt-BR" dirty="0" smtClean="0"/>
              <a:t>de 1990 </a:t>
            </a:r>
            <a:r>
              <a:rPr lang="pt-BR" dirty="0" smtClean="0"/>
              <a:t>visava especificamente a política macroeconômica e não a política industrial, seu espírito liberalizante foi aplicado de tal forma que </a:t>
            </a:r>
            <a:r>
              <a:rPr lang="pt-BR" dirty="0" smtClean="0"/>
              <a:t>corroeu </a:t>
            </a:r>
            <a:r>
              <a:rPr lang="pt-BR" dirty="0" smtClean="0"/>
              <a:t>a política industrial na região</a:t>
            </a:r>
            <a:r>
              <a:rPr lang="pt-BR" dirty="0" smtClean="0"/>
              <a:t>.</a:t>
            </a:r>
          </a:p>
          <a:p>
            <a:r>
              <a:rPr lang="pt-BR" dirty="0" smtClean="0"/>
              <a:t>Pode-se dizer que esse processo de depuração das políticas industriais desmontou indiscriminadamente o bom e o mau. </a:t>
            </a:r>
            <a:endParaRPr lang="pt-BR" dirty="0" smtClean="0"/>
          </a:p>
          <a:p>
            <a:r>
              <a:rPr lang="pt-BR" dirty="0" smtClean="0"/>
              <a:t>O interesse pela política industrial está crescendo novamente, à medida que o desempenho das economias é inferior e os governos percebem que boas políticas macroeconômicas não são suficientes para impulsionar o crescimento econômico.</a:t>
            </a:r>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Bibliografia</a:t>
            </a:r>
            <a:endParaRPr lang="pt-BR" b="1" dirty="0"/>
          </a:p>
        </p:txBody>
      </p:sp>
      <p:sp>
        <p:nvSpPr>
          <p:cNvPr id="3" name="Espaço Reservado para Número de Slide 2"/>
          <p:cNvSpPr>
            <a:spLocks noGrp="1"/>
          </p:cNvSpPr>
          <p:nvPr>
            <p:ph type="sldNum" sz="quarter" idx="12"/>
          </p:nvPr>
        </p:nvSpPr>
        <p:spPr/>
        <p:txBody>
          <a:bodyPr>
            <a:normAutofit fontScale="85000" lnSpcReduction="20000"/>
          </a:bodyPr>
          <a:lstStyle/>
          <a:p>
            <a:fld id="{48F63A3B-78C7-47BE-AE5E-E10140E04643}" type="slidenum">
              <a:rPr lang="en-US" smtClean="0"/>
              <a:pPr/>
              <a:t>31</a:t>
            </a:fld>
            <a:endParaRPr lang="en-US" dirty="0"/>
          </a:p>
        </p:txBody>
      </p:sp>
      <p:sp>
        <p:nvSpPr>
          <p:cNvPr id="4" name="Espaço Reservado para Conteúdo 3"/>
          <p:cNvSpPr>
            <a:spLocks noGrp="1"/>
          </p:cNvSpPr>
          <p:nvPr>
            <p:ph sz="quarter" idx="1"/>
          </p:nvPr>
        </p:nvSpPr>
        <p:spPr/>
        <p:txBody>
          <a:bodyPr/>
          <a:lstStyle/>
          <a:p>
            <a:r>
              <a:rPr lang="pt-BR" dirty="0" smtClean="0"/>
              <a:t>BID, Política Industrial </a:t>
            </a:r>
            <a:r>
              <a:rPr lang="pt-BR" dirty="0" err="1" smtClean="0"/>
              <a:t>en</a:t>
            </a:r>
            <a:r>
              <a:rPr lang="pt-BR" dirty="0" smtClean="0"/>
              <a:t> América Latina: fantasma o ave </a:t>
            </a:r>
            <a:r>
              <a:rPr lang="pt-BR" dirty="0" err="1" smtClean="0"/>
              <a:t>fénix</a:t>
            </a:r>
            <a:r>
              <a:rPr lang="pt-BR" dirty="0" smtClean="0"/>
              <a:t>? </a:t>
            </a:r>
          </a:p>
          <a:p>
            <a:r>
              <a:rPr lang="pt-BR" dirty="0" smtClean="0"/>
              <a:t>Melo, H. P (org.) – Maria da Conceição Tavares</a:t>
            </a:r>
          </a:p>
          <a:p>
            <a:r>
              <a:rPr lang="pt-BR" dirty="0" smtClean="0"/>
              <a:t>Rodriguez, O – O estruturalismo latino-americano</a:t>
            </a:r>
          </a:p>
          <a:p>
            <a:endParaRPr lang="pt-BR" dirty="0" smtClean="0"/>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Formação e características estruturais</a:t>
            </a:r>
            <a:endParaRPr lang="pt-BR" dirty="0"/>
          </a:p>
        </p:txBody>
      </p:sp>
      <p:sp>
        <p:nvSpPr>
          <p:cNvPr id="3" name="Espaço Reservado para Conteúdo 2"/>
          <p:cNvSpPr>
            <a:spLocks noGrp="1"/>
          </p:cNvSpPr>
          <p:nvPr>
            <p:ph sz="quarter" idx="1"/>
          </p:nvPr>
        </p:nvSpPr>
        <p:spPr/>
        <p:txBody>
          <a:bodyPr/>
          <a:lstStyle/>
          <a:p>
            <a:r>
              <a:rPr lang="pt-BR" dirty="0"/>
              <a:t>Periferia → início atrasado → novas técnicas introduzidas somente nos setores primário-exportadores</a:t>
            </a:r>
          </a:p>
          <a:p>
            <a:r>
              <a:rPr lang="pt-BR" dirty="0"/>
              <a:t>A estrutura da produção na periferia → 2 características essenciais:</a:t>
            </a:r>
          </a:p>
          <a:p>
            <a:pPr lvl="0"/>
            <a:r>
              <a:rPr lang="pt-BR" dirty="0"/>
              <a:t>Especializada e unilateralmente desenvolvida;</a:t>
            </a:r>
          </a:p>
          <a:p>
            <a:pPr lvl="0"/>
            <a:r>
              <a:rPr lang="pt-BR" dirty="0"/>
              <a:t>Estrutura heterogênea (setor exportador → maior produtividade)</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4</a:t>
            </a:fld>
            <a:endParaRPr lang="en-US" dirty="0"/>
          </a:p>
        </p:txBody>
      </p:sp>
    </p:spTree>
    <p:extLst>
      <p:ext uri="{BB962C8B-B14F-4D97-AF65-F5344CB8AC3E}">
        <p14:creationId xmlns:p14="http://schemas.microsoft.com/office/powerpoint/2010/main" xmlns="" val="239822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Termos de troca e frutos do progresso tecnológico</a:t>
            </a:r>
            <a:endParaRPr lang="pt-BR" dirty="0"/>
          </a:p>
        </p:txBody>
      </p:sp>
      <p:sp>
        <p:nvSpPr>
          <p:cNvPr id="3" name="Espaço Reservado para Conteúdo 2"/>
          <p:cNvSpPr>
            <a:spLocks noGrp="1"/>
          </p:cNvSpPr>
          <p:nvPr>
            <p:ph sz="quarter" idx="1"/>
          </p:nvPr>
        </p:nvSpPr>
        <p:spPr/>
        <p:txBody>
          <a:bodyPr/>
          <a:lstStyle/>
          <a:p>
            <a:r>
              <a:rPr lang="pt-BR" dirty="0"/>
              <a:t>Explicação do processo de desenvolvimento começa da hipótese básica de inerente desigualdade</a:t>
            </a:r>
          </a:p>
          <a:p>
            <a:r>
              <a:rPr lang="pt-BR" dirty="0"/>
              <a:t>Explicação do processo de desenvolvimento inicia com uma hipótese de desigualdade inerente</a:t>
            </a:r>
          </a:p>
          <a:p>
            <a:r>
              <a:rPr lang="pt-BR" dirty="0"/>
              <a:t>O progresso técnico ocorre mais rapidamente nos centros que na periferia → reflete as desiguais taxas de crescimento da produtividade média</a:t>
            </a:r>
          </a:p>
          <a:p>
            <a:r>
              <a:rPr lang="pt-BR" dirty="0"/>
              <a:t>Deterioração dos termos de troca</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5</a:t>
            </a:fld>
            <a:endParaRPr lang="en-US" dirty="0"/>
          </a:p>
        </p:txBody>
      </p:sp>
    </p:spTree>
    <p:extLst>
      <p:ext uri="{BB962C8B-B14F-4D97-AF65-F5344CB8AC3E}">
        <p14:creationId xmlns:p14="http://schemas.microsoft.com/office/powerpoint/2010/main" xmlns="" val="350024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Deterioração dos termos de troca</a:t>
            </a:r>
            <a:r>
              <a:rPr lang="pt-BR" dirty="0"/>
              <a:t/>
            </a:r>
            <a:br>
              <a:rPr lang="pt-BR" dirty="0"/>
            </a:br>
            <a:endParaRPr lang="pt-BR" dirty="0"/>
          </a:p>
        </p:txBody>
      </p:sp>
      <p:sp>
        <p:nvSpPr>
          <p:cNvPr id="3" name="Espaço Reservado para Conteúdo 2"/>
          <p:cNvSpPr>
            <a:spLocks noGrp="1"/>
          </p:cNvSpPr>
          <p:nvPr>
            <p:ph sz="quarter" idx="1"/>
          </p:nvPr>
        </p:nvSpPr>
        <p:spPr>
          <a:xfrm rot="5400000">
            <a:off x="4161232" y="-1093389"/>
            <a:ext cx="1765303" cy="6404768"/>
          </a:xfrm>
        </p:spPr>
        <p:txBody>
          <a:bodyPr/>
          <a:lstStyle/>
          <a:p>
            <a:endParaRPr lang="pt-BR" dirty="0"/>
          </a:p>
        </p:txBody>
      </p:sp>
      <p:graphicFrame>
        <p:nvGraphicFramePr>
          <p:cNvPr id="9" name="Objeto 8"/>
          <p:cNvGraphicFramePr>
            <a:graphicFrameLocks noChangeAspect="1"/>
          </p:cNvGraphicFramePr>
          <p:nvPr>
            <p:extLst>
              <p:ext uri="{D42A27DB-BD31-4B8C-83A1-F6EECF244321}">
                <p14:modId xmlns:p14="http://schemas.microsoft.com/office/powerpoint/2010/main" xmlns="" val="4133540190"/>
              </p:ext>
            </p:extLst>
          </p:nvPr>
        </p:nvGraphicFramePr>
        <p:xfrm>
          <a:off x="1676400" y="2011363"/>
          <a:ext cx="5699125" cy="1341437"/>
        </p:xfrm>
        <a:graphic>
          <a:graphicData uri="http://schemas.openxmlformats.org/presentationml/2006/ole">
            <p:oleObj spid="_x0000_s1034" name="Documento" r:id="rId3" imgW="5573091" imgH="1267685" progId="Word.Document.12">
              <p:embed/>
            </p:oleObj>
          </a:graphicData>
        </a:graphic>
      </p:graphicFrame>
      <p:sp>
        <p:nvSpPr>
          <p:cNvPr id="10" name="CaixaDeTexto 9"/>
          <p:cNvSpPr txBox="1"/>
          <p:nvPr/>
        </p:nvSpPr>
        <p:spPr>
          <a:xfrm>
            <a:off x="1333500" y="3873500"/>
            <a:ext cx="8331200" cy="1477328"/>
          </a:xfrm>
          <a:prstGeom prst="rect">
            <a:avLst/>
          </a:prstGeom>
          <a:noFill/>
        </p:spPr>
        <p:txBody>
          <a:bodyPr wrap="square" rtlCol="0">
            <a:spAutoFit/>
          </a:bodyPr>
          <a:lstStyle/>
          <a:p>
            <a:r>
              <a:rPr lang="pt-BR" dirty="0"/>
              <a:t>Onde </a:t>
            </a:r>
            <a:r>
              <a:rPr lang="pt-BR" dirty="0" err="1"/>
              <a:t>Lp</a:t>
            </a:r>
            <a:r>
              <a:rPr lang="pt-BR" dirty="0"/>
              <a:t> = produtividade média do trabalho dos bens primários</a:t>
            </a:r>
          </a:p>
          <a:p>
            <a:r>
              <a:rPr lang="pt-BR" dirty="0"/>
              <a:t>         Pp = preço dos bens primários</a:t>
            </a:r>
          </a:p>
          <a:p>
            <a:r>
              <a:rPr lang="pt-BR" dirty="0"/>
              <a:t>Li = Produtividade média do trabalho nos bens industriais</a:t>
            </a:r>
          </a:p>
          <a:p>
            <a:r>
              <a:rPr lang="pt-BR" dirty="0" err="1"/>
              <a:t>Pi</a:t>
            </a:r>
            <a:r>
              <a:rPr lang="pt-BR" dirty="0"/>
              <a:t> = preço dos bens industriais</a:t>
            </a:r>
          </a:p>
          <a:p>
            <a:endParaRPr lang="pt-BR" dirty="0"/>
          </a:p>
        </p:txBody>
      </p:sp>
      <p:sp>
        <p:nvSpPr>
          <p:cNvPr id="6" name="Espaço Reservado para Número de Slide 5"/>
          <p:cNvSpPr>
            <a:spLocks noGrp="1"/>
          </p:cNvSpPr>
          <p:nvPr>
            <p:ph type="sldNum" sz="quarter" idx="12"/>
          </p:nvPr>
        </p:nvSpPr>
        <p:spPr/>
        <p:txBody>
          <a:bodyPr>
            <a:normAutofit fontScale="85000" lnSpcReduction="20000"/>
          </a:bodyPr>
          <a:lstStyle/>
          <a:p>
            <a:fld id="{48F63A3B-78C7-47BE-AE5E-E10140E04643}" type="slidenum">
              <a:rPr lang="en-US" smtClean="0"/>
              <a:pPr/>
              <a:t>6</a:t>
            </a:fld>
            <a:endParaRPr lang="en-US" dirty="0"/>
          </a:p>
        </p:txBody>
      </p:sp>
    </p:spTree>
    <p:extLst>
      <p:ext uri="{BB962C8B-B14F-4D97-AF65-F5344CB8AC3E}">
        <p14:creationId xmlns:p14="http://schemas.microsoft.com/office/powerpoint/2010/main" xmlns="" val="778654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significado da deterioração dos termos de troca</a:t>
            </a:r>
            <a:endParaRPr lang="pt-BR" dirty="0"/>
          </a:p>
        </p:txBody>
      </p:sp>
      <p:sp>
        <p:nvSpPr>
          <p:cNvPr id="3" name="Espaço Reservado para Número de Slide 2"/>
          <p:cNvSpPr>
            <a:spLocks noGrp="1"/>
          </p:cNvSpPr>
          <p:nvPr>
            <p:ph type="sldNum" sz="quarter" idx="12"/>
          </p:nvPr>
        </p:nvSpPr>
        <p:spPr/>
        <p:txBody>
          <a:bodyPr>
            <a:normAutofit fontScale="85000" lnSpcReduction="20000"/>
          </a:bodyPr>
          <a:lstStyle/>
          <a:p>
            <a:fld id="{48F63A3B-78C7-47BE-AE5E-E10140E04643}" type="slidenum">
              <a:rPr lang="en-US" smtClean="0"/>
              <a:pPr/>
              <a:t>7</a:t>
            </a:fld>
            <a:endParaRPr lang="en-US" dirty="0"/>
          </a:p>
        </p:txBody>
      </p:sp>
      <p:sp>
        <p:nvSpPr>
          <p:cNvPr id="4" name="Espaço Reservado para Conteúdo 3"/>
          <p:cNvSpPr>
            <a:spLocks noGrp="1"/>
          </p:cNvSpPr>
          <p:nvPr>
            <p:ph sz="quarter" idx="1"/>
          </p:nvPr>
        </p:nvSpPr>
        <p:spPr/>
        <p:txBody>
          <a:bodyPr>
            <a:normAutofit lnSpcReduction="10000"/>
          </a:bodyPr>
          <a:lstStyle/>
          <a:p>
            <a:r>
              <a:rPr lang="pt-BR" dirty="0" smtClean="0"/>
              <a:t>1º Sua alta (aumento dos preços de produtos primários) implica uma transferência do centro para a periferia, no sentido de que nesta a renda real por habitante aumenta mais do que aumentaria pelo simples incremento da produtividade;</a:t>
            </a:r>
          </a:p>
          <a:p>
            <a:r>
              <a:rPr lang="pt-BR" dirty="0" smtClean="0"/>
              <a:t>2º A constância da relação de troca implica que centros e periferia conservam cada qual para si os frutos de seu próprio progresso técnico, posto que a renda real por habitante tenderá a crescer em cada um deles de acordo com o ritmo de aumento da produtividade;</a:t>
            </a:r>
          </a:p>
          <a:p>
            <a:r>
              <a:rPr lang="pt-BR" dirty="0" smtClean="0"/>
              <a:t>3º A deterioração dos termos de troca implica uma perda dos frutos do progresso técnico da periferia para o centro.</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Deterioração dos termos de troca</a:t>
            </a:r>
            <a:r>
              <a:rPr lang="pt-BR" dirty="0" smtClean="0"/>
              <a:t/>
            </a:r>
            <a:br>
              <a:rPr lang="pt-BR" dirty="0" smtClean="0"/>
            </a:br>
            <a:endParaRPr lang="pt-BR" dirty="0"/>
          </a:p>
        </p:txBody>
      </p:sp>
      <p:sp>
        <p:nvSpPr>
          <p:cNvPr id="3" name="Espaço Reservado para Conteúdo 2"/>
          <p:cNvSpPr>
            <a:spLocks noGrp="1"/>
          </p:cNvSpPr>
          <p:nvPr>
            <p:ph sz="quarter" idx="1"/>
          </p:nvPr>
        </p:nvSpPr>
        <p:spPr/>
        <p:txBody>
          <a:bodyPr/>
          <a:lstStyle/>
          <a:p>
            <a:r>
              <a:rPr lang="pt-BR" dirty="0"/>
              <a:t>Pressuposto: a produtividade aumenta mais no setor industrial que no setor </a:t>
            </a:r>
            <a:r>
              <a:rPr lang="pt-BR" dirty="0" smtClean="0"/>
              <a:t>primário</a:t>
            </a:r>
            <a:endParaRPr lang="pt-BR" dirty="0"/>
          </a:p>
          <a:p>
            <a:r>
              <a:rPr lang="pt-BR" dirty="0"/>
              <a:t>A renda média dos países periféricos aumente mais lentamente que a produtividade do trabalho.</a:t>
            </a:r>
          </a:p>
          <a:p>
            <a:r>
              <a:rPr lang="pt-BR" dirty="0"/>
              <a:t>Mesmo que os termos de comércio não se </a:t>
            </a:r>
            <a:r>
              <a:rPr lang="pt-BR" dirty="0" smtClean="0"/>
              <a:t>deteriorem</a:t>
            </a:r>
            <a:r>
              <a:rPr lang="pt-BR" dirty="0"/>
              <a:t>, a desigualdade das taxas de aumento da produtividade do trabalho implica uma diferença na média dos níveis de renda.</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8</a:t>
            </a:fld>
            <a:endParaRPr lang="en-US" dirty="0"/>
          </a:p>
        </p:txBody>
      </p:sp>
    </p:spTree>
    <p:extLst>
      <p:ext uri="{BB962C8B-B14F-4D97-AF65-F5344CB8AC3E}">
        <p14:creationId xmlns:p14="http://schemas.microsoft.com/office/powerpoint/2010/main" xmlns="" val="3024721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Causas da deterioração dos termos de troca</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a:t>Desenvolvimento econômico é um processo de acumulação de capital e progresso técnico que resulta em um crescimento de produto por trabalhador</a:t>
            </a:r>
          </a:p>
          <a:p>
            <a:pPr marL="0" indent="0">
              <a:buNone/>
            </a:pPr>
            <a:endParaRPr lang="pt-BR" dirty="0"/>
          </a:p>
          <a:p>
            <a:r>
              <a:rPr lang="pt-BR" dirty="0"/>
              <a:t>A demanda por bens industriais e serviços cresce mais rapidamente que a demanda por bens primários.</a:t>
            </a:r>
          </a:p>
          <a:p>
            <a:pPr marL="0" indent="0">
              <a:buNone/>
            </a:pPr>
            <a:endParaRPr lang="pt-BR" dirty="0"/>
          </a:p>
          <a:p>
            <a:r>
              <a:rPr lang="pt-BR" dirty="0"/>
              <a:t>O crescimento de produção e emprego é mais rápido nos setores secundários e terciários que nas atividades primárias. Isto gera pressões nos salários pagos nos setores primários voltados para a exportação.</a:t>
            </a:r>
          </a:p>
          <a:p>
            <a:endParaRPr lang="pt-BR" dirty="0"/>
          </a:p>
        </p:txBody>
      </p:sp>
      <p:sp>
        <p:nvSpPr>
          <p:cNvPr id="4" name="Espaço Reservado para Número de Slide 3"/>
          <p:cNvSpPr>
            <a:spLocks noGrp="1"/>
          </p:cNvSpPr>
          <p:nvPr>
            <p:ph type="sldNum" sz="quarter" idx="12"/>
          </p:nvPr>
        </p:nvSpPr>
        <p:spPr/>
        <p:txBody>
          <a:bodyPr>
            <a:normAutofit fontScale="85000" lnSpcReduction="20000"/>
          </a:bodyPr>
          <a:lstStyle/>
          <a:p>
            <a:fld id="{48F63A3B-78C7-47BE-AE5E-E10140E04643}" type="slidenum">
              <a:rPr lang="en-US" smtClean="0"/>
              <a:pPr/>
              <a:t>9</a:t>
            </a:fld>
            <a:endParaRPr lang="en-US" dirty="0"/>
          </a:p>
        </p:txBody>
      </p:sp>
    </p:spTree>
    <p:extLst>
      <p:ext uri="{BB962C8B-B14F-4D97-AF65-F5344CB8AC3E}">
        <p14:creationId xmlns:p14="http://schemas.microsoft.com/office/powerpoint/2010/main" xmlns="" val="3847436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1295</TotalTime>
  <Words>1917</Words>
  <Application>Microsoft Office PowerPoint</Application>
  <PresentationFormat>Personalizar</PresentationFormat>
  <Paragraphs>179</Paragraphs>
  <Slides>31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31</vt:i4>
      </vt:variant>
    </vt:vector>
  </HeadingPairs>
  <TitlesOfParts>
    <vt:vector size="33" baseType="lpstr">
      <vt:lpstr>Mediano</vt:lpstr>
      <vt:lpstr>Documento do Microsoft Office Word</vt:lpstr>
      <vt:lpstr> CEPAL / substituição de importações / pdp </vt:lpstr>
      <vt:lpstr>PENSAMENTO ESTRUTURALISTA</vt:lpstr>
      <vt:lpstr>Formação e características estruturais </vt:lpstr>
      <vt:lpstr>Formação e características estruturais</vt:lpstr>
      <vt:lpstr>Termos de troca e frutos do progresso tecnológico</vt:lpstr>
      <vt:lpstr>Deterioração dos termos de troca </vt:lpstr>
      <vt:lpstr>O significado da deterioração dos termos de troca</vt:lpstr>
      <vt:lpstr>Deterioração dos termos de troca </vt:lpstr>
      <vt:lpstr>Causas da deterioração dos termos de troca</vt:lpstr>
      <vt:lpstr>Causas da deterioração dos termos de troca</vt:lpstr>
      <vt:lpstr>A dinâmica do sistema:  Desenvolvimento Desigual</vt:lpstr>
      <vt:lpstr>Desenvolvimento orientado para dentro (cf Tavares)</vt:lpstr>
      <vt:lpstr>Contradições na industrialização periférica</vt:lpstr>
      <vt:lpstr>Contradições na industrialização periférica</vt:lpstr>
      <vt:lpstr>Maria da Conceição Tavares </vt:lpstr>
      <vt:lpstr>O processo de substituição de importações</vt:lpstr>
      <vt:lpstr>3 momentos marcam o período (Tavares)</vt:lpstr>
      <vt:lpstr>A questão do Lucro cf Tavares </vt:lpstr>
      <vt:lpstr>O desenvolvimento e o capital financeiro</vt:lpstr>
      <vt:lpstr>O desenvolvimento e o capital financeiro</vt:lpstr>
      <vt:lpstr>O desenvolvimento e o capital financeiro</vt:lpstr>
      <vt:lpstr>Desenvolvimento via substituição de importações: Três problemas que impedem a sua continuidade </vt:lpstr>
      <vt:lpstr>Desenvolvimento via substituição de importações: Três problemas que impedem a sua continuidade </vt:lpstr>
      <vt:lpstr>Políticas de Desenvolvimento Produtivo (PDP)</vt:lpstr>
      <vt:lpstr>Políticas de Desenvolvimento Produtivo (PDP)</vt:lpstr>
      <vt:lpstr>Externalidades e política industrial</vt:lpstr>
      <vt:lpstr>PDP e setor estratégico</vt:lpstr>
      <vt:lpstr>PDP e setor estratégico</vt:lpstr>
      <vt:lpstr>Políticas Industriais e América Latina</vt:lpstr>
      <vt:lpstr>PDP e Consenso de Washington</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PENSAMENTO DA CEPAL</dc:title>
  <dc:creator>Edgard M</dc:creator>
  <cp:lastModifiedBy>EasyPC</cp:lastModifiedBy>
  <cp:revision>48</cp:revision>
  <dcterms:created xsi:type="dcterms:W3CDTF">2017-09-18T12:18:36Z</dcterms:created>
  <dcterms:modified xsi:type="dcterms:W3CDTF">2021-06-29T20:59:50Z</dcterms:modified>
</cp:coreProperties>
</file>