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9"/>
  </p:notesMasterIdLst>
  <p:handoutMasterIdLst>
    <p:handoutMasterId r:id="rId20"/>
  </p:handoutMasterIdLst>
  <p:sldIdLst>
    <p:sldId id="256" r:id="rId3"/>
    <p:sldId id="336" r:id="rId4"/>
    <p:sldId id="352" r:id="rId5"/>
    <p:sldId id="351" r:id="rId6"/>
    <p:sldId id="360" r:id="rId7"/>
    <p:sldId id="361" r:id="rId8"/>
    <p:sldId id="354" r:id="rId9"/>
    <p:sldId id="355" r:id="rId10"/>
    <p:sldId id="357" r:id="rId11"/>
    <p:sldId id="359" r:id="rId12"/>
    <p:sldId id="349" r:id="rId13"/>
    <p:sldId id="363" r:id="rId14"/>
    <p:sldId id="365" r:id="rId15"/>
    <p:sldId id="338" r:id="rId16"/>
    <p:sldId id="343" r:id="rId17"/>
    <p:sldId id="345" r:id="rId18"/>
  </p:sldIdLst>
  <p:sldSz cx="9907588" cy="6858000"/>
  <p:notesSz cx="7099300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ahoma" pitchFamily="34" charset="0"/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ahoma" pitchFamily="34" charset="0"/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ahoma" pitchFamily="34" charset="0"/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ahoma" pitchFamily="34" charset="0"/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ahoma" pitchFamily="34" charset="0"/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4" userDrawn="1">
          <p15:clr>
            <a:srgbClr val="A4A3A4"/>
          </p15:clr>
        </p15:guide>
        <p15:guide id="2" pos="22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D5FF01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72" autoAdjust="0"/>
    <p:restoredTop sz="94667" autoAdjust="0"/>
  </p:normalViewPr>
  <p:slideViewPr>
    <p:cSldViewPr>
      <p:cViewPr varScale="1">
        <p:scale>
          <a:sx n="87" d="100"/>
          <a:sy n="87" d="100"/>
        </p:scale>
        <p:origin x="1056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54"/>
        <p:guide pos="22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254" cy="511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398" y="0"/>
            <a:ext cx="3076254" cy="511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479CE-A5F2-47DE-BF88-FC116CCBF224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744"/>
            <a:ext cx="3076254" cy="5112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398" y="9721744"/>
            <a:ext cx="3076254" cy="5112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C3DE3-9245-4AC7-8EF8-124E9DB602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48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3074604" cy="5649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009852" y="1"/>
            <a:ext cx="3074604" cy="5649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6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50888" y="795338"/>
            <a:ext cx="5583237" cy="38655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2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28649" y="4889365"/>
            <a:ext cx="5225507" cy="45458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666386"/>
            <a:ext cx="3074604" cy="5649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009852" y="9666386"/>
            <a:ext cx="3074604" cy="5649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59921C2-3E31-4709-9D43-82FF768EF718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230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637D29C-1EF8-4B1C-A22A-F1165C9D3EA6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714220" y="796171"/>
            <a:ext cx="5659316" cy="38668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body"/>
          </p:nvPr>
        </p:nvSpPr>
        <p:spPr>
          <a:xfrm>
            <a:off x="928651" y="4889366"/>
            <a:ext cx="5227156" cy="454907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677158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1688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57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7913" y="0"/>
            <a:ext cx="2474912" cy="5586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5513" cy="5586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1688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57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16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16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4963"/>
            <a:ext cx="43799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04963"/>
            <a:ext cx="43799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69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99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99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87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51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5187" cy="4114800"/>
          </a:xfrm>
        </p:spPr>
        <p:txBody>
          <a:bodyPr lIns="0" tIns="0" rIns="0" bIns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51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8213" y="981075"/>
            <a:ext cx="2263775" cy="5146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81075"/>
            <a:ext cx="6640513" cy="5146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5225" y="981075"/>
            <a:ext cx="5846763" cy="2544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16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16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52513"/>
            <a:ext cx="4875213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052513"/>
            <a:ext cx="4875212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69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99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99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87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51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51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51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52513"/>
            <a:ext cx="9902825" cy="4533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em estrutura de tópicos</a:t>
            </a:r>
          </a:p>
          <a:p>
            <a:pPr lvl="1"/>
            <a:r>
              <a:rPr lang="en-GB" smtClean="0"/>
              <a:t>Segundo Nível da Estrutura de Tópicos</a:t>
            </a:r>
          </a:p>
          <a:p>
            <a:pPr lvl="2"/>
            <a:r>
              <a:rPr lang="en-GB" smtClean="0"/>
              <a:t>Terceiro Nível da Estrutura de Tópicos</a:t>
            </a:r>
          </a:p>
          <a:p>
            <a:pPr lvl="3"/>
            <a:r>
              <a:rPr lang="en-GB" smtClean="0"/>
              <a:t>Quarto Nível da Estrutura de Tópicos</a:t>
            </a:r>
          </a:p>
          <a:p>
            <a:pPr lvl="4"/>
            <a:r>
              <a:rPr lang="en-GB" smtClean="0"/>
              <a:t>Quinto Nível da Estrutura de Tópicos</a:t>
            </a:r>
          </a:p>
          <a:p>
            <a:pPr lvl="4"/>
            <a:r>
              <a:rPr lang="en-GB" smtClean="0"/>
              <a:t>Sexto Nível da Estrutura de Tópicos</a:t>
            </a:r>
          </a:p>
          <a:p>
            <a:pPr lvl="4"/>
            <a:r>
              <a:rPr lang="en-GB" smtClean="0"/>
              <a:t>Sétimo Nível da Estrutura de Tópicos</a:t>
            </a:r>
          </a:p>
          <a:p>
            <a:pPr lvl="4"/>
            <a:r>
              <a:rPr lang="en-GB" smtClean="0"/>
              <a:t>Oitavo Nível da Estrutura de Tópicos</a:t>
            </a:r>
          </a:p>
          <a:p>
            <a:pPr lvl="4"/>
            <a:r>
              <a:rPr lang="en-GB" smtClean="0"/>
              <a:t>Nono Nível da Estrutura de Tópicos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459788" cy="83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título de texto</a:t>
            </a:r>
          </a:p>
        </p:txBody>
      </p:sp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330200" y="5805488"/>
            <a:ext cx="92456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grpSp>
        <p:nvGrpSpPr>
          <p:cNvPr id="1029" name="Group 4"/>
          <p:cNvGrpSpPr>
            <a:grpSpLocks/>
          </p:cNvGrpSpPr>
          <p:nvPr/>
        </p:nvGrpSpPr>
        <p:grpSpPr bwMode="auto">
          <a:xfrm>
            <a:off x="271463" y="5876925"/>
            <a:ext cx="9359900" cy="949325"/>
            <a:chOff x="171" y="3702"/>
            <a:chExt cx="5896" cy="598"/>
          </a:xfrm>
        </p:grpSpPr>
        <p:pic>
          <p:nvPicPr>
            <p:cNvPr id="1033" name="Picture 5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498" y="3793"/>
              <a:ext cx="3291" cy="4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4" name="Picture 6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71" y="3702"/>
              <a:ext cx="738" cy="5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5" name="Picture 7"/>
            <p:cNvPicPr>
              <a:picLocks noChangeAspect="1" noChangeArrowheads="1"/>
            </p:cNvPicPr>
            <p:nvPr/>
          </p:nvPicPr>
          <p:blipFill>
            <a:blip r:embed="rId15" cstate="print"/>
            <a:srcRect t="-10387" r="75580"/>
            <a:stretch>
              <a:fillRect/>
            </a:stretch>
          </p:blipFill>
          <p:spPr bwMode="auto">
            <a:xfrm>
              <a:off x="5134" y="3785"/>
              <a:ext cx="934" cy="46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10" name="Line 3"/>
          <p:cNvSpPr>
            <a:spLocks noChangeShapeType="1"/>
          </p:cNvSpPr>
          <p:nvPr userDrawn="1"/>
        </p:nvSpPr>
        <p:spPr bwMode="auto">
          <a:xfrm>
            <a:off x="482600" y="1000125"/>
            <a:ext cx="9245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1071563"/>
            <a:ext cx="9907588" cy="464343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9pPr>
    </p:titleStyle>
    <p:bodyStyle>
      <a:lvl1pPr marL="339725" indent="-339725" algn="l" defTabSz="449263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00000"/>
        <a:buFont typeface="Arial" charset="0"/>
        <a:buChar char="•"/>
        <a:defRPr sz="2400">
          <a:solidFill>
            <a:srgbClr val="0033CC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00000"/>
        <a:buFont typeface="Arial" charset="0"/>
        <a:defRPr sz="2000">
          <a:solidFill>
            <a:srgbClr val="0033CC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33CC"/>
        </a:buClr>
        <a:buSzPct val="100000"/>
        <a:buFont typeface="Arial" charset="0"/>
        <a:buChar char="•"/>
        <a:defRPr>
          <a:solidFill>
            <a:srgbClr val="0033CC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–"/>
        <a:defRPr sz="1600">
          <a:solidFill>
            <a:srgbClr val="0033CC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5pPr>
      <a:lvl6pPr marL="25146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6pPr>
      <a:lvl7pPr marL="29718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7pPr>
      <a:lvl8pPr marL="34290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8pPr>
      <a:lvl9pPr marL="38862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49650" y="914400"/>
            <a:ext cx="6161088" cy="48196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05225" y="981075"/>
            <a:ext cx="5846763" cy="1368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título de texto</a:t>
            </a:r>
          </a:p>
        </p:txBody>
      </p:sp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330200" y="5805488"/>
            <a:ext cx="92456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pic>
        <p:nvPicPr>
          <p:cNvPr id="2056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378075" y="6021388"/>
            <a:ext cx="5224463" cy="690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7" name="Picture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65213" y="2622550"/>
            <a:ext cx="1171575" cy="950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7"/>
          <p:cNvPicPr>
            <a:picLocks noChangeAspect="1" noChangeArrowheads="1"/>
          </p:cNvPicPr>
          <p:nvPr/>
        </p:nvPicPr>
        <p:blipFill>
          <a:blip r:embed="rId16" cstate="print"/>
          <a:srcRect t="-10387" r="75580"/>
          <a:stretch>
            <a:fillRect/>
          </a:stretch>
        </p:blipFill>
        <p:spPr bwMode="auto">
          <a:xfrm>
            <a:off x="777875" y="981075"/>
            <a:ext cx="1482725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62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29038" y="4365625"/>
            <a:ext cx="568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9pPr>
    </p:titleStyle>
    <p:bodyStyle>
      <a:lvl1pPr marL="339725" indent="-339725" algn="ctr" defTabSz="449263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00000"/>
        <a:buFont typeface="Arial" charset="0"/>
        <a:defRPr sz="2400">
          <a:solidFill>
            <a:srgbClr val="0033CC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00000"/>
        <a:buFont typeface="Arial" charset="0"/>
        <a:defRPr sz="2000">
          <a:solidFill>
            <a:srgbClr val="0033CC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33CC"/>
        </a:buClr>
        <a:buSzPct val="100000"/>
        <a:buFont typeface="Arial" charset="0"/>
        <a:defRPr>
          <a:solidFill>
            <a:srgbClr val="0033CC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defRPr sz="1600">
          <a:solidFill>
            <a:srgbClr val="0033CC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defRPr sz="1600">
          <a:solidFill>
            <a:srgbClr val="0033CC"/>
          </a:solidFill>
          <a:latin typeface="+mn-lt"/>
        </a:defRPr>
      </a:lvl5pPr>
      <a:lvl6pPr marL="25146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6pPr>
      <a:lvl7pPr marL="29718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7pPr>
      <a:lvl8pPr marL="34290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8pPr>
      <a:lvl9pPr marL="38862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"/>
          <p:cNvSpPr>
            <a:spLocks noGrp="1"/>
          </p:cNvSpPr>
          <p:nvPr>
            <p:ph type="title"/>
          </p:nvPr>
        </p:nvSpPr>
        <p:spPr>
          <a:xfrm>
            <a:off x="3586163" y="1052513"/>
            <a:ext cx="6048375" cy="446405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RCC-0107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Aula 2 </a:t>
            </a:r>
            <a:r>
              <a:rPr lang="en-US" sz="2800" smtClean="0">
                <a:solidFill>
                  <a:schemeClr val="bg1"/>
                </a:solidFill>
              </a:rPr>
              <a:t>– </a:t>
            </a:r>
            <a:r>
              <a:rPr lang="en-US" sz="2800" smtClean="0">
                <a:solidFill>
                  <a:schemeClr val="bg1"/>
                </a:solidFill>
              </a:rPr>
              <a:t>16/08/2017 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Escolha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Racionalidade</a:t>
            </a:r>
            <a:r>
              <a:rPr lang="en-US" sz="2800" dirty="0" smtClean="0">
                <a:solidFill>
                  <a:schemeClr val="bg1"/>
                </a:solidFill>
              </a:rPr>
              <a:t> e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Ação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Racional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Davi R. de </a:t>
            </a:r>
            <a:r>
              <a:rPr lang="en-US" sz="3600" dirty="0" err="1" smtClean="0">
                <a:solidFill>
                  <a:schemeClr val="bg1"/>
                </a:solidFill>
              </a:rPr>
              <a:t>Moura</a:t>
            </a:r>
            <a:r>
              <a:rPr lang="en-US" sz="3600" dirty="0" smtClean="0">
                <a:solidFill>
                  <a:schemeClr val="bg1"/>
                </a:solidFill>
              </a:rPr>
              <a:t> Costa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dirty="0" err="1" smtClean="0"/>
              <a:t>Restrições</a:t>
            </a:r>
            <a:r>
              <a:rPr lang="en-US" dirty="0" smtClean="0"/>
              <a:t> a </a:t>
            </a:r>
            <a:r>
              <a:rPr lang="en-US" dirty="0" err="1" smtClean="0"/>
              <a:t>Escolha</a:t>
            </a:r>
            <a:endParaRPr lang="pt-BR" dirty="0" smtClean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052513"/>
            <a:ext cx="9799638" cy="4392612"/>
          </a:xfrm>
        </p:spPr>
        <p:txBody>
          <a:bodyPr/>
          <a:lstStyle/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A escolha sofre ao menos um tipo de restrição. Por exemplo: financeira, regras, métodos, </a:t>
            </a:r>
            <a:r>
              <a:rPr lang="pt-BR" u="sng" dirty="0" smtClean="0">
                <a:solidFill>
                  <a:schemeClr val="bg1"/>
                </a:solidFill>
              </a:rPr>
              <a:t>lei</a:t>
            </a:r>
            <a:r>
              <a:rPr lang="pt-BR" dirty="0" smtClean="0">
                <a:solidFill>
                  <a:schemeClr val="bg1"/>
                </a:solidFill>
              </a:rPr>
              <a:t>, princípios (ética), etc.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Veja que o processo de escolha considera o conceito de Utilidade. Em outras palavras, o tomador de decisão escolhe aquilo que é possível e que lhe trás satisfação. Isto é, o agente econômico maximiza a sua função utilidade dada uma restrição.</a:t>
            </a:r>
          </a:p>
        </p:txBody>
      </p:sp>
      <p:graphicFrame>
        <p:nvGraphicFramePr>
          <p:cNvPr id="282625" name="Object 1"/>
          <p:cNvGraphicFramePr>
            <a:graphicFrameLocks noChangeAspect="1"/>
          </p:cNvGraphicFramePr>
          <p:nvPr/>
        </p:nvGraphicFramePr>
        <p:xfrm>
          <a:off x="2490813" y="4724400"/>
          <a:ext cx="296703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39" name="Equation" r:id="rId3" imgW="1130040" imgH="215640" progId="Equation.3">
                  <p:embed/>
                </p:oleObj>
              </mc:Choice>
              <mc:Fallback>
                <p:oleObj name="Equation" r:id="rId3" imgW="113004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0813" y="4724400"/>
                        <a:ext cx="2967037" cy="566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dirty="0" err="1" smtClean="0"/>
              <a:t>Restrições</a:t>
            </a:r>
            <a:r>
              <a:rPr lang="en-US" dirty="0" smtClean="0"/>
              <a:t> a </a:t>
            </a:r>
            <a:r>
              <a:rPr lang="en-US" dirty="0" err="1" smtClean="0"/>
              <a:t>Escolha</a:t>
            </a:r>
            <a:endParaRPr lang="pt-BR" dirty="0" smtClean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250" y="1052513"/>
            <a:ext cx="9799638" cy="4392612"/>
          </a:xfrm>
        </p:spPr>
        <p:txBody>
          <a:bodyPr/>
          <a:lstStyle/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Assim, a função utilidade (</a:t>
            </a:r>
            <a:r>
              <a:rPr lang="pt-BR" i="1" dirty="0" smtClean="0">
                <a:solidFill>
                  <a:schemeClr val="bg1"/>
                </a:solidFill>
              </a:rPr>
              <a:t>U</a:t>
            </a:r>
            <a:r>
              <a:rPr lang="pt-BR" dirty="0" smtClean="0">
                <a:solidFill>
                  <a:schemeClr val="bg1"/>
                </a:solidFill>
              </a:rPr>
              <a:t>) do indivíduo com restrições será: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Conclui-se, então, que o agente considera possíveis restrições na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sua tomada de decisão.</a:t>
            </a:r>
          </a:p>
        </p:txBody>
      </p:sp>
      <p:graphicFrame>
        <p:nvGraphicFramePr>
          <p:cNvPr id="227333" name="Object 5"/>
          <p:cNvGraphicFramePr>
            <a:graphicFrameLocks noChangeAspect="1"/>
          </p:cNvGraphicFramePr>
          <p:nvPr/>
        </p:nvGraphicFramePr>
        <p:xfrm>
          <a:off x="317500" y="2149475"/>
          <a:ext cx="230028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29" name="Equation" r:id="rId3" imgW="876240" imgH="215640" progId="Equation.3">
                  <p:embed/>
                </p:oleObj>
              </mc:Choice>
              <mc:Fallback>
                <p:oleObj name="Equation" r:id="rId3" imgW="8762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2149475"/>
                        <a:ext cx="2300288" cy="566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2649538" y="2194768"/>
            <a:ext cx="93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onde,</a:t>
            </a:r>
          </a:p>
        </p:txBody>
      </p:sp>
      <p:graphicFrame>
        <p:nvGraphicFramePr>
          <p:cNvPr id="227336" name="Object 8"/>
          <p:cNvGraphicFramePr>
            <a:graphicFrameLocks noChangeAspect="1"/>
          </p:cNvGraphicFramePr>
          <p:nvPr/>
        </p:nvGraphicFramePr>
        <p:xfrm>
          <a:off x="3736280" y="2165350"/>
          <a:ext cx="3233738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30" name="Equation" r:id="rId5" imgW="1231560" imgH="190440" progId="Equation.3">
                  <p:embed/>
                </p:oleObj>
              </mc:Choice>
              <mc:Fallback>
                <p:oleObj name="Equation" r:id="rId5" imgW="1231560" imgH="190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280" y="2165350"/>
                        <a:ext cx="3233738" cy="5000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2692" name="Object 4"/>
          <p:cNvGraphicFramePr>
            <a:graphicFrameLocks noChangeAspect="1"/>
          </p:cNvGraphicFramePr>
          <p:nvPr/>
        </p:nvGraphicFramePr>
        <p:xfrm>
          <a:off x="665163" y="3284538"/>
          <a:ext cx="583406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31" name="Equation" r:id="rId7" imgW="2222280" imgH="190440" progId="Equation.3">
                  <p:embed/>
                </p:oleObj>
              </mc:Choice>
              <mc:Fallback>
                <p:oleObj name="Equation" r:id="rId7" imgW="2222280" imgH="1904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3284538"/>
                        <a:ext cx="5834062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dirty="0" smtClean="0"/>
              <a:t>Prefer</a:t>
            </a:r>
            <a:r>
              <a:rPr lang="pt-BR" dirty="0" smtClean="0"/>
              <a:t>ê</a:t>
            </a:r>
            <a:r>
              <a:rPr lang="en-US" dirty="0" err="1" smtClean="0"/>
              <a:t>ncias</a:t>
            </a:r>
            <a:r>
              <a:rPr lang="en-US" dirty="0" smtClean="0"/>
              <a:t> e </a:t>
            </a:r>
            <a:r>
              <a:rPr lang="en-US" dirty="0" err="1" smtClean="0"/>
              <a:t>Relações</a:t>
            </a:r>
            <a:r>
              <a:rPr lang="en-US" dirty="0" smtClean="0"/>
              <a:t> de </a:t>
            </a:r>
            <a:r>
              <a:rPr lang="en-US" dirty="0" err="1" smtClean="0"/>
              <a:t>Preferência</a:t>
            </a:r>
            <a:endParaRPr lang="pt-BR" dirty="0" smtClean="0"/>
          </a:p>
        </p:txBody>
      </p:sp>
      <p:sp>
        <p:nvSpPr>
          <p:cNvPr id="11" name="Elipse 10"/>
          <p:cNvSpPr/>
          <p:nvPr/>
        </p:nvSpPr>
        <p:spPr bwMode="auto">
          <a:xfrm>
            <a:off x="360040" y="2708920"/>
            <a:ext cx="2520280" cy="108012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R$5000,00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pt-BR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Elipse 11"/>
          <p:cNvSpPr/>
          <p:nvPr/>
        </p:nvSpPr>
        <p:spPr bwMode="auto">
          <a:xfrm>
            <a:off x="3441626" y="2780928"/>
            <a:ext cx="2520280" cy="100811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R$ 3500,00</a:t>
            </a:r>
          </a:p>
          <a:p>
            <a:pPr algn="ctr"/>
            <a:r>
              <a:rPr lang="pt-B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3" name="Elipse 12"/>
          <p:cNvSpPr/>
          <p:nvPr/>
        </p:nvSpPr>
        <p:spPr bwMode="auto">
          <a:xfrm>
            <a:off x="6465962" y="2780928"/>
            <a:ext cx="2520280" cy="100811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R$ 2000,00</a:t>
            </a:r>
          </a:p>
          <a:p>
            <a:pPr algn="ctr"/>
            <a:r>
              <a:rPr lang="pt-B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89298" y="1700808"/>
            <a:ext cx="76247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Um conjunto de ofertas salariais possível para escolha </a:t>
            </a:r>
          </a:p>
          <a:p>
            <a:r>
              <a:rPr lang="pt-BR" dirty="0" smtClean="0"/>
              <a:t>é aquele que possui apenas ofertas boas...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dirty="0" smtClean="0"/>
              <a:t>Prefer</a:t>
            </a:r>
            <a:r>
              <a:rPr lang="pt-BR" dirty="0" smtClean="0"/>
              <a:t>ê</a:t>
            </a:r>
            <a:r>
              <a:rPr lang="en-US" dirty="0" err="1" smtClean="0"/>
              <a:t>ncias</a:t>
            </a:r>
            <a:r>
              <a:rPr lang="en-US" dirty="0" smtClean="0"/>
              <a:t> e </a:t>
            </a:r>
            <a:r>
              <a:rPr lang="en-US" dirty="0" err="1" smtClean="0"/>
              <a:t>Relações</a:t>
            </a:r>
            <a:r>
              <a:rPr lang="en-US" dirty="0" smtClean="0"/>
              <a:t> de </a:t>
            </a:r>
            <a:r>
              <a:rPr lang="en-US" dirty="0" err="1" smtClean="0"/>
              <a:t>Preferência</a:t>
            </a:r>
            <a:endParaRPr lang="pt-BR" dirty="0" smtClean="0"/>
          </a:p>
        </p:txBody>
      </p:sp>
      <p:graphicFrame>
        <p:nvGraphicFramePr>
          <p:cNvPr id="249858" name="Object 2"/>
          <p:cNvGraphicFramePr>
            <a:graphicFrameLocks noChangeAspect="1"/>
          </p:cNvGraphicFramePr>
          <p:nvPr/>
        </p:nvGraphicFramePr>
        <p:xfrm>
          <a:off x="3081586" y="1989138"/>
          <a:ext cx="21336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5" name="Equation" r:id="rId3" imgW="812520" imgH="190440" progId="Equation.3">
                  <p:embed/>
                </p:oleObj>
              </mc:Choice>
              <mc:Fallback>
                <p:oleObj name="Equation" r:id="rId3" imgW="812520" imgH="190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586" y="1989138"/>
                        <a:ext cx="2133600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273274" y="1268760"/>
            <a:ext cx="7275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Dada as propriedades das preferências, tem-se que </a:t>
            </a:r>
            <a:endParaRPr lang="en-US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49338" y="2732727"/>
            <a:ext cx="67591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Isto é, se a escolha é racional e há uma relação </a:t>
            </a:r>
          </a:p>
          <a:p>
            <a:r>
              <a:rPr lang="pt-BR" dirty="0" smtClean="0"/>
              <a:t>de preferência. Então não haverá um elemento ,</a:t>
            </a:r>
          </a:p>
          <a:p>
            <a:r>
              <a:rPr lang="pt-BR" dirty="0" smtClean="0"/>
              <a:t>por exemplo, 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baseline="-25000" dirty="0" smtClean="0"/>
              <a:t>4</a:t>
            </a:r>
            <a:r>
              <a:rPr lang="pt-BR" dirty="0" smtClean="0"/>
              <a:t> em 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dirty="0" err="1" smtClean="0"/>
              <a:t>Preferências</a:t>
            </a:r>
            <a:r>
              <a:rPr lang="en-US" dirty="0" smtClean="0"/>
              <a:t> e </a:t>
            </a:r>
            <a:r>
              <a:rPr lang="en-US" dirty="0" err="1" smtClean="0"/>
              <a:t>Relações</a:t>
            </a:r>
            <a:r>
              <a:rPr lang="en-US" dirty="0" smtClean="0"/>
              <a:t> de </a:t>
            </a:r>
            <a:r>
              <a:rPr lang="en-US" dirty="0" err="1" smtClean="0"/>
              <a:t>Preferência</a:t>
            </a:r>
            <a:endParaRPr lang="pt-BR" dirty="0" smtClean="0"/>
          </a:p>
        </p:txBody>
      </p:sp>
      <p:graphicFrame>
        <p:nvGraphicFramePr>
          <p:cNvPr id="229383" name="Object 7"/>
          <p:cNvGraphicFramePr>
            <a:graphicFrameLocks noChangeAspect="1"/>
          </p:cNvGraphicFramePr>
          <p:nvPr/>
        </p:nvGraphicFramePr>
        <p:xfrm>
          <a:off x="273050" y="1268413"/>
          <a:ext cx="27193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96" name="Equation" r:id="rId3" imgW="1054080" imgH="203040" progId="Equation.3">
                  <p:embed/>
                </p:oleObj>
              </mc:Choice>
              <mc:Fallback>
                <p:oleObj name="Equation" r:id="rId3" imgW="105408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1268413"/>
                        <a:ext cx="2719388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384" name="Text Box 8"/>
          <p:cNvSpPr txBox="1">
            <a:spLocks noChangeArrowheads="1"/>
          </p:cNvSpPr>
          <p:nvPr/>
        </p:nvSpPr>
        <p:spPr bwMode="auto">
          <a:xfrm>
            <a:off x="57150" y="2684463"/>
            <a:ext cx="287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AR – Ação Racional </a:t>
            </a:r>
          </a:p>
        </p:txBody>
      </p:sp>
      <p:sp>
        <p:nvSpPr>
          <p:cNvPr id="229385" name="Text Box 9"/>
          <p:cNvSpPr txBox="1">
            <a:spLocks noChangeArrowheads="1"/>
          </p:cNvSpPr>
          <p:nvPr/>
        </p:nvSpPr>
        <p:spPr bwMode="auto">
          <a:xfrm>
            <a:off x="3009900" y="2016125"/>
            <a:ext cx="310673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60000"/>
              </a:lnSpc>
            </a:pPr>
            <a:r>
              <a:rPr lang="pt-BR"/>
              <a:t>- Consciência</a:t>
            </a:r>
          </a:p>
          <a:p>
            <a:pPr>
              <a:lnSpc>
                <a:spcPct val="160000"/>
              </a:lnSpc>
            </a:pPr>
            <a:r>
              <a:rPr lang="pt-BR"/>
              <a:t>- Autonomia decisória</a:t>
            </a:r>
          </a:p>
          <a:p>
            <a:pPr>
              <a:lnSpc>
                <a:spcPct val="160000"/>
              </a:lnSpc>
            </a:pPr>
            <a:r>
              <a:rPr lang="pt-BR"/>
              <a:t>- Intencionalidade</a:t>
            </a:r>
          </a:p>
        </p:txBody>
      </p:sp>
      <p:sp>
        <p:nvSpPr>
          <p:cNvPr id="229386" name="AutoShape 10"/>
          <p:cNvSpPr>
            <a:spLocks/>
          </p:cNvSpPr>
          <p:nvPr/>
        </p:nvSpPr>
        <p:spPr bwMode="auto">
          <a:xfrm>
            <a:off x="2936875" y="1989138"/>
            <a:ext cx="71438" cy="1944687"/>
          </a:xfrm>
          <a:prstGeom prst="leftBrace">
            <a:avLst>
              <a:gd name="adj1" fmla="val 226850"/>
              <a:gd name="adj2" fmla="val 50000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7" name="AutoShape 11"/>
          <p:cNvSpPr>
            <a:spLocks noChangeArrowheads="1"/>
          </p:cNvSpPr>
          <p:nvPr/>
        </p:nvSpPr>
        <p:spPr bwMode="auto">
          <a:xfrm>
            <a:off x="6072188" y="2708275"/>
            <a:ext cx="792162" cy="576263"/>
          </a:xfrm>
          <a:prstGeom prst="rightArrow">
            <a:avLst>
              <a:gd name="adj1" fmla="val 50000"/>
              <a:gd name="adj2" fmla="val 34366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8" name="Text Box 12"/>
          <p:cNvSpPr txBox="1">
            <a:spLocks noChangeArrowheads="1"/>
          </p:cNvSpPr>
          <p:nvPr/>
        </p:nvSpPr>
        <p:spPr bwMode="auto">
          <a:xfrm>
            <a:off x="6845300" y="2636838"/>
            <a:ext cx="3076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Ação foi previamente</a:t>
            </a:r>
          </a:p>
          <a:p>
            <a:r>
              <a:rPr lang="pt-BR"/>
              <a:t>elaborada e pensada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dirty="0" err="1" smtClean="0"/>
              <a:t>Voltando</a:t>
            </a:r>
            <a:r>
              <a:rPr lang="en-US" dirty="0" smtClean="0"/>
              <a:t> a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Utilidade</a:t>
            </a:r>
            <a:endParaRPr lang="pt-BR" dirty="0" smtClean="0"/>
          </a:p>
        </p:txBody>
      </p:sp>
      <p:sp>
        <p:nvSpPr>
          <p:cNvPr id="236547" name="Text Box 3"/>
          <p:cNvSpPr txBox="1">
            <a:spLocks noChangeArrowheads="1"/>
          </p:cNvSpPr>
          <p:nvPr/>
        </p:nvSpPr>
        <p:spPr bwMode="auto">
          <a:xfrm>
            <a:off x="201613" y="1196975"/>
            <a:ext cx="92884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/>
            <a:r>
              <a:rPr lang="pt-BR" dirty="0" smtClean="0"/>
              <a:t>Se as preferências são respeitadas e a Utilidade é uma função, então é factível visualizar que:</a:t>
            </a:r>
          </a:p>
          <a:p>
            <a:pPr defTabSz="914400"/>
            <a:endParaRPr lang="pt-BR" dirty="0"/>
          </a:p>
          <a:p>
            <a:pPr defTabSz="914400"/>
            <a:endParaRPr lang="pt-BR" dirty="0" smtClean="0"/>
          </a:p>
          <a:p>
            <a:pPr defTabSz="914400"/>
            <a:endParaRPr lang="pt-BR" dirty="0"/>
          </a:p>
          <a:p>
            <a:pPr defTabSz="914400"/>
            <a:endParaRPr lang="pt-BR" dirty="0" smtClean="0"/>
          </a:p>
          <a:p>
            <a:pPr defTabSz="914400"/>
            <a:endParaRPr lang="pt-BR" dirty="0"/>
          </a:p>
        </p:txBody>
      </p:sp>
      <p:graphicFrame>
        <p:nvGraphicFramePr>
          <p:cNvPr id="236549" name="Object 5"/>
          <p:cNvGraphicFramePr>
            <a:graphicFrameLocks noChangeAspect="1"/>
          </p:cNvGraphicFramePr>
          <p:nvPr/>
        </p:nvGraphicFramePr>
        <p:xfrm>
          <a:off x="519113" y="2280865"/>
          <a:ext cx="5067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3" name="Equation" r:id="rId3" imgW="1930320" imgH="190440" progId="Equation.3">
                  <p:embed/>
                </p:oleObj>
              </mc:Choice>
              <mc:Fallback>
                <p:oleObj name="Equation" r:id="rId3" imgW="1930320" imgH="1904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0865"/>
                        <a:ext cx="5067300" cy="5000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pt-BR" dirty="0" smtClean="0"/>
              <a:t>Como isso se relaciona com ética?</a:t>
            </a:r>
          </a:p>
        </p:txBody>
      </p:sp>
      <p:sp>
        <p:nvSpPr>
          <p:cNvPr id="238595" name="Text Box 3"/>
          <p:cNvSpPr txBox="1">
            <a:spLocks noChangeArrowheads="1"/>
          </p:cNvSpPr>
          <p:nvPr/>
        </p:nvSpPr>
        <p:spPr bwMode="auto">
          <a:xfrm>
            <a:off x="57250" y="1196975"/>
            <a:ext cx="994727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pt-BR" dirty="0" smtClean="0"/>
              <a:t>É uma forma de inserir Ética </a:t>
            </a:r>
            <a:r>
              <a:rPr lang="pt-BR" dirty="0"/>
              <a:t>na </a:t>
            </a:r>
            <a:r>
              <a:rPr lang="pt-BR" dirty="0" smtClean="0"/>
              <a:t>Decisão – Ética enquanto uma restrição</a:t>
            </a:r>
            <a:endParaRPr lang="pt-BR" dirty="0"/>
          </a:p>
          <a:p>
            <a:pPr defTabSz="914400"/>
            <a:endParaRPr lang="pt-BR" dirty="0"/>
          </a:p>
          <a:p>
            <a:pPr defTabSz="914400"/>
            <a:r>
              <a:rPr lang="pt-BR" dirty="0" smtClean="0"/>
              <a:t>Isso faz com que:</a:t>
            </a:r>
          </a:p>
          <a:p>
            <a:pPr defTabSz="914400"/>
            <a:endParaRPr lang="pt-BR" dirty="0"/>
          </a:p>
          <a:p>
            <a:pPr defTabSz="914400"/>
            <a:endParaRPr lang="pt-BR" dirty="0" smtClean="0"/>
          </a:p>
          <a:p>
            <a:pPr defTabSz="914400"/>
            <a:endParaRPr lang="pt-BR" dirty="0"/>
          </a:p>
          <a:p>
            <a:pPr defTabSz="914400"/>
            <a:endParaRPr lang="pt-BR" dirty="0" smtClean="0"/>
          </a:p>
          <a:p>
            <a:pPr defTabSz="914400"/>
            <a:endParaRPr lang="pt-BR" dirty="0"/>
          </a:p>
          <a:p>
            <a:pPr defTabSz="914400"/>
            <a:r>
              <a:rPr lang="pt-BR" dirty="0" smtClean="0"/>
              <a:t>Devo?</a:t>
            </a:r>
          </a:p>
          <a:p>
            <a:pPr defTabSz="914400"/>
            <a:r>
              <a:rPr lang="pt-BR" dirty="0" smtClean="0"/>
              <a:t>Posso?</a:t>
            </a:r>
          </a:p>
          <a:p>
            <a:pPr defTabSz="914400"/>
            <a:r>
              <a:rPr lang="pt-BR" dirty="0" smtClean="0"/>
              <a:t>Quero?</a:t>
            </a:r>
            <a:endParaRPr lang="pt-BR" dirty="0"/>
          </a:p>
        </p:txBody>
      </p:sp>
      <p:graphicFrame>
        <p:nvGraphicFramePr>
          <p:cNvPr id="2385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055686"/>
              </p:ext>
            </p:extLst>
          </p:nvPr>
        </p:nvGraphicFramePr>
        <p:xfrm>
          <a:off x="426516" y="2643938"/>
          <a:ext cx="8343702" cy="54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10" name="Equação" r:id="rId3" imgW="3632040" imgH="228600" progId="Equation.3">
                  <p:embed/>
                </p:oleObj>
              </mc:Choice>
              <mc:Fallback>
                <p:oleObj name="Equação" r:id="rId3" imgW="36320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516" y="2643938"/>
                        <a:ext cx="8343702" cy="5437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pt-BR" dirty="0" smtClean="0"/>
              <a:t>Resumo da aula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052513"/>
            <a:ext cx="9799638" cy="4392612"/>
          </a:xfrm>
        </p:spPr>
        <p:txBody>
          <a:bodyPr/>
          <a:lstStyle/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u="sng" dirty="0" smtClean="0">
                <a:solidFill>
                  <a:schemeClr val="bg1"/>
                </a:solidFill>
              </a:rPr>
              <a:t>Teoria da Escolha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	=&gt; Hipóteses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	=&gt; A escolha (tomada de decisão)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	=&gt; Restrições a Escolha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	=&gt; Relações de Preferência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	=&gt; A curva de Indiferença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	=&gt; A escolha ótima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dirty="0" err="1" smtClean="0"/>
              <a:t>Escolha</a:t>
            </a:r>
            <a:r>
              <a:rPr lang="en-US" dirty="0" smtClean="0"/>
              <a:t>, </a:t>
            </a:r>
            <a:r>
              <a:rPr lang="en-US" dirty="0" err="1" smtClean="0"/>
              <a:t>Racionalidade</a:t>
            </a:r>
            <a:r>
              <a:rPr lang="en-US" dirty="0" smtClean="0"/>
              <a:t> e </a:t>
            </a:r>
            <a:r>
              <a:rPr lang="en-US" dirty="0" err="1" smtClean="0"/>
              <a:t>Ação</a:t>
            </a:r>
            <a:r>
              <a:rPr lang="en-US" dirty="0" smtClean="0"/>
              <a:t> </a:t>
            </a:r>
            <a:r>
              <a:rPr lang="en-US" dirty="0" err="1" smtClean="0"/>
              <a:t>Racional</a:t>
            </a:r>
            <a:endParaRPr lang="pt-BR" dirty="0" smtClean="0"/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129258" y="1125538"/>
            <a:ext cx="869686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>
              <a:lnSpc>
                <a:spcPct val="160000"/>
              </a:lnSpc>
            </a:pPr>
            <a:r>
              <a:rPr lang="pt-BR" dirty="0"/>
              <a:t>Nosso objetivo é estabelecer um </a:t>
            </a:r>
            <a:r>
              <a:rPr lang="pt-BR" i="1" dirty="0"/>
              <a:t>link</a:t>
            </a:r>
            <a:r>
              <a:rPr lang="pt-BR" dirty="0"/>
              <a:t> entre o comportamento </a:t>
            </a:r>
            <a:endParaRPr lang="pt-BR" dirty="0" smtClean="0"/>
          </a:p>
          <a:p>
            <a:pPr defTabSz="914400">
              <a:lnSpc>
                <a:spcPct val="160000"/>
              </a:lnSpc>
            </a:pPr>
            <a:r>
              <a:rPr lang="pt-BR" dirty="0" smtClean="0"/>
              <a:t>do indivíduo</a:t>
            </a:r>
            <a:r>
              <a:rPr lang="pt-BR" dirty="0"/>
              <a:t>, em termos de tomada de decisão ou escolha, e </a:t>
            </a:r>
            <a:endParaRPr lang="pt-BR" dirty="0" smtClean="0"/>
          </a:p>
          <a:p>
            <a:pPr defTabSz="914400">
              <a:lnSpc>
                <a:spcPct val="160000"/>
              </a:lnSpc>
            </a:pPr>
            <a:r>
              <a:rPr lang="pt-BR" dirty="0" smtClean="0"/>
              <a:t>a necessidade </a:t>
            </a:r>
            <a:r>
              <a:rPr lang="pt-BR" dirty="0"/>
              <a:t>de se estruturar um Ambiente Institucional que </a:t>
            </a:r>
          </a:p>
          <a:p>
            <a:pPr defTabSz="914400">
              <a:lnSpc>
                <a:spcPct val="160000"/>
              </a:lnSpc>
            </a:pPr>
            <a:r>
              <a:rPr lang="pt-BR" dirty="0"/>
              <a:t>gere incentivos  necessários e </a:t>
            </a:r>
            <a:r>
              <a:rPr lang="pt-BR" dirty="0" smtClean="0"/>
              <a:t>suficientes para o mesmo agir</a:t>
            </a:r>
          </a:p>
          <a:p>
            <a:pPr defTabSz="914400">
              <a:lnSpc>
                <a:spcPct val="160000"/>
              </a:lnSpc>
            </a:pPr>
            <a:r>
              <a:rPr lang="pt-BR" dirty="0" smtClean="0"/>
              <a:t>eticamente.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dirty="0" err="1" smtClean="0"/>
              <a:t>Hipóteses</a:t>
            </a:r>
            <a:r>
              <a:rPr lang="en-US" dirty="0" smtClean="0"/>
              <a:t> </a:t>
            </a:r>
            <a:r>
              <a:rPr lang="en-US" dirty="0" err="1" smtClean="0"/>
              <a:t>fundamentais</a:t>
            </a:r>
            <a:r>
              <a:rPr lang="en-US" dirty="0" smtClean="0"/>
              <a:t>:</a:t>
            </a:r>
            <a:endParaRPr lang="pt-BR" dirty="0" smtClean="0"/>
          </a:p>
        </p:txBody>
      </p:sp>
      <p:sp>
        <p:nvSpPr>
          <p:cNvPr id="237571" name="Text Box 3"/>
          <p:cNvSpPr txBox="1">
            <a:spLocks noChangeArrowheads="1"/>
          </p:cNvSpPr>
          <p:nvPr/>
        </p:nvSpPr>
        <p:spPr bwMode="auto">
          <a:xfrm>
            <a:off x="201613" y="1196974"/>
            <a:ext cx="955966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/>
            <a:r>
              <a:rPr lang="pt-BR" dirty="0"/>
              <a:t>A Capacidade </a:t>
            </a:r>
            <a:r>
              <a:rPr lang="pt-BR" dirty="0" smtClean="0"/>
              <a:t>Racional do homem:</a:t>
            </a:r>
            <a:endParaRPr lang="pt-BR" dirty="0"/>
          </a:p>
          <a:p>
            <a:pPr defTabSz="914400"/>
            <a:endParaRPr lang="pt-BR" dirty="0"/>
          </a:p>
          <a:p>
            <a:pPr defTabSz="914400"/>
            <a:r>
              <a:rPr lang="pt-BR" dirty="0"/>
              <a:t>- Capacidade Limitada de processar informações</a:t>
            </a:r>
          </a:p>
          <a:p>
            <a:pPr defTabSz="914400"/>
            <a:r>
              <a:rPr lang="pt-BR" dirty="0" smtClean="0"/>
              <a:t>- Têm </a:t>
            </a:r>
            <a:r>
              <a:rPr lang="pt-BR" dirty="0"/>
              <a:t>acesso às informações </a:t>
            </a:r>
            <a:r>
              <a:rPr lang="pt-BR" dirty="0" smtClean="0"/>
              <a:t>disponibilizadas</a:t>
            </a:r>
          </a:p>
          <a:p>
            <a:pPr defTabSz="914400"/>
            <a:endParaRPr lang="pt-BR" dirty="0" smtClean="0"/>
          </a:p>
          <a:p>
            <a:pPr defTabSz="914400"/>
            <a:endParaRPr lang="pt-BR" dirty="0"/>
          </a:p>
          <a:p>
            <a:r>
              <a:rPr lang="pt-BR" dirty="0" smtClean="0"/>
              <a:t>As preferências dos indivíduos são </a:t>
            </a:r>
            <a:r>
              <a:rPr lang="pt-BR" u="sng" dirty="0" smtClean="0"/>
              <a:t>inerentes a cada um deles</a:t>
            </a:r>
            <a:r>
              <a:rPr lang="pt-BR" dirty="0" smtClean="0"/>
              <a:t>. Isto é,</a:t>
            </a:r>
          </a:p>
          <a:p>
            <a:r>
              <a:rPr lang="pt-BR" dirty="0" smtClean="0"/>
              <a:t>não estamos estudando o processo de formação das suas </a:t>
            </a:r>
            <a:br>
              <a:rPr lang="pt-BR" dirty="0" smtClean="0"/>
            </a:br>
            <a:r>
              <a:rPr lang="pt-BR" dirty="0" smtClean="0"/>
              <a:t>preferências.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dirty="0" err="1" smtClean="0"/>
              <a:t>Escolha</a:t>
            </a:r>
            <a:r>
              <a:rPr lang="en-US" dirty="0" smtClean="0"/>
              <a:t> –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incerteza</a:t>
            </a:r>
            <a:r>
              <a:rPr lang="en-US" dirty="0" smtClean="0"/>
              <a:t> e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restrição</a:t>
            </a:r>
            <a:endParaRPr lang="pt-BR" dirty="0" smtClean="0"/>
          </a:p>
        </p:txBody>
      </p:sp>
      <p:sp>
        <p:nvSpPr>
          <p:cNvPr id="4" name="Elipse 3"/>
          <p:cNvSpPr/>
          <p:nvPr/>
        </p:nvSpPr>
        <p:spPr bwMode="auto">
          <a:xfrm>
            <a:off x="4305722" y="1700808"/>
            <a:ext cx="2520280" cy="108012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r>
              <a:rPr lang="pt-BR" dirty="0" smtClean="0">
                <a:solidFill>
                  <a:srgbClr val="FF0000"/>
                </a:solidFill>
              </a:rPr>
              <a:t>R$ 5000,00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pt-BR" sz="2400" b="0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0" u="none" strike="noStrike" cap="none" normalizeH="0" baseline="-2500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5" name="Elipse 4"/>
          <p:cNvSpPr/>
          <p:nvPr/>
        </p:nvSpPr>
        <p:spPr bwMode="auto">
          <a:xfrm>
            <a:off x="4233714" y="3140968"/>
            <a:ext cx="2520280" cy="100811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R$ 3500,00</a:t>
            </a:r>
          </a:p>
          <a:p>
            <a:pPr algn="ctr"/>
            <a:r>
              <a:rPr lang="pt-BR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6" name="Elipse 5"/>
          <p:cNvSpPr/>
          <p:nvPr/>
        </p:nvSpPr>
        <p:spPr bwMode="auto">
          <a:xfrm>
            <a:off x="4233714" y="4437112"/>
            <a:ext cx="2520280" cy="100811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R$ 2000,00</a:t>
            </a:r>
          </a:p>
          <a:p>
            <a:pPr algn="ctr"/>
            <a:r>
              <a:rPr lang="pt-BR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7" name="Elipse 6"/>
          <p:cNvSpPr/>
          <p:nvPr/>
        </p:nvSpPr>
        <p:spPr bwMode="auto">
          <a:xfrm>
            <a:off x="561306" y="3246347"/>
            <a:ext cx="864096" cy="79208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D</a:t>
            </a:r>
            <a:r>
              <a:rPr kumimoji="0" lang="pt-BR" sz="24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1</a:t>
            </a:r>
            <a:endParaRPr kumimoji="0" lang="en-US" sz="2400" b="0" i="0" u="none" strike="noStrike" cap="none" normalizeH="0" baseline="-2500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cxnSp>
        <p:nvCxnSpPr>
          <p:cNvPr id="11" name="Conector de seta reta 10"/>
          <p:cNvCxnSpPr>
            <a:stCxn id="7" idx="6"/>
            <a:endCxn id="4" idx="2"/>
          </p:cNvCxnSpPr>
          <p:nvPr/>
        </p:nvCxnSpPr>
        <p:spPr bwMode="auto">
          <a:xfrm flipV="1">
            <a:off x="1425402" y="2240868"/>
            <a:ext cx="2880320" cy="140152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Conector de seta reta 11"/>
          <p:cNvCxnSpPr>
            <a:stCxn id="7" idx="6"/>
            <a:endCxn id="5" idx="2"/>
          </p:cNvCxnSpPr>
          <p:nvPr/>
        </p:nvCxnSpPr>
        <p:spPr bwMode="auto">
          <a:xfrm>
            <a:off x="1425402" y="3642391"/>
            <a:ext cx="2808312" cy="263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Conector de seta reta 14"/>
          <p:cNvCxnSpPr>
            <a:stCxn id="7" idx="6"/>
            <a:endCxn id="6" idx="2"/>
          </p:cNvCxnSpPr>
          <p:nvPr/>
        </p:nvCxnSpPr>
        <p:spPr bwMode="auto">
          <a:xfrm>
            <a:off x="1425402" y="3642391"/>
            <a:ext cx="2808312" cy="129877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Chave direita 18"/>
          <p:cNvSpPr/>
          <p:nvPr/>
        </p:nvSpPr>
        <p:spPr bwMode="auto">
          <a:xfrm>
            <a:off x="6970018" y="1556792"/>
            <a:ext cx="504056" cy="3528392"/>
          </a:xfrm>
          <a:prstGeom prst="rightBrac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7762106" y="1700808"/>
            <a:ext cx="16321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Qual a sua</a:t>
            </a:r>
          </a:p>
          <a:p>
            <a:r>
              <a:rPr lang="pt-BR" dirty="0" smtClean="0"/>
              <a:t>Escolha?</a:t>
            </a:r>
            <a:endParaRPr lang="en-US" dirty="0"/>
          </a:p>
        </p:txBody>
      </p:sp>
      <p:sp>
        <p:nvSpPr>
          <p:cNvPr id="21" name="Seta para baixo 20"/>
          <p:cNvSpPr/>
          <p:nvPr/>
        </p:nvSpPr>
        <p:spPr bwMode="auto">
          <a:xfrm>
            <a:off x="8410178" y="2603813"/>
            <a:ext cx="360040" cy="504056"/>
          </a:xfrm>
          <a:prstGeom prst="downArrow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22" name="Elipse 21"/>
          <p:cNvSpPr/>
          <p:nvPr/>
        </p:nvSpPr>
        <p:spPr bwMode="auto">
          <a:xfrm>
            <a:off x="7474074" y="3212976"/>
            <a:ext cx="2145482" cy="1656184"/>
          </a:xfrm>
          <a:prstGeom prst="ellips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Maior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r>
              <a:rPr lang="pt-BR" sz="2000" u="sng" dirty="0" smtClean="0"/>
              <a:t>Utilidade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r>
              <a:rPr kumimoji="0" lang="pt-BR" sz="20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(Satisfação)</a:t>
            </a:r>
            <a:endParaRPr kumimoji="0" lang="en-US" sz="2000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4377730" y="1124744"/>
            <a:ext cx="2445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Proposta Salarial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dirty="0" err="1" smtClean="0"/>
              <a:t>Escolha</a:t>
            </a:r>
            <a:r>
              <a:rPr lang="en-US" dirty="0" smtClean="0"/>
              <a:t> –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incerteza</a:t>
            </a:r>
            <a:r>
              <a:rPr lang="en-US" dirty="0" smtClean="0"/>
              <a:t> e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restrição</a:t>
            </a:r>
            <a:endParaRPr lang="pt-BR" dirty="0" smtClean="0"/>
          </a:p>
        </p:txBody>
      </p:sp>
      <p:sp>
        <p:nvSpPr>
          <p:cNvPr id="14" name="CaixaDeTexto 13"/>
          <p:cNvSpPr txBox="1"/>
          <p:nvPr/>
        </p:nvSpPr>
        <p:spPr>
          <a:xfrm>
            <a:off x="276309" y="1196752"/>
            <a:ext cx="315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u="sng" dirty="0" smtClean="0"/>
              <a:t>Utilidade do Indivíduo</a:t>
            </a:r>
            <a:endParaRPr lang="en-US" dirty="0"/>
          </a:p>
        </p:txBody>
      </p:sp>
      <p:graphicFrame>
        <p:nvGraphicFramePr>
          <p:cNvPr id="246786" name="Object 2"/>
          <p:cNvGraphicFramePr>
            <a:graphicFrameLocks noChangeAspect="1"/>
          </p:cNvGraphicFramePr>
          <p:nvPr/>
        </p:nvGraphicFramePr>
        <p:xfrm>
          <a:off x="633314" y="1988840"/>
          <a:ext cx="190023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28" name="Equation" r:id="rId3" imgW="723600" imgH="215640" progId="Equation.3">
                  <p:embed/>
                </p:oleObj>
              </mc:Choice>
              <mc:Fallback>
                <p:oleObj name="Equation" r:id="rId3" imgW="7236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314" y="1988840"/>
                        <a:ext cx="1900238" cy="566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2649538" y="2060848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onde,</a:t>
            </a:r>
            <a:endParaRPr lang="en-US" dirty="0"/>
          </a:p>
        </p:txBody>
      </p:sp>
      <p:graphicFrame>
        <p:nvGraphicFramePr>
          <p:cNvPr id="246787" name="Object 3"/>
          <p:cNvGraphicFramePr>
            <a:graphicFrameLocks noChangeAspect="1"/>
          </p:cNvGraphicFramePr>
          <p:nvPr/>
        </p:nvGraphicFramePr>
        <p:xfrm>
          <a:off x="3657650" y="2060848"/>
          <a:ext cx="50673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29" name="Equation" r:id="rId5" imgW="1930320" imgH="190440" progId="Equation.3">
                  <p:embed/>
                </p:oleObj>
              </mc:Choice>
              <mc:Fallback>
                <p:oleObj name="Equation" r:id="rId5" imgW="1930320" imgH="190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50" y="2060848"/>
                        <a:ext cx="5067300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aixaDeTexto 17"/>
          <p:cNvSpPr txBox="1"/>
          <p:nvPr/>
        </p:nvSpPr>
        <p:spPr>
          <a:xfrm>
            <a:off x="705322" y="2996952"/>
            <a:ext cx="4968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Qual a sua Escolha?</a:t>
            </a:r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 que lhe traria maior Utilidade?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246788" name="Object 4"/>
          <p:cNvGraphicFramePr>
            <a:graphicFrameLocks noChangeAspect="1"/>
          </p:cNvGraphicFramePr>
          <p:nvPr/>
        </p:nvGraphicFramePr>
        <p:xfrm>
          <a:off x="1347788" y="4941888"/>
          <a:ext cx="580072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0" name="Equation" r:id="rId7" imgW="2209680" imgH="215640" progId="Equation.3">
                  <p:embed/>
                </p:oleObj>
              </mc:Choice>
              <mc:Fallback>
                <p:oleObj name="Equation" r:id="rId7" imgW="22096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788" y="4941888"/>
                        <a:ext cx="5800725" cy="5667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dirty="0" err="1" smtClean="0"/>
              <a:t>Restrições</a:t>
            </a:r>
            <a:r>
              <a:rPr lang="en-US" dirty="0" smtClean="0"/>
              <a:t> a </a:t>
            </a:r>
            <a:r>
              <a:rPr lang="en-US" dirty="0" err="1" smtClean="0"/>
              <a:t>Escolha</a:t>
            </a:r>
            <a:r>
              <a:rPr lang="en-US" dirty="0" smtClean="0"/>
              <a:t> – um </a:t>
            </a:r>
            <a:r>
              <a:rPr lang="en-US" dirty="0" err="1" smtClean="0"/>
              <a:t>exemplo</a:t>
            </a:r>
            <a:endParaRPr lang="pt-BR" dirty="0" smtClean="0"/>
          </a:p>
        </p:txBody>
      </p:sp>
      <p:sp>
        <p:nvSpPr>
          <p:cNvPr id="237571" name="Text Box 3"/>
          <p:cNvSpPr txBox="1">
            <a:spLocks noChangeArrowheads="1"/>
          </p:cNvSpPr>
          <p:nvPr/>
        </p:nvSpPr>
        <p:spPr bwMode="auto">
          <a:xfrm>
            <a:off x="633314" y="1196974"/>
            <a:ext cx="7704856" cy="830997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/>
            <a:r>
              <a:rPr lang="pt-BR" dirty="0" smtClean="0"/>
              <a:t>Consumidor – Aluno otimizando o uso da renda</a:t>
            </a:r>
          </a:p>
          <a:p>
            <a:pPr algn="ctr" defTabSz="914400"/>
            <a:r>
              <a:rPr lang="pt-BR" dirty="0" smtClean="0"/>
              <a:t>(03 </a:t>
            </a:r>
            <a:r>
              <a:rPr lang="pt-BR" u="sng" dirty="0" smtClean="0"/>
              <a:t>produtos</a:t>
            </a:r>
            <a:r>
              <a:rPr lang="pt-BR" dirty="0" smtClean="0"/>
              <a:t> </a:t>
            </a:r>
            <a:r>
              <a:rPr lang="pt-BR" u="sng" dirty="0" smtClean="0"/>
              <a:t>necessários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Elipse 3"/>
          <p:cNvSpPr/>
          <p:nvPr/>
        </p:nvSpPr>
        <p:spPr bwMode="auto">
          <a:xfrm>
            <a:off x="46250" y="2924944"/>
            <a:ext cx="2793554" cy="158417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Dinheiro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r>
              <a:rPr lang="pt-BR" dirty="0" smtClean="0">
                <a:solidFill>
                  <a:srgbClr val="FF0000"/>
                </a:solidFill>
              </a:rPr>
              <a:t>para a Festa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>
            <a:off x="3009578" y="2924944"/>
            <a:ext cx="2952328" cy="158417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Dinheiro para alimentação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Elipse 7"/>
          <p:cNvSpPr/>
          <p:nvPr/>
        </p:nvSpPr>
        <p:spPr bwMode="auto">
          <a:xfrm>
            <a:off x="6249938" y="2924944"/>
            <a:ext cx="3587521" cy="158417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Dinheiro </a:t>
            </a:r>
          </a:p>
          <a:p>
            <a:pPr algn="ctr"/>
            <a:r>
              <a:rPr lang="pt-BR" dirty="0">
                <a:solidFill>
                  <a:srgbClr val="FF0000"/>
                </a:solidFill>
              </a:rPr>
              <a:t>para o </a:t>
            </a:r>
            <a:r>
              <a:rPr lang="pt-BR" dirty="0" smtClean="0">
                <a:solidFill>
                  <a:srgbClr val="FF0000"/>
                </a:solidFill>
              </a:rPr>
              <a:t>transporte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Conector angulado 9"/>
          <p:cNvCxnSpPr>
            <a:stCxn id="237571" idx="2"/>
            <a:endCxn id="4" idx="0"/>
          </p:cNvCxnSpPr>
          <p:nvPr/>
        </p:nvCxnSpPr>
        <p:spPr bwMode="auto">
          <a:xfrm rot="5400000">
            <a:off x="2515899" y="955100"/>
            <a:ext cx="896973" cy="3042715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Conector angulado 13"/>
          <p:cNvCxnSpPr>
            <a:stCxn id="237571" idx="2"/>
            <a:endCxn id="8" idx="0"/>
          </p:cNvCxnSpPr>
          <p:nvPr/>
        </p:nvCxnSpPr>
        <p:spPr bwMode="auto">
          <a:xfrm rot="16200000" flipH="1">
            <a:off x="5816234" y="697478"/>
            <a:ext cx="896973" cy="3557957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Conector de seta reta 15"/>
          <p:cNvCxnSpPr>
            <a:stCxn id="237571" idx="2"/>
            <a:endCxn id="7" idx="0"/>
          </p:cNvCxnSpPr>
          <p:nvPr/>
        </p:nvCxnSpPr>
        <p:spPr bwMode="auto">
          <a:xfrm rot="5400000">
            <a:off x="4037256" y="2476457"/>
            <a:ext cx="896973" cy="158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CaixaDeTexto 17"/>
          <p:cNvSpPr txBox="1"/>
          <p:nvPr/>
        </p:nvSpPr>
        <p:spPr>
          <a:xfrm>
            <a:off x="749720" y="5127575"/>
            <a:ext cx="7466468" cy="40011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2000" dirty="0" smtClean="0"/>
              <a:t>A alocação dos recursos dependerá da sua renda total e crenças</a:t>
            </a:r>
            <a:endParaRPr lang="en-US" sz="2000" dirty="0"/>
          </a:p>
        </p:txBody>
      </p:sp>
      <p:cxnSp>
        <p:nvCxnSpPr>
          <p:cNvPr id="26" name="Conector angulado 25"/>
          <p:cNvCxnSpPr>
            <a:stCxn id="18" idx="0"/>
            <a:endCxn id="8" idx="4"/>
          </p:cNvCxnSpPr>
          <p:nvPr/>
        </p:nvCxnSpPr>
        <p:spPr bwMode="auto">
          <a:xfrm rot="5400000" flipH="1" flipV="1">
            <a:off x="5954099" y="3037976"/>
            <a:ext cx="618455" cy="3560745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Conector angulado 27"/>
          <p:cNvCxnSpPr>
            <a:stCxn id="18" idx="0"/>
            <a:endCxn id="4" idx="4"/>
          </p:cNvCxnSpPr>
          <p:nvPr/>
        </p:nvCxnSpPr>
        <p:spPr bwMode="auto">
          <a:xfrm rot="16200000" flipV="1">
            <a:off x="2653764" y="3298384"/>
            <a:ext cx="618455" cy="3039927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Conector de seta reta 29"/>
          <p:cNvCxnSpPr>
            <a:stCxn id="18" idx="0"/>
            <a:endCxn id="7" idx="4"/>
          </p:cNvCxnSpPr>
          <p:nvPr/>
        </p:nvCxnSpPr>
        <p:spPr bwMode="auto">
          <a:xfrm flipV="1">
            <a:off x="4482954" y="4509120"/>
            <a:ext cx="2788" cy="61845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7638"/>
            <a:ext cx="9907588" cy="833437"/>
          </a:xfrm>
        </p:spPr>
        <p:txBody>
          <a:bodyPr/>
          <a:lstStyle/>
          <a:p>
            <a:r>
              <a:rPr lang="en-US" dirty="0" err="1" smtClean="0"/>
              <a:t>Restrições</a:t>
            </a:r>
            <a:r>
              <a:rPr lang="en-US" dirty="0" smtClean="0"/>
              <a:t> a </a:t>
            </a:r>
            <a:r>
              <a:rPr lang="en-US" dirty="0" err="1" smtClean="0"/>
              <a:t>Escolha</a:t>
            </a:r>
            <a:r>
              <a:rPr lang="en-US" dirty="0" smtClean="0"/>
              <a:t> – um </a:t>
            </a:r>
            <a:r>
              <a:rPr lang="en-US" dirty="0" err="1" smtClean="0"/>
              <a:t>exemplo</a:t>
            </a:r>
            <a:endParaRPr lang="pt-BR" dirty="0" smtClean="0"/>
          </a:p>
        </p:txBody>
      </p:sp>
      <p:sp>
        <p:nvSpPr>
          <p:cNvPr id="4" name="Elipse 3"/>
          <p:cNvSpPr/>
          <p:nvPr/>
        </p:nvSpPr>
        <p:spPr bwMode="auto">
          <a:xfrm>
            <a:off x="46250" y="1412776"/>
            <a:ext cx="2793554" cy="158417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Dinheiro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r>
              <a:rPr lang="pt-BR" dirty="0" smtClean="0">
                <a:solidFill>
                  <a:srgbClr val="FF0000"/>
                </a:solidFill>
              </a:rPr>
              <a:t>para a Festa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>
            <a:off x="3009578" y="1412776"/>
            <a:ext cx="2952328" cy="158417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Dinheiro para alimentação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Elipse 7"/>
          <p:cNvSpPr/>
          <p:nvPr/>
        </p:nvSpPr>
        <p:spPr bwMode="auto">
          <a:xfrm>
            <a:off x="6249938" y="1412776"/>
            <a:ext cx="3587521" cy="158417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Dinheiro </a:t>
            </a:r>
          </a:p>
          <a:p>
            <a:pPr algn="ctr"/>
            <a:r>
              <a:rPr lang="pt-BR" dirty="0">
                <a:solidFill>
                  <a:srgbClr val="FF0000"/>
                </a:solidFill>
              </a:rPr>
              <a:t>para o </a:t>
            </a:r>
            <a:r>
              <a:rPr lang="pt-BR" dirty="0" smtClean="0">
                <a:solidFill>
                  <a:srgbClr val="FF0000"/>
                </a:solidFill>
              </a:rPr>
              <a:t>transporte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751572" y="3831431"/>
            <a:ext cx="7466468" cy="40011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2000" dirty="0"/>
              <a:t>A alocação dos recursos dependerá da sua renda total e crenças</a:t>
            </a:r>
            <a:endParaRPr lang="en-US" sz="2000" dirty="0"/>
          </a:p>
        </p:txBody>
      </p:sp>
      <p:cxnSp>
        <p:nvCxnSpPr>
          <p:cNvPr id="26" name="Conector angulado 25"/>
          <p:cNvCxnSpPr>
            <a:stCxn id="18" idx="0"/>
            <a:endCxn id="8" idx="4"/>
          </p:cNvCxnSpPr>
          <p:nvPr/>
        </p:nvCxnSpPr>
        <p:spPr bwMode="auto">
          <a:xfrm rot="5400000" flipH="1" flipV="1">
            <a:off x="5847013" y="1634746"/>
            <a:ext cx="834479" cy="3558893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Conector angulado 27"/>
          <p:cNvCxnSpPr>
            <a:stCxn id="18" idx="0"/>
            <a:endCxn id="4" idx="4"/>
          </p:cNvCxnSpPr>
          <p:nvPr/>
        </p:nvCxnSpPr>
        <p:spPr bwMode="auto">
          <a:xfrm rot="16200000" flipV="1">
            <a:off x="2546678" y="1893302"/>
            <a:ext cx="834479" cy="3041779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Conector de seta reta 29"/>
          <p:cNvCxnSpPr>
            <a:stCxn id="18" idx="0"/>
            <a:endCxn id="7" idx="4"/>
          </p:cNvCxnSpPr>
          <p:nvPr/>
        </p:nvCxnSpPr>
        <p:spPr bwMode="auto">
          <a:xfrm flipV="1">
            <a:off x="4484806" y="2996952"/>
            <a:ext cx="936" cy="834479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Elipse 14"/>
          <p:cNvSpPr/>
          <p:nvPr/>
        </p:nvSpPr>
        <p:spPr bwMode="auto">
          <a:xfrm>
            <a:off x="777330" y="4509120"/>
            <a:ext cx="7920880" cy="93610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Há uma restrição para a sua tomada de decisão. Qual é?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dirty="0" err="1" smtClean="0"/>
              <a:t>Restrições</a:t>
            </a:r>
            <a:r>
              <a:rPr lang="en-US" dirty="0" smtClean="0"/>
              <a:t> a </a:t>
            </a:r>
            <a:r>
              <a:rPr lang="en-US" dirty="0" err="1" smtClean="0"/>
              <a:t>Escolha</a:t>
            </a:r>
            <a:r>
              <a:rPr lang="en-US" dirty="0" smtClean="0"/>
              <a:t> – um </a:t>
            </a:r>
            <a:r>
              <a:rPr lang="en-US" dirty="0" err="1" smtClean="0"/>
              <a:t>exemplo</a:t>
            </a:r>
            <a:endParaRPr lang="pt-BR" dirty="0" smtClean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052513"/>
            <a:ext cx="9799638" cy="4392612"/>
          </a:xfrm>
        </p:spPr>
        <p:txBody>
          <a:bodyPr/>
          <a:lstStyle/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Renda (M) tem que ser suficiente para comprar todos os produtos.</a:t>
            </a:r>
          </a:p>
        </p:txBody>
      </p:sp>
      <p:graphicFrame>
        <p:nvGraphicFramePr>
          <p:cNvPr id="227333" name="Object 5"/>
          <p:cNvGraphicFramePr>
            <a:graphicFrameLocks noChangeAspect="1"/>
          </p:cNvGraphicFramePr>
          <p:nvPr/>
        </p:nvGraphicFramePr>
        <p:xfrm>
          <a:off x="576263" y="1844675"/>
          <a:ext cx="813435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66" name="Equação" r:id="rId3" imgW="3098520" imgH="368280" progId="Equation.3">
                  <p:embed/>
                </p:oleObj>
              </mc:Choice>
              <mc:Fallback>
                <p:oleObj name="Equação" r:id="rId3" imgW="3098520" imgH="368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1844675"/>
                        <a:ext cx="8134350" cy="9667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417290" y="2971800"/>
            <a:ext cx="93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/>
              <a:t>onde,</a:t>
            </a:r>
          </a:p>
        </p:txBody>
      </p:sp>
      <p:graphicFrame>
        <p:nvGraphicFramePr>
          <p:cNvPr id="2437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797713"/>
              </p:ext>
            </p:extLst>
          </p:nvPr>
        </p:nvGraphicFramePr>
        <p:xfrm>
          <a:off x="874713" y="3789040"/>
          <a:ext cx="58007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67" name="Equation" r:id="rId5" imgW="2209680" imgH="190440" progId="Equation.3">
                  <p:embed/>
                </p:oleObj>
              </mc:Choice>
              <mc:Fallback>
                <p:oleObj name="Equation" r:id="rId5" imgW="2209680" imgH="190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789040"/>
                        <a:ext cx="5800725" cy="5000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1266" y="4555976"/>
            <a:ext cx="83121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dirty="0" smtClean="0"/>
              <a:t>Portanto, a renda é a restrição nesse caso do consumidor.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ahoma" pitchFamily="34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ahoma" pitchFamily="34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ahoma" pitchFamily="34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ahoma" pitchFamily="34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6054</TotalTime>
  <Words>528</Words>
  <Application>Microsoft Office PowerPoint</Application>
  <PresentationFormat>Personalizar</PresentationFormat>
  <Paragraphs>118</Paragraphs>
  <Slides>16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24" baseType="lpstr">
      <vt:lpstr>Arial</vt:lpstr>
      <vt:lpstr>Tahoma</vt:lpstr>
      <vt:lpstr>Times New Roman</vt:lpstr>
      <vt:lpstr>Wingdings</vt:lpstr>
      <vt:lpstr>Design padrão</vt:lpstr>
      <vt:lpstr>1_Design padrão</vt:lpstr>
      <vt:lpstr>Equation</vt:lpstr>
      <vt:lpstr>Equação</vt:lpstr>
      <vt:lpstr> RCC-0107   Aula 2 – 16/08/2017  Escolha, Racionalidade e  Ação Racional  Davi R. de Moura Costa</vt:lpstr>
      <vt:lpstr>Resumo da aula</vt:lpstr>
      <vt:lpstr>Escolha, Racionalidade e Ação Racional</vt:lpstr>
      <vt:lpstr>Hipóteses fundamentais:</vt:lpstr>
      <vt:lpstr>Escolha – sem incerteza e sem restrição</vt:lpstr>
      <vt:lpstr>Escolha – sem incerteza e sem restrição</vt:lpstr>
      <vt:lpstr>Restrições a Escolha – um exemplo</vt:lpstr>
      <vt:lpstr>Restrições a Escolha – um exemplo</vt:lpstr>
      <vt:lpstr>Restrições a Escolha – um exemplo</vt:lpstr>
      <vt:lpstr>Restrições a Escolha</vt:lpstr>
      <vt:lpstr>Restrições a Escolha</vt:lpstr>
      <vt:lpstr>Preferências e Relações de Preferência</vt:lpstr>
      <vt:lpstr>Preferências e Relações de Preferência</vt:lpstr>
      <vt:lpstr>Preferências e Relações de Preferência</vt:lpstr>
      <vt:lpstr>Voltando a função Utilidade</vt:lpstr>
      <vt:lpstr>Como isso se relaciona com ética?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sbialosk</dc:creator>
  <cp:lastModifiedBy>Davi Rogerio de Moura Costa</cp:lastModifiedBy>
  <cp:revision>691</cp:revision>
  <cp:lastPrinted>2017-08-16T19:24:57Z</cp:lastPrinted>
  <dcterms:modified xsi:type="dcterms:W3CDTF">2017-08-16T19:25:42Z</dcterms:modified>
</cp:coreProperties>
</file>