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1" r:id="rId15"/>
    <p:sldId id="272" r:id="rId16"/>
    <p:sldId id="273" r:id="rId17"/>
    <p:sldId id="274"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FACBA1-06CD-4D52-8134-9BC28893625C}" type="datetimeFigureOut">
              <a:rPr lang="pt-BR" smtClean="0"/>
              <a:t>22/11/2019</a:t>
            </a:fld>
            <a:endParaRPr lang="pt-B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pt-B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E68D087-C768-42A3-98A0-649244D5B7B2}" type="slidenum">
              <a:rPr lang="pt-BR" smtClean="0"/>
              <a:t>‹nº›</a:t>
            </a:fld>
            <a:endParaRPr lang="pt-B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70742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FACBA1-06CD-4D52-8134-9BC28893625C}" type="datetimeFigureOut">
              <a:rPr lang="pt-BR" smtClean="0"/>
              <a:t>22/11/2019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E68D087-C768-42A3-98A0-649244D5B7B2}" type="slidenum">
              <a:rPr lang="pt-BR" smtClean="0"/>
              <a:t>‹nº›</a:t>
            </a:fld>
            <a:endParaRPr lang="pt-BR"/>
          </a:p>
        </p:txBody>
      </p:sp>
    </p:spTree>
    <p:extLst>
      <p:ext uri="{BB962C8B-B14F-4D97-AF65-F5344CB8AC3E}">
        <p14:creationId xmlns:p14="http://schemas.microsoft.com/office/powerpoint/2010/main" val="295497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FACBA1-06CD-4D52-8134-9BC28893625C}" type="datetimeFigureOut">
              <a:rPr lang="pt-BR" smtClean="0"/>
              <a:t>22/11/2019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E68D087-C768-42A3-98A0-649244D5B7B2}" type="slidenum">
              <a:rPr lang="pt-BR" smtClean="0"/>
              <a:t>‹nº›</a:t>
            </a:fld>
            <a:endParaRPr lang="pt-BR"/>
          </a:p>
        </p:txBody>
      </p:sp>
    </p:spTree>
    <p:extLst>
      <p:ext uri="{BB962C8B-B14F-4D97-AF65-F5344CB8AC3E}">
        <p14:creationId xmlns:p14="http://schemas.microsoft.com/office/powerpoint/2010/main" val="144910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8FACBA1-06CD-4D52-8134-9BC28893625C}" type="datetimeFigureOut">
              <a:rPr lang="pt-BR" smtClean="0"/>
              <a:t>22/11/2019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E68D087-C768-42A3-98A0-649244D5B7B2}" type="slidenum">
              <a:rPr lang="pt-BR" smtClean="0"/>
              <a:t>‹nº›</a:t>
            </a:fld>
            <a:endParaRPr lang="pt-BR"/>
          </a:p>
        </p:txBody>
      </p:sp>
    </p:spTree>
    <p:extLst>
      <p:ext uri="{BB962C8B-B14F-4D97-AF65-F5344CB8AC3E}">
        <p14:creationId xmlns:p14="http://schemas.microsoft.com/office/powerpoint/2010/main" val="1158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FACBA1-06CD-4D52-8134-9BC28893625C}" type="datetimeFigureOut">
              <a:rPr lang="pt-BR" smtClean="0"/>
              <a:t>22/11/2019</a:t>
            </a:fld>
            <a:endParaRPr lang="pt-B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pt-B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E68D087-C768-42A3-98A0-649244D5B7B2}" type="slidenum">
              <a:rPr lang="pt-BR" smtClean="0"/>
              <a:t>‹nº›</a:t>
            </a:fld>
            <a:endParaRPr lang="pt-B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437410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8FACBA1-06CD-4D52-8134-9BC28893625C}" type="datetimeFigureOut">
              <a:rPr lang="pt-BR" smtClean="0"/>
              <a:t>22/11/2019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E68D087-C768-42A3-98A0-649244D5B7B2}" type="slidenum">
              <a:rPr lang="pt-BR" smtClean="0"/>
              <a:t>‹nº›</a:t>
            </a:fld>
            <a:endParaRPr lang="pt-BR"/>
          </a:p>
        </p:txBody>
      </p:sp>
    </p:spTree>
    <p:extLst>
      <p:ext uri="{BB962C8B-B14F-4D97-AF65-F5344CB8AC3E}">
        <p14:creationId xmlns:p14="http://schemas.microsoft.com/office/powerpoint/2010/main" val="269954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8FACBA1-06CD-4D52-8134-9BC28893625C}" type="datetimeFigureOut">
              <a:rPr lang="pt-BR" smtClean="0"/>
              <a:t>22/11/2019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E68D087-C768-42A3-98A0-649244D5B7B2}" type="slidenum">
              <a:rPr lang="pt-BR" smtClean="0"/>
              <a:t>‹nº›</a:t>
            </a:fld>
            <a:endParaRPr lang="pt-BR"/>
          </a:p>
        </p:txBody>
      </p:sp>
    </p:spTree>
    <p:extLst>
      <p:ext uri="{BB962C8B-B14F-4D97-AF65-F5344CB8AC3E}">
        <p14:creationId xmlns:p14="http://schemas.microsoft.com/office/powerpoint/2010/main" val="286303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8FACBA1-06CD-4D52-8134-9BC28893625C}" type="datetimeFigureOut">
              <a:rPr lang="pt-BR" smtClean="0"/>
              <a:t>22/11/2019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E68D087-C768-42A3-98A0-649244D5B7B2}" type="slidenum">
              <a:rPr lang="pt-BR" smtClean="0"/>
              <a:t>‹nº›</a:t>
            </a:fld>
            <a:endParaRPr lang="pt-BR"/>
          </a:p>
        </p:txBody>
      </p:sp>
    </p:spTree>
    <p:extLst>
      <p:ext uri="{BB962C8B-B14F-4D97-AF65-F5344CB8AC3E}">
        <p14:creationId xmlns:p14="http://schemas.microsoft.com/office/powerpoint/2010/main" val="326649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ACBA1-06CD-4D52-8134-9BC28893625C}" type="datetimeFigureOut">
              <a:rPr lang="pt-BR" smtClean="0"/>
              <a:t>22/11/2019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E68D087-C768-42A3-98A0-649244D5B7B2}" type="slidenum">
              <a:rPr lang="pt-BR" smtClean="0"/>
              <a:t>‹nº›</a:t>
            </a:fld>
            <a:endParaRPr lang="pt-BR"/>
          </a:p>
        </p:txBody>
      </p:sp>
    </p:spTree>
    <p:extLst>
      <p:ext uri="{BB962C8B-B14F-4D97-AF65-F5344CB8AC3E}">
        <p14:creationId xmlns:p14="http://schemas.microsoft.com/office/powerpoint/2010/main" val="181353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FACBA1-06CD-4D52-8134-9BC28893625C}" type="datetimeFigureOut">
              <a:rPr lang="pt-BR" smtClean="0"/>
              <a:t>22/11/2019</a:t>
            </a:fld>
            <a:endParaRPr lang="pt-B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E68D087-C768-42A3-98A0-649244D5B7B2}" type="slidenum">
              <a:rPr lang="pt-BR" smtClean="0"/>
              <a:t>‹nº›</a:t>
            </a:fld>
            <a:endParaRPr lang="pt-B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318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FACBA1-06CD-4D52-8134-9BC28893625C}" type="datetimeFigureOut">
              <a:rPr lang="pt-BR" smtClean="0"/>
              <a:t>22/11/2019</a:t>
            </a:fld>
            <a:endParaRPr lang="pt-B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E68D087-C768-42A3-98A0-649244D5B7B2}" type="slidenum">
              <a:rPr lang="pt-BR" smtClean="0"/>
              <a:t>‹nº›</a:t>
            </a:fld>
            <a:endParaRPr lang="pt-B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772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8FACBA1-06CD-4D52-8134-9BC28893625C}" type="datetimeFigureOut">
              <a:rPr lang="pt-BR" smtClean="0"/>
              <a:t>22/11/2019</a:t>
            </a:fld>
            <a:endParaRPr lang="pt-B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pt-B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E68D087-C768-42A3-98A0-649244D5B7B2}" type="slidenum">
              <a:rPr lang="pt-BR" smtClean="0"/>
              <a:t>‹nº›</a:t>
            </a:fld>
            <a:endParaRPr lang="pt-B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213996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0163" y="1636160"/>
            <a:ext cx="6831673" cy="1086237"/>
          </a:xfrm>
        </p:spPr>
        <p:txBody>
          <a:bodyPr>
            <a:noAutofit/>
          </a:bodyPr>
          <a:lstStyle/>
          <a:p>
            <a:r>
              <a:rPr lang="pt-BR" sz="4800" b="1" dirty="0"/>
              <a:t>Mimese e Retórica nos diálogos platônicos</a:t>
            </a:r>
          </a:p>
        </p:txBody>
      </p:sp>
      <p:sp>
        <p:nvSpPr>
          <p:cNvPr id="7" name="CaixaDeTexto 6"/>
          <p:cNvSpPr txBox="1"/>
          <p:nvPr/>
        </p:nvSpPr>
        <p:spPr>
          <a:xfrm>
            <a:off x="1986077" y="3848669"/>
            <a:ext cx="4135271" cy="646331"/>
          </a:xfrm>
          <a:prstGeom prst="rect">
            <a:avLst/>
          </a:prstGeom>
          <a:noFill/>
        </p:spPr>
        <p:txBody>
          <a:bodyPr wrap="square" rtlCol="0">
            <a:spAutoFit/>
          </a:bodyPr>
          <a:lstStyle/>
          <a:p>
            <a:r>
              <a:rPr lang="pt-BR" sz="3600" dirty="0" err="1"/>
              <a:t>Eneas</a:t>
            </a:r>
            <a:r>
              <a:rPr lang="pt-BR" sz="3600" dirty="0"/>
              <a:t> Sicchierolli</a:t>
            </a:r>
          </a:p>
        </p:txBody>
      </p:sp>
      <p:pic>
        <p:nvPicPr>
          <p:cNvPr id="8" name="Imagem 7"/>
          <p:cNvPicPr>
            <a:picLocks noChangeAspect="1"/>
          </p:cNvPicPr>
          <p:nvPr/>
        </p:nvPicPr>
        <p:blipFill>
          <a:blip r:embed="rId2"/>
          <a:stretch>
            <a:fillRect/>
          </a:stretch>
        </p:blipFill>
        <p:spPr>
          <a:xfrm>
            <a:off x="7324556" y="920490"/>
            <a:ext cx="3493311" cy="4334632"/>
          </a:xfrm>
          <a:prstGeom prst="rect">
            <a:avLst/>
          </a:prstGeom>
        </p:spPr>
      </p:pic>
    </p:spTree>
    <p:extLst>
      <p:ext uri="{BB962C8B-B14F-4D97-AF65-F5344CB8AC3E}">
        <p14:creationId xmlns:p14="http://schemas.microsoft.com/office/powerpoint/2010/main" val="389798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46220" y="128789"/>
            <a:ext cx="10419009" cy="5584066"/>
          </a:xfrm>
        </p:spPr>
        <p:txBody>
          <a:bodyPr>
            <a:noAutofit/>
          </a:bodyPr>
          <a:lstStyle/>
          <a:p>
            <a:pPr algn="just"/>
            <a:r>
              <a:rPr lang="pt-BR" sz="2600" dirty="0"/>
              <a:t>Assim entendida, a retórica sofista pareceu ao Sócrates platônico mais próxima da arte culinária que da medicina: mais apta a satisfazer o gosto, como parte da </a:t>
            </a:r>
            <a:r>
              <a:rPr lang="pt-BR" sz="2600" b="1" dirty="0"/>
              <a:t>adulação</a:t>
            </a:r>
            <a:r>
              <a:rPr lang="pt-BR" sz="2600" dirty="0"/>
              <a:t>, do que a melhorar a pessoa (</a:t>
            </a:r>
            <a:r>
              <a:rPr lang="pt-BR" sz="2600" dirty="0" err="1"/>
              <a:t>Górg</a:t>
            </a:r>
            <a:r>
              <a:rPr lang="pt-BR" sz="2600" dirty="0"/>
              <a:t>, 465 e).</a:t>
            </a:r>
          </a:p>
          <a:p>
            <a:pPr algn="just"/>
            <a:r>
              <a:rPr lang="pt-BR" sz="2600" dirty="0"/>
              <a:t>O Sócrates platônico refuta essa forma de arte retórica alegando que os sofistas eram cidadãos sem escrúpulos, que agiam sem base ética por acreditar que </a:t>
            </a:r>
            <a:r>
              <a:rPr lang="pt-BR" sz="2600" b="1" dirty="0"/>
              <a:t>não havia nada além de opiniões </a:t>
            </a:r>
            <a:r>
              <a:rPr lang="pt-BR" sz="2600" dirty="0"/>
              <a:t>(</a:t>
            </a:r>
            <a:r>
              <a:rPr lang="pt-BR" sz="2600" dirty="0" err="1"/>
              <a:t>dóxas</a:t>
            </a:r>
            <a:r>
              <a:rPr lang="pt-BR" sz="2600" dirty="0"/>
              <a:t>) e por não se importar se a argumentação por eles defendida era verdadeira ou falsa. </a:t>
            </a:r>
          </a:p>
          <a:p>
            <a:pPr algn="just"/>
            <a:r>
              <a:rPr lang="pt-BR" sz="2600" dirty="0"/>
              <a:t>Ou seja, por entender não haver uma verdade única, os sofistas defendiam as mais variadas posições acerca de qualquer assunto a depender das circunstâncias e do senso de oportunidade de </a:t>
            </a:r>
            <a:r>
              <a:rPr lang="pt-BR" sz="2600" b="1" dirty="0"/>
              <a:t>vencer a controvérsia/disputa (erística). </a:t>
            </a:r>
            <a:r>
              <a:rPr lang="pt-BR" sz="2600" dirty="0"/>
              <a:t>Sócrates à sua maneira, através de ironia e sagazes perguntas, denuncia a recusa no pensamento sofístico em reconhecer que o caminho para se conhecer a Verdade é diferente daquele da Opinião (mutável, impreciso, ilusório).</a:t>
            </a:r>
          </a:p>
        </p:txBody>
      </p:sp>
    </p:spTree>
    <p:extLst>
      <p:ext uri="{BB962C8B-B14F-4D97-AF65-F5344CB8AC3E}">
        <p14:creationId xmlns:p14="http://schemas.microsoft.com/office/powerpoint/2010/main" val="3237837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47904" y="306209"/>
            <a:ext cx="10071280" cy="6040191"/>
          </a:xfrm>
        </p:spPr>
        <p:txBody>
          <a:bodyPr>
            <a:noAutofit/>
          </a:bodyPr>
          <a:lstStyle/>
          <a:p>
            <a:pPr algn="just"/>
            <a:r>
              <a:rPr lang="pt-BR" sz="2800" dirty="0"/>
              <a:t>É interessante lembrar que, ainda no diálogo Górgias, o personagem </a:t>
            </a:r>
            <a:r>
              <a:rPr lang="pt-BR" sz="2800" b="1" dirty="0" err="1"/>
              <a:t>Cálicles</a:t>
            </a:r>
            <a:r>
              <a:rPr lang="pt-BR" sz="2800" b="1" dirty="0"/>
              <a:t> percebe que </a:t>
            </a:r>
            <a:r>
              <a:rPr lang="pt-BR" sz="2800" dirty="0"/>
              <a:t>seu interlocutor </a:t>
            </a:r>
            <a:r>
              <a:rPr lang="pt-BR" sz="2800" b="1" dirty="0"/>
              <a:t>Sócrates “joga com as emoções do público”</a:t>
            </a:r>
            <a:r>
              <a:rPr lang="pt-BR" sz="2800" dirty="0"/>
              <a:t>, embora este critique essa habilidade nos </a:t>
            </a:r>
            <a:r>
              <a:rPr lang="pt-BR" sz="2800" dirty="0" err="1"/>
              <a:t>rétores</a:t>
            </a:r>
            <a:r>
              <a:rPr lang="pt-BR" sz="2800" dirty="0"/>
              <a:t> (482c). </a:t>
            </a:r>
          </a:p>
          <a:p>
            <a:pPr algn="just"/>
            <a:r>
              <a:rPr lang="pt-BR" sz="2800" dirty="0"/>
              <a:t>O mesmo </a:t>
            </a:r>
            <a:r>
              <a:rPr lang="pt-BR" sz="2800" dirty="0" err="1"/>
              <a:t>Cálicles</a:t>
            </a:r>
            <a:r>
              <a:rPr lang="pt-BR" sz="2800" dirty="0"/>
              <a:t> pressagia a morte de Sócrates, pode-se dizer, por falta de retórica à maneira dos sofistas que poderia salvar Sócrates; este, no entanto, prefere morrer </a:t>
            </a:r>
            <a:r>
              <a:rPr lang="pt-BR" sz="2800" b="1" dirty="0"/>
              <a:t>reafirmando o fundamento ético da sua alma</a:t>
            </a:r>
            <a:r>
              <a:rPr lang="pt-BR" sz="2800" dirty="0"/>
              <a:t>, exercitando a virtude da verdade, visando sempre o justo – incluindo aí o emprego da retórica: “</a:t>
            </a:r>
            <a:r>
              <a:rPr lang="pt-BR" sz="2800" b="1" dirty="0"/>
              <a:t>é sempre melhor sofrer uma injustiça do que praticá-la</a:t>
            </a:r>
            <a:r>
              <a:rPr lang="pt-BR" sz="2800" dirty="0"/>
              <a:t> (489 a).</a:t>
            </a:r>
            <a:endParaRPr lang="pt-BR" sz="2600" dirty="0"/>
          </a:p>
        </p:txBody>
      </p:sp>
    </p:spTree>
    <p:extLst>
      <p:ext uri="{BB962C8B-B14F-4D97-AF65-F5344CB8AC3E}">
        <p14:creationId xmlns:p14="http://schemas.microsoft.com/office/powerpoint/2010/main" val="401058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14400" y="259306"/>
            <a:ext cx="11109278" cy="6257403"/>
          </a:xfrm>
        </p:spPr>
        <p:txBody>
          <a:bodyPr>
            <a:noAutofit/>
          </a:bodyPr>
          <a:lstStyle/>
          <a:p>
            <a:pPr marL="0" indent="0" algn="just">
              <a:buNone/>
            </a:pPr>
            <a:r>
              <a:rPr lang="pt-BR" sz="2400" dirty="0"/>
              <a:t>“(...) descuras, Sócrates, do que devias cuidar e estragas tua alma tão superiormente dotada com a </a:t>
            </a:r>
            <a:r>
              <a:rPr lang="pt-BR" sz="2400" b="1" dirty="0"/>
              <a:t>adoção de gestos pueris</a:t>
            </a:r>
            <a:r>
              <a:rPr lang="pt-BR" sz="2400" dirty="0"/>
              <a:t>, e que nas deliberações da justiça és incapaz de falar como convém (...) </a:t>
            </a:r>
            <a:r>
              <a:rPr lang="pt-BR" sz="2400" b="1" dirty="0"/>
              <a:t>não consideras vergonhoso </a:t>
            </a:r>
            <a:r>
              <a:rPr lang="pt-BR" sz="2400" dirty="0"/>
              <a:t>teres chegado ao estado em que te vejo e, contigo, os que prolongam desse modo o </a:t>
            </a:r>
            <a:r>
              <a:rPr lang="pt-BR" sz="2400" b="1" dirty="0"/>
              <a:t>estudo da filosofia?</a:t>
            </a:r>
            <a:r>
              <a:rPr lang="pt-BR" sz="2400" dirty="0"/>
              <a:t> Agora mesmo, se alguém o detivesse ou a algum dos teus iguais, e te metesse na prisão sob o pretexto de algum crime que não houvesse cometido, terás de confessar que não saberias como haver-te (...) </a:t>
            </a:r>
          </a:p>
          <a:p>
            <a:pPr marL="0" indent="0" algn="just">
              <a:buNone/>
            </a:pPr>
            <a:r>
              <a:rPr lang="pt-BR" sz="2400" dirty="0"/>
              <a:t>Ora, que sabedoria pode haver numa arte, Sócrates, que se apodera de um indivíduo bem-dotado e o </a:t>
            </a:r>
            <a:r>
              <a:rPr lang="pt-BR" sz="2400" b="1" dirty="0"/>
              <a:t>deixa inferior, incapaz </a:t>
            </a:r>
            <a:r>
              <a:rPr lang="pt-BR" sz="2400" dirty="0"/>
              <a:t>não só de defender-se e de livrar-se a si mesmo dos perigos, como a qualquer outra pessoa, ou que o expõe a ser despojado de seus haveres pelos adversários, ou forçado a viver desonrado na pátria? Um indivíduo nessas condições – se me permite uma expressão um tanto grosseira – fora lícito esbofeteá-lo impunemente. Por isso, atende-me, caro amigo, para com essas demonstrações e cultiva a bela ciência da vida prática, para </a:t>
            </a:r>
            <a:r>
              <a:rPr lang="pt-BR" sz="2400" b="1" dirty="0"/>
              <a:t>adquirires reputação de sábio</a:t>
            </a:r>
            <a:r>
              <a:rPr lang="pt-BR" sz="2400" dirty="0"/>
              <a:t>, deixando para outros essas sutilezas, quer mereçam ser chamadas de tolices, quer palavrório sem valor” (Górgias 486a-486b).</a:t>
            </a:r>
          </a:p>
          <a:p>
            <a:pPr marL="0" indent="0" algn="just">
              <a:buNone/>
            </a:pPr>
            <a:endParaRPr lang="pt-BR" sz="2600" dirty="0"/>
          </a:p>
        </p:txBody>
      </p:sp>
    </p:spTree>
    <p:extLst>
      <p:ext uri="{BB962C8B-B14F-4D97-AF65-F5344CB8AC3E}">
        <p14:creationId xmlns:p14="http://schemas.microsoft.com/office/powerpoint/2010/main" val="160068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78038" y="193182"/>
            <a:ext cx="10071280" cy="6040191"/>
          </a:xfrm>
        </p:spPr>
        <p:txBody>
          <a:bodyPr>
            <a:noAutofit/>
          </a:bodyPr>
          <a:lstStyle/>
          <a:p>
            <a:pPr marL="0" indent="0" algn="just">
              <a:buNone/>
            </a:pPr>
            <a:r>
              <a:rPr lang="pt-BR" sz="2800" dirty="0"/>
              <a:t>	No diálogo “</a:t>
            </a:r>
            <a:r>
              <a:rPr lang="pt-BR" sz="2800" dirty="0" err="1"/>
              <a:t>Fedro</a:t>
            </a:r>
            <a:r>
              <a:rPr lang="pt-BR" sz="2800" dirty="0"/>
              <a:t>”, por outro lado, podemos identificar de forma mais nítida uma oposição entre a “</a:t>
            </a:r>
            <a:r>
              <a:rPr lang="pt-BR" sz="2800" b="1" dirty="0"/>
              <a:t>má retórica</a:t>
            </a:r>
            <a:r>
              <a:rPr lang="pt-BR" sz="2800" dirty="0"/>
              <a:t>” concretizada na prática sofística de dizer o “não ser” como se ele “fosse”, fundamento da arte de </a:t>
            </a:r>
            <a:r>
              <a:rPr lang="pt-BR" sz="2800" b="1" dirty="0"/>
              <a:t>enganar</a:t>
            </a:r>
            <a:r>
              <a:rPr lang="pt-BR" sz="2800" dirty="0"/>
              <a:t>, em contraste com uma “</a:t>
            </a:r>
            <a:r>
              <a:rPr lang="pt-BR" sz="2800" b="1" dirty="0"/>
              <a:t>retórica filosófica</a:t>
            </a:r>
            <a:r>
              <a:rPr lang="pt-BR" sz="2800" dirty="0"/>
              <a:t>”, que </a:t>
            </a:r>
            <a:r>
              <a:rPr lang="pt-BR" sz="2800" b="1" dirty="0"/>
              <a:t>por meio da dialética</a:t>
            </a:r>
            <a:r>
              <a:rPr lang="pt-BR" sz="2800" dirty="0"/>
              <a:t>, será capaz de </a:t>
            </a:r>
            <a:r>
              <a:rPr lang="pt-BR" sz="2800" b="1" dirty="0"/>
              <a:t>descobrir quando isso ocorre </a:t>
            </a:r>
            <a:r>
              <a:rPr lang="pt-BR" sz="2800" dirty="0"/>
              <a:t>e, em seguida, dizer o ser tal como é, sem enganos, de modo a, na perspectiva filosófica, o </a:t>
            </a:r>
            <a:r>
              <a:rPr lang="pt-BR" sz="2800" dirty="0" err="1"/>
              <a:t>lógos</a:t>
            </a:r>
            <a:r>
              <a:rPr lang="pt-BR" sz="2800" dirty="0"/>
              <a:t> ser visto como </a:t>
            </a:r>
            <a:r>
              <a:rPr lang="pt-BR" sz="2800" b="1" dirty="0"/>
              <a:t>fármaco/antídoto</a:t>
            </a:r>
            <a:r>
              <a:rPr lang="pt-BR" sz="2800" dirty="0"/>
              <a:t> (interface da filosofia com a medicina) direcionado para a alma, assim como o alimento é para o corpo, que afastaria os males da má retórica – contrária a verdade, que ilude ao povo e pode levar a tirania.</a:t>
            </a:r>
          </a:p>
          <a:p>
            <a:pPr marL="0" indent="0" algn="just">
              <a:buNone/>
            </a:pPr>
            <a:r>
              <a:rPr lang="pt-BR" sz="2800" b="1" dirty="0"/>
              <a:t>	Sofistas e logógrafos</a:t>
            </a:r>
            <a:r>
              <a:rPr lang="pt-BR" sz="2800" dirty="0"/>
              <a:t> são acusados de aplicar os conhecimentos da prática retórica </a:t>
            </a:r>
            <a:r>
              <a:rPr lang="pt-BR" sz="2800" b="1" dirty="0"/>
              <a:t>em benefício próprio</a:t>
            </a:r>
            <a:r>
              <a:rPr lang="pt-BR" sz="2800" dirty="0"/>
              <a:t>, e não em função do bem-comum, acumulando grandes somas. Na Apologia de Sócrates (20 </a:t>
            </a:r>
            <a:r>
              <a:rPr lang="pt-BR" sz="2800" dirty="0" err="1"/>
              <a:t>a-c</a:t>
            </a:r>
            <a:r>
              <a:rPr lang="pt-BR" sz="2800" dirty="0"/>
              <a:t>), </a:t>
            </a:r>
            <a:r>
              <a:rPr lang="pt-BR" sz="2800" b="1" dirty="0"/>
              <a:t>Sócrates nega que ele próprio cobrasse para ensinar.</a:t>
            </a:r>
          </a:p>
          <a:p>
            <a:pPr marL="0" indent="0" algn="just">
              <a:buNone/>
            </a:pPr>
            <a:endParaRPr lang="pt-BR" sz="2800" dirty="0"/>
          </a:p>
          <a:p>
            <a:pPr marL="0" indent="0" algn="just">
              <a:buNone/>
            </a:pPr>
            <a:endParaRPr lang="pt-BR" sz="2600" dirty="0"/>
          </a:p>
        </p:txBody>
      </p:sp>
    </p:spTree>
    <p:extLst>
      <p:ext uri="{BB962C8B-B14F-4D97-AF65-F5344CB8AC3E}">
        <p14:creationId xmlns:p14="http://schemas.microsoft.com/office/powerpoint/2010/main" val="2298991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59809" y="259307"/>
            <a:ext cx="11081982" cy="5974066"/>
          </a:xfrm>
        </p:spPr>
        <p:txBody>
          <a:bodyPr>
            <a:noAutofit/>
          </a:bodyPr>
          <a:lstStyle/>
          <a:p>
            <a:pPr marL="0" indent="0" algn="just">
              <a:buNone/>
            </a:pPr>
            <a:r>
              <a:rPr lang="pt-BR" sz="2800" dirty="0"/>
              <a:t>	</a:t>
            </a:r>
            <a:r>
              <a:rPr lang="pt-BR" sz="2400" dirty="0"/>
              <a:t>A retórica é apresentada como uma técnica de pensamento e de discurso usada pelo rétor e pelo filósofo com </a:t>
            </a:r>
            <a:r>
              <a:rPr lang="pt-BR" sz="2400" b="1" dirty="0"/>
              <a:t>finalidades diferentes</a:t>
            </a:r>
            <a:r>
              <a:rPr lang="pt-BR" sz="2400" dirty="0"/>
              <a:t>. Enquanto o </a:t>
            </a:r>
            <a:r>
              <a:rPr lang="pt-BR" sz="2400" b="1" dirty="0"/>
              <a:t>rétor dissimula</a:t>
            </a:r>
            <a:r>
              <a:rPr lang="pt-BR" sz="2400" dirty="0"/>
              <a:t>, o </a:t>
            </a:r>
            <a:r>
              <a:rPr lang="pt-BR" sz="2400" b="1" dirty="0"/>
              <a:t>dialético desvenda</a:t>
            </a:r>
            <a:r>
              <a:rPr lang="pt-BR" sz="2400" dirty="0"/>
              <a:t>, sendo a dialética</a:t>
            </a:r>
            <a:r>
              <a:rPr lang="pt-BR" sz="2400" b="1" dirty="0"/>
              <a:t> </a:t>
            </a:r>
            <a:r>
              <a:rPr lang="pt-BR" sz="2400" dirty="0"/>
              <a:t>como arte de </a:t>
            </a:r>
            <a:r>
              <a:rPr lang="pt-BR" sz="2400" b="1" dirty="0"/>
              <a:t>discernir acerca da diferença entre o verdadeiro e o verossímil</a:t>
            </a:r>
            <a:r>
              <a:rPr lang="pt-BR" sz="2400" dirty="0"/>
              <a:t>: “É assim, ó querido </a:t>
            </a:r>
            <a:r>
              <a:rPr lang="pt-BR" sz="2400" dirty="0" err="1"/>
              <a:t>Fedro</a:t>
            </a:r>
            <a:r>
              <a:rPr lang="pt-BR" sz="2400" dirty="0"/>
              <a:t>, considero muito mais belo o empenho daquele que, </a:t>
            </a:r>
            <a:r>
              <a:rPr lang="pt-BR" sz="2400" b="1" dirty="0"/>
              <a:t>pela arte da dialética</a:t>
            </a:r>
            <a:r>
              <a:rPr lang="pt-BR" sz="2400" dirty="0"/>
              <a:t>, toma uma alma para plantar e nela </a:t>
            </a:r>
            <a:r>
              <a:rPr lang="pt-BR" sz="2400" b="1" dirty="0"/>
              <a:t>semear discursos com conhecimento” </a:t>
            </a:r>
            <a:r>
              <a:rPr lang="pt-BR" sz="2400" dirty="0"/>
              <a:t>(276 e)</a:t>
            </a:r>
          </a:p>
          <a:p>
            <a:pPr marL="0" indent="0" algn="just">
              <a:buNone/>
            </a:pPr>
            <a:r>
              <a:rPr lang="pt-BR" sz="2400" dirty="0"/>
              <a:t>	Sócrates sugere a possibilidade de uma retórica legítima, ética e identificada com a filosofia e com </a:t>
            </a:r>
            <a:r>
              <a:rPr lang="pt-BR" sz="2400" b="1" dirty="0"/>
              <a:t>fins pedagógicos/educativos</a:t>
            </a:r>
            <a:r>
              <a:rPr lang="pt-BR" sz="2400" dirty="0"/>
              <a:t>. Nesse sentido, a retórica poderia ser positiva, se não fosse usada para manipular o interlocutor. Em vez disso, como discurso de quem efetivamente aspira a saber, poderia ser empregue para investigar os fatos, questioná-los de maneira dialética a partir do uso da </a:t>
            </a:r>
            <a:r>
              <a:rPr lang="pt-BR" sz="2400" b="1" dirty="0"/>
              <a:t>técnica discursiva como instrumento a serviço da Verdade</a:t>
            </a:r>
            <a:r>
              <a:rPr lang="pt-BR" sz="2400" dirty="0"/>
              <a:t>, como meio de recordar aquilo que intimamente já se conhece (</a:t>
            </a:r>
            <a:r>
              <a:rPr lang="pt-BR" sz="2400" b="1" dirty="0"/>
              <a:t>anamnese</a:t>
            </a:r>
            <a:r>
              <a:rPr lang="pt-BR" sz="2400" dirty="0"/>
              <a:t>). Desse modo, a retórica com fundamento ético poderia ser utilizada, em contexto mais amplo, como a</a:t>
            </a:r>
            <a:r>
              <a:rPr lang="pt-BR" sz="2400" b="1" dirty="0"/>
              <a:t> arte de guiar a alma (psicagogia) por meio de raciocínios</a:t>
            </a:r>
            <a:r>
              <a:rPr lang="pt-BR" sz="2400" dirty="0"/>
              <a:t>, de modo a facilitar o acesso às reminiscências, já que para Platão aprender é descobrir aquilo que já se sabe e ensinar é lembrar aos outros o que eles algumas vez já souberam.</a:t>
            </a:r>
          </a:p>
          <a:p>
            <a:pPr marL="0" indent="0" algn="just">
              <a:buNone/>
            </a:pPr>
            <a:endParaRPr lang="pt-BR" sz="2600" dirty="0"/>
          </a:p>
        </p:txBody>
      </p:sp>
    </p:spTree>
    <p:extLst>
      <p:ext uri="{BB962C8B-B14F-4D97-AF65-F5344CB8AC3E}">
        <p14:creationId xmlns:p14="http://schemas.microsoft.com/office/powerpoint/2010/main" val="421380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10435" y="491319"/>
            <a:ext cx="9567081" cy="5742054"/>
          </a:xfrm>
        </p:spPr>
        <p:txBody>
          <a:bodyPr>
            <a:noAutofit/>
          </a:bodyPr>
          <a:lstStyle/>
          <a:p>
            <a:pPr marL="0" indent="0" algn="just">
              <a:buNone/>
            </a:pPr>
            <a:r>
              <a:rPr lang="pt-BR" sz="2800" dirty="0"/>
              <a:t>	É por isso que, para o Sócrates platônico: </a:t>
            </a:r>
          </a:p>
          <a:p>
            <a:pPr marL="0" indent="0" algn="just">
              <a:buNone/>
            </a:pPr>
            <a:r>
              <a:rPr lang="pt-BR" sz="2800" dirty="0"/>
              <a:t>“Os melhores discursos são os que, </a:t>
            </a:r>
            <a:r>
              <a:rPr lang="pt-BR" sz="2800" b="1" dirty="0"/>
              <a:t>pela recordação </a:t>
            </a:r>
            <a:r>
              <a:rPr lang="pt-BR" sz="2800" dirty="0"/>
              <a:t>(</a:t>
            </a:r>
            <a:r>
              <a:rPr lang="pt-BR" sz="2800" dirty="0" err="1"/>
              <a:t>hypómnêsin</a:t>
            </a:r>
            <a:r>
              <a:rPr lang="pt-BR" sz="2800" dirty="0"/>
              <a:t>), levam ao saber. Por outro lado, os que são feitos para ensinar, </a:t>
            </a:r>
            <a:r>
              <a:rPr lang="pt-BR" sz="2800" b="1" dirty="0"/>
              <a:t>discursos que agradam ao aluno e inscrevem na alma algo acerca do justo, do belo e do bom</a:t>
            </a:r>
            <a:r>
              <a:rPr lang="pt-BR" sz="2800" dirty="0"/>
              <a:t>, somente estes são visíveis, acabados e dignos de esforço. É preciso que tais discursos sejam enunciados como </a:t>
            </a:r>
            <a:r>
              <a:rPr lang="pt-BR" sz="2800" b="1" dirty="0"/>
              <a:t>filhos legítimos</a:t>
            </a:r>
            <a:r>
              <a:rPr lang="pt-BR" sz="2800" dirty="0"/>
              <a:t>. (...). Quanto a outros discursos, é melhor afastar-nos deles, ó </a:t>
            </a:r>
            <a:r>
              <a:rPr lang="pt-BR" sz="2800" dirty="0" err="1"/>
              <a:t>Fedro</a:t>
            </a:r>
            <a:r>
              <a:rPr lang="pt-BR" sz="2800" dirty="0"/>
              <a:t>, pois essa é atitude do homem que ambos, eu e tu, gostaríamos de ser” (</a:t>
            </a:r>
            <a:r>
              <a:rPr lang="pt-BR" sz="2800" dirty="0" err="1"/>
              <a:t>Fedro</a:t>
            </a:r>
            <a:r>
              <a:rPr lang="pt-BR" sz="2800" dirty="0"/>
              <a:t>. 278 </a:t>
            </a:r>
            <a:r>
              <a:rPr lang="pt-BR" sz="2800" dirty="0" err="1"/>
              <a:t>a-b</a:t>
            </a:r>
            <a:r>
              <a:rPr lang="pt-BR" sz="2800" dirty="0"/>
              <a:t>)</a:t>
            </a:r>
          </a:p>
          <a:p>
            <a:pPr marL="0" indent="0" algn="just">
              <a:buNone/>
            </a:pPr>
            <a:endParaRPr lang="pt-BR" sz="2600" dirty="0"/>
          </a:p>
        </p:txBody>
      </p:sp>
    </p:spTree>
    <p:extLst>
      <p:ext uri="{BB962C8B-B14F-4D97-AF65-F5344CB8AC3E}">
        <p14:creationId xmlns:p14="http://schemas.microsoft.com/office/powerpoint/2010/main" val="288813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18866" y="177421"/>
            <a:ext cx="11191164" cy="6055952"/>
          </a:xfrm>
        </p:spPr>
        <p:txBody>
          <a:bodyPr>
            <a:noAutofit/>
          </a:bodyPr>
          <a:lstStyle/>
          <a:p>
            <a:pPr marL="0" indent="0" algn="just">
              <a:buNone/>
            </a:pPr>
            <a:r>
              <a:rPr lang="pt-BR" sz="2800" dirty="0"/>
              <a:t>	“Então, ó bondoso, fomos mais grosseiros que o necessário ao detratarmos a arte dos discursos (</a:t>
            </a:r>
            <a:r>
              <a:rPr lang="pt-BR" sz="2800" dirty="0" err="1"/>
              <a:t>lógôn</a:t>
            </a:r>
            <a:r>
              <a:rPr lang="pt-BR" sz="2800" dirty="0"/>
              <a:t> </a:t>
            </a:r>
            <a:r>
              <a:rPr lang="pt-BR" sz="2800" dirty="0" err="1"/>
              <a:t>téchnên</a:t>
            </a:r>
            <a:r>
              <a:rPr lang="pt-BR" sz="2800" dirty="0"/>
              <a:t>)? E ela talvez nos dissesse: “Ó admiráveis, por que dizeis tais bobagens? </a:t>
            </a:r>
            <a:r>
              <a:rPr lang="pt-BR" sz="2800" b="1" dirty="0"/>
              <a:t>Eu não obrigo ninguém  que desconheça a verdade a aprender a falar</a:t>
            </a:r>
            <a:r>
              <a:rPr lang="pt-BR" sz="2800" dirty="0"/>
              <a:t>, mas, se em algo vale o meu conselho, que adquiram aquela [verdade] antes de me tomar. Eis, então, o que digo veementemente: que, </a:t>
            </a:r>
            <a:r>
              <a:rPr lang="pt-BR" sz="2800" b="1" dirty="0"/>
              <a:t>sem mim, aquele que conhece a verdade nunca alcançará a arte de persuadir</a:t>
            </a:r>
            <a:r>
              <a:rPr lang="pt-BR" sz="2800" dirty="0"/>
              <a:t>”.  (260 d)</a:t>
            </a:r>
          </a:p>
          <a:p>
            <a:pPr marL="0" indent="0" algn="just">
              <a:buNone/>
            </a:pPr>
            <a:r>
              <a:rPr lang="pt-BR" sz="2800" dirty="0"/>
              <a:t>	“Então, o todo da retórica não seria a arte de condução das almas por meio das palavras, não só nos tribunais e em outras assembleias públicas, mas também das questões particulares, naquelas insignificantes e nas grandiosas, e que </a:t>
            </a:r>
            <a:r>
              <a:rPr lang="pt-BR" sz="2800" b="1" dirty="0"/>
              <a:t>não há nada de mais honrado que o seu emprego, quando correto, seja nos assuntos sérios ou nos banais</a:t>
            </a:r>
            <a:r>
              <a:rPr lang="pt-BR" sz="2800" dirty="0"/>
              <a:t>. (261 a)</a:t>
            </a:r>
          </a:p>
          <a:p>
            <a:pPr algn="just"/>
            <a:r>
              <a:rPr lang="pt-BR" sz="2800" dirty="0"/>
              <a:t>Como foi enunciado na “Apologia”, segundo Sócrates, </a:t>
            </a:r>
            <a:r>
              <a:rPr lang="pt-BR" sz="2800" b="1" dirty="0"/>
              <a:t>uma vida não examinada não vale a pena ser vivida</a:t>
            </a:r>
            <a:r>
              <a:rPr lang="pt-BR" sz="2800" dirty="0"/>
              <a:t>.</a:t>
            </a:r>
          </a:p>
          <a:p>
            <a:pPr marL="0" indent="0" algn="just">
              <a:buNone/>
            </a:pPr>
            <a:endParaRPr lang="pt-BR" sz="2600" dirty="0"/>
          </a:p>
        </p:txBody>
      </p:sp>
    </p:spTree>
    <p:extLst>
      <p:ext uri="{BB962C8B-B14F-4D97-AF65-F5344CB8AC3E}">
        <p14:creationId xmlns:p14="http://schemas.microsoft.com/office/powerpoint/2010/main" val="1124991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05719" y="177421"/>
            <a:ext cx="9853684" cy="6055952"/>
          </a:xfrm>
        </p:spPr>
        <p:txBody>
          <a:bodyPr>
            <a:noAutofit/>
          </a:bodyPr>
          <a:lstStyle/>
          <a:p>
            <a:pPr marL="0" indent="0" algn="just">
              <a:buNone/>
            </a:pPr>
            <a:r>
              <a:rPr lang="pt-BR" sz="2800" dirty="0"/>
              <a:t>	 </a:t>
            </a:r>
            <a:r>
              <a:rPr lang="pt-BR" sz="2800" b="1" dirty="0"/>
              <a:t>No livro 1 da “Retórica”, Aristóteles</a:t>
            </a:r>
            <a:r>
              <a:rPr lang="pt-BR" sz="2800" dirty="0"/>
              <a:t>, em alguns passos, retoma a </a:t>
            </a:r>
            <a:r>
              <a:rPr lang="pt-BR" sz="2800" b="1" dirty="0"/>
              <a:t>herança socrática </a:t>
            </a:r>
            <a:r>
              <a:rPr lang="pt-BR" sz="2800" dirty="0"/>
              <a:t>ao postular que esta arte de distinguir os meios de persuasão para sustentação de discursos deve ser utilizada tendo por base um fundamento ético-moral, inclusive quando for necessário “desmontar/ desarmar” um discurso falacioso de alguém mal-intencionado: “</a:t>
            </a:r>
            <a:r>
              <a:rPr lang="pt-BR" sz="2800" b="1" dirty="0"/>
              <a:t>Não é certo perverter o juiz induzindo-o</a:t>
            </a:r>
            <a:r>
              <a:rPr lang="pt-BR" sz="2800" dirty="0"/>
              <a:t> à cólera, ou à malevolência, ou à compaixão. Isso seria adulterar a regra que nos dispomos a utilizar. É igualmente evidente que cabe a um litigante apenas demonstrar que o fato alegado existe ou não existe, que ocorreu ou não ocorreu.”. (1354a 23-27)</a:t>
            </a:r>
          </a:p>
          <a:p>
            <a:pPr marL="0" indent="0" algn="just">
              <a:buNone/>
            </a:pPr>
            <a:endParaRPr lang="pt-BR" sz="2600" dirty="0"/>
          </a:p>
        </p:txBody>
      </p:sp>
    </p:spTree>
    <p:extLst>
      <p:ext uri="{BB962C8B-B14F-4D97-AF65-F5344CB8AC3E}">
        <p14:creationId xmlns:p14="http://schemas.microsoft.com/office/powerpoint/2010/main" val="118776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8280" y="1020769"/>
            <a:ext cx="9601196" cy="1303867"/>
          </a:xfrm>
        </p:spPr>
        <p:txBody>
          <a:bodyPr>
            <a:normAutofit fontScale="90000"/>
          </a:bodyPr>
          <a:lstStyle/>
          <a:p>
            <a:pPr algn="ctr"/>
            <a:r>
              <a:rPr lang="pt-BR" dirty="0"/>
              <a:t>República: acerca da mimese e da poesia</a:t>
            </a:r>
            <a:br>
              <a:rPr lang="pt-BR" dirty="0"/>
            </a:br>
            <a:endParaRPr lang="pt-BR" dirty="0"/>
          </a:p>
        </p:txBody>
      </p:sp>
      <p:sp>
        <p:nvSpPr>
          <p:cNvPr id="3" name="Espaço Reservado para Conteúdo 2"/>
          <p:cNvSpPr>
            <a:spLocks noGrp="1"/>
          </p:cNvSpPr>
          <p:nvPr>
            <p:ph idx="1"/>
          </p:nvPr>
        </p:nvSpPr>
        <p:spPr>
          <a:xfrm>
            <a:off x="1308280" y="2137893"/>
            <a:ext cx="10586434" cy="3747753"/>
          </a:xfrm>
        </p:spPr>
        <p:txBody>
          <a:bodyPr>
            <a:normAutofit fontScale="92500"/>
          </a:bodyPr>
          <a:lstStyle/>
          <a:p>
            <a:pPr marL="0" indent="0" algn="just">
              <a:buNone/>
            </a:pPr>
            <a:r>
              <a:rPr lang="pt-BR" dirty="0"/>
              <a:t>	</a:t>
            </a:r>
            <a:r>
              <a:rPr lang="pt-BR" sz="3200" dirty="0"/>
              <a:t>Se na obra República, o Sócrates platônico faz uma crítica à poesia como mera imitação, como então justificar os próprios diálogos filosóficos de Platão, exemplos da mais pura imitação?</a:t>
            </a:r>
          </a:p>
          <a:p>
            <a:pPr algn="just"/>
            <a:endParaRPr lang="pt-BR" sz="3200" dirty="0"/>
          </a:p>
          <a:p>
            <a:pPr algn="just"/>
            <a:endParaRPr lang="pt-BR" sz="3200" dirty="0"/>
          </a:p>
          <a:p>
            <a:pPr algn="just"/>
            <a:r>
              <a:rPr lang="pt-BR" sz="3200" dirty="0"/>
              <a:t>A questão é complexa: haveria uma “má imitação” e uma “boa imitação”?</a:t>
            </a:r>
          </a:p>
          <a:p>
            <a:endParaRPr lang="pt-BR" dirty="0"/>
          </a:p>
        </p:txBody>
      </p:sp>
    </p:spTree>
    <p:extLst>
      <p:ext uri="{BB962C8B-B14F-4D97-AF65-F5344CB8AC3E}">
        <p14:creationId xmlns:p14="http://schemas.microsoft.com/office/powerpoint/2010/main" val="397219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71600" y="450761"/>
            <a:ext cx="10129234" cy="5416639"/>
          </a:xfrm>
        </p:spPr>
        <p:txBody>
          <a:bodyPr/>
          <a:lstStyle/>
          <a:p>
            <a:pPr marL="0" indent="0" algn="just">
              <a:buNone/>
            </a:pPr>
            <a:r>
              <a:rPr lang="pt-BR" sz="2800" dirty="0"/>
              <a:t>	No 10º livro da República, Sócrates </a:t>
            </a:r>
            <a:r>
              <a:rPr lang="pt-BR" sz="2800" b="1" dirty="0"/>
              <a:t>critica a poesia como imitação</a:t>
            </a:r>
            <a:r>
              <a:rPr lang="pt-BR" sz="2800" dirty="0"/>
              <a:t> ao caracterizar a imitação (mimese) como atividade ligada à</a:t>
            </a:r>
            <a:r>
              <a:rPr lang="pt-BR" sz="2800" b="1" dirty="0"/>
              <a:t> mera aparência</a:t>
            </a:r>
            <a:r>
              <a:rPr lang="pt-BR" sz="2800" dirty="0"/>
              <a:t>, compara o poeta à figura do pintor cujas pinturas não têm semelhança alguma com os objetos que pretendia reproduzir em sua obra. Sócrates pensa que de forma alguma se deve admitir tudo quanto a poesia tem de imitativo, já que “coisas desse tipo são uma violência contra a inteligência de quantos ouvintes não têm, como </a:t>
            </a:r>
            <a:r>
              <a:rPr lang="pt-BR" sz="2800" b="1" dirty="0"/>
              <a:t>antídoto</a:t>
            </a:r>
            <a:r>
              <a:rPr lang="pt-BR" sz="2800" dirty="0"/>
              <a:t>, conhecê-las tais quais são” (X, 595 b); “tendo topado com um mago e imitador, foi </a:t>
            </a:r>
            <a:r>
              <a:rPr lang="pt-BR" sz="2800" b="1" dirty="0"/>
              <a:t>enganado</a:t>
            </a:r>
            <a:r>
              <a:rPr lang="pt-BR" sz="2800" dirty="0"/>
              <a:t> por ele </a:t>
            </a:r>
            <a:r>
              <a:rPr lang="pt-BR" sz="2800" b="1" dirty="0"/>
              <a:t>por ser incapaz de fazer distinção entre a ciência, a ignorância e a imitação</a:t>
            </a:r>
            <a:r>
              <a:rPr lang="pt-BR" sz="2800" dirty="0"/>
              <a:t>, a ponto de tê-lo como sábio em tudo.” (X, 598 d)</a:t>
            </a:r>
          </a:p>
          <a:p>
            <a:endParaRPr lang="pt-BR" dirty="0"/>
          </a:p>
        </p:txBody>
      </p:sp>
    </p:spTree>
    <p:extLst>
      <p:ext uri="{BB962C8B-B14F-4D97-AF65-F5344CB8AC3E}">
        <p14:creationId xmlns:p14="http://schemas.microsoft.com/office/powerpoint/2010/main" val="424088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71600" y="450761"/>
            <a:ext cx="10129234" cy="5416639"/>
          </a:xfrm>
        </p:spPr>
        <p:txBody>
          <a:bodyPr/>
          <a:lstStyle/>
          <a:p>
            <a:pPr marL="0" indent="0" algn="just">
              <a:buNone/>
            </a:pPr>
            <a:r>
              <a:rPr lang="pt-BR" sz="2800" dirty="0"/>
              <a:t>	“- Assim, penso eu, do poeta diremos também que embora nada saiba senão imitar, ele consegue, por meio de palavras e frases, usar as cores de cada uma das outras artes, que outros que são como ele, vendo-as graças às palavras ditas, quer se fale do ofício do sapateiro ou </a:t>
            </a:r>
            <a:r>
              <a:rPr lang="pt-BR" sz="2800" b="1" dirty="0"/>
              <a:t>segundo um metro, um ritmo e uma harmonia</a:t>
            </a:r>
            <a:r>
              <a:rPr lang="pt-BR" sz="2800" dirty="0"/>
              <a:t>,</a:t>
            </a:r>
            <a:r>
              <a:rPr lang="pt-BR" sz="2800" b="1" dirty="0"/>
              <a:t> julgam que ela fala muito bem</a:t>
            </a:r>
            <a:r>
              <a:rPr lang="pt-BR" sz="2800" dirty="0"/>
              <a:t> quer sobre a arte militar, quer sobre outra coisa qualquer. Tal é o </a:t>
            </a:r>
            <a:r>
              <a:rPr lang="pt-BR" sz="2800" b="1" dirty="0"/>
              <a:t>encantamento</a:t>
            </a:r>
            <a:r>
              <a:rPr lang="pt-BR" sz="2800" dirty="0"/>
              <a:t> que, por natureza, esses fatores produzem! Despojadas das cores da música, ditas só pelo que são, creio que sabes a aparência que as obras dos poetas têm. (...) a aparência que os rostos jovens, mas não belos, vão assumindo quando os abandona a flor da juventude”. (X, 601b)</a:t>
            </a:r>
          </a:p>
          <a:p>
            <a:endParaRPr lang="pt-BR" dirty="0"/>
          </a:p>
        </p:txBody>
      </p:sp>
    </p:spTree>
    <p:extLst>
      <p:ext uri="{BB962C8B-B14F-4D97-AF65-F5344CB8AC3E}">
        <p14:creationId xmlns:p14="http://schemas.microsoft.com/office/powerpoint/2010/main" val="358401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71600" y="450761"/>
            <a:ext cx="10129234" cy="5416639"/>
          </a:xfrm>
        </p:spPr>
        <p:txBody>
          <a:bodyPr>
            <a:normAutofit fontScale="92500" lnSpcReduction="10000"/>
          </a:bodyPr>
          <a:lstStyle/>
          <a:p>
            <a:pPr marL="0" indent="0" algn="just">
              <a:buNone/>
            </a:pPr>
            <a:r>
              <a:rPr lang="pt-BR" sz="2800" dirty="0"/>
              <a:t>	Porém no 6º livro, descrevendo o filósofo como aquele que por natureza apresenta afinidade com o bem e é apaixonado pelo ser e pela verdade, Sócrates afirma que, uma vez </a:t>
            </a:r>
            <a:r>
              <a:rPr lang="pt-BR" sz="2800" b="1" dirty="0"/>
              <a:t>contemplando a realidade do ser</a:t>
            </a:r>
            <a:r>
              <a:rPr lang="pt-BR" sz="2800" dirty="0"/>
              <a:t> (para aquilo que por natureza é justo, belo, temperante e semelhante aos deuses), </a:t>
            </a:r>
            <a:r>
              <a:rPr lang="pt-BR" sz="2800" b="1" dirty="0"/>
              <a:t>o filósofo deve imitá-la</a:t>
            </a:r>
            <a:r>
              <a:rPr lang="pt-BR" sz="2800" dirty="0"/>
              <a:t> (praticar a mimese) </a:t>
            </a:r>
            <a:r>
              <a:rPr lang="pt-BR" sz="2800" b="1" dirty="0"/>
              <a:t>e a ela assemelhar-se o mais possível</a:t>
            </a:r>
            <a:r>
              <a:rPr lang="pt-BR" sz="2800" dirty="0"/>
              <a:t>. </a:t>
            </a:r>
          </a:p>
          <a:p>
            <a:pPr marL="0" indent="0" algn="just">
              <a:buNone/>
            </a:pPr>
            <a:r>
              <a:rPr lang="pt-BR" sz="2800" dirty="0"/>
              <a:t>	Ou seja, apesar das fortes críticas à poesia, há uma </a:t>
            </a:r>
            <a:r>
              <a:rPr lang="pt-BR" sz="2800" b="1" dirty="0"/>
              <a:t>“boa imitação”</a:t>
            </a:r>
            <a:r>
              <a:rPr lang="pt-BR" sz="2800" dirty="0"/>
              <a:t> possível que recupera os expedientes poéticos que, devido a seu uso corrente na época, a filosofia considerava condenáveis. O mesmo vale para o emprego de </a:t>
            </a:r>
            <a:r>
              <a:rPr lang="pt-BR" sz="2800" b="1" dirty="0"/>
              <a:t>imagens e alegorias</a:t>
            </a:r>
            <a:r>
              <a:rPr lang="pt-BR" sz="2800" dirty="0"/>
              <a:t>, recursos utilizados tradicionalmente pelos poetas, que </a:t>
            </a:r>
            <a:r>
              <a:rPr lang="pt-BR" sz="2800" b="1" dirty="0"/>
              <a:t>podem ser legitimados no interior do diálogo filosófico</a:t>
            </a:r>
            <a:r>
              <a:rPr lang="pt-BR" sz="2800" dirty="0"/>
              <a:t>, desde que empregado como forma de seguir o </a:t>
            </a:r>
            <a:r>
              <a:rPr lang="pt-BR" sz="2800" i="1" dirty="0" err="1"/>
              <a:t>lógos</a:t>
            </a:r>
            <a:r>
              <a:rPr lang="pt-BR" sz="2800" dirty="0"/>
              <a:t> e exercitar um modo de investigação racional e argumentação.</a:t>
            </a:r>
          </a:p>
          <a:p>
            <a:endParaRPr lang="pt-BR" dirty="0"/>
          </a:p>
        </p:txBody>
      </p:sp>
    </p:spTree>
    <p:extLst>
      <p:ext uri="{BB962C8B-B14F-4D97-AF65-F5344CB8AC3E}">
        <p14:creationId xmlns:p14="http://schemas.microsoft.com/office/powerpoint/2010/main" val="396178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71600" y="450761"/>
            <a:ext cx="10129234" cy="5416639"/>
          </a:xfrm>
        </p:spPr>
        <p:txBody>
          <a:bodyPr>
            <a:normAutofit lnSpcReduction="10000"/>
          </a:bodyPr>
          <a:lstStyle/>
          <a:p>
            <a:pPr marL="0" indent="0" algn="just">
              <a:buNone/>
            </a:pPr>
            <a:r>
              <a:rPr lang="pt-BR" sz="2800" dirty="0"/>
              <a:t>“- Aquele, Adimanto, que tem seu </a:t>
            </a:r>
            <a:r>
              <a:rPr lang="pt-BR" sz="2800" b="1" dirty="0"/>
              <a:t>pensamento verdadeiramente voltado para os seres</a:t>
            </a:r>
            <a:r>
              <a:rPr lang="pt-BR" sz="2800" dirty="0"/>
              <a:t> não tem lazer para baixar seus olhos para as atividades dos homens, para lutar com eles e encher-se de inveja e animosidade, mas, vendo e </a:t>
            </a:r>
            <a:r>
              <a:rPr lang="pt-BR" sz="2800" b="1" dirty="0"/>
              <a:t>contemplando objetos ordenados e imutáveis</a:t>
            </a:r>
            <a:r>
              <a:rPr lang="pt-BR" sz="2800" dirty="0"/>
              <a:t> que, entre si, nem cometem nem sofrem injustiças e se mantêm todos em ordem e segundo a razão, </a:t>
            </a:r>
            <a:r>
              <a:rPr lang="pt-BR" sz="2800" b="1" dirty="0"/>
              <a:t>tentam imitá-los e assemelhar-se a eles</a:t>
            </a:r>
            <a:r>
              <a:rPr lang="pt-BR" sz="2800" dirty="0"/>
              <a:t>. Ou acreditas que, quando se convive com o que se admira, há como não imitá-lo?</a:t>
            </a:r>
          </a:p>
          <a:p>
            <a:pPr marL="0" indent="0" algn="just">
              <a:buNone/>
            </a:pPr>
            <a:r>
              <a:rPr lang="pt-BR" sz="2800" dirty="0"/>
              <a:t>- É impossível, disse.</a:t>
            </a:r>
          </a:p>
          <a:p>
            <a:pPr marL="0" indent="0" algn="just">
              <a:buNone/>
            </a:pPr>
            <a:r>
              <a:rPr lang="pt-BR" sz="2800" dirty="0"/>
              <a:t>- Assim o filósofo, convivendo com o que é divino e ordenado, torna-se ordenado e divino na medida do possível para um homem, mas, da parte de todos, é </a:t>
            </a:r>
            <a:r>
              <a:rPr lang="pt-BR" sz="2800" b="1" dirty="0"/>
              <a:t>objeto de muitas calúnias</a:t>
            </a:r>
            <a:r>
              <a:rPr lang="pt-BR" sz="2800" dirty="0"/>
              <a:t>”. (VI, 500c-d)</a:t>
            </a:r>
          </a:p>
          <a:p>
            <a:endParaRPr lang="pt-BR" dirty="0"/>
          </a:p>
        </p:txBody>
      </p:sp>
    </p:spTree>
    <p:extLst>
      <p:ext uri="{BB962C8B-B14F-4D97-AF65-F5344CB8AC3E}">
        <p14:creationId xmlns:p14="http://schemas.microsoft.com/office/powerpoint/2010/main" val="257278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71600" y="450761"/>
            <a:ext cx="10129234" cy="5416639"/>
          </a:xfrm>
        </p:spPr>
        <p:txBody>
          <a:bodyPr>
            <a:normAutofit/>
          </a:bodyPr>
          <a:lstStyle/>
          <a:p>
            <a:pPr marL="0" indent="0" algn="just">
              <a:buNone/>
            </a:pPr>
            <a:r>
              <a:rPr lang="pt-BR" sz="2800" dirty="0"/>
              <a:t>“- Ah, se mantivermos o que dissemos no início, a saber, que nossos guardiães, deixando de lado todos seus trabalhos, devem ser escrupulosos artífices da liberdade da cidade, sem se ocuparem com nada que não contribua para isso, sem fazer ou imitar outra coisa. Mas, se imitam, que imitem já desde a infância </a:t>
            </a:r>
            <a:r>
              <a:rPr lang="pt-BR" sz="2800" b="1" dirty="0"/>
              <a:t>aqueles a quem lhes convêm imitar, isto é, os corajosos, os moderados, os piedosos, os que têm a nobreza do homem livre</a:t>
            </a:r>
            <a:r>
              <a:rPr lang="pt-BR" sz="2800" dirty="0"/>
              <a:t> e tudo o que tem essas qualidades. Não pratiquem nem sejam hábeis ao imitar atos impróprios de um homem livre ou outro vício para que não venham a tê-los na realidade, como fruto da imitação. Não percebeste que, se as imitações perduram desde a infância vida adentro, </a:t>
            </a:r>
            <a:r>
              <a:rPr lang="pt-BR" sz="2800" b="1" dirty="0"/>
              <a:t>as imitações se tornam hábitos e natureza que mudam o corpo, a voz e o pensamento</a:t>
            </a:r>
            <a:r>
              <a:rPr lang="pt-BR" sz="2800" dirty="0"/>
              <a:t>” (III, 500c)</a:t>
            </a:r>
          </a:p>
          <a:p>
            <a:endParaRPr lang="pt-BR" dirty="0"/>
          </a:p>
        </p:txBody>
      </p:sp>
    </p:spTree>
    <p:extLst>
      <p:ext uri="{BB962C8B-B14F-4D97-AF65-F5344CB8AC3E}">
        <p14:creationId xmlns:p14="http://schemas.microsoft.com/office/powerpoint/2010/main" val="317660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4935" y="3416122"/>
            <a:ext cx="9601200" cy="1485900"/>
          </a:xfrm>
        </p:spPr>
        <p:txBody>
          <a:bodyPr>
            <a:normAutofit fontScale="90000"/>
          </a:bodyPr>
          <a:lstStyle/>
          <a:p>
            <a:pPr marL="571500" indent="-571500" algn="ctr">
              <a:buFont typeface="Arial" panose="020B0604020202020204" pitchFamily="34" charset="0"/>
              <a:buChar char="•"/>
            </a:pPr>
            <a:r>
              <a:rPr lang="pt-BR" dirty="0"/>
              <a:t>Haveria um bom uso da retórica para o Sócrates platônico? </a:t>
            </a:r>
            <a:br>
              <a:rPr lang="pt-BR" dirty="0"/>
            </a:br>
            <a:endParaRPr lang="pt-BR" dirty="0"/>
          </a:p>
        </p:txBody>
      </p:sp>
      <p:pic>
        <p:nvPicPr>
          <p:cNvPr id="4" name="Imagem 3"/>
          <p:cNvPicPr>
            <a:picLocks noChangeAspect="1"/>
          </p:cNvPicPr>
          <p:nvPr/>
        </p:nvPicPr>
        <p:blipFill>
          <a:blip r:embed="rId2"/>
          <a:stretch>
            <a:fillRect/>
          </a:stretch>
        </p:blipFill>
        <p:spPr>
          <a:xfrm>
            <a:off x="1461753" y="961086"/>
            <a:ext cx="9675191" cy="1658256"/>
          </a:xfrm>
          <a:prstGeom prst="rect">
            <a:avLst/>
          </a:prstGeom>
        </p:spPr>
      </p:pic>
    </p:spTree>
    <p:extLst>
      <p:ext uri="{BB962C8B-B14F-4D97-AF65-F5344CB8AC3E}">
        <p14:creationId xmlns:p14="http://schemas.microsoft.com/office/powerpoint/2010/main" val="338791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97735" y="708338"/>
            <a:ext cx="10419009" cy="5584066"/>
          </a:xfrm>
        </p:spPr>
        <p:txBody>
          <a:bodyPr>
            <a:normAutofit fontScale="92500" lnSpcReduction="20000"/>
          </a:bodyPr>
          <a:lstStyle/>
          <a:p>
            <a:pPr algn="just"/>
            <a:r>
              <a:rPr lang="pt-BR" sz="2800" dirty="0"/>
              <a:t>No diálogo “Górgias”, a retórica tal qual praticada pelos sofistas é descrita como artifício de persuadir por meio de </a:t>
            </a:r>
            <a:r>
              <a:rPr lang="pt-BR" sz="2800" b="1" dirty="0"/>
              <a:t>discursos verossímeis</a:t>
            </a:r>
            <a:r>
              <a:rPr lang="pt-BR" sz="2800" dirty="0"/>
              <a:t>, mesmo que sem fundamento ético ou compromisso com a verdade. Através da retórica busca-se que o </a:t>
            </a:r>
            <a:r>
              <a:rPr lang="pt-BR" sz="2800" b="1" dirty="0"/>
              <a:t>discurso se encaixe no gosto da audiência para agradá-la </a:t>
            </a:r>
            <a:r>
              <a:rPr lang="pt-BR" sz="2800" dirty="0"/>
              <a:t>e demovê-la. </a:t>
            </a:r>
          </a:p>
          <a:p>
            <a:pPr algn="just"/>
            <a:r>
              <a:rPr lang="pt-BR" sz="2800" dirty="0"/>
              <a:t>Nesse sentido, a preocupação central de um sofista profissional ­- seja ele um </a:t>
            </a:r>
            <a:r>
              <a:rPr lang="pt-BR" sz="2800" b="1" dirty="0"/>
              <a:t>rétor</a:t>
            </a:r>
            <a:r>
              <a:rPr lang="pt-BR" sz="2800" dirty="0"/>
              <a:t> ou um </a:t>
            </a:r>
            <a:r>
              <a:rPr lang="pt-BR" sz="2800" b="1" dirty="0"/>
              <a:t>logógrafo</a:t>
            </a:r>
            <a:r>
              <a:rPr lang="pt-BR" sz="2800" dirty="0"/>
              <a:t>- seria pragmaticamente preparar seus aprendizes ou contratantes, que lhes pagavam para que transmitissem os seus conhecimentos técnicos ou que elaborassem discursos escritos, com o </a:t>
            </a:r>
            <a:r>
              <a:rPr lang="pt-BR" sz="2800" b="1" dirty="0"/>
              <a:t>intuito de serem bem-sucedidos </a:t>
            </a:r>
            <a:r>
              <a:rPr lang="pt-BR" sz="2800" dirty="0"/>
              <a:t>na vida política nos tribunais, nas assembleias, nos conselhos ou em qualquer outra reunião pública (</a:t>
            </a:r>
            <a:r>
              <a:rPr lang="pt-BR" sz="2800" dirty="0" err="1"/>
              <a:t>Górg</a:t>
            </a:r>
            <a:r>
              <a:rPr lang="pt-BR" sz="2800" dirty="0"/>
              <a:t>.. 452 e).  </a:t>
            </a:r>
          </a:p>
          <a:p>
            <a:pPr algn="just"/>
            <a:r>
              <a:rPr lang="pt-BR" sz="2800" dirty="0"/>
              <a:t>	Górgias expressa com clareza e concisão que o rétor deve ser “</a:t>
            </a:r>
            <a:r>
              <a:rPr lang="pt-BR" sz="2800" b="1" dirty="0"/>
              <a:t>hábil em falar contra todos e sobre qualquer assunto</a:t>
            </a:r>
            <a:r>
              <a:rPr lang="pt-BR" sz="2800" dirty="0"/>
              <a:t>, de tal modo que para a maioria das pessoas, consegue ser mais persuasivo que qualquer outro com respeito ao que quiser” (</a:t>
            </a:r>
            <a:r>
              <a:rPr lang="pt-BR" sz="2800" dirty="0" err="1"/>
              <a:t>Górg</a:t>
            </a:r>
            <a:r>
              <a:rPr lang="pt-BR" sz="2800" dirty="0"/>
              <a:t>, 457 a). </a:t>
            </a:r>
          </a:p>
          <a:p>
            <a:endParaRPr lang="pt-BR" dirty="0"/>
          </a:p>
        </p:txBody>
      </p:sp>
    </p:spTree>
    <p:extLst>
      <p:ext uri="{BB962C8B-B14F-4D97-AF65-F5344CB8AC3E}">
        <p14:creationId xmlns:p14="http://schemas.microsoft.com/office/powerpoint/2010/main" val="404375755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TM10001105[[fn=Corte]]</Template>
  <TotalTime>196</TotalTime>
  <Words>2396</Words>
  <Application>Microsoft Office PowerPoint</Application>
  <PresentationFormat>Widescreen</PresentationFormat>
  <Paragraphs>36</Paragraphs>
  <Slides>17</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17</vt:i4>
      </vt:variant>
    </vt:vector>
  </HeadingPairs>
  <TitlesOfParts>
    <vt:vector size="20" baseType="lpstr">
      <vt:lpstr>Arial</vt:lpstr>
      <vt:lpstr>Franklin Gothic Book</vt:lpstr>
      <vt:lpstr>Crop</vt:lpstr>
      <vt:lpstr>Apresentação do PowerPoint</vt:lpstr>
      <vt:lpstr>República: acerca da mimese e da poesia </vt:lpstr>
      <vt:lpstr>Apresentação do PowerPoint</vt:lpstr>
      <vt:lpstr>Apresentação do PowerPoint</vt:lpstr>
      <vt:lpstr>Apresentação do PowerPoint</vt:lpstr>
      <vt:lpstr>Apresentação do PowerPoint</vt:lpstr>
      <vt:lpstr>Apresentação do PowerPoint</vt:lpstr>
      <vt:lpstr>Haveria um bom uso da retórica para o Sócrates platônico?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Rosana Sicchierolli</dc:creator>
  <cp:lastModifiedBy>José Macedo</cp:lastModifiedBy>
  <cp:revision>13</cp:revision>
  <dcterms:created xsi:type="dcterms:W3CDTF">2019-11-21T01:55:48Z</dcterms:created>
  <dcterms:modified xsi:type="dcterms:W3CDTF">2019-11-22T14:59:28Z</dcterms:modified>
</cp:coreProperties>
</file>