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9"/>
  </p:handoutMasterIdLst>
  <p:sldIdLst>
    <p:sldId id="256" r:id="rId13"/>
    <p:sldId id="257" r:id="rId14"/>
    <p:sldId id="578" r:id="rId15"/>
    <p:sldId id="579" r:id="rId16"/>
    <p:sldId id="585" r:id="rId17"/>
    <p:sldId id="580" r:id="rId18"/>
    <p:sldId id="589" r:id="rId19"/>
    <p:sldId id="581" r:id="rId20"/>
    <p:sldId id="583" r:id="rId21"/>
    <p:sldId id="584" r:id="rId22"/>
    <p:sldId id="569" r:id="rId23"/>
    <p:sldId id="258" r:id="rId24"/>
    <p:sldId id="591" r:id="rId25"/>
    <p:sldId id="261" r:id="rId26"/>
    <p:sldId id="590" r:id="rId27"/>
    <p:sldId id="26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30"/>
  </p:normalViewPr>
  <p:slideViewPr>
    <p:cSldViewPr snapToGrid="0" snapToObjects="1">
      <p:cViewPr varScale="1">
        <p:scale>
          <a:sx n="144" d="100"/>
          <a:sy n="144" d="100"/>
        </p:scale>
        <p:origin x="48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mp"/><Relationship Id="rId3" Type="http://schemas.openxmlformats.org/officeDocument/2006/relationships/image" Target="../media/image27.tmp"/><Relationship Id="rId7" Type="http://schemas.openxmlformats.org/officeDocument/2006/relationships/image" Target="../media/image44.tmp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tmp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47.tmp"/><Relationship Id="rId4" Type="http://schemas.openxmlformats.org/officeDocument/2006/relationships/image" Target="../media/image43.tmp"/><Relationship Id="rId9" Type="http://schemas.openxmlformats.org/officeDocument/2006/relationships/image" Target="../media/image46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0.tmp"/><Relationship Id="rId7" Type="http://schemas.openxmlformats.org/officeDocument/2006/relationships/image" Target="../media/image55.png"/><Relationship Id="rId12" Type="http://schemas.openxmlformats.org/officeDocument/2006/relationships/image" Target="../media/image71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67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10" Type="http://schemas.openxmlformats.org/officeDocument/2006/relationships/image" Target="../media/image49.tmp"/><Relationship Id="rId4" Type="http://schemas.openxmlformats.org/officeDocument/2006/relationships/image" Target="../media/image64.png"/><Relationship Id="rId9" Type="http://schemas.openxmlformats.org/officeDocument/2006/relationships/image" Target="../media/image63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5.tmp"/><Relationship Id="rId3" Type="http://schemas.openxmlformats.org/officeDocument/2006/relationships/image" Target="../media/image51.tmp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0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54.tmp"/><Relationship Id="rId5" Type="http://schemas.openxmlformats.org/officeDocument/2006/relationships/image" Target="../media/image52.tmp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53.tmp"/><Relationship Id="rId14" Type="http://schemas.openxmlformats.org/officeDocument/2006/relationships/image" Target="../media/image56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0.png"/><Relationship Id="rId3" Type="http://schemas.openxmlformats.org/officeDocument/2006/relationships/image" Target="../media/image75.tmp"/><Relationship Id="rId7" Type="http://schemas.openxmlformats.org/officeDocument/2006/relationships/image" Target="../media/image82.png"/><Relationship Id="rId12" Type="http://schemas.openxmlformats.org/officeDocument/2006/relationships/image" Target="../media/image89.png"/><Relationship Id="rId2" Type="http://schemas.openxmlformats.org/officeDocument/2006/relationships/image" Target="../media/image74.tmp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tmp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5" Type="http://schemas.openxmlformats.org/officeDocument/2006/relationships/image" Target="../media/image92.tmp"/><Relationship Id="rId10" Type="http://schemas.openxmlformats.org/officeDocument/2006/relationships/image" Target="../media/image87.png"/><Relationship Id="rId4" Type="http://schemas.openxmlformats.org/officeDocument/2006/relationships/image" Target="../media/image78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98.tm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20.png"/><Relationship Id="rId7" Type="http://schemas.openxmlformats.org/officeDocument/2006/relationships/image" Target="../media/image21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mp"/><Relationship Id="rId5" Type="http://schemas.openxmlformats.org/officeDocument/2006/relationships/image" Target="../media/image22.png"/><Relationship Id="rId4" Type="http://schemas.openxmlformats.org/officeDocument/2006/relationships/image" Target="../media/image19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tmp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2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4.tmp"/><Relationship Id="rId7" Type="http://schemas.openxmlformats.org/officeDocument/2006/relationships/image" Target="../media/image27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m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0.tmp"/><Relationship Id="rId4" Type="http://schemas.openxmlformats.org/officeDocument/2006/relationships/image" Target="../media/image25.tmp"/><Relationship Id="rId9" Type="http://schemas.openxmlformats.org/officeDocument/2006/relationships/image" Target="../media/image2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13" Type="http://schemas.openxmlformats.org/officeDocument/2006/relationships/image" Target="../media/image37.tmp"/><Relationship Id="rId3" Type="http://schemas.openxmlformats.org/officeDocument/2006/relationships/image" Target="../media/image36.png"/><Relationship Id="rId7" Type="http://schemas.openxmlformats.org/officeDocument/2006/relationships/image" Target="../media/image33.tmp"/><Relationship Id="rId12" Type="http://schemas.openxmlformats.org/officeDocument/2006/relationships/image" Target="../media/image27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tmp"/><Relationship Id="rId11" Type="http://schemas.openxmlformats.org/officeDocument/2006/relationships/image" Target="../media/image23.tmp"/><Relationship Id="rId5" Type="http://schemas.openxmlformats.org/officeDocument/2006/relationships/image" Target="../media/image31.tmp"/><Relationship Id="rId10" Type="http://schemas.openxmlformats.org/officeDocument/2006/relationships/image" Target="../media/image36.tmp"/><Relationship Id="rId4" Type="http://schemas.openxmlformats.org/officeDocument/2006/relationships/image" Target="../media/image37.png"/><Relationship Id="rId9" Type="http://schemas.openxmlformats.org/officeDocument/2006/relationships/image" Target="../media/image35.tmp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27.tmp"/><Relationship Id="rId10" Type="http://schemas.openxmlformats.org/officeDocument/2006/relationships/image" Target="../media/image38.tmp"/><Relationship Id="rId4" Type="http://schemas.openxmlformats.org/officeDocument/2006/relationships/image" Target="../media/image23.tmp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39.tmp"/><Relationship Id="rId5" Type="http://schemas.openxmlformats.org/officeDocument/2006/relationships/image" Target="../media/image27.tmp"/><Relationship Id="rId10" Type="http://schemas.openxmlformats.org/officeDocument/2006/relationships/image" Target="../media/image42.png"/><Relationship Id="rId4" Type="http://schemas.openxmlformats.org/officeDocument/2006/relationships/image" Target="../media/image23.tmp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mp"/><Relationship Id="rId13" Type="http://schemas.openxmlformats.org/officeDocument/2006/relationships/image" Target="../media/image59.png"/><Relationship Id="rId3" Type="http://schemas.openxmlformats.org/officeDocument/2006/relationships/image" Target="../media/image23.tmp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tmp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4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15 – 16/5: Mínimos quadrados: o método </a:t>
            </a:r>
            <a:r>
              <a:rPr lang="pt-BR" sz="1600"/>
              <a:t>e propriedades.</a:t>
            </a:r>
            <a:endParaRPr lang="pt-BR" sz="1600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1800" dirty="0"/>
              <a:t>As variâncias das estimativas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1C39B1C-C745-802E-5F82-A35F056E4E1D}"/>
              </a:ext>
            </a:extLst>
          </p:cNvPr>
          <p:cNvGrpSpPr/>
          <p:nvPr/>
        </p:nvGrpSpPr>
        <p:grpSpPr>
          <a:xfrm>
            <a:off x="171450" y="380280"/>
            <a:ext cx="7012132" cy="959220"/>
            <a:chOff x="171450" y="568502"/>
            <a:chExt cx="7012132" cy="959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11C72F43-9040-A699-BFB0-89A01813EA82}"/>
                    </a:ext>
                  </a:extLst>
                </p:cNvPr>
                <p:cNvSpPr txBox="1"/>
                <p:nvPr/>
              </p:nvSpPr>
              <p:spPr>
                <a:xfrm>
                  <a:off x="171450" y="1158390"/>
                  <a:ext cx="48720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verificamos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pt-BR" b="1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nor/>
                            </m:rPr>
                            <a:rPr lang="pt-BR" b="1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pt-BR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. </a:t>
                  </a:r>
                </a:p>
              </p:txBody>
            </p:sp>
          </mc:Choice>
          <mc:Fallback xmlns="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11C72F43-9040-A699-BFB0-89A01813E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" y="1158390"/>
                  <a:ext cx="487203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01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8324E1B-255A-3319-FB73-38EBD8C63D1B}"/>
                </a:ext>
              </a:extLst>
            </p:cNvPr>
            <p:cNvSpPr txBox="1"/>
            <p:nvPr/>
          </p:nvSpPr>
          <p:spPr>
            <a:xfrm>
              <a:off x="171450" y="568502"/>
              <a:ext cx="7012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Usando a fórmula fechada da estimativa de MMQ dos parâmetros 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8A1B227-48B6-6CCC-69EA-F2E61A3A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7453" y="931635"/>
              <a:ext cx="2331922" cy="259102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F5784B-9ABF-BB3A-8C70-17BE1DE724F2}"/>
              </a:ext>
            </a:extLst>
          </p:cNvPr>
          <p:cNvGrpSpPr/>
          <p:nvPr/>
        </p:nvGrpSpPr>
        <p:grpSpPr>
          <a:xfrm>
            <a:off x="171448" y="1430529"/>
            <a:ext cx="8633115" cy="1369532"/>
            <a:chOff x="171448" y="1430529"/>
            <a:chExt cx="8633115" cy="136953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D586851-A273-FC05-38A2-4B6E29967BCF}"/>
                </a:ext>
              </a:extLst>
            </p:cNvPr>
            <p:cNvSpPr txBox="1"/>
            <p:nvPr/>
          </p:nvSpPr>
          <p:spPr>
            <a:xfrm>
              <a:off x="171448" y="1430529"/>
              <a:ext cx="8633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Variância = média do quadrado da diferença entre estimativa e valor da grandeza</a:t>
              </a: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05DDDEF-3261-CF5A-EA65-613606E3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7368" y="1803180"/>
              <a:ext cx="2674852" cy="3505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0DA6F5E3-3AA3-0845-E507-817CBEBD06F5}"/>
                    </a:ext>
                  </a:extLst>
                </p:cNvPr>
                <p:cNvSpPr txBox="1"/>
                <p:nvPr/>
              </p:nvSpPr>
              <p:spPr>
                <a:xfrm>
                  <a:off x="171450" y="2153730"/>
                  <a:ext cx="85725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Levando em conta que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pt-BR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pt-BR" dirty="0"/>
                    <a:t> é um vetor, </a:t>
                  </a:r>
                  <a14:m>
                    <m:oMath xmlns:m="http://schemas.openxmlformats.org/officeDocument/2006/math"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a14:m>
                  <a:r>
                    <a:rPr lang="pt-BR" dirty="0"/>
                    <a:t> é a matriz das variâncias, com </a:t>
                  </a:r>
                </a:p>
                <a:p>
                  <a:r>
                    <a:rPr lang="pt-BR" dirty="0"/>
                    <a:t>as variâncias das componentes na diagonal e as covariâncias, fora da diagonal.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0DA6F5E3-3AA3-0845-E507-817CBEBD0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" y="2153730"/>
                  <a:ext cx="857250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569" t="-4717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0C27E320-D0A1-213B-AE72-D92318969D6D}"/>
              </a:ext>
            </a:extLst>
          </p:cNvPr>
          <p:cNvGrpSpPr/>
          <p:nvPr/>
        </p:nvGrpSpPr>
        <p:grpSpPr>
          <a:xfrm>
            <a:off x="189450" y="2965944"/>
            <a:ext cx="8501182" cy="369332"/>
            <a:chOff x="189450" y="2965944"/>
            <a:chExt cx="8501182" cy="369332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09A1210-EFA6-10E2-52BA-445B7B45F5BD}"/>
                </a:ext>
              </a:extLst>
            </p:cNvPr>
            <p:cNvSpPr txBox="1"/>
            <p:nvPr/>
          </p:nvSpPr>
          <p:spPr>
            <a:xfrm>
              <a:off x="189450" y="2965944"/>
              <a:ext cx="746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Substituindo a expressão deduzida no slide anterior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8DF91CC-E7FC-AB37-8203-FA812510B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5712" y="3034167"/>
              <a:ext cx="2994920" cy="289585"/>
            </a:xfrm>
            <a:prstGeom prst="rect">
              <a:avLst/>
            </a:prstGeom>
          </p:spPr>
        </p:pic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FB88EAC2-A15B-D6DB-EA03-77F0686E6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593" y="3394107"/>
            <a:ext cx="4938188" cy="350550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57C04C3-B9B7-DC5B-CB8C-A41DB5D8A5C2}"/>
              </a:ext>
            </a:extLst>
          </p:cNvPr>
          <p:cNvGrpSpPr/>
          <p:nvPr/>
        </p:nvGrpSpPr>
        <p:grpSpPr>
          <a:xfrm>
            <a:off x="3004144" y="3642374"/>
            <a:ext cx="1620756" cy="507147"/>
            <a:chOff x="3004144" y="3642374"/>
            <a:chExt cx="1620756" cy="507147"/>
          </a:xfrm>
        </p:grpSpPr>
        <p:sp>
          <p:nvSpPr>
            <p:cNvPr id="22" name="Chave Esquerda 21">
              <a:extLst>
                <a:ext uri="{FF2B5EF4-FFF2-40B4-BE49-F238E27FC236}">
                  <a16:creationId xmlns:a16="http://schemas.microsoft.com/office/drawing/2014/main" id="{86E72A62-D31C-7870-2B3E-92D6E4B28F48}"/>
                </a:ext>
              </a:extLst>
            </p:cNvPr>
            <p:cNvSpPr/>
            <p:nvPr/>
          </p:nvSpPr>
          <p:spPr>
            <a:xfrm rot="16200000">
              <a:off x="3706522" y="2939996"/>
              <a:ext cx="216000" cy="1620756"/>
            </a:xfrm>
            <a:prstGeom prst="leftBrace">
              <a:avLst>
                <a:gd name="adj1" fmla="val 4405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D6C9F3D8-BE00-BFB7-C02B-854BFBDD7135}"/>
                </a:ext>
              </a:extLst>
            </p:cNvPr>
            <p:cNvSpPr txBox="1"/>
            <p:nvPr/>
          </p:nvSpPr>
          <p:spPr>
            <a:xfrm>
              <a:off x="3208778" y="3780189"/>
              <a:ext cx="1386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constantes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A4D1675-5EBF-FB8C-A271-CF236B5881F5}"/>
              </a:ext>
            </a:extLst>
          </p:cNvPr>
          <p:cNvGrpSpPr/>
          <p:nvPr/>
        </p:nvGrpSpPr>
        <p:grpSpPr>
          <a:xfrm>
            <a:off x="4487179" y="3647582"/>
            <a:ext cx="1112616" cy="451501"/>
            <a:chOff x="4487179" y="3647582"/>
            <a:chExt cx="1112616" cy="451501"/>
          </a:xfrm>
        </p:grpSpPr>
        <p:sp>
          <p:nvSpPr>
            <p:cNvPr id="26" name="Chave Esquerda 25">
              <a:extLst>
                <a:ext uri="{FF2B5EF4-FFF2-40B4-BE49-F238E27FC236}">
                  <a16:creationId xmlns:a16="http://schemas.microsoft.com/office/drawing/2014/main" id="{B2AF98CD-588B-C638-21D4-F177BF640891}"/>
                </a:ext>
              </a:extLst>
            </p:cNvPr>
            <p:cNvSpPr/>
            <p:nvPr/>
          </p:nvSpPr>
          <p:spPr>
            <a:xfrm rot="16200000">
              <a:off x="4741898" y="3557582"/>
              <a:ext cx="180000" cy="360000"/>
            </a:xfrm>
            <a:prstGeom prst="leftBrace">
              <a:avLst>
                <a:gd name="adj1" fmla="val 6405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E987AF20-0932-43CF-4DD6-84070AAF5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0185"/>
            <a:stretch/>
          </p:blipFill>
          <p:spPr>
            <a:xfrm>
              <a:off x="4487179" y="3859527"/>
              <a:ext cx="1112616" cy="239556"/>
            </a:xfrm>
            <a:prstGeom prst="rect">
              <a:avLst/>
            </a:prstGeom>
          </p:spPr>
        </p:pic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09D19591-5D0B-BD11-FF1D-B83ECAF2A0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949" y="4180450"/>
            <a:ext cx="4511431" cy="28196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FC2EF230-F678-B330-45AA-E1019235D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828" y="4149791"/>
            <a:ext cx="1379340" cy="281964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6198D242-1E59-BF26-BDBB-19874CA17A12}"/>
              </a:ext>
            </a:extLst>
          </p:cNvPr>
          <p:cNvGrpSpPr/>
          <p:nvPr/>
        </p:nvGrpSpPr>
        <p:grpSpPr>
          <a:xfrm>
            <a:off x="3997665" y="4408503"/>
            <a:ext cx="756000" cy="496381"/>
            <a:chOff x="3997665" y="4408503"/>
            <a:chExt cx="756000" cy="496381"/>
          </a:xfrm>
        </p:grpSpPr>
        <p:sp>
          <p:nvSpPr>
            <p:cNvPr id="35" name="Chave Esquerda 34">
              <a:extLst>
                <a:ext uri="{FF2B5EF4-FFF2-40B4-BE49-F238E27FC236}">
                  <a16:creationId xmlns:a16="http://schemas.microsoft.com/office/drawing/2014/main" id="{86976A1D-47B1-FDBD-8DDD-77275A642C48}"/>
                </a:ext>
              </a:extLst>
            </p:cNvPr>
            <p:cNvSpPr/>
            <p:nvPr/>
          </p:nvSpPr>
          <p:spPr>
            <a:xfrm rot="16200000">
              <a:off x="4285665" y="4120503"/>
              <a:ext cx="180000" cy="756000"/>
            </a:xfrm>
            <a:prstGeom prst="leftBrace">
              <a:avLst>
                <a:gd name="adj1" fmla="val 6405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8E12DF30-3D19-432D-3157-40E4874CD35E}"/>
                    </a:ext>
                  </a:extLst>
                </p:cNvPr>
                <p:cNvSpPr txBox="1"/>
                <p:nvPr/>
              </p:nvSpPr>
              <p:spPr>
                <a:xfrm>
                  <a:off x="4064794" y="4535552"/>
                  <a:ext cx="63768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8E12DF30-3D19-432D-3157-40E4874CD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794" y="4535552"/>
                  <a:ext cx="6376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Balão de Fala: Retângulo 37">
                <a:extLst>
                  <a:ext uri="{FF2B5EF4-FFF2-40B4-BE49-F238E27FC236}">
                    <a16:creationId xmlns:a16="http://schemas.microsoft.com/office/drawing/2014/main" id="{4FCBDB53-C430-4E57-DC13-BFD1D4AE9939}"/>
                  </a:ext>
                </a:extLst>
              </p:cNvPr>
              <p:cNvSpPr/>
              <p:nvPr/>
            </p:nvSpPr>
            <p:spPr>
              <a:xfrm>
                <a:off x="5546745" y="671623"/>
                <a:ext cx="3433251" cy="826524"/>
              </a:xfrm>
              <a:prstGeom prst="wedgeRectCallout">
                <a:avLst>
                  <a:gd name="adj1" fmla="val -78587"/>
                  <a:gd name="adj2" fmla="val -24592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1600" b="1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pt-BR" sz="1600" dirty="0"/>
                  <a:t> é uma combinação linear</a:t>
                </a:r>
              </a:p>
              <a:p>
                <a:pPr algn="ctr"/>
                <a:r>
                  <a:rPr lang="pt-BR" sz="1600" dirty="0"/>
                  <a:t>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 fórmula da variância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sub>
                    </m:sSub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 dá resultado exato</a:t>
                </a:r>
                <a:endParaRPr lang="pt-BR" sz="1600" dirty="0"/>
              </a:p>
            </p:txBody>
          </p:sp>
        </mc:Choice>
        <mc:Fallback xmlns="">
          <p:sp>
            <p:nvSpPr>
              <p:cNvPr id="38" name="Balão de Fala: Retângulo 37">
                <a:extLst>
                  <a:ext uri="{FF2B5EF4-FFF2-40B4-BE49-F238E27FC236}">
                    <a16:creationId xmlns:a16="http://schemas.microsoft.com/office/drawing/2014/main" id="{4FCBDB53-C430-4E57-DC13-BFD1D4AE9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45" y="671623"/>
                <a:ext cx="3433251" cy="826524"/>
              </a:xfrm>
              <a:prstGeom prst="wedgeRectCallout">
                <a:avLst>
                  <a:gd name="adj1" fmla="val -78587"/>
                  <a:gd name="adj2" fmla="val -24592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1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Exemplos do cálculo das variâncias das estimativas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7C0074C-AD86-537A-D0EC-6FF6701F2742}"/>
              </a:ext>
            </a:extLst>
          </p:cNvPr>
          <p:cNvGrpSpPr/>
          <p:nvPr/>
        </p:nvGrpSpPr>
        <p:grpSpPr>
          <a:xfrm>
            <a:off x="221456" y="455166"/>
            <a:ext cx="8158038" cy="1635549"/>
            <a:chOff x="221456" y="455166"/>
            <a:chExt cx="8158038" cy="1635549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2A243BE-5E34-4950-771C-5054187B0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5967" y="1450580"/>
              <a:ext cx="1661304" cy="6401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96AB39BF-C9DA-A34A-A738-29530353064C}"/>
                    </a:ext>
                  </a:extLst>
                </p:cNvPr>
                <p:cNvSpPr txBox="1"/>
                <p:nvPr/>
              </p:nvSpPr>
              <p:spPr>
                <a:xfrm>
                  <a:off x="221456" y="778352"/>
                  <a:ext cx="7186612" cy="7033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a partir dos dados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com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dirty="0"/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a14:m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é 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96AB39BF-C9DA-A34A-A738-295303530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56" y="778352"/>
                  <a:ext cx="7186612" cy="703398"/>
                </a:xfrm>
                <a:prstGeom prst="rect">
                  <a:avLst/>
                </a:prstGeom>
                <a:blipFill>
                  <a:blip r:embed="rId4"/>
                  <a:stretch>
                    <a:fillRect l="-679" t="-2609" b="-104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5D6207-4D4A-B2F3-9E32-D90AF965E351}"/>
                    </a:ext>
                  </a:extLst>
                </p:cNvPr>
                <p:cNvSpPr txBox="1"/>
                <p:nvPr/>
              </p:nvSpPr>
              <p:spPr>
                <a:xfrm>
                  <a:off x="221456" y="455166"/>
                  <a:ext cx="8158038" cy="519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O resultado obtido para no caso da estimativa do volume específico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5D6207-4D4A-B2F3-9E32-D90AF965E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56" y="455166"/>
                  <a:ext cx="8158038" cy="519373"/>
                </a:xfrm>
                <a:prstGeom prst="rect">
                  <a:avLst/>
                </a:prstGeom>
                <a:blipFill>
                  <a:blip r:embed="rId5"/>
                  <a:stretch>
                    <a:fillRect l="-597" b="-35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BA3DCCCD-F384-9EBC-C157-6FAF0F9587BE}"/>
                    </a:ext>
                  </a:extLst>
                </p:cNvPr>
                <p:cNvSpPr txBox="1"/>
                <p:nvPr/>
              </p:nvSpPr>
              <p:spPr>
                <a:xfrm>
                  <a:off x="3738385" y="1599377"/>
                  <a:ext cx="3972578" cy="373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solidFill>
                        <a:srgbClr val="FF0000"/>
                      </a:solidFill>
                    </a:rPr>
                    <a:t>que independe dos dados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BA3DCCCD-F384-9EBC-C157-6FAF0F958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385" y="1599377"/>
                  <a:ext cx="3972578" cy="373711"/>
                </a:xfrm>
                <a:prstGeom prst="rect">
                  <a:avLst/>
                </a:prstGeom>
                <a:blipFill>
                  <a:blip r:embed="rId6"/>
                  <a:stretch>
                    <a:fillRect l="-1227" t="-8065" b="-2258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/>
          <p:cNvGrpSpPr/>
          <p:nvPr/>
        </p:nvGrpSpPr>
        <p:grpSpPr>
          <a:xfrm>
            <a:off x="182880" y="2106588"/>
            <a:ext cx="8778240" cy="1452608"/>
            <a:chOff x="182880" y="2106588"/>
            <a:chExt cx="8778240" cy="1452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E2F8699B-2555-FD0C-F3D7-93452CBC6D70}"/>
                    </a:ext>
                  </a:extLst>
                </p:cNvPr>
                <p:cNvSpPr txBox="1"/>
                <p:nvPr/>
              </p:nvSpPr>
              <p:spPr>
                <a:xfrm>
                  <a:off x="182880" y="2644913"/>
                  <a:ext cx="8778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fica compacto quando se define a grandeza “dispersão em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/>
                    <a:t>”,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E2F8699B-2555-FD0C-F3D7-93452CBC6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" y="2644913"/>
                  <a:ext cx="877824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56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F9390975-5715-4607-1C4F-210AD45C9EC3}"/>
                    </a:ext>
                  </a:extLst>
                </p:cNvPr>
                <p:cNvSpPr txBox="1"/>
                <p:nvPr/>
              </p:nvSpPr>
              <p:spPr>
                <a:xfrm>
                  <a:off x="182880" y="2354719"/>
                  <a:ext cx="8357200" cy="4113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dirty="0"/>
                    <a:t>,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,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F9390975-5715-4607-1C4F-210AD45C9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" y="2354719"/>
                  <a:ext cx="8357200" cy="411395"/>
                </a:xfrm>
                <a:prstGeom prst="rect">
                  <a:avLst/>
                </a:prstGeom>
                <a:blipFill>
                  <a:blip r:embed="rId8"/>
                  <a:stretch>
                    <a:fillRect l="-584" t="-2941" b="-161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0E1AE46-038B-22B4-707A-8292EB4CE344}"/>
                    </a:ext>
                  </a:extLst>
                </p:cNvPr>
                <p:cNvSpPr txBox="1"/>
                <p:nvPr/>
              </p:nvSpPr>
              <p:spPr>
                <a:xfrm>
                  <a:off x="182880" y="2106588"/>
                  <a:ext cx="81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As variâncias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dirty="0"/>
                    <a:t>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dirty="0"/>
                    <a:t> da reta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 dados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0E1AE46-038B-22B4-707A-8292EB4CE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" y="2106588"/>
                  <a:ext cx="815717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98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622148B-9E3C-4C3C-DFBB-4FD26BB1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7092" y="2949543"/>
              <a:ext cx="1988992" cy="609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556FDE09-4637-259A-DFC7-DBFDBF7D4169}"/>
                    </a:ext>
                  </a:extLst>
                </p:cNvPr>
                <p:cNvSpPr txBox="1"/>
                <p:nvPr/>
              </p:nvSpPr>
              <p:spPr>
                <a:xfrm>
                  <a:off x="2686619" y="3058802"/>
                  <a:ext cx="1848583" cy="3911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556FDE09-4637-259A-DFC7-DBFDBF7D4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619" y="3058802"/>
                  <a:ext cx="1848583" cy="391133"/>
                </a:xfrm>
                <a:prstGeom prst="rect">
                  <a:avLst/>
                </a:prstGeom>
                <a:blipFill>
                  <a:blip r:embed="rId11"/>
                  <a:stretch>
                    <a:fillRect l="-7921" t="-110938" r="-21122" b="-1734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C581E44-013E-8632-5B7E-771DAEFD555F}"/>
                  </a:ext>
                </a:extLst>
              </p:cNvPr>
              <p:cNvSpPr txBox="1"/>
              <p:nvPr/>
            </p:nvSpPr>
            <p:spPr>
              <a:xfrm>
                <a:off x="2511308" y="3939184"/>
                <a:ext cx="1318053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C581E44-013E-8632-5B7E-771DAEFD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08" y="3939184"/>
                <a:ext cx="1318053" cy="572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5A5783CE-915D-A2D1-9152-7516590E6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927" y="3974380"/>
            <a:ext cx="2423370" cy="612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alão de Pensamento: Nuvem 19">
                <a:extLst>
                  <a:ext uri="{FF2B5EF4-FFF2-40B4-BE49-F238E27FC236}">
                    <a16:creationId xmlns:a16="http://schemas.microsoft.com/office/drawing/2014/main" id="{F0CE3ECD-2456-6EF5-1B7D-B9F9C7651CF6}"/>
                  </a:ext>
                </a:extLst>
              </p:cNvPr>
              <p:cNvSpPr/>
              <p:nvPr/>
            </p:nvSpPr>
            <p:spPr>
              <a:xfrm>
                <a:off x="6737655" y="2640628"/>
                <a:ext cx="2367658" cy="1380180"/>
              </a:xfrm>
              <a:prstGeom prst="cloudCallout">
                <a:avLst>
                  <a:gd name="adj1" fmla="val -60950"/>
                  <a:gd name="adj2" fmla="val 48655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Nula se </a:t>
                </a:r>
              </a:p>
              <a:p>
                <a:pPr algn="ctr"/>
                <a:r>
                  <a:rPr lang="pt-BR" sz="1600" dirty="0"/>
                  <a:t>(e somente se)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dirty="0"/>
                  <a:t>0 </a:t>
                </a:r>
              </a:p>
            </p:txBody>
          </p:sp>
        </mc:Choice>
        <mc:Fallback xmlns="">
          <p:sp>
            <p:nvSpPr>
              <p:cNvPr id="20" name="Balão de Pensamento: Nuvem 19">
                <a:extLst>
                  <a:ext uri="{FF2B5EF4-FFF2-40B4-BE49-F238E27FC236}">
                    <a16:creationId xmlns:a16="http://schemas.microsoft.com/office/drawing/2014/main" id="{F0CE3ECD-2456-6EF5-1B7D-B9F9C7651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55" y="2640628"/>
                <a:ext cx="2367658" cy="1380180"/>
              </a:xfrm>
              <a:prstGeom prst="cloudCallout">
                <a:avLst>
                  <a:gd name="adj1" fmla="val -60950"/>
                  <a:gd name="adj2" fmla="val 48655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4B13454-ABCA-CCE0-D86E-940C3D25C30F}"/>
                  </a:ext>
                </a:extLst>
              </p:cNvPr>
              <p:cNvSpPr txBox="1"/>
              <p:nvPr/>
            </p:nvSpPr>
            <p:spPr>
              <a:xfrm>
                <a:off x="277092" y="3614513"/>
                <a:ext cx="1668983" cy="87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4B13454-ABCA-CCE0-D86E-940C3D25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2" y="3614513"/>
                <a:ext cx="1668983" cy="874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/>
          <p:cNvGrpSpPr/>
          <p:nvPr/>
        </p:nvGrpSpPr>
        <p:grpSpPr>
          <a:xfrm>
            <a:off x="146213" y="3372238"/>
            <a:ext cx="7593057" cy="669219"/>
            <a:chOff x="146212" y="4079153"/>
            <a:chExt cx="7593057" cy="836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46212" y="4079153"/>
                  <a:ext cx="7593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 smtClean="0"/>
                    <a:t>Impondo que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 b="1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‘</m:t>
                      </m:r>
                    </m:oMath>
                  </a14:m>
                  <a:r>
                    <a:rPr lang="pt-BR" dirty="0" smtClean="0"/>
                    <a:t> também estime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pt-BR" dirty="0" smtClean="0"/>
                    <a:t> sem tendenciosidade,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 b="1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BR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pt-BR" dirty="0" smtClean="0"/>
                    <a:t> e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12" y="4079153"/>
                  <a:ext cx="759305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22" t="-26531" b="-5510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Imagem 16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34" y="4563201"/>
              <a:ext cx="5048955" cy="352474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1645193" y="2044226"/>
            <a:ext cx="4512302" cy="2434758"/>
            <a:chOff x="1682780" y="2118366"/>
            <a:chExt cx="4218510" cy="2252199"/>
          </a:xfrm>
        </p:grpSpPr>
        <p:sp>
          <p:nvSpPr>
            <p:cNvPr id="24" name="Retângulo 23"/>
            <p:cNvSpPr/>
            <p:nvPr/>
          </p:nvSpPr>
          <p:spPr>
            <a:xfrm>
              <a:off x="1682780" y="4024961"/>
              <a:ext cx="972000" cy="34560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/>
            <p:nvPr/>
          </p:nvCxnSpPr>
          <p:spPr>
            <a:xfrm flipH="1">
              <a:off x="4788000" y="2118366"/>
              <a:ext cx="1113290" cy="16152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MMQ dá variância mínima no modelo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04F0A2F-EADE-3E26-3162-CCE2310054EB}"/>
                  </a:ext>
                </a:extLst>
              </p:cNvPr>
              <p:cNvSpPr txBox="1"/>
              <p:nvPr/>
            </p:nvSpPr>
            <p:spPr>
              <a:xfrm>
                <a:off x="146213" y="331426"/>
                <a:ext cx="8188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 demonstração envolve álgebra, e isolar um parâmetro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1800" b="1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a:rPr lang="pt-B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pt-BR" sz="1800" dirty="0" smtClean="0"/>
                  <a:t> não ajuda nada,</a:t>
                </a:r>
              </a:p>
              <a:p>
                <a:r>
                  <a:rPr lang="pt-BR" sz="1800" dirty="0" smtClean="0"/>
                  <a:t>assim </a:t>
                </a:r>
                <a:r>
                  <a:rPr lang="pt-BR" sz="1800" dirty="0"/>
                  <a:t>ela é feita pensando em um conjunto de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dirty="0" smtClean="0"/>
                  <a:t> combinações lineares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04F0A2F-EADE-3E26-3162-CCE23100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3" y="331426"/>
                <a:ext cx="8188963" cy="646331"/>
              </a:xfrm>
              <a:prstGeom prst="rect">
                <a:avLst/>
              </a:prstGeom>
              <a:blipFill>
                <a:blip r:embed="rId4"/>
                <a:stretch>
                  <a:fillRect l="-670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Recorte de Te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/>
          <a:stretch/>
        </p:blipFill>
        <p:spPr>
          <a:xfrm>
            <a:off x="2631660" y="907759"/>
            <a:ext cx="1630910" cy="397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6213" y="1168876"/>
                <a:ext cx="66348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</a:t>
                </a:r>
                <a:r>
                  <a:rPr lang="pt-BR" dirty="0" smtClean="0"/>
                  <a:t>e modo que todas podem ser reunidas na expressão matricial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b="1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pt-BR" b="1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3" y="1168876"/>
                <a:ext cx="6634862" cy="646331"/>
              </a:xfrm>
              <a:prstGeom prst="rect">
                <a:avLst/>
              </a:prstGeom>
              <a:blipFill>
                <a:blip r:embed="rId6"/>
                <a:stretch>
                  <a:fillRect l="-827" t="-5660" r="-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6290" y="1767226"/>
                <a:ext cx="6382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 smtClean="0"/>
                  <a:t>em que, substituindo os valores verdadeiros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 smtClean="0"/>
                  <a:t>, dá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1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1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0" y="1767226"/>
                <a:ext cx="6382325" cy="276999"/>
              </a:xfrm>
              <a:prstGeom prst="rect">
                <a:avLst/>
              </a:prstGeom>
              <a:blipFill>
                <a:blip r:embed="rId7"/>
                <a:stretch>
                  <a:fillRect l="-2292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4114800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19" name="Agrupar 18"/>
          <p:cNvGrpSpPr/>
          <p:nvPr/>
        </p:nvGrpSpPr>
        <p:grpSpPr>
          <a:xfrm>
            <a:off x="146213" y="2013961"/>
            <a:ext cx="6634861" cy="917032"/>
            <a:chOff x="146213" y="2085480"/>
            <a:chExt cx="6634861" cy="1146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46213" y="2085480"/>
                  <a:ext cx="60553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 smtClean="0"/>
                    <a:t>Substituindo a estimativa do MMQ, encontra-se a dependência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r>
                    <a:rPr lang="pt-BR" dirty="0" smtClean="0"/>
                    <a:t> nos dados experimentais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13" y="2085480"/>
                  <a:ext cx="6055363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906" t="-5882" b="-4235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Imagem 10" descr="Recorte de Tela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41"/>
            <a:stretch/>
          </p:blipFill>
          <p:spPr>
            <a:xfrm>
              <a:off x="2160804" y="2899405"/>
              <a:ext cx="4620270" cy="332365"/>
            </a:xfrm>
            <a:prstGeom prst="rect">
              <a:avLst/>
            </a:prstGeom>
          </p:spPr>
        </p:pic>
      </p:grpSp>
      <p:grpSp>
        <p:nvGrpSpPr>
          <p:cNvPr id="20" name="Agrupar 19"/>
          <p:cNvGrpSpPr/>
          <p:nvPr/>
        </p:nvGrpSpPr>
        <p:grpSpPr>
          <a:xfrm>
            <a:off x="3431500" y="907759"/>
            <a:ext cx="5425556" cy="2137190"/>
            <a:chOff x="3427900" y="1001789"/>
            <a:chExt cx="5425556" cy="2137190"/>
          </a:xfrm>
        </p:grpSpPr>
        <p:sp>
          <p:nvSpPr>
            <p:cNvPr id="12" name="Elipse 11"/>
            <p:cNvSpPr/>
            <p:nvPr/>
          </p:nvSpPr>
          <p:spPr>
            <a:xfrm>
              <a:off x="3427900" y="2664682"/>
              <a:ext cx="2484782" cy="47429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 Explicativo em Elipse 12"/>
                <p:cNvSpPr/>
                <p:nvPr/>
              </p:nvSpPr>
              <p:spPr>
                <a:xfrm>
                  <a:off x="6839126" y="1001789"/>
                  <a:ext cx="2014330" cy="946174"/>
                </a:xfrm>
                <a:prstGeom prst="wedgeEllipseCallout">
                  <a:avLst>
                    <a:gd name="adj1" fmla="val -109490"/>
                    <a:gd name="adj2" fmla="val 134472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𝐓</m:t>
                      </m:r>
                    </m:oMath>
                  </a14:m>
                  <a:r>
                    <a:rPr lang="pt-BR" sz="1600" b="1" dirty="0" smtClean="0"/>
                    <a:t>, </a:t>
                  </a:r>
                  <a:r>
                    <a:rPr lang="pt-BR" sz="1600" dirty="0" smtClean="0"/>
                    <a:t>independente de </a:t>
                  </a:r>
                  <a14:m>
                    <m:oMath xmlns:m="http://schemas.openxmlformats.org/officeDocument/2006/math"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endParaRPr lang="pt-BR" sz="1600" b="1" dirty="0"/>
                </a:p>
              </p:txBody>
            </p:sp>
          </mc:Choice>
          <mc:Fallback xmlns="">
            <p:sp>
              <p:nvSpPr>
                <p:cNvPr id="13" name="Texto Explicativo em Elips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126" y="1001789"/>
                  <a:ext cx="2014330" cy="946174"/>
                </a:xfrm>
                <a:prstGeom prst="wedgeEllipseCallout">
                  <a:avLst>
                    <a:gd name="adj1" fmla="val -109490"/>
                    <a:gd name="adj2" fmla="val 134472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/>
          <p:cNvGrpSpPr/>
          <p:nvPr/>
        </p:nvGrpSpPr>
        <p:grpSpPr>
          <a:xfrm>
            <a:off x="146213" y="2970103"/>
            <a:ext cx="8010500" cy="345604"/>
            <a:chOff x="165652" y="3154918"/>
            <a:chExt cx="8010500" cy="432000"/>
          </a:xfrm>
        </p:grpSpPr>
        <p:sp>
          <p:nvSpPr>
            <p:cNvPr id="15" name="Retângulo 14"/>
            <p:cNvSpPr/>
            <p:nvPr/>
          </p:nvSpPr>
          <p:spPr>
            <a:xfrm>
              <a:off x="6866762" y="3154918"/>
              <a:ext cx="1309390" cy="4320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65652" y="3189185"/>
              <a:ext cx="714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Com outro estimador dos parâmetros, essa mesma relação fica</a:t>
              </a:r>
              <a:endParaRPr lang="pt-BR" dirty="0"/>
            </a:p>
          </p:txBody>
        </p:sp>
        <p:pic>
          <p:nvPicPr>
            <p:cNvPr id="14" name="Imagem 13" descr="Recorte de Tela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483" y="3209277"/>
              <a:ext cx="1181265" cy="323895"/>
            </a:xfrm>
            <a:prstGeom prst="rect">
              <a:avLst/>
            </a:prstGeom>
          </p:spPr>
        </p:pic>
      </p:grpSp>
      <p:grpSp>
        <p:nvGrpSpPr>
          <p:cNvPr id="37" name="Agrupar 36"/>
          <p:cNvGrpSpPr/>
          <p:nvPr/>
        </p:nvGrpSpPr>
        <p:grpSpPr>
          <a:xfrm>
            <a:off x="146213" y="4109651"/>
            <a:ext cx="7797548" cy="369332"/>
            <a:chOff x="146213" y="4015633"/>
            <a:chExt cx="779754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46213" y="4015633"/>
                  <a:ext cx="77975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</a:t>
                  </a:r>
                  <a:r>
                    <a:rPr lang="pt-BR" dirty="0" smtClean="0"/>
                    <a:t>e modo que                  para estimar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b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pt-BR" dirty="0" smtClean="0"/>
                    <a:t> sem tendenciosidade   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13" y="4015633"/>
                  <a:ext cx="779754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704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Imagem 22" descr="Recorte de Tela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781" y="4085984"/>
              <a:ext cx="884046" cy="228630"/>
            </a:xfrm>
            <a:prstGeom prst="rect">
              <a:avLst/>
            </a:prstGeom>
          </p:spPr>
        </p:pic>
      </p:grpSp>
      <p:grpSp>
        <p:nvGrpSpPr>
          <p:cNvPr id="38" name="Agrupar 37"/>
          <p:cNvGrpSpPr/>
          <p:nvPr/>
        </p:nvGrpSpPr>
        <p:grpSpPr>
          <a:xfrm>
            <a:off x="146213" y="4488775"/>
            <a:ext cx="6787270" cy="369332"/>
            <a:chOff x="146213" y="4384965"/>
            <a:chExt cx="6787270" cy="369332"/>
          </a:xfrm>
        </p:grpSpPr>
        <p:sp>
          <p:nvSpPr>
            <p:cNvPr id="32" name="CaixaDeTexto 31"/>
            <p:cNvSpPr txBox="1"/>
            <p:nvPr/>
          </p:nvSpPr>
          <p:spPr>
            <a:xfrm>
              <a:off x="146213" y="4384965"/>
              <a:ext cx="4728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Com essa condição, é possível mostrar que</a:t>
              </a:r>
              <a:endParaRPr lang="pt-BR" dirty="0"/>
            </a:p>
          </p:txBody>
        </p:sp>
        <p:pic>
          <p:nvPicPr>
            <p:cNvPr id="33" name="Imagem 32" descr="Recorte de Tela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827" y="4415238"/>
              <a:ext cx="2118656" cy="28960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 Explicativo em Elipse 33"/>
              <p:cNvSpPr/>
              <p:nvPr/>
            </p:nvSpPr>
            <p:spPr>
              <a:xfrm>
                <a:off x="7025887" y="1951966"/>
                <a:ext cx="2014330" cy="528935"/>
              </a:xfrm>
              <a:prstGeom prst="wedgeEllipseCallout">
                <a:avLst>
                  <a:gd name="adj1" fmla="val -61236"/>
                  <a:gd name="adj2" fmla="val 100286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pt-BR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sub>
                    </m:sSub>
                    <m:r>
                      <a:rPr lang="pt-B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>
                        <a:latin typeface="Cambria Math" panose="02040503050406030204" pitchFamily="18" charset="0"/>
                      </a:rPr>
                      <m:t>𝐓</m:t>
                    </m:r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sSup>
                      <m:sSup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sz="1600" b="1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pt-BR" sz="1600" b="1" dirty="0" smtClean="0"/>
                  <a:t> </a:t>
                </a:r>
                <a:endParaRPr lang="pt-BR" sz="1600" b="1" dirty="0"/>
              </a:p>
            </p:txBody>
          </p:sp>
        </mc:Choice>
        <mc:Fallback xmlns="">
          <p:sp>
            <p:nvSpPr>
              <p:cNvPr id="34" name="Texto Explicativo em Elips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87" y="1951966"/>
                <a:ext cx="2014330" cy="528935"/>
              </a:xfrm>
              <a:prstGeom prst="wedgeEllipseCallout">
                <a:avLst>
                  <a:gd name="adj1" fmla="val -61236"/>
                  <a:gd name="adj2" fmla="val 100286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7002720" y="4488775"/>
            <a:ext cx="2141280" cy="372410"/>
            <a:chOff x="6933483" y="4384965"/>
            <a:chExt cx="2141280" cy="372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7308575" y="4384965"/>
                  <a:ext cx="1766188" cy="372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pt-B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1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pt-B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1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  <m:r>
                                          <a:rPr lang="pt-BR" b="1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pt-BR" b="0" i="1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575" y="4384965"/>
                  <a:ext cx="1766188" cy="372410"/>
                </a:xfrm>
                <a:prstGeom prst="rect">
                  <a:avLst/>
                </a:prstGeom>
                <a:blipFill>
                  <a:blip r:embed="rId16"/>
                  <a:stretch>
                    <a:fillRect r="-10345" b="-49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Seta para a Esquerda e para a Direita 35"/>
            <p:cNvSpPr/>
            <p:nvPr/>
          </p:nvSpPr>
          <p:spPr>
            <a:xfrm>
              <a:off x="6933483" y="4459291"/>
              <a:ext cx="439317" cy="207654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919" y="419475"/>
            <a:ext cx="8229600" cy="857250"/>
          </a:xfrm>
        </p:spPr>
        <p:txBody>
          <a:bodyPr/>
          <a:lstStyle/>
          <a:p>
            <a:r>
              <a:rPr lang="pt-BR" dirty="0" smtClean="0"/>
              <a:t>O método de Monte Carlo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-42573" y="1524912"/>
                <a:ext cx="8939366" cy="625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…×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func>
                            <m:func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73" y="1524912"/>
                <a:ext cx="8939366" cy="625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3322132" y="2075736"/>
            <a:ext cx="5231760" cy="605122"/>
            <a:chOff x="1311564" y="937548"/>
            <a:chExt cx="1110560" cy="605122"/>
          </a:xfrm>
        </p:grpSpPr>
        <p:sp>
          <p:nvSpPr>
            <p:cNvPr id="5" name="Chave Esquerda 4"/>
            <p:cNvSpPr/>
            <p:nvPr/>
          </p:nvSpPr>
          <p:spPr>
            <a:xfrm rot="16200000">
              <a:off x="1748403" y="516792"/>
              <a:ext cx="236883" cy="1078396"/>
            </a:xfrm>
            <a:prstGeom prst="leftBrace">
              <a:avLst>
                <a:gd name="adj1" fmla="val 8333"/>
                <a:gd name="adj2" fmla="val 512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|{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64" y="1173338"/>
                  <a:ext cx="111056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/>
          <p:cNvGrpSpPr/>
          <p:nvPr/>
        </p:nvGrpSpPr>
        <p:grpSpPr>
          <a:xfrm>
            <a:off x="1499950" y="2073589"/>
            <a:ext cx="1788998" cy="578434"/>
            <a:chOff x="1475232" y="1010311"/>
            <a:chExt cx="945150" cy="578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>
                  <a:off x="1815543" y="1219413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543" y="1219413"/>
                  <a:ext cx="35952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4918" r="-3389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have Esquerda 8"/>
            <p:cNvSpPr/>
            <p:nvPr/>
          </p:nvSpPr>
          <p:spPr>
            <a:xfrm rot="16200000">
              <a:off x="1843255" y="642288"/>
              <a:ext cx="209103" cy="945150"/>
            </a:xfrm>
            <a:prstGeom prst="leftBrace">
              <a:avLst>
                <a:gd name="adj1" fmla="val 8333"/>
                <a:gd name="adj2" fmla="val 5411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 Explicativo Retangular com Cantos Arredondados 9"/>
              <p:cNvSpPr/>
              <p:nvPr/>
            </p:nvSpPr>
            <p:spPr>
              <a:xfrm>
                <a:off x="3322132" y="2863444"/>
                <a:ext cx="1991990" cy="795130"/>
              </a:xfrm>
              <a:prstGeom prst="wedgeRoundRectCallout">
                <a:avLst>
                  <a:gd name="adj1" fmla="val -7785"/>
                  <a:gd name="adj2" fmla="val -163333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Sorteio de 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 de acordo com sua distribuição</a:t>
                </a:r>
                <a:endParaRPr lang="pt-BR" dirty="0"/>
              </a:p>
            </p:txBody>
          </p:sp>
        </mc:Choice>
        <mc:Fallback>
          <p:sp>
            <p:nvSpPr>
              <p:cNvPr id="10" name="Texto Explicativo Retangular com Cantos Arredondado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32" y="2863444"/>
                <a:ext cx="1991990" cy="795130"/>
              </a:xfrm>
              <a:prstGeom prst="wedgeRoundRectCallout">
                <a:avLst>
                  <a:gd name="adj1" fmla="val -7785"/>
                  <a:gd name="adj2" fmla="val -163333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563217" y="3763617"/>
            <a:ext cx="813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 a distribuição não for normalizada, é preciso dividir pela integral (mas essa é uma integral em uma dimensão, que normalmente se calcula rápido).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3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Condição para existir um estimador de variância mínima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44" y="411853"/>
            <a:ext cx="8195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Só existe uma função do parâmetro que pode ser estimado com variância mínima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C87E818-57BC-CAB9-755D-3D9AC51E5934}"/>
              </a:ext>
            </a:extLst>
          </p:cNvPr>
          <p:cNvGrpSpPr/>
          <p:nvPr/>
        </p:nvGrpSpPr>
        <p:grpSpPr>
          <a:xfrm>
            <a:off x="221344" y="676190"/>
            <a:ext cx="8801212" cy="835757"/>
            <a:chOff x="221344" y="1577667"/>
            <a:chExt cx="8801212" cy="763062"/>
          </a:xfrm>
        </p:grpSpPr>
        <p:grpSp>
          <p:nvGrpSpPr>
            <p:cNvPr id="6" name="Agrupar 5"/>
            <p:cNvGrpSpPr/>
            <p:nvPr/>
          </p:nvGrpSpPr>
          <p:grpSpPr>
            <a:xfrm>
              <a:off x="1674223" y="1948095"/>
              <a:ext cx="3354312" cy="392634"/>
              <a:chOff x="2204570" y="2256253"/>
              <a:chExt cx="3354312" cy="392634"/>
            </a:xfrm>
          </p:grpSpPr>
          <p:pic>
            <p:nvPicPr>
              <p:cNvPr id="7" name="Imagem 6" descr="Recorte de Tela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97"/>
              <a:stretch/>
            </p:blipFill>
            <p:spPr>
              <a:xfrm>
                <a:off x="2204570" y="2291176"/>
                <a:ext cx="1436570" cy="227927"/>
              </a:xfrm>
              <a:prstGeom prst="rect">
                <a:avLst/>
              </a:prstGeom>
            </p:spPr>
          </p:pic>
          <p:pic>
            <p:nvPicPr>
              <p:cNvPr id="8" name="Imagem 7" descr="Recorte de Tela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92"/>
              <a:stretch/>
            </p:blipFill>
            <p:spPr>
              <a:xfrm>
                <a:off x="4431917" y="2256253"/>
                <a:ext cx="1126965" cy="39263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21344" y="1577667"/>
                  <a:ext cx="8801212" cy="405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A variância mínima decorre da desigualdade de Schwarz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1600" dirty="0" smtClean="0"/>
                    <a:t> com </a:t>
                  </a:r>
                  <a:r>
                    <a:rPr lang="pt-BR" sz="1600" dirty="0"/>
                    <a:t>as funções</a:t>
                  </a:r>
                </a:p>
              </p:txBody>
            </p:sp>
          </mc:Choice>
          <mc:Fallback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4" y="1577667"/>
                  <a:ext cx="8801212" cy="405351"/>
                </a:xfrm>
                <a:prstGeom prst="rect">
                  <a:avLst/>
                </a:prstGeom>
                <a:blipFill>
                  <a:blip r:embed="rId4"/>
                  <a:stretch>
                    <a:fillRect l="-346" b="-1369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E222ECB-FD34-6B4D-9A37-A267B9F7B64C}"/>
              </a:ext>
            </a:extLst>
          </p:cNvPr>
          <p:cNvGrpSpPr/>
          <p:nvPr/>
        </p:nvGrpSpPr>
        <p:grpSpPr>
          <a:xfrm>
            <a:off x="221344" y="1451659"/>
            <a:ext cx="6922347" cy="1414599"/>
            <a:chOff x="221344" y="2969291"/>
            <a:chExt cx="6922347" cy="14145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221344" y="2969291"/>
                  <a:ext cx="69223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Ela se transforma em uma igualdade quando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pt-BR" sz="1600" dirty="0"/>
                    <a:t> , ou seja </a:t>
                  </a:r>
                </a:p>
              </p:txBody>
            </p:sp>
          </mc:Choice>
          <mc:Fallback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4" y="2969291"/>
                  <a:ext cx="6922347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440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7168A04-21DE-4A32-7032-D34295AD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8291" y="3286515"/>
              <a:ext cx="2347163" cy="10973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221344" y="3178414"/>
                <a:ext cx="1996256" cy="68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𝜕𝜆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4" y="3178414"/>
                <a:ext cx="1996256" cy="68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302400" y="2815200"/>
                <a:ext cx="884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No caso do estimador da constante de decaimento,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=1..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pt-BR" sz="1600" dirty="0" smtClean="0"/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0" y="2815200"/>
                <a:ext cx="8841600" cy="338554"/>
              </a:xfrm>
              <a:prstGeom prst="rect">
                <a:avLst/>
              </a:prstGeom>
              <a:blipFill>
                <a:blip r:embed="rId8"/>
                <a:stretch>
                  <a:fillRect l="-414" t="-109091" b="-17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/>
          <p:cNvGrpSpPr/>
          <p:nvPr/>
        </p:nvGrpSpPr>
        <p:grpSpPr>
          <a:xfrm>
            <a:off x="2152856" y="3168338"/>
            <a:ext cx="2312196" cy="626005"/>
            <a:chOff x="2152856" y="3168338"/>
            <a:chExt cx="2312196" cy="6260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Seta para a Direita 16"/>
                <p:cNvSpPr/>
                <p:nvPr/>
              </p:nvSpPr>
              <p:spPr>
                <a:xfrm>
                  <a:off x="2152856" y="3219352"/>
                  <a:ext cx="1296000" cy="543986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/>
                    <a:t>= 0 em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</m:oMath>
                  </a14:m>
                  <a:endParaRPr lang="pt-BR" dirty="0"/>
                </a:p>
              </p:txBody>
            </p:sp>
          </mc:Choice>
          <mc:Fallback>
            <p:sp>
              <p:nvSpPr>
                <p:cNvPr id="17" name="Seta para a Direita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856" y="3219352"/>
                  <a:ext cx="1296000" cy="543986"/>
                </a:xfrm>
                <a:prstGeom prst="rightArrow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tângulo 17"/>
                <p:cNvSpPr/>
                <p:nvPr/>
              </p:nvSpPr>
              <p:spPr>
                <a:xfrm>
                  <a:off x="3426050" y="3168338"/>
                  <a:ext cx="1039002" cy="6260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050" y="3168338"/>
                  <a:ext cx="1039002" cy="62600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Agrupar 31"/>
          <p:cNvGrpSpPr/>
          <p:nvPr/>
        </p:nvGrpSpPr>
        <p:grpSpPr>
          <a:xfrm>
            <a:off x="4465052" y="3083312"/>
            <a:ext cx="4379086" cy="808582"/>
            <a:chOff x="4465052" y="3083312"/>
            <a:chExt cx="4379086" cy="8085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6131320" y="3174931"/>
                  <a:ext cx="2712818" cy="645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func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𝜕𝜆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acc>
                                  <m:accPr>
                                    <m:chr m:val="̂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320" y="3174931"/>
                  <a:ext cx="2712818" cy="6455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Seta para a Direita 18"/>
                <p:cNvSpPr/>
                <p:nvPr/>
              </p:nvSpPr>
              <p:spPr>
                <a:xfrm>
                  <a:off x="4465052" y="3083312"/>
                  <a:ext cx="1585474" cy="808582"/>
                </a:xfrm>
                <a:prstGeom prst="rightArrow">
                  <a:avLst>
                    <a:gd name="adj1" fmla="val 69590"/>
                    <a:gd name="adj2" fmla="val 50000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 smtClean="0"/>
                    <a:t>usando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</m:oMath>
                  </a14:m>
                  <a:r>
                    <a:rPr lang="pt-BR" sz="1600" dirty="0" smtClean="0"/>
                    <a:t> </a:t>
                  </a:r>
                </a:p>
                <a:p>
                  <a:pPr algn="ctr"/>
                  <a:r>
                    <a:rPr lang="pt-BR" sz="1600" dirty="0" smtClean="0"/>
                    <a:t>na derivada</a:t>
                  </a:r>
                  <a:endParaRPr lang="pt-BR" sz="1600" dirty="0"/>
                </a:p>
              </p:txBody>
            </p:sp>
          </mc:Choice>
          <mc:Fallback>
            <p:sp>
              <p:nvSpPr>
                <p:cNvPr id="19" name="Seta para a Direita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5052" y="3083312"/>
                  <a:ext cx="1585474" cy="808582"/>
                </a:xfrm>
                <a:prstGeom prst="rightArrow">
                  <a:avLst>
                    <a:gd name="adj1" fmla="val 69590"/>
                    <a:gd name="adj2" fmla="val 50000"/>
                  </a:avLst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CaixaDeTexto 20"/>
          <p:cNvSpPr txBox="1"/>
          <p:nvPr/>
        </p:nvSpPr>
        <p:spPr>
          <a:xfrm>
            <a:off x="4621950" y="2485868"/>
            <a:ext cx="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(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221344" y="3797741"/>
                <a:ext cx="3843217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Escolhendo estimar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pt-BR" sz="1600" dirty="0" smtClean="0"/>
                  <a:t> ,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4" y="3797741"/>
                <a:ext cx="3843217" cy="441275"/>
              </a:xfrm>
              <a:prstGeom prst="rect">
                <a:avLst/>
              </a:prstGeom>
              <a:blipFill>
                <a:blip r:embed="rId13"/>
                <a:stretch>
                  <a:fillRect l="-792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3909508" y="3747407"/>
                <a:ext cx="3368982" cy="56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𝜕𝜆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08" y="3747407"/>
                <a:ext cx="3368982" cy="5605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7093291" y="3858399"/>
            <a:ext cx="220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</a:t>
            </a:r>
            <a:r>
              <a:rPr lang="pt-BR" sz="1600" dirty="0" smtClean="0"/>
              <a:t>xatamente como </a:t>
            </a:r>
            <a:r>
              <a:rPr lang="pt-BR" sz="1600" dirty="0">
                <a:solidFill>
                  <a:srgbClr val="FF0000"/>
                </a:solidFill>
              </a:rPr>
              <a:t>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600" dirty="0" smtClean="0">
                <a:solidFill>
                  <a:srgbClr val="FF0000"/>
                </a:solidFill>
              </a:rPr>
              <a:t>)</a:t>
            </a:r>
            <a:endParaRPr lang="pt-BR" sz="1600" dirty="0">
              <a:solidFill>
                <a:srgbClr val="FF00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630091" y="4027676"/>
            <a:ext cx="2396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 Explicativo Retangular 26"/>
          <p:cNvSpPr/>
          <p:nvPr/>
        </p:nvSpPr>
        <p:spPr>
          <a:xfrm>
            <a:off x="7322400" y="1747728"/>
            <a:ext cx="1411200" cy="831242"/>
          </a:xfrm>
          <a:prstGeom prst="wedgeRectCallout">
            <a:avLst>
              <a:gd name="adj1" fmla="val 20060"/>
              <a:gd name="adj2" fmla="val 12399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/>
              <a:t>não fica na forma da equação </a:t>
            </a:r>
            <a:r>
              <a:rPr lang="pt-BR" sz="1600">
                <a:solidFill>
                  <a:srgbClr val="FF0000"/>
                </a:solidFill>
              </a:rPr>
              <a:t>(</a:t>
            </a:r>
            <a:r>
              <a:rPr lang="pt-BR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600">
                <a:solidFill>
                  <a:srgbClr val="FF0000"/>
                </a:solidFill>
              </a:rPr>
              <a:t>)</a:t>
            </a:r>
            <a:endParaRPr lang="pt-BR" sz="1600" dirty="0"/>
          </a:p>
        </p:txBody>
      </p:sp>
      <p:grpSp>
        <p:nvGrpSpPr>
          <p:cNvPr id="33" name="Agrupar 32"/>
          <p:cNvGrpSpPr/>
          <p:nvPr/>
        </p:nvGrpSpPr>
        <p:grpSpPr>
          <a:xfrm>
            <a:off x="221344" y="4178741"/>
            <a:ext cx="2266947" cy="537263"/>
            <a:chOff x="221344" y="4178741"/>
            <a:chExt cx="2266947" cy="537263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EE775176-1B11-CFC4-EA4B-7658CA37B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4991" y="4178741"/>
              <a:ext cx="1403300" cy="537263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221344" y="4285031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usando</a:t>
              </a:r>
              <a:endParaRPr lang="pt-BR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/>
              <p:cNvSpPr txBox="1"/>
              <p:nvPr/>
            </p:nvSpPr>
            <p:spPr>
              <a:xfrm>
                <a:off x="2971749" y="4207696"/>
                <a:ext cx="399974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vida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dia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49" y="4207696"/>
                <a:ext cx="3999749" cy="5558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1" grpId="0"/>
      <p:bldP spid="22" grpId="0"/>
      <p:bldP spid="23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79175-0119-4E80-D319-7D9F0D80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" y="30828"/>
            <a:ext cx="6543675" cy="28349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F8D340-12AC-C5DF-6C4C-6F2B15971811}"/>
              </a:ext>
            </a:extLst>
          </p:cNvPr>
          <p:cNvSpPr txBox="1"/>
          <p:nvPr/>
        </p:nvSpPr>
        <p:spPr>
          <a:xfrm>
            <a:off x="402482" y="403302"/>
            <a:ext cx="833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r>
              <a:rPr lang="pt-BR" sz="1600" dirty="0">
                <a:solidFill>
                  <a:srgbClr val="0070C0"/>
                </a:solidFill>
              </a:rPr>
              <a:t>1) Verifique por simulação os resultados analíticos para o valor esperado e a variância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vida média e da constante de decaimento.</a:t>
            </a:r>
          </a:p>
          <a:p>
            <a:r>
              <a:rPr lang="pt-BR" sz="1600" dirty="0">
                <a:solidFill>
                  <a:srgbClr val="0070C0"/>
                </a:solidFill>
              </a:rPr>
              <a:t>2) Verifique por simulação qual o número mínimo de dados para que a estimativa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constante de decaimento seja não-tendenciosa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3) Sugira uma maneira de corrigir essa tendenciosidade.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12">
                <a:extLst>
                  <a:ext uri="{FF2B5EF4-FFF2-40B4-BE49-F238E27FC236}">
                    <a16:creationId xmlns:a16="http://schemas.microsoft.com/office/drawing/2014/main" id="{B11666AE-69B3-2EF3-4D87-A397189A79C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01478" y="1908390"/>
              <a:ext cx="2347054" cy="2235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3670">
                      <a:extLst>
                        <a:ext uri="{9D8B030D-6E8A-4147-A177-3AD203B41FA5}">
                          <a16:colId xmlns:a16="http://schemas.microsoft.com/office/drawing/2014/main" val="435000878"/>
                        </a:ext>
                      </a:extLst>
                    </a:gridCol>
                    <a:gridCol w="1313384">
                      <a:extLst>
                        <a:ext uri="{9D8B030D-6E8A-4147-A177-3AD203B41FA5}">
                          <a16:colId xmlns:a16="http://schemas.microsoft.com/office/drawing/2014/main" val="398334670"/>
                        </a:ext>
                      </a:extLst>
                    </a:gridCol>
                  </a:tblGrid>
                  <a:tr h="371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</m:acc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0301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4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088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25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570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86068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12">
                <a:extLst>
                  <a:ext uri="{FF2B5EF4-FFF2-40B4-BE49-F238E27FC236}">
                    <a16:creationId xmlns:a16="http://schemas.microsoft.com/office/drawing/2014/main" id="{B11666AE-69B3-2EF3-4D87-A397189A79C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01478" y="1908390"/>
              <a:ext cx="2347054" cy="2235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3670">
                      <a:extLst>
                        <a:ext uri="{9D8B030D-6E8A-4147-A177-3AD203B41FA5}">
                          <a16:colId xmlns:a16="http://schemas.microsoft.com/office/drawing/2014/main" val="435000878"/>
                        </a:ext>
                      </a:extLst>
                    </a:gridCol>
                    <a:gridCol w="1313384">
                      <a:extLst>
                        <a:ext uri="{9D8B030D-6E8A-4147-A177-3AD203B41FA5}">
                          <a16:colId xmlns:a16="http://schemas.microsoft.com/office/drawing/2014/main" val="398334670"/>
                        </a:ext>
                      </a:extLst>
                    </a:gridCol>
                  </a:tblGrid>
                  <a:tr h="3813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588" t="-1587" r="-129412" b="-4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1587" r="-1852" b="-48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0301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106667" r="-185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47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203279" r="-185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88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303279" r="-185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525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403279" r="-185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4570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588" t="-503279" r="-12941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79167" t="-503279" r="-185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860684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8967651-EB77-9CCB-C25D-445C7A85781B}"/>
              </a:ext>
            </a:extLst>
          </p:cNvPr>
          <p:cNvGrpSpPr/>
          <p:nvPr/>
        </p:nvGrpSpPr>
        <p:grpSpPr>
          <a:xfrm>
            <a:off x="197909" y="2837793"/>
            <a:ext cx="3280759" cy="986208"/>
            <a:chOff x="151932" y="3490177"/>
            <a:chExt cx="3280759" cy="986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FAF3CD46-A02D-816A-0B10-3C26049C8B4E}"/>
                    </a:ext>
                  </a:extLst>
                </p:cNvPr>
                <p:cNvSpPr txBox="1"/>
                <p:nvPr/>
              </p:nvSpPr>
              <p:spPr>
                <a:xfrm>
                  <a:off x="151932" y="3830054"/>
                  <a:ext cx="328075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FAF3CD46-A02D-816A-0B10-3C26049C8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32" y="3830054"/>
                  <a:ext cx="3280759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485340B-6352-48B7-ABAE-F7FBDFB6FA6B}"/>
                    </a:ext>
                  </a:extLst>
                </p:cNvPr>
                <p:cNvSpPr txBox="1"/>
                <p:nvPr/>
              </p:nvSpPr>
              <p:spPr>
                <a:xfrm>
                  <a:off x="542925" y="3490177"/>
                  <a:ext cx="8768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485340B-6352-48B7-ABAE-F7FBDFB6F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25" y="3490177"/>
                  <a:ext cx="876843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4444" r="-3497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875B6604-550E-D3A5-0068-0FA2043CCA0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540974" y="1888420"/>
              <a:ext cx="1262959" cy="2257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959">
                      <a:extLst>
                        <a:ext uri="{9D8B030D-6E8A-4147-A177-3AD203B41FA5}">
                          <a16:colId xmlns:a16="http://schemas.microsoft.com/office/drawing/2014/main" val="1114352728"/>
                        </a:ext>
                      </a:extLst>
                    </a:gridCol>
                  </a:tblGrid>
                  <a:tr h="371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𝐯𝐚𝐫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56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7306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5/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000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237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pt-B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191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3044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875B6604-550E-D3A5-0068-0FA2043CCA0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540974" y="1888420"/>
              <a:ext cx="1262959" cy="2257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959">
                      <a:extLst>
                        <a:ext uri="{9D8B030D-6E8A-4147-A177-3AD203B41FA5}">
                          <a16:colId xmlns:a16="http://schemas.microsoft.com/office/drawing/2014/main" val="1114352728"/>
                        </a:ext>
                      </a:extLst>
                    </a:gridCol>
                  </a:tblGrid>
                  <a:tr h="40335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515" r="-1923" b="-6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56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108065" r="-1923" b="-56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306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211475" r="-1923" b="-4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000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311475" r="-1923" b="-3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237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411475" r="-1923" b="-2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191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962" t="-511475" r="-1923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4304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D4A5BD5-2C58-046A-EC0A-A65CDD20D01C}"/>
                  </a:ext>
                </a:extLst>
              </p:cNvPr>
              <p:cNvSpPr txBox="1"/>
              <p:nvPr/>
            </p:nvSpPr>
            <p:spPr>
              <a:xfrm>
                <a:off x="197909" y="1977669"/>
                <a:ext cx="4165869" cy="780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D4A5BD5-2C58-046A-EC0A-A65CDD20D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09" y="1977669"/>
                <a:ext cx="4165869" cy="780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 descr="Recorte de Tel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0717" r="656" b="4360"/>
          <a:stretch/>
        </p:blipFill>
        <p:spPr>
          <a:xfrm>
            <a:off x="5746176" y="4253614"/>
            <a:ext cx="3318299" cy="5565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4163878"/>
            <a:ext cx="574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Veremos que o estimador de máxima verossimilhança é </a:t>
            </a:r>
            <a:r>
              <a:rPr lang="pt-BR" dirty="0" err="1" smtClean="0"/>
              <a:t>assintoticamente</a:t>
            </a:r>
            <a:r>
              <a:rPr lang="pt-BR" dirty="0" smtClean="0"/>
              <a:t> não-tendencioso e eficiente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5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6652" y="450574"/>
            <a:ext cx="84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modelo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Estimativa dos parâmetros pelo Método dos Mínimos Quadrados (MMQ)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Exemplos de ajuste de parâmetros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Não tendenciosidade do estimador de MMQ</a:t>
            </a:r>
            <a:r>
              <a:rPr lang="pt-BR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variância do estimador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Exemplos de cálculo da matriz de variância dos parâmetros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Variância mínima do MMQ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0161" y="2946477"/>
            <a:ext cx="8339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 reexaminar as propriedades das estimativas do parâmetro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</a:t>
            </a:r>
            <a:r>
              <a:rPr lang="pt-BR" sz="1600" dirty="0" err="1">
                <a:solidFill>
                  <a:srgbClr val="0070C0"/>
                </a:solidFill>
              </a:rPr>
              <a:t>f.d.p</a:t>
            </a:r>
            <a:r>
              <a:rPr lang="pt-BR" sz="1600" dirty="0">
                <a:solidFill>
                  <a:srgbClr val="0070C0"/>
                </a:solidFill>
              </a:rPr>
              <a:t>. exponencial pelo método da máxima verossimilhança:</a:t>
            </a:r>
          </a:p>
          <a:p>
            <a:r>
              <a:rPr lang="pt-BR" sz="1600" dirty="0">
                <a:solidFill>
                  <a:srgbClr val="0070C0"/>
                </a:solidFill>
              </a:rPr>
              <a:t>1) Verifique por simulação os resultados analíticos para o valor esperado e a variância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vida média e da constante de decaimento.</a:t>
            </a:r>
          </a:p>
          <a:p>
            <a:r>
              <a:rPr lang="pt-BR" sz="1600" dirty="0">
                <a:solidFill>
                  <a:srgbClr val="0070C0"/>
                </a:solidFill>
              </a:rPr>
              <a:t>2) Verifique por simulação qual o número mínimo de dados para que a estimativa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da constante de decaimento seja não-tendenciosa</a:t>
            </a:r>
          </a:p>
          <a:p>
            <a:r>
              <a:rPr lang="pt-BR" sz="1600" dirty="0">
                <a:solidFill>
                  <a:srgbClr val="0070C0"/>
                </a:solidFill>
              </a:rPr>
              <a:t>3) Sugira uma maneira de corrigir essa tendenciosidade.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7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O modelo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3397784-FECC-0000-5AD8-99FA2C860262}"/>
                  </a:ext>
                </a:extLst>
              </p:cNvPr>
              <p:cNvSpPr txBox="1"/>
              <p:nvPr/>
            </p:nvSpPr>
            <p:spPr>
              <a:xfrm>
                <a:off x="260385" y="365169"/>
                <a:ext cx="8719307" cy="1788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Considere uma medida em que foram observadas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grandezas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.</a:t>
                </a:r>
              </a:p>
              <a:p>
                <a:r>
                  <a:rPr lang="pt-BR" dirty="0"/>
                  <a:t>A grandeza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depende de um conjunto de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/>
                  <a:t> grandezas explicativas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pt-BR" dirty="0"/>
                  <a:t>   ;</a:t>
                </a:r>
              </a:p>
              <a:p>
                <a:r>
                  <a:rPr lang="pt-BR" dirty="0"/>
                  <a:t>adota-se como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/>
                  <a:t> o maior número de grandezas explicativas necessárias </a:t>
                </a:r>
              </a:p>
              <a:p>
                <a:r>
                  <a:rPr lang="pt-BR" dirty="0"/>
                  <a:t>a prever/explicar todos os conjuntos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3397784-FECC-0000-5AD8-99FA2C86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5" y="365169"/>
                <a:ext cx="8719307" cy="1788631"/>
              </a:xfrm>
              <a:prstGeom prst="rect">
                <a:avLst/>
              </a:prstGeom>
              <a:blipFill>
                <a:blip r:embed="rId2"/>
                <a:stretch>
                  <a:fillRect l="-629" t="-2048" b="-4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A139A745-6D12-0F12-79EF-CB28858750AE}"/>
              </a:ext>
            </a:extLst>
          </p:cNvPr>
          <p:cNvGrpSpPr/>
          <p:nvPr/>
        </p:nvGrpSpPr>
        <p:grpSpPr>
          <a:xfrm>
            <a:off x="260387" y="2075235"/>
            <a:ext cx="8719307" cy="1604277"/>
            <a:chOff x="260387" y="2643188"/>
            <a:chExt cx="8719307" cy="160427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CAB9074-7DA7-BEFA-A634-6DA1628A443C}"/>
                </a:ext>
              </a:extLst>
            </p:cNvPr>
            <p:cNvSpPr txBox="1"/>
            <p:nvPr/>
          </p:nvSpPr>
          <p:spPr>
            <a:xfrm>
              <a:off x="260387" y="2643188"/>
              <a:ext cx="8719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 modelo linear mais geral entre esses conjuntos de grandezas tem a forma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729CA24D-1957-6A40-AA67-851E0B806BAF}"/>
                    </a:ext>
                  </a:extLst>
                </p:cNvPr>
                <p:cNvSpPr txBox="1"/>
                <p:nvPr/>
              </p:nvSpPr>
              <p:spPr>
                <a:xfrm>
                  <a:off x="4189173" y="3109818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729CA24D-1957-6A40-AA67-851E0B806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173" y="3109818"/>
                  <a:ext cx="18288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EA34BC65-9B32-F0FD-847E-FC332D390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1258" y="2982292"/>
              <a:ext cx="2167316" cy="6127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5BEFB470-5FB8-AC4A-68D4-E7D1DD3162F9}"/>
                    </a:ext>
                  </a:extLst>
                </p:cNvPr>
                <p:cNvSpPr txBox="1"/>
                <p:nvPr/>
              </p:nvSpPr>
              <p:spPr>
                <a:xfrm>
                  <a:off x="260388" y="3594640"/>
                  <a:ext cx="7375657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em que 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a14:m>
                  <a:r>
                    <a:rPr lang="pt-BR" dirty="0"/>
                    <a:t> são parâmetros a determinar. Ele formam um vetor </a:t>
                  </a:r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5BEFB470-5FB8-AC4A-68D4-E7D1DD31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88" y="3594640"/>
                  <a:ext cx="7375657" cy="381515"/>
                </a:xfrm>
                <a:prstGeom prst="rect">
                  <a:avLst/>
                </a:prstGeom>
                <a:blipFill>
                  <a:blip r:embed="rId5"/>
                  <a:stretch>
                    <a:fillRect l="-744" t="-8065" b="-2419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CF98A1A7-F57D-C971-916A-3A9CFA38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8556" y="4011225"/>
              <a:ext cx="2118544" cy="236240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A0DF5E5-30AA-117A-DEC8-2896ACDA3234}"/>
              </a:ext>
            </a:extLst>
          </p:cNvPr>
          <p:cNvGrpSpPr/>
          <p:nvPr/>
        </p:nvGrpSpPr>
        <p:grpSpPr>
          <a:xfrm>
            <a:off x="260385" y="3766028"/>
            <a:ext cx="8594286" cy="972704"/>
            <a:chOff x="260385" y="3766028"/>
            <a:chExt cx="8594286" cy="972704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7CBAA58-788C-1C5A-A9DD-F4EB053C5087}"/>
                </a:ext>
              </a:extLst>
            </p:cNvPr>
            <p:cNvSpPr txBox="1"/>
            <p:nvPr/>
          </p:nvSpPr>
          <p:spPr>
            <a:xfrm>
              <a:off x="260385" y="3766028"/>
              <a:ext cx="8594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 Método dos mínimos quadrados fornece uma estimativa dos parâmetros</a:t>
              </a:r>
            </a:p>
            <a:p>
              <a:r>
                <a:rPr lang="pt-BR" dirty="0"/>
                <a:t>sob as condições de não tendenciosidade e variâncias conhecidas: </a:t>
              </a:r>
            </a:p>
          </p:txBody>
        </p: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5599ABD9-4535-D3E8-8AC8-78F34D63C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7001" y="4445337"/>
              <a:ext cx="937341" cy="266723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20084396-EE3C-E630-13B3-74ECC1A48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9036" y="4418664"/>
              <a:ext cx="1005927" cy="320068"/>
            </a:xfrm>
            <a:prstGeom prst="rect">
              <a:avLst/>
            </a:prstGeom>
          </p:spPr>
        </p:pic>
      </p:grpSp>
      <p:sp>
        <p:nvSpPr>
          <p:cNvPr id="36" name="Balão de Fala: Retângulo 35">
            <a:extLst>
              <a:ext uri="{FF2B5EF4-FFF2-40B4-BE49-F238E27FC236}">
                <a16:creationId xmlns:a16="http://schemas.microsoft.com/office/drawing/2014/main" id="{8988CC1C-10B4-3981-5AB2-8F7BF8C5F717}"/>
              </a:ext>
            </a:extLst>
          </p:cNvPr>
          <p:cNvSpPr/>
          <p:nvPr/>
        </p:nvSpPr>
        <p:spPr>
          <a:xfrm>
            <a:off x="6106075" y="4315060"/>
            <a:ext cx="2229323" cy="646331"/>
          </a:xfrm>
          <a:prstGeom prst="wedgeRectCallout">
            <a:avLst>
              <a:gd name="adj1" fmla="val -91492"/>
              <a:gd name="adj2" fmla="val -954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esta poderá </a:t>
            </a:r>
          </a:p>
          <a:p>
            <a:pPr algn="ctr"/>
            <a:r>
              <a:rPr lang="pt-BR" dirty="0"/>
              <a:t>ser relaxada</a:t>
            </a:r>
          </a:p>
        </p:txBody>
      </p:sp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O modelo linear na forma matricial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F6D2AB8-9CAF-BB8F-ACA1-8F441D9CA29D}"/>
              </a:ext>
            </a:extLst>
          </p:cNvPr>
          <p:cNvGrpSpPr/>
          <p:nvPr/>
        </p:nvGrpSpPr>
        <p:grpSpPr>
          <a:xfrm>
            <a:off x="212346" y="408290"/>
            <a:ext cx="5969597" cy="1045278"/>
            <a:chOff x="260388" y="2740119"/>
            <a:chExt cx="5969597" cy="104527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BA5F082-61E8-22F2-9DBF-84EEFD284ECB}"/>
                </a:ext>
              </a:extLst>
            </p:cNvPr>
            <p:cNvSpPr txBox="1"/>
            <p:nvPr/>
          </p:nvSpPr>
          <p:spPr>
            <a:xfrm>
              <a:off x="260388" y="2827854"/>
              <a:ext cx="1964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 modelo linear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050C4FA7-E408-205E-1C88-1B8CDB921A78}"/>
                    </a:ext>
                  </a:extLst>
                </p:cNvPr>
                <p:cNvSpPr txBox="1"/>
                <p:nvPr/>
              </p:nvSpPr>
              <p:spPr>
                <a:xfrm>
                  <a:off x="4401185" y="2804606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050C4FA7-E408-205E-1C88-1B8CDB921A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185" y="2804606"/>
                  <a:ext cx="182880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882A833-9D34-A6C4-5CDE-C21163C0A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613" y="2740119"/>
              <a:ext cx="2167316" cy="612701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C3F9B25-6264-17AD-C5BF-5A7A3B0A14F4}"/>
                </a:ext>
              </a:extLst>
            </p:cNvPr>
            <p:cNvSpPr txBox="1"/>
            <p:nvPr/>
          </p:nvSpPr>
          <p:spPr>
            <a:xfrm>
              <a:off x="264919" y="3403882"/>
              <a:ext cx="870704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 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6FDF733-197E-A400-5A66-396DC32A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84" y="3483819"/>
              <a:ext cx="2118544" cy="236240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B0C2243-6B7B-66D2-BDA1-65C0B65AD447}"/>
              </a:ext>
            </a:extLst>
          </p:cNvPr>
          <p:cNvGrpSpPr/>
          <p:nvPr/>
        </p:nvGrpSpPr>
        <p:grpSpPr>
          <a:xfrm>
            <a:off x="216878" y="1542859"/>
            <a:ext cx="6687216" cy="820399"/>
            <a:chOff x="212346" y="1542859"/>
            <a:chExt cx="6687216" cy="820399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AF4B0C8-9ACD-1141-B526-7A0B05DC22B6}"/>
                </a:ext>
              </a:extLst>
            </p:cNvPr>
            <p:cNvSpPr txBox="1"/>
            <p:nvPr/>
          </p:nvSpPr>
          <p:spPr>
            <a:xfrm>
              <a:off x="212346" y="1542859"/>
              <a:ext cx="6687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pode ser reescrito na forma matricial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AA460FB-2C7E-F29C-DB10-AD0965F90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7986" y="2043190"/>
              <a:ext cx="1600339" cy="3200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47B321E-C70E-9E25-51A2-C50DD2A6568B}"/>
                  </a:ext>
                </a:extLst>
              </p:cNvPr>
              <p:cNvSpPr txBox="1"/>
              <p:nvPr/>
            </p:nvSpPr>
            <p:spPr>
              <a:xfrm>
                <a:off x="212346" y="2414292"/>
                <a:ext cx="9090992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Na aula 8, o MMQ foi aplicado à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pt-BR" dirty="0"/>
                  <a:t>, </a:t>
                </a:r>
              </a:p>
              <a:p>
                <a:r>
                  <a:rPr lang="pt-BR" dirty="0"/>
                  <a:t>linear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dirty="0"/>
                  <a:t>, com o conjunto de dados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em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47B321E-C70E-9E25-51A2-C50DD2A65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46" y="2414292"/>
                <a:ext cx="9090992" cy="965392"/>
              </a:xfrm>
              <a:prstGeom prst="rect">
                <a:avLst/>
              </a:prstGeom>
              <a:blipFill>
                <a:blip r:embed="rId6"/>
                <a:stretch>
                  <a:fillRect l="-604" t="-3165" b="-75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DE15D71-B8B2-D4CB-9750-70CBDC4E5F05}"/>
              </a:ext>
            </a:extLst>
          </p:cNvPr>
          <p:cNvGrpSpPr/>
          <p:nvPr/>
        </p:nvGrpSpPr>
        <p:grpSpPr>
          <a:xfrm>
            <a:off x="212346" y="3407937"/>
            <a:ext cx="8353026" cy="1495614"/>
            <a:chOff x="212346" y="3407937"/>
            <a:chExt cx="8353026" cy="1495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5268C0FD-F74B-76A1-38E5-403AE0529A90}"/>
                    </a:ext>
                  </a:extLst>
                </p:cNvPr>
                <p:cNvSpPr txBox="1"/>
                <p:nvPr/>
              </p:nvSpPr>
              <p:spPr>
                <a:xfrm>
                  <a:off x="212346" y="3407937"/>
                  <a:ext cx="4662684" cy="1224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Para reescrevê-lo nessa forma, basta fazer</a:t>
                  </a:r>
                </a:p>
                <a:p>
                  <a:endParaRPr lang="pt-BR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5268C0FD-F74B-76A1-38E5-403AE052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46" y="3407937"/>
                  <a:ext cx="4662684" cy="1224694"/>
                </a:xfrm>
                <a:prstGeom prst="rect">
                  <a:avLst/>
                </a:prstGeom>
                <a:blipFill>
                  <a:blip r:embed="rId7"/>
                  <a:stretch>
                    <a:fillRect l="-1176" t="-2488" b="-9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have Direita 21">
              <a:extLst>
                <a:ext uri="{FF2B5EF4-FFF2-40B4-BE49-F238E27FC236}">
                  <a16:creationId xmlns:a16="http://schemas.microsoft.com/office/drawing/2014/main" id="{DB8C7FCD-7494-ED05-50F4-AEA107F85774}"/>
                </a:ext>
              </a:extLst>
            </p:cNvPr>
            <p:cNvSpPr/>
            <p:nvPr/>
          </p:nvSpPr>
          <p:spPr>
            <a:xfrm>
              <a:off x="3446377" y="4020284"/>
              <a:ext cx="219154" cy="55402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9866175A-0387-908B-865C-BE9A0917602F}"/>
                    </a:ext>
                  </a:extLst>
                </p:cNvPr>
                <p:cNvSpPr txBox="1"/>
                <p:nvPr/>
              </p:nvSpPr>
              <p:spPr>
                <a:xfrm>
                  <a:off x="3888325" y="3691040"/>
                  <a:ext cx="4677047" cy="1212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Uma vez que as variáveis explicativas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 </a:t>
                  </a:r>
                </a:p>
                <a:p>
                  <a:r>
                    <a:rPr lang="pt-BR" dirty="0"/>
                    <a:t>são as mesmas para todos 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; </a:t>
                  </a:r>
                </a:p>
                <a:p>
                  <a:r>
                    <a:rPr lang="pt-BR" dirty="0"/>
                    <a:t>os diferentes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dirty="0"/>
                    <a:t>e são ligados entre si </a:t>
                  </a:r>
                </a:p>
                <a:p>
                  <a:r>
                    <a:rPr lang="pt-BR" dirty="0"/>
                    <a:t>pelas formas funcionais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dirty="0"/>
                    <a:t> e 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dirty="0"/>
                    <a:t>.</a:t>
                  </a:r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9866175A-0387-908B-865C-BE9A09176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325" y="3691040"/>
                  <a:ext cx="4677047" cy="1212511"/>
                </a:xfrm>
                <a:prstGeom prst="rect">
                  <a:avLst/>
                </a:prstGeom>
                <a:blipFill>
                  <a:blip r:embed="rId8"/>
                  <a:stretch>
                    <a:fillRect l="-1173" t="-2513" b="-70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A estimativa de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75967C3-EBFF-EB40-A047-EF0A98E9A002}"/>
                  </a:ext>
                </a:extLst>
              </p:cNvPr>
              <p:cNvSpPr txBox="1"/>
              <p:nvPr/>
            </p:nvSpPr>
            <p:spPr>
              <a:xfrm>
                <a:off x="171449" y="366511"/>
                <a:ext cx="7836694" cy="68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Pode-se mostrar que o vetor de estimativas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que minimiza a soma dos quadrados dos resíduos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75967C3-EBFF-EB40-A047-EF0A98E9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366511"/>
                <a:ext cx="7836694" cy="688394"/>
              </a:xfrm>
              <a:prstGeom prst="rect">
                <a:avLst/>
              </a:prstGeom>
              <a:blipFill>
                <a:blip r:embed="rId2"/>
                <a:stretch>
                  <a:fillRect l="-622" t="-885" b="-132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E42A170D-B4BD-6B2F-F39E-2D3FC840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191" y="1017281"/>
            <a:ext cx="2926334" cy="26672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A202AF-1E73-4E1F-1C42-77B71D295CC2}"/>
              </a:ext>
            </a:extLst>
          </p:cNvPr>
          <p:cNvSpPr txBox="1"/>
          <p:nvPr/>
        </p:nvSpPr>
        <p:spPr>
          <a:xfrm>
            <a:off x="171449" y="1284004"/>
            <a:ext cx="718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que generaliza a expressão usada na aula anterior sobre o MMQ</a:t>
            </a:r>
          </a:p>
        </p:txBody>
      </p:sp>
      <p:pic>
        <p:nvPicPr>
          <p:cNvPr id="14" name="Imagem 13" descr="Recorte de Tela">
            <a:extLst>
              <a:ext uri="{FF2B5EF4-FFF2-40B4-BE49-F238E27FC236}">
                <a16:creationId xmlns:a16="http://schemas.microsoft.com/office/drawing/2014/main" id="{1D2889F8-B413-4905-030E-BFA92914B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/>
          <a:stretch/>
        </p:blipFill>
        <p:spPr>
          <a:xfrm>
            <a:off x="2530190" y="1573782"/>
            <a:ext cx="3259780" cy="617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828E40C-392B-97BD-44A9-245724D6FA7E}"/>
                  </a:ext>
                </a:extLst>
              </p:cNvPr>
              <p:cNvSpPr txBox="1"/>
              <p:nvPr/>
            </p:nvSpPr>
            <p:spPr>
              <a:xfrm>
                <a:off x="171449" y="2138412"/>
                <a:ext cx="795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 admite matrizes de variância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pt-BR" dirty="0"/>
                  <a:t> não diagonais é solução do sistema linear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828E40C-392B-97BD-44A9-245724D6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2138412"/>
                <a:ext cx="7959910" cy="369332"/>
              </a:xfrm>
              <a:prstGeom prst="rect">
                <a:avLst/>
              </a:prstGeom>
              <a:blipFill>
                <a:blip r:embed="rId5"/>
                <a:stretch>
                  <a:fillRect l="-61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9CC52B84-B45F-2ED5-0FC9-DBF2772C6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45" y="2503198"/>
            <a:ext cx="2095682" cy="25148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A1E36E-38F5-2E9A-6EC8-A3E274E078BE}"/>
              </a:ext>
            </a:extLst>
          </p:cNvPr>
          <p:cNvSpPr txBox="1"/>
          <p:nvPr/>
        </p:nvSpPr>
        <p:spPr>
          <a:xfrm>
            <a:off x="171449" y="2754680"/>
            <a:ext cx="561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que pode ser escrita em forma fechada como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8D30BB0-3D26-FF47-4A3F-ECE33E8E7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453" y="3111788"/>
            <a:ext cx="2331922" cy="259102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F906E2FA-D387-3D44-1652-513473C2C248}"/>
              </a:ext>
            </a:extLst>
          </p:cNvPr>
          <p:cNvGrpSpPr/>
          <p:nvPr/>
        </p:nvGrpSpPr>
        <p:grpSpPr>
          <a:xfrm>
            <a:off x="4684448" y="2507899"/>
            <a:ext cx="4077842" cy="1469236"/>
            <a:chOff x="4684448" y="2507899"/>
            <a:chExt cx="4077842" cy="1469236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60C10958-B122-C054-6D1A-CDDB46940076}"/>
                </a:ext>
              </a:extLst>
            </p:cNvPr>
            <p:cNvGrpSpPr/>
            <p:nvPr/>
          </p:nvGrpSpPr>
          <p:grpSpPr>
            <a:xfrm>
              <a:off x="6827692" y="2507899"/>
              <a:ext cx="1934598" cy="1469236"/>
              <a:chOff x="5580490" y="3069828"/>
              <a:chExt cx="2214208" cy="1469236"/>
            </a:xfrm>
          </p:grpSpPr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408D9907-E1AC-0E69-EA57-B4B9AF61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3740" y="3348400"/>
                <a:ext cx="1112616" cy="198137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DC929947-47DD-58FB-32F3-F24EC3D56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8963" y="3690494"/>
                <a:ext cx="1242168" cy="228620"/>
              </a:xfrm>
              <a:prstGeom prst="rect">
                <a:avLst/>
              </a:prstGeom>
            </p:spPr>
          </p:pic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33C8C702-E0E2-F2EE-7C28-FC5ACCCBE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4672" y="4063071"/>
                <a:ext cx="1310754" cy="205758"/>
              </a:xfrm>
              <a:prstGeom prst="rect">
                <a:avLst/>
              </a:prstGeom>
            </p:spPr>
          </p:pic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965E08D4-7B5A-B294-C1BA-1247BBF89DCF}"/>
                  </a:ext>
                </a:extLst>
              </p:cNvPr>
              <p:cNvSpPr/>
              <p:nvPr/>
            </p:nvSpPr>
            <p:spPr>
              <a:xfrm>
                <a:off x="5580490" y="3069828"/>
                <a:ext cx="2214208" cy="14692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3" name="Seta: para a Direita 42">
              <a:extLst>
                <a:ext uri="{FF2B5EF4-FFF2-40B4-BE49-F238E27FC236}">
                  <a16:creationId xmlns:a16="http://schemas.microsoft.com/office/drawing/2014/main" id="{C4F00747-0CD6-1F40-038D-EA9CC6347441}"/>
                </a:ext>
              </a:extLst>
            </p:cNvPr>
            <p:cNvSpPr/>
            <p:nvPr/>
          </p:nvSpPr>
          <p:spPr>
            <a:xfrm>
              <a:off x="4684448" y="2939618"/>
              <a:ext cx="2108410" cy="60385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Compare com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3D6695-1FDF-26CB-B7F5-45CD06AC150A}"/>
                  </a:ext>
                </a:extLst>
              </p:cNvPr>
              <p:cNvSpPr txBox="1"/>
              <p:nvPr/>
            </p:nvSpPr>
            <p:spPr>
              <a:xfrm>
                <a:off x="170037" y="3378447"/>
                <a:ext cx="6473218" cy="180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Note: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O cálculo anterior exigia relações entre 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pt-BR" dirty="0"/>
                  <a:t> que</a:t>
                </a:r>
              </a:p>
              <a:p>
                <a:r>
                  <a:rPr lang="pt-BR" dirty="0"/>
                  <a:t>	não são necessárias (esta é a formulação geral)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No caso linear, o fato do MMQ minimizar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	não é essencial – </a:t>
                </a:r>
                <a:r>
                  <a:rPr lang="pt-BR" dirty="0">
                    <a:solidFill>
                      <a:srgbClr val="FF0000"/>
                    </a:solidFill>
                  </a:rPr>
                  <a:t>importam as propriedades da estimativa</a:t>
                </a: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3D6695-1FDF-26CB-B7F5-45CD06AC1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37" y="3378447"/>
                <a:ext cx="6473218" cy="1808572"/>
              </a:xfrm>
              <a:prstGeom prst="rect">
                <a:avLst/>
              </a:prstGeom>
              <a:blipFill>
                <a:blip r:embed="rId11"/>
                <a:stretch>
                  <a:fillRect l="-847" t="-1684" b="-4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Balão de Pensamento: Nuvem 45">
            <a:extLst>
              <a:ext uri="{FF2B5EF4-FFF2-40B4-BE49-F238E27FC236}">
                <a16:creationId xmlns:a16="http://schemas.microsoft.com/office/drawing/2014/main" id="{BD849073-D2F5-A720-B503-FA4DD7FFD9D4}"/>
              </a:ext>
            </a:extLst>
          </p:cNvPr>
          <p:cNvSpPr/>
          <p:nvPr/>
        </p:nvSpPr>
        <p:spPr>
          <a:xfrm>
            <a:off x="6953938" y="4173133"/>
            <a:ext cx="2108410" cy="603856"/>
          </a:xfrm>
          <a:prstGeom prst="cloudCallout">
            <a:avLst>
              <a:gd name="adj1" fmla="val -27948"/>
              <a:gd name="adj2" fmla="val -1279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simétrica</a:t>
            </a:r>
          </a:p>
        </p:txBody>
      </p:sp>
      <p:sp>
        <p:nvSpPr>
          <p:cNvPr id="47" name="Balão de Fala: Oval 46">
            <a:extLst>
              <a:ext uri="{FF2B5EF4-FFF2-40B4-BE49-F238E27FC236}">
                <a16:creationId xmlns:a16="http://schemas.microsoft.com/office/drawing/2014/main" id="{2D848F60-A1F1-A893-4E7D-8E8E8D122F28}"/>
              </a:ext>
            </a:extLst>
          </p:cNvPr>
          <p:cNvSpPr/>
          <p:nvPr/>
        </p:nvSpPr>
        <p:spPr>
          <a:xfrm>
            <a:off x="6266305" y="628649"/>
            <a:ext cx="2877695" cy="1239527"/>
          </a:xfrm>
          <a:prstGeom prst="wedgeEllipseCallout">
            <a:avLst>
              <a:gd name="adj1" fmla="val -105984"/>
              <a:gd name="adj2" fmla="val 10364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numericamente melhor que a forma fechada</a:t>
            </a:r>
          </a:p>
        </p:txBody>
      </p:sp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Exemplos de ajuste de um parâmetros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182196B-5EC1-F044-1892-1199DEED86DA}"/>
                  </a:ext>
                </a:extLst>
              </p:cNvPr>
              <p:cNvSpPr txBox="1"/>
              <p:nvPr/>
            </p:nvSpPr>
            <p:spPr>
              <a:xfrm>
                <a:off x="178593" y="760010"/>
                <a:ext cx="7186612" cy="703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dados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182196B-5EC1-F044-1892-1199DEED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3" y="760010"/>
                <a:ext cx="7186612" cy="703398"/>
              </a:xfrm>
              <a:prstGeom prst="rect">
                <a:avLst/>
              </a:prstGeom>
              <a:blipFill>
                <a:blip r:embed="rId2"/>
                <a:stretch>
                  <a:fillRect l="-679" t="-2609" b="-104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CB0FE-55D3-492A-6C62-B6F096BA6812}"/>
                  </a:ext>
                </a:extLst>
              </p:cNvPr>
              <p:cNvSpPr txBox="1"/>
              <p:nvPr/>
            </p:nvSpPr>
            <p:spPr>
              <a:xfrm>
                <a:off x="178593" y="415409"/>
                <a:ext cx="6929438" cy="51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Determinação do volume específico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CB0FE-55D3-492A-6C62-B6F096BA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3" y="415409"/>
                <a:ext cx="6929438" cy="519373"/>
              </a:xfrm>
              <a:prstGeom prst="rect">
                <a:avLst/>
              </a:prstGeom>
              <a:blipFill>
                <a:blip r:embed="rId3"/>
                <a:stretch>
                  <a:fillRect l="-704" b="-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Balão de Pensamento: Nuvem 24">
            <a:extLst>
              <a:ext uri="{FF2B5EF4-FFF2-40B4-BE49-F238E27FC236}">
                <a16:creationId xmlns:a16="http://schemas.microsoft.com/office/drawing/2014/main" id="{90265EA7-F7D7-DA8F-32B0-68279D240C94}"/>
              </a:ext>
            </a:extLst>
          </p:cNvPr>
          <p:cNvSpPr/>
          <p:nvPr/>
        </p:nvSpPr>
        <p:spPr>
          <a:xfrm>
            <a:off x="6836567" y="348623"/>
            <a:ext cx="2307432" cy="928688"/>
          </a:xfrm>
          <a:prstGeom prst="cloudCallout">
            <a:avLst>
              <a:gd name="adj1" fmla="val -71528"/>
              <a:gd name="adj2" fmla="val -1365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Volume molar = 22,4 L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A6BC5D67-E7D8-BCF3-4143-EA458C6D4E51}"/>
              </a:ext>
            </a:extLst>
          </p:cNvPr>
          <p:cNvGrpSpPr/>
          <p:nvPr/>
        </p:nvGrpSpPr>
        <p:grpSpPr>
          <a:xfrm>
            <a:off x="245433" y="1764367"/>
            <a:ext cx="8477087" cy="1107996"/>
            <a:chOff x="245433" y="1971611"/>
            <a:chExt cx="8477087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A13CC53B-4917-1806-BABE-3D78B97CC1B2}"/>
                    </a:ext>
                  </a:extLst>
                </p:cNvPr>
                <p:cNvSpPr txBox="1"/>
                <p:nvPr/>
              </p:nvSpPr>
              <p:spPr>
                <a:xfrm>
                  <a:off x="245433" y="1971611"/>
                  <a:ext cx="1586716" cy="11079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pt-BR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pt-BR" b="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A13CC53B-4917-1806-BABE-3D78B97CC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33" y="1971611"/>
                  <a:ext cx="1586716" cy="1107996"/>
                </a:xfrm>
                <a:prstGeom prst="rect">
                  <a:avLst/>
                </a:prstGeom>
                <a:blipFill>
                  <a:blip r:embed="rId4"/>
                  <a:stretch>
                    <a:fillRect l="-3065" r="-766" b="-32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7C4FB143-48CD-7466-7274-E1F90F5E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9765" y="2068370"/>
              <a:ext cx="1082134" cy="914479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F5B958D5-2F9C-7A79-D6A1-148BABC5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8042" y="2072180"/>
              <a:ext cx="1226926" cy="906859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4B54D9EA-09CD-6728-01AE-D8153C95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57603" y="2083611"/>
              <a:ext cx="1905165" cy="883997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B0BC18B7-01BC-D832-F1B1-2C2D72369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74764" y="2399868"/>
              <a:ext cx="647756" cy="251482"/>
            </a:xfrm>
            <a:prstGeom prst="rect">
              <a:avLst/>
            </a:prstGeom>
          </p:spPr>
        </p:pic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56939337-602B-1509-F66D-F23668B11737}"/>
              </a:ext>
            </a:extLst>
          </p:cNvPr>
          <p:cNvGrpSpPr/>
          <p:nvPr/>
        </p:nvGrpSpPr>
        <p:grpSpPr>
          <a:xfrm>
            <a:off x="256185" y="2896761"/>
            <a:ext cx="8028231" cy="929721"/>
            <a:chOff x="245433" y="3189680"/>
            <a:chExt cx="8028231" cy="929721"/>
          </a:xfrm>
        </p:grpSpPr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FB27B3DA-895A-0881-406D-733C4828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5433" y="3189680"/>
              <a:ext cx="4412362" cy="929721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EE713AB1-7791-C675-BB39-17254563D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1505" y="3220163"/>
              <a:ext cx="3452159" cy="899238"/>
            </a:xfrm>
            <a:prstGeom prst="rect">
              <a:avLst/>
            </a:prstGeom>
          </p:spPr>
        </p:pic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D7C922D7-9D2E-DA12-F39E-D71155CFBD5A}"/>
              </a:ext>
            </a:extLst>
          </p:cNvPr>
          <p:cNvGrpSpPr/>
          <p:nvPr/>
        </p:nvGrpSpPr>
        <p:grpSpPr>
          <a:xfrm>
            <a:off x="163316" y="1470853"/>
            <a:ext cx="8153209" cy="369332"/>
            <a:chOff x="245433" y="1521091"/>
            <a:chExt cx="8153209" cy="369332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FC72463-6DA0-D5A2-2D86-93E1CAD1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51444" y="1545723"/>
              <a:ext cx="1600339" cy="320068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F5C3C91E-DA16-5ED3-7334-3EBE7EB41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66720" y="1576206"/>
              <a:ext cx="2331922" cy="259102"/>
            </a:xfrm>
            <a:prstGeom prst="rect">
              <a:avLst/>
            </a:prstGeom>
          </p:spPr>
        </p:pic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60ED6F77-9C39-4BBA-333A-A5D683A12453}"/>
                </a:ext>
              </a:extLst>
            </p:cNvPr>
            <p:cNvSpPr txBox="1"/>
            <p:nvPr/>
          </p:nvSpPr>
          <p:spPr>
            <a:xfrm>
              <a:off x="245433" y="1521091"/>
              <a:ext cx="1586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Modelo linear 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66C4949-5FC7-5442-B798-13F7B6FD1106}"/>
                </a:ext>
              </a:extLst>
            </p:cNvPr>
            <p:cNvSpPr txBox="1"/>
            <p:nvPr/>
          </p:nvSpPr>
          <p:spPr>
            <a:xfrm>
              <a:off x="3643313" y="1521091"/>
              <a:ext cx="2643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Estimativa do MMQ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FB3CF4D8-C902-C487-3713-F2817B81D358}"/>
              </a:ext>
            </a:extLst>
          </p:cNvPr>
          <p:cNvGrpSpPr/>
          <p:nvPr/>
        </p:nvGrpSpPr>
        <p:grpSpPr>
          <a:xfrm>
            <a:off x="178593" y="3844213"/>
            <a:ext cx="8315326" cy="1276515"/>
            <a:chOff x="178593" y="3844213"/>
            <a:chExt cx="8315326" cy="1276515"/>
          </a:xfrm>
        </p:grpSpPr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810150E4-BBFE-EB79-B75A-0A9A08EA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83806" y="3844213"/>
              <a:ext cx="1371719" cy="1211685"/>
            </a:xfrm>
            <a:prstGeom prst="rect">
              <a:avLst/>
            </a:prstGeom>
          </p:spPr>
        </p:pic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06BDAFA8-E732-41C8-D835-C9FDC5BF1F03}"/>
                </a:ext>
              </a:extLst>
            </p:cNvPr>
            <p:cNvSpPr txBox="1"/>
            <p:nvPr/>
          </p:nvSpPr>
          <p:spPr>
            <a:xfrm>
              <a:off x="178593" y="4107656"/>
              <a:ext cx="2197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Multiplicando as matrizes, obtém-se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D9FEF9D3-C4A0-0D91-CE5F-53301A05336D}"/>
                    </a:ext>
                  </a:extLst>
                </p:cNvPr>
                <p:cNvSpPr txBox="1"/>
                <p:nvPr/>
              </p:nvSpPr>
              <p:spPr>
                <a:xfrm>
                  <a:off x="4337457" y="3905395"/>
                  <a:ext cx="4156462" cy="1215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que é a média do volume molar</a:t>
                  </a:r>
                </a:p>
                <a:p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pt-BR" dirty="0"/>
                    <a:t> para cada dado </a:t>
                  </a:r>
                </a:p>
                <a:p>
                  <a:r>
                    <a:rPr lang="pt-BR" dirty="0"/>
                    <a:t>ponderada por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r>
                    <a:rPr lang="pt-BR" dirty="0"/>
                    <a:t> .</a:t>
                  </a:r>
                </a:p>
                <a:p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D9FEF9D3-C4A0-0D91-CE5F-53301A053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457" y="3905395"/>
                  <a:ext cx="4156462" cy="1215333"/>
                </a:xfrm>
                <a:prstGeom prst="rect">
                  <a:avLst/>
                </a:prstGeom>
                <a:blipFill>
                  <a:blip r:embed="rId14"/>
                  <a:stretch>
                    <a:fillRect l="-1322" t="-13065" b="-311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23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Exemplos de ajuste de dois parâmetros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182196B-5EC1-F044-1892-1199DEED86DA}"/>
                  </a:ext>
                </a:extLst>
              </p:cNvPr>
              <p:cNvSpPr txBox="1"/>
              <p:nvPr/>
            </p:nvSpPr>
            <p:spPr>
              <a:xfrm>
                <a:off x="193870" y="702278"/>
                <a:ext cx="7186612" cy="703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dados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    e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182196B-5EC1-F044-1892-1199DEED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0" y="702278"/>
                <a:ext cx="7186612" cy="703398"/>
              </a:xfrm>
              <a:prstGeom prst="rect">
                <a:avLst/>
              </a:prstGeom>
              <a:blipFill>
                <a:blip r:embed="rId2"/>
                <a:stretch>
                  <a:fillRect l="-763" t="-1724" b="-9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CB0FE-55D3-492A-6C62-B6F096BA6812}"/>
                  </a:ext>
                </a:extLst>
              </p:cNvPr>
              <p:cNvSpPr txBox="1"/>
              <p:nvPr/>
            </p:nvSpPr>
            <p:spPr>
              <a:xfrm>
                <a:off x="193870" y="415409"/>
                <a:ext cx="6929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Determinação das inclinações de um plano: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CB0FE-55D3-492A-6C62-B6F096BA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0" y="415409"/>
                <a:ext cx="6929438" cy="369332"/>
              </a:xfrm>
              <a:prstGeom prst="rect">
                <a:avLst/>
              </a:prstGeom>
              <a:blipFill>
                <a:blip r:embed="rId3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Agrupar 50">
            <a:extLst>
              <a:ext uri="{FF2B5EF4-FFF2-40B4-BE49-F238E27FC236}">
                <a16:creationId xmlns:a16="http://schemas.microsoft.com/office/drawing/2014/main" id="{D7C922D7-9D2E-DA12-F39E-D71155CFBD5A}"/>
              </a:ext>
            </a:extLst>
          </p:cNvPr>
          <p:cNvGrpSpPr/>
          <p:nvPr/>
        </p:nvGrpSpPr>
        <p:grpSpPr>
          <a:xfrm>
            <a:off x="178593" y="1370953"/>
            <a:ext cx="8153209" cy="369332"/>
            <a:chOff x="245433" y="1521091"/>
            <a:chExt cx="8153209" cy="369332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FC72463-6DA0-D5A2-2D86-93E1CAD1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1444" y="1545723"/>
              <a:ext cx="1600339" cy="320068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F5C3C91E-DA16-5ED3-7334-3EBE7EB41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6720" y="1576206"/>
              <a:ext cx="2331922" cy="259102"/>
            </a:xfrm>
            <a:prstGeom prst="rect">
              <a:avLst/>
            </a:prstGeom>
          </p:spPr>
        </p:pic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60ED6F77-9C39-4BBA-333A-A5D683A12453}"/>
                </a:ext>
              </a:extLst>
            </p:cNvPr>
            <p:cNvSpPr txBox="1"/>
            <p:nvPr/>
          </p:nvSpPr>
          <p:spPr>
            <a:xfrm>
              <a:off x="245433" y="1521091"/>
              <a:ext cx="1586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Modelo linear 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66C4949-5FC7-5442-B798-13F7B6FD1106}"/>
                </a:ext>
              </a:extLst>
            </p:cNvPr>
            <p:cNvSpPr txBox="1"/>
            <p:nvPr/>
          </p:nvSpPr>
          <p:spPr>
            <a:xfrm>
              <a:off x="3643313" y="1521091"/>
              <a:ext cx="2643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Estimativa do MMQ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227DFD8-D396-B861-B79F-28F24FA336F6}"/>
                  </a:ext>
                </a:extLst>
              </p:cNvPr>
              <p:cNvSpPr txBox="1"/>
              <p:nvPr/>
            </p:nvSpPr>
            <p:spPr>
              <a:xfrm>
                <a:off x="289287" y="1980426"/>
                <a:ext cx="186672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227DFD8-D396-B861-B79F-28F24FA33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7" y="1980426"/>
                <a:ext cx="1866729" cy="1107996"/>
              </a:xfrm>
              <a:prstGeom prst="rect">
                <a:avLst/>
              </a:prstGeom>
              <a:blipFill>
                <a:blip r:embed="rId6"/>
                <a:stretch>
                  <a:fillRect l="-2606" r="-651" b="-54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C9BCB10-A3F7-1BC3-CBE2-26A16D1E5F0A}"/>
              </a:ext>
            </a:extLst>
          </p:cNvPr>
          <p:cNvGrpSpPr/>
          <p:nvPr/>
        </p:nvGrpSpPr>
        <p:grpSpPr>
          <a:xfrm>
            <a:off x="5313897" y="2069628"/>
            <a:ext cx="2553226" cy="922734"/>
            <a:chOff x="2736057" y="2056556"/>
            <a:chExt cx="2553226" cy="922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B777F37D-9237-0195-EFFF-E7EA1EBC8A66}"/>
                    </a:ext>
                  </a:extLst>
                </p:cNvPr>
                <p:cNvSpPr txBox="1"/>
                <p:nvPr/>
              </p:nvSpPr>
              <p:spPr>
                <a:xfrm>
                  <a:off x="2736057" y="2059743"/>
                  <a:ext cx="867802" cy="9195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B777F37D-9237-0195-EFFF-E7EA1EBC8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057" y="2059743"/>
                  <a:ext cx="867802" cy="9195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A14DE399-B98C-4B2D-1AC3-C887834A4456}"/>
                    </a:ext>
                  </a:extLst>
                </p:cNvPr>
                <p:cNvSpPr txBox="1"/>
                <p:nvPr/>
              </p:nvSpPr>
              <p:spPr>
                <a:xfrm>
                  <a:off x="4735990" y="2056556"/>
                  <a:ext cx="553293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A14DE399-B98C-4B2D-1AC3-C887834A4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990" y="2056556"/>
                  <a:ext cx="553293" cy="6223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ED59AEAF-5780-9E99-77A7-D5BE6F5AA331}"/>
                    </a:ext>
                  </a:extLst>
                </p:cNvPr>
                <p:cNvSpPr txBox="1"/>
                <p:nvPr/>
              </p:nvSpPr>
              <p:spPr>
                <a:xfrm>
                  <a:off x="3662363" y="2083593"/>
                  <a:ext cx="1106393" cy="8917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eqAr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ED59AEAF-5780-9E99-77A7-D5BE6F5AA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363" y="2083593"/>
                  <a:ext cx="1106393" cy="89171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C429DAC-5641-ED3F-C712-B026ADE96575}"/>
              </a:ext>
            </a:extLst>
          </p:cNvPr>
          <p:cNvGrpSpPr/>
          <p:nvPr/>
        </p:nvGrpSpPr>
        <p:grpSpPr>
          <a:xfrm>
            <a:off x="414500" y="3358431"/>
            <a:ext cx="6503005" cy="1196444"/>
            <a:chOff x="414500" y="3358431"/>
            <a:chExt cx="6503005" cy="1196444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1B71C95-F414-A241-EE27-0F2FC098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48072" y="3358431"/>
              <a:ext cx="4069433" cy="1196444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D4671A5-C9A9-077F-FA85-E0DCD7553FD4}"/>
                </a:ext>
              </a:extLst>
            </p:cNvPr>
            <p:cNvSpPr txBox="1"/>
            <p:nvPr/>
          </p:nvSpPr>
          <p:spPr>
            <a:xfrm>
              <a:off x="414500" y="3517892"/>
              <a:ext cx="19549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Depois das operações com </a:t>
              </a:r>
            </a:p>
            <a:p>
              <a:r>
                <a:rPr lang="pt-BR" dirty="0"/>
                <a:t>as matrizes</a:t>
              </a:r>
            </a:p>
          </p:txBody>
        </p:sp>
      </p:grp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F8D38CA8-9243-ED79-9974-7E3B7E848E4E}"/>
              </a:ext>
            </a:extLst>
          </p:cNvPr>
          <p:cNvSpPr/>
          <p:nvPr/>
        </p:nvSpPr>
        <p:spPr>
          <a:xfrm>
            <a:off x="2657475" y="1954731"/>
            <a:ext cx="2281067" cy="1403699"/>
          </a:xfrm>
          <a:prstGeom prst="wedgeRectCallout">
            <a:avLst>
              <a:gd name="adj1" fmla="val -31613"/>
              <a:gd name="adj2" fmla="val -7191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Embora sejam os protagonistas, não entram nos cálculos e não os incluiremos </a:t>
            </a:r>
          </a:p>
          <a:p>
            <a:pPr algn="ctr"/>
            <a:r>
              <a:rPr lang="pt-BR" sz="1600" dirty="0"/>
              <a:t>neste slide.</a:t>
            </a:r>
          </a:p>
        </p:txBody>
      </p:sp>
    </p:spTree>
    <p:extLst>
      <p:ext uri="{BB962C8B-B14F-4D97-AF65-F5344CB8AC3E}">
        <p14:creationId xmlns:p14="http://schemas.microsoft.com/office/powerpoint/2010/main" val="25898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Ajuste dos coeficientes da 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0DDCEB5-FA3F-1C07-3941-343CB8E8732E}"/>
                  </a:ext>
                </a:extLst>
              </p:cNvPr>
              <p:cNvSpPr txBox="1"/>
              <p:nvPr/>
            </p:nvSpPr>
            <p:spPr>
              <a:xfrm>
                <a:off x="108144" y="1002331"/>
                <a:ext cx="8357200" cy="703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dados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, igual para todo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pt-BR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    e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0DDCEB5-FA3F-1C07-3941-343CB8E8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" y="1002331"/>
                <a:ext cx="8357200" cy="703398"/>
              </a:xfrm>
              <a:prstGeom prst="rect">
                <a:avLst/>
              </a:prstGeom>
              <a:blipFill>
                <a:blip r:embed="rId2"/>
                <a:stretch>
                  <a:fillRect l="-656" t="-1724" b="-9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83FB3C9-0478-DB7D-F085-7226ECF59D33}"/>
                  </a:ext>
                </a:extLst>
              </p:cNvPr>
              <p:cNvSpPr txBox="1"/>
              <p:nvPr/>
            </p:nvSpPr>
            <p:spPr>
              <a:xfrm>
                <a:off x="108144" y="411853"/>
                <a:ext cx="81571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Determinação da inclinação e da interseção da reta com o eixo O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BR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 – uma função que não é linear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83FB3C9-0478-DB7D-F085-7226ECF59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" y="411853"/>
                <a:ext cx="8157175" cy="646331"/>
              </a:xfrm>
              <a:prstGeom prst="rect">
                <a:avLst/>
              </a:prstGeom>
              <a:blipFill>
                <a:blip r:embed="rId3"/>
                <a:stretch>
                  <a:fillRect l="-67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46E5EB4-3116-34D8-C245-63BEF0CEE11E}"/>
              </a:ext>
            </a:extLst>
          </p:cNvPr>
          <p:cNvGrpSpPr/>
          <p:nvPr/>
        </p:nvGrpSpPr>
        <p:grpSpPr>
          <a:xfrm>
            <a:off x="193870" y="1685170"/>
            <a:ext cx="3006350" cy="369332"/>
            <a:chOff x="193870" y="1685170"/>
            <a:chExt cx="3006350" cy="369332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861B726-FAEF-196A-88C1-F23F3C661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9881" y="1709802"/>
              <a:ext cx="1600339" cy="320068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2AB6AFE-7FE6-0B69-8477-D5BB9C29BBA1}"/>
                </a:ext>
              </a:extLst>
            </p:cNvPr>
            <p:cNvSpPr txBox="1"/>
            <p:nvPr/>
          </p:nvSpPr>
          <p:spPr>
            <a:xfrm>
              <a:off x="193870" y="1685170"/>
              <a:ext cx="1586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Modelo linear 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36B58E8-B3D9-7F1A-DD7B-8C1B0BA5B667}"/>
              </a:ext>
            </a:extLst>
          </p:cNvPr>
          <p:cNvGrpSpPr/>
          <p:nvPr/>
        </p:nvGrpSpPr>
        <p:grpSpPr>
          <a:xfrm>
            <a:off x="193870" y="3275829"/>
            <a:ext cx="4673541" cy="369332"/>
            <a:chOff x="193870" y="3358291"/>
            <a:chExt cx="4673541" cy="369332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8E39CF8-F3A1-EC44-3CDB-31DCB167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5489" y="3419038"/>
              <a:ext cx="2331922" cy="259102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EFF4AAF-DE4D-E934-D98F-AAD0FD63CF9F}"/>
                </a:ext>
              </a:extLst>
            </p:cNvPr>
            <p:cNvSpPr txBox="1"/>
            <p:nvPr/>
          </p:nvSpPr>
          <p:spPr>
            <a:xfrm>
              <a:off x="193870" y="3358291"/>
              <a:ext cx="2643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Estimativa do MMQ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02C4495-E20C-9577-6680-42E187531F11}"/>
                  </a:ext>
                </a:extLst>
              </p:cNvPr>
              <p:cNvSpPr txBox="1"/>
              <p:nvPr/>
            </p:nvSpPr>
            <p:spPr>
              <a:xfrm>
                <a:off x="289287" y="1980426"/>
                <a:ext cx="162005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02C4495-E20C-9577-6680-42E18753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7" y="1980426"/>
                <a:ext cx="1620059" cy="1107996"/>
              </a:xfrm>
              <a:prstGeom prst="rect">
                <a:avLst/>
              </a:prstGeom>
              <a:blipFill>
                <a:blip r:embed="rId6"/>
                <a:stretch>
                  <a:fillRect l="-3008" r="-1128" b="-54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FE11319-1D1B-25F7-EC5C-D5DD633DCBBC}"/>
              </a:ext>
            </a:extLst>
          </p:cNvPr>
          <p:cNvGrpSpPr/>
          <p:nvPr/>
        </p:nvGrpSpPr>
        <p:grpSpPr>
          <a:xfrm>
            <a:off x="2666738" y="2076846"/>
            <a:ext cx="2553226" cy="1061679"/>
            <a:chOff x="2736057" y="2056556"/>
            <a:chExt cx="2553226" cy="1061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DDD58B2C-6996-9DF3-A32E-169F9D2050D4}"/>
                    </a:ext>
                  </a:extLst>
                </p:cNvPr>
                <p:cNvSpPr txBox="1"/>
                <p:nvPr/>
              </p:nvSpPr>
              <p:spPr>
                <a:xfrm>
                  <a:off x="2736057" y="2059743"/>
                  <a:ext cx="867802" cy="9195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B777F37D-9237-0195-EFFF-E7EA1EBC8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057" y="2059743"/>
                  <a:ext cx="867802" cy="9195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7FDB582B-0EA7-0176-2478-DE3E0F84CFCB}"/>
                    </a:ext>
                  </a:extLst>
                </p:cNvPr>
                <p:cNvSpPr txBox="1"/>
                <p:nvPr/>
              </p:nvSpPr>
              <p:spPr>
                <a:xfrm>
                  <a:off x="4735990" y="2056556"/>
                  <a:ext cx="553293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A14DE399-B98C-4B2D-1AC3-C887834A4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990" y="2056556"/>
                  <a:ext cx="553293" cy="6223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205430F4-57D8-1F43-B60A-2D09976323A5}"/>
                    </a:ext>
                  </a:extLst>
                </p:cNvPr>
                <p:cNvSpPr txBox="1"/>
                <p:nvPr/>
              </p:nvSpPr>
              <p:spPr>
                <a:xfrm>
                  <a:off x="3662363" y="2083593"/>
                  <a:ext cx="1011815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eqArr>
                                </m:e>
                              </m:mr>
                              <m:m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205430F4-57D8-1F43-B60A-2D0997632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363" y="2083593"/>
                  <a:ext cx="1011815" cy="10346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C0C0881-4BB5-C891-41C7-6A0F997398EF}"/>
                  </a:ext>
                </a:extLst>
              </p:cNvPr>
              <p:cNvSpPr txBox="1"/>
              <p:nvPr/>
            </p:nvSpPr>
            <p:spPr>
              <a:xfrm>
                <a:off x="5870249" y="1909453"/>
                <a:ext cx="3079881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0…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0C0C0881-4BB5-C891-41C7-6A0F9973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249" y="1909453"/>
                <a:ext cx="3079881" cy="10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33CD412-C254-77BE-996D-B0C0C75EA9BB}"/>
              </a:ext>
            </a:extLst>
          </p:cNvPr>
          <p:cNvGrpSpPr/>
          <p:nvPr/>
        </p:nvGrpSpPr>
        <p:grpSpPr>
          <a:xfrm>
            <a:off x="357713" y="3620529"/>
            <a:ext cx="8718274" cy="1181202"/>
            <a:chOff x="357713" y="3620529"/>
            <a:chExt cx="8718274" cy="1181202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69086091-20A6-21DE-9CF0-216AD3CE4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/>
            <a:stretch/>
          </p:blipFill>
          <p:spPr>
            <a:xfrm>
              <a:off x="357713" y="3620529"/>
              <a:ext cx="5685013" cy="1181202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CC584EAF-AADF-CF3E-B4D2-BACDE98E8636}"/>
                </a:ext>
              </a:extLst>
            </p:cNvPr>
            <p:cNvSpPr txBox="1"/>
            <p:nvPr/>
          </p:nvSpPr>
          <p:spPr>
            <a:xfrm>
              <a:off x="6282845" y="3887964"/>
              <a:ext cx="2793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Nesta conta, a matriz M</a:t>
              </a:r>
            </a:p>
            <a:p>
              <a:r>
                <a:rPr lang="pt-BR" dirty="0"/>
                <a:t>já foi invertida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Não-tendenciosidade do MMQ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D63B8A-528F-A74F-16E4-B327182E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53" y="968786"/>
            <a:ext cx="2331922" cy="259102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68EE45C-23AE-FADF-75B2-DD04D5895A89}"/>
              </a:ext>
            </a:extLst>
          </p:cNvPr>
          <p:cNvGrpSpPr/>
          <p:nvPr/>
        </p:nvGrpSpPr>
        <p:grpSpPr>
          <a:xfrm>
            <a:off x="178593" y="614363"/>
            <a:ext cx="8636795" cy="369332"/>
            <a:chOff x="178593" y="614363"/>
            <a:chExt cx="8636795" cy="36933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07A9DD3-4731-A822-6A21-676A14777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1336" y="627909"/>
              <a:ext cx="1600339" cy="320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6289E5CA-A869-57E7-1F98-E79F858FC4D4}"/>
                    </a:ext>
                  </a:extLst>
                </p:cNvPr>
                <p:cNvSpPr txBox="1"/>
                <p:nvPr/>
              </p:nvSpPr>
              <p:spPr>
                <a:xfrm>
                  <a:off x="178593" y="614363"/>
                  <a:ext cx="687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estimativa do MMQ para os parâmetros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no modelo linear </a:t>
                  </a:r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6289E5CA-A869-57E7-1F98-E79F858FC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" y="614363"/>
                  <a:ext cx="687291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09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96AA40-6D0C-D25C-E847-C5AD32CD2F89}"/>
                </a:ext>
              </a:extLst>
            </p:cNvPr>
            <p:cNvSpPr txBox="1"/>
            <p:nvPr/>
          </p:nvSpPr>
          <p:spPr>
            <a:xfrm>
              <a:off x="8193881" y="614363"/>
              <a:ext cx="621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é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65B2C83D-9BB2-0F84-3E05-A2E8112A6722}"/>
              </a:ext>
            </a:extLst>
          </p:cNvPr>
          <p:cNvGrpSpPr/>
          <p:nvPr/>
        </p:nvGrpSpPr>
        <p:grpSpPr>
          <a:xfrm>
            <a:off x="178593" y="1179060"/>
            <a:ext cx="4092776" cy="578496"/>
            <a:chOff x="178593" y="1179060"/>
            <a:chExt cx="4092776" cy="578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FC9AEFC7-FFD9-F67F-D4CC-C50CA4B2ACF7}"/>
                    </a:ext>
                  </a:extLst>
                </p:cNvPr>
                <p:cNvSpPr txBox="1"/>
                <p:nvPr/>
              </p:nvSpPr>
              <p:spPr>
                <a:xfrm>
                  <a:off x="178593" y="1179060"/>
                  <a:ext cx="386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em que, substituindo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 b="1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pt-BR" dirty="0"/>
                    <a:t>, dá</a:t>
                  </a:r>
                  <a:endParaRPr lang="pt-BR" b="1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FC9AEFC7-FFD9-F67F-D4CC-C50CA4B2A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" y="1179060"/>
                  <a:ext cx="386476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62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E8B8CC33-1011-95BD-1357-FAE78730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1657" y="1490833"/>
              <a:ext cx="3139712" cy="266723"/>
            </a:xfrm>
            <a:prstGeom prst="rect">
              <a:avLst/>
            </a:prstGeom>
          </p:spPr>
        </p:pic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34DD475-AA31-B00B-51D0-7C6AB67930AF}"/>
              </a:ext>
            </a:extLst>
          </p:cNvPr>
          <p:cNvGrpSpPr/>
          <p:nvPr/>
        </p:nvGrpSpPr>
        <p:grpSpPr>
          <a:xfrm>
            <a:off x="1514915" y="1750329"/>
            <a:ext cx="2121301" cy="723794"/>
            <a:chOff x="1514915" y="1750329"/>
            <a:chExt cx="2121301" cy="723794"/>
          </a:xfrm>
        </p:grpSpPr>
        <p:sp>
          <p:nvSpPr>
            <p:cNvPr id="18" name="Chave Esquerda 17">
              <a:extLst>
                <a:ext uri="{FF2B5EF4-FFF2-40B4-BE49-F238E27FC236}">
                  <a16:creationId xmlns:a16="http://schemas.microsoft.com/office/drawing/2014/main" id="{02FEDFC9-6FF2-2A26-83DD-F9DE7C6274C5}"/>
                </a:ext>
              </a:extLst>
            </p:cNvPr>
            <p:cNvSpPr/>
            <p:nvPr/>
          </p:nvSpPr>
          <p:spPr>
            <a:xfrm rot="16200000">
              <a:off x="2424315" y="840929"/>
              <a:ext cx="302502" cy="2121301"/>
            </a:xfrm>
            <a:prstGeom prst="leftBrace">
              <a:avLst>
                <a:gd name="adj1" fmla="val 4405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126FAE17-AD36-E702-4168-60D08F06DE78}"/>
                    </a:ext>
                  </a:extLst>
                </p:cNvPr>
                <p:cNvSpPr txBox="1"/>
                <p:nvPr/>
              </p:nvSpPr>
              <p:spPr>
                <a:xfrm>
                  <a:off x="2186035" y="2082477"/>
                  <a:ext cx="821531" cy="3916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126FAE17-AD36-E702-4168-60D08F06D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035" y="2082477"/>
                  <a:ext cx="821531" cy="391646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EDAC8C65-204D-E13A-EB20-47BB5F862C81}"/>
              </a:ext>
            </a:extLst>
          </p:cNvPr>
          <p:cNvGrpSpPr/>
          <p:nvPr/>
        </p:nvGrpSpPr>
        <p:grpSpPr>
          <a:xfrm>
            <a:off x="4314264" y="1448545"/>
            <a:ext cx="4102202" cy="369332"/>
            <a:chOff x="4314264" y="1448545"/>
            <a:chExt cx="4102202" cy="369332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FCD5943-FC2F-1DDE-FD1F-D3CB35022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21546" y="1524750"/>
              <a:ext cx="2994920" cy="289585"/>
            </a:xfrm>
            <a:prstGeom prst="rect">
              <a:avLst/>
            </a:prstGeom>
          </p:spPr>
        </p:pic>
        <p:sp>
          <p:nvSpPr>
            <p:cNvPr id="27" name="Seta: para a Direita 26">
              <a:extLst>
                <a:ext uri="{FF2B5EF4-FFF2-40B4-BE49-F238E27FC236}">
                  <a16:creationId xmlns:a16="http://schemas.microsoft.com/office/drawing/2014/main" id="{41E6E7C4-52C7-1E49-88FC-A3834C01C1B6}"/>
                </a:ext>
              </a:extLst>
            </p:cNvPr>
            <p:cNvSpPr/>
            <p:nvPr/>
          </p:nvSpPr>
          <p:spPr>
            <a:xfrm>
              <a:off x="4314264" y="1448545"/>
              <a:ext cx="1080000" cy="36933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53CE49B-A8DE-9C1B-50BD-AD05D63E4F19}"/>
              </a:ext>
            </a:extLst>
          </p:cNvPr>
          <p:cNvGrpSpPr/>
          <p:nvPr/>
        </p:nvGrpSpPr>
        <p:grpSpPr>
          <a:xfrm>
            <a:off x="178593" y="2474123"/>
            <a:ext cx="5654682" cy="680394"/>
            <a:chOff x="178593" y="2474123"/>
            <a:chExt cx="5654682" cy="680394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3DBB763-3508-5319-DC60-E2AF8661B72E}"/>
                </a:ext>
              </a:extLst>
            </p:cNvPr>
            <p:cNvSpPr txBox="1"/>
            <p:nvPr/>
          </p:nvSpPr>
          <p:spPr>
            <a:xfrm>
              <a:off x="178593" y="2474123"/>
              <a:ext cx="545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Tomando o valor esperado de ambos os membros</a:t>
              </a:r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E87059C3-1935-378D-A0BD-FD757720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53427" y="2895415"/>
              <a:ext cx="3779848" cy="259102"/>
            </a:xfrm>
            <a:prstGeom prst="rect">
              <a:avLst/>
            </a:prstGeom>
          </p:spPr>
        </p:pic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BDB45A46-FDA2-728A-B861-9F32775C917D}"/>
              </a:ext>
            </a:extLst>
          </p:cNvPr>
          <p:cNvGrpSpPr/>
          <p:nvPr/>
        </p:nvGrpSpPr>
        <p:grpSpPr>
          <a:xfrm>
            <a:off x="5394266" y="3158690"/>
            <a:ext cx="439009" cy="567365"/>
            <a:chOff x="5394266" y="3158690"/>
            <a:chExt cx="439009" cy="567365"/>
          </a:xfrm>
        </p:grpSpPr>
        <p:sp>
          <p:nvSpPr>
            <p:cNvPr id="32" name="Chave Esquerda 31">
              <a:extLst>
                <a:ext uri="{FF2B5EF4-FFF2-40B4-BE49-F238E27FC236}">
                  <a16:creationId xmlns:a16="http://schemas.microsoft.com/office/drawing/2014/main" id="{546E4E0A-84F3-EF1A-D1EA-6A6E89395FEE}"/>
                </a:ext>
              </a:extLst>
            </p:cNvPr>
            <p:cNvSpPr/>
            <p:nvPr/>
          </p:nvSpPr>
          <p:spPr>
            <a:xfrm rot="16200000">
              <a:off x="5446342" y="3106614"/>
              <a:ext cx="259102" cy="363254"/>
            </a:xfrm>
            <a:prstGeom prst="leftBrace">
              <a:avLst>
                <a:gd name="adj1" fmla="val 6405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0F5875A5-B2D6-6409-AAF1-AF5AA7F95FB3}"/>
                    </a:ext>
                  </a:extLst>
                </p:cNvPr>
                <p:cNvSpPr txBox="1"/>
                <p:nvPr/>
              </p:nvSpPr>
              <p:spPr>
                <a:xfrm>
                  <a:off x="5528512" y="3426742"/>
                  <a:ext cx="304763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0F5875A5-B2D6-6409-AAF1-AF5AA7F95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512" y="3426742"/>
                  <a:ext cx="304763" cy="299313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8000" b="-204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F293AB02-24A1-CF9F-3B6A-0AA202F25875}"/>
              </a:ext>
            </a:extLst>
          </p:cNvPr>
          <p:cNvGrpSpPr/>
          <p:nvPr/>
        </p:nvGrpSpPr>
        <p:grpSpPr>
          <a:xfrm>
            <a:off x="2876943" y="3177863"/>
            <a:ext cx="530673" cy="583201"/>
            <a:chOff x="2876943" y="3177863"/>
            <a:chExt cx="530673" cy="583201"/>
          </a:xfrm>
        </p:grpSpPr>
        <p:sp>
          <p:nvSpPr>
            <p:cNvPr id="35" name="Chave Esquerda 34">
              <a:extLst>
                <a:ext uri="{FF2B5EF4-FFF2-40B4-BE49-F238E27FC236}">
                  <a16:creationId xmlns:a16="http://schemas.microsoft.com/office/drawing/2014/main" id="{D05D79F4-0E37-B542-0F41-746FCEEA271A}"/>
                </a:ext>
              </a:extLst>
            </p:cNvPr>
            <p:cNvSpPr/>
            <p:nvPr/>
          </p:nvSpPr>
          <p:spPr>
            <a:xfrm rot="16200000">
              <a:off x="3003009" y="3051797"/>
              <a:ext cx="259102" cy="511234"/>
            </a:xfrm>
            <a:prstGeom prst="leftBrace">
              <a:avLst>
                <a:gd name="adj1" fmla="val 6405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84DB62EF-8074-0A1F-F156-1E0B3028EBF1}"/>
                    </a:ext>
                  </a:extLst>
                </p:cNvPr>
                <p:cNvSpPr txBox="1"/>
                <p:nvPr/>
              </p:nvSpPr>
              <p:spPr>
                <a:xfrm>
                  <a:off x="3007566" y="3391732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84DB62EF-8074-0A1F-F156-1E0B3028E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66" y="3391732"/>
                  <a:ext cx="4000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5C88DDF-A68F-F3E9-AB15-DC7673DF0F65}"/>
                  </a:ext>
                </a:extLst>
              </p:cNvPr>
              <p:cNvSpPr txBox="1"/>
              <p:nvPr/>
            </p:nvSpPr>
            <p:spPr>
              <a:xfrm>
                <a:off x="5886708" y="2812761"/>
                <a:ext cx="7215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1" i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nor/>
                          </m:rPr>
                          <a:rPr lang="pt-BR" b="1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5C88DDF-A68F-F3E9-AB15-DC7673DF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08" y="2812761"/>
                <a:ext cx="72156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F7239616-BA86-A9DA-8AE2-809A7354CB8C}"/>
                  </a:ext>
                </a:extLst>
              </p:cNvPr>
              <p:cNvSpPr txBox="1"/>
              <p:nvPr/>
            </p:nvSpPr>
            <p:spPr>
              <a:xfrm>
                <a:off x="250030" y="3669276"/>
                <a:ext cx="75866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Note nessa demonstração que: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a linearidade foi fundamental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a não tendenciosidade foi fundamental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qualquer matriz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pt-BR" dirty="0"/>
                  <a:t> serve!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F7239616-BA86-A9DA-8AE2-809A7354C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" y="3669276"/>
                <a:ext cx="7586663" cy="1200329"/>
              </a:xfrm>
              <a:prstGeom prst="rect">
                <a:avLst/>
              </a:prstGeom>
              <a:blipFill>
                <a:blip r:embed="rId13"/>
                <a:stretch>
                  <a:fillRect l="-643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5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870</Words>
  <Application>Microsoft Office PowerPoint</Application>
  <PresentationFormat>Apresentação na tela (16:9)</PresentationFormat>
  <Paragraphs>221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Cambria Math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O modelo linear</vt:lpstr>
      <vt:lpstr>O modelo linear na forma matricial</vt:lpstr>
      <vt:lpstr>A estimativa de mínimos quadrados</vt:lpstr>
      <vt:lpstr>Exemplos de ajuste de um parâmetros</vt:lpstr>
      <vt:lpstr>Exemplos de ajuste de dois parâmetros</vt:lpstr>
      <vt:lpstr>Ajuste dos coeficientes da reta</vt:lpstr>
      <vt:lpstr>Não-tendenciosidade do MMQ</vt:lpstr>
      <vt:lpstr>As variâncias das estimativas</vt:lpstr>
      <vt:lpstr>Exemplos do cálculo das variâncias das estimativas</vt:lpstr>
      <vt:lpstr>MMQ dá variância mínima no modelo linear</vt:lpstr>
      <vt:lpstr>O método de Monte Carlo</vt:lpstr>
      <vt:lpstr>Condição para existir um estimador de variância mínima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411</cp:revision>
  <dcterms:created xsi:type="dcterms:W3CDTF">2016-03-09T00:36:12Z</dcterms:created>
  <dcterms:modified xsi:type="dcterms:W3CDTF">2023-05-15T21:30:46Z</dcterms:modified>
</cp:coreProperties>
</file>