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56" r:id="rId5"/>
    <p:sldId id="270" r:id="rId6"/>
    <p:sldId id="258" r:id="rId7"/>
    <p:sldId id="307" r:id="rId8"/>
    <p:sldId id="274" r:id="rId9"/>
    <p:sldId id="300" r:id="rId10"/>
    <p:sldId id="275" r:id="rId11"/>
    <p:sldId id="305" r:id="rId12"/>
    <p:sldId id="309" r:id="rId13"/>
    <p:sldId id="277" r:id="rId14"/>
    <p:sldId id="278" r:id="rId15"/>
    <p:sldId id="279" r:id="rId16"/>
    <p:sldId id="276" r:id="rId17"/>
    <p:sldId id="291" r:id="rId18"/>
    <p:sldId id="315" r:id="rId19"/>
    <p:sldId id="317" r:id="rId20"/>
    <p:sldId id="273" r:id="rId21"/>
    <p:sldId id="264" r:id="rId22"/>
    <p:sldId id="342" r:id="rId23"/>
    <p:sldId id="347" r:id="rId24"/>
    <p:sldId id="336" r:id="rId25"/>
    <p:sldId id="353" r:id="rId26"/>
    <p:sldId id="338" r:id="rId27"/>
    <p:sldId id="355" r:id="rId28"/>
    <p:sldId id="356" r:id="rId29"/>
    <p:sldId id="357" r:id="rId30"/>
    <p:sldId id="358" r:id="rId31"/>
    <p:sldId id="343" r:id="rId32"/>
    <p:sldId id="341" r:id="rId33"/>
    <p:sldId id="337" r:id="rId34"/>
    <p:sldId id="344" r:id="rId35"/>
    <p:sldId id="294" r:id="rId36"/>
    <p:sldId id="345" r:id="rId37"/>
    <p:sldId id="390" r:id="rId38"/>
    <p:sldId id="346" r:id="rId39"/>
    <p:sldId id="352" r:id="rId40"/>
    <p:sldId id="351" r:id="rId41"/>
    <p:sldId id="348" r:id="rId42"/>
    <p:sldId id="349" r:id="rId43"/>
    <p:sldId id="350" r:id="rId44"/>
    <p:sldId id="296" r:id="rId45"/>
    <p:sldId id="299" r:id="rId46"/>
    <p:sldId id="298" r:id="rId47"/>
    <p:sldId id="354" r:id="rId48"/>
    <p:sldId id="371" r:id="rId49"/>
    <p:sldId id="359" r:id="rId50"/>
    <p:sldId id="362" r:id="rId51"/>
    <p:sldId id="372" r:id="rId52"/>
    <p:sldId id="287" r:id="rId53"/>
    <p:sldId id="366" r:id="rId54"/>
    <p:sldId id="285" r:id="rId55"/>
    <p:sldId id="367" r:id="rId56"/>
    <p:sldId id="370" r:id="rId57"/>
    <p:sldId id="369" r:id="rId58"/>
    <p:sldId id="301" r:id="rId59"/>
    <p:sldId id="260" r:id="rId60"/>
    <p:sldId id="261" r:id="rId61"/>
    <p:sldId id="272" r:id="rId62"/>
    <p:sldId id="290" r:id="rId63"/>
    <p:sldId id="293" r:id="rId64"/>
    <p:sldId id="292" r:id="rId65"/>
    <p:sldId id="267" r:id="rId66"/>
    <p:sldId id="380" r:id="rId67"/>
    <p:sldId id="286" r:id="rId68"/>
    <p:sldId id="373" r:id="rId69"/>
    <p:sldId id="284" r:id="rId70"/>
    <p:sldId id="308" r:id="rId71"/>
    <p:sldId id="374" r:id="rId72"/>
    <p:sldId id="375" r:id="rId73"/>
    <p:sldId id="376" r:id="rId74"/>
    <p:sldId id="377" r:id="rId75"/>
    <p:sldId id="381" r:id="rId76"/>
    <p:sldId id="378" r:id="rId77"/>
    <p:sldId id="302" r:id="rId78"/>
    <p:sldId id="304" r:id="rId79"/>
    <p:sldId id="295" r:id="rId80"/>
    <p:sldId id="262" r:id="rId81"/>
    <p:sldId id="363" r:id="rId82"/>
    <p:sldId id="364" r:id="rId83"/>
    <p:sldId id="365" r:id="rId84"/>
    <p:sldId id="382" r:id="rId85"/>
    <p:sldId id="379" r:id="rId86"/>
    <p:sldId id="306" r:id="rId87"/>
    <p:sldId id="386" r:id="rId88"/>
    <p:sldId id="388" r:id="rId89"/>
    <p:sldId id="289" r:id="rId90"/>
    <p:sldId id="389" r:id="rId91"/>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948"/>
    <p:restoredTop sz="94603"/>
  </p:normalViewPr>
  <p:slideViewPr>
    <p:cSldViewPr snapToGrid="0" snapToObjects="1">
      <p:cViewPr varScale="1">
        <p:scale>
          <a:sx n="108" d="100"/>
          <a:sy n="108" d="100"/>
        </p:scale>
        <p:origin x="200" y="2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tableStyles" Target="tableStyle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presProps" Target="presProp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diagrams/_rels/data8.xml.rels><?xml version="1.0" encoding="UTF-8" standalone="yes"?>
<Relationships xmlns="http://schemas.openxmlformats.org/package/2006/relationships"><Relationship Id="rId2" Type="http://schemas.openxmlformats.org/officeDocument/2006/relationships/hyperlink" Target="http://www.planalto.gov.br/ccivil_03/leis/LEIS_2001/L10303.htm" TargetMode="External"/><Relationship Id="rId1" Type="http://schemas.openxmlformats.org/officeDocument/2006/relationships/hyperlink" Target="http://www.planalto.gov.br/ccivil_03/_Ato2015-2018/2017/Lei/L13506.htm" TargetMode="External"/></Relationships>
</file>

<file path=ppt/diagrams/_rels/drawing8.xml.rels><?xml version="1.0" encoding="UTF-8" standalone="yes"?>
<Relationships xmlns="http://schemas.openxmlformats.org/package/2006/relationships"><Relationship Id="rId2" Type="http://schemas.openxmlformats.org/officeDocument/2006/relationships/hyperlink" Target="http://www.planalto.gov.br/ccivil_03/leis/LEIS_2001/L10303.htm" TargetMode="External"/><Relationship Id="rId1" Type="http://schemas.openxmlformats.org/officeDocument/2006/relationships/hyperlink" Target="http://www.planalto.gov.br/ccivil_03/_Ato2015-2018/2017/Lei/L13506.htm" TargetMode="Externa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9E0600-9EF5-45BC-98C1-4040A0469194}"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9381104D-6AF7-473E-B459-87D657B7DC7A}">
      <dgm:prSet/>
      <dgm:spPr/>
      <dgm:t>
        <a:bodyPr/>
        <a:lstStyle/>
        <a:p>
          <a:r>
            <a:rPr lang="pt-BR"/>
            <a:t>Mercado monetário: curtíssimo prazo (operações de open Market do Banco Central para injetar ou retirar liquidez do mercado, criando ou reduzindo reservar bancárias e criando moeda escritural)</a:t>
          </a:r>
          <a:endParaRPr lang="en-US"/>
        </a:p>
      </dgm:t>
    </dgm:pt>
    <dgm:pt modelId="{41033D2F-7AFA-4C56-B8D4-1DAF1CAC1A9F}" type="parTrans" cxnId="{74CEBB67-C3D5-4F0A-B342-DD9E2DC2E4D0}">
      <dgm:prSet/>
      <dgm:spPr/>
      <dgm:t>
        <a:bodyPr/>
        <a:lstStyle/>
        <a:p>
          <a:endParaRPr lang="en-US"/>
        </a:p>
      </dgm:t>
    </dgm:pt>
    <dgm:pt modelId="{E84C4C84-0567-4194-A68F-D1A6BC83E561}" type="sibTrans" cxnId="{74CEBB67-C3D5-4F0A-B342-DD9E2DC2E4D0}">
      <dgm:prSet/>
      <dgm:spPr/>
      <dgm:t>
        <a:bodyPr/>
        <a:lstStyle/>
        <a:p>
          <a:endParaRPr lang="en-US"/>
        </a:p>
      </dgm:t>
    </dgm:pt>
    <dgm:pt modelId="{9F000715-8ECD-47CD-BAB9-AA8CA8332412}">
      <dgm:prSet/>
      <dgm:spPr/>
      <dgm:t>
        <a:bodyPr/>
        <a:lstStyle/>
        <a:p>
          <a:r>
            <a:rPr lang="pt-BR"/>
            <a:t>Mercado de Crédito Bancário: prazo curto e médio</a:t>
          </a:r>
          <a:endParaRPr lang="en-US"/>
        </a:p>
      </dgm:t>
    </dgm:pt>
    <dgm:pt modelId="{BE3877B2-B738-4C32-8788-60C12C2C15A4}" type="parTrans" cxnId="{865B5FEF-DC26-40DF-80EF-E4B37278AD04}">
      <dgm:prSet/>
      <dgm:spPr/>
      <dgm:t>
        <a:bodyPr/>
        <a:lstStyle/>
        <a:p>
          <a:endParaRPr lang="en-US"/>
        </a:p>
      </dgm:t>
    </dgm:pt>
    <dgm:pt modelId="{BD607EA8-3045-4B78-89AD-6203C4F7B7BA}" type="sibTrans" cxnId="{865B5FEF-DC26-40DF-80EF-E4B37278AD04}">
      <dgm:prSet/>
      <dgm:spPr/>
      <dgm:t>
        <a:bodyPr/>
        <a:lstStyle/>
        <a:p>
          <a:endParaRPr lang="en-US"/>
        </a:p>
      </dgm:t>
    </dgm:pt>
    <dgm:pt modelId="{32684A8B-3F35-4DBA-B19A-AEE3AE65DF2E}">
      <dgm:prSet/>
      <dgm:spPr/>
      <dgm:t>
        <a:bodyPr/>
        <a:lstStyle/>
        <a:p>
          <a:r>
            <a:rPr lang="pt-BR"/>
            <a:t>Mercado de Capitais: Prazo Longo. </a:t>
          </a:r>
          <a:endParaRPr lang="en-US"/>
        </a:p>
      </dgm:t>
    </dgm:pt>
    <dgm:pt modelId="{6E3C2671-CB9F-4CF8-9871-4463012CA23B}" type="parTrans" cxnId="{B31920B2-B0FB-44F5-B22F-69A279FBF313}">
      <dgm:prSet/>
      <dgm:spPr/>
      <dgm:t>
        <a:bodyPr/>
        <a:lstStyle/>
        <a:p>
          <a:endParaRPr lang="en-US"/>
        </a:p>
      </dgm:t>
    </dgm:pt>
    <dgm:pt modelId="{4A7674F8-16AF-425C-8D7D-B02F728E7B94}" type="sibTrans" cxnId="{B31920B2-B0FB-44F5-B22F-69A279FBF313}">
      <dgm:prSet/>
      <dgm:spPr/>
      <dgm:t>
        <a:bodyPr/>
        <a:lstStyle/>
        <a:p>
          <a:endParaRPr lang="en-US"/>
        </a:p>
      </dgm:t>
    </dgm:pt>
    <dgm:pt modelId="{EB6EE02C-115E-F34E-B1F8-C0D63376FB7D}" type="pres">
      <dgm:prSet presAssocID="{8D9E0600-9EF5-45BC-98C1-4040A0469194}" presName="linear" presStyleCnt="0">
        <dgm:presLayoutVars>
          <dgm:animLvl val="lvl"/>
          <dgm:resizeHandles val="exact"/>
        </dgm:presLayoutVars>
      </dgm:prSet>
      <dgm:spPr/>
    </dgm:pt>
    <dgm:pt modelId="{82368CA4-78AB-BC4E-B698-929B49F62F31}" type="pres">
      <dgm:prSet presAssocID="{9381104D-6AF7-473E-B459-87D657B7DC7A}" presName="parentText" presStyleLbl="node1" presStyleIdx="0" presStyleCnt="3">
        <dgm:presLayoutVars>
          <dgm:chMax val="0"/>
          <dgm:bulletEnabled val="1"/>
        </dgm:presLayoutVars>
      </dgm:prSet>
      <dgm:spPr/>
    </dgm:pt>
    <dgm:pt modelId="{4135CBBC-8870-4E46-B3FE-7074094CCC10}" type="pres">
      <dgm:prSet presAssocID="{E84C4C84-0567-4194-A68F-D1A6BC83E561}" presName="spacer" presStyleCnt="0"/>
      <dgm:spPr/>
    </dgm:pt>
    <dgm:pt modelId="{2F2617BA-38B9-8E4E-8983-EE287EFF6C5A}" type="pres">
      <dgm:prSet presAssocID="{9F000715-8ECD-47CD-BAB9-AA8CA8332412}" presName="parentText" presStyleLbl="node1" presStyleIdx="1" presStyleCnt="3">
        <dgm:presLayoutVars>
          <dgm:chMax val="0"/>
          <dgm:bulletEnabled val="1"/>
        </dgm:presLayoutVars>
      </dgm:prSet>
      <dgm:spPr/>
    </dgm:pt>
    <dgm:pt modelId="{C510B768-4BA2-7B4E-95AD-F709390864E9}" type="pres">
      <dgm:prSet presAssocID="{BD607EA8-3045-4B78-89AD-6203C4F7B7BA}" presName="spacer" presStyleCnt="0"/>
      <dgm:spPr/>
    </dgm:pt>
    <dgm:pt modelId="{605C869A-1838-0D4D-873F-9B3362BC90A6}" type="pres">
      <dgm:prSet presAssocID="{32684A8B-3F35-4DBA-B19A-AEE3AE65DF2E}" presName="parentText" presStyleLbl="node1" presStyleIdx="2" presStyleCnt="3">
        <dgm:presLayoutVars>
          <dgm:chMax val="0"/>
          <dgm:bulletEnabled val="1"/>
        </dgm:presLayoutVars>
      </dgm:prSet>
      <dgm:spPr/>
    </dgm:pt>
  </dgm:ptLst>
  <dgm:cxnLst>
    <dgm:cxn modelId="{C9196A10-9F9D-DC41-ABAC-443D2077AE70}" type="presOf" srcId="{9F000715-8ECD-47CD-BAB9-AA8CA8332412}" destId="{2F2617BA-38B9-8E4E-8983-EE287EFF6C5A}" srcOrd="0" destOrd="0" presId="urn:microsoft.com/office/officeart/2005/8/layout/vList2"/>
    <dgm:cxn modelId="{CB64C513-D1CB-4246-B7E5-04A8854DF211}" type="presOf" srcId="{9381104D-6AF7-473E-B459-87D657B7DC7A}" destId="{82368CA4-78AB-BC4E-B698-929B49F62F31}" srcOrd="0" destOrd="0" presId="urn:microsoft.com/office/officeart/2005/8/layout/vList2"/>
    <dgm:cxn modelId="{EC6F1E18-B669-8F44-82F8-9DB0B55872DA}" type="presOf" srcId="{32684A8B-3F35-4DBA-B19A-AEE3AE65DF2E}" destId="{605C869A-1838-0D4D-873F-9B3362BC90A6}" srcOrd="0" destOrd="0" presId="urn:microsoft.com/office/officeart/2005/8/layout/vList2"/>
    <dgm:cxn modelId="{74CEBB67-C3D5-4F0A-B342-DD9E2DC2E4D0}" srcId="{8D9E0600-9EF5-45BC-98C1-4040A0469194}" destId="{9381104D-6AF7-473E-B459-87D657B7DC7A}" srcOrd="0" destOrd="0" parTransId="{41033D2F-7AFA-4C56-B8D4-1DAF1CAC1A9F}" sibTransId="{E84C4C84-0567-4194-A68F-D1A6BC83E561}"/>
    <dgm:cxn modelId="{C6FC0478-CAF9-A548-B2D5-B376B54A0934}" type="presOf" srcId="{8D9E0600-9EF5-45BC-98C1-4040A0469194}" destId="{EB6EE02C-115E-F34E-B1F8-C0D63376FB7D}" srcOrd="0" destOrd="0" presId="urn:microsoft.com/office/officeart/2005/8/layout/vList2"/>
    <dgm:cxn modelId="{B31920B2-B0FB-44F5-B22F-69A279FBF313}" srcId="{8D9E0600-9EF5-45BC-98C1-4040A0469194}" destId="{32684A8B-3F35-4DBA-B19A-AEE3AE65DF2E}" srcOrd="2" destOrd="0" parTransId="{6E3C2671-CB9F-4CF8-9871-4463012CA23B}" sibTransId="{4A7674F8-16AF-425C-8D7D-B02F728E7B94}"/>
    <dgm:cxn modelId="{865B5FEF-DC26-40DF-80EF-E4B37278AD04}" srcId="{8D9E0600-9EF5-45BC-98C1-4040A0469194}" destId="{9F000715-8ECD-47CD-BAB9-AA8CA8332412}" srcOrd="1" destOrd="0" parTransId="{BE3877B2-B738-4C32-8788-60C12C2C15A4}" sibTransId="{BD607EA8-3045-4B78-89AD-6203C4F7B7BA}"/>
    <dgm:cxn modelId="{3DAABD89-3669-474A-92D8-C90EB5D0618A}" type="presParOf" srcId="{EB6EE02C-115E-F34E-B1F8-C0D63376FB7D}" destId="{82368CA4-78AB-BC4E-B698-929B49F62F31}" srcOrd="0" destOrd="0" presId="urn:microsoft.com/office/officeart/2005/8/layout/vList2"/>
    <dgm:cxn modelId="{40B4241A-BCFF-994E-9169-592545C880BA}" type="presParOf" srcId="{EB6EE02C-115E-F34E-B1F8-C0D63376FB7D}" destId="{4135CBBC-8870-4E46-B3FE-7074094CCC10}" srcOrd="1" destOrd="0" presId="urn:microsoft.com/office/officeart/2005/8/layout/vList2"/>
    <dgm:cxn modelId="{F8F8975C-2799-C647-A942-5179175E6637}" type="presParOf" srcId="{EB6EE02C-115E-F34E-B1F8-C0D63376FB7D}" destId="{2F2617BA-38B9-8E4E-8983-EE287EFF6C5A}" srcOrd="2" destOrd="0" presId="urn:microsoft.com/office/officeart/2005/8/layout/vList2"/>
    <dgm:cxn modelId="{C74CD9DF-7960-EC4F-973B-7652C7E15CB2}" type="presParOf" srcId="{EB6EE02C-115E-F34E-B1F8-C0D63376FB7D}" destId="{C510B768-4BA2-7B4E-95AD-F709390864E9}" srcOrd="3" destOrd="0" presId="urn:microsoft.com/office/officeart/2005/8/layout/vList2"/>
    <dgm:cxn modelId="{23E958FB-7244-3A42-85D0-5B99356BAA95}" type="presParOf" srcId="{EB6EE02C-115E-F34E-B1F8-C0D63376FB7D}" destId="{605C869A-1838-0D4D-873F-9B3362BC90A6}"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B1C8F52-690C-4B11-AEB3-044C5B2AF786}"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F9DE0901-C09B-4ECE-ACD1-6491E34BEEE0}">
      <dgm:prSet/>
      <dgm:spPr/>
      <dgm:t>
        <a:bodyPr/>
        <a:lstStyle/>
        <a:p>
          <a:r>
            <a:rPr lang="pt-BR"/>
            <a:t>Um  objetivo-chave da regulação do mercado de capitais é garantir o </a:t>
          </a:r>
          <a:r>
            <a:rPr lang="pt-BR" i="1"/>
            <a:t>full disclosure</a:t>
          </a:r>
          <a:r>
            <a:rPr lang="pt-BR"/>
            <a:t>.  Companhias abertas têm de apresentar anualmente formulário de referência detalhado. Redução da assimetria informacional.</a:t>
          </a:r>
          <a:endParaRPr lang="en-US"/>
        </a:p>
      </dgm:t>
    </dgm:pt>
    <dgm:pt modelId="{186360FD-CD04-43DA-BA22-6B278AE93161}" type="parTrans" cxnId="{3C5C3CD1-2094-407F-A95A-4790A60E2D51}">
      <dgm:prSet/>
      <dgm:spPr/>
      <dgm:t>
        <a:bodyPr/>
        <a:lstStyle/>
        <a:p>
          <a:endParaRPr lang="en-US"/>
        </a:p>
      </dgm:t>
    </dgm:pt>
    <dgm:pt modelId="{A374C62D-3DF6-459A-9DF9-B45CEB95E378}" type="sibTrans" cxnId="{3C5C3CD1-2094-407F-A95A-4790A60E2D51}">
      <dgm:prSet/>
      <dgm:spPr/>
      <dgm:t>
        <a:bodyPr/>
        <a:lstStyle/>
        <a:p>
          <a:endParaRPr lang="en-US"/>
        </a:p>
      </dgm:t>
    </dgm:pt>
    <dgm:pt modelId="{4E79C7CB-D090-46E3-B2D6-1FB0C44ED95A}">
      <dgm:prSet/>
      <dgm:spPr/>
      <dgm:t>
        <a:bodyPr/>
        <a:lstStyle/>
        <a:p>
          <a:r>
            <a:rPr lang="pt-BR"/>
            <a:t>A CVM não analisa o mérito ou viabilidade dos planos das empresas. Exige que elas os apresentem com suficiência de dados para o mercado analisar.</a:t>
          </a:r>
          <a:endParaRPr lang="en-US"/>
        </a:p>
      </dgm:t>
    </dgm:pt>
    <dgm:pt modelId="{AABB7FB4-F390-4256-94D6-0D3C0F2FC556}" type="parTrans" cxnId="{DE1B3273-512F-4B68-9988-DC5A52AAB09F}">
      <dgm:prSet/>
      <dgm:spPr/>
      <dgm:t>
        <a:bodyPr/>
        <a:lstStyle/>
        <a:p>
          <a:endParaRPr lang="en-US"/>
        </a:p>
      </dgm:t>
    </dgm:pt>
    <dgm:pt modelId="{2025246A-4679-4183-BA66-0095E42028DD}" type="sibTrans" cxnId="{DE1B3273-512F-4B68-9988-DC5A52AAB09F}">
      <dgm:prSet/>
      <dgm:spPr/>
      <dgm:t>
        <a:bodyPr/>
        <a:lstStyle/>
        <a:p>
          <a:endParaRPr lang="en-US"/>
        </a:p>
      </dgm:t>
    </dgm:pt>
    <dgm:pt modelId="{D348B525-35A6-B544-B0D5-D87B2A11DC93}" type="pres">
      <dgm:prSet presAssocID="{5B1C8F52-690C-4B11-AEB3-044C5B2AF786}" presName="vert0" presStyleCnt="0">
        <dgm:presLayoutVars>
          <dgm:dir/>
          <dgm:animOne val="branch"/>
          <dgm:animLvl val="lvl"/>
        </dgm:presLayoutVars>
      </dgm:prSet>
      <dgm:spPr/>
    </dgm:pt>
    <dgm:pt modelId="{BB1EFFEC-3D2C-204F-AD91-E44591B691B0}" type="pres">
      <dgm:prSet presAssocID="{F9DE0901-C09B-4ECE-ACD1-6491E34BEEE0}" presName="thickLine" presStyleLbl="alignNode1" presStyleIdx="0" presStyleCnt="2"/>
      <dgm:spPr/>
    </dgm:pt>
    <dgm:pt modelId="{0FF52170-4084-AB4C-AA9E-8B9D411CCE76}" type="pres">
      <dgm:prSet presAssocID="{F9DE0901-C09B-4ECE-ACD1-6491E34BEEE0}" presName="horz1" presStyleCnt="0"/>
      <dgm:spPr/>
    </dgm:pt>
    <dgm:pt modelId="{4693EF01-69BF-D74E-A30E-D7F6B83C2048}" type="pres">
      <dgm:prSet presAssocID="{F9DE0901-C09B-4ECE-ACD1-6491E34BEEE0}" presName="tx1" presStyleLbl="revTx" presStyleIdx="0" presStyleCnt="2"/>
      <dgm:spPr/>
    </dgm:pt>
    <dgm:pt modelId="{E40EF71E-F1A7-2644-9713-7D1A04A052C4}" type="pres">
      <dgm:prSet presAssocID="{F9DE0901-C09B-4ECE-ACD1-6491E34BEEE0}" presName="vert1" presStyleCnt="0"/>
      <dgm:spPr/>
    </dgm:pt>
    <dgm:pt modelId="{1D87F8D2-2818-2C42-9107-015548C9F867}" type="pres">
      <dgm:prSet presAssocID="{4E79C7CB-D090-46E3-B2D6-1FB0C44ED95A}" presName="thickLine" presStyleLbl="alignNode1" presStyleIdx="1" presStyleCnt="2"/>
      <dgm:spPr/>
    </dgm:pt>
    <dgm:pt modelId="{72DE23EA-7B11-D842-AC9E-3B11346FBACC}" type="pres">
      <dgm:prSet presAssocID="{4E79C7CB-D090-46E3-B2D6-1FB0C44ED95A}" presName="horz1" presStyleCnt="0"/>
      <dgm:spPr/>
    </dgm:pt>
    <dgm:pt modelId="{126B538C-9BDA-0D42-8672-D84B85CE3536}" type="pres">
      <dgm:prSet presAssocID="{4E79C7CB-D090-46E3-B2D6-1FB0C44ED95A}" presName="tx1" presStyleLbl="revTx" presStyleIdx="1" presStyleCnt="2"/>
      <dgm:spPr/>
    </dgm:pt>
    <dgm:pt modelId="{02267A8C-A302-8346-9156-68903FA64251}" type="pres">
      <dgm:prSet presAssocID="{4E79C7CB-D090-46E3-B2D6-1FB0C44ED95A}" presName="vert1" presStyleCnt="0"/>
      <dgm:spPr/>
    </dgm:pt>
  </dgm:ptLst>
  <dgm:cxnLst>
    <dgm:cxn modelId="{CC326C1C-7BBD-BE41-9C9C-89AAC9475E1C}" type="presOf" srcId="{F9DE0901-C09B-4ECE-ACD1-6491E34BEEE0}" destId="{4693EF01-69BF-D74E-A30E-D7F6B83C2048}" srcOrd="0" destOrd="0" presId="urn:microsoft.com/office/officeart/2008/layout/LinedList"/>
    <dgm:cxn modelId="{B4B5B53F-C374-D940-96A4-3174EABD6183}" type="presOf" srcId="{5B1C8F52-690C-4B11-AEB3-044C5B2AF786}" destId="{D348B525-35A6-B544-B0D5-D87B2A11DC93}" srcOrd="0" destOrd="0" presId="urn:microsoft.com/office/officeart/2008/layout/LinedList"/>
    <dgm:cxn modelId="{DE1B3273-512F-4B68-9988-DC5A52AAB09F}" srcId="{5B1C8F52-690C-4B11-AEB3-044C5B2AF786}" destId="{4E79C7CB-D090-46E3-B2D6-1FB0C44ED95A}" srcOrd="1" destOrd="0" parTransId="{AABB7FB4-F390-4256-94D6-0D3C0F2FC556}" sibTransId="{2025246A-4679-4183-BA66-0095E42028DD}"/>
    <dgm:cxn modelId="{99C23977-322C-8045-9655-5C104802E056}" type="presOf" srcId="{4E79C7CB-D090-46E3-B2D6-1FB0C44ED95A}" destId="{126B538C-9BDA-0D42-8672-D84B85CE3536}" srcOrd="0" destOrd="0" presId="urn:microsoft.com/office/officeart/2008/layout/LinedList"/>
    <dgm:cxn modelId="{3C5C3CD1-2094-407F-A95A-4790A60E2D51}" srcId="{5B1C8F52-690C-4B11-AEB3-044C5B2AF786}" destId="{F9DE0901-C09B-4ECE-ACD1-6491E34BEEE0}" srcOrd="0" destOrd="0" parTransId="{186360FD-CD04-43DA-BA22-6B278AE93161}" sibTransId="{A374C62D-3DF6-459A-9DF9-B45CEB95E378}"/>
    <dgm:cxn modelId="{18369092-3D03-2E4E-80F6-065A10BB497D}" type="presParOf" srcId="{D348B525-35A6-B544-B0D5-D87B2A11DC93}" destId="{BB1EFFEC-3D2C-204F-AD91-E44591B691B0}" srcOrd="0" destOrd="0" presId="urn:microsoft.com/office/officeart/2008/layout/LinedList"/>
    <dgm:cxn modelId="{BB64681A-BEF9-E543-9B03-79C85E8EE410}" type="presParOf" srcId="{D348B525-35A6-B544-B0D5-D87B2A11DC93}" destId="{0FF52170-4084-AB4C-AA9E-8B9D411CCE76}" srcOrd="1" destOrd="0" presId="urn:microsoft.com/office/officeart/2008/layout/LinedList"/>
    <dgm:cxn modelId="{7525370E-43FB-5849-BFBE-DB95CB15303D}" type="presParOf" srcId="{0FF52170-4084-AB4C-AA9E-8B9D411CCE76}" destId="{4693EF01-69BF-D74E-A30E-D7F6B83C2048}" srcOrd="0" destOrd="0" presId="urn:microsoft.com/office/officeart/2008/layout/LinedList"/>
    <dgm:cxn modelId="{A0BD9EDA-1AE7-8D43-B71B-4D8BA37337FE}" type="presParOf" srcId="{0FF52170-4084-AB4C-AA9E-8B9D411CCE76}" destId="{E40EF71E-F1A7-2644-9713-7D1A04A052C4}" srcOrd="1" destOrd="0" presId="urn:microsoft.com/office/officeart/2008/layout/LinedList"/>
    <dgm:cxn modelId="{67A40830-EA93-3A43-B5B3-A3A4527690FC}" type="presParOf" srcId="{D348B525-35A6-B544-B0D5-D87B2A11DC93}" destId="{1D87F8D2-2818-2C42-9107-015548C9F867}" srcOrd="2" destOrd="0" presId="urn:microsoft.com/office/officeart/2008/layout/LinedList"/>
    <dgm:cxn modelId="{201C0751-7FE7-ED42-A4C7-E50080257770}" type="presParOf" srcId="{D348B525-35A6-B544-B0D5-D87B2A11DC93}" destId="{72DE23EA-7B11-D842-AC9E-3B11346FBACC}" srcOrd="3" destOrd="0" presId="urn:microsoft.com/office/officeart/2008/layout/LinedList"/>
    <dgm:cxn modelId="{D7C68B57-8783-CB4B-98B8-EEC9CDB0F409}" type="presParOf" srcId="{72DE23EA-7B11-D842-AC9E-3B11346FBACC}" destId="{126B538C-9BDA-0D42-8672-D84B85CE3536}" srcOrd="0" destOrd="0" presId="urn:microsoft.com/office/officeart/2008/layout/LinedList"/>
    <dgm:cxn modelId="{E406842B-EA1F-EB43-A35A-EF81688F34ED}" type="presParOf" srcId="{72DE23EA-7B11-D842-AC9E-3B11346FBACC}" destId="{02267A8C-A302-8346-9156-68903FA64251}"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3CAB9D5-A224-4A52-9B62-DC6A20349437}"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54F7B9E4-6297-4923-8F6A-71E701BF7AD8}">
      <dgm:prSet/>
      <dgm:spPr/>
      <dgm:t>
        <a:bodyPr/>
        <a:lstStyle/>
        <a:p>
          <a:r>
            <a:rPr lang="pt-BR" dirty="0"/>
            <a:t>ABRASCA: em vez de regras detalhadas, fixou princípios</a:t>
          </a:r>
          <a:endParaRPr lang="en-US" dirty="0"/>
        </a:p>
      </dgm:t>
    </dgm:pt>
    <dgm:pt modelId="{F02C4C71-7735-49ED-889B-F712C67C71B5}" type="parTrans" cxnId="{D4506E7B-F67B-4DCE-845F-DDB94478C414}">
      <dgm:prSet/>
      <dgm:spPr/>
      <dgm:t>
        <a:bodyPr/>
        <a:lstStyle/>
        <a:p>
          <a:endParaRPr lang="en-US"/>
        </a:p>
      </dgm:t>
    </dgm:pt>
    <dgm:pt modelId="{20B9B100-10C8-4D32-AD8C-941EE0BAC145}" type="sibTrans" cxnId="{D4506E7B-F67B-4DCE-845F-DDB94478C414}">
      <dgm:prSet/>
      <dgm:spPr/>
      <dgm:t>
        <a:bodyPr/>
        <a:lstStyle/>
        <a:p>
          <a:endParaRPr lang="en-US"/>
        </a:p>
      </dgm:t>
    </dgm:pt>
    <dgm:pt modelId="{216C5E28-FCD1-4E85-822C-9B49F4C54660}">
      <dgm:prSet/>
      <dgm:spPr/>
      <dgm:t>
        <a:bodyPr/>
        <a:lstStyle/>
        <a:p>
          <a:r>
            <a:rPr lang="pt-BR"/>
            <a:t>ANBIMA</a:t>
          </a:r>
          <a:endParaRPr lang="en-US"/>
        </a:p>
      </dgm:t>
    </dgm:pt>
    <dgm:pt modelId="{A0ACCFDE-AE87-49EC-9DDA-1C628A219C15}" type="parTrans" cxnId="{6064C74D-2F6F-456F-BE6B-E868838385DE}">
      <dgm:prSet/>
      <dgm:spPr/>
      <dgm:t>
        <a:bodyPr/>
        <a:lstStyle/>
        <a:p>
          <a:endParaRPr lang="en-US"/>
        </a:p>
      </dgm:t>
    </dgm:pt>
    <dgm:pt modelId="{9DE19724-3CEA-4C4D-8859-ACA6CD85F4F8}" type="sibTrans" cxnId="{6064C74D-2F6F-456F-BE6B-E868838385DE}">
      <dgm:prSet/>
      <dgm:spPr/>
      <dgm:t>
        <a:bodyPr/>
        <a:lstStyle/>
        <a:p>
          <a:endParaRPr lang="en-US"/>
        </a:p>
      </dgm:t>
    </dgm:pt>
    <dgm:pt modelId="{18D7C82E-0668-40EC-B4E5-9C269690A5BE}">
      <dgm:prSet/>
      <dgm:spPr/>
      <dgm:t>
        <a:bodyPr/>
        <a:lstStyle/>
        <a:p>
          <a:r>
            <a:rPr lang="pt-BR"/>
            <a:t>B3</a:t>
          </a:r>
          <a:endParaRPr lang="en-US"/>
        </a:p>
      </dgm:t>
    </dgm:pt>
    <dgm:pt modelId="{CE3BD54B-8EA7-4F25-8BEB-8B2229836ADD}" type="parTrans" cxnId="{3DBEEE0C-1C46-4241-8DDC-3F887B06235C}">
      <dgm:prSet/>
      <dgm:spPr/>
      <dgm:t>
        <a:bodyPr/>
        <a:lstStyle/>
        <a:p>
          <a:endParaRPr lang="en-US"/>
        </a:p>
      </dgm:t>
    </dgm:pt>
    <dgm:pt modelId="{2BD9E3EE-4488-4E3E-8106-6C8782CB1999}" type="sibTrans" cxnId="{3DBEEE0C-1C46-4241-8DDC-3F887B06235C}">
      <dgm:prSet/>
      <dgm:spPr/>
      <dgm:t>
        <a:bodyPr/>
        <a:lstStyle/>
        <a:p>
          <a:endParaRPr lang="en-US"/>
        </a:p>
      </dgm:t>
    </dgm:pt>
    <dgm:pt modelId="{95C2AAD2-E0CB-0C4A-8C1F-4920D813B4E5}" type="pres">
      <dgm:prSet presAssocID="{33CAB9D5-A224-4A52-9B62-DC6A20349437}" presName="linear" presStyleCnt="0">
        <dgm:presLayoutVars>
          <dgm:animLvl val="lvl"/>
          <dgm:resizeHandles val="exact"/>
        </dgm:presLayoutVars>
      </dgm:prSet>
      <dgm:spPr/>
    </dgm:pt>
    <dgm:pt modelId="{15D8B1C6-CB9C-2247-AA2D-E545FE32F48E}" type="pres">
      <dgm:prSet presAssocID="{54F7B9E4-6297-4923-8F6A-71E701BF7AD8}" presName="parentText" presStyleLbl="node1" presStyleIdx="0" presStyleCnt="3">
        <dgm:presLayoutVars>
          <dgm:chMax val="0"/>
          <dgm:bulletEnabled val="1"/>
        </dgm:presLayoutVars>
      </dgm:prSet>
      <dgm:spPr/>
    </dgm:pt>
    <dgm:pt modelId="{CE213A60-0116-DC4B-BA0F-EAD563AF99C3}" type="pres">
      <dgm:prSet presAssocID="{20B9B100-10C8-4D32-AD8C-941EE0BAC145}" presName="spacer" presStyleCnt="0"/>
      <dgm:spPr/>
    </dgm:pt>
    <dgm:pt modelId="{82BBE4AD-D551-BE4F-9539-45D6EB6BC258}" type="pres">
      <dgm:prSet presAssocID="{216C5E28-FCD1-4E85-822C-9B49F4C54660}" presName="parentText" presStyleLbl="node1" presStyleIdx="1" presStyleCnt="3">
        <dgm:presLayoutVars>
          <dgm:chMax val="0"/>
          <dgm:bulletEnabled val="1"/>
        </dgm:presLayoutVars>
      </dgm:prSet>
      <dgm:spPr/>
    </dgm:pt>
    <dgm:pt modelId="{417DC26A-D914-D44D-A1B0-F691EADC7D42}" type="pres">
      <dgm:prSet presAssocID="{9DE19724-3CEA-4C4D-8859-ACA6CD85F4F8}" presName="spacer" presStyleCnt="0"/>
      <dgm:spPr/>
    </dgm:pt>
    <dgm:pt modelId="{7925DDFB-3DD4-A948-8AED-4A703245A8FD}" type="pres">
      <dgm:prSet presAssocID="{18D7C82E-0668-40EC-B4E5-9C269690A5BE}" presName="parentText" presStyleLbl="node1" presStyleIdx="2" presStyleCnt="3">
        <dgm:presLayoutVars>
          <dgm:chMax val="0"/>
          <dgm:bulletEnabled val="1"/>
        </dgm:presLayoutVars>
      </dgm:prSet>
      <dgm:spPr/>
    </dgm:pt>
  </dgm:ptLst>
  <dgm:cxnLst>
    <dgm:cxn modelId="{3DBEEE0C-1C46-4241-8DDC-3F887B06235C}" srcId="{33CAB9D5-A224-4A52-9B62-DC6A20349437}" destId="{18D7C82E-0668-40EC-B4E5-9C269690A5BE}" srcOrd="2" destOrd="0" parTransId="{CE3BD54B-8EA7-4F25-8BEB-8B2229836ADD}" sibTransId="{2BD9E3EE-4488-4E3E-8106-6C8782CB1999}"/>
    <dgm:cxn modelId="{6064C74D-2F6F-456F-BE6B-E868838385DE}" srcId="{33CAB9D5-A224-4A52-9B62-DC6A20349437}" destId="{216C5E28-FCD1-4E85-822C-9B49F4C54660}" srcOrd="1" destOrd="0" parTransId="{A0ACCFDE-AE87-49EC-9DDA-1C628A219C15}" sibTransId="{9DE19724-3CEA-4C4D-8859-ACA6CD85F4F8}"/>
    <dgm:cxn modelId="{79D14E68-0F09-F744-A9D4-657A09D1A21F}" type="presOf" srcId="{18D7C82E-0668-40EC-B4E5-9C269690A5BE}" destId="{7925DDFB-3DD4-A948-8AED-4A703245A8FD}" srcOrd="0" destOrd="0" presId="urn:microsoft.com/office/officeart/2005/8/layout/vList2"/>
    <dgm:cxn modelId="{D4506E7B-F67B-4DCE-845F-DDB94478C414}" srcId="{33CAB9D5-A224-4A52-9B62-DC6A20349437}" destId="{54F7B9E4-6297-4923-8F6A-71E701BF7AD8}" srcOrd="0" destOrd="0" parTransId="{F02C4C71-7735-49ED-889B-F712C67C71B5}" sibTransId="{20B9B100-10C8-4D32-AD8C-941EE0BAC145}"/>
    <dgm:cxn modelId="{67A435AF-7AA2-074D-9CBD-D7C7EF550A14}" type="presOf" srcId="{216C5E28-FCD1-4E85-822C-9B49F4C54660}" destId="{82BBE4AD-D551-BE4F-9539-45D6EB6BC258}" srcOrd="0" destOrd="0" presId="urn:microsoft.com/office/officeart/2005/8/layout/vList2"/>
    <dgm:cxn modelId="{1324E0EA-4347-FF4F-BA9C-9FFBA672314D}" type="presOf" srcId="{54F7B9E4-6297-4923-8F6A-71E701BF7AD8}" destId="{15D8B1C6-CB9C-2247-AA2D-E545FE32F48E}" srcOrd="0" destOrd="0" presId="urn:microsoft.com/office/officeart/2005/8/layout/vList2"/>
    <dgm:cxn modelId="{4C7A1BF0-B30F-2144-AC73-71EF193D075B}" type="presOf" srcId="{33CAB9D5-A224-4A52-9B62-DC6A20349437}" destId="{95C2AAD2-E0CB-0C4A-8C1F-4920D813B4E5}" srcOrd="0" destOrd="0" presId="urn:microsoft.com/office/officeart/2005/8/layout/vList2"/>
    <dgm:cxn modelId="{9B4DBDBF-1275-304B-8BAC-BA164A9AAA23}" type="presParOf" srcId="{95C2AAD2-E0CB-0C4A-8C1F-4920D813B4E5}" destId="{15D8B1C6-CB9C-2247-AA2D-E545FE32F48E}" srcOrd="0" destOrd="0" presId="urn:microsoft.com/office/officeart/2005/8/layout/vList2"/>
    <dgm:cxn modelId="{8AFBC97E-3CFC-B141-A9B7-4CFD27174B97}" type="presParOf" srcId="{95C2AAD2-E0CB-0C4A-8C1F-4920D813B4E5}" destId="{CE213A60-0116-DC4B-BA0F-EAD563AF99C3}" srcOrd="1" destOrd="0" presId="urn:microsoft.com/office/officeart/2005/8/layout/vList2"/>
    <dgm:cxn modelId="{C395E8C7-D19F-9B42-8C99-20BDE7D3ABDB}" type="presParOf" srcId="{95C2AAD2-E0CB-0C4A-8C1F-4920D813B4E5}" destId="{82BBE4AD-D551-BE4F-9539-45D6EB6BC258}" srcOrd="2" destOrd="0" presId="urn:microsoft.com/office/officeart/2005/8/layout/vList2"/>
    <dgm:cxn modelId="{AD69D4CA-3037-0C4F-9AD4-7EF4E2692AF5}" type="presParOf" srcId="{95C2AAD2-E0CB-0C4A-8C1F-4920D813B4E5}" destId="{417DC26A-D914-D44D-A1B0-F691EADC7D42}" srcOrd="3" destOrd="0" presId="urn:microsoft.com/office/officeart/2005/8/layout/vList2"/>
    <dgm:cxn modelId="{B156278A-38C1-4D4B-8E4E-480B05CFDA56}" type="presParOf" srcId="{95C2AAD2-E0CB-0C4A-8C1F-4920D813B4E5}" destId="{7925DDFB-3DD4-A948-8AED-4A703245A8FD}"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525C923-1D5F-4B94-A85E-2C268B996E2E}"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F17A45B7-0ABD-4B08-8B6B-612DA5679919}">
      <dgm:prSet/>
      <dgm:spPr/>
      <dgm:t>
        <a:bodyPr/>
        <a:lstStyle/>
        <a:p>
          <a:r>
            <a:rPr lang="pt-BR"/>
            <a:t>Mercado primário: capitaliza empresas</a:t>
          </a:r>
          <a:endParaRPr lang="en-US"/>
        </a:p>
      </dgm:t>
    </dgm:pt>
    <dgm:pt modelId="{4299304A-7E04-440D-8B5C-6BD9E527393E}" type="parTrans" cxnId="{E2E80C18-DF5D-4145-B4B6-EB9EFB920C68}">
      <dgm:prSet/>
      <dgm:spPr/>
      <dgm:t>
        <a:bodyPr/>
        <a:lstStyle/>
        <a:p>
          <a:endParaRPr lang="en-US"/>
        </a:p>
      </dgm:t>
    </dgm:pt>
    <dgm:pt modelId="{4FF6C336-7BA2-4EEF-84A8-BCD3F3E8062B}" type="sibTrans" cxnId="{E2E80C18-DF5D-4145-B4B6-EB9EFB920C68}">
      <dgm:prSet/>
      <dgm:spPr/>
      <dgm:t>
        <a:bodyPr/>
        <a:lstStyle/>
        <a:p>
          <a:endParaRPr lang="en-US"/>
        </a:p>
      </dgm:t>
    </dgm:pt>
    <dgm:pt modelId="{02E9EF82-A40F-401D-8B13-A1E3F076023A}">
      <dgm:prSet/>
      <dgm:spPr/>
      <dgm:t>
        <a:bodyPr/>
        <a:lstStyle/>
        <a:p>
          <a:r>
            <a:rPr lang="pt-BR"/>
            <a:t>Mercado secundário: proporciona liquidez</a:t>
          </a:r>
          <a:endParaRPr lang="en-US"/>
        </a:p>
      </dgm:t>
    </dgm:pt>
    <dgm:pt modelId="{7EC4FA69-C6F8-43DD-A50C-ABE6C2E48540}" type="parTrans" cxnId="{B87C7502-8243-4098-8C51-0B998798463B}">
      <dgm:prSet/>
      <dgm:spPr/>
      <dgm:t>
        <a:bodyPr/>
        <a:lstStyle/>
        <a:p>
          <a:endParaRPr lang="en-US"/>
        </a:p>
      </dgm:t>
    </dgm:pt>
    <dgm:pt modelId="{A229426F-5BC2-40DA-830F-E90EA2F39F81}" type="sibTrans" cxnId="{B87C7502-8243-4098-8C51-0B998798463B}">
      <dgm:prSet/>
      <dgm:spPr/>
      <dgm:t>
        <a:bodyPr/>
        <a:lstStyle/>
        <a:p>
          <a:endParaRPr lang="en-US"/>
        </a:p>
      </dgm:t>
    </dgm:pt>
    <dgm:pt modelId="{4272166C-F873-894D-AA84-9B4DF6BAC94D}" type="pres">
      <dgm:prSet presAssocID="{0525C923-1D5F-4B94-A85E-2C268B996E2E}" presName="linear" presStyleCnt="0">
        <dgm:presLayoutVars>
          <dgm:animLvl val="lvl"/>
          <dgm:resizeHandles val="exact"/>
        </dgm:presLayoutVars>
      </dgm:prSet>
      <dgm:spPr/>
    </dgm:pt>
    <dgm:pt modelId="{DF05E8ED-CAEC-EA46-BEE4-665F0F30976A}" type="pres">
      <dgm:prSet presAssocID="{F17A45B7-0ABD-4B08-8B6B-612DA5679919}" presName="parentText" presStyleLbl="node1" presStyleIdx="0" presStyleCnt="2">
        <dgm:presLayoutVars>
          <dgm:chMax val="0"/>
          <dgm:bulletEnabled val="1"/>
        </dgm:presLayoutVars>
      </dgm:prSet>
      <dgm:spPr/>
    </dgm:pt>
    <dgm:pt modelId="{47D25D7E-0200-D04E-882B-9CA7EC22C832}" type="pres">
      <dgm:prSet presAssocID="{4FF6C336-7BA2-4EEF-84A8-BCD3F3E8062B}" presName="spacer" presStyleCnt="0"/>
      <dgm:spPr/>
    </dgm:pt>
    <dgm:pt modelId="{56F12912-A835-DE4C-8EF8-CCEEBD4A0B5B}" type="pres">
      <dgm:prSet presAssocID="{02E9EF82-A40F-401D-8B13-A1E3F076023A}" presName="parentText" presStyleLbl="node1" presStyleIdx="1" presStyleCnt="2">
        <dgm:presLayoutVars>
          <dgm:chMax val="0"/>
          <dgm:bulletEnabled val="1"/>
        </dgm:presLayoutVars>
      </dgm:prSet>
      <dgm:spPr/>
    </dgm:pt>
  </dgm:ptLst>
  <dgm:cxnLst>
    <dgm:cxn modelId="{B87C7502-8243-4098-8C51-0B998798463B}" srcId="{0525C923-1D5F-4B94-A85E-2C268B996E2E}" destId="{02E9EF82-A40F-401D-8B13-A1E3F076023A}" srcOrd="1" destOrd="0" parTransId="{7EC4FA69-C6F8-43DD-A50C-ABE6C2E48540}" sibTransId="{A229426F-5BC2-40DA-830F-E90EA2F39F81}"/>
    <dgm:cxn modelId="{077E310E-DCFB-744A-9ECD-996E73463A42}" type="presOf" srcId="{F17A45B7-0ABD-4B08-8B6B-612DA5679919}" destId="{DF05E8ED-CAEC-EA46-BEE4-665F0F30976A}" srcOrd="0" destOrd="0" presId="urn:microsoft.com/office/officeart/2005/8/layout/vList2"/>
    <dgm:cxn modelId="{E2E80C18-DF5D-4145-B4B6-EB9EFB920C68}" srcId="{0525C923-1D5F-4B94-A85E-2C268B996E2E}" destId="{F17A45B7-0ABD-4B08-8B6B-612DA5679919}" srcOrd="0" destOrd="0" parTransId="{4299304A-7E04-440D-8B5C-6BD9E527393E}" sibTransId="{4FF6C336-7BA2-4EEF-84A8-BCD3F3E8062B}"/>
    <dgm:cxn modelId="{882CFAE4-5B26-9041-B041-CFBF58D485DE}" type="presOf" srcId="{0525C923-1D5F-4B94-A85E-2C268B996E2E}" destId="{4272166C-F873-894D-AA84-9B4DF6BAC94D}" srcOrd="0" destOrd="0" presId="urn:microsoft.com/office/officeart/2005/8/layout/vList2"/>
    <dgm:cxn modelId="{38F157E5-7905-194A-A7C2-BC6D36D621BE}" type="presOf" srcId="{02E9EF82-A40F-401D-8B13-A1E3F076023A}" destId="{56F12912-A835-DE4C-8EF8-CCEEBD4A0B5B}" srcOrd="0" destOrd="0" presId="urn:microsoft.com/office/officeart/2005/8/layout/vList2"/>
    <dgm:cxn modelId="{274A83E7-5C7F-DE42-85A6-FDCCF401CFF1}" type="presParOf" srcId="{4272166C-F873-894D-AA84-9B4DF6BAC94D}" destId="{DF05E8ED-CAEC-EA46-BEE4-665F0F30976A}" srcOrd="0" destOrd="0" presId="urn:microsoft.com/office/officeart/2005/8/layout/vList2"/>
    <dgm:cxn modelId="{7FD34DFF-59A8-474A-8EBF-0D945047E679}" type="presParOf" srcId="{4272166C-F873-894D-AA84-9B4DF6BAC94D}" destId="{47D25D7E-0200-D04E-882B-9CA7EC22C832}" srcOrd="1" destOrd="0" presId="urn:microsoft.com/office/officeart/2005/8/layout/vList2"/>
    <dgm:cxn modelId="{D1124FA9-BA6B-C44D-AB1A-E9F70D5005D9}" type="presParOf" srcId="{4272166C-F873-894D-AA84-9B4DF6BAC94D}" destId="{56F12912-A835-DE4C-8EF8-CCEEBD4A0B5B}"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84034C4-3068-44E3-97F9-130804DB4AC6}"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72BA01D8-4F58-4F7F-A912-FE2745F321A3}">
      <dgm:prSet/>
      <dgm:spPr/>
      <dgm:t>
        <a:bodyPr/>
        <a:lstStyle/>
        <a:p>
          <a:r>
            <a:rPr lang="pt-BR" dirty="0"/>
            <a:t>Mercado de balcão: não há centralização, nem garantias, nem homogeneidade de operações. É definido por exclusão do mercado de bolsa</a:t>
          </a:r>
          <a:endParaRPr lang="en-US" dirty="0"/>
        </a:p>
      </dgm:t>
    </dgm:pt>
    <dgm:pt modelId="{38A06AE1-03E1-4CAF-91E6-8FBF5F0C69E0}" type="parTrans" cxnId="{B217B1A0-BCFD-4349-9B84-0695EBA42BEB}">
      <dgm:prSet/>
      <dgm:spPr/>
      <dgm:t>
        <a:bodyPr/>
        <a:lstStyle/>
        <a:p>
          <a:endParaRPr lang="en-US"/>
        </a:p>
      </dgm:t>
    </dgm:pt>
    <dgm:pt modelId="{3F29D312-F920-4920-B345-48CD8B2C13D7}" type="sibTrans" cxnId="{B217B1A0-BCFD-4349-9B84-0695EBA42BEB}">
      <dgm:prSet/>
      <dgm:spPr/>
      <dgm:t>
        <a:bodyPr/>
        <a:lstStyle/>
        <a:p>
          <a:endParaRPr lang="en-US"/>
        </a:p>
      </dgm:t>
    </dgm:pt>
    <dgm:pt modelId="{8E4B0DAF-81FB-4857-A2FF-E7FAB48827D3}">
      <dgm:prSet/>
      <dgm:spPr/>
      <dgm:t>
        <a:bodyPr/>
        <a:lstStyle/>
        <a:p>
          <a:r>
            <a:rPr lang="pt-BR"/>
            <a:t>Mercado de bolsa</a:t>
          </a:r>
          <a:endParaRPr lang="en-US"/>
        </a:p>
      </dgm:t>
    </dgm:pt>
    <dgm:pt modelId="{FEEBF9AD-B181-4159-B20C-FAD637F5F743}" type="parTrans" cxnId="{35A89ED0-5ED7-4BB4-8A8E-803472AF6975}">
      <dgm:prSet/>
      <dgm:spPr/>
      <dgm:t>
        <a:bodyPr/>
        <a:lstStyle/>
        <a:p>
          <a:endParaRPr lang="en-US"/>
        </a:p>
      </dgm:t>
    </dgm:pt>
    <dgm:pt modelId="{903058D1-C904-496D-A0A4-44126DBE6377}" type="sibTrans" cxnId="{35A89ED0-5ED7-4BB4-8A8E-803472AF6975}">
      <dgm:prSet/>
      <dgm:spPr/>
      <dgm:t>
        <a:bodyPr/>
        <a:lstStyle/>
        <a:p>
          <a:endParaRPr lang="en-US"/>
        </a:p>
      </dgm:t>
    </dgm:pt>
    <dgm:pt modelId="{F7F3B733-867C-4F43-980A-6508FB8DCEAD}" type="pres">
      <dgm:prSet presAssocID="{884034C4-3068-44E3-97F9-130804DB4AC6}" presName="linear" presStyleCnt="0">
        <dgm:presLayoutVars>
          <dgm:animLvl val="lvl"/>
          <dgm:resizeHandles val="exact"/>
        </dgm:presLayoutVars>
      </dgm:prSet>
      <dgm:spPr/>
    </dgm:pt>
    <dgm:pt modelId="{52ADB495-7D3D-AE4C-88AE-A638B17E74DB}" type="pres">
      <dgm:prSet presAssocID="{72BA01D8-4F58-4F7F-A912-FE2745F321A3}" presName="parentText" presStyleLbl="node1" presStyleIdx="0" presStyleCnt="2">
        <dgm:presLayoutVars>
          <dgm:chMax val="0"/>
          <dgm:bulletEnabled val="1"/>
        </dgm:presLayoutVars>
      </dgm:prSet>
      <dgm:spPr/>
    </dgm:pt>
    <dgm:pt modelId="{D91CCC15-B3B0-844B-8CB0-C15A41E3C6B7}" type="pres">
      <dgm:prSet presAssocID="{3F29D312-F920-4920-B345-48CD8B2C13D7}" presName="spacer" presStyleCnt="0"/>
      <dgm:spPr/>
    </dgm:pt>
    <dgm:pt modelId="{AA5A370F-C70A-D741-849B-DC6444228D97}" type="pres">
      <dgm:prSet presAssocID="{8E4B0DAF-81FB-4857-A2FF-E7FAB48827D3}" presName="parentText" presStyleLbl="node1" presStyleIdx="1" presStyleCnt="2">
        <dgm:presLayoutVars>
          <dgm:chMax val="0"/>
          <dgm:bulletEnabled val="1"/>
        </dgm:presLayoutVars>
      </dgm:prSet>
      <dgm:spPr/>
    </dgm:pt>
  </dgm:ptLst>
  <dgm:cxnLst>
    <dgm:cxn modelId="{5632C845-0960-2945-A7D0-3612F5D56EAA}" type="presOf" srcId="{8E4B0DAF-81FB-4857-A2FF-E7FAB48827D3}" destId="{AA5A370F-C70A-D741-849B-DC6444228D97}" srcOrd="0" destOrd="0" presId="urn:microsoft.com/office/officeart/2005/8/layout/vList2"/>
    <dgm:cxn modelId="{66FD7B67-EC48-DB42-A9DC-3160365CD5B3}" type="presOf" srcId="{72BA01D8-4F58-4F7F-A912-FE2745F321A3}" destId="{52ADB495-7D3D-AE4C-88AE-A638B17E74DB}" srcOrd="0" destOrd="0" presId="urn:microsoft.com/office/officeart/2005/8/layout/vList2"/>
    <dgm:cxn modelId="{B217B1A0-BCFD-4349-9B84-0695EBA42BEB}" srcId="{884034C4-3068-44E3-97F9-130804DB4AC6}" destId="{72BA01D8-4F58-4F7F-A912-FE2745F321A3}" srcOrd="0" destOrd="0" parTransId="{38A06AE1-03E1-4CAF-91E6-8FBF5F0C69E0}" sibTransId="{3F29D312-F920-4920-B345-48CD8B2C13D7}"/>
    <dgm:cxn modelId="{35A89ED0-5ED7-4BB4-8A8E-803472AF6975}" srcId="{884034C4-3068-44E3-97F9-130804DB4AC6}" destId="{8E4B0DAF-81FB-4857-A2FF-E7FAB48827D3}" srcOrd="1" destOrd="0" parTransId="{FEEBF9AD-B181-4159-B20C-FAD637F5F743}" sibTransId="{903058D1-C904-496D-A0A4-44126DBE6377}"/>
    <dgm:cxn modelId="{AC4094EA-F54B-9A4C-A50F-C4D0A62E56A4}" type="presOf" srcId="{884034C4-3068-44E3-97F9-130804DB4AC6}" destId="{F7F3B733-867C-4F43-980A-6508FB8DCEAD}" srcOrd="0" destOrd="0" presId="urn:microsoft.com/office/officeart/2005/8/layout/vList2"/>
    <dgm:cxn modelId="{90B05FB3-E0AB-1240-BD16-6282F20FFCEA}" type="presParOf" srcId="{F7F3B733-867C-4F43-980A-6508FB8DCEAD}" destId="{52ADB495-7D3D-AE4C-88AE-A638B17E74DB}" srcOrd="0" destOrd="0" presId="urn:microsoft.com/office/officeart/2005/8/layout/vList2"/>
    <dgm:cxn modelId="{6E00FA32-A238-5D4B-ACCC-52AB25C9F1FB}" type="presParOf" srcId="{F7F3B733-867C-4F43-980A-6508FB8DCEAD}" destId="{D91CCC15-B3B0-844B-8CB0-C15A41E3C6B7}" srcOrd="1" destOrd="0" presId="urn:microsoft.com/office/officeart/2005/8/layout/vList2"/>
    <dgm:cxn modelId="{6A0D407D-AF2A-2543-A990-25E75CC0A5E8}" type="presParOf" srcId="{F7F3B733-867C-4F43-980A-6508FB8DCEAD}" destId="{AA5A370F-C70A-D741-849B-DC6444228D97}"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FF75CDD-CA70-465D-AD7F-288DB04A23DD}"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E27A00A3-D918-4697-84F2-CE37F828EADD}">
      <dgm:prSet/>
      <dgm:spPr/>
      <dgm:t>
        <a:bodyPr/>
        <a:lstStyle/>
        <a:p>
          <a:r>
            <a:rPr lang="pt-BR"/>
            <a:t>Bovespa abre capital em 2007</a:t>
          </a:r>
          <a:endParaRPr lang="en-US"/>
        </a:p>
      </dgm:t>
    </dgm:pt>
    <dgm:pt modelId="{B453D287-B4B4-42B7-A2F0-1CE497E59B1C}" type="parTrans" cxnId="{4DAAA370-EDB2-410F-976F-D436B7FE3B08}">
      <dgm:prSet/>
      <dgm:spPr/>
      <dgm:t>
        <a:bodyPr/>
        <a:lstStyle/>
        <a:p>
          <a:endParaRPr lang="en-US"/>
        </a:p>
      </dgm:t>
    </dgm:pt>
    <dgm:pt modelId="{10D3010F-E6F2-4C37-9F99-0B06D44C0148}" type="sibTrans" cxnId="{4DAAA370-EDB2-410F-976F-D436B7FE3B08}">
      <dgm:prSet/>
      <dgm:spPr/>
      <dgm:t>
        <a:bodyPr/>
        <a:lstStyle/>
        <a:p>
          <a:endParaRPr lang="en-US"/>
        </a:p>
      </dgm:t>
    </dgm:pt>
    <dgm:pt modelId="{504F3824-873A-499B-AC85-C7608C691D76}">
      <dgm:prSet/>
      <dgm:spPr/>
      <dgm:t>
        <a:bodyPr/>
        <a:lstStyle/>
        <a:p>
          <a:r>
            <a:rPr lang="pt-BR" dirty="0"/>
            <a:t>Funde-se com BM &amp; </a:t>
          </a:r>
          <a:r>
            <a:rPr lang="pt-BR" dirty="0" err="1"/>
            <a:t>F</a:t>
          </a:r>
          <a:r>
            <a:rPr lang="pt-BR" dirty="0"/>
            <a:t> em 2008.</a:t>
          </a:r>
          <a:endParaRPr lang="en-US" dirty="0"/>
        </a:p>
      </dgm:t>
    </dgm:pt>
    <dgm:pt modelId="{6D3BC60B-D735-45E8-921D-31B81D4C69F7}" type="parTrans" cxnId="{F66B4F37-A1D4-4D5B-A419-FF6CD572D363}">
      <dgm:prSet/>
      <dgm:spPr/>
      <dgm:t>
        <a:bodyPr/>
        <a:lstStyle/>
        <a:p>
          <a:endParaRPr lang="en-US"/>
        </a:p>
      </dgm:t>
    </dgm:pt>
    <dgm:pt modelId="{83DD5F7E-4E96-4F55-AA06-985D73086DB1}" type="sibTrans" cxnId="{F66B4F37-A1D4-4D5B-A419-FF6CD572D363}">
      <dgm:prSet/>
      <dgm:spPr/>
      <dgm:t>
        <a:bodyPr/>
        <a:lstStyle/>
        <a:p>
          <a:endParaRPr lang="en-US"/>
        </a:p>
      </dgm:t>
    </dgm:pt>
    <dgm:pt modelId="{E84FF072-070F-46D9-8543-0E9FDB7E66DE}">
      <dgm:prSet/>
      <dgm:spPr/>
      <dgm:t>
        <a:bodyPr/>
        <a:lstStyle/>
        <a:p>
          <a:r>
            <a:rPr lang="pt-BR" dirty="0"/>
            <a:t>Em 2017, fusão com a CETIP, dando origem à B3</a:t>
          </a:r>
          <a:endParaRPr lang="en-US" dirty="0"/>
        </a:p>
      </dgm:t>
    </dgm:pt>
    <dgm:pt modelId="{01036CA8-6235-490D-A5AA-46CF1736E2E5}" type="parTrans" cxnId="{4B7CE9B5-9571-48B1-850A-405876A0154D}">
      <dgm:prSet/>
      <dgm:spPr/>
      <dgm:t>
        <a:bodyPr/>
        <a:lstStyle/>
        <a:p>
          <a:endParaRPr lang="en-US"/>
        </a:p>
      </dgm:t>
    </dgm:pt>
    <dgm:pt modelId="{D6F4126B-E7DA-443E-B875-8DD3070F4886}" type="sibTrans" cxnId="{4B7CE9B5-9571-48B1-850A-405876A0154D}">
      <dgm:prSet/>
      <dgm:spPr/>
      <dgm:t>
        <a:bodyPr/>
        <a:lstStyle/>
        <a:p>
          <a:endParaRPr lang="en-US"/>
        </a:p>
      </dgm:t>
    </dgm:pt>
    <dgm:pt modelId="{7A8E67A7-3655-594C-B93F-2075F08E6425}">
      <dgm:prSet/>
      <dgm:spPr/>
      <dgm:t>
        <a:bodyPr/>
        <a:lstStyle/>
        <a:p>
          <a:r>
            <a:rPr lang="pt-BR" dirty="0" err="1"/>
            <a:t>Desmutualização</a:t>
          </a:r>
          <a:r>
            <a:rPr lang="pt-BR" dirty="0"/>
            <a:t> eliminou conflitos de interesse, pois intermediários tinham poder decisório na bolsa e eram por ela fiscalizados.</a:t>
          </a:r>
        </a:p>
      </dgm:t>
    </dgm:pt>
    <dgm:pt modelId="{F59ACADE-0CD0-4C4F-84AE-635F6562825B}" type="parTrans" cxnId="{D4EA988B-FC44-794E-94BD-C6EC5E97033E}">
      <dgm:prSet/>
      <dgm:spPr/>
      <dgm:t>
        <a:bodyPr/>
        <a:lstStyle/>
        <a:p>
          <a:endParaRPr lang="pt-BR"/>
        </a:p>
      </dgm:t>
    </dgm:pt>
    <dgm:pt modelId="{A84B9558-5BA6-9C40-97B4-B1771E309305}" type="sibTrans" cxnId="{D4EA988B-FC44-794E-94BD-C6EC5E97033E}">
      <dgm:prSet/>
      <dgm:spPr/>
      <dgm:t>
        <a:bodyPr/>
        <a:lstStyle/>
        <a:p>
          <a:endParaRPr lang="pt-BR"/>
        </a:p>
      </dgm:t>
    </dgm:pt>
    <dgm:pt modelId="{5402C2FE-492B-7348-AFB9-590820E6EB8C}" type="pres">
      <dgm:prSet presAssocID="{8FF75CDD-CA70-465D-AD7F-288DB04A23DD}" presName="vert0" presStyleCnt="0">
        <dgm:presLayoutVars>
          <dgm:dir/>
          <dgm:animOne val="branch"/>
          <dgm:animLvl val="lvl"/>
        </dgm:presLayoutVars>
      </dgm:prSet>
      <dgm:spPr/>
    </dgm:pt>
    <dgm:pt modelId="{25F0B388-2C53-6246-8F7F-AC9809922EDC}" type="pres">
      <dgm:prSet presAssocID="{E27A00A3-D918-4697-84F2-CE37F828EADD}" presName="thickLine" presStyleLbl="alignNode1" presStyleIdx="0" presStyleCnt="4"/>
      <dgm:spPr/>
    </dgm:pt>
    <dgm:pt modelId="{9F12AA38-8028-9E45-B4F8-074BA12A9C59}" type="pres">
      <dgm:prSet presAssocID="{E27A00A3-D918-4697-84F2-CE37F828EADD}" presName="horz1" presStyleCnt="0"/>
      <dgm:spPr/>
    </dgm:pt>
    <dgm:pt modelId="{D1D3BF30-9B67-524C-B9F2-33C6F10C017C}" type="pres">
      <dgm:prSet presAssocID="{E27A00A3-D918-4697-84F2-CE37F828EADD}" presName="tx1" presStyleLbl="revTx" presStyleIdx="0" presStyleCnt="4"/>
      <dgm:spPr/>
    </dgm:pt>
    <dgm:pt modelId="{8C4F2883-6BDD-BF43-A25D-5B7B25FBBA42}" type="pres">
      <dgm:prSet presAssocID="{E27A00A3-D918-4697-84F2-CE37F828EADD}" presName="vert1" presStyleCnt="0"/>
      <dgm:spPr/>
    </dgm:pt>
    <dgm:pt modelId="{9155A001-5025-5F4C-8188-0E77F42E4D47}" type="pres">
      <dgm:prSet presAssocID="{504F3824-873A-499B-AC85-C7608C691D76}" presName="thickLine" presStyleLbl="alignNode1" presStyleIdx="1" presStyleCnt="4"/>
      <dgm:spPr/>
    </dgm:pt>
    <dgm:pt modelId="{382F4EAF-B1FE-C64B-9A77-4DAF54DA35BC}" type="pres">
      <dgm:prSet presAssocID="{504F3824-873A-499B-AC85-C7608C691D76}" presName="horz1" presStyleCnt="0"/>
      <dgm:spPr/>
    </dgm:pt>
    <dgm:pt modelId="{5683E3B4-A764-E441-A989-89C384E5E698}" type="pres">
      <dgm:prSet presAssocID="{504F3824-873A-499B-AC85-C7608C691D76}" presName="tx1" presStyleLbl="revTx" presStyleIdx="1" presStyleCnt="4"/>
      <dgm:spPr/>
    </dgm:pt>
    <dgm:pt modelId="{24DFE940-44DE-3E4E-9B03-BF6031D9B3C4}" type="pres">
      <dgm:prSet presAssocID="{504F3824-873A-499B-AC85-C7608C691D76}" presName="vert1" presStyleCnt="0"/>
      <dgm:spPr/>
    </dgm:pt>
    <dgm:pt modelId="{E8B29D81-8FC6-C34B-A68D-874AB016ADB8}" type="pres">
      <dgm:prSet presAssocID="{E84FF072-070F-46D9-8543-0E9FDB7E66DE}" presName="thickLine" presStyleLbl="alignNode1" presStyleIdx="2" presStyleCnt="4"/>
      <dgm:spPr/>
    </dgm:pt>
    <dgm:pt modelId="{8F8CF419-5E2A-6647-ADE0-1E98108870ED}" type="pres">
      <dgm:prSet presAssocID="{E84FF072-070F-46D9-8543-0E9FDB7E66DE}" presName="horz1" presStyleCnt="0"/>
      <dgm:spPr/>
    </dgm:pt>
    <dgm:pt modelId="{947A6330-BAF1-F74A-BF19-920E955F1231}" type="pres">
      <dgm:prSet presAssocID="{E84FF072-070F-46D9-8543-0E9FDB7E66DE}" presName="tx1" presStyleLbl="revTx" presStyleIdx="2" presStyleCnt="4"/>
      <dgm:spPr/>
    </dgm:pt>
    <dgm:pt modelId="{C25633FA-59F6-A04B-B2F6-B38DD762EF45}" type="pres">
      <dgm:prSet presAssocID="{E84FF072-070F-46D9-8543-0E9FDB7E66DE}" presName="vert1" presStyleCnt="0"/>
      <dgm:spPr/>
    </dgm:pt>
    <dgm:pt modelId="{3548BD8C-2286-AD48-BFDA-9092D3FCFD3B}" type="pres">
      <dgm:prSet presAssocID="{7A8E67A7-3655-594C-B93F-2075F08E6425}" presName="thickLine" presStyleLbl="alignNode1" presStyleIdx="3" presStyleCnt="4"/>
      <dgm:spPr/>
    </dgm:pt>
    <dgm:pt modelId="{1E3411E4-E1D4-0741-9FA2-3C181E67A0D3}" type="pres">
      <dgm:prSet presAssocID="{7A8E67A7-3655-594C-B93F-2075F08E6425}" presName="horz1" presStyleCnt="0"/>
      <dgm:spPr/>
    </dgm:pt>
    <dgm:pt modelId="{BF8FC513-CA45-5A48-8412-27B789390AC9}" type="pres">
      <dgm:prSet presAssocID="{7A8E67A7-3655-594C-B93F-2075F08E6425}" presName="tx1" presStyleLbl="revTx" presStyleIdx="3" presStyleCnt="4"/>
      <dgm:spPr/>
    </dgm:pt>
    <dgm:pt modelId="{6DA41D1B-EC33-B442-8A9F-204467DE79F4}" type="pres">
      <dgm:prSet presAssocID="{7A8E67A7-3655-594C-B93F-2075F08E6425}" presName="vert1" presStyleCnt="0"/>
      <dgm:spPr/>
    </dgm:pt>
  </dgm:ptLst>
  <dgm:cxnLst>
    <dgm:cxn modelId="{9285C609-FF25-914C-BBF6-AAE1E9EC3686}" type="presOf" srcId="{8FF75CDD-CA70-465D-AD7F-288DB04A23DD}" destId="{5402C2FE-492B-7348-AFB9-590820E6EB8C}" srcOrd="0" destOrd="0" presId="urn:microsoft.com/office/officeart/2008/layout/LinedList"/>
    <dgm:cxn modelId="{F66B4F37-A1D4-4D5B-A419-FF6CD572D363}" srcId="{8FF75CDD-CA70-465D-AD7F-288DB04A23DD}" destId="{504F3824-873A-499B-AC85-C7608C691D76}" srcOrd="1" destOrd="0" parTransId="{6D3BC60B-D735-45E8-921D-31B81D4C69F7}" sibTransId="{83DD5F7E-4E96-4F55-AA06-985D73086DB1}"/>
    <dgm:cxn modelId="{E33D6357-5C39-1D45-AD5F-ECC11859B535}" type="presOf" srcId="{E84FF072-070F-46D9-8543-0E9FDB7E66DE}" destId="{947A6330-BAF1-F74A-BF19-920E955F1231}" srcOrd="0" destOrd="0" presId="urn:microsoft.com/office/officeart/2008/layout/LinedList"/>
    <dgm:cxn modelId="{4DAAA370-EDB2-410F-976F-D436B7FE3B08}" srcId="{8FF75CDD-CA70-465D-AD7F-288DB04A23DD}" destId="{E27A00A3-D918-4697-84F2-CE37F828EADD}" srcOrd="0" destOrd="0" parTransId="{B453D287-B4B4-42B7-A2F0-1CE497E59B1C}" sibTransId="{10D3010F-E6F2-4C37-9F99-0B06D44C0148}"/>
    <dgm:cxn modelId="{6EB46875-94BA-9441-85D5-60EB3744FB07}" type="presOf" srcId="{7A8E67A7-3655-594C-B93F-2075F08E6425}" destId="{BF8FC513-CA45-5A48-8412-27B789390AC9}" srcOrd="0" destOrd="0" presId="urn:microsoft.com/office/officeart/2008/layout/LinedList"/>
    <dgm:cxn modelId="{D4EA988B-FC44-794E-94BD-C6EC5E97033E}" srcId="{8FF75CDD-CA70-465D-AD7F-288DB04A23DD}" destId="{7A8E67A7-3655-594C-B93F-2075F08E6425}" srcOrd="3" destOrd="0" parTransId="{F59ACADE-0CD0-4C4F-84AE-635F6562825B}" sibTransId="{A84B9558-5BA6-9C40-97B4-B1771E309305}"/>
    <dgm:cxn modelId="{9433CA9C-29BB-4B49-ADBE-CA3E1C5C60D8}" type="presOf" srcId="{E27A00A3-D918-4697-84F2-CE37F828EADD}" destId="{D1D3BF30-9B67-524C-B9F2-33C6F10C017C}" srcOrd="0" destOrd="0" presId="urn:microsoft.com/office/officeart/2008/layout/LinedList"/>
    <dgm:cxn modelId="{4B7CE9B5-9571-48B1-850A-405876A0154D}" srcId="{8FF75CDD-CA70-465D-AD7F-288DB04A23DD}" destId="{E84FF072-070F-46D9-8543-0E9FDB7E66DE}" srcOrd="2" destOrd="0" parTransId="{01036CA8-6235-490D-A5AA-46CF1736E2E5}" sibTransId="{D6F4126B-E7DA-443E-B875-8DD3070F4886}"/>
    <dgm:cxn modelId="{D29A88FD-708C-9249-8078-E5AA452DFA03}" type="presOf" srcId="{504F3824-873A-499B-AC85-C7608C691D76}" destId="{5683E3B4-A764-E441-A989-89C384E5E698}" srcOrd="0" destOrd="0" presId="urn:microsoft.com/office/officeart/2008/layout/LinedList"/>
    <dgm:cxn modelId="{942FF8A8-1A4D-7F48-82EE-5ADF19B6B166}" type="presParOf" srcId="{5402C2FE-492B-7348-AFB9-590820E6EB8C}" destId="{25F0B388-2C53-6246-8F7F-AC9809922EDC}" srcOrd="0" destOrd="0" presId="urn:microsoft.com/office/officeart/2008/layout/LinedList"/>
    <dgm:cxn modelId="{D4D5E314-4E3D-2B4D-8C6C-278E1B64379C}" type="presParOf" srcId="{5402C2FE-492B-7348-AFB9-590820E6EB8C}" destId="{9F12AA38-8028-9E45-B4F8-074BA12A9C59}" srcOrd="1" destOrd="0" presId="urn:microsoft.com/office/officeart/2008/layout/LinedList"/>
    <dgm:cxn modelId="{30D083BD-E571-BB45-BBDC-F20671A01A44}" type="presParOf" srcId="{9F12AA38-8028-9E45-B4F8-074BA12A9C59}" destId="{D1D3BF30-9B67-524C-B9F2-33C6F10C017C}" srcOrd="0" destOrd="0" presId="urn:microsoft.com/office/officeart/2008/layout/LinedList"/>
    <dgm:cxn modelId="{DE926BFC-79FE-844C-AFC3-DD1BA08753EF}" type="presParOf" srcId="{9F12AA38-8028-9E45-B4F8-074BA12A9C59}" destId="{8C4F2883-6BDD-BF43-A25D-5B7B25FBBA42}" srcOrd="1" destOrd="0" presId="urn:microsoft.com/office/officeart/2008/layout/LinedList"/>
    <dgm:cxn modelId="{21838D15-A24F-D943-B14E-49CB55E23C39}" type="presParOf" srcId="{5402C2FE-492B-7348-AFB9-590820E6EB8C}" destId="{9155A001-5025-5F4C-8188-0E77F42E4D47}" srcOrd="2" destOrd="0" presId="urn:microsoft.com/office/officeart/2008/layout/LinedList"/>
    <dgm:cxn modelId="{9153A181-D9B5-7B4F-9CCB-EB9CB3E56B3C}" type="presParOf" srcId="{5402C2FE-492B-7348-AFB9-590820E6EB8C}" destId="{382F4EAF-B1FE-C64B-9A77-4DAF54DA35BC}" srcOrd="3" destOrd="0" presId="urn:microsoft.com/office/officeart/2008/layout/LinedList"/>
    <dgm:cxn modelId="{939A6419-B17D-CB41-BDF4-52987398323C}" type="presParOf" srcId="{382F4EAF-B1FE-C64B-9A77-4DAF54DA35BC}" destId="{5683E3B4-A764-E441-A989-89C384E5E698}" srcOrd="0" destOrd="0" presId="urn:microsoft.com/office/officeart/2008/layout/LinedList"/>
    <dgm:cxn modelId="{7445C70E-8354-E045-8705-EE4866E65645}" type="presParOf" srcId="{382F4EAF-B1FE-C64B-9A77-4DAF54DA35BC}" destId="{24DFE940-44DE-3E4E-9B03-BF6031D9B3C4}" srcOrd="1" destOrd="0" presId="urn:microsoft.com/office/officeart/2008/layout/LinedList"/>
    <dgm:cxn modelId="{ED0750D8-4617-D147-AF4E-7E20B97BE95F}" type="presParOf" srcId="{5402C2FE-492B-7348-AFB9-590820E6EB8C}" destId="{E8B29D81-8FC6-C34B-A68D-874AB016ADB8}" srcOrd="4" destOrd="0" presId="urn:microsoft.com/office/officeart/2008/layout/LinedList"/>
    <dgm:cxn modelId="{B95C121E-31C2-B443-913C-6D5476B6E406}" type="presParOf" srcId="{5402C2FE-492B-7348-AFB9-590820E6EB8C}" destId="{8F8CF419-5E2A-6647-ADE0-1E98108870ED}" srcOrd="5" destOrd="0" presId="urn:microsoft.com/office/officeart/2008/layout/LinedList"/>
    <dgm:cxn modelId="{01CCAB38-2CAF-434B-80DE-9AC7BD83AB25}" type="presParOf" srcId="{8F8CF419-5E2A-6647-ADE0-1E98108870ED}" destId="{947A6330-BAF1-F74A-BF19-920E955F1231}" srcOrd="0" destOrd="0" presId="urn:microsoft.com/office/officeart/2008/layout/LinedList"/>
    <dgm:cxn modelId="{9228A18D-DDA8-D447-B050-811CD654FFAA}" type="presParOf" srcId="{8F8CF419-5E2A-6647-ADE0-1E98108870ED}" destId="{C25633FA-59F6-A04B-B2F6-B38DD762EF45}" srcOrd="1" destOrd="0" presId="urn:microsoft.com/office/officeart/2008/layout/LinedList"/>
    <dgm:cxn modelId="{79262CB3-CB3C-A046-9883-F27CDE7D3CDD}" type="presParOf" srcId="{5402C2FE-492B-7348-AFB9-590820E6EB8C}" destId="{3548BD8C-2286-AD48-BFDA-9092D3FCFD3B}" srcOrd="6" destOrd="0" presId="urn:microsoft.com/office/officeart/2008/layout/LinedList"/>
    <dgm:cxn modelId="{7BFDB86F-9BDC-8740-977C-7A7CA3D7F0E8}" type="presParOf" srcId="{5402C2FE-492B-7348-AFB9-590820E6EB8C}" destId="{1E3411E4-E1D4-0741-9FA2-3C181E67A0D3}" srcOrd="7" destOrd="0" presId="urn:microsoft.com/office/officeart/2008/layout/LinedList"/>
    <dgm:cxn modelId="{9263E947-8600-CE47-A66D-BB8A7501266B}" type="presParOf" srcId="{1E3411E4-E1D4-0741-9FA2-3C181E67A0D3}" destId="{BF8FC513-CA45-5A48-8412-27B789390AC9}" srcOrd="0" destOrd="0" presId="urn:microsoft.com/office/officeart/2008/layout/LinedList"/>
    <dgm:cxn modelId="{DAC94A60-10F0-D145-A53E-329BF08AA815}" type="presParOf" srcId="{1E3411E4-E1D4-0741-9FA2-3C181E67A0D3}" destId="{6DA41D1B-EC33-B442-8A9F-204467DE79F4}"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E96B978-35F7-7646-9FCD-C42144829D4E}" type="doc">
      <dgm:prSet loTypeId="urn:microsoft.com/office/officeart/2005/8/layout/process1" loCatId="process" qsTypeId="urn:microsoft.com/office/officeart/2005/8/quickstyle/simple1" qsCatId="simple" csTypeId="urn:microsoft.com/office/officeart/2005/8/colors/accent1_2" csCatId="accent1" phldr="1"/>
      <dgm:spPr/>
    </dgm:pt>
    <dgm:pt modelId="{01B0D4AB-A7FE-604D-A332-16B55EFDEE72}">
      <dgm:prSet phldrT="[Texto]"/>
      <dgm:spPr/>
      <dgm:t>
        <a:bodyPr/>
        <a:lstStyle/>
        <a:p>
          <a:r>
            <a:rPr lang="pt-BR" dirty="0" err="1"/>
            <a:t>Roadshow</a:t>
          </a:r>
          <a:endParaRPr lang="pt-BR" dirty="0"/>
        </a:p>
      </dgm:t>
    </dgm:pt>
    <dgm:pt modelId="{A2723EEF-71E7-5C43-AA4D-BE6B8057FCEB}" type="parTrans" cxnId="{18BE852F-4A41-1048-ACF6-983B19FDC99C}">
      <dgm:prSet/>
      <dgm:spPr/>
      <dgm:t>
        <a:bodyPr/>
        <a:lstStyle/>
        <a:p>
          <a:endParaRPr lang="pt-BR"/>
        </a:p>
      </dgm:t>
    </dgm:pt>
    <dgm:pt modelId="{F683D9E1-6C28-3A4F-8D17-4613514C7CC0}" type="sibTrans" cxnId="{18BE852F-4A41-1048-ACF6-983B19FDC99C}">
      <dgm:prSet/>
      <dgm:spPr/>
      <dgm:t>
        <a:bodyPr/>
        <a:lstStyle/>
        <a:p>
          <a:endParaRPr lang="pt-BR"/>
        </a:p>
      </dgm:t>
    </dgm:pt>
    <dgm:pt modelId="{22D8BE2B-736F-944C-A847-26948D0F9193}">
      <dgm:prSet phldrT="[Texto]"/>
      <dgm:spPr/>
      <dgm:t>
        <a:bodyPr/>
        <a:lstStyle/>
        <a:p>
          <a:r>
            <a:rPr lang="pt-BR" dirty="0" err="1"/>
            <a:t>Bookbuilding</a:t>
          </a:r>
          <a:r>
            <a:rPr lang="pt-BR" dirty="0"/>
            <a:t> (precificação)</a:t>
          </a:r>
        </a:p>
      </dgm:t>
    </dgm:pt>
    <dgm:pt modelId="{F66D4218-A585-EB4C-9D28-4BE4822C9886}" type="parTrans" cxnId="{E9A98C0A-2B89-DB42-9E0A-3301297D723D}">
      <dgm:prSet/>
      <dgm:spPr/>
      <dgm:t>
        <a:bodyPr/>
        <a:lstStyle/>
        <a:p>
          <a:endParaRPr lang="pt-BR"/>
        </a:p>
      </dgm:t>
    </dgm:pt>
    <dgm:pt modelId="{B3930953-3A03-0C4C-B46F-79A270024F03}" type="sibTrans" cxnId="{E9A98C0A-2B89-DB42-9E0A-3301297D723D}">
      <dgm:prSet/>
      <dgm:spPr/>
      <dgm:t>
        <a:bodyPr/>
        <a:lstStyle/>
        <a:p>
          <a:endParaRPr lang="pt-BR"/>
        </a:p>
      </dgm:t>
    </dgm:pt>
    <dgm:pt modelId="{9AD4726B-C9CB-2D47-B954-0E701753C9A9}" type="pres">
      <dgm:prSet presAssocID="{FE96B978-35F7-7646-9FCD-C42144829D4E}" presName="Name0" presStyleCnt="0">
        <dgm:presLayoutVars>
          <dgm:dir/>
          <dgm:resizeHandles val="exact"/>
        </dgm:presLayoutVars>
      </dgm:prSet>
      <dgm:spPr/>
    </dgm:pt>
    <dgm:pt modelId="{424B3192-69B5-D248-968D-7D1F52F41991}" type="pres">
      <dgm:prSet presAssocID="{01B0D4AB-A7FE-604D-A332-16B55EFDEE72}" presName="node" presStyleLbl="node1" presStyleIdx="0" presStyleCnt="2">
        <dgm:presLayoutVars>
          <dgm:bulletEnabled val="1"/>
        </dgm:presLayoutVars>
      </dgm:prSet>
      <dgm:spPr/>
    </dgm:pt>
    <dgm:pt modelId="{C9877EBC-2F06-6240-973C-DB5AB6568714}" type="pres">
      <dgm:prSet presAssocID="{F683D9E1-6C28-3A4F-8D17-4613514C7CC0}" presName="sibTrans" presStyleLbl="sibTrans2D1" presStyleIdx="0" presStyleCnt="1"/>
      <dgm:spPr/>
    </dgm:pt>
    <dgm:pt modelId="{15021A6F-2C85-9745-988D-A3724CD6A6D1}" type="pres">
      <dgm:prSet presAssocID="{F683D9E1-6C28-3A4F-8D17-4613514C7CC0}" presName="connectorText" presStyleLbl="sibTrans2D1" presStyleIdx="0" presStyleCnt="1"/>
      <dgm:spPr/>
    </dgm:pt>
    <dgm:pt modelId="{16915019-C196-9D41-B21E-BBAC61EC7938}" type="pres">
      <dgm:prSet presAssocID="{22D8BE2B-736F-944C-A847-26948D0F9193}" presName="node" presStyleLbl="node1" presStyleIdx="1" presStyleCnt="2">
        <dgm:presLayoutVars>
          <dgm:bulletEnabled val="1"/>
        </dgm:presLayoutVars>
      </dgm:prSet>
      <dgm:spPr/>
    </dgm:pt>
  </dgm:ptLst>
  <dgm:cxnLst>
    <dgm:cxn modelId="{E9A98C0A-2B89-DB42-9E0A-3301297D723D}" srcId="{FE96B978-35F7-7646-9FCD-C42144829D4E}" destId="{22D8BE2B-736F-944C-A847-26948D0F9193}" srcOrd="1" destOrd="0" parTransId="{F66D4218-A585-EB4C-9D28-4BE4822C9886}" sibTransId="{B3930953-3A03-0C4C-B46F-79A270024F03}"/>
    <dgm:cxn modelId="{18BE852F-4A41-1048-ACF6-983B19FDC99C}" srcId="{FE96B978-35F7-7646-9FCD-C42144829D4E}" destId="{01B0D4AB-A7FE-604D-A332-16B55EFDEE72}" srcOrd="0" destOrd="0" parTransId="{A2723EEF-71E7-5C43-AA4D-BE6B8057FCEB}" sibTransId="{F683D9E1-6C28-3A4F-8D17-4613514C7CC0}"/>
    <dgm:cxn modelId="{A5C53A62-AF4C-1F41-BA48-FAB53465EE77}" type="presOf" srcId="{01B0D4AB-A7FE-604D-A332-16B55EFDEE72}" destId="{424B3192-69B5-D248-968D-7D1F52F41991}" srcOrd="0" destOrd="0" presId="urn:microsoft.com/office/officeart/2005/8/layout/process1"/>
    <dgm:cxn modelId="{E3F0897A-A0C5-E843-A9FF-C33E4ACF7A7B}" type="presOf" srcId="{FE96B978-35F7-7646-9FCD-C42144829D4E}" destId="{9AD4726B-C9CB-2D47-B954-0E701753C9A9}" srcOrd="0" destOrd="0" presId="urn:microsoft.com/office/officeart/2005/8/layout/process1"/>
    <dgm:cxn modelId="{B9291B82-64E5-424D-A82E-4D488768FE5C}" type="presOf" srcId="{F683D9E1-6C28-3A4F-8D17-4613514C7CC0}" destId="{15021A6F-2C85-9745-988D-A3724CD6A6D1}" srcOrd="1" destOrd="0" presId="urn:microsoft.com/office/officeart/2005/8/layout/process1"/>
    <dgm:cxn modelId="{EC819DA3-3C1F-FD4A-95DF-45BE17C79152}" type="presOf" srcId="{F683D9E1-6C28-3A4F-8D17-4613514C7CC0}" destId="{C9877EBC-2F06-6240-973C-DB5AB6568714}" srcOrd="0" destOrd="0" presId="urn:microsoft.com/office/officeart/2005/8/layout/process1"/>
    <dgm:cxn modelId="{8DA755ED-824A-E647-B974-9976EB5A0F69}" type="presOf" srcId="{22D8BE2B-736F-944C-A847-26948D0F9193}" destId="{16915019-C196-9D41-B21E-BBAC61EC7938}" srcOrd="0" destOrd="0" presId="urn:microsoft.com/office/officeart/2005/8/layout/process1"/>
    <dgm:cxn modelId="{167CD95E-051C-B34D-8D48-8A69EC51109D}" type="presParOf" srcId="{9AD4726B-C9CB-2D47-B954-0E701753C9A9}" destId="{424B3192-69B5-D248-968D-7D1F52F41991}" srcOrd="0" destOrd="0" presId="urn:microsoft.com/office/officeart/2005/8/layout/process1"/>
    <dgm:cxn modelId="{7F71BCF5-C906-484B-8EC1-D02F62F0A457}" type="presParOf" srcId="{9AD4726B-C9CB-2D47-B954-0E701753C9A9}" destId="{C9877EBC-2F06-6240-973C-DB5AB6568714}" srcOrd="1" destOrd="0" presId="urn:microsoft.com/office/officeart/2005/8/layout/process1"/>
    <dgm:cxn modelId="{5F786A64-0506-5A43-9DD3-71E361AED7C3}" type="presParOf" srcId="{C9877EBC-2F06-6240-973C-DB5AB6568714}" destId="{15021A6F-2C85-9745-988D-A3724CD6A6D1}" srcOrd="0" destOrd="0" presId="urn:microsoft.com/office/officeart/2005/8/layout/process1"/>
    <dgm:cxn modelId="{C13235BB-F580-CD4B-A34D-FB83615E5EDF}" type="presParOf" srcId="{9AD4726B-C9CB-2D47-B954-0E701753C9A9}" destId="{16915019-C196-9D41-B21E-BBAC61EC7938}" srcOrd="2"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7ED51E8-4C40-42DA-B5FE-6B7E299DCC7F}"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27D27804-2E0D-4C6B-9C1E-126A7A3BA4FF}">
      <dgm:prSet/>
      <dgm:spPr/>
      <dgm:t>
        <a:bodyPr/>
        <a:lstStyle/>
        <a:p>
          <a:r>
            <a:rPr lang="pt-BR"/>
            <a:t>Lei alterada em 2001 para considerar crime não apenas ato do administrador, mas de qualquer pessoa que deva guardar sigilo. Reforma de 2017 tirou essa exigência do tipo, considerando agravante.</a:t>
          </a:r>
          <a:endParaRPr lang="en-US"/>
        </a:p>
      </dgm:t>
    </dgm:pt>
    <dgm:pt modelId="{076B7E16-D114-41C7-B08D-B17473ED2BCF}" type="parTrans" cxnId="{CEB5656E-AEF6-427E-9E7A-F61A6D4C671B}">
      <dgm:prSet/>
      <dgm:spPr/>
      <dgm:t>
        <a:bodyPr/>
        <a:lstStyle/>
        <a:p>
          <a:endParaRPr lang="en-US"/>
        </a:p>
      </dgm:t>
    </dgm:pt>
    <dgm:pt modelId="{B899A266-B501-4AC0-88EA-410F0C3DF70C}" type="sibTrans" cxnId="{CEB5656E-AEF6-427E-9E7A-F61A6D4C671B}">
      <dgm:prSet/>
      <dgm:spPr/>
      <dgm:t>
        <a:bodyPr/>
        <a:lstStyle/>
        <a:p>
          <a:endParaRPr lang="en-US"/>
        </a:p>
      </dgm:t>
    </dgm:pt>
    <dgm:pt modelId="{D6105EEF-D9F5-4EC3-ABB0-42B7D5E27DB4}">
      <dgm:prSet/>
      <dgm:spPr/>
      <dgm:t>
        <a:bodyPr/>
        <a:lstStyle/>
        <a:p>
          <a:r>
            <a:rPr lang="pt-BR"/>
            <a:t>Art. 27-D.  Utilizar informação relevante de que tenha conhecimento, ainda não divulgada ao mercado, que seja capaz de propiciar, para si ou para outrem, vantagem indevida, mediante negociação, em nome próprio ou de terceiros, de valores mobiliários:                         </a:t>
          </a:r>
          <a:r>
            <a:rPr lang="pt-BR">
              <a:hlinkClick xmlns:r="http://schemas.openxmlformats.org/officeDocument/2006/relationships" r:id="rId1"/>
            </a:rPr>
            <a:t>(Redação dada pela Lei nº 13.506, de 2017)</a:t>
          </a:r>
          <a:endParaRPr lang="en-US"/>
        </a:p>
      </dgm:t>
    </dgm:pt>
    <dgm:pt modelId="{E93D0ED5-10A8-46A8-B91B-DA8397272609}" type="parTrans" cxnId="{B1593F6A-04D3-4BF8-9210-5B7865012C8A}">
      <dgm:prSet/>
      <dgm:spPr/>
      <dgm:t>
        <a:bodyPr/>
        <a:lstStyle/>
        <a:p>
          <a:endParaRPr lang="en-US"/>
        </a:p>
      </dgm:t>
    </dgm:pt>
    <dgm:pt modelId="{833194C5-9F0B-4EC0-8601-2BA26FDC69D7}" type="sibTrans" cxnId="{B1593F6A-04D3-4BF8-9210-5B7865012C8A}">
      <dgm:prSet/>
      <dgm:spPr/>
      <dgm:t>
        <a:bodyPr/>
        <a:lstStyle/>
        <a:p>
          <a:endParaRPr lang="en-US"/>
        </a:p>
      </dgm:t>
    </dgm:pt>
    <dgm:pt modelId="{A0634768-F374-44E3-811F-54A51F31AA3A}">
      <dgm:prSet/>
      <dgm:spPr/>
      <dgm:t>
        <a:bodyPr/>
        <a:lstStyle/>
        <a:p>
          <a:r>
            <a:rPr lang="pt-BR"/>
            <a:t>Pena – reclusão, de 1 (um) a 5 (cinco) anos, e multa de até 3 (três) vezes o montante da vantagem ilícita obtida em decorrência do crime.                   </a:t>
          </a:r>
          <a:r>
            <a:rPr lang="pt-BR">
              <a:hlinkClick xmlns:r="http://schemas.openxmlformats.org/officeDocument/2006/relationships" r:id="rId2"/>
            </a:rPr>
            <a:t>(Incluído pela Lei nº 10.303, de 31.10.2001)</a:t>
          </a:r>
          <a:endParaRPr lang="en-US"/>
        </a:p>
      </dgm:t>
    </dgm:pt>
    <dgm:pt modelId="{80E4EA07-D806-452A-BAE8-55B060EE4C22}" type="parTrans" cxnId="{E25D082F-7638-49E4-AABC-CF814E904DF1}">
      <dgm:prSet/>
      <dgm:spPr/>
      <dgm:t>
        <a:bodyPr/>
        <a:lstStyle/>
        <a:p>
          <a:endParaRPr lang="en-US"/>
        </a:p>
      </dgm:t>
    </dgm:pt>
    <dgm:pt modelId="{5C26EB7A-D952-41DB-A515-AEF6BDFC019C}" type="sibTrans" cxnId="{E25D082F-7638-49E4-AABC-CF814E904DF1}">
      <dgm:prSet/>
      <dgm:spPr/>
      <dgm:t>
        <a:bodyPr/>
        <a:lstStyle/>
        <a:p>
          <a:endParaRPr lang="en-US"/>
        </a:p>
      </dgm:t>
    </dgm:pt>
    <dgm:pt modelId="{1AE22D15-A32B-431C-95A9-89A5341E3D10}">
      <dgm:prSet/>
      <dgm:spPr/>
      <dgm:t>
        <a:bodyPr/>
        <a:lstStyle/>
        <a:p>
          <a:r>
            <a:rPr lang="pt-BR"/>
            <a:t>§ 1</a:t>
          </a:r>
          <a:r>
            <a:rPr lang="pt-BR" u="sng" baseline="30000"/>
            <a:t>o</a:t>
          </a:r>
          <a:r>
            <a:rPr lang="pt-BR"/>
            <a:t>  Incorre na mesma pena quem repassa informação sigilosa relativa a fato relevante a que tenha tido acesso em razão de cargo ou posição que ocupe em emissor de valores mobiliários ou em razão de relação comercial, profissional ou de confiança com o emissor.                     </a:t>
          </a:r>
          <a:r>
            <a:rPr lang="pt-BR">
              <a:hlinkClick xmlns:r="http://schemas.openxmlformats.org/officeDocument/2006/relationships" r:id="rId1"/>
            </a:rPr>
            <a:t>(Incluído pela Lei nº 13.506, de 2017)</a:t>
          </a:r>
          <a:endParaRPr lang="en-US"/>
        </a:p>
      </dgm:t>
    </dgm:pt>
    <dgm:pt modelId="{12CF90F9-E3EE-4878-95A4-D1A08475B551}" type="parTrans" cxnId="{F55B1639-A9D4-4F06-8B73-9D832589F57A}">
      <dgm:prSet/>
      <dgm:spPr/>
      <dgm:t>
        <a:bodyPr/>
        <a:lstStyle/>
        <a:p>
          <a:endParaRPr lang="en-US"/>
        </a:p>
      </dgm:t>
    </dgm:pt>
    <dgm:pt modelId="{8A4C4F39-533D-4C49-A9FE-4B95EB759431}" type="sibTrans" cxnId="{F55B1639-A9D4-4F06-8B73-9D832589F57A}">
      <dgm:prSet/>
      <dgm:spPr/>
      <dgm:t>
        <a:bodyPr/>
        <a:lstStyle/>
        <a:p>
          <a:endParaRPr lang="en-US"/>
        </a:p>
      </dgm:t>
    </dgm:pt>
    <dgm:pt modelId="{38EA93C1-022C-497C-A61A-359DDBF3CDBA}">
      <dgm:prSet/>
      <dgm:spPr/>
      <dgm:t>
        <a:bodyPr/>
        <a:lstStyle/>
        <a:p>
          <a:r>
            <a:rPr lang="pt-BR"/>
            <a:t>§ 2</a:t>
          </a:r>
          <a:r>
            <a:rPr lang="pt-BR" u="sng" baseline="30000"/>
            <a:t>o</a:t>
          </a:r>
          <a:r>
            <a:rPr lang="pt-BR"/>
            <a:t>  A pena é aumentada em 1/3 (um terço) se o agente comete o crime previsto no </a:t>
          </a:r>
          <a:r>
            <a:rPr lang="pt-BR" b="1"/>
            <a:t>caput</a:t>
          </a:r>
          <a:r>
            <a:rPr lang="pt-BR"/>
            <a:t> deste artigo valendo-se de informação relevante de que tenha conhecimento e da qual deva manter sigilo.                     </a:t>
          </a:r>
          <a:r>
            <a:rPr lang="pt-BR">
              <a:hlinkClick xmlns:r="http://schemas.openxmlformats.org/officeDocument/2006/relationships" r:id="rId1"/>
            </a:rPr>
            <a:t>(Incluído pela Lei nº 13.506, de 2017)</a:t>
          </a:r>
          <a:endParaRPr lang="en-US"/>
        </a:p>
      </dgm:t>
    </dgm:pt>
    <dgm:pt modelId="{3AB93511-BD44-41DF-B325-F0B95F268526}" type="parTrans" cxnId="{FF0AAD8A-69EF-40C7-9150-276B93F61D13}">
      <dgm:prSet/>
      <dgm:spPr/>
      <dgm:t>
        <a:bodyPr/>
        <a:lstStyle/>
        <a:p>
          <a:endParaRPr lang="en-US"/>
        </a:p>
      </dgm:t>
    </dgm:pt>
    <dgm:pt modelId="{03EBF1B9-B8E2-4F22-BD26-18E11F48972F}" type="sibTrans" cxnId="{FF0AAD8A-69EF-40C7-9150-276B93F61D13}">
      <dgm:prSet/>
      <dgm:spPr/>
      <dgm:t>
        <a:bodyPr/>
        <a:lstStyle/>
        <a:p>
          <a:endParaRPr lang="en-US"/>
        </a:p>
      </dgm:t>
    </dgm:pt>
    <dgm:pt modelId="{6B4D54E2-B632-C944-BEC2-C3D88496AF38}" type="pres">
      <dgm:prSet presAssocID="{07ED51E8-4C40-42DA-B5FE-6B7E299DCC7F}" presName="linear" presStyleCnt="0">
        <dgm:presLayoutVars>
          <dgm:animLvl val="lvl"/>
          <dgm:resizeHandles val="exact"/>
        </dgm:presLayoutVars>
      </dgm:prSet>
      <dgm:spPr/>
    </dgm:pt>
    <dgm:pt modelId="{331AA312-C293-9847-9D22-938CF85B7221}" type="pres">
      <dgm:prSet presAssocID="{27D27804-2E0D-4C6B-9C1E-126A7A3BA4FF}" presName="parentText" presStyleLbl="node1" presStyleIdx="0" presStyleCnt="5">
        <dgm:presLayoutVars>
          <dgm:chMax val="0"/>
          <dgm:bulletEnabled val="1"/>
        </dgm:presLayoutVars>
      </dgm:prSet>
      <dgm:spPr/>
    </dgm:pt>
    <dgm:pt modelId="{8A453F7B-17E0-1842-A7DF-5075F37315F3}" type="pres">
      <dgm:prSet presAssocID="{B899A266-B501-4AC0-88EA-410F0C3DF70C}" presName="spacer" presStyleCnt="0"/>
      <dgm:spPr/>
    </dgm:pt>
    <dgm:pt modelId="{09DED620-18E1-0340-8B90-DCCF023BC9DD}" type="pres">
      <dgm:prSet presAssocID="{D6105EEF-D9F5-4EC3-ABB0-42B7D5E27DB4}" presName="parentText" presStyleLbl="node1" presStyleIdx="1" presStyleCnt="5">
        <dgm:presLayoutVars>
          <dgm:chMax val="0"/>
          <dgm:bulletEnabled val="1"/>
        </dgm:presLayoutVars>
      </dgm:prSet>
      <dgm:spPr/>
    </dgm:pt>
    <dgm:pt modelId="{344D9658-AB53-4948-AB52-A4F224C6C2EA}" type="pres">
      <dgm:prSet presAssocID="{833194C5-9F0B-4EC0-8601-2BA26FDC69D7}" presName="spacer" presStyleCnt="0"/>
      <dgm:spPr/>
    </dgm:pt>
    <dgm:pt modelId="{017FEE22-4C22-444D-82B2-9C8EF83F195E}" type="pres">
      <dgm:prSet presAssocID="{A0634768-F374-44E3-811F-54A51F31AA3A}" presName="parentText" presStyleLbl="node1" presStyleIdx="2" presStyleCnt="5">
        <dgm:presLayoutVars>
          <dgm:chMax val="0"/>
          <dgm:bulletEnabled val="1"/>
        </dgm:presLayoutVars>
      </dgm:prSet>
      <dgm:spPr/>
    </dgm:pt>
    <dgm:pt modelId="{7B18BB2B-F087-9946-A534-E0F9A17EDD8A}" type="pres">
      <dgm:prSet presAssocID="{5C26EB7A-D952-41DB-A515-AEF6BDFC019C}" presName="spacer" presStyleCnt="0"/>
      <dgm:spPr/>
    </dgm:pt>
    <dgm:pt modelId="{049578D5-41C9-D442-8BBD-5B7562511BA2}" type="pres">
      <dgm:prSet presAssocID="{1AE22D15-A32B-431C-95A9-89A5341E3D10}" presName="parentText" presStyleLbl="node1" presStyleIdx="3" presStyleCnt="5">
        <dgm:presLayoutVars>
          <dgm:chMax val="0"/>
          <dgm:bulletEnabled val="1"/>
        </dgm:presLayoutVars>
      </dgm:prSet>
      <dgm:spPr/>
    </dgm:pt>
    <dgm:pt modelId="{28842EE4-078A-F541-847B-CA1ACB45DB87}" type="pres">
      <dgm:prSet presAssocID="{8A4C4F39-533D-4C49-A9FE-4B95EB759431}" presName="spacer" presStyleCnt="0"/>
      <dgm:spPr/>
    </dgm:pt>
    <dgm:pt modelId="{F88B92D2-6CC2-8D4E-B70D-A9636FDE1A0F}" type="pres">
      <dgm:prSet presAssocID="{38EA93C1-022C-497C-A61A-359DDBF3CDBA}" presName="parentText" presStyleLbl="node1" presStyleIdx="4" presStyleCnt="5">
        <dgm:presLayoutVars>
          <dgm:chMax val="0"/>
          <dgm:bulletEnabled val="1"/>
        </dgm:presLayoutVars>
      </dgm:prSet>
      <dgm:spPr/>
    </dgm:pt>
  </dgm:ptLst>
  <dgm:cxnLst>
    <dgm:cxn modelId="{E25D082F-7638-49E4-AABC-CF814E904DF1}" srcId="{07ED51E8-4C40-42DA-B5FE-6B7E299DCC7F}" destId="{A0634768-F374-44E3-811F-54A51F31AA3A}" srcOrd="2" destOrd="0" parTransId="{80E4EA07-D806-452A-BAE8-55B060EE4C22}" sibTransId="{5C26EB7A-D952-41DB-A515-AEF6BDFC019C}"/>
    <dgm:cxn modelId="{F55B1639-A9D4-4F06-8B73-9D832589F57A}" srcId="{07ED51E8-4C40-42DA-B5FE-6B7E299DCC7F}" destId="{1AE22D15-A32B-431C-95A9-89A5341E3D10}" srcOrd="3" destOrd="0" parTransId="{12CF90F9-E3EE-4878-95A4-D1A08475B551}" sibTransId="{8A4C4F39-533D-4C49-A9FE-4B95EB759431}"/>
    <dgm:cxn modelId="{5B820249-B8DF-2C49-8BDC-2D6B9E06C260}" type="presOf" srcId="{D6105EEF-D9F5-4EC3-ABB0-42B7D5E27DB4}" destId="{09DED620-18E1-0340-8B90-DCCF023BC9DD}" srcOrd="0" destOrd="0" presId="urn:microsoft.com/office/officeart/2005/8/layout/vList2"/>
    <dgm:cxn modelId="{B1593F6A-04D3-4BF8-9210-5B7865012C8A}" srcId="{07ED51E8-4C40-42DA-B5FE-6B7E299DCC7F}" destId="{D6105EEF-D9F5-4EC3-ABB0-42B7D5E27DB4}" srcOrd="1" destOrd="0" parTransId="{E93D0ED5-10A8-46A8-B91B-DA8397272609}" sibTransId="{833194C5-9F0B-4EC0-8601-2BA26FDC69D7}"/>
    <dgm:cxn modelId="{CEB5656E-AEF6-427E-9E7A-F61A6D4C671B}" srcId="{07ED51E8-4C40-42DA-B5FE-6B7E299DCC7F}" destId="{27D27804-2E0D-4C6B-9C1E-126A7A3BA4FF}" srcOrd="0" destOrd="0" parTransId="{076B7E16-D114-41C7-B08D-B17473ED2BCF}" sibTransId="{B899A266-B501-4AC0-88EA-410F0C3DF70C}"/>
    <dgm:cxn modelId="{FF0AAD8A-69EF-40C7-9150-276B93F61D13}" srcId="{07ED51E8-4C40-42DA-B5FE-6B7E299DCC7F}" destId="{38EA93C1-022C-497C-A61A-359DDBF3CDBA}" srcOrd="4" destOrd="0" parTransId="{3AB93511-BD44-41DF-B325-F0B95F268526}" sibTransId="{03EBF1B9-B8E2-4F22-BD26-18E11F48972F}"/>
    <dgm:cxn modelId="{EA0C79A6-1DF7-9249-892D-D14F9FCCA30C}" type="presOf" srcId="{1AE22D15-A32B-431C-95A9-89A5341E3D10}" destId="{049578D5-41C9-D442-8BBD-5B7562511BA2}" srcOrd="0" destOrd="0" presId="urn:microsoft.com/office/officeart/2005/8/layout/vList2"/>
    <dgm:cxn modelId="{A83AC0B2-59B2-0540-B654-FA803944123A}" type="presOf" srcId="{27D27804-2E0D-4C6B-9C1E-126A7A3BA4FF}" destId="{331AA312-C293-9847-9D22-938CF85B7221}" srcOrd="0" destOrd="0" presId="urn:microsoft.com/office/officeart/2005/8/layout/vList2"/>
    <dgm:cxn modelId="{3D83E3C8-7D71-864D-BDB8-4E46F68AFA2D}" type="presOf" srcId="{A0634768-F374-44E3-811F-54A51F31AA3A}" destId="{017FEE22-4C22-444D-82B2-9C8EF83F195E}" srcOrd="0" destOrd="0" presId="urn:microsoft.com/office/officeart/2005/8/layout/vList2"/>
    <dgm:cxn modelId="{8EA0AAEE-6ADE-374F-B437-6BA94D09849B}" type="presOf" srcId="{07ED51E8-4C40-42DA-B5FE-6B7E299DCC7F}" destId="{6B4D54E2-B632-C944-BEC2-C3D88496AF38}" srcOrd="0" destOrd="0" presId="urn:microsoft.com/office/officeart/2005/8/layout/vList2"/>
    <dgm:cxn modelId="{4DADD8FB-8ACD-B44E-8F05-F505D416BFF2}" type="presOf" srcId="{38EA93C1-022C-497C-A61A-359DDBF3CDBA}" destId="{F88B92D2-6CC2-8D4E-B70D-A9636FDE1A0F}" srcOrd="0" destOrd="0" presId="urn:microsoft.com/office/officeart/2005/8/layout/vList2"/>
    <dgm:cxn modelId="{87FF5690-C1DC-7448-AFED-B7B949144DFF}" type="presParOf" srcId="{6B4D54E2-B632-C944-BEC2-C3D88496AF38}" destId="{331AA312-C293-9847-9D22-938CF85B7221}" srcOrd="0" destOrd="0" presId="urn:microsoft.com/office/officeart/2005/8/layout/vList2"/>
    <dgm:cxn modelId="{691941D6-724C-5048-85EA-EC5AF2BAA25C}" type="presParOf" srcId="{6B4D54E2-B632-C944-BEC2-C3D88496AF38}" destId="{8A453F7B-17E0-1842-A7DF-5075F37315F3}" srcOrd="1" destOrd="0" presId="urn:microsoft.com/office/officeart/2005/8/layout/vList2"/>
    <dgm:cxn modelId="{18836825-F626-6F42-8F15-78089F1FB5D4}" type="presParOf" srcId="{6B4D54E2-B632-C944-BEC2-C3D88496AF38}" destId="{09DED620-18E1-0340-8B90-DCCF023BC9DD}" srcOrd="2" destOrd="0" presId="urn:microsoft.com/office/officeart/2005/8/layout/vList2"/>
    <dgm:cxn modelId="{6DE3B10F-3324-7B49-93F1-3675BD6BC216}" type="presParOf" srcId="{6B4D54E2-B632-C944-BEC2-C3D88496AF38}" destId="{344D9658-AB53-4948-AB52-A4F224C6C2EA}" srcOrd="3" destOrd="0" presId="urn:microsoft.com/office/officeart/2005/8/layout/vList2"/>
    <dgm:cxn modelId="{EF11E271-4642-B04C-9F54-81CB54240783}" type="presParOf" srcId="{6B4D54E2-B632-C944-BEC2-C3D88496AF38}" destId="{017FEE22-4C22-444D-82B2-9C8EF83F195E}" srcOrd="4" destOrd="0" presId="urn:microsoft.com/office/officeart/2005/8/layout/vList2"/>
    <dgm:cxn modelId="{1F56F0EA-4637-D243-BF6E-7F78C34E0DD0}" type="presParOf" srcId="{6B4D54E2-B632-C944-BEC2-C3D88496AF38}" destId="{7B18BB2B-F087-9946-A534-E0F9A17EDD8A}" srcOrd="5" destOrd="0" presId="urn:microsoft.com/office/officeart/2005/8/layout/vList2"/>
    <dgm:cxn modelId="{909927AF-1112-AB45-B56B-F923D9F033BC}" type="presParOf" srcId="{6B4D54E2-B632-C944-BEC2-C3D88496AF38}" destId="{049578D5-41C9-D442-8BBD-5B7562511BA2}" srcOrd="6" destOrd="0" presId="urn:microsoft.com/office/officeart/2005/8/layout/vList2"/>
    <dgm:cxn modelId="{DB4E1AB4-6BDC-EB45-AE6B-AAAD9299A80E}" type="presParOf" srcId="{6B4D54E2-B632-C944-BEC2-C3D88496AF38}" destId="{28842EE4-078A-F541-847B-CA1ACB45DB87}" srcOrd="7" destOrd="0" presId="urn:microsoft.com/office/officeart/2005/8/layout/vList2"/>
    <dgm:cxn modelId="{ED7BDBAD-A8ED-644A-B9B0-EA62D86AF8C4}" type="presParOf" srcId="{6B4D54E2-B632-C944-BEC2-C3D88496AF38}" destId="{F88B92D2-6CC2-8D4E-B70D-A9636FDE1A0F}"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368CA4-78AB-BC4E-B698-929B49F62F31}">
      <dsp:nvSpPr>
        <dsp:cNvPr id="0" name=""/>
        <dsp:cNvSpPr/>
      </dsp:nvSpPr>
      <dsp:spPr>
        <a:xfrm>
          <a:off x="0" y="223838"/>
          <a:ext cx="6263640" cy="164150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pt-BR" sz="2300" kern="1200"/>
            <a:t>Mercado monetário: curtíssimo prazo (operações de open Market do Banco Central para injetar ou retirar liquidez do mercado, criando ou reduzindo reservar bancárias e criando moeda escritural)</a:t>
          </a:r>
          <a:endParaRPr lang="en-US" sz="2300" kern="1200"/>
        </a:p>
      </dsp:txBody>
      <dsp:txXfrm>
        <a:off x="80132" y="303970"/>
        <a:ext cx="6103376" cy="1481245"/>
      </dsp:txXfrm>
    </dsp:sp>
    <dsp:sp modelId="{2F2617BA-38B9-8E4E-8983-EE287EFF6C5A}">
      <dsp:nvSpPr>
        <dsp:cNvPr id="0" name=""/>
        <dsp:cNvSpPr/>
      </dsp:nvSpPr>
      <dsp:spPr>
        <a:xfrm>
          <a:off x="0" y="1931589"/>
          <a:ext cx="6263640" cy="1641509"/>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pt-BR" sz="2300" kern="1200"/>
            <a:t>Mercado de Crédito Bancário: prazo curto e médio</a:t>
          </a:r>
          <a:endParaRPr lang="en-US" sz="2300" kern="1200"/>
        </a:p>
      </dsp:txBody>
      <dsp:txXfrm>
        <a:off x="80132" y="2011721"/>
        <a:ext cx="6103376" cy="1481245"/>
      </dsp:txXfrm>
    </dsp:sp>
    <dsp:sp modelId="{605C869A-1838-0D4D-873F-9B3362BC90A6}">
      <dsp:nvSpPr>
        <dsp:cNvPr id="0" name=""/>
        <dsp:cNvSpPr/>
      </dsp:nvSpPr>
      <dsp:spPr>
        <a:xfrm>
          <a:off x="0" y="3639339"/>
          <a:ext cx="6263640" cy="1641509"/>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pt-BR" sz="2300" kern="1200"/>
            <a:t>Mercado de Capitais: Prazo Longo. </a:t>
          </a:r>
          <a:endParaRPr lang="en-US" sz="2300" kern="1200"/>
        </a:p>
      </dsp:txBody>
      <dsp:txXfrm>
        <a:off x="80132" y="3719471"/>
        <a:ext cx="6103376" cy="14812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1EFFEC-3D2C-204F-AD91-E44591B691B0}">
      <dsp:nvSpPr>
        <dsp:cNvPr id="0" name=""/>
        <dsp:cNvSpPr/>
      </dsp:nvSpPr>
      <dsp:spPr>
        <a:xfrm>
          <a:off x="0" y="0"/>
          <a:ext cx="626364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93EF01-69BF-D74E-A30E-D7F6B83C2048}">
      <dsp:nvSpPr>
        <dsp:cNvPr id="0" name=""/>
        <dsp:cNvSpPr/>
      </dsp:nvSpPr>
      <dsp:spPr>
        <a:xfrm>
          <a:off x="0" y="0"/>
          <a:ext cx="6263640" cy="2752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pt-BR" sz="3000" kern="1200"/>
            <a:t>Um  objetivo-chave da regulação do mercado de capitais é garantir o </a:t>
          </a:r>
          <a:r>
            <a:rPr lang="pt-BR" sz="3000" i="1" kern="1200"/>
            <a:t>full disclosure</a:t>
          </a:r>
          <a:r>
            <a:rPr lang="pt-BR" sz="3000" kern="1200"/>
            <a:t>.  Companhias abertas têm de apresentar anualmente formulário de referência detalhado. Redução da assimetria informacional.</a:t>
          </a:r>
          <a:endParaRPr lang="en-US" sz="3000" kern="1200"/>
        </a:p>
      </dsp:txBody>
      <dsp:txXfrm>
        <a:off x="0" y="0"/>
        <a:ext cx="6263640" cy="2752343"/>
      </dsp:txXfrm>
    </dsp:sp>
    <dsp:sp modelId="{1D87F8D2-2818-2C42-9107-015548C9F867}">
      <dsp:nvSpPr>
        <dsp:cNvPr id="0" name=""/>
        <dsp:cNvSpPr/>
      </dsp:nvSpPr>
      <dsp:spPr>
        <a:xfrm>
          <a:off x="0" y="2752343"/>
          <a:ext cx="6263640"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6B538C-9BDA-0D42-8672-D84B85CE3536}">
      <dsp:nvSpPr>
        <dsp:cNvPr id="0" name=""/>
        <dsp:cNvSpPr/>
      </dsp:nvSpPr>
      <dsp:spPr>
        <a:xfrm>
          <a:off x="0" y="2752343"/>
          <a:ext cx="6263640" cy="2752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pt-BR" sz="3000" kern="1200"/>
            <a:t>A CVM não analisa o mérito ou viabilidade dos planos das empresas. Exige que elas os apresentem com suficiência de dados para o mercado analisar.</a:t>
          </a:r>
          <a:endParaRPr lang="en-US" sz="3000" kern="1200"/>
        </a:p>
      </dsp:txBody>
      <dsp:txXfrm>
        <a:off x="0" y="2752343"/>
        <a:ext cx="6263640" cy="275234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D8B1C6-CB9C-2247-AA2D-E545FE32F48E}">
      <dsp:nvSpPr>
        <dsp:cNvPr id="0" name=""/>
        <dsp:cNvSpPr/>
      </dsp:nvSpPr>
      <dsp:spPr>
        <a:xfrm>
          <a:off x="0" y="250343"/>
          <a:ext cx="6263640" cy="15912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pt-BR" sz="4000" kern="1200" dirty="0"/>
            <a:t>ABRASCA: em vez de regras detalhadas, fixou princípios</a:t>
          </a:r>
          <a:endParaRPr lang="en-US" sz="4000" kern="1200" dirty="0"/>
        </a:p>
      </dsp:txBody>
      <dsp:txXfrm>
        <a:off x="77676" y="328019"/>
        <a:ext cx="6108288" cy="1435848"/>
      </dsp:txXfrm>
    </dsp:sp>
    <dsp:sp modelId="{82BBE4AD-D551-BE4F-9539-45D6EB6BC258}">
      <dsp:nvSpPr>
        <dsp:cNvPr id="0" name=""/>
        <dsp:cNvSpPr/>
      </dsp:nvSpPr>
      <dsp:spPr>
        <a:xfrm>
          <a:off x="0" y="1956744"/>
          <a:ext cx="6263640" cy="159120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pt-BR" sz="4000" kern="1200"/>
            <a:t>ANBIMA</a:t>
          </a:r>
          <a:endParaRPr lang="en-US" sz="4000" kern="1200"/>
        </a:p>
      </dsp:txBody>
      <dsp:txXfrm>
        <a:off x="77676" y="2034420"/>
        <a:ext cx="6108288" cy="1435848"/>
      </dsp:txXfrm>
    </dsp:sp>
    <dsp:sp modelId="{7925DDFB-3DD4-A948-8AED-4A703245A8FD}">
      <dsp:nvSpPr>
        <dsp:cNvPr id="0" name=""/>
        <dsp:cNvSpPr/>
      </dsp:nvSpPr>
      <dsp:spPr>
        <a:xfrm>
          <a:off x="0" y="3663144"/>
          <a:ext cx="6263640" cy="159120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pt-BR" sz="4000" kern="1200"/>
            <a:t>B3</a:t>
          </a:r>
          <a:endParaRPr lang="en-US" sz="4000" kern="1200"/>
        </a:p>
      </dsp:txBody>
      <dsp:txXfrm>
        <a:off x="77676" y="3740820"/>
        <a:ext cx="6108288" cy="143584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05E8ED-CAEC-EA46-BEE4-665F0F30976A}">
      <dsp:nvSpPr>
        <dsp:cNvPr id="0" name=""/>
        <dsp:cNvSpPr/>
      </dsp:nvSpPr>
      <dsp:spPr>
        <a:xfrm>
          <a:off x="0" y="650123"/>
          <a:ext cx="6263640" cy="202878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194310" rIns="194310" bIns="194310" numCol="1" spcCol="1270" anchor="ctr" anchorCtr="0">
          <a:noAutofit/>
        </a:bodyPr>
        <a:lstStyle/>
        <a:p>
          <a:pPr marL="0" lvl="0" indent="0" algn="l" defTabSz="2266950">
            <a:lnSpc>
              <a:spcPct val="90000"/>
            </a:lnSpc>
            <a:spcBef>
              <a:spcPct val="0"/>
            </a:spcBef>
            <a:spcAft>
              <a:spcPct val="35000"/>
            </a:spcAft>
            <a:buNone/>
          </a:pPr>
          <a:r>
            <a:rPr lang="pt-BR" sz="5100" kern="1200"/>
            <a:t>Mercado primário: capitaliza empresas</a:t>
          </a:r>
          <a:endParaRPr lang="en-US" sz="5100" kern="1200"/>
        </a:p>
      </dsp:txBody>
      <dsp:txXfrm>
        <a:off x="99037" y="749160"/>
        <a:ext cx="6065566" cy="1830706"/>
      </dsp:txXfrm>
    </dsp:sp>
    <dsp:sp modelId="{56F12912-A835-DE4C-8EF8-CCEEBD4A0B5B}">
      <dsp:nvSpPr>
        <dsp:cNvPr id="0" name=""/>
        <dsp:cNvSpPr/>
      </dsp:nvSpPr>
      <dsp:spPr>
        <a:xfrm>
          <a:off x="0" y="2825784"/>
          <a:ext cx="6263640" cy="202878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194310" rIns="194310" bIns="194310" numCol="1" spcCol="1270" anchor="ctr" anchorCtr="0">
          <a:noAutofit/>
        </a:bodyPr>
        <a:lstStyle/>
        <a:p>
          <a:pPr marL="0" lvl="0" indent="0" algn="l" defTabSz="2266950">
            <a:lnSpc>
              <a:spcPct val="90000"/>
            </a:lnSpc>
            <a:spcBef>
              <a:spcPct val="0"/>
            </a:spcBef>
            <a:spcAft>
              <a:spcPct val="35000"/>
            </a:spcAft>
            <a:buNone/>
          </a:pPr>
          <a:r>
            <a:rPr lang="pt-BR" sz="5100" kern="1200"/>
            <a:t>Mercado secundário: proporciona liquidez</a:t>
          </a:r>
          <a:endParaRPr lang="en-US" sz="5100" kern="1200"/>
        </a:p>
      </dsp:txBody>
      <dsp:txXfrm>
        <a:off x="99037" y="2924821"/>
        <a:ext cx="6065566" cy="183070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ADB495-7D3D-AE4C-88AE-A638B17E74DB}">
      <dsp:nvSpPr>
        <dsp:cNvPr id="0" name=""/>
        <dsp:cNvSpPr/>
      </dsp:nvSpPr>
      <dsp:spPr>
        <a:xfrm>
          <a:off x="0" y="23724"/>
          <a:ext cx="6263640" cy="268397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pt-BR" sz="3100" kern="1200" dirty="0"/>
            <a:t>Mercado de balcão: não há centralização, nem garantias, nem homogeneidade de operações. É definido por exclusão do mercado de bolsa</a:t>
          </a:r>
          <a:endParaRPr lang="en-US" sz="3100" kern="1200" dirty="0"/>
        </a:p>
      </dsp:txBody>
      <dsp:txXfrm>
        <a:off x="131021" y="154745"/>
        <a:ext cx="6001598" cy="2421937"/>
      </dsp:txXfrm>
    </dsp:sp>
    <dsp:sp modelId="{AA5A370F-C70A-D741-849B-DC6444228D97}">
      <dsp:nvSpPr>
        <dsp:cNvPr id="0" name=""/>
        <dsp:cNvSpPr/>
      </dsp:nvSpPr>
      <dsp:spPr>
        <a:xfrm>
          <a:off x="0" y="2796984"/>
          <a:ext cx="6263640" cy="2683979"/>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pt-BR" sz="3100" kern="1200"/>
            <a:t>Mercado de bolsa</a:t>
          </a:r>
          <a:endParaRPr lang="en-US" sz="3100" kern="1200"/>
        </a:p>
      </dsp:txBody>
      <dsp:txXfrm>
        <a:off x="131021" y="2928005"/>
        <a:ext cx="6001598" cy="242193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F0B388-2C53-6246-8F7F-AC9809922EDC}">
      <dsp:nvSpPr>
        <dsp:cNvPr id="0" name=""/>
        <dsp:cNvSpPr/>
      </dsp:nvSpPr>
      <dsp:spPr>
        <a:xfrm>
          <a:off x="0" y="0"/>
          <a:ext cx="626364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D3BF30-9B67-524C-B9F2-33C6F10C017C}">
      <dsp:nvSpPr>
        <dsp:cNvPr id="0" name=""/>
        <dsp:cNvSpPr/>
      </dsp:nvSpPr>
      <dsp:spPr>
        <a:xfrm>
          <a:off x="0" y="0"/>
          <a:ext cx="6263640" cy="1376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pt-BR" sz="2500" kern="1200"/>
            <a:t>Bovespa abre capital em 2007</a:t>
          </a:r>
          <a:endParaRPr lang="en-US" sz="2500" kern="1200"/>
        </a:p>
      </dsp:txBody>
      <dsp:txXfrm>
        <a:off x="0" y="0"/>
        <a:ext cx="6263640" cy="1376171"/>
      </dsp:txXfrm>
    </dsp:sp>
    <dsp:sp modelId="{9155A001-5025-5F4C-8188-0E77F42E4D47}">
      <dsp:nvSpPr>
        <dsp:cNvPr id="0" name=""/>
        <dsp:cNvSpPr/>
      </dsp:nvSpPr>
      <dsp:spPr>
        <a:xfrm>
          <a:off x="0" y="1376171"/>
          <a:ext cx="6263640" cy="0"/>
        </a:xfrm>
        <a:prstGeom prst="line">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83E3B4-A764-E441-A989-89C384E5E698}">
      <dsp:nvSpPr>
        <dsp:cNvPr id="0" name=""/>
        <dsp:cNvSpPr/>
      </dsp:nvSpPr>
      <dsp:spPr>
        <a:xfrm>
          <a:off x="0" y="1376171"/>
          <a:ext cx="6263640" cy="1376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pt-BR" sz="2500" kern="1200" dirty="0"/>
            <a:t>Funde-se com BM &amp; </a:t>
          </a:r>
          <a:r>
            <a:rPr lang="pt-BR" sz="2500" kern="1200" dirty="0" err="1"/>
            <a:t>F</a:t>
          </a:r>
          <a:r>
            <a:rPr lang="pt-BR" sz="2500" kern="1200" dirty="0"/>
            <a:t> em 2008.</a:t>
          </a:r>
          <a:endParaRPr lang="en-US" sz="2500" kern="1200" dirty="0"/>
        </a:p>
      </dsp:txBody>
      <dsp:txXfrm>
        <a:off x="0" y="1376171"/>
        <a:ext cx="6263640" cy="1376171"/>
      </dsp:txXfrm>
    </dsp:sp>
    <dsp:sp modelId="{E8B29D81-8FC6-C34B-A68D-874AB016ADB8}">
      <dsp:nvSpPr>
        <dsp:cNvPr id="0" name=""/>
        <dsp:cNvSpPr/>
      </dsp:nvSpPr>
      <dsp:spPr>
        <a:xfrm>
          <a:off x="0" y="2752343"/>
          <a:ext cx="6263640" cy="0"/>
        </a:xfrm>
        <a:prstGeom prst="line">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7A6330-BAF1-F74A-BF19-920E955F1231}">
      <dsp:nvSpPr>
        <dsp:cNvPr id="0" name=""/>
        <dsp:cNvSpPr/>
      </dsp:nvSpPr>
      <dsp:spPr>
        <a:xfrm>
          <a:off x="0" y="2752343"/>
          <a:ext cx="6263640" cy="1376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pt-BR" sz="2500" kern="1200" dirty="0"/>
            <a:t>Em 2017, fusão com a CETIP, dando origem à B3</a:t>
          </a:r>
          <a:endParaRPr lang="en-US" sz="2500" kern="1200" dirty="0"/>
        </a:p>
      </dsp:txBody>
      <dsp:txXfrm>
        <a:off x="0" y="2752343"/>
        <a:ext cx="6263640" cy="1376171"/>
      </dsp:txXfrm>
    </dsp:sp>
    <dsp:sp modelId="{3548BD8C-2286-AD48-BFDA-9092D3FCFD3B}">
      <dsp:nvSpPr>
        <dsp:cNvPr id="0" name=""/>
        <dsp:cNvSpPr/>
      </dsp:nvSpPr>
      <dsp:spPr>
        <a:xfrm>
          <a:off x="0" y="4128515"/>
          <a:ext cx="6263640"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8FC513-CA45-5A48-8412-27B789390AC9}">
      <dsp:nvSpPr>
        <dsp:cNvPr id="0" name=""/>
        <dsp:cNvSpPr/>
      </dsp:nvSpPr>
      <dsp:spPr>
        <a:xfrm>
          <a:off x="0" y="4128515"/>
          <a:ext cx="6263640" cy="1376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pt-BR" sz="2500" kern="1200" dirty="0" err="1"/>
            <a:t>Desmutualização</a:t>
          </a:r>
          <a:r>
            <a:rPr lang="pt-BR" sz="2500" kern="1200" dirty="0"/>
            <a:t> eliminou conflitos de interesse, pois intermediários tinham poder decisório na bolsa e eram por ela fiscalizados.</a:t>
          </a:r>
        </a:p>
      </dsp:txBody>
      <dsp:txXfrm>
        <a:off x="0" y="4128515"/>
        <a:ext cx="6263640" cy="137617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4B3192-69B5-D248-968D-7D1F52F41991}">
      <dsp:nvSpPr>
        <dsp:cNvPr id="0" name=""/>
        <dsp:cNvSpPr/>
      </dsp:nvSpPr>
      <dsp:spPr>
        <a:xfrm>
          <a:off x="2053" y="861732"/>
          <a:ext cx="4379788" cy="262787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marL="0" lvl="0" indent="0" algn="ctr" defTabSz="2400300">
            <a:lnSpc>
              <a:spcPct val="90000"/>
            </a:lnSpc>
            <a:spcBef>
              <a:spcPct val="0"/>
            </a:spcBef>
            <a:spcAft>
              <a:spcPct val="35000"/>
            </a:spcAft>
            <a:buNone/>
          </a:pPr>
          <a:r>
            <a:rPr lang="pt-BR" sz="5400" kern="1200" dirty="0" err="1"/>
            <a:t>Roadshow</a:t>
          </a:r>
          <a:endParaRPr lang="pt-BR" sz="5400" kern="1200" dirty="0"/>
        </a:p>
      </dsp:txBody>
      <dsp:txXfrm>
        <a:off x="79021" y="938700"/>
        <a:ext cx="4225852" cy="2473937"/>
      </dsp:txXfrm>
    </dsp:sp>
    <dsp:sp modelId="{C9877EBC-2F06-6240-973C-DB5AB6568714}">
      <dsp:nvSpPr>
        <dsp:cNvPr id="0" name=""/>
        <dsp:cNvSpPr/>
      </dsp:nvSpPr>
      <dsp:spPr>
        <a:xfrm>
          <a:off x="4819821" y="1632575"/>
          <a:ext cx="928515" cy="108618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911350">
            <a:lnSpc>
              <a:spcPct val="90000"/>
            </a:lnSpc>
            <a:spcBef>
              <a:spcPct val="0"/>
            </a:spcBef>
            <a:spcAft>
              <a:spcPct val="35000"/>
            </a:spcAft>
            <a:buNone/>
          </a:pPr>
          <a:endParaRPr lang="pt-BR" sz="4300" kern="1200"/>
        </a:p>
      </dsp:txBody>
      <dsp:txXfrm>
        <a:off x="4819821" y="1849812"/>
        <a:ext cx="649961" cy="651713"/>
      </dsp:txXfrm>
    </dsp:sp>
    <dsp:sp modelId="{16915019-C196-9D41-B21E-BBAC61EC7938}">
      <dsp:nvSpPr>
        <dsp:cNvPr id="0" name=""/>
        <dsp:cNvSpPr/>
      </dsp:nvSpPr>
      <dsp:spPr>
        <a:xfrm>
          <a:off x="6133757" y="861732"/>
          <a:ext cx="4379788" cy="262787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marL="0" lvl="0" indent="0" algn="ctr" defTabSz="2400300">
            <a:lnSpc>
              <a:spcPct val="90000"/>
            </a:lnSpc>
            <a:spcBef>
              <a:spcPct val="0"/>
            </a:spcBef>
            <a:spcAft>
              <a:spcPct val="35000"/>
            </a:spcAft>
            <a:buNone/>
          </a:pPr>
          <a:r>
            <a:rPr lang="pt-BR" sz="5400" kern="1200" dirty="0" err="1"/>
            <a:t>Bookbuilding</a:t>
          </a:r>
          <a:r>
            <a:rPr lang="pt-BR" sz="5400" kern="1200" dirty="0"/>
            <a:t> (precificação)</a:t>
          </a:r>
        </a:p>
      </dsp:txBody>
      <dsp:txXfrm>
        <a:off x="6210725" y="938700"/>
        <a:ext cx="4225852" cy="247393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1AA312-C293-9847-9D22-938CF85B7221}">
      <dsp:nvSpPr>
        <dsp:cNvPr id="0" name=""/>
        <dsp:cNvSpPr/>
      </dsp:nvSpPr>
      <dsp:spPr>
        <a:xfrm>
          <a:off x="0" y="205746"/>
          <a:ext cx="6263640" cy="986383"/>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pt-BR" sz="1400" kern="1200"/>
            <a:t>Lei alterada em 2001 para considerar crime não apenas ato do administrador, mas de qualquer pessoa que deva guardar sigilo. Reforma de 2017 tirou essa exigência do tipo, considerando agravante.</a:t>
          </a:r>
          <a:endParaRPr lang="en-US" sz="1400" kern="1200"/>
        </a:p>
      </dsp:txBody>
      <dsp:txXfrm>
        <a:off x="48151" y="253897"/>
        <a:ext cx="6167338" cy="890081"/>
      </dsp:txXfrm>
    </dsp:sp>
    <dsp:sp modelId="{09DED620-18E1-0340-8B90-DCCF023BC9DD}">
      <dsp:nvSpPr>
        <dsp:cNvPr id="0" name=""/>
        <dsp:cNvSpPr/>
      </dsp:nvSpPr>
      <dsp:spPr>
        <a:xfrm>
          <a:off x="0" y="1232449"/>
          <a:ext cx="6263640" cy="986383"/>
        </a:xfrm>
        <a:prstGeom prst="roundRect">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pt-BR" sz="1400" kern="1200"/>
            <a:t>Art. 27-D.  Utilizar informação relevante de que tenha conhecimento, ainda não divulgada ao mercado, que seja capaz de propiciar, para si ou para outrem, vantagem indevida, mediante negociação, em nome próprio ou de terceiros, de valores mobiliários:                         </a:t>
          </a:r>
          <a:r>
            <a:rPr lang="pt-BR" sz="1400" kern="1200">
              <a:hlinkClick xmlns:r="http://schemas.openxmlformats.org/officeDocument/2006/relationships" r:id="rId1"/>
            </a:rPr>
            <a:t>(Redação dada pela Lei nº 13.506, de 2017)</a:t>
          </a:r>
          <a:endParaRPr lang="en-US" sz="1400" kern="1200"/>
        </a:p>
      </dsp:txBody>
      <dsp:txXfrm>
        <a:off x="48151" y="1280600"/>
        <a:ext cx="6167338" cy="890081"/>
      </dsp:txXfrm>
    </dsp:sp>
    <dsp:sp modelId="{017FEE22-4C22-444D-82B2-9C8EF83F195E}">
      <dsp:nvSpPr>
        <dsp:cNvPr id="0" name=""/>
        <dsp:cNvSpPr/>
      </dsp:nvSpPr>
      <dsp:spPr>
        <a:xfrm>
          <a:off x="0" y="2259152"/>
          <a:ext cx="6263640" cy="986383"/>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pt-BR" sz="1400" kern="1200"/>
            <a:t>Pena – reclusão, de 1 (um) a 5 (cinco) anos, e multa de até 3 (três) vezes o montante da vantagem ilícita obtida em decorrência do crime.                   </a:t>
          </a:r>
          <a:r>
            <a:rPr lang="pt-BR" sz="1400" kern="1200">
              <a:hlinkClick xmlns:r="http://schemas.openxmlformats.org/officeDocument/2006/relationships" r:id="rId2"/>
            </a:rPr>
            <a:t>(Incluído pela Lei nº 10.303, de 31.10.2001)</a:t>
          </a:r>
          <a:endParaRPr lang="en-US" sz="1400" kern="1200"/>
        </a:p>
      </dsp:txBody>
      <dsp:txXfrm>
        <a:off x="48151" y="2307303"/>
        <a:ext cx="6167338" cy="890081"/>
      </dsp:txXfrm>
    </dsp:sp>
    <dsp:sp modelId="{049578D5-41C9-D442-8BBD-5B7562511BA2}">
      <dsp:nvSpPr>
        <dsp:cNvPr id="0" name=""/>
        <dsp:cNvSpPr/>
      </dsp:nvSpPr>
      <dsp:spPr>
        <a:xfrm>
          <a:off x="0" y="3285855"/>
          <a:ext cx="6263640" cy="986383"/>
        </a:xfrm>
        <a:prstGeom prst="roundRect">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pt-BR" sz="1400" kern="1200"/>
            <a:t>§ 1</a:t>
          </a:r>
          <a:r>
            <a:rPr lang="pt-BR" sz="1400" u="sng" kern="1200" baseline="30000"/>
            <a:t>o</a:t>
          </a:r>
          <a:r>
            <a:rPr lang="pt-BR" sz="1400" kern="1200"/>
            <a:t>  Incorre na mesma pena quem repassa informação sigilosa relativa a fato relevante a que tenha tido acesso em razão de cargo ou posição que ocupe em emissor de valores mobiliários ou em razão de relação comercial, profissional ou de confiança com o emissor.                     </a:t>
          </a:r>
          <a:r>
            <a:rPr lang="pt-BR" sz="1400" kern="1200">
              <a:hlinkClick xmlns:r="http://schemas.openxmlformats.org/officeDocument/2006/relationships" r:id="rId1"/>
            </a:rPr>
            <a:t>(Incluído pela Lei nº 13.506, de 2017)</a:t>
          </a:r>
          <a:endParaRPr lang="en-US" sz="1400" kern="1200"/>
        </a:p>
      </dsp:txBody>
      <dsp:txXfrm>
        <a:off x="48151" y="3334006"/>
        <a:ext cx="6167338" cy="890081"/>
      </dsp:txXfrm>
    </dsp:sp>
    <dsp:sp modelId="{F88B92D2-6CC2-8D4E-B70D-A9636FDE1A0F}">
      <dsp:nvSpPr>
        <dsp:cNvPr id="0" name=""/>
        <dsp:cNvSpPr/>
      </dsp:nvSpPr>
      <dsp:spPr>
        <a:xfrm>
          <a:off x="0" y="4312558"/>
          <a:ext cx="6263640" cy="986383"/>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pt-BR" sz="1400" kern="1200"/>
            <a:t>§ 2</a:t>
          </a:r>
          <a:r>
            <a:rPr lang="pt-BR" sz="1400" u="sng" kern="1200" baseline="30000"/>
            <a:t>o</a:t>
          </a:r>
          <a:r>
            <a:rPr lang="pt-BR" sz="1400" kern="1200"/>
            <a:t>  A pena é aumentada em 1/3 (um terço) se o agente comete o crime previsto no </a:t>
          </a:r>
          <a:r>
            <a:rPr lang="pt-BR" sz="1400" b="1" kern="1200"/>
            <a:t>caput</a:t>
          </a:r>
          <a:r>
            <a:rPr lang="pt-BR" sz="1400" kern="1200"/>
            <a:t> deste artigo valendo-se de informação relevante de que tenha conhecimento e da qual deva manter sigilo.                     </a:t>
          </a:r>
          <a:r>
            <a:rPr lang="pt-BR" sz="1400" kern="1200">
              <a:hlinkClick xmlns:r="http://schemas.openxmlformats.org/officeDocument/2006/relationships" r:id="rId1"/>
            </a:rPr>
            <a:t>(Incluído pela Lei nº 13.506, de 2017)</a:t>
          </a:r>
          <a:endParaRPr lang="en-US" sz="1400" kern="1200"/>
        </a:p>
      </dsp:txBody>
      <dsp:txXfrm>
        <a:off x="48151" y="4360709"/>
        <a:ext cx="6167338" cy="89008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75AAD0-840E-5740-A8F5-6D708B36FCF4}"/>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B9B4773C-564B-1145-B0F8-97DA35B928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C4D3AF7D-C2FE-BF4C-83C9-B6ED97B84818}"/>
              </a:ext>
            </a:extLst>
          </p:cNvPr>
          <p:cNvSpPr>
            <a:spLocks noGrp="1"/>
          </p:cNvSpPr>
          <p:nvPr>
            <p:ph type="dt" sz="half" idx="10"/>
          </p:nvPr>
        </p:nvSpPr>
        <p:spPr/>
        <p:txBody>
          <a:bodyPr/>
          <a:lstStyle/>
          <a:p>
            <a:fld id="{7649A2C1-7640-A749-B6D8-C311DD8C3BC0}" type="datetimeFigureOut">
              <a:rPr lang="pt-BR" smtClean="0"/>
              <a:t>05/06/2023</a:t>
            </a:fld>
            <a:endParaRPr lang="pt-BR"/>
          </a:p>
        </p:txBody>
      </p:sp>
      <p:sp>
        <p:nvSpPr>
          <p:cNvPr id="5" name="Espaço Reservado para Rodapé 4">
            <a:extLst>
              <a:ext uri="{FF2B5EF4-FFF2-40B4-BE49-F238E27FC236}">
                <a16:creationId xmlns:a16="http://schemas.microsoft.com/office/drawing/2014/main" id="{2A3405FB-0B9A-8247-A36B-010772E7D094}"/>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19AE0392-8E33-0E41-87E3-D626B5ACCDEF}"/>
              </a:ext>
            </a:extLst>
          </p:cNvPr>
          <p:cNvSpPr>
            <a:spLocks noGrp="1"/>
          </p:cNvSpPr>
          <p:nvPr>
            <p:ph type="sldNum" sz="quarter" idx="12"/>
          </p:nvPr>
        </p:nvSpPr>
        <p:spPr/>
        <p:txBody>
          <a:bodyPr/>
          <a:lstStyle/>
          <a:p>
            <a:fld id="{67FAEBBA-365C-CD45-8942-E9A4746AB0D7}" type="slidenum">
              <a:rPr lang="pt-BR" smtClean="0"/>
              <a:t>‹nº›</a:t>
            </a:fld>
            <a:endParaRPr lang="pt-BR"/>
          </a:p>
        </p:txBody>
      </p:sp>
    </p:spTree>
    <p:extLst>
      <p:ext uri="{BB962C8B-B14F-4D97-AF65-F5344CB8AC3E}">
        <p14:creationId xmlns:p14="http://schemas.microsoft.com/office/powerpoint/2010/main" val="15671538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1B9ABF-045A-1E4D-826D-F76357D723A5}"/>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9360ECEE-4F04-0E4F-81AD-77688588DD06}"/>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457C032D-96DB-1A42-8E40-8CD635F8DE71}"/>
              </a:ext>
            </a:extLst>
          </p:cNvPr>
          <p:cNvSpPr>
            <a:spLocks noGrp="1"/>
          </p:cNvSpPr>
          <p:nvPr>
            <p:ph type="dt" sz="half" idx="10"/>
          </p:nvPr>
        </p:nvSpPr>
        <p:spPr/>
        <p:txBody>
          <a:bodyPr/>
          <a:lstStyle/>
          <a:p>
            <a:fld id="{7649A2C1-7640-A749-B6D8-C311DD8C3BC0}" type="datetimeFigureOut">
              <a:rPr lang="pt-BR" smtClean="0"/>
              <a:t>05/06/2023</a:t>
            </a:fld>
            <a:endParaRPr lang="pt-BR"/>
          </a:p>
        </p:txBody>
      </p:sp>
      <p:sp>
        <p:nvSpPr>
          <p:cNvPr id="5" name="Espaço Reservado para Rodapé 4">
            <a:extLst>
              <a:ext uri="{FF2B5EF4-FFF2-40B4-BE49-F238E27FC236}">
                <a16:creationId xmlns:a16="http://schemas.microsoft.com/office/drawing/2014/main" id="{809F03EF-EC03-1248-BCCF-83E6F040F460}"/>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FAC703A2-1DFE-644B-9CE4-00E325DA9212}"/>
              </a:ext>
            </a:extLst>
          </p:cNvPr>
          <p:cNvSpPr>
            <a:spLocks noGrp="1"/>
          </p:cNvSpPr>
          <p:nvPr>
            <p:ph type="sldNum" sz="quarter" idx="12"/>
          </p:nvPr>
        </p:nvSpPr>
        <p:spPr/>
        <p:txBody>
          <a:bodyPr/>
          <a:lstStyle/>
          <a:p>
            <a:fld id="{67FAEBBA-365C-CD45-8942-E9A4746AB0D7}" type="slidenum">
              <a:rPr lang="pt-BR" smtClean="0"/>
              <a:t>‹nº›</a:t>
            </a:fld>
            <a:endParaRPr lang="pt-BR"/>
          </a:p>
        </p:txBody>
      </p:sp>
    </p:spTree>
    <p:extLst>
      <p:ext uri="{BB962C8B-B14F-4D97-AF65-F5344CB8AC3E}">
        <p14:creationId xmlns:p14="http://schemas.microsoft.com/office/powerpoint/2010/main" val="34140170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6E2EC46-2CCA-414A-A77A-2ED619487629}"/>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595296FE-4612-A14C-9F4A-4EE132A5FFB5}"/>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5E94B355-078E-5B4D-81BA-32F6583210D0}"/>
              </a:ext>
            </a:extLst>
          </p:cNvPr>
          <p:cNvSpPr>
            <a:spLocks noGrp="1"/>
          </p:cNvSpPr>
          <p:nvPr>
            <p:ph type="dt" sz="half" idx="10"/>
          </p:nvPr>
        </p:nvSpPr>
        <p:spPr/>
        <p:txBody>
          <a:bodyPr/>
          <a:lstStyle/>
          <a:p>
            <a:fld id="{7649A2C1-7640-A749-B6D8-C311DD8C3BC0}" type="datetimeFigureOut">
              <a:rPr lang="pt-BR" smtClean="0"/>
              <a:t>05/06/2023</a:t>
            </a:fld>
            <a:endParaRPr lang="pt-BR"/>
          </a:p>
        </p:txBody>
      </p:sp>
      <p:sp>
        <p:nvSpPr>
          <p:cNvPr id="5" name="Espaço Reservado para Rodapé 4">
            <a:extLst>
              <a:ext uri="{FF2B5EF4-FFF2-40B4-BE49-F238E27FC236}">
                <a16:creationId xmlns:a16="http://schemas.microsoft.com/office/drawing/2014/main" id="{C66FB0A4-C02C-5546-8A2A-5B95F15C9B2C}"/>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4FAB6017-94C2-3F47-902C-72AB0D175948}"/>
              </a:ext>
            </a:extLst>
          </p:cNvPr>
          <p:cNvSpPr>
            <a:spLocks noGrp="1"/>
          </p:cNvSpPr>
          <p:nvPr>
            <p:ph type="sldNum" sz="quarter" idx="12"/>
          </p:nvPr>
        </p:nvSpPr>
        <p:spPr/>
        <p:txBody>
          <a:bodyPr/>
          <a:lstStyle/>
          <a:p>
            <a:fld id="{67FAEBBA-365C-CD45-8942-E9A4746AB0D7}" type="slidenum">
              <a:rPr lang="pt-BR" smtClean="0"/>
              <a:t>‹nº›</a:t>
            </a:fld>
            <a:endParaRPr lang="pt-BR"/>
          </a:p>
        </p:txBody>
      </p:sp>
    </p:spTree>
    <p:extLst>
      <p:ext uri="{BB962C8B-B14F-4D97-AF65-F5344CB8AC3E}">
        <p14:creationId xmlns:p14="http://schemas.microsoft.com/office/powerpoint/2010/main" val="2198023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016304-EA7B-E347-BAC0-A1F4B5EF1D10}"/>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B850A1DF-DA1A-3F4D-A11F-712A96743F2E}"/>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D0997B74-9898-CD48-A010-5FA4A080B74E}"/>
              </a:ext>
            </a:extLst>
          </p:cNvPr>
          <p:cNvSpPr>
            <a:spLocks noGrp="1"/>
          </p:cNvSpPr>
          <p:nvPr>
            <p:ph type="dt" sz="half" idx="10"/>
          </p:nvPr>
        </p:nvSpPr>
        <p:spPr/>
        <p:txBody>
          <a:bodyPr/>
          <a:lstStyle/>
          <a:p>
            <a:fld id="{7649A2C1-7640-A749-B6D8-C311DD8C3BC0}" type="datetimeFigureOut">
              <a:rPr lang="pt-BR" smtClean="0"/>
              <a:t>05/06/2023</a:t>
            </a:fld>
            <a:endParaRPr lang="pt-BR"/>
          </a:p>
        </p:txBody>
      </p:sp>
      <p:sp>
        <p:nvSpPr>
          <p:cNvPr id="5" name="Espaço Reservado para Rodapé 4">
            <a:extLst>
              <a:ext uri="{FF2B5EF4-FFF2-40B4-BE49-F238E27FC236}">
                <a16:creationId xmlns:a16="http://schemas.microsoft.com/office/drawing/2014/main" id="{7C2AD432-C240-2046-9CBF-59DA0C682082}"/>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8898FE4F-4F3C-634C-84E6-A3CF90CEE294}"/>
              </a:ext>
            </a:extLst>
          </p:cNvPr>
          <p:cNvSpPr>
            <a:spLocks noGrp="1"/>
          </p:cNvSpPr>
          <p:nvPr>
            <p:ph type="sldNum" sz="quarter" idx="12"/>
          </p:nvPr>
        </p:nvSpPr>
        <p:spPr/>
        <p:txBody>
          <a:bodyPr/>
          <a:lstStyle/>
          <a:p>
            <a:fld id="{67FAEBBA-365C-CD45-8942-E9A4746AB0D7}" type="slidenum">
              <a:rPr lang="pt-BR" smtClean="0"/>
              <a:t>‹nº›</a:t>
            </a:fld>
            <a:endParaRPr lang="pt-BR"/>
          </a:p>
        </p:txBody>
      </p:sp>
    </p:spTree>
    <p:extLst>
      <p:ext uri="{BB962C8B-B14F-4D97-AF65-F5344CB8AC3E}">
        <p14:creationId xmlns:p14="http://schemas.microsoft.com/office/powerpoint/2010/main" val="20400258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1DD893-01F8-7442-8582-F3B4644FEC4C}"/>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B8956911-B73D-F543-84A5-8BC20FB5F09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D865D419-1C08-E340-9000-5199FA37D384}"/>
              </a:ext>
            </a:extLst>
          </p:cNvPr>
          <p:cNvSpPr>
            <a:spLocks noGrp="1"/>
          </p:cNvSpPr>
          <p:nvPr>
            <p:ph type="dt" sz="half" idx="10"/>
          </p:nvPr>
        </p:nvSpPr>
        <p:spPr/>
        <p:txBody>
          <a:bodyPr/>
          <a:lstStyle/>
          <a:p>
            <a:fld id="{7649A2C1-7640-A749-B6D8-C311DD8C3BC0}" type="datetimeFigureOut">
              <a:rPr lang="pt-BR" smtClean="0"/>
              <a:t>05/06/2023</a:t>
            </a:fld>
            <a:endParaRPr lang="pt-BR"/>
          </a:p>
        </p:txBody>
      </p:sp>
      <p:sp>
        <p:nvSpPr>
          <p:cNvPr id="5" name="Espaço Reservado para Rodapé 4">
            <a:extLst>
              <a:ext uri="{FF2B5EF4-FFF2-40B4-BE49-F238E27FC236}">
                <a16:creationId xmlns:a16="http://schemas.microsoft.com/office/drawing/2014/main" id="{3F6F47A3-47B7-C34A-BFE4-10CF163FA406}"/>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F42DE4E4-605E-8242-ADFD-C49685D1F621}"/>
              </a:ext>
            </a:extLst>
          </p:cNvPr>
          <p:cNvSpPr>
            <a:spLocks noGrp="1"/>
          </p:cNvSpPr>
          <p:nvPr>
            <p:ph type="sldNum" sz="quarter" idx="12"/>
          </p:nvPr>
        </p:nvSpPr>
        <p:spPr/>
        <p:txBody>
          <a:bodyPr/>
          <a:lstStyle/>
          <a:p>
            <a:fld id="{67FAEBBA-365C-CD45-8942-E9A4746AB0D7}" type="slidenum">
              <a:rPr lang="pt-BR" smtClean="0"/>
              <a:t>‹nº›</a:t>
            </a:fld>
            <a:endParaRPr lang="pt-BR"/>
          </a:p>
        </p:txBody>
      </p:sp>
    </p:spTree>
    <p:extLst>
      <p:ext uri="{BB962C8B-B14F-4D97-AF65-F5344CB8AC3E}">
        <p14:creationId xmlns:p14="http://schemas.microsoft.com/office/powerpoint/2010/main" val="4340470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875784-7024-6341-BD34-1A227858D480}"/>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CEBAC3DF-D0D3-E144-9EA1-B14A039D46BC}"/>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F74CC495-15D1-5C41-B823-31E7DCA96A02}"/>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76ED7146-920B-A74B-9567-DD64D393C366}"/>
              </a:ext>
            </a:extLst>
          </p:cNvPr>
          <p:cNvSpPr>
            <a:spLocks noGrp="1"/>
          </p:cNvSpPr>
          <p:nvPr>
            <p:ph type="dt" sz="half" idx="10"/>
          </p:nvPr>
        </p:nvSpPr>
        <p:spPr/>
        <p:txBody>
          <a:bodyPr/>
          <a:lstStyle/>
          <a:p>
            <a:fld id="{7649A2C1-7640-A749-B6D8-C311DD8C3BC0}" type="datetimeFigureOut">
              <a:rPr lang="pt-BR" smtClean="0"/>
              <a:t>05/06/2023</a:t>
            </a:fld>
            <a:endParaRPr lang="pt-BR"/>
          </a:p>
        </p:txBody>
      </p:sp>
      <p:sp>
        <p:nvSpPr>
          <p:cNvPr id="6" name="Espaço Reservado para Rodapé 5">
            <a:extLst>
              <a:ext uri="{FF2B5EF4-FFF2-40B4-BE49-F238E27FC236}">
                <a16:creationId xmlns:a16="http://schemas.microsoft.com/office/drawing/2014/main" id="{60449E6F-B584-D446-830E-C811A8045BCE}"/>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30ED91D8-8BEE-874F-95CA-7EE6AEEF0956}"/>
              </a:ext>
            </a:extLst>
          </p:cNvPr>
          <p:cNvSpPr>
            <a:spLocks noGrp="1"/>
          </p:cNvSpPr>
          <p:nvPr>
            <p:ph type="sldNum" sz="quarter" idx="12"/>
          </p:nvPr>
        </p:nvSpPr>
        <p:spPr/>
        <p:txBody>
          <a:bodyPr/>
          <a:lstStyle/>
          <a:p>
            <a:fld id="{67FAEBBA-365C-CD45-8942-E9A4746AB0D7}" type="slidenum">
              <a:rPr lang="pt-BR" smtClean="0"/>
              <a:t>‹nº›</a:t>
            </a:fld>
            <a:endParaRPr lang="pt-BR"/>
          </a:p>
        </p:txBody>
      </p:sp>
    </p:spTree>
    <p:extLst>
      <p:ext uri="{BB962C8B-B14F-4D97-AF65-F5344CB8AC3E}">
        <p14:creationId xmlns:p14="http://schemas.microsoft.com/office/powerpoint/2010/main" val="26277655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69959E-A02D-5B40-85FE-86F776096356}"/>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B9E4B81A-618A-874F-9B7A-8B2D83E998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24EC3FD3-3313-8E43-9382-7402B3974173}"/>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17728866-10E7-E346-881C-D68E315CE5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156E0DA0-296B-6943-9B19-800CA42463EF}"/>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6BC516B9-681F-2441-9E67-F57C5BBC3F5F}"/>
              </a:ext>
            </a:extLst>
          </p:cNvPr>
          <p:cNvSpPr>
            <a:spLocks noGrp="1"/>
          </p:cNvSpPr>
          <p:nvPr>
            <p:ph type="dt" sz="half" idx="10"/>
          </p:nvPr>
        </p:nvSpPr>
        <p:spPr/>
        <p:txBody>
          <a:bodyPr/>
          <a:lstStyle/>
          <a:p>
            <a:fld id="{7649A2C1-7640-A749-B6D8-C311DD8C3BC0}" type="datetimeFigureOut">
              <a:rPr lang="pt-BR" smtClean="0"/>
              <a:t>05/06/2023</a:t>
            </a:fld>
            <a:endParaRPr lang="pt-BR"/>
          </a:p>
        </p:txBody>
      </p:sp>
      <p:sp>
        <p:nvSpPr>
          <p:cNvPr id="8" name="Espaço Reservado para Rodapé 7">
            <a:extLst>
              <a:ext uri="{FF2B5EF4-FFF2-40B4-BE49-F238E27FC236}">
                <a16:creationId xmlns:a16="http://schemas.microsoft.com/office/drawing/2014/main" id="{4335E17C-FFE5-3440-AEE4-3BF15049F45C}"/>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1D006E9C-1DB8-2644-9C01-1806AB857B33}"/>
              </a:ext>
            </a:extLst>
          </p:cNvPr>
          <p:cNvSpPr>
            <a:spLocks noGrp="1"/>
          </p:cNvSpPr>
          <p:nvPr>
            <p:ph type="sldNum" sz="quarter" idx="12"/>
          </p:nvPr>
        </p:nvSpPr>
        <p:spPr/>
        <p:txBody>
          <a:bodyPr/>
          <a:lstStyle/>
          <a:p>
            <a:fld id="{67FAEBBA-365C-CD45-8942-E9A4746AB0D7}" type="slidenum">
              <a:rPr lang="pt-BR" smtClean="0"/>
              <a:t>‹nº›</a:t>
            </a:fld>
            <a:endParaRPr lang="pt-BR"/>
          </a:p>
        </p:txBody>
      </p:sp>
    </p:spTree>
    <p:extLst>
      <p:ext uri="{BB962C8B-B14F-4D97-AF65-F5344CB8AC3E}">
        <p14:creationId xmlns:p14="http://schemas.microsoft.com/office/powerpoint/2010/main" val="3879430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58FA07-9A4C-B04E-BF17-9655445F5F84}"/>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F427FCDA-6C00-C241-BAF7-EBB4B9632997}"/>
              </a:ext>
            </a:extLst>
          </p:cNvPr>
          <p:cNvSpPr>
            <a:spLocks noGrp="1"/>
          </p:cNvSpPr>
          <p:nvPr>
            <p:ph type="dt" sz="half" idx="10"/>
          </p:nvPr>
        </p:nvSpPr>
        <p:spPr/>
        <p:txBody>
          <a:bodyPr/>
          <a:lstStyle/>
          <a:p>
            <a:fld id="{7649A2C1-7640-A749-B6D8-C311DD8C3BC0}" type="datetimeFigureOut">
              <a:rPr lang="pt-BR" smtClean="0"/>
              <a:t>05/06/2023</a:t>
            </a:fld>
            <a:endParaRPr lang="pt-BR"/>
          </a:p>
        </p:txBody>
      </p:sp>
      <p:sp>
        <p:nvSpPr>
          <p:cNvPr id="4" name="Espaço Reservado para Rodapé 3">
            <a:extLst>
              <a:ext uri="{FF2B5EF4-FFF2-40B4-BE49-F238E27FC236}">
                <a16:creationId xmlns:a16="http://schemas.microsoft.com/office/drawing/2014/main" id="{FAF25943-DC89-874D-8FFE-C95BB9420288}"/>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22E0A126-A4C6-2243-A009-C00482833771}"/>
              </a:ext>
            </a:extLst>
          </p:cNvPr>
          <p:cNvSpPr>
            <a:spLocks noGrp="1"/>
          </p:cNvSpPr>
          <p:nvPr>
            <p:ph type="sldNum" sz="quarter" idx="12"/>
          </p:nvPr>
        </p:nvSpPr>
        <p:spPr/>
        <p:txBody>
          <a:bodyPr/>
          <a:lstStyle/>
          <a:p>
            <a:fld id="{67FAEBBA-365C-CD45-8942-E9A4746AB0D7}" type="slidenum">
              <a:rPr lang="pt-BR" smtClean="0"/>
              <a:t>‹nº›</a:t>
            </a:fld>
            <a:endParaRPr lang="pt-BR"/>
          </a:p>
        </p:txBody>
      </p:sp>
    </p:spTree>
    <p:extLst>
      <p:ext uri="{BB962C8B-B14F-4D97-AF65-F5344CB8AC3E}">
        <p14:creationId xmlns:p14="http://schemas.microsoft.com/office/powerpoint/2010/main" val="19703650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B2C84B8D-CE53-CC46-A926-C2F45FC1D4BD}"/>
              </a:ext>
            </a:extLst>
          </p:cNvPr>
          <p:cNvSpPr>
            <a:spLocks noGrp="1"/>
          </p:cNvSpPr>
          <p:nvPr>
            <p:ph type="dt" sz="half" idx="10"/>
          </p:nvPr>
        </p:nvSpPr>
        <p:spPr/>
        <p:txBody>
          <a:bodyPr/>
          <a:lstStyle/>
          <a:p>
            <a:fld id="{7649A2C1-7640-A749-B6D8-C311DD8C3BC0}" type="datetimeFigureOut">
              <a:rPr lang="pt-BR" smtClean="0"/>
              <a:t>05/06/2023</a:t>
            </a:fld>
            <a:endParaRPr lang="pt-BR"/>
          </a:p>
        </p:txBody>
      </p:sp>
      <p:sp>
        <p:nvSpPr>
          <p:cNvPr id="3" name="Espaço Reservado para Rodapé 2">
            <a:extLst>
              <a:ext uri="{FF2B5EF4-FFF2-40B4-BE49-F238E27FC236}">
                <a16:creationId xmlns:a16="http://schemas.microsoft.com/office/drawing/2014/main" id="{C34624DD-9DA0-2E4A-82F9-F7EF1A5433F1}"/>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E1730413-5672-F44F-808C-1EE6D2387D6D}"/>
              </a:ext>
            </a:extLst>
          </p:cNvPr>
          <p:cNvSpPr>
            <a:spLocks noGrp="1"/>
          </p:cNvSpPr>
          <p:nvPr>
            <p:ph type="sldNum" sz="quarter" idx="12"/>
          </p:nvPr>
        </p:nvSpPr>
        <p:spPr/>
        <p:txBody>
          <a:bodyPr/>
          <a:lstStyle/>
          <a:p>
            <a:fld id="{67FAEBBA-365C-CD45-8942-E9A4746AB0D7}" type="slidenum">
              <a:rPr lang="pt-BR" smtClean="0"/>
              <a:t>‹nº›</a:t>
            </a:fld>
            <a:endParaRPr lang="pt-BR"/>
          </a:p>
        </p:txBody>
      </p:sp>
    </p:spTree>
    <p:extLst>
      <p:ext uri="{BB962C8B-B14F-4D97-AF65-F5344CB8AC3E}">
        <p14:creationId xmlns:p14="http://schemas.microsoft.com/office/powerpoint/2010/main" val="21753283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89EC3B-1F33-EF44-9CAA-9549D76D9D40}"/>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C034C886-2BB1-3043-A958-737824AC6A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ECC87649-8A87-EC4D-B7F7-65E974D13D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F81B2E18-43D9-0C47-8A5D-6BD0AC1813C3}"/>
              </a:ext>
            </a:extLst>
          </p:cNvPr>
          <p:cNvSpPr>
            <a:spLocks noGrp="1"/>
          </p:cNvSpPr>
          <p:nvPr>
            <p:ph type="dt" sz="half" idx="10"/>
          </p:nvPr>
        </p:nvSpPr>
        <p:spPr/>
        <p:txBody>
          <a:bodyPr/>
          <a:lstStyle/>
          <a:p>
            <a:fld id="{7649A2C1-7640-A749-B6D8-C311DD8C3BC0}" type="datetimeFigureOut">
              <a:rPr lang="pt-BR" smtClean="0"/>
              <a:t>05/06/2023</a:t>
            </a:fld>
            <a:endParaRPr lang="pt-BR"/>
          </a:p>
        </p:txBody>
      </p:sp>
      <p:sp>
        <p:nvSpPr>
          <p:cNvPr id="6" name="Espaço Reservado para Rodapé 5">
            <a:extLst>
              <a:ext uri="{FF2B5EF4-FFF2-40B4-BE49-F238E27FC236}">
                <a16:creationId xmlns:a16="http://schemas.microsoft.com/office/drawing/2014/main" id="{F1C84A43-A9EE-7A4A-BC71-F058DD51E3A8}"/>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FB005374-2934-3C46-8158-0819966C4846}"/>
              </a:ext>
            </a:extLst>
          </p:cNvPr>
          <p:cNvSpPr>
            <a:spLocks noGrp="1"/>
          </p:cNvSpPr>
          <p:nvPr>
            <p:ph type="sldNum" sz="quarter" idx="12"/>
          </p:nvPr>
        </p:nvSpPr>
        <p:spPr/>
        <p:txBody>
          <a:bodyPr/>
          <a:lstStyle/>
          <a:p>
            <a:fld id="{67FAEBBA-365C-CD45-8942-E9A4746AB0D7}" type="slidenum">
              <a:rPr lang="pt-BR" smtClean="0"/>
              <a:t>‹nº›</a:t>
            </a:fld>
            <a:endParaRPr lang="pt-BR"/>
          </a:p>
        </p:txBody>
      </p:sp>
    </p:spTree>
    <p:extLst>
      <p:ext uri="{BB962C8B-B14F-4D97-AF65-F5344CB8AC3E}">
        <p14:creationId xmlns:p14="http://schemas.microsoft.com/office/powerpoint/2010/main" val="1199334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6FDBD6-CE1F-0C4C-AA50-C625320FF4FB}"/>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E0D29F33-8F85-A74F-B26F-84F1B79B8F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0A1C9DAC-0649-E44D-AD24-F1A544E22E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8C3669E9-82BA-2042-9DF5-9B5F02EE7B8A}"/>
              </a:ext>
            </a:extLst>
          </p:cNvPr>
          <p:cNvSpPr>
            <a:spLocks noGrp="1"/>
          </p:cNvSpPr>
          <p:nvPr>
            <p:ph type="dt" sz="half" idx="10"/>
          </p:nvPr>
        </p:nvSpPr>
        <p:spPr/>
        <p:txBody>
          <a:bodyPr/>
          <a:lstStyle/>
          <a:p>
            <a:fld id="{7649A2C1-7640-A749-B6D8-C311DD8C3BC0}" type="datetimeFigureOut">
              <a:rPr lang="pt-BR" smtClean="0"/>
              <a:t>05/06/2023</a:t>
            </a:fld>
            <a:endParaRPr lang="pt-BR"/>
          </a:p>
        </p:txBody>
      </p:sp>
      <p:sp>
        <p:nvSpPr>
          <p:cNvPr id="6" name="Espaço Reservado para Rodapé 5">
            <a:extLst>
              <a:ext uri="{FF2B5EF4-FFF2-40B4-BE49-F238E27FC236}">
                <a16:creationId xmlns:a16="http://schemas.microsoft.com/office/drawing/2014/main" id="{BACE0D17-EE09-B849-9037-38173D81F25C}"/>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7FE3083A-FCE2-AD42-9EFD-28BEBF4343C0}"/>
              </a:ext>
            </a:extLst>
          </p:cNvPr>
          <p:cNvSpPr>
            <a:spLocks noGrp="1"/>
          </p:cNvSpPr>
          <p:nvPr>
            <p:ph type="sldNum" sz="quarter" idx="12"/>
          </p:nvPr>
        </p:nvSpPr>
        <p:spPr/>
        <p:txBody>
          <a:bodyPr/>
          <a:lstStyle/>
          <a:p>
            <a:fld id="{67FAEBBA-365C-CD45-8942-E9A4746AB0D7}" type="slidenum">
              <a:rPr lang="pt-BR" smtClean="0"/>
              <a:t>‹nº›</a:t>
            </a:fld>
            <a:endParaRPr lang="pt-BR"/>
          </a:p>
        </p:txBody>
      </p:sp>
    </p:spTree>
    <p:extLst>
      <p:ext uri="{BB962C8B-B14F-4D97-AF65-F5344CB8AC3E}">
        <p14:creationId xmlns:p14="http://schemas.microsoft.com/office/powerpoint/2010/main" val="38307468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E4DBEC1B-BA76-F845-B5DA-2370FCF4F4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A31275E3-07A2-0F40-BCC5-2A4F89CCFE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FC7FA05E-EACF-984F-83CB-6C9EAA82D0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49A2C1-7640-A749-B6D8-C311DD8C3BC0}" type="datetimeFigureOut">
              <a:rPr lang="pt-BR" smtClean="0"/>
              <a:t>05/06/2023</a:t>
            </a:fld>
            <a:endParaRPr lang="pt-BR"/>
          </a:p>
        </p:txBody>
      </p:sp>
      <p:sp>
        <p:nvSpPr>
          <p:cNvPr id="5" name="Espaço Reservado para Rodapé 4">
            <a:extLst>
              <a:ext uri="{FF2B5EF4-FFF2-40B4-BE49-F238E27FC236}">
                <a16:creationId xmlns:a16="http://schemas.microsoft.com/office/drawing/2014/main" id="{D2F28B45-E281-D543-A085-1BB1338597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A37C9DAE-E1AE-F44C-8410-4C67379D65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FAEBBA-365C-CD45-8942-E9A4746AB0D7}" type="slidenum">
              <a:rPr lang="pt-BR" smtClean="0"/>
              <a:t>‹nº›</a:t>
            </a:fld>
            <a:endParaRPr lang="pt-BR"/>
          </a:p>
        </p:txBody>
      </p:sp>
    </p:spTree>
    <p:extLst>
      <p:ext uri="{BB962C8B-B14F-4D97-AF65-F5344CB8AC3E}">
        <p14:creationId xmlns:p14="http://schemas.microsoft.com/office/powerpoint/2010/main" val="33857076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5.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www.bcb.gov.br/acessoinformacao/glossario" TargetMode="External"/><Relationship Id="rId2" Type="http://schemas.openxmlformats.org/officeDocument/2006/relationships/hyperlink" Target="http://www.portaldoinvestidor.gov.br/menu/Menu_Investidor/prestadores_de_servicos/agentes_fiduciarios.html"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8.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hyperlink" Target="http://www.planalto.gov.br/ccivil_03/leis/LEIS_2001/L10303.htm#art2"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0.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5964CBE2-084A-47DF-A704-CF5F6217B5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3821B914-8844-0247-8EE8-FC6D973B8179}"/>
              </a:ext>
            </a:extLst>
          </p:cNvPr>
          <p:cNvSpPr>
            <a:spLocks noGrp="1"/>
          </p:cNvSpPr>
          <p:nvPr>
            <p:ph type="ctrTitle"/>
          </p:nvPr>
        </p:nvSpPr>
        <p:spPr>
          <a:xfrm>
            <a:off x="838199" y="1174819"/>
            <a:ext cx="4826795" cy="2858363"/>
          </a:xfrm>
        </p:spPr>
        <p:txBody>
          <a:bodyPr>
            <a:normAutofit/>
          </a:bodyPr>
          <a:lstStyle/>
          <a:p>
            <a:pPr algn="l"/>
            <a:r>
              <a:rPr lang="pt-BR" sz="7200" dirty="0">
                <a:solidFill>
                  <a:schemeClr val="bg1"/>
                </a:solidFill>
              </a:rPr>
              <a:t>Mercado de Capitais</a:t>
            </a:r>
          </a:p>
        </p:txBody>
      </p:sp>
      <p:sp>
        <p:nvSpPr>
          <p:cNvPr id="3" name="Subtítulo 2">
            <a:extLst>
              <a:ext uri="{FF2B5EF4-FFF2-40B4-BE49-F238E27FC236}">
                <a16:creationId xmlns:a16="http://schemas.microsoft.com/office/drawing/2014/main" id="{A7254446-0952-DE40-B3D6-376CA8908C9E}"/>
              </a:ext>
            </a:extLst>
          </p:cNvPr>
          <p:cNvSpPr>
            <a:spLocks noGrp="1"/>
          </p:cNvSpPr>
          <p:nvPr>
            <p:ph type="subTitle" idx="1"/>
          </p:nvPr>
        </p:nvSpPr>
        <p:spPr>
          <a:xfrm>
            <a:off x="137160" y="4251960"/>
            <a:ext cx="5528147" cy="1756727"/>
          </a:xfrm>
        </p:spPr>
        <p:txBody>
          <a:bodyPr>
            <a:normAutofit/>
          </a:bodyPr>
          <a:lstStyle/>
          <a:p>
            <a:pPr algn="l"/>
            <a:endParaRPr lang="pt-BR" dirty="0">
              <a:solidFill>
                <a:schemeClr val="bg1"/>
              </a:solidFill>
            </a:endParaRPr>
          </a:p>
          <a:p>
            <a:pPr algn="l"/>
            <a:r>
              <a:rPr lang="pt-BR" dirty="0">
                <a:solidFill>
                  <a:schemeClr val="bg1"/>
                </a:solidFill>
              </a:rPr>
              <a:t>Professor Doutor Ruy Pereira Camilo Junior</a:t>
            </a:r>
          </a:p>
        </p:txBody>
      </p:sp>
      <p:pic>
        <p:nvPicPr>
          <p:cNvPr id="4" name="Imagem 3">
            <a:extLst>
              <a:ext uri="{FF2B5EF4-FFF2-40B4-BE49-F238E27FC236}">
                <a16:creationId xmlns:a16="http://schemas.microsoft.com/office/drawing/2014/main" id="{157D3761-100E-0E41-834F-C6879C1B75AE}"/>
              </a:ext>
            </a:extLst>
          </p:cNvPr>
          <p:cNvPicPr>
            <a:picLocks noChangeAspect="1"/>
          </p:cNvPicPr>
          <p:nvPr/>
        </p:nvPicPr>
        <p:blipFill rotWithShape="1">
          <a:blip r:embed="rId2"/>
          <a:srcRect l="5201" r="20432" b="2"/>
          <a:stretch/>
        </p:blipFill>
        <p:spPr>
          <a:xfrm>
            <a:off x="6096000" y="841375"/>
            <a:ext cx="5260975" cy="4707593"/>
          </a:xfrm>
          <a:custGeom>
            <a:avLst/>
            <a:gdLst/>
            <a:ahLst/>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effectLst>
            <a:outerShdw blurRad="381000" dist="152400" dir="5400000" algn="t" rotWithShape="0">
              <a:prstClr val="black">
                <a:alpha val="10000"/>
              </a:prstClr>
            </a:outerShdw>
          </a:effectLst>
        </p:spPr>
      </p:pic>
      <p:sp>
        <p:nvSpPr>
          <p:cNvPr id="42" name="Freeform: Shape 41">
            <a:extLst>
              <a:ext uri="{FF2B5EF4-FFF2-40B4-BE49-F238E27FC236}">
                <a16:creationId xmlns:a16="http://schemas.microsoft.com/office/drawing/2014/main" id="{686A5CBB-E03B-4019-8BCD-78975D39E4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Shape 43">
            <a:extLst>
              <a:ext uri="{FF2B5EF4-FFF2-40B4-BE49-F238E27FC236}">
                <a16:creationId xmlns:a16="http://schemas.microsoft.com/office/drawing/2014/main" id="{94993204-9792-4E61-A83C-73D4379E2B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19098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p:tmPct val="10000"/>
                                  </p:iterate>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700"/>
                                        <p:tgtEl>
                                          <p:spTgt spid="3">
                                            <p:txEl>
                                              <p:pRg st="1" end="1"/>
                                            </p:txEl>
                                          </p:spTgt>
                                        </p:tgtEl>
                                      </p:cBhvr>
                                    </p:animEffect>
                                  </p:childTnLst>
                                </p:cTn>
                              </p:par>
                              <p:par>
                                <p:cTn id="8" presetID="10" presetClass="entr" presetSubtype="0" fill="hold" grpId="0" nodeType="withEffect">
                                  <p:stCondLst>
                                    <p:cond delay="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9">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B371D9F6-00A4-8646-B69D-D2CCDA470457}"/>
              </a:ext>
            </a:extLst>
          </p:cNvPr>
          <p:cNvSpPr>
            <a:spLocks noGrp="1"/>
          </p:cNvSpPr>
          <p:nvPr>
            <p:ph type="title"/>
          </p:nvPr>
        </p:nvSpPr>
        <p:spPr>
          <a:xfrm>
            <a:off x="546351" y="433545"/>
            <a:ext cx="11139854" cy="930447"/>
          </a:xfrm>
        </p:spPr>
        <p:txBody>
          <a:bodyPr vert="horz" lIns="91440" tIns="45720" rIns="91440" bIns="45720" rtlCol="0" anchor="b">
            <a:normAutofit fontScale="90000"/>
          </a:bodyPr>
          <a:lstStyle/>
          <a:p>
            <a:pPr algn="ctr"/>
            <a:r>
              <a:rPr lang="en-US" sz="4200" dirty="0">
                <a:solidFill>
                  <a:srgbClr val="FFFFFF"/>
                </a:solidFill>
              </a:rPr>
              <a:t>Um </a:t>
            </a:r>
            <a:r>
              <a:rPr lang="en-US" sz="4200" dirty="0" err="1">
                <a:solidFill>
                  <a:srgbClr val="FFFFFF"/>
                </a:solidFill>
              </a:rPr>
              <a:t>exemplo</a:t>
            </a:r>
            <a:r>
              <a:rPr lang="en-US" sz="4200" dirty="0">
                <a:solidFill>
                  <a:srgbClr val="FFFFFF"/>
                </a:solidFill>
              </a:rPr>
              <a:t>: o </a:t>
            </a:r>
            <a:r>
              <a:rPr lang="en-US" sz="4200" dirty="0" err="1">
                <a:solidFill>
                  <a:srgbClr val="FFFFFF"/>
                </a:solidFill>
              </a:rPr>
              <a:t>índice</a:t>
            </a:r>
            <a:r>
              <a:rPr lang="en-US" sz="4200" dirty="0">
                <a:solidFill>
                  <a:srgbClr val="FFFFFF"/>
                </a:solidFill>
              </a:rPr>
              <a:t> do </a:t>
            </a:r>
            <a:r>
              <a:rPr lang="en-US" sz="4200" dirty="0" err="1">
                <a:solidFill>
                  <a:srgbClr val="FFFFFF"/>
                </a:solidFill>
              </a:rPr>
              <a:t>Formulário</a:t>
            </a:r>
            <a:r>
              <a:rPr lang="en-US" sz="4200" dirty="0">
                <a:solidFill>
                  <a:srgbClr val="FFFFFF"/>
                </a:solidFill>
              </a:rPr>
              <a:t> de </a:t>
            </a:r>
            <a:r>
              <a:rPr lang="en-US" sz="4200" dirty="0" err="1">
                <a:solidFill>
                  <a:srgbClr val="FFFFFF"/>
                </a:solidFill>
              </a:rPr>
              <a:t>Referência</a:t>
            </a:r>
            <a:r>
              <a:rPr lang="en-US" sz="4200" dirty="0">
                <a:solidFill>
                  <a:srgbClr val="FFFFFF"/>
                </a:solidFill>
              </a:rPr>
              <a:t> da Vale, com 750 </a:t>
            </a:r>
            <a:r>
              <a:rPr lang="en-US" sz="4200" dirty="0" err="1">
                <a:solidFill>
                  <a:srgbClr val="FFFFFF"/>
                </a:solidFill>
              </a:rPr>
              <a:t>páginas</a:t>
            </a:r>
            <a:endParaRPr lang="en-US" sz="4200" dirty="0">
              <a:solidFill>
                <a:srgbClr val="FFFFFF"/>
              </a:solidFill>
            </a:endParaRPr>
          </a:p>
        </p:txBody>
      </p:sp>
      <p:cxnSp>
        <p:nvCxnSpPr>
          <p:cNvPr id="12" name="Straight Connector 11">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Imagem 4">
            <a:extLst>
              <a:ext uri="{FF2B5EF4-FFF2-40B4-BE49-F238E27FC236}">
                <a16:creationId xmlns:a16="http://schemas.microsoft.com/office/drawing/2014/main" id="{C6FB93BF-ECB1-D544-AD8F-76459C3133D1}"/>
              </a:ext>
            </a:extLst>
          </p:cNvPr>
          <p:cNvPicPr>
            <a:picLocks noChangeAspect="1"/>
          </p:cNvPicPr>
          <p:nvPr/>
        </p:nvPicPr>
        <p:blipFill>
          <a:blip r:embed="rId2"/>
          <a:stretch>
            <a:fillRect/>
          </a:stretch>
        </p:blipFill>
        <p:spPr>
          <a:xfrm>
            <a:off x="1405503" y="2426818"/>
            <a:ext cx="3308044" cy="3997637"/>
          </a:xfrm>
          <a:prstGeom prst="rect">
            <a:avLst/>
          </a:prstGeom>
        </p:spPr>
      </p:pic>
      <p:cxnSp>
        <p:nvCxnSpPr>
          <p:cNvPr id="14" name="Straight Connector 13">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4" name="Espaço Reservado para Conteúdo 3">
            <a:extLst>
              <a:ext uri="{FF2B5EF4-FFF2-40B4-BE49-F238E27FC236}">
                <a16:creationId xmlns:a16="http://schemas.microsoft.com/office/drawing/2014/main" id="{470C582B-0D35-1240-8750-8C9DDC92F107}"/>
              </a:ext>
            </a:extLst>
          </p:cNvPr>
          <p:cNvPicPr>
            <a:picLocks noGrp="1" noChangeAspect="1"/>
          </p:cNvPicPr>
          <p:nvPr>
            <p:ph idx="1"/>
          </p:nvPr>
        </p:nvPicPr>
        <p:blipFill>
          <a:blip r:embed="rId3"/>
          <a:stretch>
            <a:fillRect/>
          </a:stretch>
        </p:blipFill>
        <p:spPr>
          <a:xfrm>
            <a:off x="7474036" y="2426818"/>
            <a:ext cx="3397991" cy="3997637"/>
          </a:xfrm>
          <a:prstGeom prst="rect">
            <a:avLst/>
          </a:prstGeom>
        </p:spPr>
      </p:pic>
    </p:spTree>
    <p:extLst>
      <p:ext uri="{BB962C8B-B14F-4D97-AF65-F5344CB8AC3E}">
        <p14:creationId xmlns:p14="http://schemas.microsoft.com/office/powerpoint/2010/main" val="23809418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BA1512BF-BABA-FA47-AD0E-CE63D2A96EC5}"/>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dirty="0" err="1">
                <a:solidFill>
                  <a:srgbClr val="FFFFFF"/>
                </a:solidFill>
              </a:rPr>
              <a:t>Formulário</a:t>
            </a:r>
            <a:r>
              <a:rPr lang="en-US" sz="5400" dirty="0">
                <a:solidFill>
                  <a:srgbClr val="FFFFFF"/>
                </a:solidFill>
              </a:rPr>
              <a:t> de </a:t>
            </a:r>
            <a:r>
              <a:rPr lang="en-US" sz="5400" dirty="0" err="1">
                <a:solidFill>
                  <a:srgbClr val="FFFFFF"/>
                </a:solidFill>
              </a:rPr>
              <a:t>Referência</a:t>
            </a:r>
            <a:r>
              <a:rPr lang="en-US" sz="5400" dirty="0">
                <a:solidFill>
                  <a:srgbClr val="FFFFFF"/>
                </a:solidFill>
              </a:rPr>
              <a:t> da Vale</a:t>
            </a:r>
          </a:p>
        </p:txBody>
      </p:sp>
      <p:cxnSp>
        <p:nvCxnSpPr>
          <p:cNvPr id="13" name="Straight Connector 12">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6" name="Imagem 5">
            <a:extLst>
              <a:ext uri="{FF2B5EF4-FFF2-40B4-BE49-F238E27FC236}">
                <a16:creationId xmlns:a16="http://schemas.microsoft.com/office/drawing/2014/main" id="{7EEB21A1-1EC5-1945-A65D-E4B14EE8302F}"/>
              </a:ext>
            </a:extLst>
          </p:cNvPr>
          <p:cNvPicPr>
            <a:picLocks noChangeAspect="1"/>
          </p:cNvPicPr>
          <p:nvPr/>
        </p:nvPicPr>
        <p:blipFill>
          <a:blip r:embed="rId2"/>
          <a:stretch>
            <a:fillRect/>
          </a:stretch>
        </p:blipFill>
        <p:spPr>
          <a:xfrm>
            <a:off x="1460471" y="2426818"/>
            <a:ext cx="3198109" cy="3997637"/>
          </a:xfrm>
          <a:prstGeom prst="rect">
            <a:avLst/>
          </a:prstGeom>
        </p:spPr>
      </p:pic>
      <p:cxnSp>
        <p:nvCxnSpPr>
          <p:cNvPr id="15" name="Straight Connector 14">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4" name="Espaço Reservado para Conteúdo 3">
            <a:extLst>
              <a:ext uri="{FF2B5EF4-FFF2-40B4-BE49-F238E27FC236}">
                <a16:creationId xmlns:a16="http://schemas.microsoft.com/office/drawing/2014/main" id="{B73B835B-4976-E749-A229-08901B9ED891}"/>
              </a:ext>
            </a:extLst>
          </p:cNvPr>
          <p:cNvPicPr>
            <a:picLocks noGrp="1" noChangeAspect="1"/>
          </p:cNvPicPr>
          <p:nvPr>
            <p:ph idx="1"/>
          </p:nvPr>
        </p:nvPicPr>
        <p:blipFill>
          <a:blip r:embed="rId3"/>
          <a:stretch>
            <a:fillRect/>
          </a:stretch>
        </p:blipFill>
        <p:spPr>
          <a:xfrm>
            <a:off x="7558986" y="2426818"/>
            <a:ext cx="3228091" cy="3997637"/>
          </a:xfrm>
          <a:prstGeom prst="rect">
            <a:avLst/>
          </a:prstGeom>
        </p:spPr>
      </p:pic>
    </p:spTree>
    <p:extLst>
      <p:ext uri="{BB962C8B-B14F-4D97-AF65-F5344CB8AC3E}">
        <p14:creationId xmlns:p14="http://schemas.microsoft.com/office/powerpoint/2010/main" val="41735271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161D36-D196-4B4C-883E-CA7CA1807C1E}"/>
              </a:ext>
            </a:extLst>
          </p:cNvPr>
          <p:cNvSpPr>
            <a:spLocks noGrp="1"/>
          </p:cNvSpPr>
          <p:nvPr>
            <p:ph type="title"/>
          </p:nvPr>
        </p:nvSpPr>
        <p:spPr/>
        <p:txBody>
          <a:bodyPr/>
          <a:lstStyle/>
          <a:p>
            <a:r>
              <a:rPr lang="pt-BR" dirty="0"/>
              <a:t>Formulário de Referência da Vale</a:t>
            </a:r>
          </a:p>
        </p:txBody>
      </p:sp>
      <p:pic>
        <p:nvPicPr>
          <p:cNvPr id="4" name="Espaço Reservado para Conteúdo 3">
            <a:extLst>
              <a:ext uri="{FF2B5EF4-FFF2-40B4-BE49-F238E27FC236}">
                <a16:creationId xmlns:a16="http://schemas.microsoft.com/office/drawing/2014/main" id="{54B81F6C-6D6D-524D-B593-973F66EB1C03}"/>
              </a:ext>
            </a:extLst>
          </p:cNvPr>
          <p:cNvPicPr>
            <a:picLocks noGrp="1" noChangeAspect="1"/>
          </p:cNvPicPr>
          <p:nvPr>
            <p:ph idx="1"/>
          </p:nvPr>
        </p:nvPicPr>
        <p:blipFill>
          <a:blip r:embed="rId2"/>
          <a:stretch>
            <a:fillRect/>
          </a:stretch>
        </p:blipFill>
        <p:spPr>
          <a:xfrm>
            <a:off x="532590" y="1817649"/>
            <a:ext cx="3954558" cy="4864797"/>
          </a:xfrm>
          <a:prstGeom prst="rect">
            <a:avLst/>
          </a:prstGeom>
        </p:spPr>
      </p:pic>
      <p:pic>
        <p:nvPicPr>
          <p:cNvPr id="9" name="Imagem 8">
            <a:extLst>
              <a:ext uri="{FF2B5EF4-FFF2-40B4-BE49-F238E27FC236}">
                <a16:creationId xmlns:a16="http://schemas.microsoft.com/office/drawing/2014/main" id="{EA35BE77-C43F-5549-9613-A918D00DEF3E}"/>
              </a:ext>
            </a:extLst>
          </p:cNvPr>
          <p:cNvPicPr>
            <a:picLocks noChangeAspect="1"/>
          </p:cNvPicPr>
          <p:nvPr/>
        </p:nvPicPr>
        <p:blipFill>
          <a:blip r:embed="rId3"/>
          <a:stretch>
            <a:fillRect/>
          </a:stretch>
        </p:blipFill>
        <p:spPr>
          <a:xfrm>
            <a:off x="4806176" y="1817649"/>
            <a:ext cx="4120287" cy="4991573"/>
          </a:xfrm>
          <a:prstGeom prst="rect">
            <a:avLst/>
          </a:prstGeom>
        </p:spPr>
      </p:pic>
    </p:spTree>
    <p:extLst>
      <p:ext uri="{BB962C8B-B14F-4D97-AF65-F5344CB8AC3E}">
        <p14:creationId xmlns:p14="http://schemas.microsoft.com/office/powerpoint/2010/main" val="17982982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40A02F-4C04-A047-A1BC-CEC3D7E5F550}"/>
              </a:ext>
            </a:extLst>
          </p:cNvPr>
          <p:cNvSpPr>
            <a:spLocks noGrp="1"/>
          </p:cNvSpPr>
          <p:nvPr>
            <p:ph type="title"/>
          </p:nvPr>
        </p:nvSpPr>
        <p:spPr/>
        <p:txBody>
          <a:bodyPr/>
          <a:lstStyle/>
          <a:p>
            <a:r>
              <a:rPr lang="pt-BR" dirty="0"/>
              <a:t>Objetivos da regulação do mercado de capitais</a:t>
            </a:r>
          </a:p>
        </p:txBody>
      </p:sp>
      <p:sp>
        <p:nvSpPr>
          <p:cNvPr id="3" name="Espaço Reservado para Conteúdo 2">
            <a:extLst>
              <a:ext uri="{FF2B5EF4-FFF2-40B4-BE49-F238E27FC236}">
                <a16:creationId xmlns:a16="http://schemas.microsoft.com/office/drawing/2014/main" id="{118C71FF-30BA-C040-947F-1884E91876DC}"/>
              </a:ext>
            </a:extLst>
          </p:cNvPr>
          <p:cNvSpPr>
            <a:spLocks noGrp="1"/>
          </p:cNvSpPr>
          <p:nvPr>
            <p:ph idx="1"/>
          </p:nvPr>
        </p:nvSpPr>
        <p:spPr/>
        <p:txBody>
          <a:bodyPr>
            <a:normAutofit fontScale="92500" lnSpcReduction="20000"/>
          </a:bodyPr>
          <a:lstStyle/>
          <a:p>
            <a:pPr marL="0" indent="0">
              <a:buNone/>
            </a:pPr>
            <a:r>
              <a:rPr lang="pt-BR" dirty="0"/>
              <a:t>Fazer com que o mercado funcione, como uma maquina ¨bem regulada¨.</a:t>
            </a:r>
          </a:p>
          <a:p>
            <a:pPr marL="0" indent="0">
              <a:buNone/>
            </a:pPr>
            <a:endParaRPr lang="pt-BR" dirty="0"/>
          </a:p>
          <a:p>
            <a:pPr marL="0" indent="0">
              <a:buNone/>
            </a:pPr>
            <a:r>
              <a:rPr lang="pt-BR" dirty="0"/>
              <a:t>Isso implica:</a:t>
            </a:r>
          </a:p>
          <a:p>
            <a:pPr marL="514350" indent="-514350">
              <a:buAutoNum type="alphaLcParenR"/>
            </a:pPr>
            <a:r>
              <a:rPr lang="pt-BR" dirty="0"/>
              <a:t>Garantir a disseminação de informações, permitindo que precificação seja eficaz, refletindo todos os dados disponíveis.</a:t>
            </a:r>
          </a:p>
          <a:p>
            <a:pPr marL="514350" indent="-514350">
              <a:buAutoNum type="alphaLcParenR"/>
            </a:pPr>
            <a:r>
              <a:rPr lang="pt-BR" dirty="0"/>
              <a:t>Reduzir custos de transação, padronizando operações;</a:t>
            </a:r>
          </a:p>
          <a:p>
            <a:pPr marL="514350" indent="-514350">
              <a:buAutoNum type="alphaLcParenR"/>
            </a:pPr>
            <a:r>
              <a:rPr lang="pt-BR" dirty="0"/>
              <a:t>Garantir a estabilidade e a solvência do sistema (exemplo, evitando a quebra da bolsa, como ocorreu com a Bolsa do Rio). Exemplo: Lei de 2011 deu à CVM pode de exigir depósito sobre valores de derivativos.</a:t>
            </a:r>
          </a:p>
          <a:p>
            <a:pPr marL="514350" indent="-514350">
              <a:buAutoNum type="alphaLcParenR"/>
            </a:pPr>
            <a:r>
              <a:rPr lang="pt-BR" dirty="0"/>
              <a:t>Identificar e punir manipulações de mercado</a:t>
            </a:r>
          </a:p>
          <a:p>
            <a:pPr marL="514350" indent="-514350">
              <a:buAutoNum type="alphaLcParenR"/>
            </a:pPr>
            <a:r>
              <a:rPr lang="pt-BR" dirty="0"/>
              <a:t>Identificar e punir conflitos de interesse.</a:t>
            </a:r>
          </a:p>
        </p:txBody>
      </p:sp>
    </p:spTree>
    <p:extLst>
      <p:ext uri="{BB962C8B-B14F-4D97-AF65-F5344CB8AC3E}">
        <p14:creationId xmlns:p14="http://schemas.microsoft.com/office/powerpoint/2010/main" val="9589102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944A4893-4886-374F-B4D1-FDBA1523A668}"/>
              </a:ext>
            </a:extLst>
          </p:cNvPr>
          <p:cNvSpPr>
            <a:spLocks noGrp="1"/>
          </p:cNvSpPr>
          <p:nvPr>
            <p:ph type="title"/>
          </p:nvPr>
        </p:nvSpPr>
        <p:spPr>
          <a:xfrm>
            <a:off x="524741" y="620392"/>
            <a:ext cx="3808268" cy="5504688"/>
          </a:xfrm>
        </p:spPr>
        <p:txBody>
          <a:bodyPr>
            <a:normAutofit/>
          </a:bodyPr>
          <a:lstStyle/>
          <a:p>
            <a:r>
              <a:rPr lang="pt-BR" sz="4200">
                <a:solidFill>
                  <a:schemeClr val="bg1"/>
                </a:solidFill>
              </a:rPr>
              <a:t>Importância da autorregulação no mercado de capitais</a:t>
            </a:r>
          </a:p>
        </p:txBody>
      </p:sp>
      <p:graphicFrame>
        <p:nvGraphicFramePr>
          <p:cNvPr id="5" name="Espaço Reservado para Conteúdo 2">
            <a:extLst>
              <a:ext uri="{FF2B5EF4-FFF2-40B4-BE49-F238E27FC236}">
                <a16:creationId xmlns:a16="http://schemas.microsoft.com/office/drawing/2014/main" id="{78504646-79D8-5CEC-0FF4-02ADB0ED64E6}"/>
              </a:ext>
            </a:extLst>
          </p:cNvPr>
          <p:cNvGraphicFramePr>
            <a:graphicFrameLocks noGrp="1"/>
          </p:cNvGraphicFramePr>
          <p:nvPr>
            <p:ph idx="1"/>
            <p:extLst>
              <p:ext uri="{D42A27DB-BD31-4B8C-83A1-F6EECF244321}">
                <p14:modId xmlns:p14="http://schemas.microsoft.com/office/powerpoint/2010/main" val="313147828"/>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350034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8">
            <a:extLst>
              <a:ext uri="{FF2B5EF4-FFF2-40B4-BE49-F238E27FC236}">
                <a16:creationId xmlns:a16="http://schemas.microsoft.com/office/drawing/2014/main" id="{1A95671B-3CC6-4792-9114-B74FAEA22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ADB3EA7B-6F09-B642-9F4F-0F5D717AA5DE}"/>
              </a:ext>
            </a:extLst>
          </p:cNvPr>
          <p:cNvSpPr>
            <a:spLocks noGrp="1"/>
          </p:cNvSpPr>
          <p:nvPr>
            <p:ph type="title"/>
          </p:nvPr>
        </p:nvSpPr>
        <p:spPr>
          <a:xfrm>
            <a:off x="1008184" y="174032"/>
            <a:ext cx="10175631" cy="1111843"/>
          </a:xfrm>
        </p:spPr>
        <p:txBody>
          <a:bodyPr anchor="ctr">
            <a:normAutofit/>
          </a:bodyPr>
          <a:lstStyle/>
          <a:p>
            <a:pPr algn="ctr"/>
            <a:r>
              <a:rPr lang="pt-BR" sz="4000"/>
              <a:t>O QUE SE TEME</a:t>
            </a:r>
          </a:p>
        </p:txBody>
      </p:sp>
      <p:sp>
        <p:nvSpPr>
          <p:cNvPr id="3" name="Espaço Reservado para Conteúdo 2">
            <a:extLst>
              <a:ext uri="{FF2B5EF4-FFF2-40B4-BE49-F238E27FC236}">
                <a16:creationId xmlns:a16="http://schemas.microsoft.com/office/drawing/2014/main" id="{5DFF49CB-B28D-E946-B632-E01802E376F7}"/>
              </a:ext>
            </a:extLst>
          </p:cNvPr>
          <p:cNvSpPr>
            <a:spLocks noGrp="1"/>
          </p:cNvSpPr>
          <p:nvPr>
            <p:ph idx="1"/>
          </p:nvPr>
        </p:nvSpPr>
        <p:spPr>
          <a:xfrm>
            <a:off x="1008184" y="1459907"/>
            <a:ext cx="10175630" cy="767904"/>
          </a:xfrm>
        </p:spPr>
        <p:txBody>
          <a:bodyPr anchor="ctr">
            <a:normAutofit/>
          </a:bodyPr>
          <a:lstStyle/>
          <a:p>
            <a:pPr algn="ctr"/>
            <a:endParaRPr lang="pt-BR" sz="2000"/>
          </a:p>
          <a:p>
            <a:pPr marL="0" indent="0" algn="ctr">
              <a:buNone/>
            </a:pPr>
            <a:r>
              <a:rPr lang="pt-BR" sz="2000"/>
              <a:t>PIRÂMIDES E ESQUEMAS DE PONZI</a:t>
            </a:r>
          </a:p>
          <a:p>
            <a:pPr marL="0" indent="0" algn="ctr">
              <a:buNone/>
            </a:pPr>
            <a:endParaRPr lang="pt-BR" sz="2000"/>
          </a:p>
        </p:txBody>
      </p:sp>
      <p:pic>
        <p:nvPicPr>
          <p:cNvPr id="4" name="Imagem 3">
            <a:extLst>
              <a:ext uri="{FF2B5EF4-FFF2-40B4-BE49-F238E27FC236}">
                <a16:creationId xmlns:a16="http://schemas.microsoft.com/office/drawing/2014/main" id="{1564CA8A-11DE-EF43-9B58-E70EA8705A53}"/>
              </a:ext>
            </a:extLst>
          </p:cNvPr>
          <p:cNvPicPr>
            <a:picLocks noChangeAspect="1"/>
          </p:cNvPicPr>
          <p:nvPr/>
        </p:nvPicPr>
        <p:blipFill>
          <a:blip r:embed="rId2"/>
          <a:stretch>
            <a:fillRect/>
          </a:stretch>
        </p:blipFill>
        <p:spPr>
          <a:xfrm>
            <a:off x="2579985" y="2405149"/>
            <a:ext cx="7025933" cy="3899393"/>
          </a:xfrm>
          <a:prstGeom prst="rect">
            <a:avLst/>
          </a:prstGeom>
        </p:spPr>
      </p:pic>
    </p:spTree>
    <p:extLst>
      <p:ext uri="{BB962C8B-B14F-4D97-AF65-F5344CB8AC3E}">
        <p14:creationId xmlns:p14="http://schemas.microsoft.com/office/powerpoint/2010/main" val="31592081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308ACA-197A-1345-B5AA-FD59C37ECF59}"/>
              </a:ext>
            </a:extLst>
          </p:cNvPr>
          <p:cNvSpPr>
            <a:spLocks noGrp="1"/>
          </p:cNvSpPr>
          <p:nvPr>
            <p:ph type="title"/>
          </p:nvPr>
        </p:nvSpPr>
        <p:spPr/>
        <p:txBody>
          <a:bodyPr>
            <a:normAutofit fontScale="90000"/>
          </a:bodyPr>
          <a:lstStyle/>
          <a:p>
            <a:pPr marL="0" indent="0"/>
            <a:br>
              <a:rPr lang="pt-BR" b="1" dirty="0"/>
            </a:br>
            <a:r>
              <a:rPr lang="pt-BR" b="1" dirty="0"/>
              <a:t>Objetivos da Regulação do Mercado de Capitais:</a:t>
            </a:r>
            <a:br>
              <a:rPr lang="pt-BR" b="1" dirty="0"/>
            </a:br>
            <a:endParaRPr lang="pt-BR" dirty="0"/>
          </a:p>
        </p:txBody>
      </p:sp>
      <p:sp>
        <p:nvSpPr>
          <p:cNvPr id="3" name="Espaço Reservado para Conteúdo 2">
            <a:extLst>
              <a:ext uri="{FF2B5EF4-FFF2-40B4-BE49-F238E27FC236}">
                <a16:creationId xmlns:a16="http://schemas.microsoft.com/office/drawing/2014/main" id="{ED66A60E-3FB5-3F48-BBFE-BF8304BFEB44}"/>
              </a:ext>
            </a:extLst>
          </p:cNvPr>
          <p:cNvSpPr>
            <a:spLocks noGrp="1"/>
          </p:cNvSpPr>
          <p:nvPr>
            <p:ph idx="1"/>
          </p:nvPr>
        </p:nvSpPr>
        <p:spPr/>
        <p:txBody>
          <a:bodyPr>
            <a:normAutofit fontScale="92500" lnSpcReduction="10000"/>
          </a:bodyPr>
          <a:lstStyle/>
          <a:p>
            <a:pPr>
              <a:buFont typeface="Wingdings" pitchFamily="2" charset="2"/>
              <a:buChar char="Ø"/>
            </a:pPr>
            <a:r>
              <a:rPr lang="pt-BR" dirty="0"/>
              <a:t>Proteção do Investidor </a:t>
            </a:r>
          </a:p>
          <a:p>
            <a:pPr>
              <a:buFont typeface="Wingdings" pitchFamily="2" charset="2"/>
              <a:buChar char="Ø"/>
            </a:pPr>
            <a:r>
              <a:rPr lang="pt-BR" dirty="0"/>
              <a:t>Tutela da eficiência do mercado, na </a:t>
            </a:r>
            <a:r>
              <a:rPr lang="pt-BR" dirty="0" err="1"/>
              <a:t>preficação</a:t>
            </a:r>
            <a:r>
              <a:rPr lang="pt-BR" dirty="0"/>
              <a:t> dos ativos, na alocação dos recursos e na </a:t>
            </a:r>
            <a:r>
              <a:rPr lang="pt-BR" dirty="0" err="1"/>
              <a:t>reduçao</a:t>
            </a:r>
            <a:r>
              <a:rPr lang="pt-BR" dirty="0"/>
              <a:t> dos custos de transação nas operações do mercado.</a:t>
            </a:r>
          </a:p>
          <a:p>
            <a:pPr>
              <a:buFont typeface="Wingdings" pitchFamily="2" charset="2"/>
              <a:buChar char="Ø"/>
            </a:pPr>
            <a:endParaRPr lang="pt-BR" dirty="0"/>
          </a:p>
          <a:p>
            <a:pPr marL="0" indent="0">
              <a:buNone/>
            </a:pPr>
            <a:r>
              <a:rPr lang="pt-BR" dirty="0"/>
              <a:t>Para tanto, devem ser tomadas as seguintes providências:</a:t>
            </a:r>
          </a:p>
          <a:p>
            <a:pPr marL="0" indent="0">
              <a:buNone/>
            </a:pPr>
            <a:endParaRPr lang="pt-BR" dirty="0"/>
          </a:p>
          <a:p>
            <a:r>
              <a:rPr lang="pt-BR" dirty="0"/>
              <a:t>Assegurar fluxo de informações no mercado (</a:t>
            </a:r>
            <a:r>
              <a:rPr lang="pt-BR" dirty="0" err="1"/>
              <a:t>disclosure</a:t>
            </a:r>
            <a:r>
              <a:rPr lang="pt-BR" dirty="0"/>
              <a:t>)</a:t>
            </a:r>
          </a:p>
          <a:p>
            <a:r>
              <a:rPr lang="pt-BR" dirty="0"/>
              <a:t>Criação e manutenção de instituições confiáveis</a:t>
            </a:r>
          </a:p>
          <a:p>
            <a:r>
              <a:rPr lang="pt-BR" dirty="0"/>
              <a:t>Fiscalização e punição de manipulações do mercado e de conflitos de interesse</a:t>
            </a:r>
          </a:p>
          <a:p>
            <a:pPr marL="0" indent="0">
              <a:buNone/>
            </a:pPr>
            <a:endParaRPr lang="pt-BR" dirty="0"/>
          </a:p>
        </p:txBody>
      </p:sp>
    </p:spTree>
    <p:extLst>
      <p:ext uri="{BB962C8B-B14F-4D97-AF65-F5344CB8AC3E}">
        <p14:creationId xmlns:p14="http://schemas.microsoft.com/office/powerpoint/2010/main" val="40960287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025F45E4-DB1F-794C-987F-5D2A7A7AC20F}"/>
              </a:ext>
            </a:extLst>
          </p:cNvPr>
          <p:cNvSpPr>
            <a:spLocks noGrp="1"/>
          </p:cNvSpPr>
          <p:nvPr>
            <p:ph type="title"/>
          </p:nvPr>
        </p:nvSpPr>
        <p:spPr>
          <a:xfrm>
            <a:off x="556532" y="643467"/>
            <a:ext cx="11210925" cy="744836"/>
          </a:xfrm>
        </p:spPr>
        <p:txBody>
          <a:bodyPr vert="horz" lIns="91440" tIns="45720" rIns="91440" bIns="45720" rtlCol="0" anchor="ctr">
            <a:normAutofit fontScale="90000"/>
          </a:bodyPr>
          <a:lstStyle/>
          <a:p>
            <a:pPr algn="ctr"/>
            <a:r>
              <a:rPr lang="en-US" sz="3200" kern="1200" dirty="0">
                <a:solidFill>
                  <a:schemeClr val="bg1"/>
                </a:solidFill>
                <a:latin typeface="+mj-lt"/>
                <a:ea typeface="+mj-ea"/>
                <a:cs typeface="+mj-cs"/>
              </a:rPr>
              <a:t>O que se </a:t>
            </a:r>
            <a:r>
              <a:rPr lang="en-US" sz="3200" kern="1200" dirty="0" err="1">
                <a:solidFill>
                  <a:schemeClr val="bg1"/>
                </a:solidFill>
                <a:latin typeface="+mj-lt"/>
                <a:ea typeface="+mj-ea"/>
                <a:cs typeface="+mj-cs"/>
              </a:rPr>
              <a:t>negocia</a:t>
            </a:r>
            <a:r>
              <a:rPr lang="en-US" sz="3200" kern="1200" dirty="0">
                <a:solidFill>
                  <a:schemeClr val="bg1"/>
                </a:solidFill>
                <a:latin typeface="+mj-lt"/>
                <a:ea typeface="+mj-ea"/>
                <a:cs typeface="+mj-cs"/>
              </a:rPr>
              <a:t> no mercado de </a:t>
            </a:r>
            <a:r>
              <a:rPr lang="en-US" sz="3200" kern="1200" dirty="0" err="1">
                <a:solidFill>
                  <a:schemeClr val="bg1"/>
                </a:solidFill>
                <a:latin typeface="+mj-lt"/>
                <a:ea typeface="+mj-ea"/>
                <a:cs typeface="+mj-cs"/>
              </a:rPr>
              <a:t>capitais?Alguns</a:t>
            </a:r>
            <a:r>
              <a:rPr lang="en-US" sz="3200" kern="1200" dirty="0">
                <a:solidFill>
                  <a:schemeClr val="bg1"/>
                </a:solidFill>
                <a:latin typeface="+mj-lt"/>
                <a:ea typeface="+mj-ea"/>
                <a:cs typeface="+mj-cs"/>
              </a:rPr>
              <a:t> </a:t>
            </a:r>
            <a:r>
              <a:rPr lang="en-US" sz="3200" kern="1200" dirty="0" err="1">
                <a:solidFill>
                  <a:schemeClr val="bg1"/>
                </a:solidFill>
                <a:latin typeface="+mj-lt"/>
                <a:ea typeface="+mj-ea"/>
                <a:cs typeface="+mj-cs"/>
              </a:rPr>
              <a:t>exemplos</a:t>
            </a:r>
            <a:r>
              <a:rPr lang="en-US" sz="3200" kern="1200" dirty="0">
                <a:solidFill>
                  <a:schemeClr val="bg1"/>
                </a:solidFill>
                <a:latin typeface="+mj-lt"/>
                <a:ea typeface="+mj-ea"/>
                <a:cs typeface="+mj-cs"/>
              </a:rPr>
              <a:t> de </a:t>
            </a:r>
            <a:r>
              <a:rPr lang="en-US" sz="3200" kern="1200" dirty="0" err="1">
                <a:solidFill>
                  <a:schemeClr val="bg1"/>
                </a:solidFill>
                <a:latin typeface="+mj-lt"/>
                <a:ea typeface="+mj-ea"/>
                <a:cs typeface="+mj-cs"/>
              </a:rPr>
              <a:t>valores</a:t>
            </a:r>
            <a:r>
              <a:rPr lang="en-US" sz="3200" kern="1200" dirty="0">
                <a:solidFill>
                  <a:schemeClr val="bg1"/>
                </a:solidFill>
                <a:latin typeface="+mj-lt"/>
                <a:ea typeface="+mj-ea"/>
                <a:cs typeface="+mj-cs"/>
              </a:rPr>
              <a:t> </a:t>
            </a:r>
            <a:r>
              <a:rPr lang="en-US" sz="3200" kern="1200" dirty="0" err="1">
                <a:solidFill>
                  <a:schemeClr val="bg1"/>
                </a:solidFill>
                <a:latin typeface="+mj-lt"/>
                <a:ea typeface="+mj-ea"/>
                <a:cs typeface="+mj-cs"/>
              </a:rPr>
              <a:t>mobiliários</a:t>
            </a:r>
            <a:endParaRPr lang="en-US" sz="3200" kern="1200" dirty="0">
              <a:solidFill>
                <a:schemeClr val="bg1"/>
              </a:solidFill>
              <a:latin typeface="+mj-lt"/>
              <a:ea typeface="+mj-ea"/>
              <a:cs typeface="+mj-cs"/>
            </a:endParaRPr>
          </a:p>
        </p:txBody>
      </p:sp>
      <p:pic>
        <p:nvPicPr>
          <p:cNvPr id="4" name="Espaço Reservado para Conteúdo 3">
            <a:extLst>
              <a:ext uri="{FF2B5EF4-FFF2-40B4-BE49-F238E27FC236}">
                <a16:creationId xmlns:a16="http://schemas.microsoft.com/office/drawing/2014/main" id="{C10777C6-4F7A-5245-9472-7B74F537E8C9}"/>
              </a:ext>
            </a:extLst>
          </p:cNvPr>
          <p:cNvPicPr>
            <a:picLocks noGrp="1" noChangeAspect="1"/>
          </p:cNvPicPr>
          <p:nvPr>
            <p:ph idx="1"/>
          </p:nvPr>
        </p:nvPicPr>
        <p:blipFill>
          <a:blip r:embed="rId2"/>
          <a:stretch>
            <a:fillRect/>
          </a:stretch>
        </p:blipFill>
        <p:spPr>
          <a:xfrm>
            <a:off x="2923293" y="1675227"/>
            <a:ext cx="6345413" cy="4394199"/>
          </a:xfrm>
          <a:prstGeom prst="rect">
            <a:avLst/>
          </a:prstGeom>
        </p:spPr>
      </p:pic>
    </p:spTree>
    <p:extLst>
      <p:ext uri="{BB962C8B-B14F-4D97-AF65-F5344CB8AC3E}">
        <p14:creationId xmlns:p14="http://schemas.microsoft.com/office/powerpoint/2010/main" val="27725001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4E49CD-CC26-E042-85D4-29C57BED80EC}"/>
              </a:ext>
            </a:extLst>
          </p:cNvPr>
          <p:cNvSpPr>
            <a:spLocks noGrp="1"/>
          </p:cNvSpPr>
          <p:nvPr>
            <p:ph type="title"/>
          </p:nvPr>
        </p:nvSpPr>
        <p:spPr/>
        <p:txBody>
          <a:bodyPr/>
          <a:lstStyle/>
          <a:p>
            <a:r>
              <a:rPr lang="pt-BR" dirty="0" err="1"/>
              <a:t>Commercial</a:t>
            </a:r>
            <a:r>
              <a:rPr lang="pt-BR" dirty="0"/>
              <a:t> </a:t>
            </a:r>
            <a:r>
              <a:rPr lang="pt-BR" dirty="0" err="1"/>
              <a:t>Paper</a:t>
            </a:r>
            <a:r>
              <a:rPr lang="pt-BR" dirty="0"/>
              <a:t> (notas promissórias)</a:t>
            </a:r>
          </a:p>
        </p:txBody>
      </p:sp>
      <p:sp>
        <p:nvSpPr>
          <p:cNvPr id="3" name="Espaço Reservado para Conteúdo 2">
            <a:extLst>
              <a:ext uri="{FF2B5EF4-FFF2-40B4-BE49-F238E27FC236}">
                <a16:creationId xmlns:a16="http://schemas.microsoft.com/office/drawing/2014/main" id="{E98E9BE5-A199-EE49-8B41-894D7C0F2912}"/>
              </a:ext>
            </a:extLst>
          </p:cNvPr>
          <p:cNvSpPr>
            <a:spLocks noGrp="1"/>
          </p:cNvSpPr>
          <p:nvPr>
            <p:ph idx="1"/>
          </p:nvPr>
        </p:nvSpPr>
        <p:spPr/>
        <p:txBody>
          <a:bodyPr>
            <a:normAutofit fontScale="70000" lnSpcReduction="20000"/>
          </a:bodyPr>
          <a:lstStyle/>
          <a:p>
            <a:r>
              <a:rPr lang="pt-BR" dirty="0"/>
              <a:t>Nota promissória colocada em oferta pública com desconto (deságio).</a:t>
            </a:r>
          </a:p>
          <a:p>
            <a:endParaRPr lang="pt-BR" dirty="0"/>
          </a:p>
          <a:p>
            <a:r>
              <a:rPr lang="pt-BR" dirty="0"/>
              <a:t>Emissão menos burocrático e institucionalizada que as debêntures. Não há agente fiduciário.</a:t>
            </a:r>
          </a:p>
          <a:p>
            <a:endParaRPr lang="pt-BR" dirty="0"/>
          </a:p>
          <a:p>
            <a:endParaRPr lang="pt-BR" dirty="0"/>
          </a:p>
          <a:p>
            <a:r>
              <a:rPr lang="pt-BR" dirty="0"/>
              <a:t>Prazo Mínimo de 30 dias, máximo de 180 dias para companhias fechadas e 360 para abertas. Volta-se a financiamento de capital de giro, mas</a:t>
            </a:r>
          </a:p>
          <a:p>
            <a:endParaRPr lang="pt-BR" dirty="0"/>
          </a:p>
          <a:p>
            <a:r>
              <a:rPr lang="pt-BR" dirty="0"/>
              <a:t>Em geral, a participação em mercado de capitais é restrita a sociedades anônimas, mas a CVM permite que a limitada imita </a:t>
            </a:r>
            <a:r>
              <a:rPr lang="pt-BR" dirty="0" err="1"/>
              <a:t>commercial</a:t>
            </a:r>
            <a:r>
              <a:rPr lang="pt-BR" dirty="0"/>
              <a:t> </a:t>
            </a:r>
            <a:r>
              <a:rPr lang="pt-BR" dirty="0" err="1"/>
              <a:t>paper</a:t>
            </a:r>
            <a:r>
              <a:rPr lang="pt-BR" dirty="0"/>
              <a:t> com prazo de até 180 dias. Cooperativas agrícolas </a:t>
            </a:r>
            <a:r>
              <a:rPr lang="pt-BR" dirty="0" err="1"/>
              <a:t>tambem</a:t>
            </a:r>
            <a:r>
              <a:rPr lang="pt-BR" dirty="0"/>
              <a:t> podem</a:t>
            </a:r>
          </a:p>
          <a:p>
            <a:endParaRPr lang="pt-BR" dirty="0"/>
          </a:p>
          <a:p>
            <a:r>
              <a:rPr lang="pt-BR" dirty="0"/>
              <a:t>Podem ter garantia de fiança (não real, como debêntures)</a:t>
            </a:r>
          </a:p>
        </p:txBody>
      </p:sp>
    </p:spTree>
    <p:extLst>
      <p:ext uri="{BB962C8B-B14F-4D97-AF65-F5344CB8AC3E}">
        <p14:creationId xmlns:p14="http://schemas.microsoft.com/office/powerpoint/2010/main" val="14964176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FB814F-7E18-0744-887D-A3579862630B}"/>
              </a:ext>
            </a:extLst>
          </p:cNvPr>
          <p:cNvSpPr>
            <a:spLocks noGrp="1"/>
          </p:cNvSpPr>
          <p:nvPr>
            <p:ph type="title"/>
          </p:nvPr>
        </p:nvSpPr>
        <p:spPr/>
        <p:txBody>
          <a:bodyPr/>
          <a:lstStyle/>
          <a:p>
            <a:r>
              <a:rPr lang="pt-BR" dirty="0"/>
              <a:t>Por que investir em um fundo?</a:t>
            </a:r>
          </a:p>
        </p:txBody>
      </p:sp>
      <p:sp>
        <p:nvSpPr>
          <p:cNvPr id="3" name="Espaço Reservado para Conteúdo 2">
            <a:extLst>
              <a:ext uri="{FF2B5EF4-FFF2-40B4-BE49-F238E27FC236}">
                <a16:creationId xmlns:a16="http://schemas.microsoft.com/office/drawing/2014/main" id="{938E11CA-F787-5848-AC03-74501FBC3A4C}"/>
              </a:ext>
            </a:extLst>
          </p:cNvPr>
          <p:cNvSpPr>
            <a:spLocks noGrp="1"/>
          </p:cNvSpPr>
          <p:nvPr>
            <p:ph idx="1"/>
          </p:nvPr>
        </p:nvSpPr>
        <p:spPr/>
        <p:txBody>
          <a:bodyPr/>
          <a:lstStyle/>
          <a:p>
            <a:pPr marL="0" indent="0">
              <a:buNone/>
            </a:pPr>
            <a:endParaRPr lang="pt-BR" dirty="0"/>
          </a:p>
          <a:p>
            <a:pPr marL="0" indent="0">
              <a:buNone/>
            </a:pPr>
            <a:r>
              <a:rPr lang="pt-BR" dirty="0"/>
              <a:t>Porta de entrada do investidor no mercado</a:t>
            </a:r>
          </a:p>
          <a:p>
            <a:pPr marL="0" indent="0">
              <a:buNone/>
            </a:pPr>
            <a:endParaRPr lang="pt-BR" dirty="0"/>
          </a:p>
          <a:p>
            <a:pPr marL="0" indent="0">
              <a:buNone/>
            </a:pPr>
            <a:r>
              <a:rPr lang="pt-BR" dirty="0"/>
              <a:t>Vantagem da gestão profissional</a:t>
            </a:r>
          </a:p>
          <a:p>
            <a:pPr marL="0" indent="0">
              <a:buNone/>
            </a:pPr>
            <a:endParaRPr lang="pt-BR" dirty="0"/>
          </a:p>
          <a:p>
            <a:pPr marL="0" indent="0">
              <a:buNone/>
            </a:pPr>
            <a:r>
              <a:rPr lang="pt-BR" dirty="0"/>
              <a:t>Temos mais de 15 mil fundos em operação no Brasil</a:t>
            </a:r>
          </a:p>
        </p:txBody>
      </p:sp>
    </p:spTree>
    <p:extLst>
      <p:ext uri="{BB962C8B-B14F-4D97-AF65-F5344CB8AC3E}">
        <p14:creationId xmlns:p14="http://schemas.microsoft.com/office/powerpoint/2010/main" val="28112147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 name="Rectangle 111">
            <a:extLst>
              <a:ext uri="{FF2B5EF4-FFF2-40B4-BE49-F238E27FC236}">
                <a16:creationId xmlns:a16="http://schemas.microsoft.com/office/drawing/2014/main" id="{81AEB8A9-B768-4E30-BA55-D919E6687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1" y="-2"/>
            <a:ext cx="4069936"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C2DD1C3B-41C0-9F4C-B76E-0B8596260F94}"/>
              </a:ext>
            </a:extLst>
          </p:cNvPr>
          <p:cNvSpPr>
            <a:spLocks noGrp="1"/>
          </p:cNvSpPr>
          <p:nvPr>
            <p:ph type="title"/>
          </p:nvPr>
        </p:nvSpPr>
        <p:spPr>
          <a:xfrm>
            <a:off x="643467" y="640080"/>
            <a:ext cx="3096427" cy="5613236"/>
          </a:xfrm>
        </p:spPr>
        <p:txBody>
          <a:bodyPr anchor="ctr">
            <a:normAutofit/>
          </a:bodyPr>
          <a:lstStyle/>
          <a:p>
            <a:r>
              <a:rPr lang="pt-BR">
                <a:solidFill>
                  <a:srgbClr val="FFFFFF"/>
                </a:solidFill>
              </a:rPr>
              <a:t>Sistema Financeiro</a:t>
            </a:r>
          </a:p>
        </p:txBody>
      </p:sp>
      <p:sp>
        <p:nvSpPr>
          <p:cNvPr id="60" name="Espaço Reservado para Conteúdo 2">
            <a:extLst>
              <a:ext uri="{FF2B5EF4-FFF2-40B4-BE49-F238E27FC236}">
                <a16:creationId xmlns:a16="http://schemas.microsoft.com/office/drawing/2014/main" id="{89229FDB-6149-EE47-9D4C-935A3D3BA8C9}"/>
              </a:ext>
            </a:extLst>
          </p:cNvPr>
          <p:cNvSpPr>
            <a:spLocks noGrp="1"/>
          </p:cNvSpPr>
          <p:nvPr>
            <p:ph idx="1"/>
          </p:nvPr>
        </p:nvSpPr>
        <p:spPr>
          <a:xfrm>
            <a:off x="4699818" y="640082"/>
            <a:ext cx="6848715" cy="2484884"/>
          </a:xfrm>
        </p:spPr>
        <p:txBody>
          <a:bodyPr anchor="ctr">
            <a:noAutofit/>
          </a:bodyPr>
          <a:lstStyle/>
          <a:p>
            <a:pPr algn="just"/>
            <a:r>
              <a:rPr lang="pt-BR" sz="1400" dirty="0"/>
              <a:t>Tem a função de intermediação financeira, permitindo a transferência de recursos de agentes superavitários para agentes deficitários</a:t>
            </a:r>
          </a:p>
          <a:p>
            <a:pPr algn="just"/>
            <a:endParaRPr lang="pt-BR" sz="1400" dirty="0"/>
          </a:p>
          <a:p>
            <a:pPr algn="just"/>
            <a:endParaRPr lang="pt-BR" sz="1400" dirty="0"/>
          </a:p>
          <a:p>
            <a:pPr algn="just"/>
            <a:r>
              <a:rPr lang="pt-BR" sz="1400" b="1" dirty="0"/>
              <a:t>Intermediação financeira direta pelo sistema bancário</a:t>
            </a:r>
            <a:r>
              <a:rPr lang="pt-BR" sz="1400" dirty="0"/>
              <a:t>: depósitos e aplicações feitas em IF e emprestadas, diversificando riscos e compatibilizando prazos. Ganho é o spread.</a:t>
            </a:r>
          </a:p>
          <a:p>
            <a:pPr algn="just"/>
            <a:endParaRPr lang="pt-BR" sz="1400" dirty="0"/>
          </a:p>
          <a:p>
            <a:pPr algn="just"/>
            <a:endParaRPr lang="pt-BR" sz="1400" dirty="0"/>
          </a:p>
          <a:p>
            <a:pPr algn="just"/>
            <a:r>
              <a:rPr lang="pt-BR" sz="1400" b="1" dirty="0"/>
              <a:t>Intermediação financeira indireta pelo mercado de capitais</a:t>
            </a:r>
            <a:r>
              <a:rPr lang="pt-BR" sz="1400" dirty="0"/>
              <a:t>: Instituições Auxiliares são meras prestadoras de serviços de captação pelos agentes que emitem títulos. Ganho são as comissões.</a:t>
            </a:r>
          </a:p>
        </p:txBody>
      </p:sp>
      <p:pic>
        <p:nvPicPr>
          <p:cNvPr id="4" name="Imagem 3" descr="Interface gráfica do usuário, Texto&#10;&#10;Descrição gerada automaticamente">
            <a:extLst>
              <a:ext uri="{FF2B5EF4-FFF2-40B4-BE49-F238E27FC236}">
                <a16:creationId xmlns:a16="http://schemas.microsoft.com/office/drawing/2014/main" id="{65283843-8C50-2B41-BE5A-A25F7821F2A7}"/>
              </a:ext>
            </a:extLst>
          </p:cNvPr>
          <p:cNvPicPr>
            <a:picLocks noChangeAspect="1"/>
          </p:cNvPicPr>
          <p:nvPr/>
        </p:nvPicPr>
        <p:blipFill>
          <a:blip r:embed="rId2"/>
          <a:stretch>
            <a:fillRect/>
          </a:stretch>
        </p:blipFill>
        <p:spPr>
          <a:xfrm>
            <a:off x="4654297" y="3529998"/>
            <a:ext cx="6894236" cy="2321735"/>
          </a:xfrm>
          <a:prstGeom prst="rect">
            <a:avLst/>
          </a:prstGeom>
        </p:spPr>
      </p:pic>
    </p:spTree>
    <p:extLst>
      <p:ext uri="{BB962C8B-B14F-4D97-AF65-F5344CB8AC3E}">
        <p14:creationId xmlns:p14="http://schemas.microsoft.com/office/powerpoint/2010/main" val="13565535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92713749-7573-7046-A77D-E7BCA4813D4B}"/>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dirty="0" err="1">
                <a:solidFill>
                  <a:schemeClr val="bg1"/>
                </a:solidFill>
                <a:latin typeface="+mj-lt"/>
                <a:ea typeface="+mj-ea"/>
                <a:cs typeface="+mj-cs"/>
              </a:rPr>
              <a:t>Indústri</a:t>
            </a:r>
            <a:r>
              <a:rPr lang="en-US" sz="3200" dirty="0" err="1">
                <a:solidFill>
                  <a:schemeClr val="bg1"/>
                </a:solidFill>
              </a:rPr>
              <a:t>a</a:t>
            </a:r>
            <a:r>
              <a:rPr lang="en-US" sz="3200" dirty="0">
                <a:solidFill>
                  <a:schemeClr val="bg1"/>
                </a:solidFill>
              </a:rPr>
              <a:t> de </a:t>
            </a:r>
            <a:r>
              <a:rPr lang="en-US" sz="3200" dirty="0" err="1">
                <a:solidFill>
                  <a:schemeClr val="bg1"/>
                </a:solidFill>
              </a:rPr>
              <a:t>Fundos</a:t>
            </a:r>
            <a:r>
              <a:rPr lang="en-US" sz="3200" dirty="0">
                <a:solidFill>
                  <a:schemeClr val="bg1"/>
                </a:solidFill>
              </a:rPr>
              <a:t> no </a:t>
            </a:r>
            <a:r>
              <a:rPr lang="en-US" sz="3200" dirty="0" err="1">
                <a:solidFill>
                  <a:schemeClr val="bg1"/>
                </a:solidFill>
              </a:rPr>
              <a:t>Brasil</a:t>
            </a:r>
            <a:endParaRPr lang="en-US" sz="3200" kern="1200" dirty="0">
              <a:solidFill>
                <a:schemeClr val="bg1"/>
              </a:solidFill>
              <a:latin typeface="+mj-lt"/>
              <a:ea typeface="+mj-ea"/>
              <a:cs typeface="+mj-cs"/>
            </a:endParaRPr>
          </a:p>
        </p:txBody>
      </p:sp>
      <p:pic>
        <p:nvPicPr>
          <p:cNvPr id="4" name="Espaço Reservado para Conteúdo 3">
            <a:extLst>
              <a:ext uri="{FF2B5EF4-FFF2-40B4-BE49-F238E27FC236}">
                <a16:creationId xmlns:a16="http://schemas.microsoft.com/office/drawing/2014/main" id="{85635B49-0C8E-1140-87F7-7EE9C6C4DF21}"/>
              </a:ext>
            </a:extLst>
          </p:cNvPr>
          <p:cNvPicPr>
            <a:picLocks noGrp="1" noChangeAspect="1"/>
          </p:cNvPicPr>
          <p:nvPr>
            <p:ph idx="1"/>
          </p:nvPr>
        </p:nvPicPr>
        <p:blipFill>
          <a:blip r:embed="rId2"/>
          <a:stretch>
            <a:fillRect/>
          </a:stretch>
        </p:blipFill>
        <p:spPr>
          <a:xfrm>
            <a:off x="2479375" y="1675227"/>
            <a:ext cx="7233249" cy="4394199"/>
          </a:xfrm>
          <a:prstGeom prst="rect">
            <a:avLst/>
          </a:prstGeom>
        </p:spPr>
      </p:pic>
    </p:spTree>
    <p:extLst>
      <p:ext uri="{BB962C8B-B14F-4D97-AF65-F5344CB8AC3E}">
        <p14:creationId xmlns:p14="http://schemas.microsoft.com/office/powerpoint/2010/main" val="9546497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2CA269-32E9-664B-8906-19A488FA8448}"/>
              </a:ext>
            </a:extLst>
          </p:cNvPr>
          <p:cNvSpPr>
            <a:spLocks noGrp="1"/>
          </p:cNvSpPr>
          <p:nvPr>
            <p:ph type="title"/>
          </p:nvPr>
        </p:nvSpPr>
        <p:spPr/>
        <p:txBody>
          <a:bodyPr/>
          <a:lstStyle/>
          <a:p>
            <a:r>
              <a:rPr lang="pt-BR" dirty="0"/>
              <a:t>Cotas de fundos</a:t>
            </a:r>
          </a:p>
        </p:txBody>
      </p:sp>
      <p:sp>
        <p:nvSpPr>
          <p:cNvPr id="3" name="Espaço Reservado para Conteúdo 2">
            <a:extLst>
              <a:ext uri="{FF2B5EF4-FFF2-40B4-BE49-F238E27FC236}">
                <a16:creationId xmlns:a16="http://schemas.microsoft.com/office/drawing/2014/main" id="{BEF2F2D4-24B1-BC43-9F7A-C4BB1D6BAF6E}"/>
              </a:ext>
            </a:extLst>
          </p:cNvPr>
          <p:cNvSpPr>
            <a:spLocks noGrp="1"/>
          </p:cNvSpPr>
          <p:nvPr>
            <p:ph idx="1"/>
          </p:nvPr>
        </p:nvSpPr>
        <p:spPr/>
        <p:txBody>
          <a:bodyPr>
            <a:normAutofit/>
          </a:bodyPr>
          <a:lstStyle/>
          <a:p>
            <a:pPr marL="0" indent="0">
              <a:buNone/>
            </a:pPr>
            <a:r>
              <a:rPr lang="pt-BR" dirty="0"/>
              <a:t>Instrução CVM 555</a:t>
            </a:r>
          </a:p>
          <a:p>
            <a:pPr marL="0" indent="0">
              <a:buNone/>
            </a:pPr>
            <a:endParaRPr lang="pt-BR" dirty="0"/>
          </a:p>
          <a:p>
            <a:pPr marL="0" indent="0">
              <a:buNone/>
            </a:pPr>
            <a:r>
              <a:rPr lang="pt-BR" b="1" dirty="0"/>
              <a:t>O QUE É FUNDO? </a:t>
            </a:r>
            <a:r>
              <a:rPr lang="pt-BR" dirty="0"/>
              <a:t>Art. 3º O fundo de investimento é uma comunhão de recursos, constituído sob a forma de </a:t>
            </a:r>
            <a:r>
              <a:rPr lang="pt-BR" sz="3200" b="1" dirty="0"/>
              <a:t>condomínio</a:t>
            </a:r>
            <a:r>
              <a:rPr lang="pt-BR" dirty="0"/>
              <a:t>, destinado à aplicação em ativos financeiros. EM OUTROS PAISES, ADOTA-SE FORMA DE TRUST</a:t>
            </a:r>
          </a:p>
          <a:p>
            <a:pPr marL="0" indent="0">
              <a:buNone/>
            </a:pPr>
            <a:r>
              <a:rPr lang="pt-BR" dirty="0"/>
              <a:t>Art. 11. As cotas do fundo correspondem a frações ideais de seu patrimônio, são escriturais, nominativas, e conferem iguais direitos e obrigações aos cotistas. </a:t>
            </a:r>
          </a:p>
        </p:txBody>
      </p:sp>
    </p:spTree>
    <p:extLst>
      <p:ext uri="{BB962C8B-B14F-4D97-AF65-F5344CB8AC3E}">
        <p14:creationId xmlns:p14="http://schemas.microsoft.com/office/powerpoint/2010/main" val="35339921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04CA1D-3333-3840-8050-5C8F3D7F8C4E}"/>
              </a:ext>
            </a:extLst>
          </p:cNvPr>
          <p:cNvSpPr>
            <a:spLocks noGrp="1"/>
          </p:cNvSpPr>
          <p:nvPr>
            <p:ph type="title"/>
          </p:nvPr>
        </p:nvSpPr>
        <p:spPr/>
        <p:txBody>
          <a:bodyPr/>
          <a:lstStyle/>
          <a:p>
            <a:r>
              <a:rPr lang="pt-BR" dirty="0"/>
              <a:t>Marcação a mercado </a:t>
            </a:r>
          </a:p>
        </p:txBody>
      </p:sp>
      <p:sp>
        <p:nvSpPr>
          <p:cNvPr id="3" name="Espaço Reservado para Conteúdo 2">
            <a:extLst>
              <a:ext uri="{FF2B5EF4-FFF2-40B4-BE49-F238E27FC236}">
                <a16:creationId xmlns:a16="http://schemas.microsoft.com/office/drawing/2014/main" id="{46DA27AB-277A-4941-B7C4-EE09FD93ABC9}"/>
              </a:ext>
            </a:extLst>
          </p:cNvPr>
          <p:cNvSpPr>
            <a:spLocks noGrp="1"/>
          </p:cNvSpPr>
          <p:nvPr>
            <p:ph idx="1"/>
          </p:nvPr>
        </p:nvSpPr>
        <p:spPr/>
        <p:txBody>
          <a:bodyPr>
            <a:normAutofit lnSpcReduction="10000"/>
          </a:bodyPr>
          <a:lstStyle/>
          <a:p>
            <a:pPr marL="0" indent="0">
              <a:buNone/>
            </a:pPr>
            <a:r>
              <a:rPr lang="pt-BR" dirty="0"/>
              <a:t>§ 1º O valor da cota do dia é resultante da divisão do valor do patrimônio líquido pelo número de cotas do fundo, apurados, ambos, no encerramento do dia, assim entendido, para os efeitos desta Instrução, como o horário de fechamento dos mercados em que o fundo atue.</a:t>
            </a:r>
          </a:p>
          <a:p>
            <a:pPr marL="0" indent="0">
              <a:buNone/>
            </a:pPr>
            <a:endParaRPr lang="pt-BR" dirty="0"/>
          </a:p>
          <a:p>
            <a:pPr marL="0" indent="0">
              <a:buNone/>
            </a:pPr>
            <a:r>
              <a:rPr lang="pt-BR" dirty="0"/>
              <a:t>Regra estabelecida em 1995 para investimentos financeiros e em 2002 para outros fundos.</a:t>
            </a:r>
          </a:p>
          <a:p>
            <a:pPr marL="0" indent="0">
              <a:buNone/>
            </a:pPr>
            <a:endParaRPr lang="pt-BR" dirty="0"/>
          </a:p>
          <a:p>
            <a:pPr marL="0" indent="0">
              <a:buNone/>
            </a:pPr>
            <a:r>
              <a:rPr lang="pt-BR" dirty="0"/>
              <a:t>POR QUE É IMPORTANTE A MARCAÇÃO A MERCADO?</a:t>
            </a:r>
          </a:p>
          <a:p>
            <a:endParaRPr lang="pt-BR" dirty="0"/>
          </a:p>
        </p:txBody>
      </p:sp>
    </p:spTree>
    <p:extLst>
      <p:ext uri="{BB962C8B-B14F-4D97-AF65-F5344CB8AC3E}">
        <p14:creationId xmlns:p14="http://schemas.microsoft.com/office/powerpoint/2010/main" val="24206270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918CDD-0BF2-FF45-90DF-9F731818FD08}"/>
              </a:ext>
            </a:extLst>
          </p:cNvPr>
          <p:cNvSpPr>
            <a:spLocks noGrp="1"/>
          </p:cNvSpPr>
          <p:nvPr>
            <p:ph type="title"/>
          </p:nvPr>
        </p:nvSpPr>
        <p:spPr/>
        <p:txBody>
          <a:bodyPr/>
          <a:lstStyle/>
          <a:p>
            <a:r>
              <a:rPr lang="pt-BR" dirty="0"/>
              <a:t>Constituição e Registro</a:t>
            </a:r>
          </a:p>
        </p:txBody>
      </p:sp>
      <p:sp>
        <p:nvSpPr>
          <p:cNvPr id="3" name="Espaço Reservado para Conteúdo 2">
            <a:extLst>
              <a:ext uri="{FF2B5EF4-FFF2-40B4-BE49-F238E27FC236}">
                <a16:creationId xmlns:a16="http://schemas.microsoft.com/office/drawing/2014/main" id="{734D39FF-E48E-1B4B-AEB2-55A388F79A35}"/>
              </a:ext>
            </a:extLst>
          </p:cNvPr>
          <p:cNvSpPr>
            <a:spLocks noGrp="1"/>
          </p:cNvSpPr>
          <p:nvPr>
            <p:ph idx="1"/>
          </p:nvPr>
        </p:nvSpPr>
        <p:spPr/>
        <p:txBody>
          <a:bodyPr>
            <a:normAutofit fontScale="85000" lnSpcReduction="10000"/>
          </a:bodyPr>
          <a:lstStyle/>
          <a:p>
            <a:pPr marL="0" indent="0">
              <a:buNone/>
            </a:pPr>
            <a:r>
              <a:rPr lang="pt-BR" dirty="0"/>
              <a:t>Art. 6º O fundo será constituído por deliberação de um administrador a quem incumbe aprovar, no mesmo ato, o regulamento do fundo. </a:t>
            </a:r>
          </a:p>
          <a:p>
            <a:pPr marL="0" indent="0">
              <a:buNone/>
            </a:pPr>
            <a:endParaRPr lang="pt-BR" dirty="0"/>
          </a:p>
          <a:p>
            <a:pPr marL="0" indent="0">
              <a:buNone/>
            </a:pPr>
            <a:r>
              <a:rPr lang="pt-BR" dirty="0"/>
              <a:t>Regulamento pode ser alterado pela Assembleia de cotistas</a:t>
            </a:r>
          </a:p>
          <a:p>
            <a:pPr marL="0" indent="0">
              <a:buNone/>
            </a:pPr>
            <a:endParaRPr lang="pt-BR" dirty="0"/>
          </a:p>
          <a:p>
            <a:pPr marL="0" indent="0">
              <a:buNone/>
            </a:pPr>
            <a:r>
              <a:rPr lang="pt-BR" dirty="0"/>
              <a:t>Art. 7º O funcionamento do fundo depende do prévio registro na CVM.</a:t>
            </a:r>
          </a:p>
          <a:p>
            <a:pPr marL="0" indent="0">
              <a:buNone/>
            </a:pPr>
            <a:endParaRPr lang="pt-BR" dirty="0"/>
          </a:p>
          <a:p>
            <a:pPr marL="0" indent="0">
              <a:buNone/>
            </a:pPr>
            <a:r>
              <a:rPr lang="pt-BR" dirty="0"/>
              <a:t>Distribuição de cotas de fundo aberto não depende de registro na CVM, no caso de cotas de fundo fechado, isso é necessário.</a:t>
            </a:r>
          </a:p>
          <a:p>
            <a:pPr marL="0" indent="0">
              <a:buNone/>
            </a:pPr>
            <a:endParaRPr lang="pt-BR" dirty="0"/>
          </a:p>
          <a:p>
            <a:pPr marL="0" indent="0">
              <a:buNone/>
            </a:pPr>
            <a:r>
              <a:rPr lang="pt-BR" dirty="0"/>
              <a:t>Administrador contrata gestor e auditor. Todos tem de estar credenciados na CVM</a:t>
            </a:r>
          </a:p>
        </p:txBody>
      </p:sp>
    </p:spTree>
    <p:extLst>
      <p:ext uri="{BB962C8B-B14F-4D97-AF65-F5344CB8AC3E}">
        <p14:creationId xmlns:p14="http://schemas.microsoft.com/office/powerpoint/2010/main" val="36532895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BF57F5-FFBF-BD49-A115-60F00144A526}"/>
              </a:ext>
            </a:extLst>
          </p:cNvPr>
          <p:cNvSpPr>
            <a:spLocks noGrp="1"/>
          </p:cNvSpPr>
          <p:nvPr>
            <p:ph type="title"/>
          </p:nvPr>
        </p:nvSpPr>
        <p:spPr/>
        <p:txBody>
          <a:bodyPr/>
          <a:lstStyle/>
          <a:p>
            <a:r>
              <a:rPr lang="pt-BR" dirty="0"/>
              <a:t>Administrador </a:t>
            </a:r>
            <a:r>
              <a:rPr lang="pt-BR" dirty="0" err="1"/>
              <a:t>X</a:t>
            </a:r>
            <a:r>
              <a:rPr lang="pt-BR" dirty="0"/>
              <a:t> Gestor</a:t>
            </a:r>
          </a:p>
        </p:txBody>
      </p:sp>
      <p:sp>
        <p:nvSpPr>
          <p:cNvPr id="3" name="Espaço Reservado para Conteúdo 2">
            <a:extLst>
              <a:ext uri="{FF2B5EF4-FFF2-40B4-BE49-F238E27FC236}">
                <a16:creationId xmlns:a16="http://schemas.microsoft.com/office/drawing/2014/main" id="{A767C68B-BE6E-7745-95AB-CF237DACA1FE}"/>
              </a:ext>
            </a:extLst>
          </p:cNvPr>
          <p:cNvSpPr>
            <a:spLocks noGrp="1"/>
          </p:cNvSpPr>
          <p:nvPr>
            <p:ph idx="1"/>
          </p:nvPr>
        </p:nvSpPr>
        <p:spPr/>
        <p:txBody>
          <a:bodyPr/>
          <a:lstStyle/>
          <a:p>
            <a:r>
              <a:rPr lang="pt-BR" dirty="0"/>
              <a:t>Administrador cuida do dia a dia da relação com cotistas, com a CVM,  e calcula o valor das cotas diariamente, etc...</a:t>
            </a:r>
          </a:p>
          <a:p>
            <a:endParaRPr lang="pt-BR" dirty="0"/>
          </a:p>
          <a:p>
            <a:endParaRPr lang="pt-BR" dirty="0"/>
          </a:p>
          <a:p>
            <a:endParaRPr lang="pt-BR" dirty="0"/>
          </a:p>
          <a:p>
            <a:r>
              <a:rPr lang="pt-BR" dirty="0"/>
              <a:t>Gestor compra e vende </a:t>
            </a:r>
            <a:r>
              <a:rPr lang="pt-BR" dirty="0" err="1"/>
              <a:t>CVMs</a:t>
            </a:r>
            <a:r>
              <a:rPr lang="pt-BR" dirty="0"/>
              <a:t>. Cumpre objetivos. Pode ser seguir um benchmark;</a:t>
            </a:r>
          </a:p>
          <a:p>
            <a:endParaRPr lang="pt-BR" dirty="0"/>
          </a:p>
          <a:p>
            <a:endParaRPr lang="pt-BR" dirty="0"/>
          </a:p>
        </p:txBody>
      </p:sp>
    </p:spTree>
    <p:extLst>
      <p:ext uri="{BB962C8B-B14F-4D97-AF65-F5344CB8AC3E}">
        <p14:creationId xmlns:p14="http://schemas.microsoft.com/office/powerpoint/2010/main" val="37095259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DCB5928-DC7D-4612-9922-441966E156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682C1161-1736-45EC-99B7-33F3CAE9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rgbClr val="E6E6E6"/>
            </a:solidFill>
          </a:ln>
          <a:effectLst>
            <a:outerShdw blurRad="762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84D4DDB8-B68F-45B0-9F62-C4279996F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97B5C40E-5C7C-6C4B-A2A8-82DE6D040178}"/>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kern="1200">
                <a:solidFill>
                  <a:schemeClr val="tx1"/>
                </a:solidFill>
                <a:latin typeface="+mj-lt"/>
                <a:ea typeface="+mj-ea"/>
                <a:cs typeface="+mj-cs"/>
              </a:rPr>
              <a:t>Gestores independentes</a:t>
            </a:r>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Espaço Reservado para Conteúdo 3">
            <a:extLst>
              <a:ext uri="{FF2B5EF4-FFF2-40B4-BE49-F238E27FC236}">
                <a16:creationId xmlns:a16="http://schemas.microsoft.com/office/drawing/2014/main" id="{EF86CB71-12F1-4648-8F90-0E5BBBEFBFB5}"/>
              </a:ext>
            </a:extLst>
          </p:cNvPr>
          <p:cNvPicPr>
            <a:picLocks noGrp="1" noChangeAspect="1"/>
          </p:cNvPicPr>
          <p:nvPr>
            <p:ph idx="1"/>
          </p:nvPr>
        </p:nvPicPr>
        <p:blipFill>
          <a:blip r:embed="rId2"/>
          <a:stretch>
            <a:fillRect/>
          </a:stretch>
        </p:blipFill>
        <p:spPr>
          <a:xfrm>
            <a:off x="5579565" y="625684"/>
            <a:ext cx="6078417" cy="5455380"/>
          </a:xfrm>
          <a:prstGeom prst="rect">
            <a:avLst/>
          </a:prstGeom>
        </p:spPr>
      </p:pic>
    </p:spTree>
    <p:extLst>
      <p:ext uri="{BB962C8B-B14F-4D97-AF65-F5344CB8AC3E}">
        <p14:creationId xmlns:p14="http://schemas.microsoft.com/office/powerpoint/2010/main" val="31533123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ítulo 1">
            <a:extLst>
              <a:ext uri="{FF2B5EF4-FFF2-40B4-BE49-F238E27FC236}">
                <a16:creationId xmlns:a16="http://schemas.microsoft.com/office/drawing/2014/main" id="{FCB0ADC4-9479-8548-9A7D-FDFB6A5F7968}"/>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Gestão própria</a:t>
            </a:r>
          </a:p>
        </p:txBody>
      </p:sp>
      <p:pic>
        <p:nvPicPr>
          <p:cNvPr id="4" name="Espaço Reservado para Conteúdo 3">
            <a:extLst>
              <a:ext uri="{FF2B5EF4-FFF2-40B4-BE49-F238E27FC236}">
                <a16:creationId xmlns:a16="http://schemas.microsoft.com/office/drawing/2014/main" id="{9F4A01B0-85B4-8145-AA44-420DB8A66BB5}"/>
              </a:ext>
            </a:extLst>
          </p:cNvPr>
          <p:cNvPicPr>
            <a:picLocks noGrp="1" noChangeAspect="1"/>
          </p:cNvPicPr>
          <p:nvPr>
            <p:ph idx="1"/>
          </p:nvPr>
        </p:nvPicPr>
        <p:blipFill>
          <a:blip r:embed="rId2"/>
          <a:stretch>
            <a:fillRect/>
          </a:stretch>
        </p:blipFill>
        <p:spPr>
          <a:xfrm>
            <a:off x="4887191" y="467208"/>
            <a:ext cx="6456222" cy="5923584"/>
          </a:xfrm>
          <a:prstGeom prst="rect">
            <a:avLst/>
          </a:prstGeom>
        </p:spPr>
      </p:pic>
    </p:spTree>
    <p:extLst>
      <p:ext uri="{BB962C8B-B14F-4D97-AF65-F5344CB8AC3E}">
        <p14:creationId xmlns:p14="http://schemas.microsoft.com/office/powerpoint/2010/main" val="41420251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639B17-4715-3246-9BEF-0D337FADFE38}"/>
              </a:ext>
            </a:extLst>
          </p:cNvPr>
          <p:cNvSpPr>
            <a:spLocks noGrp="1"/>
          </p:cNvSpPr>
          <p:nvPr>
            <p:ph type="title"/>
          </p:nvPr>
        </p:nvSpPr>
        <p:spPr/>
        <p:txBody>
          <a:bodyPr/>
          <a:lstStyle/>
          <a:p>
            <a:r>
              <a:rPr lang="pt-BR" dirty="0"/>
              <a:t>Os maiores administradores</a:t>
            </a:r>
          </a:p>
        </p:txBody>
      </p:sp>
      <p:pic>
        <p:nvPicPr>
          <p:cNvPr id="4" name="Espaço Reservado para Conteúdo 3">
            <a:extLst>
              <a:ext uri="{FF2B5EF4-FFF2-40B4-BE49-F238E27FC236}">
                <a16:creationId xmlns:a16="http://schemas.microsoft.com/office/drawing/2014/main" id="{C43B6C75-58A2-9F4C-836A-0D3DD3C23C5D}"/>
              </a:ext>
            </a:extLst>
          </p:cNvPr>
          <p:cNvPicPr>
            <a:picLocks noGrp="1" noChangeAspect="1"/>
          </p:cNvPicPr>
          <p:nvPr>
            <p:ph idx="1"/>
          </p:nvPr>
        </p:nvPicPr>
        <p:blipFill>
          <a:blip r:embed="rId2"/>
          <a:stretch>
            <a:fillRect/>
          </a:stretch>
        </p:blipFill>
        <p:spPr>
          <a:xfrm>
            <a:off x="3261354" y="1825625"/>
            <a:ext cx="5669291" cy="4351338"/>
          </a:xfrm>
          <a:prstGeom prst="rect">
            <a:avLst/>
          </a:prstGeom>
        </p:spPr>
      </p:pic>
    </p:spTree>
    <p:extLst>
      <p:ext uri="{BB962C8B-B14F-4D97-AF65-F5344CB8AC3E}">
        <p14:creationId xmlns:p14="http://schemas.microsoft.com/office/powerpoint/2010/main" val="38821917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96610B4-45DF-B94D-A36B-FBCF2EB361C5}"/>
              </a:ext>
            </a:extLst>
          </p:cNvPr>
          <p:cNvSpPr>
            <a:spLocks noGrp="1"/>
          </p:cNvSpPr>
          <p:nvPr>
            <p:ph type="title"/>
          </p:nvPr>
        </p:nvSpPr>
        <p:spPr/>
        <p:txBody>
          <a:bodyPr/>
          <a:lstStyle/>
          <a:p>
            <a:r>
              <a:rPr lang="pt-BR" dirty="0"/>
              <a:t>Estrutura</a:t>
            </a:r>
          </a:p>
        </p:txBody>
      </p:sp>
      <p:pic>
        <p:nvPicPr>
          <p:cNvPr id="4" name="Espaço Reservado para Conteúdo 3">
            <a:extLst>
              <a:ext uri="{FF2B5EF4-FFF2-40B4-BE49-F238E27FC236}">
                <a16:creationId xmlns:a16="http://schemas.microsoft.com/office/drawing/2014/main" id="{5557EA9A-D49F-6C46-A9B4-E7165F702424}"/>
              </a:ext>
            </a:extLst>
          </p:cNvPr>
          <p:cNvPicPr>
            <a:picLocks noGrp="1" noChangeAspect="1"/>
          </p:cNvPicPr>
          <p:nvPr>
            <p:ph idx="1"/>
          </p:nvPr>
        </p:nvPicPr>
        <p:blipFill>
          <a:blip r:embed="rId2"/>
          <a:stretch>
            <a:fillRect/>
          </a:stretch>
        </p:blipFill>
        <p:spPr>
          <a:xfrm>
            <a:off x="2501900" y="2502694"/>
            <a:ext cx="7188200" cy="2997200"/>
          </a:xfrm>
          <a:prstGeom prst="rect">
            <a:avLst/>
          </a:prstGeom>
        </p:spPr>
      </p:pic>
    </p:spTree>
    <p:extLst>
      <p:ext uri="{BB962C8B-B14F-4D97-AF65-F5344CB8AC3E}">
        <p14:creationId xmlns:p14="http://schemas.microsoft.com/office/powerpoint/2010/main" val="27413198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760B5F-BF37-D44D-98C9-36F8D197D1FC}"/>
              </a:ext>
            </a:extLst>
          </p:cNvPr>
          <p:cNvSpPr>
            <a:spLocks noGrp="1"/>
          </p:cNvSpPr>
          <p:nvPr>
            <p:ph type="title"/>
          </p:nvPr>
        </p:nvSpPr>
        <p:spPr/>
        <p:txBody>
          <a:bodyPr/>
          <a:lstStyle/>
          <a:p>
            <a:r>
              <a:rPr lang="pt-BR" dirty="0"/>
              <a:t>Remuneração </a:t>
            </a:r>
          </a:p>
        </p:txBody>
      </p:sp>
      <p:sp>
        <p:nvSpPr>
          <p:cNvPr id="3" name="Espaço Reservado para Conteúdo 2">
            <a:extLst>
              <a:ext uri="{FF2B5EF4-FFF2-40B4-BE49-F238E27FC236}">
                <a16:creationId xmlns:a16="http://schemas.microsoft.com/office/drawing/2014/main" id="{B6BEEEE6-EA90-5845-A0BB-C7A19BAA852C}"/>
              </a:ext>
            </a:extLst>
          </p:cNvPr>
          <p:cNvSpPr>
            <a:spLocks noGrp="1"/>
          </p:cNvSpPr>
          <p:nvPr>
            <p:ph idx="1"/>
          </p:nvPr>
        </p:nvSpPr>
        <p:spPr/>
        <p:txBody>
          <a:bodyPr/>
          <a:lstStyle/>
          <a:p>
            <a:pPr marL="0" indent="0">
              <a:buNone/>
            </a:pPr>
            <a:r>
              <a:rPr lang="pt-BR" dirty="0"/>
              <a:t>Pode cobrar:</a:t>
            </a:r>
          </a:p>
          <a:p>
            <a:pPr marL="0" indent="0">
              <a:buNone/>
            </a:pPr>
            <a:r>
              <a:rPr lang="pt-BR" dirty="0"/>
              <a:t> taxa de administração, fixa e expressa em percentual anual do patrimônio líquido (base 252 dias); </a:t>
            </a:r>
          </a:p>
          <a:p>
            <a:pPr marL="0" indent="0">
              <a:buNone/>
            </a:pPr>
            <a:endParaRPr lang="pt-BR" dirty="0"/>
          </a:p>
          <a:p>
            <a:pPr marL="0" indent="0">
              <a:buNone/>
            </a:pPr>
            <a:r>
              <a:rPr lang="pt-BR" dirty="0"/>
              <a:t> taxa de performance, de ingresso e de saída, observado o disposto nos </a:t>
            </a:r>
            <a:r>
              <a:rPr lang="pt-BR" dirty="0" err="1"/>
              <a:t>arts</a:t>
            </a:r>
            <a:r>
              <a:rPr lang="pt-BR" dirty="0"/>
              <a:t>. 86 e seguintes; </a:t>
            </a:r>
          </a:p>
          <a:p>
            <a:pPr marL="0" indent="0">
              <a:buNone/>
            </a:pPr>
            <a:endParaRPr lang="pt-BR" dirty="0"/>
          </a:p>
          <a:p>
            <a:pPr marL="0" indent="0">
              <a:buNone/>
            </a:pPr>
            <a:r>
              <a:rPr lang="pt-BR" dirty="0"/>
              <a:t>taxa máxima de custódia, expressa em percentual anual do patrimônio líquido do fundo; </a:t>
            </a:r>
          </a:p>
        </p:txBody>
      </p:sp>
    </p:spTree>
    <p:extLst>
      <p:ext uri="{BB962C8B-B14F-4D97-AF65-F5344CB8AC3E}">
        <p14:creationId xmlns:p14="http://schemas.microsoft.com/office/powerpoint/2010/main" val="166198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6188B3FE-BF4A-4741-B8D3-8C1F00B76F49}"/>
              </a:ext>
            </a:extLst>
          </p:cNvPr>
          <p:cNvSpPr>
            <a:spLocks noGrp="1"/>
          </p:cNvSpPr>
          <p:nvPr>
            <p:ph type="title"/>
          </p:nvPr>
        </p:nvSpPr>
        <p:spPr>
          <a:xfrm>
            <a:off x="524741" y="620392"/>
            <a:ext cx="3808268" cy="5504688"/>
          </a:xfrm>
        </p:spPr>
        <p:txBody>
          <a:bodyPr>
            <a:normAutofit/>
          </a:bodyPr>
          <a:lstStyle/>
          <a:p>
            <a:r>
              <a:rPr lang="pt-BR" sz="6000">
                <a:solidFill>
                  <a:schemeClr val="bg1"/>
                </a:solidFill>
              </a:rPr>
              <a:t>3 mercados com funções diferentes</a:t>
            </a:r>
          </a:p>
        </p:txBody>
      </p:sp>
      <p:graphicFrame>
        <p:nvGraphicFramePr>
          <p:cNvPr id="5" name="Espaço Reservado para Conteúdo 2">
            <a:extLst>
              <a:ext uri="{FF2B5EF4-FFF2-40B4-BE49-F238E27FC236}">
                <a16:creationId xmlns:a16="http://schemas.microsoft.com/office/drawing/2014/main" id="{2A4CE28C-76DB-21D6-FE9B-77E0B315B018}"/>
              </a:ext>
            </a:extLst>
          </p:cNvPr>
          <p:cNvGraphicFramePr>
            <a:graphicFrameLocks noGrp="1"/>
          </p:cNvGraphicFramePr>
          <p:nvPr>
            <p:ph idx="1"/>
            <p:extLst>
              <p:ext uri="{D42A27DB-BD31-4B8C-83A1-F6EECF244321}">
                <p14:modId xmlns:p14="http://schemas.microsoft.com/office/powerpoint/2010/main" val="583179842"/>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434704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19407C-E84D-D149-80B9-E250403A5FE0}"/>
              </a:ext>
            </a:extLst>
          </p:cNvPr>
          <p:cNvSpPr>
            <a:spLocks noGrp="1"/>
          </p:cNvSpPr>
          <p:nvPr>
            <p:ph type="title"/>
          </p:nvPr>
        </p:nvSpPr>
        <p:spPr/>
        <p:txBody>
          <a:bodyPr/>
          <a:lstStyle/>
          <a:p>
            <a:r>
              <a:rPr lang="pt-BR" dirty="0"/>
              <a:t>Fundos Abertos e Fechados</a:t>
            </a:r>
          </a:p>
        </p:txBody>
      </p:sp>
      <p:sp>
        <p:nvSpPr>
          <p:cNvPr id="3" name="Espaço Reservado para Conteúdo 2">
            <a:extLst>
              <a:ext uri="{FF2B5EF4-FFF2-40B4-BE49-F238E27FC236}">
                <a16:creationId xmlns:a16="http://schemas.microsoft.com/office/drawing/2014/main" id="{62877D45-D9FA-4F42-BF69-C63925CACDE0}"/>
              </a:ext>
            </a:extLst>
          </p:cNvPr>
          <p:cNvSpPr>
            <a:spLocks noGrp="1"/>
          </p:cNvSpPr>
          <p:nvPr>
            <p:ph idx="1"/>
          </p:nvPr>
        </p:nvSpPr>
        <p:spPr/>
        <p:txBody>
          <a:bodyPr>
            <a:normAutofit fontScale="85000" lnSpcReduction="20000"/>
          </a:bodyPr>
          <a:lstStyle/>
          <a:p>
            <a:pPr marL="0" indent="0">
              <a:buNone/>
            </a:pPr>
            <a:endParaRPr lang="pt-BR" dirty="0"/>
          </a:p>
          <a:p>
            <a:pPr marL="0" indent="0">
              <a:buNone/>
            </a:pPr>
            <a:r>
              <a:rPr lang="pt-BR" dirty="0"/>
              <a:t>Quando investidor pode sair?</a:t>
            </a:r>
          </a:p>
          <a:p>
            <a:pPr marL="0" indent="0">
              <a:buNone/>
            </a:pPr>
            <a:endParaRPr lang="pt-BR" dirty="0"/>
          </a:p>
          <a:p>
            <a:pPr marL="0" indent="0">
              <a:buNone/>
            </a:pPr>
            <a:r>
              <a:rPr lang="pt-BR" dirty="0"/>
              <a:t>Art. 4º O fundo pode ser constituído sob a forma de condomínio aberto, em que os cotistas podem solicitar o resgate de suas cotas conforme estabelecido em seu regulamento, ou fechado, em que as cotas somente são resgatadas ao término do prazo de duração do fundo.</a:t>
            </a:r>
          </a:p>
          <a:p>
            <a:pPr marL="0" indent="0">
              <a:buNone/>
            </a:pPr>
            <a:br>
              <a:rPr lang="pt-BR" dirty="0"/>
            </a:br>
            <a:r>
              <a:rPr lang="pt-BR" dirty="0"/>
              <a:t>Dividendos podem ser distribuídos aos cotistas.</a:t>
            </a:r>
          </a:p>
          <a:p>
            <a:pPr marL="0" indent="0">
              <a:buNone/>
            </a:pPr>
            <a:endParaRPr lang="pt-BR" dirty="0"/>
          </a:p>
          <a:p>
            <a:pPr marL="0" indent="0">
              <a:buNone/>
            </a:pPr>
            <a:r>
              <a:rPr lang="pt-BR" dirty="0"/>
              <a:t>No fundo aberto, o  regulamento deve estabelecer os prazos entre a data do pedido de resgate, a data de conversão de cotas e a data do pagamento do resgate.</a:t>
            </a:r>
          </a:p>
          <a:p>
            <a:pPr marL="0" indent="0">
              <a:buNone/>
            </a:pPr>
            <a:endParaRPr lang="pt-BR" dirty="0"/>
          </a:p>
        </p:txBody>
      </p:sp>
    </p:spTree>
    <p:extLst>
      <p:ext uri="{BB962C8B-B14F-4D97-AF65-F5344CB8AC3E}">
        <p14:creationId xmlns:p14="http://schemas.microsoft.com/office/powerpoint/2010/main" val="32633878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A39716-8365-7C4A-95E2-573262C79C3F}"/>
              </a:ext>
            </a:extLst>
          </p:cNvPr>
          <p:cNvSpPr>
            <a:spLocks noGrp="1"/>
          </p:cNvSpPr>
          <p:nvPr>
            <p:ph type="title"/>
          </p:nvPr>
        </p:nvSpPr>
        <p:spPr/>
        <p:txBody>
          <a:bodyPr/>
          <a:lstStyle/>
          <a:p>
            <a:r>
              <a:rPr lang="pt-BR" dirty="0"/>
              <a:t>Fundos de investimento são classificados quanto à carteira</a:t>
            </a:r>
          </a:p>
        </p:txBody>
      </p:sp>
      <p:sp>
        <p:nvSpPr>
          <p:cNvPr id="3" name="Espaço Reservado para Conteúdo 2">
            <a:extLst>
              <a:ext uri="{FF2B5EF4-FFF2-40B4-BE49-F238E27FC236}">
                <a16:creationId xmlns:a16="http://schemas.microsoft.com/office/drawing/2014/main" id="{AE40F9E1-8933-2E4C-82FC-D8D6F3D164D1}"/>
              </a:ext>
            </a:extLst>
          </p:cNvPr>
          <p:cNvSpPr>
            <a:spLocks noGrp="1"/>
          </p:cNvSpPr>
          <p:nvPr>
            <p:ph idx="1"/>
          </p:nvPr>
        </p:nvSpPr>
        <p:spPr/>
        <p:txBody>
          <a:bodyPr/>
          <a:lstStyle/>
          <a:p>
            <a:pPr marL="0" indent="0">
              <a:buNone/>
            </a:pPr>
            <a:endParaRPr lang="pt-BR" dirty="0"/>
          </a:p>
          <a:p>
            <a:pPr marL="0" indent="0">
              <a:buNone/>
            </a:pPr>
            <a:r>
              <a:rPr lang="pt-BR" dirty="0" err="1"/>
              <a:t>I</a:t>
            </a:r>
            <a:r>
              <a:rPr lang="pt-BR" dirty="0"/>
              <a:t> – Fundo de Renda Fixa: tem de aplicar 80% nesse risco. Se for referenciado, 95%.</a:t>
            </a:r>
          </a:p>
          <a:p>
            <a:pPr marL="0" indent="0">
              <a:buNone/>
            </a:pPr>
            <a:r>
              <a:rPr lang="pt-BR" dirty="0"/>
              <a:t>II – Fundo de Ações: 67% nesse risco;</a:t>
            </a:r>
          </a:p>
          <a:p>
            <a:pPr marL="0" indent="0">
              <a:buNone/>
            </a:pPr>
            <a:r>
              <a:rPr lang="pt-BR" dirty="0"/>
              <a:t>III – Fundo Multimercado: políticas de investimento que envolvam vários fatores de risco, sem o compromisso de concentração </a:t>
            </a:r>
          </a:p>
          <a:p>
            <a:pPr marL="0" indent="0">
              <a:buNone/>
            </a:pPr>
            <a:r>
              <a:rPr lang="pt-BR" dirty="0"/>
              <a:t>IV – Fundo Cambial.</a:t>
            </a:r>
          </a:p>
        </p:txBody>
      </p:sp>
    </p:spTree>
    <p:extLst>
      <p:ext uri="{BB962C8B-B14F-4D97-AF65-F5344CB8AC3E}">
        <p14:creationId xmlns:p14="http://schemas.microsoft.com/office/powerpoint/2010/main" val="21116479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89B8C1-74F4-0846-8957-9E6ADE15CF21}"/>
              </a:ext>
            </a:extLst>
          </p:cNvPr>
          <p:cNvSpPr>
            <a:spLocks noGrp="1"/>
          </p:cNvSpPr>
          <p:nvPr>
            <p:ph type="title"/>
          </p:nvPr>
        </p:nvSpPr>
        <p:spPr/>
        <p:txBody>
          <a:bodyPr/>
          <a:lstStyle/>
          <a:p>
            <a:r>
              <a:rPr lang="pt-BR" dirty="0"/>
              <a:t>FUNDOS ESTRUTURADOS. Tem regras específicas</a:t>
            </a:r>
          </a:p>
        </p:txBody>
      </p:sp>
      <p:sp>
        <p:nvSpPr>
          <p:cNvPr id="3" name="Espaço Reservado para Conteúdo 2">
            <a:extLst>
              <a:ext uri="{FF2B5EF4-FFF2-40B4-BE49-F238E27FC236}">
                <a16:creationId xmlns:a16="http://schemas.microsoft.com/office/drawing/2014/main" id="{1F868D0E-EE64-9D4D-8D26-E30A358910A4}"/>
              </a:ext>
            </a:extLst>
          </p:cNvPr>
          <p:cNvSpPr>
            <a:spLocks noGrp="1"/>
          </p:cNvSpPr>
          <p:nvPr>
            <p:ph idx="1"/>
          </p:nvPr>
        </p:nvSpPr>
        <p:spPr/>
        <p:txBody>
          <a:bodyPr>
            <a:normAutofit lnSpcReduction="10000"/>
          </a:bodyPr>
          <a:lstStyle/>
          <a:p>
            <a:r>
              <a:rPr lang="pt-BR" dirty="0"/>
              <a:t>Exchange </a:t>
            </a:r>
            <a:r>
              <a:rPr lang="pt-BR" dirty="0" err="1"/>
              <a:t>Traded</a:t>
            </a:r>
            <a:r>
              <a:rPr lang="pt-BR" dirty="0"/>
              <a:t> </a:t>
            </a:r>
            <a:r>
              <a:rPr lang="pt-BR" dirty="0" err="1"/>
              <a:t>Funds</a:t>
            </a:r>
            <a:r>
              <a:rPr lang="pt-BR" dirty="0"/>
              <a:t> (</a:t>
            </a:r>
            <a:r>
              <a:rPr lang="pt-BR" dirty="0" err="1"/>
              <a:t>ETFs</a:t>
            </a:r>
            <a:r>
              <a:rPr lang="pt-BR" dirty="0"/>
              <a:t>) Fundos passivos, de investimento em índices. Como é um fundo passivo, tem menores taxas de administração. IN 537</a:t>
            </a:r>
          </a:p>
          <a:p>
            <a:r>
              <a:rPr lang="pt-BR" dirty="0"/>
              <a:t>FIP – Fundos de Investimento em Participação. </a:t>
            </a:r>
            <a:r>
              <a:rPr lang="pt-BR" dirty="0" err="1"/>
              <a:t>Instruçao</a:t>
            </a:r>
            <a:r>
              <a:rPr lang="pt-BR" dirty="0"/>
              <a:t> 578.  São fundos de </a:t>
            </a:r>
            <a:r>
              <a:rPr lang="pt-BR" dirty="0" err="1"/>
              <a:t>private</a:t>
            </a:r>
            <a:r>
              <a:rPr lang="pt-BR" dirty="0"/>
              <a:t> </a:t>
            </a:r>
            <a:r>
              <a:rPr lang="pt-BR" dirty="0" err="1"/>
              <a:t>equity</a:t>
            </a:r>
            <a:r>
              <a:rPr lang="pt-BR" dirty="0"/>
              <a:t>, que investem em ações de emissão de companhias, abertas ou fechadas, bem como títulos e valores mobiliários representativos de participação em sociedades limitadas, para participar do processo decisório da sociedade investida, com efetiva influência na definição de sua política estratégica e na sua gestão. Só pode ser oferecido a investidores qualificados (ativos de mais de </a:t>
            </a:r>
            <a:r>
              <a:rPr lang="pt-BR" dirty="0" err="1"/>
              <a:t>R</a:t>
            </a:r>
            <a:r>
              <a:rPr lang="pt-BR" dirty="0"/>
              <a:t>$ 1 milhão em investimentos)</a:t>
            </a:r>
          </a:p>
        </p:txBody>
      </p:sp>
    </p:spTree>
    <p:extLst>
      <p:ext uri="{BB962C8B-B14F-4D97-AF65-F5344CB8AC3E}">
        <p14:creationId xmlns:p14="http://schemas.microsoft.com/office/powerpoint/2010/main" val="34424756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4677E5-C5A1-3C47-AB36-550A9DF178BE}"/>
              </a:ext>
            </a:extLst>
          </p:cNvPr>
          <p:cNvSpPr>
            <a:spLocks noGrp="1"/>
          </p:cNvSpPr>
          <p:nvPr>
            <p:ph type="title"/>
          </p:nvPr>
        </p:nvSpPr>
        <p:spPr/>
        <p:txBody>
          <a:bodyPr/>
          <a:lstStyle/>
          <a:p>
            <a:r>
              <a:rPr lang="pt-BR" dirty="0"/>
              <a:t>Fundo de Investimento Imobiliário (Instrução 472)</a:t>
            </a:r>
          </a:p>
        </p:txBody>
      </p:sp>
      <p:sp>
        <p:nvSpPr>
          <p:cNvPr id="3" name="Espaço Reservado para Conteúdo 2">
            <a:extLst>
              <a:ext uri="{FF2B5EF4-FFF2-40B4-BE49-F238E27FC236}">
                <a16:creationId xmlns:a16="http://schemas.microsoft.com/office/drawing/2014/main" id="{5306D8A7-EA37-E247-B0C9-64A3844F0D73}"/>
              </a:ext>
            </a:extLst>
          </p:cNvPr>
          <p:cNvSpPr>
            <a:spLocks noGrp="1"/>
          </p:cNvSpPr>
          <p:nvPr>
            <p:ph idx="1"/>
          </p:nvPr>
        </p:nvSpPr>
        <p:spPr/>
        <p:txBody>
          <a:bodyPr/>
          <a:lstStyle/>
          <a:p>
            <a:pPr marL="0" indent="0">
              <a:buNone/>
            </a:pPr>
            <a:endParaRPr lang="pt-BR" dirty="0"/>
          </a:p>
          <a:p>
            <a:pPr marL="0" indent="0">
              <a:buNone/>
            </a:pPr>
            <a:r>
              <a:rPr lang="pt-BR" dirty="0"/>
              <a:t>O FII é uma comunhão de recursos captados por meio do sistema de distribuição de valores mobiliários e destinados à aplicação em empreendimentos imobiliários. </a:t>
            </a:r>
          </a:p>
          <a:p>
            <a:pPr marL="0" indent="0">
              <a:buNone/>
            </a:pPr>
            <a:endParaRPr lang="pt-BR" dirty="0"/>
          </a:p>
          <a:p>
            <a:pPr marL="0" indent="0">
              <a:buNone/>
            </a:pPr>
            <a:r>
              <a:rPr lang="pt-BR" dirty="0"/>
              <a:t>O fundo será constituído sob a forma de condomínio fechado e poderá ter prazo de duração indeterminado.</a:t>
            </a:r>
          </a:p>
          <a:p>
            <a:pPr marL="0" indent="0">
              <a:buNone/>
            </a:pPr>
            <a:endParaRPr lang="pt-BR" dirty="0"/>
          </a:p>
          <a:p>
            <a:pPr marL="0" indent="0">
              <a:buNone/>
            </a:pPr>
            <a:r>
              <a:rPr lang="pt-BR" dirty="0"/>
              <a:t>FIDIC (FUNDO DE INVESTIMENTO EM DIREITOS CREDITÓRIOS).</a:t>
            </a:r>
          </a:p>
        </p:txBody>
      </p:sp>
    </p:spTree>
    <p:extLst>
      <p:ext uri="{BB962C8B-B14F-4D97-AF65-F5344CB8AC3E}">
        <p14:creationId xmlns:p14="http://schemas.microsoft.com/office/powerpoint/2010/main" val="17312252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850B99-F67C-1741-8974-006D460D2C61}"/>
              </a:ext>
            </a:extLst>
          </p:cNvPr>
          <p:cNvSpPr>
            <a:spLocks noGrp="1"/>
          </p:cNvSpPr>
          <p:nvPr>
            <p:ph type="title"/>
          </p:nvPr>
        </p:nvSpPr>
        <p:spPr/>
        <p:txBody>
          <a:bodyPr/>
          <a:lstStyle/>
          <a:p>
            <a:r>
              <a:rPr lang="pt-BR" dirty="0"/>
              <a:t>Outros fundos de investimento</a:t>
            </a:r>
          </a:p>
        </p:txBody>
      </p:sp>
      <p:sp>
        <p:nvSpPr>
          <p:cNvPr id="3" name="Espaço Reservado para Conteúdo 2">
            <a:extLst>
              <a:ext uri="{FF2B5EF4-FFF2-40B4-BE49-F238E27FC236}">
                <a16:creationId xmlns:a16="http://schemas.microsoft.com/office/drawing/2014/main" id="{4BA1F97A-497C-9D4C-BE87-9825E51BCC33}"/>
              </a:ext>
            </a:extLst>
          </p:cNvPr>
          <p:cNvSpPr>
            <a:spLocks noGrp="1"/>
          </p:cNvSpPr>
          <p:nvPr>
            <p:ph idx="1"/>
          </p:nvPr>
        </p:nvSpPr>
        <p:spPr/>
        <p:txBody>
          <a:bodyPr/>
          <a:lstStyle/>
          <a:p>
            <a:r>
              <a:rPr lang="pt-BR" dirty="0"/>
              <a:t>FIF (Fundo de investimento financeiro)</a:t>
            </a:r>
          </a:p>
          <a:p>
            <a:endParaRPr lang="pt-BR" dirty="0"/>
          </a:p>
          <a:p>
            <a:endParaRPr lang="pt-BR" dirty="0"/>
          </a:p>
          <a:p>
            <a:r>
              <a:rPr lang="pt-BR" dirty="0"/>
              <a:t>FIAGRO – Fundo de investimentos nas Cadeias Produtivas Agroindustriais</a:t>
            </a:r>
          </a:p>
          <a:p>
            <a:endParaRPr lang="pt-BR" dirty="0"/>
          </a:p>
        </p:txBody>
      </p:sp>
    </p:spTree>
    <p:extLst>
      <p:ext uri="{BB962C8B-B14F-4D97-AF65-F5344CB8AC3E}">
        <p14:creationId xmlns:p14="http://schemas.microsoft.com/office/powerpoint/2010/main" val="32517358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9A24C2C-740B-6040-BAB4-EFCEC40FE92A}"/>
              </a:ext>
            </a:extLst>
          </p:cNvPr>
          <p:cNvSpPr>
            <a:spLocks noGrp="1"/>
          </p:cNvSpPr>
          <p:nvPr>
            <p:ph type="title"/>
          </p:nvPr>
        </p:nvSpPr>
        <p:spPr/>
        <p:txBody>
          <a:bodyPr/>
          <a:lstStyle/>
          <a:p>
            <a:r>
              <a:rPr lang="pt-BR" dirty="0"/>
              <a:t>Clubes de Investimento</a:t>
            </a:r>
          </a:p>
        </p:txBody>
      </p:sp>
      <p:sp>
        <p:nvSpPr>
          <p:cNvPr id="3" name="Espaço Reservado para Conteúdo 2">
            <a:extLst>
              <a:ext uri="{FF2B5EF4-FFF2-40B4-BE49-F238E27FC236}">
                <a16:creationId xmlns:a16="http://schemas.microsoft.com/office/drawing/2014/main" id="{13FDABC1-F213-EA46-8994-924C71992440}"/>
              </a:ext>
            </a:extLst>
          </p:cNvPr>
          <p:cNvSpPr>
            <a:spLocks noGrp="1"/>
          </p:cNvSpPr>
          <p:nvPr>
            <p:ph idx="1"/>
          </p:nvPr>
        </p:nvSpPr>
        <p:spPr/>
        <p:txBody>
          <a:bodyPr/>
          <a:lstStyle/>
          <a:p>
            <a:pPr marL="0" indent="0">
              <a:buNone/>
            </a:pPr>
            <a:r>
              <a:rPr lang="pt-BR" dirty="0"/>
              <a:t>É forma de investimento coletivo, pensada como porta de entrada para investidores, com estrutura simples.</a:t>
            </a:r>
          </a:p>
          <a:p>
            <a:pPr marL="0" indent="0">
              <a:buNone/>
            </a:pPr>
            <a:endParaRPr lang="pt-BR" dirty="0"/>
          </a:p>
          <a:p>
            <a:pPr marL="0" indent="0">
              <a:buNone/>
            </a:pPr>
            <a:r>
              <a:rPr lang="pt-BR" dirty="0"/>
              <a:t>O Clube de Investimento é um condomínio aberto constituído por no mínimo 3 (três) e no máximo 50 (cinquenta) pessoas naturais, para aplicação de recursos em títulos e valores mobiliários.  Nenhum cotista pode ter mais de 40% do fundo.</a:t>
            </a:r>
          </a:p>
          <a:p>
            <a:pPr marL="0" indent="0">
              <a:buNone/>
            </a:pPr>
            <a:endParaRPr lang="pt-BR" dirty="0"/>
          </a:p>
          <a:p>
            <a:pPr marL="0" indent="0">
              <a:buNone/>
            </a:pPr>
            <a:r>
              <a:rPr lang="pt-BR" dirty="0"/>
              <a:t>Distribuição precisa ser registrada na CVM. </a:t>
            </a:r>
          </a:p>
          <a:p>
            <a:pPr marL="0" indent="0">
              <a:buNone/>
            </a:pPr>
            <a:endParaRPr lang="pt-BR" dirty="0"/>
          </a:p>
          <a:p>
            <a:pPr marL="0" indent="0">
              <a:buNone/>
            </a:pPr>
            <a:endParaRPr lang="pt-BR" dirty="0"/>
          </a:p>
        </p:txBody>
      </p:sp>
    </p:spTree>
    <p:extLst>
      <p:ext uri="{BB962C8B-B14F-4D97-AF65-F5344CB8AC3E}">
        <p14:creationId xmlns:p14="http://schemas.microsoft.com/office/powerpoint/2010/main" val="13989383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E452C1-325B-6041-B58B-A848BA49C21E}"/>
              </a:ext>
            </a:extLst>
          </p:cNvPr>
          <p:cNvSpPr>
            <a:spLocks noGrp="1"/>
          </p:cNvSpPr>
          <p:nvPr>
            <p:ph type="title"/>
          </p:nvPr>
        </p:nvSpPr>
        <p:spPr/>
        <p:txBody>
          <a:bodyPr/>
          <a:lstStyle/>
          <a:p>
            <a:r>
              <a:rPr lang="pt-BR" dirty="0"/>
              <a:t>Contratos de investimento</a:t>
            </a:r>
          </a:p>
        </p:txBody>
      </p:sp>
      <p:sp>
        <p:nvSpPr>
          <p:cNvPr id="3" name="Espaço Reservado para Conteúdo 2">
            <a:extLst>
              <a:ext uri="{FF2B5EF4-FFF2-40B4-BE49-F238E27FC236}">
                <a16:creationId xmlns:a16="http://schemas.microsoft.com/office/drawing/2014/main" id="{736C8CC4-A093-6548-933D-31BF386769E5}"/>
              </a:ext>
            </a:extLst>
          </p:cNvPr>
          <p:cNvSpPr>
            <a:spLocks noGrp="1"/>
          </p:cNvSpPr>
          <p:nvPr>
            <p:ph idx="1"/>
          </p:nvPr>
        </p:nvSpPr>
        <p:spPr/>
        <p:txBody>
          <a:bodyPr/>
          <a:lstStyle/>
          <a:p>
            <a:r>
              <a:rPr lang="pt-BR" dirty="0"/>
              <a:t>Avestruz Master prometia retornos de 7 a 9% ao mês.</a:t>
            </a:r>
          </a:p>
          <a:p>
            <a:endParaRPr lang="pt-BR" dirty="0"/>
          </a:p>
          <a:p>
            <a:r>
              <a:rPr lang="pt-BR" dirty="0"/>
              <a:t>Deixou dívida de </a:t>
            </a:r>
            <a:r>
              <a:rPr lang="pt-BR" dirty="0" err="1"/>
              <a:t>R</a:t>
            </a:r>
            <a:r>
              <a:rPr lang="pt-BR" dirty="0"/>
              <a:t>$ 1 bilhão com 50 mil investidores</a:t>
            </a:r>
          </a:p>
          <a:p>
            <a:endParaRPr lang="pt-BR" dirty="0"/>
          </a:p>
          <a:p>
            <a:r>
              <a:rPr lang="pt-BR" dirty="0"/>
              <a:t>Controladores fugiram para o Paraguai. </a:t>
            </a:r>
          </a:p>
        </p:txBody>
      </p:sp>
    </p:spTree>
    <p:extLst>
      <p:ext uri="{BB962C8B-B14F-4D97-AF65-F5344CB8AC3E}">
        <p14:creationId xmlns:p14="http://schemas.microsoft.com/office/powerpoint/2010/main" val="1900776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7A4E3D4-7D14-F14F-B83C-9DC527036138}"/>
              </a:ext>
            </a:extLst>
          </p:cNvPr>
          <p:cNvSpPr>
            <a:spLocks noGrp="1"/>
          </p:cNvSpPr>
          <p:nvPr>
            <p:ph type="title"/>
          </p:nvPr>
        </p:nvSpPr>
        <p:spPr/>
        <p:txBody>
          <a:bodyPr/>
          <a:lstStyle/>
          <a:p>
            <a:r>
              <a:rPr lang="pt-BR" dirty="0"/>
              <a:t>Contratos de investimento coletivo (boi, avestruz, etc...)</a:t>
            </a:r>
          </a:p>
        </p:txBody>
      </p:sp>
      <p:sp>
        <p:nvSpPr>
          <p:cNvPr id="3" name="Espaço Reservado para Conteúdo 2">
            <a:extLst>
              <a:ext uri="{FF2B5EF4-FFF2-40B4-BE49-F238E27FC236}">
                <a16:creationId xmlns:a16="http://schemas.microsoft.com/office/drawing/2014/main" id="{4BB6AE39-1D47-7A4D-ABC5-CD949F917939}"/>
              </a:ext>
            </a:extLst>
          </p:cNvPr>
          <p:cNvSpPr>
            <a:spLocks noGrp="1"/>
          </p:cNvSpPr>
          <p:nvPr>
            <p:ph idx="1"/>
          </p:nvPr>
        </p:nvSpPr>
        <p:spPr/>
        <p:txBody>
          <a:bodyPr>
            <a:normAutofit fontScale="70000" lnSpcReduction="20000"/>
          </a:bodyPr>
          <a:lstStyle/>
          <a:p>
            <a:pPr marL="0" indent="0">
              <a:buNone/>
            </a:pPr>
            <a:r>
              <a:rPr lang="pt-BR" dirty="0"/>
              <a:t>CVM exige prestação de garantia real em montante igual a, no mínimo, 50% do valor de principal atualizado dos títulos ou contratos de investimento coletivo em circulação, em tesouraria e a emitir pendentes de registro, quando aquele valor total acumulado superar o patrimônio </a:t>
            </a:r>
            <a:r>
              <a:rPr lang="pt-BR" dirty="0" err="1"/>
              <a:t>líqüido</a:t>
            </a:r>
            <a:r>
              <a:rPr lang="pt-BR" dirty="0"/>
              <a:t> da emissora ou a quantia de </a:t>
            </a:r>
            <a:r>
              <a:rPr lang="pt-BR" dirty="0" err="1"/>
              <a:t>R</a:t>
            </a:r>
            <a:r>
              <a:rPr lang="pt-BR" dirty="0"/>
              <a:t>$ 5.000.000,00.</a:t>
            </a:r>
          </a:p>
          <a:p>
            <a:pPr marL="0" indent="0">
              <a:buNone/>
            </a:pPr>
            <a:br>
              <a:rPr lang="pt-BR" dirty="0"/>
            </a:br>
            <a:r>
              <a:rPr lang="pt-BR" dirty="0"/>
              <a:t>Quando emissão for maior do que </a:t>
            </a:r>
            <a:r>
              <a:rPr lang="pt-BR" dirty="0" err="1"/>
              <a:t>R</a:t>
            </a:r>
            <a:r>
              <a:rPr lang="pt-BR" dirty="0"/>
              <a:t>$ 10 milhões, emissor tem de registrar como companhia aberta.</a:t>
            </a:r>
          </a:p>
          <a:p>
            <a:pPr marL="0" indent="0">
              <a:buNone/>
            </a:pPr>
            <a:endParaRPr lang="pt-BR" dirty="0"/>
          </a:p>
          <a:p>
            <a:pPr marL="0" indent="0">
              <a:buNone/>
            </a:pPr>
            <a:r>
              <a:rPr lang="pt-BR" dirty="0"/>
              <a:t>Prospecto tem de apresentar V - estudo de viabilidade, contendo pelo menos as seguintes informações: análise econômica do ramo de atividade em que se insere a companhia emissora, análise econômico-financeira do empreendimento relacionado ao pedido de registro, incluindo cronograma da evolução física da produção, fluxo de caixa projetado e retorno do investimento, expondo clara e objetivamente cada uma das premissas adotadas, bem como do impacto do projeto na companhia como um todo, descrição dos processos e da tecnologia empregada e fatores de risco associados ao empreendimentos</a:t>
            </a:r>
          </a:p>
          <a:p>
            <a:pPr marL="0" indent="0">
              <a:buNone/>
            </a:pPr>
            <a:endParaRPr lang="pt-BR" dirty="0"/>
          </a:p>
          <a:p>
            <a:pPr marL="0" indent="0">
              <a:buNone/>
            </a:pPr>
            <a:r>
              <a:rPr lang="pt-BR" dirty="0"/>
              <a:t>Auditoria independente.</a:t>
            </a:r>
          </a:p>
        </p:txBody>
      </p:sp>
    </p:spTree>
    <p:extLst>
      <p:ext uri="{BB962C8B-B14F-4D97-AF65-F5344CB8AC3E}">
        <p14:creationId xmlns:p14="http://schemas.microsoft.com/office/powerpoint/2010/main" val="2196950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42D2C3-00CE-AD48-8969-447F41FEBDAF}"/>
              </a:ext>
            </a:extLst>
          </p:cNvPr>
          <p:cNvSpPr>
            <a:spLocks noGrp="1"/>
          </p:cNvSpPr>
          <p:nvPr>
            <p:ph type="title"/>
          </p:nvPr>
        </p:nvSpPr>
        <p:spPr/>
        <p:txBody>
          <a:bodyPr/>
          <a:lstStyle/>
          <a:p>
            <a:r>
              <a:rPr lang="pt-BR" dirty="0"/>
              <a:t>Derivativos</a:t>
            </a:r>
          </a:p>
        </p:txBody>
      </p:sp>
      <p:sp>
        <p:nvSpPr>
          <p:cNvPr id="3" name="Espaço Reservado para Conteúdo 2">
            <a:extLst>
              <a:ext uri="{FF2B5EF4-FFF2-40B4-BE49-F238E27FC236}">
                <a16:creationId xmlns:a16="http://schemas.microsoft.com/office/drawing/2014/main" id="{74D9A9FE-AA7D-C24B-8F2E-F622FB644344}"/>
              </a:ext>
            </a:extLst>
          </p:cNvPr>
          <p:cNvSpPr>
            <a:spLocks noGrp="1"/>
          </p:cNvSpPr>
          <p:nvPr>
            <p:ph idx="1"/>
          </p:nvPr>
        </p:nvSpPr>
        <p:spPr/>
        <p:txBody>
          <a:bodyPr>
            <a:normAutofit fontScale="92500" lnSpcReduction="10000"/>
          </a:bodyPr>
          <a:lstStyle/>
          <a:p>
            <a:pPr marL="0" indent="0">
              <a:buNone/>
            </a:pPr>
            <a:r>
              <a:rPr lang="pt-BR" dirty="0"/>
              <a:t>Contratos que derivam seu valor de um ativo subjacente, físico (café, ouro, etc...), ou financeiro (ações, taxas de juros, etc..).</a:t>
            </a:r>
          </a:p>
          <a:p>
            <a:pPr marL="0" indent="0">
              <a:buNone/>
            </a:pPr>
            <a:r>
              <a:rPr lang="pt-BR" dirty="0"/>
              <a:t>Transferem riscos de flutuação de preços de ativos ou outras variáveis econômicas (câmbio, juros, etc...)</a:t>
            </a:r>
          </a:p>
          <a:p>
            <a:pPr marL="0" indent="0">
              <a:buNone/>
            </a:pPr>
            <a:r>
              <a:rPr lang="pt-BR" dirty="0"/>
              <a:t>Em geral, a Liquidação é financeira, diferencial, e não física.</a:t>
            </a:r>
          </a:p>
          <a:p>
            <a:pPr marL="0" indent="0">
              <a:buNone/>
            </a:pPr>
            <a:r>
              <a:rPr lang="pt-BR" dirty="0"/>
              <a:t>São:</a:t>
            </a:r>
          </a:p>
          <a:p>
            <a:pPr>
              <a:buFont typeface="Wingdings" pitchFamily="2" charset="2"/>
              <a:buChar char="Ø"/>
            </a:pPr>
            <a:r>
              <a:rPr lang="pt-BR" dirty="0"/>
              <a:t>Contratos a termo</a:t>
            </a:r>
          </a:p>
          <a:p>
            <a:pPr>
              <a:buFont typeface="Wingdings" pitchFamily="2" charset="2"/>
              <a:buChar char="Ø"/>
            </a:pPr>
            <a:r>
              <a:rPr lang="pt-BR" dirty="0"/>
              <a:t>Futuros</a:t>
            </a:r>
          </a:p>
          <a:p>
            <a:pPr>
              <a:buFont typeface="Wingdings" pitchFamily="2" charset="2"/>
              <a:buChar char="Ø"/>
            </a:pPr>
            <a:r>
              <a:rPr lang="pt-BR" dirty="0"/>
              <a:t>Opções</a:t>
            </a:r>
          </a:p>
          <a:p>
            <a:pPr>
              <a:buFont typeface="Wingdings" pitchFamily="2" charset="2"/>
              <a:buChar char="Ø"/>
            </a:pPr>
            <a:r>
              <a:rPr lang="pt-BR" dirty="0"/>
              <a:t>Swaps</a:t>
            </a:r>
          </a:p>
          <a:p>
            <a:pPr>
              <a:buFont typeface="Wingdings" pitchFamily="2" charset="2"/>
              <a:buChar char="Ø"/>
            </a:pPr>
            <a:endParaRPr lang="pt-BR" dirty="0"/>
          </a:p>
        </p:txBody>
      </p:sp>
    </p:spTree>
    <p:extLst>
      <p:ext uri="{BB962C8B-B14F-4D97-AF65-F5344CB8AC3E}">
        <p14:creationId xmlns:p14="http://schemas.microsoft.com/office/powerpoint/2010/main" val="19207124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F2E677-1B71-2E46-ABE5-3F81D5DABF9E}"/>
              </a:ext>
            </a:extLst>
          </p:cNvPr>
          <p:cNvSpPr>
            <a:spLocks noGrp="1"/>
          </p:cNvSpPr>
          <p:nvPr>
            <p:ph type="title"/>
          </p:nvPr>
        </p:nvSpPr>
        <p:spPr>
          <a:xfrm>
            <a:off x="648929" y="629266"/>
            <a:ext cx="3505495" cy="1622321"/>
          </a:xfrm>
        </p:spPr>
        <p:txBody>
          <a:bodyPr>
            <a:normAutofit/>
          </a:bodyPr>
          <a:lstStyle/>
          <a:p>
            <a:r>
              <a:rPr lang="pt-BR" sz="3700"/>
              <a:t>Mercado a Termo e Futuros</a:t>
            </a:r>
          </a:p>
        </p:txBody>
      </p:sp>
      <p:sp>
        <p:nvSpPr>
          <p:cNvPr id="3" name="Espaço Reservado para Conteúdo 2">
            <a:extLst>
              <a:ext uri="{FF2B5EF4-FFF2-40B4-BE49-F238E27FC236}">
                <a16:creationId xmlns:a16="http://schemas.microsoft.com/office/drawing/2014/main" id="{52EFAAB7-1C75-2042-873A-D92524AED8E1}"/>
              </a:ext>
            </a:extLst>
          </p:cNvPr>
          <p:cNvSpPr>
            <a:spLocks noGrp="1"/>
          </p:cNvSpPr>
          <p:nvPr>
            <p:ph idx="1"/>
          </p:nvPr>
        </p:nvSpPr>
        <p:spPr>
          <a:xfrm>
            <a:off x="648931" y="2438400"/>
            <a:ext cx="3505494" cy="3785419"/>
          </a:xfrm>
        </p:spPr>
        <p:txBody>
          <a:bodyPr>
            <a:normAutofit/>
          </a:bodyPr>
          <a:lstStyle/>
          <a:p>
            <a:r>
              <a:rPr lang="pt-BR" sz="2000"/>
              <a:t>Surge no mercado agrícola, para hedge em operaçães físicas, dada a instabilidade dos preços. Depois passa a ter objetivo só especulativo.</a:t>
            </a:r>
          </a:p>
          <a:p>
            <a:endParaRPr lang="pt-BR" sz="2000"/>
          </a:p>
          <a:p>
            <a:r>
              <a:rPr lang="pt-BR" sz="2000"/>
              <a:t>Diferença entre mercado a  termo e futuro: no futuro preço é ajustado diariamente; a operação a termo, desembolso só no final.</a:t>
            </a:r>
          </a:p>
          <a:p>
            <a:pPr marL="0" indent="0">
              <a:buNone/>
            </a:pPr>
            <a:endParaRPr lang="pt-BR" sz="2000"/>
          </a:p>
        </p:txBody>
      </p:sp>
      <p:sp>
        <p:nvSpPr>
          <p:cNvPr id="9" name="Rectangle 8">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m 3">
            <a:extLst>
              <a:ext uri="{FF2B5EF4-FFF2-40B4-BE49-F238E27FC236}">
                <a16:creationId xmlns:a16="http://schemas.microsoft.com/office/drawing/2014/main" id="{725DD066-AA80-CF46-B2AE-589CA88A439B}"/>
              </a:ext>
            </a:extLst>
          </p:cNvPr>
          <p:cNvPicPr>
            <a:picLocks noChangeAspect="1"/>
          </p:cNvPicPr>
          <p:nvPr/>
        </p:nvPicPr>
        <p:blipFill>
          <a:blip r:embed="rId2"/>
          <a:stretch>
            <a:fillRect/>
          </a:stretch>
        </p:blipFill>
        <p:spPr>
          <a:xfrm>
            <a:off x="5405862" y="1741964"/>
            <a:ext cx="6019331" cy="3370825"/>
          </a:xfrm>
          <a:prstGeom prst="rect">
            <a:avLst/>
          </a:prstGeom>
          <a:effectLst/>
        </p:spPr>
      </p:pic>
    </p:spTree>
    <p:extLst>
      <p:ext uri="{BB962C8B-B14F-4D97-AF65-F5344CB8AC3E}">
        <p14:creationId xmlns:p14="http://schemas.microsoft.com/office/powerpoint/2010/main" val="22852259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69B371-F5C7-4C42-AB49-DD5F06599309}"/>
              </a:ext>
            </a:extLst>
          </p:cNvPr>
          <p:cNvSpPr>
            <a:spLocks noGrp="1"/>
          </p:cNvSpPr>
          <p:nvPr>
            <p:ph type="title"/>
          </p:nvPr>
        </p:nvSpPr>
        <p:spPr/>
        <p:txBody>
          <a:bodyPr/>
          <a:lstStyle/>
          <a:p>
            <a:r>
              <a:rPr lang="pt-BR" dirty="0"/>
              <a:t>Mercado de Capitais</a:t>
            </a:r>
          </a:p>
        </p:txBody>
      </p:sp>
      <p:sp>
        <p:nvSpPr>
          <p:cNvPr id="3" name="Espaço Reservado para Conteúdo 2">
            <a:extLst>
              <a:ext uri="{FF2B5EF4-FFF2-40B4-BE49-F238E27FC236}">
                <a16:creationId xmlns:a16="http://schemas.microsoft.com/office/drawing/2014/main" id="{ED4C0120-286C-A647-B4C9-8E5DB70047B7}"/>
              </a:ext>
            </a:extLst>
          </p:cNvPr>
          <p:cNvSpPr>
            <a:spLocks noGrp="1"/>
          </p:cNvSpPr>
          <p:nvPr>
            <p:ph idx="1"/>
          </p:nvPr>
        </p:nvSpPr>
        <p:spPr/>
        <p:txBody>
          <a:bodyPr/>
          <a:lstStyle/>
          <a:p>
            <a:r>
              <a:rPr lang="pt-BR" dirty="0"/>
              <a:t>Transforma ativos líquidos </a:t>
            </a:r>
          </a:p>
          <a:p>
            <a:r>
              <a:rPr lang="pt-BR" dirty="0"/>
              <a:t>Transforma prazos</a:t>
            </a:r>
          </a:p>
          <a:p>
            <a:r>
              <a:rPr lang="pt-BR" dirty="0" err="1"/>
              <a:t>Tranforma</a:t>
            </a:r>
            <a:r>
              <a:rPr lang="pt-BR" dirty="0"/>
              <a:t> magnitudes de capital: pequenos aportes viram, somados, grandes valores</a:t>
            </a:r>
          </a:p>
          <a:p>
            <a:r>
              <a:rPr lang="pt-BR" dirty="0"/>
              <a:t>Transforma riscos, ao permitir diversificação (teoria do portfolio)</a:t>
            </a:r>
          </a:p>
        </p:txBody>
      </p:sp>
    </p:spTree>
    <p:extLst>
      <p:ext uri="{BB962C8B-B14F-4D97-AF65-F5344CB8AC3E}">
        <p14:creationId xmlns:p14="http://schemas.microsoft.com/office/powerpoint/2010/main" val="9775531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78EA8C2-2DA6-484F-A6D2-6D41B794564C}"/>
              </a:ext>
            </a:extLst>
          </p:cNvPr>
          <p:cNvSpPr>
            <a:spLocks noGrp="1"/>
          </p:cNvSpPr>
          <p:nvPr>
            <p:ph type="title"/>
          </p:nvPr>
        </p:nvSpPr>
        <p:spPr>
          <a:xfrm>
            <a:off x="648929" y="629266"/>
            <a:ext cx="3505495" cy="1622321"/>
          </a:xfrm>
        </p:spPr>
        <p:txBody>
          <a:bodyPr>
            <a:normAutofit/>
          </a:bodyPr>
          <a:lstStyle/>
          <a:p>
            <a:r>
              <a:rPr lang="pt-BR" dirty="0"/>
              <a:t>Swap</a:t>
            </a:r>
          </a:p>
        </p:txBody>
      </p:sp>
      <p:sp>
        <p:nvSpPr>
          <p:cNvPr id="3" name="Espaço Reservado para Conteúdo 2">
            <a:extLst>
              <a:ext uri="{FF2B5EF4-FFF2-40B4-BE49-F238E27FC236}">
                <a16:creationId xmlns:a16="http://schemas.microsoft.com/office/drawing/2014/main" id="{BE19C5D1-CC64-8A47-97D4-F00B3DEBF55D}"/>
              </a:ext>
            </a:extLst>
          </p:cNvPr>
          <p:cNvSpPr>
            <a:spLocks noGrp="1"/>
          </p:cNvSpPr>
          <p:nvPr>
            <p:ph idx="1"/>
          </p:nvPr>
        </p:nvSpPr>
        <p:spPr>
          <a:xfrm>
            <a:off x="648931" y="2438400"/>
            <a:ext cx="3505494" cy="3785419"/>
          </a:xfrm>
        </p:spPr>
        <p:txBody>
          <a:bodyPr>
            <a:normAutofit lnSpcReduction="10000"/>
          </a:bodyPr>
          <a:lstStyle/>
          <a:p>
            <a:r>
              <a:rPr lang="pt-BR" sz="2000" dirty="0"/>
              <a:t>Swap significa troca</a:t>
            </a:r>
          </a:p>
          <a:p>
            <a:endParaRPr lang="pt-BR" sz="2000" dirty="0"/>
          </a:p>
          <a:p>
            <a:r>
              <a:rPr lang="pt-BR" sz="2000" dirty="0"/>
              <a:t>No vencimento paga-se a diferença entre o valor do ativo e uma taxa prefixada. Negociada em mercado de balcão, sendo operação customizada e não padronizada.</a:t>
            </a:r>
          </a:p>
          <a:p>
            <a:endParaRPr lang="pt-BR" sz="2000" dirty="0"/>
          </a:p>
          <a:p>
            <a:r>
              <a:rPr lang="pt-BR" sz="2000" dirty="0"/>
              <a:t>Cada lado está vendido em uma posição e comprado na outra.</a:t>
            </a:r>
          </a:p>
          <a:p>
            <a:pPr marL="0" indent="0">
              <a:buNone/>
            </a:pPr>
            <a:endParaRPr lang="pt-BR" sz="2000" dirty="0"/>
          </a:p>
          <a:p>
            <a:pPr marL="0" indent="0">
              <a:buNone/>
            </a:pPr>
            <a:endParaRPr lang="pt-BR" sz="2000" dirty="0"/>
          </a:p>
        </p:txBody>
      </p:sp>
      <p:sp>
        <p:nvSpPr>
          <p:cNvPr id="9" name="Rectangle 8">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m 3">
            <a:extLst>
              <a:ext uri="{FF2B5EF4-FFF2-40B4-BE49-F238E27FC236}">
                <a16:creationId xmlns:a16="http://schemas.microsoft.com/office/drawing/2014/main" id="{234AF835-3B15-D140-90DD-DC75D5D2617E}"/>
              </a:ext>
            </a:extLst>
          </p:cNvPr>
          <p:cNvPicPr>
            <a:picLocks noChangeAspect="1"/>
          </p:cNvPicPr>
          <p:nvPr/>
        </p:nvPicPr>
        <p:blipFill>
          <a:blip r:embed="rId2"/>
          <a:stretch>
            <a:fillRect/>
          </a:stretch>
        </p:blipFill>
        <p:spPr>
          <a:xfrm>
            <a:off x="5405862" y="2449236"/>
            <a:ext cx="6019331" cy="1956282"/>
          </a:xfrm>
          <a:prstGeom prst="rect">
            <a:avLst/>
          </a:prstGeom>
          <a:effectLst/>
        </p:spPr>
      </p:pic>
    </p:spTree>
    <p:extLst>
      <p:ext uri="{BB962C8B-B14F-4D97-AF65-F5344CB8AC3E}">
        <p14:creationId xmlns:p14="http://schemas.microsoft.com/office/powerpoint/2010/main" val="11027230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E56426-F740-2148-91DE-B2CE6443BA50}"/>
              </a:ext>
            </a:extLst>
          </p:cNvPr>
          <p:cNvSpPr>
            <a:spLocks noGrp="1"/>
          </p:cNvSpPr>
          <p:nvPr>
            <p:ph type="title"/>
          </p:nvPr>
        </p:nvSpPr>
        <p:spPr/>
        <p:txBody>
          <a:bodyPr/>
          <a:lstStyle/>
          <a:p>
            <a:r>
              <a:rPr lang="pt-BR" dirty="0"/>
              <a:t>Opções: UMA APOSTA</a:t>
            </a:r>
          </a:p>
        </p:txBody>
      </p:sp>
      <p:sp>
        <p:nvSpPr>
          <p:cNvPr id="3" name="Espaço Reservado para Conteúdo 2">
            <a:extLst>
              <a:ext uri="{FF2B5EF4-FFF2-40B4-BE49-F238E27FC236}">
                <a16:creationId xmlns:a16="http://schemas.microsoft.com/office/drawing/2014/main" id="{E7DC530B-55C7-5F4C-99C9-78E7FA25A364}"/>
              </a:ext>
            </a:extLst>
          </p:cNvPr>
          <p:cNvSpPr>
            <a:spLocks noGrp="1"/>
          </p:cNvSpPr>
          <p:nvPr>
            <p:ph idx="1"/>
          </p:nvPr>
        </p:nvSpPr>
        <p:spPr/>
        <p:txBody>
          <a:bodyPr>
            <a:normAutofit fontScale="70000" lnSpcReduction="20000"/>
          </a:bodyPr>
          <a:lstStyle/>
          <a:p>
            <a:r>
              <a:rPr lang="pt-BR" dirty="0"/>
              <a:t>Não é valor mobiliário, mas contrato </a:t>
            </a:r>
            <a:r>
              <a:rPr lang="pt-BR" dirty="0" err="1"/>
              <a:t>intuitu</a:t>
            </a:r>
            <a:r>
              <a:rPr lang="pt-BR" dirty="0"/>
              <a:t> personae. Não há direito de preferência para sua aquisição.</a:t>
            </a:r>
          </a:p>
          <a:p>
            <a:pPr marL="0" indent="0">
              <a:buNone/>
            </a:pPr>
            <a:endParaRPr lang="pt-BR" dirty="0"/>
          </a:p>
          <a:p>
            <a:r>
              <a:rPr lang="pt-BR" dirty="0"/>
              <a:t>Serve para proteger posições (hedge) ou especular, alavancando ganhos.</a:t>
            </a:r>
          </a:p>
          <a:p>
            <a:pPr marL="0" indent="0">
              <a:buNone/>
            </a:pPr>
            <a:endParaRPr lang="pt-BR" dirty="0"/>
          </a:p>
          <a:p>
            <a:r>
              <a:rPr lang="pt-BR" dirty="0"/>
              <a:t>Lançador da opção: obriga-se a vender ou comprar ações em data futura (vencimento), recebendo um prêmio. </a:t>
            </a:r>
          </a:p>
          <a:p>
            <a:pPr marL="0" indent="0">
              <a:buNone/>
            </a:pPr>
            <a:endParaRPr lang="pt-BR" dirty="0"/>
          </a:p>
          <a:p>
            <a:r>
              <a:rPr lang="pt-BR" dirty="0"/>
              <a:t>Investidor: paga o prêmio. Tem o direito de compra (</a:t>
            </a:r>
            <a:r>
              <a:rPr lang="pt-BR" dirty="0" err="1"/>
              <a:t>call</a:t>
            </a:r>
            <a:r>
              <a:rPr lang="pt-BR" dirty="0"/>
              <a:t>) ou de venda (</a:t>
            </a:r>
            <a:r>
              <a:rPr lang="pt-BR" dirty="0" err="1"/>
              <a:t>put</a:t>
            </a:r>
            <a:r>
              <a:rPr lang="pt-BR" dirty="0"/>
              <a:t>), por um preço determinado (</a:t>
            </a:r>
            <a:r>
              <a:rPr lang="pt-BR" dirty="0" err="1"/>
              <a:t>strike</a:t>
            </a:r>
            <a:r>
              <a:rPr lang="pt-BR" dirty="0"/>
              <a:t> </a:t>
            </a:r>
            <a:r>
              <a:rPr lang="pt-BR" dirty="0" err="1"/>
              <a:t>price</a:t>
            </a:r>
            <a:r>
              <a:rPr lang="pt-BR" dirty="0"/>
              <a:t>), mas não a obrigação de fazer a operação. Dependerá do valor de mercado do ativo. </a:t>
            </a:r>
          </a:p>
          <a:p>
            <a:pPr marL="0" indent="0">
              <a:buNone/>
            </a:pPr>
            <a:endParaRPr lang="pt-BR" dirty="0"/>
          </a:p>
          <a:p>
            <a:pPr marL="0" indent="0">
              <a:buNone/>
            </a:pPr>
            <a:r>
              <a:rPr lang="pt-BR" dirty="0"/>
              <a:t>Investidor   no máximo perde o valor do prêmio, se desistir. Já o lançador  não pode desistir, e seu risco é ilimitado, se variar muito o preço da ação.</a:t>
            </a:r>
          </a:p>
          <a:p>
            <a:pPr marL="0" indent="0">
              <a:buNone/>
            </a:pPr>
            <a:endParaRPr lang="pt-BR" dirty="0"/>
          </a:p>
        </p:txBody>
      </p:sp>
    </p:spTree>
    <p:extLst>
      <p:ext uri="{BB962C8B-B14F-4D97-AF65-F5344CB8AC3E}">
        <p14:creationId xmlns:p14="http://schemas.microsoft.com/office/powerpoint/2010/main" val="11512190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35771B-8C93-5F44-8362-9B10E7671DED}"/>
              </a:ext>
            </a:extLst>
          </p:cNvPr>
          <p:cNvSpPr>
            <a:spLocks noGrp="1"/>
          </p:cNvSpPr>
          <p:nvPr>
            <p:ph type="title"/>
          </p:nvPr>
        </p:nvSpPr>
        <p:spPr/>
        <p:txBody>
          <a:bodyPr/>
          <a:lstStyle/>
          <a:p>
            <a:r>
              <a:rPr lang="pt-BR" dirty="0"/>
              <a:t>Opção de Venda (</a:t>
            </a:r>
            <a:r>
              <a:rPr lang="pt-BR" dirty="0" err="1"/>
              <a:t>Put</a:t>
            </a:r>
            <a:r>
              <a:rPr lang="pt-BR" dirty="0"/>
              <a:t>)</a:t>
            </a:r>
          </a:p>
        </p:txBody>
      </p:sp>
      <p:sp>
        <p:nvSpPr>
          <p:cNvPr id="3" name="Espaço Reservado para Conteúdo 2">
            <a:extLst>
              <a:ext uri="{FF2B5EF4-FFF2-40B4-BE49-F238E27FC236}">
                <a16:creationId xmlns:a16="http://schemas.microsoft.com/office/drawing/2014/main" id="{9E4B693D-CACB-8A4F-B760-F763111F79F0}"/>
              </a:ext>
            </a:extLst>
          </p:cNvPr>
          <p:cNvSpPr>
            <a:spLocks noGrp="1"/>
          </p:cNvSpPr>
          <p:nvPr>
            <p:ph idx="1"/>
          </p:nvPr>
        </p:nvSpPr>
        <p:spPr/>
        <p:txBody>
          <a:bodyPr/>
          <a:lstStyle/>
          <a:p>
            <a:pPr lvl="0"/>
            <a:r>
              <a:rPr lang="pt-BR" dirty="0"/>
              <a:t>Titular da opção de venda poderá vender  </a:t>
            </a:r>
            <a:r>
              <a:rPr lang="pt-BR" dirty="0" err="1"/>
              <a:t>x</a:t>
            </a:r>
            <a:r>
              <a:rPr lang="pt-BR" dirty="0"/>
              <a:t> ações  por 10 reais cada uma  no dia....(dali a 30 dias, por exemplo). </a:t>
            </a:r>
            <a:endParaRPr lang="en-US" dirty="0"/>
          </a:p>
          <a:p>
            <a:pPr lvl="0"/>
            <a:r>
              <a:rPr lang="pt-BR" dirty="0"/>
              <a:t>Titular paga prêmio de 1 real por ação ao lançador pela opção </a:t>
            </a:r>
          </a:p>
          <a:p>
            <a:pPr lvl="0"/>
            <a:r>
              <a:rPr lang="pt-BR" dirty="0"/>
              <a:t>Exemplo: se no dia de exercício, a ação estiver a 8 reais, titular  exercerá a opção de venda, ganhando o lucro de 2 reais.</a:t>
            </a:r>
          </a:p>
          <a:p>
            <a:pPr lvl="0"/>
            <a:r>
              <a:rPr lang="pt-BR" dirty="0"/>
              <a:t>Se a ação estiver a 11, vai deixar a opção expirar, pois é mais vantajoso para ele vender à vista no mercado</a:t>
            </a:r>
          </a:p>
          <a:p>
            <a:pPr lvl="0"/>
            <a:r>
              <a:rPr lang="pt-BR" dirty="0"/>
              <a:t>Logo, o investidor no PUT acha que  o ativo vai se desvalorizar.</a:t>
            </a:r>
          </a:p>
          <a:p>
            <a:pPr marL="0" indent="0">
              <a:buNone/>
            </a:pPr>
            <a:endParaRPr lang="pt-BR" dirty="0"/>
          </a:p>
        </p:txBody>
      </p:sp>
    </p:spTree>
    <p:extLst>
      <p:ext uri="{BB962C8B-B14F-4D97-AF65-F5344CB8AC3E}">
        <p14:creationId xmlns:p14="http://schemas.microsoft.com/office/powerpoint/2010/main" val="35785700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5039DEF-1D34-1A49-AFF3-91585AA0D82C}"/>
              </a:ext>
            </a:extLst>
          </p:cNvPr>
          <p:cNvSpPr>
            <a:spLocks noGrp="1"/>
          </p:cNvSpPr>
          <p:nvPr>
            <p:ph type="title"/>
          </p:nvPr>
        </p:nvSpPr>
        <p:spPr/>
        <p:txBody>
          <a:bodyPr/>
          <a:lstStyle/>
          <a:p>
            <a:r>
              <a:rPr lang="pt-BR" dirty="0"/>
              <a:t>Opção de compra (</a:t>
            </a:r>
            <a:r>
              <a:rPr lang="pt-BR" dirty="0" err="1"/>
              <a:t>call</a:t>
            </a:r>
            <a:r>
              <a:rPr lang="pt-BR" dirty="0"/>
              <a:t>)</a:t>
            </a:r>
          </a:p>
        </p:txBody>
      </p:sp>
      <p:sp>
        <p:nvSpPr>
          <p:cNvPr id="3" name="Espaço Reservado para Conteúdo 2">
            <a:extLst>
              <a:ext uri="{FF2B5EF4-FFF2-40B4-BE49-F238E27FC236}">
                <a16:creationId xmlns:a16="http://schemas.microsoft.com/office/drawing/2014/main" id="{BBF2A8B7-581E-434C-8FA2-FE621CC26DA0}"/>
              </a:ext>
            </a:extLst>
          </p:cNvPr>
          <p:cNvSpPr>
            <a:spLocks noGrp="1"/>
          </p:cNvSpPr>
          <p:nvPr>
            <p:ph idx="1"/>
          </p:nvPr>
        </p:nvSpPr>
        <p:spPr/>
        <p:txBody>
          <a:bodyPr>
            <a:normAutofit fontScale="85000" lnSpcReduction="20000"/>
          </a:bodyPr>
          <a:lstStyle/>
          <a:p>
            <a:pPr lvl="0"/>
            <a:r>
              <a:rPr lang="pt-BR" dirty="0"/>
              <a:t>Titular da opção de compra poderá comprar  </a:t>
            </a:r>
            <a:r>
              <a:rPr lang="pt-BR" dirty="0" err="1"/>
              <a:t>x</a:t>
            </a:r>
            <a:r>
              <a:rPr lang="pt-BR" dirty="0"/>
              <a:t> ações  por 10 reais cada uma  no dia....(dali a 30 dias, por exemplo). </a:t>
            </a:r>
          </a:p>
          <a:p>
            <a:pPr lvl="0"/>
            <a:endParaRPr lang="en-US" dirty="0"/>
          </a:p>
          <a:p>
            <a:pPr lvl="0"/>
            <a:r>
              <a:rPr lang="pt-BR" dirty="0"/>
              <a:t>Titular paga premio de 1 real por ação ao lançador pela opção</a:t>
            </a:r>
          </a:p>
          <a:p>
            <a:pPr marL="0" lvl="0" indent="0">
              <a:buNone/>
            </a:pPr>
            <a:r>
              <a:rPr lang="pt-BR" dirty="0"/>
              <a:t> </a:t>
            </a:r>
          </a:p>
          <a:p>
            <a:pPr lvl="0"/>
            <a:r>
              <a:rPr lang="pt-BR" dirty="0"/>
              <a:t>Exemplo: se no dia de exercício, a ação estiver a 9 reais, titular não exercerá a opção de compra , que virou pó (e terá perdido o prêmio). Se estiver a 12, pode receber as ações  do lançador(se a operação for coberta) ou haverá a liquidação diferencial: em vez de comprar ações e vender a 10,  lançador apenas paga a diferença</a:t>
            </a:r>
          </a:p>
          <a:p>
            <a:pPr marL="0" lvl="0" indent="0">
              <a:buNone/>
            </a:pPr>
            <a:endParaRPr lang="en-US" dirty="0"/>
          </a:p>
          <a:p>
            <a:pPr lvl="0"/>
            <a:r>
              <a:rPr lang="pt-BR" dirty="0"/>
              <a:t>Logo, o investidor no CALL acha que  o ativo vai se valorizar. </a:t>
            </a:r>
          </a:p>
          <a:p>
            <a:pPr marL="0" indent="0">
              <a:buNone/>
            </a:pPr>
            <a:endParaRPr lang="pt-BR" dirty="0"/>
          </a:p>
        </p:txBody>
      </p:sp>
    </p:spTree>
    <p:extLst>
      <p:ext uri="{BB962C8B-B14F-4D97-AF65-F5344CB8AC3E}">
        <p14:creationId xmlns:p14="http://schemas.microsoft.com/office/powerpoint/2010/main" val="412047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684F89-8D5F-5640-8BEF-0D0043DA6335}"/>
              </a:ext>
            </a:extLst>
          </p:cNvPr>
          <p:cNvSpPr>
            <a:spLocks noGrp="1"/>
          </p:cNvSpPr>
          <p:nvPr>
            <p:ph type="title"/>
          </p:nvPr>
        </p:nvSpPr>
        <p:spPr/>
        <p:txBody>
          <a:bodyPr/>
          <a:lstStyle/>
          <a:p>
            <a:r>
              <a:rPr lang="pt-BR" dirty="0"/>
              <a:t>Emissores de Valores Mobiliários</a:t>
            </a:r>
          </a:p>
        </p:txBody>
      </p:sp>
      <p:sp>
        <p:nvSpPr>
          <p:cNvPr id="3" name="Espaço Reservado para Conteúdo 2">
            <a:extLst>
              <a:ext uri="{FF2B5EF4-FFF2-40B4-BE49-F238E27FC236}">
                <a16:creationId xmlns:a16="http://schemas.microsoft.com/office/drawing/2014/main" id="{F2E1CC0D-AD75-7849-85FF-C661474259E0}"/>
              </a:ext>
            </a:extLst>
          </p:cNvPr>
          <p:cNvSpPr>
            <a:spLocks noGrp="1"/>
          </p:cNvSpPr>
          <p:nvPr>
            <p:ph idx="1"/>
          </p:nvPr>
        </p:nvSpPr>
        <p:spPr/>
        <p:txBody>
          <a:bodyPr>
            <a:normAutofit fontScale="92500" lnSpcReduction="10000"/>
          </a:bodyPr>
          <a:lstStyle/>
          <a:p>
            <a:r>
              <a:rPr lang="pt-BR" dirty="0"/>
              <a:t>Na lei societária antes de 1976, não havia distinção entre companhia aberta e fechada.</a:t>
            </a:r>
          </a:p>
          <a:p>
            <a:endParaRPr lang="pt-BR" dirty="0"/>
          </a:p>
          <a:p>
            <a:r>
              <a:rPr lang="pt-BR" dirty="0"/>
              <a:t>Em regra, só Companhias abertas emitem VM, pois têm estrutura mais institucionalizada e transparência muito maior. Devem se registrar como emissoras. </a:t>
            </a:r>
          </a:p>
          <a:p>
            <a:endParaRPr lang="pt-BR" dirty="0"/>
          </a:p>
          <a:p>
            <a:endParaRPr lang="pt-BR" dirty="0"/>
          </a:p>
          <a:p>
            <a:pPr marL="0" indent="0">
              <a:buNone/>
            </a:pPr>
            <a:r>
              <a:rPr lang="pt-BR" dirty="0"/>
              <a:t>Companhias abertas podem ter categoria A, para emissão de quaisquer valores mobiliários; e (</a:t>
            </a:r>
            <a:r>
              <a:rPr lang="pt-BR" dirty="0" err="1"/>
              <a:t>ii</a:t>
            </a:r>
            <a:r>
              <a:rPr lang="pt-BR" dirty="0"/>
              <a:t>) categoria </a:t>
            </a:r>
            <a:r>
              <a:rPr lang="pt-BR" dirty="0" err="1"/>
              <a:t>B</a:t>
            </a:r>
            <a:r>
              <a:rPr lang="pt-BR" dirty="0"/>
              <a:t>, para emissão de quaisquer valores mobiliários, exceto ações. Mais informações exigidas da categoria A.</a:t>
            </a:r>
          </a:p>
        </p:txBody>
      </p:sp>
    </p:spTree>
    <p:extLst>
      <p:ext uri="{BB962C8B-B14F-4D97-AF65-F5344CB8AC3E}">
        <p14:creationId xmlns:p14="http://schemas.microsoft.com/office/powerpoint/2010/main" val="37179876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2F54A8-CBB4-0043-9AD6-868618FAB622}"/>
              </a:ext>
            </a:extLst>
          </p:cNvPr>
          <p:cNvSpPr>
            <a:spLocks noGrp="1"/>
          </p:cNvSpPr>
          <p:nvPr>
            <p:ph type="title"/>
          </p:nvPr>
        </p:nvSpPr>
        <p:spPr/>
        <p:txBody>
          <a:bodyPr/>
          <a:lstStyle/>
          <a:p>
            <a:r>
              <a:rPr lang="pt-BR" dirty="0"/>
              <a:t>Emissores</a:t>
            </a:r>
          </a:p>
        </p:txBody>
      </p:sp>
      <p:sp>
        <p:nvSpPr>
          <p:cNvPr id="3" name="Espaço Reservado para Conteúdo 2">
            <a:extLst>
              <a:ext uri="{FF2B5EF4-FFF2-40B4-BE49-F238E27FC236}">
                <a16:creationId xmlns:a16="http://schemas.microsoft.com/office/drawing/2014/main" id="{60ABA034-1807-B449-A0F3-A4B5BDF76654}"/>
              </a:ext>
            </a:extLst>
          </p:cNvPr>
          <p:cNvSpPr>
            <a:spLocks noGrp="1"/>
          </p:cNvSpPr>
          <p:nvPr>
            <p:ph idx="1"/>
          </p:nvPr>
        </p:nvSpPr>
        <p:spPr/>
        <p:txBody>
          <a:bodyPr/>
          <a:lstStyle/>
          <a:p>
            <a:r>
              <a:rPr lang="pt-BR" dirty="0"/>
              <a:t>Companhia aberta é uma vitrine ao mercado</a:t>
            </a:r>
          </a:p>
          <a:p>
            <a:endParaRPr lang="pt-BR" dirty="0"/>
          </a:p>
          <a:p>
            <a:r>
              <a:rPr lang="pt-BR" dirty="0"/>
              <a:t>Formulário de Referência deve conter fatores de risco. Não é necessário fazer projeção de negócios, mas se o fizer, emissor tem de expor a metodologia</a:t>
            </a:r>
          </a:p>
          <a:p>
            <a:endParaRPr lang="pt-BR" dirty="0"/>
          </a:p>
          <a:p>
            <a:r>
              <a:rPr lang="pt-BR" dirty="0"/>
              <a:t>Com fechamento de capital, cessa a exigência de apresentação das informações periódicas postas pela CVM;</a:t>
            </a:r>
          </a:p>
        </p:txBody>
      </p:sp>
    </p:spTree>
    <p:extLst>
      <p:ext uri="{BB962C8B-B14F-4D97-AF65-F5344CB8AC3E}">
        <p14:creationId xmlns:p14="http://schemas.microsoft.com/office/powerpoint/2010/main" val="16787437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F50D9C-B182-4E4A-BA33-C3C6B4E978AF}"/>
              </a:ext>
            </a:extLst>
          </p:cNvPr>
          <p:cNvSpPr>
            <a:spLocks noGrp="1"/>
          </p:cNvSpPr>
          <p:nvPr>
            <p:ph type="title"/>
          </p:nvPr>
        </p:nvSpPr>
        <p:spPr/>
        <p:txBody>
          <a:bodyPr/>
          <a:lstStyle/>
          <a:p>
            <a:r>
              <a:rPr lang="pt-BR" dirty="0"/>
              <a:t>Outros tipos societários</a:t>
            </a:r>
          </a:p>
        </p:txBody>
      </p:sp>
      <p:sp>
        <p:nvSpPr>
          <p:cNvPr id="3" name="Espaço Reservado para Conteúdo 2">
            <a:extLst>
              <a:ext uri="{FF2B5EF4-FFF2-40B4-BE49-F238E27FC236}">
                <a16:creationId xmlns:a16="http://schemas.microsoft.com/office/drawing/2014/main" id="{2A48B865-1920-A140-8DDB-55AED4199EF6}"/>
              </a:ext>
            </a:extLst>
          </p:cNvPr>
          <p:cNvSpPr>
            <a:spLocks noGrp="1"/>
          </p:cNvSpPr>
          <p:nvPr>
            <p:ph idx="1"/>
          </p:nvPr>
        </p:nvSpPr>
        <p:spPr/>
        <p:txBody>
          <a:bodyPr/>
          <a:lstStyle/>
          <a:p>
            <a:r>
              <a:rPr lang="pt-BR" dirty="0"/>
              <a:t>Art. 37. Os emissores que emitam exclusivamente notas comerciais e cédula de crédito bancário - CCB, para distribuição ou negociação pública, podem se organizar sob a forma de sociedade anônima ou sociedade limitada.</a:t>
            </a:r>
          </a:p>
          <a:p>
            <a:r>
              <a:rPr lang="pt-BR" dirty="0"/>
              <a:t>Parágrafo único. Além das formas societárias previstas no caput, emissores que emitam exclusivamente notas comerciais do agronegócio - NCA, para distribuição ou negociação pública, podem se organizar sob a forma de cooperativa agrícola.</a:t>
            </a:r>
          </a:p>
          <a:p>
            <a:pPr marL="0" indent="0">
              <a:buNone/>
            </a:pPr>
            <a:br>
              <a:rPr lang="pt-BR" dirty="0"/>
            </a:br>
            <a:endParaRPr lang="pt-BR" dirty="0"/>
          </a:p>
        </p:txBody>
      </p:sp>
    </p:spTree>
    <p:extLst>
      <p:ext uri="{BB962C8B-B14F-4D97-AF65-F5344CB8AC3E}">
        <p14:creationId xmlns:p14="http://schemas.microsoft.com/office/powerpoint/2010/main" val="23673328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109EE4-25D5-284E-876E-8E752D187B03}"/>
              </a:ext>
            </a:extLst>
          </p:cNvPr>
          <p:cNvSpPr>
            <a:spLocks noGrp="1"/>
          </p:cNvSpPr>
          <p:nvPr>
            <p:ph type="title"/>
          </p:nvPr>
        </p:nvSpPr>
        <p:spPr/>
        <p:txBody>
          <a:bodyPr/>
          <a:lstStyle/>
          <a:p>
            <a:r>
              <a:rPr lang="pt-BR" dirty="0"/>
              <a:t>Resolução 80 </a:t>
            </a:r>
          </a:p>
        </p:txBody>
      </p:sp>
      <p:sp>
        <p:nvSpPr>
          <p:cNvPr id="3" name="Espaço Reservado para Conteúdo 2">
            <a:extLst>
              <a:ext uri="{FF2B5EF4-FFF2-40B4-BE49-F238E27FC236}">
                <a16:creationId xmlns:a16="http://schemas.microsoft.com/office/drawing/2014/main" id="{B30873AB-D0BB-6249-A263-69F3E9ACCED8}"/>
              </a:ext>
            </a:extLst>
          </p:cNvPr>
          <p:cNvSpPr>
            <a:spLocks noGrp="1"/>
          </p:cNvSpPr>
          <p:nvPr>
            <p:ph idx="1"/>
          </p:nvPr>
        </p:nvSpPr>
        <p:spPr/>
        <p:txBody>
          <a:bodyPr>
            <a:normAutofit lnSpcReduction="10000"/>
          </a:bodyPr>
          <a:lstStyle/>
          <a:p>
            <a:r>
              <a:rPr lang="pt-BR" dirty="0"/>
              <a:t>Art. 38. O status de emissor com grande exposição ao mercado é conferido ao emissor que atenda, cumulativamente, aos seguintes requisitos:</a:t>
            </a:r>
          </a:p>
          <a:p>
            <a:r>
              <a:rPr lang="pt-BR" dirty="0" err="1"/>
              <a:t>I</a:t>
            </a:r>
            <a:r>
              <a:rPr lang="pt-BR" dirty="0"/>
              <a:t> - tenha ações negociadas em bolsa há, pelo menos, 3 (três) anos;</a:t>
            </a:r>
          </a:p>
          <a:p>
            <a:r>
              <a:rPr lang="pt-BR" dirty="0"/>
              <a:t>II - tenha cumprido tempestivamente com suas obrigações periódicas nos últimos 12 (doze) meses; e</a:t>
            </a:r>
          </a:p>
          <a:p>
            <a:r>
              <a:rPr lang="pt-BR" dirty="0"/>
              <a:t>III - cujo valor de mercado das ações em circulação seja igual ou superior a </a:t>
            </a:r>
            <a:r>
              <a:rPr lang="pt-BR" dirty="0" err="1"/>
              <a:t>R</a:t>
            </a:r>
            <a:r>
              <a:rPr lang="pt-BR" dirty="0"/>
              <a:t>$ 5.000.000.000,00 (cinco bilhões de reais), de acordo com a cotação de fechamento no último dia útil do trimestre anterior à data do pedido de registro da oferta pública de distribuição de valores mobiliários.</a:t>
            </a:r>
          </a:p>
          <a:p>
            <a:pPr marL="0" indent="0">
              <a:buNone/>
            </a:pPr>
            <a:endParaRPr lang="pt-BR" dirty="0"/>
          </a:p>
        </p:txBody>
      </p:sp>
    </p:spTree>
    <p:extLst>
      <p:ext uri="{BB962C8B-B14F-4D97-AF65-F5344CB8AC3E}">
        <p14:creationId xmlns:p14="http://schemas.microsoft.com/office/powerpoint/2010/main" val="31169161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0542C2-DDB8-C34B-8FFA-60857A052BF9}"/>
              </a:ext>
            </a:extLst>
          </p:cNvPr>
          <p:cNvSpPr>
            <a:spLocks noGrp="1"/>
          </p:cNvSpPr>
          <p:nvPr>
            <p:ph type="title"/>
          </p:nvPr>
        </p:nvSpPr>
        <p:spPr/>
        <p:txBody>
          <a:bodyPr/>
          <a:lstStyle/>
          <a:p>
            <a:r>
              <a:rPr lang="pt-BR" dirty="0"/>
              <a:t>Registro do emissor </a:t>
            </a:r>
            <a:r>
              <a:rPr lang="pt-BR" dirty="0" err="1"/>
              <a:t>X</a:t>
            </a:r>
            <a:r>
              <a:rPr lang="pt-BR" dirty="0"/>
              <a:t> Registro da emissão</a:t>
            </a:r>
          </a:p>
        </p:txBody>
      </p:sp>
      <p:sp>
        <p:nvSpPr>
          <p:cNvPr id="3" name="Espaço Reservado para Conteúdo 2">
            <a:extLst>
              <a:ext uri="{FF2B5EF4-FFF2-40B4-BE49-F238E27FC236}">
                <a16:creationId xmlns:a16="http://schemas.microsoft.com/office/drawing/2014/main" id="{E4868B64-9269-6C43-B550-AD4AAD129C2B}"/>
              </a:ext>
            </a:extLst>
          </p:cNvPr>
          <p:cNvSpPr>
            <a:spLocks noGrp="1"/>
          </p:cNvSpPr>
          <p:nvPr>
            <p:ph idx="1"/>
          </p:nvPr>
        </p:nvSpPr>
        <p:spPr/>
        <p:txBody>
          <a:bodyPr/>
          <a:lstStyle/>
          <a:p>
            <a:endParaRPr lang="pt-BR" dirty="0"/>
          </a:p>
          <a:p>
            <a:endParaRPr lang="pt-BR" dirty="0"/>
          </a:p>
          <a:p>
            <a:pPr marL="0" indent="0">
              <a:buNone/>
            </a:pPr>
            <a:r>
              <a:rPr lang="pt-BR" dirty="0"/>
              <a:t>O documento fundamental do emissor é o formulário de referência</a:t>
            </a:r>
          </a:p>
          <a:p>
            <a:pPr marL="0" indent="0">
              <a:buNone/>
            </a:pPr>
            <a:endParaRPr lang="pt-BR" dirty="0"/>
          </a:p>
          <a:p>
            <a:pPr marL="0" indent="0">
              <a:buNone/>
            </a:pPr>
            <a:r>
              <a:rPr lang="pt-BR" dirty="0"/>
              <a:t>O documento fundamental da emissão é o </a:t>
            </a:r>
            <a:r>
              <a:rPr lang="pt-BR" sz="3200" b="1" dirty="0"/>
              <a:t>prospecto</a:t>
            </a:r>
            <a:r>
              <a:rPr lang="pt-BR" dirty="0"/>
              <a:t>, com as informações relevantes da operação.</a:t>
            </a:r>
          </a:p>
        </p:txBody>
      </p:sp>
    </p:spTree>
    <p:extLst>
      <p:ext uri="{BB962C8B-B14F-4D97-AF65-F5344CB8AC3E}">
        <p14:creationId xmlns:p14="http://schemas.microsoft.com/office/powerpoint/2010/main" val="5199936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C73F1D-CBF8-4849-B772-D4BFF3CFC6AA}"/>
              </a:ext>
            </a:extLst>
          </p:cNvPr>
          <p:cNvSpPr>
            <a:spLocks noGrp="1"/>
          </p:cNvSpPr>
          <p:nvPr>
            <p:ph type="title"/>
          </p:nvPr>
        </p:nvSpPr>
        <p:spPr/>
        <p:txBody>
          <a:bodyPr/>
          <a:lstStyle/>
          <a:p>
            <a:r>
              <a:rPr lang="pt-BR" dirty="0"/>
              <a:t>Integrantes do sistema de distribuição de VM</a:t>
            </a:r>
          </a:p>
        </p:txBody>
      </p:sp>
      <p:sp>
        <p:nvSpPr>
          <p:cNvPr id="3" name="Espaço Reservado para Conteúdo 2">
            <a:extLst>
              <a:ext uri="{FF2B5EF4-FFF2-40B4-BE49-F238E27FC236}">
                <a16:creationId xmlns:a16="http://schemas.microsoft.com/office/drawing/2014/main" id="{87FDF34C-BE7F-8D40-A95F-587C16749EC1}"/>
              </a:ext>
            </a:extLst>
          </p:cNvPr>
          <p:cNvSpPr>
            <a:spLocks noGrp="1"/>
          </p:cNvSpPr>
          <p:nvPr>
            <p:ph idx="1"/>
          </p:nvPr>
        </p:nvSpPr>
        <p:spPr/>
        <p:txBody>
          <a:bodyPr>
            <a:normAutofit fontScale="62500" lnSpcReduction="20000"/>
          </a:bodyPr>
          <a:lstStyle/>
          <a:p>
            <a:pPr marL="0" indent="0">
              <a:buNone/>
            </a:pPr>
            <a:endParaRPr lang="pt-BR" dirty="0"/>
          </a:p>
          <a:p>
            <a:pPr marL="0" indent="0">
              <a:buNone/>
            </a:pPr>
            <a:r>
              <a:rPr lang="pt-BR" dirty="0" err="1"/>
              <a:t>Art</a:t>
            </a:r>
            <a:r>
              <a:rPr lang="pt-BR" dirty="0"/>
              <a:t> . 15. O sistema de distribuição de valores mobiliários compreende:</a:t>
            </a:r>
          </a:p>
          <a:p>
            <a:pPr marL="0" indent="0">
              <a:buNone/>
            </a:pPr>
            <a:r>
              <a:rPr lang="pt-BR" dirty="0" err="1"/>
              <a:t>I</a:t>
            </a:r>
            <a:r>
              <a:rPr lang="pt-BR" dirty="0"/>
              <a:t> - as instituições financeiras e demais sociedades que tenham por objeto distribuir emissão de valores mobiliários:</a:t>
            </a:r>
          </a:p>
          <a:p>
            <a:pPr marL="0" indent="0">
              <a:buNone/>
            </a:pPr>
            <a:r>
              <a:rPr lang="pt-BR" dirty="0"/>
              <a:t>a) como agentes da companhia emissora;</a:t>
            </a:r>
          </a:p>
          <a:p>
            <a:pPr marL="0" indent="0">
              <a:buNone/>
            </a:pPr>
            <a:r>
              <a:rPr lang="pt-BR" dirty="0" err="1"/>
              <a:t>b</a:t>
            </a:r>
            <a:r>
              <a:rPr lang="pt-BR" dirty="0"/>
              <a:t>) por conta própria, subscrevendo ou comprando a emissão para a colocar no mercado;</a:t>
            </a:r>
          </a:p>
          <a:p>
            <a:pPr marL="0" indent="0">
              <a:buNone/>
            </a:pPr>
            <a:r>
              <a:rPr lang="pt-BR" dirty="0"/>
              <a:t>II - as sociedades que tenham por objeto a compra de valores mobiliários em circulação no mercado, para os revender por conta própria;</a:t>
            </a:r>
          </a:p>
          <a:p>
            <a:pPr marL="0" indent="0">
              <a:buNone/>
            </a:pPr>
            <a:r>
              <a:rPr lang="pt-BR" dirty="0"/>
              <a:t>III - as sociedades e os assessores de investimentos que exerçam atividades de mediação na negociação de valores mobiliários em bolsas de valores ou no mercado de balcão;       </a:t>
            </a:r>
          </a:p>
          <a:p>
            <a:pPr marL="0" indent="0">
              <a:buNone/>
            </a:pPr>
            <a:r>
              <a:rPr lang="pt-BR" dirty="0"/>
              <a:t>IV - as bolsas de valores.</a:t>
            </a:r>
          </a:p>
          <a:p>
            <a:pPr marL="0" indent="0">
              <a:buNone/>
            </a:pPr>
            <a:r>
              <a:rPr lang="pt-BR" dirty="0"/>
              <a:t>V - entidades de mercado de balcão organizado.                        </a:t>
            </a:r>
          </a:p>
          <a:p>
            <a:pPr marL="0" indent="0">
              <a:buNone/>
            </a:pPr>
            <a:r>
              <a:rPr lang="pt-BR" dirty="0"/>
              <a:t>VI - as corretoras de mercadorias, os operadores especiais e as Bolsas de Mercadorias e Futuros; e                  </a:t>
            </a:r>
          </a:p>
          <a:p>
            <a:pPr marL="0" indent="0">
              <a:buNone/>
            </a:pPr>
            <a:r>
              <a:rPr lang="pt-BR" dirty="0"/>
              <a:t>VII - as entidades de compensação e liquidação de operações com valores mobiliários.                      </a:t>
            </a:r>
          </a:p>
          <a:p>
            <a:pPr marL="0" indent="0">
              <a:buNone/>
            </a:pPr>
            <a:endParaRPr lang="pt-BR" dirty="0"/>
          </a:p>
        </p:txBody>
      </p:sp>
    </p:spTree>
    <p:extLst>
      <p:ext uri="{BB962C8B-B14F-4D97-AF65-F5344CB8AC3E}">
        <p14:creationId xmlns:p14="http://schemas.microsoft.com/office/powerpoint/2010/main" val="9907943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2" name="Slide Background Fill">
            <a:extLst>
              <a:ext uri="{FF2B5EF4-FFF2-40B4-BE49-F238E27FC236}">
                <a16:creationId xmlns:a16="http://schemas.microsoft.com/office/drawing/2014/main" id="{7D07B7BC-3270-4CF3-A7AA-0937908AD5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3" name="Group 91">
            <a:extLst>
              <a:ext uri="{FF2B5EF4-FFF2-40B4-BE49-F238E27FC236}">
                <a16:creationId xmlns:a16="http://schemas.microsoft.com/office/drawing/2014/main" id="{3248F5E6-4377-481A-9615-8B26AF96A07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651279" y="598259"/>
            <a:chExt cx="10889442" cy="5680742"/>
          </a:xfrm>
        </p:grpSpPr>
        <p:sp>
          <p:nvSpPr>
            <p:cNvPr id="93" name="Color">
              <a:extLst>
                <a:ext uri="{FF2B5EF4-FFF2-40B4-BE49-F238E27FC236}">
                  <a16:creationId xmlns:a16="http://schemas.microsoft.com/office/drawing/2014/main" id="{D8552057-9E04-4499-916A-649BB6B51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4" name="Color">
              <a:extLst>
                <a:ext uri="{FF2B5EF4-FFF2-40B4-BE49-F238E27FC236}">
                  <a16:creationId xmlns:a16="http://schemas.microsoft.com/office/drawing/2014/main" id="{D1194A2F-4E63-4228-A833-4D86528EAD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Imagem 3">
            <a:extLst>
              <a:ext uri="{FF2B5EF4-FFF2-40B4-BE49-F238E27FC236}">
                <a16:creationId xmlns:a16="http://schemas.microsoft.com/office/drawing/2014/main" id="{8AA64794-A1A0-7245-94B4-D519A201020A}"/>
              </a:ext>
            </a:extLst>
          </p:cNvPr>
          <p:cNvPicPr>
            <a:picLocks noChangeAspect="1"/>
          </p:cNvPicPr>
          <p:nvPr/>
        </p:nvPicPr>
        <p:blipFill>
          <a:blip r:embed="rId2"/>
          <a:stretch>
            <a:fillRect/>
          </a:stretch>
        </p:blipFill>
        <p:spPr>
          <a:xfrm>
            <a:off x="1028132" y="2573143"/>
            <a:ext cx="3987147" cy="2123026"/>
          </a:xfrm>
          <a:prstGeom prst="rect">
            <a:avLst/>
          </a:prstGeom>
        </p:spPr>
      </p:pic>
      <p:grpSp>
        <p:nvGrpSpPr>
          <p:cNvPr id="175" name="Group 95">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97" name="Freeform: Shape 96">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76" name="Freeform: Shape 97">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77" name="Freeform: Shape 98">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78" name="Freeform: Shape 99">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79" name="Freeform: Shape 100">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80" name="Freeform: Shape 101">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81" name="Freeform: Shape 102">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ítulo 1">
            <a:extLst>
              <a:ext uri="{FF2B5EF4-FFF2-40B4-BE49-F238E27FC236}">
                <a16:creationId xmlns:a16="http://schemas.microsoft.com/office/drawing/2014/main" id="{6D08F3AC-598E-D241-830A-6DD000B423D6}"/>
              </a:ext>
            </a:extLst>
          </p:cNvPr>
          <p:cNvSpPr>
            <a:spLocks noGrp="1"/>
          </p:cNvSpPr>
          <p:nvPr>
            <p:ph type="title"/>
          </p:nvPr>
        </p:nvSpPr>
        <p:spPr>
          <a:xfrm>
            <a:off x="786384" y="576072"/>
            <a:ext cx="10377484" cy="1546533"/>
          </a:xfrm>
        </p:spPr>
        <p:txBody>
          <a:bodyPr anchor="t">
            <a:normAutofit/>
          </a:bodyPr>
          <a:lstStyle/>
          <a:p>
            <a:r>
              <a:rPr lang="pt-BR" sz="4800">
                <a:solidFill>
                  <a:schemeClr val="bg1"/>
                </a:solidFill>
              </a:rPr>
              <a:t>Funções da CVM</a:t>
            </a:r>
          </a:p>
        </p:txBody>
      </p:sp>
      <p:sp>
        <p:nvSpPr>
          <p:cNvPr id="85" name="Espaço Reservado para Conteúdo 2">
            <a:extLst>
              <a:ext uri="{FF2B5EF4-FFF2-40B4-BE49-F238E27FC236}">
                <a16:creationId xmlns:a16="http://schemas.microsoft.com/office/drawing/2014/main" id="{17871C32-3989-C647-A426-3A05067CD4BC}"/>
              </a:ext>
            </a:extLst>
          </p:cNvPr>
          <p:cNvSpPr>
            <a:spLocks noGrp="1"/>
          </p:cNvSpPr>
          <p:nvPr>
            <p:ph idx="1"/>
          </p:nvPr>
        </p:nvSpPr>
        <p:spPr>
          <a:xfrm>
            <a:off x="5775577" y="965047"/>
            <a:ext cx="5569892" cy="5226490"/>
          </a:xfrm>
        </p:spPr>
        <p:txBody>
          <a:bodyPr anchor="ctr">
            <a:normAutofit/>
          </a:bodyPr>
          <a:lstStyle/>
          <a:p>
            <a:pPr marL="0" indent="0">
              <a:buNone/>
            </a:pPr>
            <a:r>
              <a:rPr lang="pt-BR" sz="1800" dirty="0">
                <a:solidFill>
                  <a:schemeClr val="bg1"/>
                </a:solidFill>
              </a:rPr>
              <a:t>Regula,  autoriza, fiscaliza e sanciona as seguintes atividades:</a:t>
            </a:r>
          </a:p>
          <a:p>
            <a:pPr fontAlgn="base"/>
            <a:r>
              <a:rPr lang="pt-BR" sz="1800" dirty="0">
                <a:solidFill>
                  <a:schemeClr val="bg1"/>
                </a:solidFill>
              </a:rPr>
              <a:t>Emissão e distribuição de valores mobiliários no mercado, exigindo registro de emissores e de emissões</a:t>
            </a:r>
          </a:p>
          <a:p>
            <a:pPr fontAlgn="base"/>
            <a:r>
              <a:rPr lang="pt-BR" sz="1800" dirty="0">
                <a:solidFill>
                  <a:schemeClr val="bg1"/>
                </a:solidFill>
              </a:rPr>
              <a:t>Negociação e intermediação no mercado de valores mobiliários e derivativos, estabelecendo regras para operações</a:t>
            </a:r>
          </a:p>
          <a:p>
            <a:pPr fontAlgn="base"/>
            <a:r>
              <a:rPr lang="pt-BR" sz="1800" dirty="0">
                <a:solidFill>
                  <a:schemeClr val="bg1"/>
                </a:solidFill>
              </a:rPr>
              <a:t>Organização, funcionamento e as operações das bolsas de valores;</a:t>
            </a:r>
          </a:p>
          <a:p>
            <a:pPr fontAlgn="base"/>
            <a:r>
              <a:rPr lang="pt-BR" sz="1800" dirty="0">
                <a:solidFill>
                  <a:schemeClr val="bg1"/>
                </a:solidFill>
              </a:rPr>
              <a:t>Organização, o funcionamento e as operações das Bolsas de Mercadorias e Futuros;</a:t>
            </a:r>
          </a:p>
          <a:p>
            <a:pPr fontAlgn="base"/>
            <a:r>
              <a:rPr lang="pt-BR" sz="1800" dirty="0">
                <a:solidFill>
                  <a:schemeClr val="bg1"/>
                </a:solidFill>
              </a:rPr>
              <a:t>Administração de carteiras e a custódia de valores mobiliários;</a:t>
            </a:r>
          </a:p>
          <a:p>
            <a:pPr fontAlgn="base"/>
            <a:r>
              <a:rPr lang="pt-BR" sz="1800" dirty="0">
                <a:solidFill>
                  <a:schemeClr val="bg1"/>
                </a:solidFill>
              </a:rPr>
              <a:t>Auditoria das companhias abertas;</a:t>
            </a:r>
          </a:p>
          <a:p>
            <a:pPr fontAlgn="base"/>
            <a:r>
              <a:rPr lang="pt-BR" sz="1800" dirty="0">
                <a:solidFill>
                  <a:schemeClr val="bg1"/>
                </a:solidFill>
              </a:rPr>
              <a:t>Serviços de consultor e analista de valores mobiliários.</a:t>
            </a:r>
          </a:p>
          <a:p>
            <a:pPr marL="0" indent="0">
              <a:buNone/>
            </a:pPr>
            <a:endParaRPr lang="pt-BR" sz="1400" dirty="0">
              <a:solidFill>
                <a:schemeClr val="bg1"/>
              </a:solidFill>
            </a:endParaRPr>
          </a:p>
        </p:txBody>
      </p:sp>
    </p:spTree>
    <p:extLst>
      <p:ext uri="{BB962C8B-B14F-4D97-AF65-F5344CB8AC3E}">
        <p14:creationId xmlns:p14="http://schemas.microsoft.com/office/powerpoint/2010/main" val="25682474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855BE7-0EC0-C044-A51D-2AD08705D097}"/>
              </a:ext>
            </a:extLst>
          </p:cNvPr>
          <p:cNvSpPr>
            <a:spLocks noGrp="1"/>
          </p:cNvSpPr>
          <p:nvPr>
            <p:ph type="title"/>
          </p:nvPr>
        </p:nvSpPr>
        <p:spPr/>
        <p:txBody>
          <a:bodyPr/>
          <a:lstStyle/>
          <a:p>
            <a:r>
              <a:rPr lang="pt-BR" dirty="0"/>
              <a:t>Distribuidores e Corretores</a:t>
            </a:r>
          </a:p>
        </p:txBody>
      </p:sp>
      <p:sp>
        <p:nvSpPr>
          <p:cNvPr id="3" name="Espaço Reservado para Conteúdo 2">
            <a:extLst>
              <a:ext uri="{FF2B5EF4-FFF2-40B4-BE49-F238E27FC236}">
                <a16:creationId xmlns:a16="http://schemas.microsoft.com/office/drawing/2014/main" id="{09D525FD-DA59-BB42-BDF7-649A23CE3C3A}"/>
              </a:ext>
            </a:extLst>
          </p:cNvPr>
          <p:cNvSpPr>
            <a:spLocks noGrp="1"/>
          </p:cNvSpPr>
          <p:nvPr>
            <p:ph idx="1"/>
          </p:nvPr>
        </p:nvSpPr>
        <p:spPr/>
        <p:txBody>
          <a:bodyPr>
            <a:normAutofit fontScale="47500" lnSpcReduction="20000"/>
          </a:bodyPr>
          <a:lstStyle/>
          <a:p>
            <a:pPr marL="0" indent="0">
              <a:buNone/>
            </a:pPr>
            <a:r>
              <a:rPr lang="pt-BR" dirty="0"/>
              <a:t>Instituições financeiras intermediárias. Podem também negociar por conta própria. A partir de 2009, distribuidoras passaram a operar na bolsa, e não há mais diferença prática entre distribuidoras e corretoras. Elas podem:</a:t>
            </a:r>
          </a:p>
          <a:p>
            <a:pPr marL="0" indent="0">
              <a:buNone/>
            </a:pPr>
            <a:br>
              <a:rPr lang="pt-BR" dirty="0"/>
            </a:br>
            <a:r>
              <a:rPr lang="pt-BR" dirty="0"/>
              <a:t>comprar e vender títulos e valores mobiliários por conta própria e de terceiros;</a:t>
            </a:r>
          </a:p>
          <a:p>
            <a:r>
              <a:rPr lang="pt-BR" dirty="0"/>
              <a:t>operar em bolsas de mercadorias e de futuros por conta própria e de terceiros;</a:t>
            </a:r>
          </a:p>
          <a:p>
            <a:r>
              <a:rPr lang="pt-BR" dirty="0"/>
              <a:t>intermediar a oferta pública e distribuição de títulos e valores mobiliários no mercado;</a:t>
            </a:r>
          </a:p>
          <a:p>
            <a:r>
              <a:rPr lang="pt-BR" dirty="0"/>
              <a:t>operar em bolsas de valores;</a:t>
            </a:r>
          </a:p>
          <a:p>
            <a:r>
              <a:rPr lang="pt-BR" dirty="0"/>
              <a:t>administrar carteiras e custodiar de títulos e valores mobiliários;</a:t>
            </a:r>
          </a:p>
          <a:p>
            <a:r>
              <a:rPr lang="pt-BR" dirty="0"/>
              <a:t>subscrever emissões de títulos e valores mobiliários no mercado;</a:t>
            </a:r>
          </a:p>
          <a:p>
            <a:r>
              <a:rPr lang="pt-BR" dirty="0"/>
              <a:t>exercer funções de </a:t>
            </a:r>
            <a:r>
              <a:rPr lang="pt-BR" dirty="0">
                <a:hlinkClick r:id="rId2"/>
              </a:rPr>
              <a:t>agente fiduciário</a:t>
            </a:r>
            <a:r>
              <a:rPr lang="pt-BR" dirty="0"/>
              <a:t>;</a:t>
            </a:r>
          </a:p>
          <a:p>
            <a:r>
              <a:rPr lang="pt-BR" dirty="0"/>
              <a:t>instituir, organizar e administrar fundos e clubes de investimento;</a:t>
            </a:r>
          </a:p>
          <a:p>
            <a:r>
              <a:rPr lang="pt-BR" dirty="0"/>
              <a:t>intermediar operações de compra e venda de moeda estrangeira, além de outras operações no mercado de câmbio;</a:t>
            </a:r>
          </a:p>
          <a:p>
            <a:r>
              <a:rPr lang="pt-BR" dirty="0"/>
              <a:t>praticar operações de compra e venda de metais preciosos, no mercado físico, por conta própria e de terceiros;</a:t>
            </a:r>
          </a:p>
          <a:p>
            <a:r>
              <a:rPr lang="pt-BR" dirty="0"/>
              <a:t>realizar </a:t>
            </a:r>
            <a:r>
              <a:rPr lang="pt-BR" dirty="0">
                <a:hlinkClick r:id="rId3"/>
              </a:rPr>
              <a:t>operações compromissadas</a:t>
            </a:r>
            <a:r>
              <a:rPr lang="pt-BR" dirty="0"/>
              <a:t>;</a:t>
            </a:r>
          </a:p>
          <a:p>
            <a:r>
              <a:rPr lang="pt-BR" dirty="0"/>
              <a:t>praticar  operações de conta margem;</a:t>
            </a:r>
          </a:p>
          <a:p>
            <a:r>
              <a:rPr lang="pt-BR" dirty="0"/>
              <a:t>prestar serviços de intermediação e de assessoria ou assistência técnica, em operações e atividades nos mercados financeiro e de capitais.​</a:t>
            </a:r>
          </a:p>
          <a:p>
            <a:endParaRPr lang="pt-BR" dirty="0"/>
          </a:p>
          <a:p>
            <a:pPr marL="0" indent="0">
              <a:buNone/>
            </a:pPr>
            <a:endParaRPr lang="pt-BR" dirty="0"/>
          </a:p>
        </p:txBody>
      </p:sp>
    </p:spTree>
    <p:extLst>
      <p:ext uri="{BB962C8B-B14F-4D97-AF65-F5344CB8AC3E}">
        <p14:creationId xmlns:p14="http://schemas.microsoft.com/office/powerpoint/2010/main" val="35761327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EF4653-725A-9344-B228-302EBCD85B58}"/>
              </a:ext>
            </a:extLst>
          </p:cNvPr>
          <p:cNvSpPr>
            <a:spLocks noGrp="1"/>
          </p:cNvSpPr>
          <p:nvPr>
            <p:ph type="title"/>
          </p:nvPr>
        </p:nvSpPr>
        <p:spPr/>
        <p:txBody>
          <a:bodyPr/>
          <a:lstStyle/>
          <a:p>
            <a:r>
              <a:rPr lang="pt-BR" dirty="0" err="1"/>
              <a:t>Underwriting</a:t>
            </a:r>
            <a:endParaRPr lang="pt-BR" dirty="0"/>
          </a:p>
        </p:txBody>
      </p:sp>
      <p:sp>
        <p:nvSpPr>
          <p:cNvPr id="3" name="Espaço Reservado para Conteúdo 2">
            <a:extLst>
              <a:ext uri="{FF2B5EF4-FFF2-40B4-BE49-F238E27FC236}">
                <a16:creationId xmlns:a16="http://schemas.microsoft.com/office/drawing/2014/main" id="{8E4C4260-8924-E24F-857E-9FD00267FC1C}"/>
              </a:ext>
            </a:extLst>
          </p:cNvPr>
          <p:cNvSpPr>
            <a:spLocks noGrp="1"/>
          </p:cNvSpPr>
          <p:nvPr>
            <p:ph idx="1"/>
          </p:nvPr>
        </p:nvSpPr>
        <p:spPr/>
        <p:txBody>
          <a:bodyPr/>
          <a:lstStyle/>
          <a:p>
            <a:r>
              <a:rPr lang="pt-BR" dirty="0"/>
              <a:t>Operação de distribuição primária e secundária de VM</a:t>
            </a:r>
          </a:p>
          <a:p>
            <a:r>
              <a:rPr lang="pt-BR" dirty="0"/>
              <a:t>3 tipos</a:t>
            </a:r>
          </a:p>
          <a:p>
            <a:pPr>
              <a:buFont typeface="Wingdings" pitchFamily="2" charset="2"/>
              <a:buChar char="v"/>
            </a:pPr>
            <a:r>
              <a:rPr lang="pt-BR" dirty="0"/>
              <a:t> firme (</a:t>
            </a:r>
            <a:r>
              <a:rPr lang="pt-BR" dirty="0" err="1"/>
              <a:t>straight</a:t>
            </a:r>
            <a:r>
              <a:rPr lang="pt-BR" dirty="0"/>
              <a:t>): todos os VM são subscritos pelas Instituição financeira, que os revende. Emitente não tem risco;</a:t>
            </a:r>
          </a:p>
          <a:p>
            <a:pPr>
              <a:buFont typeface="Wingdings" pitchFamily="2" charset="2"/>
              <a:buChar char="v"/>
            </a:pPr>
            <a:r>
              <a:rPr lang="pt-BR" dirty="0"/>
              <a:t>Residual com garantia de sobra (stand-</a:t>
            </a:r>
            <a:r>
              <a:rPr lang="pt-BR" dirty="0" err="1"/>
              <a:t>by</a:t>
            </a:r>
            <a:r>
              <a:rPr lang="pt-BR" dirty="0"/>
              <a:t>). IF compra títulos que sobrarem após determinado prazo</a:t>
            </a:r>
          </a:p>
          <a:p>
            <a:pPr>
              <a:buFont typeface="Wingdings" pitchFamily="2" charset="2"/>
              <a:buChar char="v"/>
            </a:pPr>
            <a:r>
              <a:rPr lang="pt-BR" dirty="0"/>
              <a:t> Melhores esforços (</a:t>
            </a:r>
            <a:r>
              <a:rPr lang="pt-BR" dirty="0" err="1"/>
              <a:t>best-efforts</a:t>
            </a:r>
            <a:r>
              <a:rPr lang="pt-BR" dirty="0"/>
              <a:t>)</a:t>
            </a:r>
          </a:p>
          <a:p>
            <a:pPr>
              <a:buFont typeface="Wingdings" pitchFamily="2" charset="2"/>
              <a:buChar char="v"/>
            </a:pPr>
            <a:endParaRPr lang="pt-BR" dirty="0"/>
          </a:p>
          <a:p>
            <a:endParaRPr lang="pt-BR" dirty="0"/>
          </a:p>
          <a:p>
            <a:endParaRPr lang="pt-BR" dirty="0"/>
          </a:p>
        </p:txBody>
      </p:sp>
    </p:spTree>
    <p:extLst>
      <p:ext uri="{BB962C8B-B14F-4D97-AF65-F5344CB8AC3E}">
        <p14:creationId xmlns:p14="http://schemas.microsoft.com/office/powerpoint/2010/main" val="35891410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93C2518-EC41-B04B-9F0F-AEBBC3997941}"/>
              </a:ext>
            </a:extLst>
          </p:cNvPr>
          <p:cNvSpPr>
            <a:spLocks noGrp="1"/>
          </p:cNvSpPr>
          <p:nvPr>
            <p:ph type="title"/>
          </p:nvPr>
        </p:nvSpPr>
        <p:spPr/>
        <p:txBody>
          <a:bodyPr>
            <a:normAutofit fontScale="90000"/>
          </a:bodyPr>
          <a:lstStyle/>
          <a:p>
            <a:r>
              <a:rPr lang="pt-BR" dirty="0"/>
              <a:t>Antes gentes Autônomos de Investimento (AAI). Agora chamados ASSESSORES DE INVESTIMENTO</a:t>
            </a:r>
          </a:p>
        </p:txBody>
      </p:sp>
      <p:sp>
        <p:nvSpPr>
          <p:cNvPr id="3" name="Espaço Reservado para Conteúdo 2">
            <a:extLst>
              <a:ext uri="{FF2B5EF4-FFF2-40B4-BE49-F238E27FC236}">
                <a16:creationId xmlns:a16="http://schemas.microsoft.com/office/drawing/2014/main" id="{E8E459C3-5A62-E34C-8D0C-8D8A60FDB9C0}"/>
              </a:ext>
            </a:extLst>
          </p:cNvPr>
          <p:cNvSpPr>
            <a:spLocks noGrp="1"/>
          </p:cNvSpPr>
          <p:nvPr>
            <p:ph idx="1"/>
          </p:nvPr>
        </p:nvSpPr>
        <p:spPr/>
        <p:txBody>
          <a:bodyPr>
            <a:normAutofit fontScale="85000" lnSpcReduction="20000"/>
          </a:bodyPr>
          <a:lstStyle/>
          <a:p>
            <a:pPr marL="0" indent="0">
              <a:buNone/>
            </a:pPr>
            <a:r>
              <a:rPr lang="pt-BR" dirty="0"/>
              <a:t>Representa o mercado para o </a:t>
            </a:r>
            <a:r>
              <a:rPr lang="pt-BR" dirty="0" err="1"/>
              <a:t>investor</a:t>
            </a:r>
            <a:r>
              <a:rPr lang="pt-BR" dirty="0"/>
              <a:t>, ajudando na capilaridade.</a:t>
            </a:r>
          </a:p>
          <a:p>
            <a:pPr marL="0" indent="0">
              <a:buNone/>
            </a:pPr>
            <a:endParaRPr lang="pt-BR" dirty="0"/>
          </a:p>
          <a:p>
            <a:pPr marL="0" indent="0">
              <a:buNone/>
            </a:pPr>
            <a:r>
              <a:rPr lang="pt-BR" dirty="0"/>
              <a:t>Prospecção,  captação  e cadastro de clientes.</a:t>
            </a:r>
          </a:p>
          <a:p>
            <a:pPr marL="0" indent="0">
              <a:buNone/>
            </a:pPr>
            <a:endParaRPr lang="pt-BR" dirty="0"/>
          </a:p>
          <a:p>
            <a:pPr marL="0" indent="0">
              <a:buNone/>
            </a:pPr>
            <a:r>
              <a:rPr lang="pt-BR" dirty="0"/>
              <a:t>Registro e Transmissão de Ordens.</a:t>
            </a:r>
          </a:p>
          <a:p>
            <a:pPr marL="0" indent="0">
              <a:buNone/>
            </a:pPr>
            <a:endParaRPr lang="pt-BR" dirty="0"/>
          </a:p>
          <a:p>
            <a:pPr marL="0" indent="0">
              <a:buNone/>
            </a:pPr>
            <a:r>
              <a:rPr lang="pt-BR" dirty="0"/>
              <a:t>Com resolução 178, pode fazer recomendações de investimentos</a:t>
            </a:r>
          </a:p>
          <a:p>
            <a:pPr marL="0" indent="0">
              <a:buNone/>
            </a:pPr>
            <a:endParaRPr lang="pt-BR" dirty="0"/>
          </a:p>
          <a:p>
            <a:pPr marL="0" indent="0">
              <a:buNone/>
            </a:pPr>
            <a:r>
              <a:rPr lang="pt-BR" dirty="0"/>
              <a:t>Pode explicar produto, mas não pode em   operar em nome do cliente como administrador de carteira (nem pode receber sua senha).</a:t>
            </a:r>
          </a:p>
          <a:p>
            <a:pPr marL="0" indent="0">
              <a:buNone/>
            </a:pPr>
            <a:r>
              <a:rPr lang="pt-BR" dirty="0"/>
              <a:t>Atuam com exclusividade para corretora ou distribuidora. Tem sido contratado non compete por determinado prazo após o fim do relacionamento</a:t>
            </a:r>
          </a:p>
        </p:txBody>
      </p:sp>
    </p:spTree>
    <p:extLst>
      <p:ext uri="{BB962C8B-B14F-4D97-AF65-F5344CB8AC3E}">
        <p14:creationId xmlns:p14="http://schemas.microsoft.com/office/powerpoint/2010/main" val="12010666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EAF0FC-9B50-B141-A238-E5F2F7EE0FFE}"/>
              </a:ext>
            </a:extLst>
          </p:cNvPr>
          <p:cNvSpPr>
            <a:spLocks noGrp="1"/>
          </p:cNvSpPr>
          <p:nvPr>
            <p:ph type="title"/>
          </p:nvPr>
        </p:nvSpPr>
        <p:spPr/>
        <p:txBody>
          <a:bodyPr/>
          <a:lstStyle/>
          <a:p>
            <a:r>
              <a:rPr lang="pt-BR" dirty="0"/>
              <a:t>Administradoras de Carteira</a:t>
            </a:r>
          </a:p>
        </p:txBody>
      </p:sp>
      <p:sp>
        <p:nvSpPr>
          <p:cNvPr id="3" name="Espaço Reservado para Conteúdo 2">
            <a:extLst>
              <a:ext uri="{FF2B5EF4-FFF2-40B4-BE49-F238E27FC236}">
                <a16:creationId xmlns:a16="http://schemas.microsoft.com/office/drawing/2014/main" id="{ABDF8F61-5465-F743-B35C-77FAE7C4FFE8}"/>
              </a:ext>
            </a:extLst>
          </p:cNvPr>
          <p:cNvSpPr>
            <a:spLocks noGrp="1"/>
          </p:cNvSpPr>
          <p:nvPr>
            <p:ph idx="1"/>
          </p:nvPr>
        </p:nvSpPr>
        <p:spPr/>
        <p:txBody>
          <a:bodyPr/>
          <a:lstStyle/>
          <a:p>
            <a:r>
              <a:rPr lang="pt-BR" dirty="0"/>
              <a:t>CVM exige </a:t>
            </a:r>
            <a:r>
              <a:rPr lang="pt-BR" dirty="0" err="1"/>
              <a:t>chinese</a:t>
            </a:r>
            <a:r>
              <a:rPr lang="pt-BR" dirty="0"/>
              <a:t> </a:t>
            </a:r>
            <a:r>
              <a:rPr lang="pt-BR" dirty="0" err="1"/>
              <a:t>wall</a:t>
            </a:r>
            <a:r>
              <a:rPr lang="pt-BR" dirty="0"/>
              <a:t> entre gestores de carteiras e as corretoras, inclusive </a:t>
            </a:r>
            <a:r>
              <a:rPr lang="pt-BR" dirty="0" err="1"/>
              <a:t>segregacaçao</a:t>
            </a:r>
            <a:r>
              <a:rPr lang="pt-BR" dirty="0"/>
              <a:t> física e  restrição de acesso a arquivos, para evitar </a:t>
            </a:r>
            <a:r>
              <a:rPr lang="pt-BR" dirty="0" err="1"/>
              <a:t>insider</a:t>
            </a:r>
            <a:r>
              <a:rPr lang="pt-BR" dirty="0"/>
              <a:t> trading.</a:t>
            </a:r>
          </a:p>
          <a:p>
            <a:endParaRPr lang="pt-BR" dirty="0"/>
          </a:p>
          <a:p>
            <a:endParaRPr lang="pt-BR" dirty="0"/>
          </a:p>
          <a:p>
            <a:pPr marL="0" indent="0">
              <a:buNone/>
            </a:pPr>
            <a:r>
              <a:rPr lang="pt-BR" dirty="0"/>
              <a:t>AUDITORES INDEPENDENTES: rotatividade Quinquenal. Não basta trocar equipes.</a:t>
            </a:r>
          </a:p>
        </p:txBody>
      </p:sp>
    </p:spTree>
    <p:extLst>
      <p:ext uri="{BB962C8B-B14F-4D97-AF65-F5344CB8AC3E}">
        <p14:creationId xmlns:p14="http://schemas.microsoft.com/office/powerpoint/2010/main" val="24500412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54DD7F-38CB-AD47-8575-286C3FC30768}"/>
              </a:ext>
            </a:extLst>
          </p:cNvPr>
          <p:cNvSpPr>
            <a:spLocks noGrp="1"/>
          </p:cNvSpPr>
          <p:nvPr>
            <p:ph type="title"/>
          </p:nvPr>
        </p:nvSpPr>
        <p:spPr/>
        <p:txBody>
          <a:bodyPr/>
          <a:lstStyle/>
          <a:p>
            <a:r>
              <a:rPr lang="pt-BR" dirty="0"/>
              <a:t>Agências de classificação de risco</a:t>
            </a:r>
          </a:p>
        </p:txBody>
      </p:sp>
      <p:sp>
        <p:nvSpPr>
          <p:cNvPr id="3" name="Espaço Reservado para Conteúdo 2">
            <a:extLst>
              <a:ext uri="{FF2B5EF4-FFF2-40B4-BE49-F238E27FC236}">
                <a16:creationId xmlns:a16="http://schemas.microsoft.com/office/drawing/2014/main" id="{9D43C345-5613-5D42-9C49-9C11608E7C15}"/>
              </a:ext>
            </a:extLst>
          </p:cNvPr>
          <p:cNvSpPr>
            <a:spLocks noGrp="1"/>
          </p:cNvSpPr>
          <p:nvPr>
            <p:ph idx="1"/>
          </p:nvPr>
        </p:nvSpPr>
        <p:spPr/>
        <p:txBody>
          <a:bodyPr/>
          <a:lstStyle/>
          <a:p>
            <a:pPr marL="0" indent="0">
              <a:buNone/>
            </a:pPr>
            <a:r>
              <a:rPr lang="pt-BR" dirty="0"/>
              <a:t>3 grandes no mundo: FITCH, MOODY´S e STANDARD AND POORS.</a:t>
            </a:r>
          </a:p>
          <a:p>
            <a:pPr marL="0" indent="0">
              <a:buNone/>
            </a:pPr>
            <a:endParaRPr lang="pt-BR" dirty="0"/>
          </a:p>
          <a:p>
            <a:pPr marL="0" indent="0">
              <a:buNone/>
            </a:pPr>
            <a:r>
              <a:rPr lang="pt-BR" dirty="0"/>
              <a:t>No Brasil, há outras 4 grandes na classificação de risco de crédito: SR rating, LF rating, Austin e </a:t>
            </a:r>
            <a:r>
              <a:rPr lang="pt-BR" dirty="0" err="1"/>
              <a:t>Liberum</a:t>
            </a:r>
            <a:endParaRPr lang="pt-BR" dirty="0"/>
          </a:p>
          <a:p>
            <a:pPr marL="0" indent="0">
              <a:buNone/>
            </a:pPr>
            <a:endParaRPr lang="pt-BR" dirty="0"/>
          </a:p>
          <a:p>
            <a:pPr marL="0" indent="0">
              <a:buNone/>
            </a:pPr>
            <a:r>
              <a:rPr lang="pt-BR" dirty="0" err="1"/>
              <a:t>Classificaçao</a:t>
            </a:r>
            <a:r>
              <a:rPr lang="pt-BR" dirty="0"/>
              <a:t> é contratada pelo próprio cliente, o que gera risco de conflito de interesses.</a:t>
            </a:r>
          </a:p>
        </p:txBody>
      </p:sp>
    </p:spTree>
    <p:extLst>
      <p:ext uri="{BB962C8B-B14F-4D97-AF65-F5344CB8AC3E}">
        <p14:creationId xmlns:p14="http://schemas.microsoft.com/office/powerpoint/2010/main" val="33734986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D990BA-61CE-4945-8DF1-EDB91116E662}"/>
              </a:ext>
            </a:extLst>
          </p:cNvPr>
          <p:cNvSpPr>
            <a:spLocks noGrp="1"/>
          </p:cNvSpPr>
          <p:nvPr>
            <p:ph type="title"/>
          </p:nvPr>
        </p:nvSpPr>
        <p:spPr/>
        <p:txBody>
          <a:bodyPr/>
          <a:lstStyle/>
          <a:p>
            <a:r>
              <a:rPr lang="pt-BR" dirty="0"/>
              <a:t>Mercado de Balcão</a:t>
            </a:r>
          </a:p>
        </p:txBody>
      </p:sp>
      <p:sp>
        <p:nvSpPr>
          <p:cNvPr id="3" name="Espaço Reservado para Conteúdo 2">
            <a:extLst>
              <a:ext uri="{FF2B5EF4-FFF2-40B4-BE49-F238E27FC236}">
                <a16:creationId xmlns:a16="http://schemas.microsoft.com/office/drawing/2014/main" id="{AFCA2640-2883-4149-B4DF-155EE70F33B5}"/>
              </a:ext>
            </a:extLst>
          </p:cNvPr>
          <p:cNvSpPr>
            <a:spLocks noGrp="1"/>
          </p:cNvSpPr>
          <p:nvPr>
            <p:ph idx="1"/>
          </p:nvPr>
        </p:nvSpPr>
        <p:spPr/>
        <p:txBody>
          <a:bodyPr>
            <a:normAutofit lnSpcReduction="10000"/>
          </a:bodyPr>
          <a:lstStyle/>
          <a:p>
            <a:r>
              <a:rPr lang="pt-BR" dirty="0"/>
              <a:t>Organizado ou não- organizado</a:t>
            </a:r>
          </a:p>
          <a:p>
            <a:r>
              <a:rPr lang="pt-BR" dirty="0"/>
              <a:t>§ 3º do artigo 21, da Lei 6395. São atividades do mercado de balcão não organizado as realizadas com a participação das empresas ou profissionais indicados no art. 15, incisos </a:t>
            </a:r>
            <a:r>
              <a:rPr lang="pt-BR" dirty="0" err="1"/>
              <a:t>I</a:t>
            </a:r>
            <a:r>
              <a:rPr lang="pt-BR" dirty="0"/>
              <a:t>, II e III, ou nos seus estabelecimentos, excluídas as operações efetuadas em bolsas ou em sistemas administrados por entidades de balcão organizado.                     </a:t>
            </a:r>
          </a:p>
          <a:p>
            <a:r>
              <a:rPr lang="pt-BR" dirty="0"/>
              <a:t>§ 4º Cada Bolsa de Valores ou entidade de mercado de balcão organizado poderá estabelecer requisitos próprios para que os valores sejam admitidos à negociação no seu recinto ou sistema, mediante prévia aprovação da Comissão de Valores Mobiliários.   </a:t>
            </a:r>
          </a:p>
          <a:p>
            <a:pPr marL="0" indent="0">
              <a:buNone/>
            </a:pPr>
            <a:endParaRPr lang="pt-BR" dirty="0"/>
          </a:p>
        </p:txBody>
      </p:sp>
    </p:spTree>
    <p:extLst>
      <p:ext uri="{BB962C8B-B14F-4D97-AF65-F5344CB8AC3E}">
        <p14:creationId xmlns:p14="http://schemas.microsoft.com/office/powerpoint/2010/main" val="32084167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89EDD3D4-58C5-AF48-9F42-58EB1E0C1D71}"/>
              </a:ext>
            </a:extLst>
          </p:cNvPr>
          <p:cNvSpPr>
            <a:spLocks noGrp="1"/>
          </p:cNvSpPr>
          <p:nvPr>
            <p:ph type="title"/>
          </p:nvPr>
        </p:nvSpPr>
        <p:spPr>
          <a:xfrm>
            <a:off x="524741" y="620392"/>
            <a:ext cx="3808268" cy="5504688"/>
          </a:xfrm>
        </p:spPr>
        <p:txBody>
          <a:bodyPr>
            <a:normAutofit/>
          </a:bodyPr>
          <a:lstStyle/>
          <a:p>
            <a:r>
              <a:rPr lang="pt-BR" sz="6000" dirty="0">
                <a:solidFill>
                  <a:schemeClr val="bg1"/>
                </a:solidFill>
              </a:rPr>
              <a:t>Mercado de Capitais: </a:t>
            </a:r>
            <a:br>
              <a:rPr lang="pt-BR" sz="6000" dirty="0">
                <a:solidFill>
                  <a:schemeClr val="bg1"/>
                </a:solidFill>
              </a:rPr>
            </a:br>
            <a:r>
              <a:rPr lang="pt-BR" sz="6000" dirty="0">
                <a:solidFill>
                  <a:schemeClr val="bg1"/>
                </a:solidFill>
              </a:rPr>
              <a:t>mercado primário </a:t>
            </a:r>
            <a:r>
              <a:rPr lang="pt-BR" sz="6000" dirty="0" err="1">
                <a:solidFill>
                  <a:schemeClr val="bg1"/>
                </a:solidFill>
              </a:rPr>
              <a:t>x</a:t>
            </a:r>
            <a:r>
              <a:rPr lang="pt-BR" sz="6000" dirty="0">
                <a:solidFill>
                  <a:schemeClr val="bg1"/>
                </a:solidFill>
              </a:rPr>
              <a:t> Secundário</a:t>
            </a:r>
          </a:p>
        </p:txBody>
      </p:sp>
      <p:graphicFrame>
        <p:nvGraphicFramePr>
          <p:cNvPr id="5" name="Espaço Reservado para Conteúdo 2">
            <a:extLst>
              <a:ext uri="{FF2B5EF4-FFF2-40B4-BE49-F238E27FC236}">
                <a16:creationId xmlns:a16="http://schemas.microsoft.com/office/drawing/2014/main" id="{EE7FC9A1-16FD-D3BB-288E-878D3F048563}"/>
              </a:ext>
            </a:extLst>
          </p:cNvPr>
          <p:cNvGraphicFramePr>
            <a:graphicFrameLocks noGrp="1"/>
          </p:cNvGraphicFramePr>
          <p:nvPr>
            <p:ph idx="1"/>
            <p:extLst>
              <p:ext uri="{D42A27DB-BD31-4B8C-83A1-F6EECF244321}">
                <p14:modId xmlns:p14="http://schemas.microsoft.com/office/powerpoint/2010/main" val="4018639867"/>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201000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898381BC-CD13-9C41-BC75-29B337B39655}"/>
              </a:ext>
            </a:extLst>
          </p:cNvPr>
          <p:cNvSpPr>
            <a:spLocks noGrp="1"/>
          </p:cNvSpPr>
          <p:nvPr>
            <p:ph type="title"/>
          </p:nvPr>
        </p:nvSpPr>
        <p:spPr>
          <a:xfrm>
            <a:off x="524741" y="620392"/>
            <a:ext cx="3808268" cy="5504688"/>
          </a:xfrm>
        </p:spPr>
        <p:txBody>
          <a:bodyPr>
            <a:normAutofit/>
          </a:bodyPr>
          <a:lstStyle/>
          <a:p>
            <a:r>
              <a:rPr lang="pt-BR" sz="6000">
                <a:solidFill>
                  <a:schemeClr val="bg1"/>
                </a:solidFill>
              </a:rPr>
              <a:t>Mercado de Capitais</a:t>
            </a:r>
            <a:br>
              <a:rPr lang="pt-BR" sz="6000">
                <a:solidFill>
                  <a:schemeClr val="bg1"/>
                </a:solidFill>
              </a:rPr>
            </a:br>
            <a:r>
              <a:rPr lang="pt-BR" sz="6000">
                <a:solidFill>
                  <a:schemeClr val="bg1"/>
                </a:solidFill>
              </a:rPr>
              <a:t>Mercado de balcão X Bolsa</a:t>
            </a:r>
          </a:p>
        </p:txBody>
      </p:sp>
      <p:graphicFrame>
        <p:nvGraphicFramePr>
          <p:cNvPr id="5" name="Espaço Reservado para Conteúdo 2">
            <a:extLst>
              <a:ext uri="{FF2B5EF4-FFF2-40B4-BE49-F238E27FC236}">
                <a16:creationId xmlns:a16="http://schemas.microsoft.com/office/drawing/2014/main" id="{AC25AF60-F2C0-63C1-35DA-C00511D365E9}"/>
              </a:ext>
            </a:extLst>
          </p:cNvPr>
          <p:cNvGraphicFramePr>
            <a:graphicFrameLocks noGrp="1"/>
          </p:cNvGraphicFramePr>
          <p:nvPr>
            <p:ph idx="1"/>
            <p:extLst>
              <p:ext uri="{D42A27DB-BD31-4B8C-83A1-F6EECF244321}">
                <p14:modId xmlns:p14="http://schemas.microsoft.com/office/powerpoint/2010/main" val="3138699833"/>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372645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0">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237CB5E1-A5F8-C247-AC65-F8418AD7945E}"/>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Um resumo</a:t>
            </a:r>
          </a:p>
        </p:txBody>
      </p:sp>
      <p:pic>
        <p:nvPicPr>
          <p:cNvPr id="4" name="Espaço Reservado para Conteúdo 3">
            <a:extLst>
              <a:ext uri="{FF2B5EF4-FFF2-40B4-BE49-F238E27FC236}">
                <a16:creationId xmlns:a16="http://schemas.microsoft.com/office/drawing/2014/main" id="{3622AE33-5385-C343-8CC2-59838DF0C637}"/>
              </a:ext>
            </a:extLst>
          </p:cNvPr>
          <p:cNvPicPr>
            <a:picLocks noGrp="1" noChangeAspect="1"/>
          </p:cNvPicPr>
          <p:nvPr>
            <p:ph idx="1"/>
          </p:nvPr>
        </p:nvPicPr>
        <p:blipFill>
          <a:blip r:embed="rId2"/>
          <a:stretch>
            <a:fillRect/>
          </a:stretch>
        </p:blipFill>
        <p:spPr>
          <a:xfrm>
            <a:off x="2007070" y="1667521"/>
            <a:ext cx="8569560" cy="4970345"/>
          </a:xfrm>
          <a:prstGeom prst="rect">
            <a:avLst/>
          </a:prstGeom>
        </p:spPr>
      </p:pic>
    </p:spTree>
    <p:extLst>
      <p:ext uri="{BB962C8B-B14F-4D97-AF65-F5344CB8AC3E}">
        <p14:creationId xmlns:p14="http://schemas.microsoft.com/office/powerpoint/2010/main" val="9657445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B9577E74-3C54-6C4E-9CC8-411D9DED15EE}"/>
              </a:ext>
            </a:extLst>
          </p:cNvPr>
          <p:cNvSpPr>
            <a:spLocks noGrp="1"/>
          </p:cNvSpPr>
          <p:nvPr>
            <p:ph type="title"/>
          </p:nvPr>
        </p:nvSpPr>
        <p:spPr>
          <a:xfrm>
            <a:off x="524741" y="620392"/>
            <a:ext cx="3808268" cy="5504688"/>
          </a:xfrm>
        </p:spPr>
        <p:txBody>
          <a:bodyPr>
            <a:normAutofit/>
          </a:bodyPr>
          <a:lstStyle/>
          <a:p>
            <a:r>
              <a:rPr lang="pt-BR" sz="3800">
                <a:solidFill>
                  <a:schemeClr val="bg1"/>
                </a:solidFill>
              </a:rPr>
              <a:t>Desmutualização e IPO da  BOVESPA</a:t>
            </a:r>
          </a:p>
        </p:txBody>
      </p:sp>
      <p:graphicFrame>
        <p:nvGraphicFramePr>
          <p:cNvPr id="5" name="Espaço Reservado para Conteúdo 2">
            <a:extLst>
              <a:ext uri="{FF2B5EF4-FFF2-40B4-BE49-F238E27FC236}">
                <a16:creationId xmlns:a16="http://schemas.microsoft.com/office/drawing/2014/main" id="{9D1F2852-F490-F620-6E51-1BFCC22CF65E}"/>
              </a:ext>
            </a:extLst>
          </p:cNvPr>
          <p:cNvGraphicFramePr>
            <a:graphicFrameLocks noGrp="1"/>
          </p:cNvGraphicFramePr>
          <p:nvPr>
            <p:ph idx="1"/>
            <p:extLst>
              <p:ext uri="{D42A27DB-BD31-4B8C-83A1-F6EECF244321}">
                <p14:modId xmlns:p14="http://schemas.microsoft.com/office/powerpoint/2010/main" val="1687581373"/>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552605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B42B5C-D537-5849-80F1-A734B214B616}"/>
              </a:ext>
            </a:extLst>
          </p:cNvPr>
          <p:cNvSpPr>
            <a:spLocks noGrp="1"/>
          </p:cNvSpPr>
          <p:nvPr>
            <p:ph type="title"/>
          </p:nvPr>
        </p:nvSpPr>
        <p:spPr/>
        <p:txBody>
          <a:bodyPr/>
          <a:lstStyle/>
          <a:p>
            <a:r>
              <a:rPr lang="pt-BR" dirty="0"/>
              <a:t>Autonomia da CVM</a:t>
            </a:r>
          </a:p>
        </p:txBody>
      </p:sp>
      <p:sp>
        <p:nvSpPr>
          <p:cNvPr id="3" name="Espaço Reservado para Conteúdo 2">
            <a:extLst>
              <a:ext uri="{FF2B5EF4-FFF2-40B4-BE49-F238E27FC236}">
                <a16:creationId xmlns:a16="http://schemas.microsoft.com/office/drawing/2014/main" id="{AF2EEABB-F637-E845-BAC0-A1FCF5B4B553}"/>
              </a:ext>
            </a:extLst>
          </p:cNvPr>
          <p:cNvSpPr>
            <a:spLocks noGrp="1"/>
          </p:cNvSpPr>
          <p:nvPr>
            <p:ph idx="1"/>
          </p:nvPr>
        </p:nvSpPr>
        <p:spPr/>
        <p:txBody>
          <a:bodyPr/>
          <a:lstStyle/>
          <a:p>
            <a:r>
              <a:rPr lang="pt-BR" dirty="0"/>
              <a:t>Embora vinculada ao Ministério da Economia, lei de 2002 deu aos diretores da CVM mandatos de 5 anos, renovando-se 1 quinto a cada ano, vedada a recondução.</a:t>
            </a:r>
          </a:p>
        </p:txBody>
      </p:sp>
    </p:spTree>
    <p:extLst>
      <p:ext uri="{BB962C8B-B14F-4D97-AF65-F5344CB8AC3E}">
        <p14:creationId xmlns:p14="http://schemas.microsoft.com/office/powerpoint/2010/main" val="25834884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31EB33-F3F6-3C47-97CA-C521E91BD821}"/>
              </a:ext>
            </a:extLst>
          </p:cNvPr>
          <p:cNvSpPr>
            <a:spLocks noGrp="1"/>
          </p:cNvSpPr>
          <p:nvPr>
            <p:ph type="title"/>
          </p:nvPr>
        </p:nvSpPr>
        <p:spPr/>
        <p:txBody>
          <a:bodyPr/>
          <a:lstStyle/>
          <a:p>
            <a:r>
              <a:rPr lang="pt-BR" dirty="0"/>
              <a:t>Dualismo Regulatório</a:t>
            </a:r>
          </a:p>
        </p:txBody>
      </p:sp>
      <p:sp>
        <p:nvSpPr>
          <p:cNvPr id="3" name="Espaço Reservado para Conteúdo 2">
            <a:extLst>
              <a:ext uri="{FF2B5EF4-FFF2-40B4-BE49-F238E27FC236}">
                <a16:creationId xmlns:a16="http://schemas.microsoft.com/office/drawing/2014/main" id="{8D5F007E-5E1B-654C-B798-909563850530}"/>
              </a:ext>
            </a:extLst>
          </p:cNvPr>
          <p:cNvSpPr>
            <a:spLocks noGrp="1"/>
          </p:cNvSpPr>
          <p:nvPr>
            <p:ph idx="1"/>
          </p:nvPr>
        </p:nvSpPr>
        <p:spPr>
          <a:xfrm>
            <a:off x="838200" y="1842558"/>
            <a:ext cx="10515600" cy="4351338"/>
          </a:xfrm>
        </p:spPr>
        <p:txBody>
          <a:bodyPr/>
          <a:lstStyle/>
          <a:p>
            <a:endParaRPr lang="pt-BR" dirty="0"/>
          </a:p>
          <a:p>
            <a:r>
              <a:rPr lang="pt-BR" dirty="0"/>
              <a:t>Após restauração do TAG ALONG obrigatório de 80% na reforma da LSA em 2001, ampliação dos direitos dos investidores investiu em mecanismos de </a:t>
            </a:r>
            <a:r>
              <a:rPr lang="pt-BR" dirty="0" err="1"/>
              <a:t>autorregulação</a:t>
            </a:r>
            <a:r>
              <a:rPr lang="pt-BR" dirty="0"/>
              <a:t>.</a:t>
            </a:r>
          </a:p>
          <a:p>
            <a:r>
              <a:rPr lang="pt-BR" dirty="0"/>
              <a:t>Bovespa cria segmentos com melhor governança corporativa, com base no exemplo do NEUER MARKT alemão.</a:t>
            </a:r>
          </a:p>
          <a:p>
            <a:r>
              <a:rPr lang="pt-BR" dirty="0"/>
              <a:t>Expectativa – confirmada – era de uma corrida para o topo, com minoritários preferindo investir nas empresas que os protegessem mais.</a:t>
            </a:r>
          </a:p>
        </p:txBody>
      </p:sp>
    </p:spTree>
    <p:extLst>
      <p:ext uri="{BB962C8B-B14F-4D97-AF65-F5344CB8AC3E}">
        <p14:creationId xmlns:p14="http://schemas.microsoft.com/office/powerpoint/2010/main" val="8980178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77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Espaço Reservado para Conteúdo 3">
            <a:extLst>
              <a:ext uri="{FF2B5EF4-FFF2-40B4-BE49-F238E27FC236}">
                <a16:creationId xmlns:a16="http://schemas.microsoft.com/office/drawing/2014/main" id="{31C65ACB-E5DD-9C4A-A9F0-B63DD9F2C73C}"/>
              </a:ext>
            </a:extLst>
          </p:cNvPr>
          <p:cNvPicPr>
            <a:picLocks noGrp="1" noChangeAspect="1"/>
          </p:cNvPicPr>
          <p:nvPr>
            <p:ph idx="1"/>
          </p:nvPr>
        </p:nvPicPr>
        <p:blipFill>
          <a:blip r:embed="rId2"/>
          <a:stretch>
            <a:fillRect/>
          </a:stretch>
        </p:blipFill>
        <p:spPr>
          <a:xfrm>
            <a:off x="2381956" y="643467"/>
            <a:ext cx="7428088" cy="5571066"/>
          </a:xfrm>
          <a:prstGeom prst="rect">
            <a:avLst/>
          </a:prstGeom>
        </p:spPr>
      </p:pic>
    </p:spTree>
    <p:extLst>
      <p:ext uri="{BB962C8B-B14F-4D97-AF65-F5344CB8AC3E}">
        <p14:creationId xmlns:p14="http://schemas.microsoft.com/office/powerpoint/2010/main" val="30963553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527544-B1F0-F34A-AAAB-862C944AD3BE}"/>
              </a:ext>
            </a:extLst>
          </p:cNvPr>
          <p:cNvSpPr>
            <a:spLocks noGrp="1"/>
          </p:cNvSpPr>
          <p:nvPr>
            <p:ph type="title"/>
          </p:nvPr>
        </p:nvSpPr>
        <p:spPr/>
        <p:txBody>
          <a:bodyPr>
            <a:normAutofit fontScale="90000"/>
          </a:bodyPr>
          <a:lstStyle/>
          <a:p>
            <a:r>
              <a:rPr lang="pt-BR" dirty="0"/>
              <a:t>Ações.  Como regras,  as ofertas públicas têm de ser registradas (exceto as ofertas com esforços restritos)</a:t>
            </a:r>
          </a:p>
        </p:txBody>
      </p:sp>
      <p:sp>
        <p:nvSpPr>
          <p:cNvPr id="3" name="Espaço Reservado para Conteúdo 2">
            <a:extLst>
              <a:ext uri="{FF2B5EF4-FFF2-40B4-BE49-F238E27FC236}">
                <a16:creationId xmlns:a16="http://schemas.microsoft.com/office/drawing/2014/main" id="{1B324B7C-B172-4A44-813F-9968533C94FC}"/>
              </a:ext>
            </a:extLst>
          </p:cNvPr>
          <p:cNvSpPr>
            <a:spLocks noGrp="1"/>
          </p:cNvSpPr>
          <p:nvPr>
            <p:ph idx="1"/>
          </p:nvPr>
        </p:nvSpPr>
        <p:spPr/>
        <p:txBody>
          <a:bodyPr/>
          <a:lstStyle/>
          <a:p>
            <a:r>
              <a:rPr lang="pt-BR" dirty="0"/>
              <a:t>Oferta pública inicial: IPO (</a:t>
            </a:r>
            <a:r>
              <a:rPr lang="pt-BR" dirty="0" err="1"/>
              <a:t>initial</a:t>
            </a:r>
            <a:r>
              <a:rPr lang="pt-BR" dirty="0"/>
              <a:t> </a:t>
            </a:r>
            <a:r>
              <a:rPr lang="pt-BR" dirty="0" err="1"/>
              <a:t>public</a:t>
            </a:r>
            <a:r>
              <a:rPr lang="pt-BR" dirty="0"/>
              <a:t> </a:t>
            </a:r>
            <a:r>
              <a:rPr lang="pt-BR" dirty="0" err="1"/>
              <a:t>offer</a:t>
            </a:r>
            <a:r>
              <a:rPr lang="pt-BR" dirty="0"/>
              <a:t>)</a:t>
            </a:r>
          </a:p>
          <a:p>
            <a:endParaRPr lang="pt-BR" dirty="0"/>
          </a:p>
          <a:p>
            <a:r>
              <a:rPr lang="pt-BR" dirty="0"/>
              <a:t>Oferta subsequente, quando a empresa já está no mercado: </a:t>
            </a:r>
            <a:r>
              <a:rPr lang="pt-BR" dirty="0" err="1"/>
              <a:t>follow-on</a:t>
            </a:r>
            <a:endParaRPr lang="pt-BR" dirty="0"/>
          </a:p>
          <a:p>
            <a:endParaRPr lang="pt-BR" dirty="0"/>
          </a:p>
          <a:p>
            <a:r>
              <a:rPr lang="pt-BR" dirty="0"/>
              <a:t>Quando são emitidas ações novas, há operação de </a:t>
            </a:r>
            <a:r>
              <a:rPr lang="pt-BR" dirty="0" err="1"/>
              <a:t>underwriting</a:t>
            </a:r>
            <a:endParaRPr lang="pt-BR" dirty="0"/>
          </a:p>
          <a:p>
            <a:endParaRPr lang="pt-BR" dirty="0"/>
          </a:p>
          <a:p>
            <a:r>
              <a:rPr lang="pt-BR" dirty="0"/>
              <a:t>Quando são ofertadas ao público ações já </a:t>
            </a:r>
            <a:r>
              <a:rPr lang="pt-BR" dirty="0" err="1"/>
              <a:t>titularizadas</a:t>
            </a:r>
            <a:r>
              <a:rPr lang="pt-BR" dirty="0"/>
              <a:t> por outros acionistas, </a:t>
            </a:r>
            <a:r>
              <a:rPr lang="pt-BR" dirty="0" err="1"/>
              <a:t>block</a:t>
            </a:r>
            <a:r>
              <a:rPr lang="pt-BR" dirty="0"/>
              <a:t>-trade. Ordem de venda em bloco de grande quantidade de ações</a:t>
            </a:r>
          </a:p>
        </p:txBody>
      </p:sp>
      <p:sp>
        <p:nvSpPr>
          <p:cNvPr id="5" name="CaixaDeTexto 4">
            <a:extLst>
              <a:ext uri="{FF2B5EF4-FFF2-40B4-BE49-F238E27FC236}">
                <a16:creationId xmlns:a16="http://schemas.microsoft.com/office/drawing/2014/main" id="{71596626-ECA7-2343-89AC-C0FA183B8063}"/>
              </a:ext>
            </a:extLst>
          </p:cNvPr>
          <p:cNvSpPr txBox="1"/>
          <p:nvPr/>
        </p:nvSpPr>
        <p:spPr>
          <a:xfrm>
            <a:off x="3048000" y="3136613"/>
            <a:ext cx="6096000" cy="584775"/>
          </a:xfrm>
          <a:prstGeom prst="rect">
            <a:avLst/>
          </a:prstGeom>
          <a:noFill/>
        </p:spPr>
        <p:txBody>
          <a:bodyPr wrap="square">
            <a:spAutoFit/>
          </a:bodyPr>
          <a:lstStyle/>
          <a:p>
            <a:r>
              <a:rPr lang="pt-BR" sz="1400" dirty="0">
                <a:effectLst/>
                <a:latin typeface="Calibri" panose="020F0502020204030204" pitchFamily="34" charset="0"/>
                <a:ea typeface="Calibri" panose="020F0502020204030204" pitchFamily="34" charset="0"/>
                <a:cs typeface="Times New Roman" panose="02020603050405020304" pitchFamily="18" charset="0"/>
              </a:rPr>
              <a:t> </a:t>
            </a:r>
            <a:endParaRPr lang="pt-BR" sz="1400" dirty="0">
              <a:effectLst/>
              <a:latin typeface="Calibri" panose="020F0502020204030204" pitchFamily="34" charset="0"/>
              <a:ea typeface="Calibri" panose="020F0502020204030204" pitchFamily="34" charset="0"/>
            </a:endParaRPr>
          </a:p>
          <a:p>
            <a:r>
              <a:rPr lang="pt-BR" sz="1800" b="1" dirty="0" err="1">
                <a:effectLst/>
                <a:latin typeface="Times New Roman" panose="02020603050405020304" pitchFamily="18" charset="0"/>
                <a:ea typeface="Times New Roman" panose="02020603050405020304" pitchFamily="18" charset="0"/>
              </a:rPr>
              <a:t>R</a:t>
            </a:r>
            <a:r>
              <a:rPr lang="pt-BR" sz="1800" b="1" dirty="0">
                <a:effectLst/>
                <a:latin typeface="Times New Roman" panose="02020603050405020304" pitchFamily="18" charset="0"/>
                <a:ea typeface="Times New Roman" panose="02020603050405020304" pitchFamily="18" charset="0"/>
              </a:rPr>
              <a:t>$ 106.369.182,94</a:t>
            </a:r>
            <a:endParaRPr lang="pt-BR" sz="14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42757619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4DF507-D539-F3B5-913D-8D175A17D5C8}"/>
              </a:ext>
            </a:extLst>
          </p:cNvPr>
          <p:cNvSpPr>
            <a:spLocks noGrp="1"/>
          </p:cNvSpPr>
          <p:nvPr>
            <p:ph type="title"/>
          </p:nvPr>
        </p:nvSpPr>
        <p:spPr/>
        <p:txBody>
          <a:bodyPr/>
          <a:lstStyle/>
          <a:p>
            <a:r>
              <a:rPr lang="pt-BR" dirty="0"/>
              <a:t>Ofertas de valores mobiliários</a:t>
            </a:r>
          </a:p>
        </p:txBody>
      </p:sp>
      <p:sp>
        <p:nvSpPr>
          <p:cNvPr id="3" name="Espaço Reservado para Conteúdo 2">
            <a:extLst>
              <a:ext uri="{FF2B5EF4-FFF2-40B4-BE49-F238E27FC236}">
                <a16:creationId xmlns:a16="http://schemas.microsoft.com/office/drawing/2014/main" id="{578532E3-ABEF-4F10-6A63-EB433CBEBE50}"/>
              </a:ext>
            </a:extLst>
          </p:cNvPr>
          <p:cNvSpPr>
            <a:spLocks noGrp="1"/>
          </p:cNvSpPr>
          <p:nvPr>
            <p:ph idx="1"/>
          </p:nvPr>
        </p:nvSpPr>
        <p:spPr/>
        <p:txBody>
          <a:bodyPr/>
          <a:lstStyle/>
          <a:p>
            <a:r>
              <a:rPr lang="pt-BR" dirty="0"/>
              <a:t>Oferta Pública: dirigida ao mercado todo (Nelson Eizirik entendeu que SAF não poderia fazer oferta publica de ações voltadas apenas a torcedores do clube). Pode ser usada publicidade.</a:t>
            </a:r>
          </a:p>
          <a:p>
            <a:r>
              <a:rPr lang="pt-BR" dirty="0"/>
              <a:t>Oferta privada: dirigida às pessoas que tenham </a:t>
            </a:r>
            <a:r>
              <a:rPr lang="pt-BR" dirty="0" err="1"/>
              <a:t>umre</a:t>
            </a:r>
            <a:r>
              <a:rPr lang="pt-BR" dirty="0"/>
              <a:t> relação prévia com a emissora, seja comercial, creditícia, societária ou trabalhista</a:t>
            </a:r>
          </a:p>
          <a:p>
            <a:r>
              <a:rPr lang="pt-BR" dirty="0"/>
              <a:t>Oferta pública de distribuição com esforços restritos</a:t>
            </a:r>
            <a:r>
              <a:rPr lang="pt-BR"/>
              <a:t>.  </a:t>
            </a:r>
            <a:endParaRPr lang="pt-BR" dirty="0"/>
          </a:p>
        </p:txBody>
      </p:sp>
    </p:spTree>
    <p:extLst>
      <p:ext uri="{BB962C8B-B14F-4D97-AF65-F5344CB8AC3E}">
        <p14:creationId xmlns:p14="http://schemas.microsoft.com/office/powerpoint/2010/main" val="138359983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929E81-E740-8547-A977-011FC84E7BD7}"/>
              </a:ext>
            </a:extLst>
          </p:cNvPr>
          <p:cNvSpPr>
            <a:spLocks noGrp="1"/>
          </p:cNvSpPr>
          <p:nvPr>
            <p:ph type="title"/>
          </p:nvPr>
        </p:nvSpPr>
        <p:spPr/>
        <p:txBody>
          <a:bodyPr/>
          <a:lstStyle/>
          <a:p>
            <a:r>
              <a:rPr lang="pt-BR" dirty="0"/>
              <a:t>IPO – Abertura de capital</a:t>
            </a:r>
          </a:p>
        </p:txBody>
      </p:sp>
      <p:graphicFrame>
        <p:nvGraphicFramePr>
          <p:cNvPr id="4" name="Espaço Reservado para Conteúdo 3">
            <a:extLst>
              <a:ext uri="{FF2B5EF4-FFF2-40B4-BE49-F238E27FC236}">
                <a16:creationId xmlns:a16="http://schemas.microsoft.com/office/drawing/2014/main" id="{BDBE9FB5-DFA9-D549-BEB9-3CA4ADA58F07}"/>
              </a:ext>
            </a:extLst>
          </p:cNvPr>
          <p:cNvGraphicFramePr>
            <a:graphicFrameLocks noGrp="1"/>
          </p:cNvGraphicFramePr>
          <p:nvPr>
            <p:ph idx="1"/>
            <p:extLst>
              <p:ext uri="{D42A27DB-BD31-4B8C-83A1-F6EECF244321}">
                <p14:modId xmlns:p14="http://schemas.microsoft.com/office/powerpoint/2010/main" val="141163198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75887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9356C5-68B3-B444-9BFF-6F97F5CB3CAC}"/>
              </a:ext>
            </a:extLst>
          </p:cNvPr>
          <p:cNvSpPr>
            <a:spLocks noGrp="1"/>
          </p:cNvSpPr>
          <p:nvPr>
            <p:ph type="title"/>
          </p:nvPr>
        </p:nvSpPr>
        <p:spPr/>
        <p:txBody>
          <a:bodyPr/>
          <a:lstStyle/>
          <a:p>
            <a:r>
              <a:rPr lang="pt-BR" dirty="0"/>
              <a:t>Oferta pública de Aquisição de ações</a:t>
            </a:r>
          </a:p>
        </p:txBody>
      </p:sp>
      <p:sp>
        <p:nvSpPr>
          <p:cNvPr id="3" name="Espaço Reservado para Conteúdo 2">
            <a:extLst>
              <a:ext uri="{FF2B5EF4-FFF2-40B4-BE49-F238E27FC236}">
                <a16:creationId xmlns:a16="http://schemas.microsoft.com/office/drawing/2014/main" id="{DC1E1BE7-6B0F-1743-A54F-FDC4D08CB259}"/>
              </a:ext>
            </a:extLst>
          </p:cNvPr>
          <p:cNvSpPr>
            <a:spLocks noGrp="1"/>
          </p:cNvSpPr>
          <p:nvPr>
            <p:ph idx="1"/>
          </p:nvPr>
        </p:nvSpPr>
        <p:spPr/>
        <p:txBody>
          <a:bodyPr/>
          <a:lstStyle/>
          <a:p>
            <a:pPr marL="0" indent="0">
              <a:buNone/>
            </a:pPr>
            <a:r>
              <a:rPr lang="pt-BR" dirty="0"/>
              <a:t>São obrigatórias para:</a:t>
            </a:r>
          </a:p>
          <a:p>
            <a:pPr marL="514350" indent="-514350">
              <a:buAutoNum type="alphaLcParenR"/>
            </a:pPr>
            <a:r>
              <a:rPr lang="pt-BR" dirty="0"/>
              <a:t>OPA para cancelamento de registro de companhia aberta (fechamento de capital) – artigo 4, par. 4, LSA</a:t>
            </a:r>
          </a:p>
          <a:p>
            <a:pPr marL="514350" indent="-514350">
              <a:buAutoNum type="alphaLcParenR"/>
            </a:pPr>
            <a:r>
              <a:rPr lang="pt-BR" dirty="0"/>
              <a:t>OPA para aumento de participação acionaria (artigo 4, par. 6)</a:t>
            </a:r>
          </a:p>
          <a:p>
            <a:pPr marL="514350" indent="-514350">
              <a:buAutoNum type="alphaLcParenR"/>
            </a:pPr>
            <a:r>
              <a:rPr lang="pt-BR" dirty="0"/>
              <a:t>OPA por alienação de controle (</a:t>
            </a:r>
            <a:r>
              <a:rPr lang="pt-BR" dirty="0" err="1"/>
              <a:t>tag</a:t>
            </a:r>
            <a:r>
              <a:rPr lang="pt-BR" dirty="0"/>
              <a:t> </a:t>
            </a:r>
            <a:r>
              <a:rPr lang="pt-BR" dirty="0" err="1"/>
              <a:t>along</a:t>
            </a:r>
            <a:r>
              <a:rPr lang="pt-BR" dirty="0"/>
              <a:t> – artigo 254) </a:t>
            </a:r>
          </a:p>
        </p:txBody>
      </p:sp>
    </p:spTree>
    <p:extLst>
      <p:ext uri="{BB962C8B-B14F-4D97-AF65-F5344CB8AC3E}">
        <p14:creationId xmlns:p14="http://schemas.microsoft.com/office/powerpoint/2010/main" val="9084161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71929F-AC11-7C4F-ADA5-61E64662FF42}"/>
              </a:ext>
            </a:extLst>
          </p:cNvPr>
          <p:cNvSpPr>
            <a:spLocks noGrp="1"/>
          </p:cNvSpPr>
          <p:nvPr>
            <p:ph type="title"/>
          </p:nvPr>
        </p:nvSpPr>
        <p:spPr/>
        <p:txBody>
          <a:bodyPr/>
          <a:lstStyle/>
          <a:p>
            <a:r>
              <a:rPr lang="pt-BR" dirty="0"/>
              <a:t>Oferta Pública de Aquisição (voluntária)</a:t>
            </a:r>
          </a:p>
        </p:txBody>
      </p:sp>
      <p:sp>
        <p:nvSpPr>
          <p:cNvPr id="3" name="Espaço Reservado para Conteúdo 2">
            <a:extLst>
              <a:ext uri="{FF2B5EF4-FFF2-40B4-BE49-F238E27FC236}">
                <a16:creationId xmlns:a16="http://schemas.microsoft.com/office/drawing/2014/main" id="{EE0A3034-5112-7C47-B7F8-9A86FD75CCAC}"/>
              </a:ext>
            </a:extLst>
          </p:cNvPr>
          <p:cNvSpPr>
            <a:spLocks noGrp="1"/>
          </p:cNvSpPr>
          <p:nvPr>
            <p:ph idx="1"/>
          </p:nvPr>
        </p:nvSpPr>
        <p:spPr/>
        <p:txBody>
          <a:bodyPr/>
          <a:lstStyle/>
          <a:p>
            <a:r>
              <a:rPr lang="pt-BR" dirty="0"/>
              <a:t>OPA para aquisição de companhia aberta (artigo 254 A LSA). Pode ser Amigável ou hostil</a:t>
            </a:r>
          </a:p>
          <a:p>
            <a:endParaRPr lang="pt-BR" dirty="0"/>
          </a:p>
          <a:p>
            <a:endParaRPr lang="pt-BR" dirty="0"/>
          </a:p>
          <a:p>
            <a:pPr marL="0" indent="0">
              <a:buNone/>
            </a:pPr>
            <a:endParaRPr lang="pt-BR" dirty="0"/>
          </a:p>
          <a:p>
            <a:r>
              <a:rPr lang="pt-BR" dirty="0"/>
              <a:t>Quando hostil, pode haver OPA concorrente de um ¨White Knight¨ (artigo 262)</a:t>
            </a:r>
          </a:p>
        </p:txBody>
      </p:sp>
    </p:spTree>
    <p:extLst>
      <p:ext uri="{BB962C8B-B14F-4D97-AF65-F5344CB8AC3E}">
        <p14:creationId xmlns:p14="http://schemas.microsoft.com/office/powerpoint/2010/main" val="32159056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191F8C-AC33-BF4A-A6E7-CCCB161E7200}"/>
              </a:ext>
            </a:extLst>
          </p:cNvPr>
          <p:cNvSpPr>
            <a:spLocks noGrp="1"/>
          </p:cNvSpPr>
          <p:nvPr>
            <p:ph type="title"/>
          </p:nvPr>
        </p:nvSpPr>
        <p:spPr/>
        <p:txBody>
          <a:bodyPr/>
          <a:lstStyle/>
          <a:p>
            <a:r>
              <a:rPr lang="pt-BR" dirty="0"/>
              <a:t>OPA para fechamento de capital</a:t>
            </a:r>
          </a:p>
        </p:txBody>
      </p:sp>
      <p:sp>
        <p:nvSpPr>
          <p:cNvPr id="3" name="Espaço Reservado para Conteúdo 2">
            <a:extLst>
              <a:ext uri="{FF2B5EF4-FFF2-40B4-BE49-F238E27FC236}">
                <a16:creationId xmlns:a16="http://schemas.microsoft.com/office/drawing/2014/main" id="{C3F2E89B-00ED-BD4E-8F07-BE05DDBA3F75}"/>
              </a:ext>
            </a:extLst>
          </p:cNvPr>
          <p:cNvSpPr>
            <a:spLocks noGrp="1"/>
          </p:cNvSpPr>
          <p:nvPr>
            <p:ph idx="1"/>
          </p:nvPr>
        </p:nvSpPr>
        <p:spPr/>
        <p:txBody>
          <a:bodyPr>
            <a:normAutofit fontScale="70000" lnSpcReduction="20000"/>
          </a:bodyPr>
          <a:lstStyle/>
          <a:p>
            <a:pPr marL="0" indent="0">
              <a:buNone/>
            </a:pPr>
            <a:endParaRPr lang="pt-BR" dirty="0"/>
          </a:p>
          <a:p>
            <a:r>
              <a:rPr lang="pt-BR" dirty="0"/>
              <a:t>Acionistas que detenham 10% podem pedir revisão do preço da oferta de aquisição para fechamento</a:t>
            </a:r>
          </a:p>
          <a:p>
            <a:r>
              <a:rPr lang="pt-BR" dirty="0"/>
              <a:t>Se restarem apenas 5% de ações, assembleia pode resgatar todos os remanescentes pelo valor da oferta.</a:t>
            </a:r>
          </a:p>
          <a:p>
            <a:r>
              <a:rPr lang="pt-BR" dirty="0"/>
              <a:t>Artigo 4º, par. 4, LSA, permite vários critérios, o que pode levar a injustiças:</a:t>
            </a:r>
          </a:p>
          <a:p>
            <a:r>
              <a:rPr lang="pt-BR" dirty="0">
                <a:latin typeface="Arial" panose="020B0604020202020204" pitchFamily="34" charset="0"/>
              </a:rPr>
              <a:t>§ 4</a:t>
            </a:r>
            <a:r>
              <a:rPr lang="pt-BR" u="sng" baseline="30000" dirty="0">
                <a:latin typeface="Arial" panose="020B0604020202020204" pitchFamily="34" charset="0"/>
              </a:rPr>
              <a:t>o</a:t>
            </a:r>
            <a:r>
              <a:rPr lang="pt-BR" dirty="0">
                <a:latin typeface="Arial" panose="020B0604020202020204" pitchFamily="34" charset="0"/>
              </a:rPr>
              <a:t> O registro de companhia aberta para negociação de ações no mercado somente poderá ser cancelado se a companhia emissora de ações, o acionista controlador ou a sociedade que a controle, direta ou indiretamente, formular oferta pública para adquirir a totalidade das ações em circulação no mercado, por preço justo, ao menos igual ao valor de avaliação da companhia, </a:t>
            </a:r>
            <a:r>
              <a:rPr lang="pt-BR" b="1" dirty="0">
                <a:latin typeface="Arial" panose="020B0604020202020204" pitchFamily="34" charset="0"/>
              </a:rPr>
              <a:t>apurado com base nos critérios, adotados de forma isolada ou combinada, de patrimônio líquido contábil, de patrimônio líquido avaliado a preço de mercado, de fluxo de caixa descontado, de comparação por múltiplos, de cotação das ações no mercado de valores mobiliários</a:t>
            </a:r>
            <a:r>
              <a:rPr lang="pt-BR" dirty="0">
                <a:latin typeface="Arial" panose="020B0604020202020204" pitchFamily="34" charset="0"/>
              </a:rPr>
              <a:t>, ou com base em outro critério aceito pela Comissão de Valores Mobiliários, assegurada a revisão do valor da oferta, em conformidade com o disposto no art. 4</a:t>
            </a:r>
            <a:r>
              <a:rPr lang="pt-BR" u="sng" baseline="30000" dirty="0">
                <a:latin typeface="Arial" panose="020B0604020202020204" pitchFamily="34" charset="0"/>
              </a:rPr>
              <a:t>o</a:t>
            </a:r>
            <a:r>
              <a:rPr lang="pt-BR" dirty="0">
                <a:latin typeface="Arial" panose="020B0604020202020204" pitchFamily="34" charset="0"/>
              </a:rPr>
              <a:t>-A.                      </a:t>
            </a:r>
            <a:r>
              <a:rPr lang="pt-BR" dirty="0">
                <a:latin typeface="Arial" panose="020B0604020202020204" pitchFamily="34" charset="0"/>
                <a:hlinkClick r:id="rId2"/>
              </a:rPr>
              <a:t>(Incluído pela Lei nº 10.303, de 2001)</a:t>
            </a:r>
            <a:endParaRPr lang="pt-BR" dirty="0"/>
          </a:p>
        </p:txBody>
      </p:sp>
    </p:spTree>
    <p:extLst>
      <p:ext uri="{BB962C8B-B14F-4D97-AF65-F5344CB8AC3E}">
        <p14:creationId xmlns:p14="http://schemas.microsoft.com/office/powerpoint/2010/main" val="33850978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93425CB-DF34-7BC2-D06D-C2C802D8E4E3}"/>
              </a:ext>
            </a:extLst>
          </p:cNvPr>
          <p:cNvSpPr>
            <a:spLocks noGrp="1"/>
          </p:cNvSpPr>
          <p:nvPr>
            <p:ph type="title"/>
          </p:nvPr>
        </p:nvSpPr>
        <p:spPr/>
        <p:txBody>
          <a:bodyPr/>
          <a:lstStyle/>
          <a:p>
            <a:r>
              <a:rPr lang="pt-BR" dirty="0"/>
              <a:t>OPA para fechamento do capital</a:t>
            </a:r>
          </a:p>
        </p:txBody>
      </p:sp>
      <p:sp>
        <p:nvSpPr>
          <p:cNvPr id="3" name="Espaço Reservado para Conteúdo 2">
            <a:extLst>
              <a:ext uri="{FF2B5EF4-FFF2-40B4-BE49-F238E27FC236}">
                <a16:creationId xmlns:a16="http://schemas.microsoft.com/office/drawing/2014/main" id="{8D7040FF-02F1-FC39-E351-8AEF928BBA68}"/>
              </a:ext>
            </a:extLst>
          </p:cNvPr>
          <p:cNvSpPr>
            <a:spLocks noGrp="1"/>
          </p:cNvSpPr>
          <p:nvPr>
            <p:ph idx="1"/>
          </p:nvPr>
        </p:nvSpPr>
        <p:spPr/>
        <p:txBody>
          <a:bodyPr/>
          <a:lstStyle/>
          <a:p>
            <a:r>
              <a:rPr lang="pt-BR" dirty="0"/>
              <a:t>O drama do fechamento de capital é que o controlador age como se fosse monopolista, pois é o único interessado em comprar as ações.</a:t>
            </a:r>
          </a:p>
          <a:p>
            <a:endParaRPr lang="pt-BR" dirty="0"/>
          </a:p>
          <a:p>
            <a:r>
              <a:rPr lang="pt-BR" dirty="0"/>
              <a:t>Para evitar que o minoritário se sinta compelido, caso o ofertante adquira mais de 2 terços das ações, ficará obrigado a comprar as ações remanescentes, pelo mesmo preço, pelo prazo de 3 meses.</a:t>
            </a:r>
          </a:p>
        </p:txBody>
      </p:sp>
    </p:spTree>
    <p:extLst>
      <p:ext uri="{BB962C8B-B14F-4D97-AF65-F5344CB8AC3E}">
        <p14:creationId xmlns:p14="http://schemas.microsoft.com/office/powerpoint/2010/main" val="15368993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CB3398-DDB4-CF0F-5E24-72B1722D1CDA}"/>
              </a:ext>
            </a:extLst>
          </p:cNvPr>
          <p:cNvSpPr>
            <a:spLocks noGrp="1"/>
          </p:cNvSpPr>
          <p:nvPr>
            <p:ph type="title"/>
          </p:nvPr>
        </p:nvSpPr>
        <p:spPr/>
        <p:txBody>
          <a:bodyPr/>
          <a:lstStyle/>
          <a:p>
            <a:r>
              <a:rPr lang="pt-BR" dirty="0"/>
              <a:t>OPA por aumento de participação</a:t>
            </a:r>
          </a:p>
        </p:txBody>
      </p:sp>
      <p:sp>
        <p:nvSpPr>
          <p:cNvPr id="3" name="Espaço Reservado para Conteúdo 2">
            <a:extLst>
              <a:ext uri="{FF2B5EF4-FFF2-40B4-BE49-F238E27FC236}">
                <a16:creationId xmlns:a16="http://schemas.microsoft.com/office/drawing/2014/main" id="{49670BBE-4884-6944-5583-452000F1C8E4}"/>
              </a:ext>
            </a:extLst>
          </p:cNvPr>
          <p:cNvSpPr>
            <a:spLocks noGrp="1"/>
          </p:cNvSpPr>
          <p:nvPr>
            <p:ph idx="1"/>
          </p:nvPr>
        </p:nvSpPr>
        <p:spPr/>
        <p:txBody>
          <a:bodyPr>
            <a:normAutofit fontScale="92500" lnSpcReduction="20000"/>
          </a:bodyPr>
          <a:lstStyle/>
          <a:p>
            <a:r>
              <a:rPr lang="pt-BR" dirty="0">
                <a:latin typeface="Arial" panose="020B0604020202020204" pitchFamily="34" charset="0"/>
              </a:rPr>
              <a:t>§ 6</a:t>
            </a:r>
            <a:r>
              <a:rPr lang="pt-BR" u="sng" baseline="30000" dirty="0">
                <a:latin typeface="Arial" panose="020B0604020202020204" pitchFamily="34" charset="0"/>
              </a:rPr>
              <a:t>o</a:t>
            </a:r>
            <a:r>
              <a:rPr lang="pt-BR" dirty="0">
                <a:latin typeface="Arial" panose="020B0604020202020204" pitchFamily="34" charset="0"/>
              </a:rPr>
              <a:t> O acionista controlador ou a sociedade controladora que adquirir ações da companhia aberta sob seu controle que elevem sua participação, direta ou indireta, em determinada espécie e classe de ações à porcentagem que, segundo normas gerais expedidas pela Comissão de Valores Mobiliários, impeça a liquidez de mercado das ações remanescentes, será obrigado a fazer oferta pública, por preço determinado nos termos do § 4</a:t>
            </a:r>
            <a:r>
              <a:rPr lang="pt-BR" u="sng" baseline="30000" dirty="0">
                <a:latin typeface="Arial" panose="020B0604020202020204" pitchFamily="34" charset="0"/>
              </a:rPr>
              <a:t>o</a:t>
            </a:r>
            <a:r>
              <a:rPr lang="pt-BR" dirty="0">
                <a:latin typeface="Arial" panose="020B0604020202020204" pitchFamily="34" charset="0"/>
              </a:rPr>
              <a:t>, para aquisição da totalidade das ações remanescentes no mercado. </a:t>
            </a:r>
            <a:endParaRPr lang="pt-BR" dirty="0"/>
          </a:p>
          <a:p>
            <a:endParaRPr lang="pt-BR" dirty="0"/>
          </a:p>
          <a:p>
            <a:r>
              <a:rPr lang="pt-BR" dirty="0"/>
              <a:t>Se comprar no mercado mais de 1 terço das ações de cada espécie ou classe. Preocupação é evitar que haja perda de liquidez das ações, pela redução do </a:t>
            </a:r>
            <a:r>
              <a:rPr lang="pt-BR" dirty="0" err="1"/>
              <a:t>free</a:t>
            </a:r>
            <a:r>
              <a:rPr lang="pt-BR" dirty="0"/>
              <a:t> </a:t>
            </a:r>
            <a:r>
              <a:rPr lang="pt-BR" dirty="0" err="1"/>
              <a:t>float</a:t>
            </a:r>
            <a:r>
              <a:rPr lang="pt-BR" dirty="0"/>
              <a:t>. É fechamento branco de capital, pois não há cancelamento do registro</a:t>
            </a:r>
          </a:p>
          <a:p>
            <a:pPr marL="0" indent="0">
              <a:buNone/>
            </a:pPr>
            <a:endParaRPr lang="pt-BR" dirty="0"/>
          </a:p>
        </p:txBody>
      </p:sp>
    </p:spTree>
    <p:extLst>
      <p:ext uri="{BB962C8B-B14F-4D97-AF65-F5344CB8AC3E}">
        <p14:creationId xmlns:p14="http://schemas.microsoft.com/office/powerpoint/2010/main" val="42803731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0FB744-203C-3046-ABFC-1F4A6FAB12F0}"/>
              </a:ext>
            </a:extLst>
          </p:cNvPr>
          <p:cNvSpPr>
            <a:spLocks noGrp="1"/>
          </p:cNvSpPr>
          <p:nvPr>
            <p:ph type="title"/>
          </p:nvPr>
        </p:nvSpPr>
        <p:spPr>
          <a:xfrm>
            <a:off x="5069940" y="365124"/>
            <a:ext cx="6172200" cy="1828800"/>
          </a:xfrm>
        </p:spPr>
        <p:txBody>
          <a:bodyPr>
            <a:normAutofit/>
          </a:bodyPr>
          <a:lstStyle/>
          <a:p>
            <a:r>
              <a:rPr lang="pt-BR" dirty="0"/>
              <a:t>A hipótese do mercado eficiente</a:t>
            </a:r>
          </a:p>
        </p:txBody>
      </p:sp>
      <p:pic>
        <p:nvPicPr>
          <p:cNvPr id="4" name="Imagem 3">
            <a:extLst>
              <a:ext uri="{FF2B5EF4-FFF2-40B4-BE49-F238E27FC236}">
                <a16:creationId xmlns:a16="http://schemas.microsoft.com/office/drawing/2014/main" id="{1090F176-384B-CD43-8C65-046D4286A09B}"/>
              </a:ext>
            </a:extLst>
          </p:cNvPr>
          <p:cNvPicPr>
            <a:picLocks noChangeAspect="1"/>
          </p:cNvPicPr>
          <p:nvPr/>
        </p:nvPicPr>
        <p:blipFill rotWithShape="1">
          <a:blip r:embed="rId2"/>
          <a:srcRect l="17854" r="22102" b="-1"/>
          <a:stretch/>
        </p:blipFill>
        <p:spPr>
          <a:xfrm>
            <a:off x="20" y="10"/>
            <a:ext cx="4639713" cy="6857990"/>
          </a:xfrm>
          <a:prstGeom prst="rect">
            <a:avLst/>
          </a:prstGeom>
        </p:spPr>
      </p:pic>
      <p:sp>
        <p:nvSpPr>
          <p:cNvPr id="3" name="Espaço Reservado para Conteúdo 2">
            <a:extLst>
              <a:ext uri="{FF2B5EF4-FFF2-40B4-BE49-F238E27FC236}">
                <a16:creationId xmlns:a16="http://schemas.microsoft.com/office/drawing/2014/main" id="{67845B5E-95FE-B146-9217-A2DDA507DD23}"/>
              </a:ext>
            </a:extLst>
          </p:cNvPr>
          <p:cNvSpPr>
            <a:spLocks noGrp="1"/>
          </p:cNvSpPr>
          <p:nvPr>
            <p:ph idx="1"/>
          </p:nvPr>
        </p:nvSpPr>
        <p:spPr>
          <a:xfrm>
            <a:off x="5069940" y="2322576"/>
            <a:ext cx="6172200" cy="3858768"/>
          </a:xfrm>
        </p:spPr>
        <p:txBody>
          <a:bodyPr>
            <a:normAutofit lnSpcReduction="10000"/>
          </a:bodyPr>
          <a:lstStyle/>
          <a:p>
            <a:pPr marL="0" indent="0">
              <a:buNone/>
            </a:pPr>
            <a:r>
              <a:rPr lang="pt-BR" sz="2200" dirty="0"/>
              <a:t>Para Eugene Fama, os valores dos ativos no mercado refletem sempre todas as informações disponíveis: não há ativos baratos ou caros.</a:t>
            </a:r>
          </a:p>
          <a:p>
            <a:pPr marL="0" indent="0">
              <a:buNone/>
            </a:pPr>
            <a:endParaRPr lang="pt-BR" sz="2200" dirty="0"/>
          </a:p>
          <a:p>
            <a:pPr marL="0" indent="0">
              <a:buNone/>
            </a:pPr>
            <a:r>
              <a:rPr lang="pt-BR" sz="2200" dirty="0"/>
              <a:t>Com essa premissa, o mercado deve operar com nível adequado de informação, disponibilizando-a de modo simultâneo para todos os agentes. Exemplo: divulgação de fato relevante, que possa repercutir na cotação de um ativo.</a:t>
            </a:r>
          </a:p>
          <a:p>
            <a:pPr marL="0" indent="0">
              <a:buNone/>
            </a:pPr>
            <a:endParaRPr lang="pt-BR" sz="2200" dirty="0"/>
          </a:p>
          <a:p>
            <a:pPr marL="0" indent="0">
              <a:buNone/>
            </a:pPr>
            <a:r>
              <a:rPr lang="pt-BR" sz="2200" dirty="0" err="1"/>
              <a:t>Insider</a:t>
            </a:r>
            <a:r>
              <a:rPr lang="pt-BR" sz="2200" dirty="0"/>
              <a:t> Trading é crime. Exemplo. Prisão de Martha Stewart.</a:t>
            </a:r>
          </a:p>
          <a:p>
            <a:pPr marL="0" indent="0">
              <a:buNone/>
            </a:pPr>
            <a:endParaRPr lang="pt-BR" sz="2200" dirty="0"/>
          </a:p>
        </p:txBody>
      </p:sp>
    </p:spTree>
    <p:extLst>
      <p:ext uri="{BB962C8B-B14F-4D97-AF65-F5344CB8AC3E}">
        <p14:creationId xmlns:p14="http://schemas.microsoft.com/office/powerpoint/2010/main" val="952649616"/>
      </p:ext>
    </p:extLst>
  </p:cSld>
  <p:clrMapOvr>
    <a:overrideClrMapping bg1="dk1" tx1="lt1" bg2="dk2" tx2="lt2" accent1="accent1" accent2="accent2" accent3="accent3" accent4="accent4" accent5="accent5" accent6="accent6" hlink="hlink" folHlink="folHlink"/>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677422-F26D-05A0-3EF5-F6371D69BD50}"/>
              </a:ext>
            </a:extLst>
          </p:cNvPr>
          <p:cNvSpPr>
            <a:spLocks noGrp="1"/>
          </p:cNvSpPr>
          <p:nvPr>
            <p:ph type="title"/>
          </p:nvPr>
        </p:nvSpPr>
        <p:spPr/>
        <p:txBody>
          <a:bodyPr/>
          <a:lstStyle/>
          <a:p>
            <a:r>
              <a:rPr lang="pt-BR" dirty="0"/>
              <a:t>OPA por alienação de controle</a:t>
            </a:r>
          </a:p>
        </p:txBody>
      </p:sp>
      <p:sp>
        <p:nvSpPr>
          <p:cNvPr id="3" name="Espaço Reservado para Conteúdo 2">
            <a:extLst>
              <a:ext uri="{FF2B5EF4-FFF2-40B4-BE49-F238E27FC236}">
                <a16:creationId xmlns:a16="http://schemas.microsoft.com/office/drawing/2014/main" id="{C76B0A1E-694F-95A6-33D3-8BDC492B44B9}"/>
              </a:ext>
            </a:extLst>
          </p:cNvPr>
          <p:cNvSpPr>
            <a:spLocks noGrp="1"/>
          </p:cNvSpPr>
          <p:nvPr>
            <p:ph idx="1"/>
          </p:nvPr>
        </p:nvSpPr>
        <p:spPr/>
        <p:txBody>
          <a:bodyPr/>
          <a:lstStyle/>
          <a:p>
            <a:r>
              <a:rPr lang="pt-BR" dirty="0"/>
              <a:t>Artigo 5º diretiva europeia 2004-25, exige divisão igualitária do prêmio de controle</a:t>
            </a:r>
          </a:p>
          <a:p>
            <a:r>
              <a:rPr lang="pt-BR" dirty="0"/>
              <a:t>EUA não impõe divisão do preço de controle</a:t>
            </a:r>
          </a:p>
          <a:p>
            <a:r>
              <a:rPr lang="pt-BR" dirty="0"/>
              <a:t>Brasil e </a:t>
            </a:r>
            <a:r>
              <a:rPr lang="pt-BR" dirty="0" err="1"/>
              <a:t>Suiça</a:t>
            </a:r>
            <a:r>
              <a:rPr lang="pt-BR" dirty="0"/>
              <a:t> só dão parte do </a:t>
            </a:r>
            <a:r>
              <a:rPr lang="pt-BR" dirty="0" err="1"/>
              <a:t>tag</a:t>
            </a:r>
            <a:r>
              <a:rPr lang="pt-BR" dirty="0"/>
              <a:t> </a:t>
            </a:r>
            <a:r>
              <a:rPr lang="pt-BR" dirty="0" err="1"/>
              <a:t>along</a:t>
            </a:r>
            <a:endParaRPr lang="pt-BR" dirty="0"/>
          </a:p>
          <a:p>
            <a:pPr marL="0" indent="0">
              <a:buNone/>
            </a:pPr>
            <a:r>
              <a:rPr lang="pt-BR" dirty="0"/>
              <a:t>Venda de controle é pensada como se fosse uma alienação da empresa inteira</a:t>
            </a:r>
          </a:p>
          <a:p>
            <a:pPr marL="0" indent="0">
              <a:buNone/>
            </a:pPr>
            <a:endParaRPr lang="pt-BR" dirty="0"/>
          </a:p>
          <a:p>
            <a:pPr marL="0" indent="0">
              <a:buNone/>
            </a:pPr>
            <a:r>
              <a:rPr lang="pt-BR" dirty="0"/>
              <a:t>Como fazer para calcular o </a:t>
            </a:r>
            <a:r>
              <a:rPr lang="pt-BR" dirty="0" err="1"/>
              <a:t>tag</a:t>
            </a:r>
            <a:r>
              <a:rPr lang="pt-BR" dirty="0"/>
              <a:t> </a:t>
            </a:r>
            <a:r>
              <a:rPr lang="pt-BR" dirty="0" err="1"/>
              <a:t>along</a:t>
            </a:r>
            <a:r>
              <a:rPr lang="pt-BR" dirty="0"/>
              <a:t> nas alienações de controle indireto, se for uma holding pura, ou se for holding mista?</a:t>
            </a:r>
          </a:p>
        </p:txBody>
      </p:sp>
    </p:spTree>
    <p:extLst>
      <p:ext uri="{BB962C8B-B14F-4D97-AF65-F5344CB8AC3E}">
        <p14:creationId xmlns:p14="http://schemas.microsoft.com/office/powerpoint/2010/main" val="170369913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F7F881-C00C-F985-D5C0-D8F8167C24D0}"/>
              </a:ext>
            </a:extLst>
          </p:cNvPr>
          <p:cNvSpPr>
            <a:spLocks noGrp="1"/>
          </p:cNvSpPr>
          <p:nvPr>
            <p:ph type="title"/>
          </p:nvPr>
        </p:nvSpPr>
        <p:spPr/>
        <p:txBody>
          <a:bodyPr/>
          <a:lstStyle/>
          <a:p>
            <a:r>
              <a:rPr lang="pt-BR" dirty="0"/>
              <a:t>OPA para aquisição de controle</a:t>
            </a:r>
          </a:p>
        </p:txBody>
      </p:sp>
      <p:sp>
        <p:nvSpPr>
          <p:cNvPr id="3" name="Espaço Reservado para Conteúdo 2">
            <a:extLst>
              <a:ext uri="{FF2B5EF4-FFF2-40B4-BE49-F238E27FC236}">
                <a16:creationId xmlns:a16="http://schemas.microsoft.com/office/drawing/2014/main" id="{2759F815-7664-C120-9F5A-2AE7AA965258}"/>
              </a:ext>
            </a:extLst>
          </p:cNvPr>
          <p:cNvSpPr>
            <a:spLocks noGrp="1"/>
          </p:cNvSpPr>
          <p:nvPr>
            <p:ph idx="1"/>
          </p:nvPr>
        </p:nvSpPr>
        <p:spPr/>
        <p:txBody>
          <a:bodyPr>
            <a:normAutofit lnSpcReduction="10000"/>
          </a:bodyPr>
          <a:lstStyle/>
          <a:p>
            <a:endParaRPr lang="pt-BR" dirty="0"/>
          </a:p>
          <a:p>
            <a:r>
              <a:rPr lang="pt-BR" dirty="0"/>
              <a:t>Pode ser amigável ou hostil.</a:t>
            </a:r>
          </a:p>
          <a:p>
            <a:r>
              <a:rPr lang="pt-BR" dirty="0"/>
              <a:t>A polêmica sobre as </a:t>
            </a:r>
            <a:r>
              <a:rPr lang="pt-BR" dirty="0" err="1"/>
              <a:t>poison</a:t>
            </a:r>
            <a:r>
              <a:rPr lang="pt-BR" dirty="0"/>
              <a:t> </a:t>
            </a:r>
            <a:r>
              <a:rPr lang="pt-BR" dirty="0" err="1"/>
              <a:t>pills</a:t>
            </a:r>
            <a:r>
              <a:rPr lang="pt-BR" dirty="0"/>
              <a:t> e sobre cláusula pétrea.</a:t>
            </a:r>
          </a:p>
          <a:p>
            <a:r>
              <a:rPr lang="pt-BR" dirty="0"/>
              <a:t>Parecer 36 CVM: não vai instaurar processo sancionador contra acionistas que votarem pela retirada do </a:t>
            </a:r>
            <a:r>
              <a:rPr lang="pt-BR" dirty="0" err="1"/>
              <a:t>poison</a:t>
            </a:r>
            <a:r>
              <a:rPr lang="pt-BR" dirty="0"/>
              <a:t> </a:t>
            </a:r>
            <a:r>
              <a:rPr lang="pt-BR" dirty="0" err="1"/>
              <a:t>pill</a:t>
            </a:r>
            <a:r>
              <a:rPr lang="pt-BR" dirty="0"/>
              <a:t> do estatuto social.</a:t>
            </a:r>
          </a:p>
          <a:p>
            <a:r>
              <a:rPr lang="pt-BR" dirty="0"/>
              <a:t>É dispensado registro na CVM por ser OPA voluntária.</a:t>
            </a:r>
          </a:p>
          <a:p>
            <a:r>
              <a:rPr lang="pt-BR" dirty="0"/>
              <a:t>A oferta  tem de informar número mínimo e máximo de ações-alvo, e o rateio entre os aceitantes.</a:t>
            </a:r>
          </a:p>
          <a:p>
            <a:r>
              <a:rPr lang="pt-BR" dirty="0"/>
              <a:t>Ocorrência de uma  OPA concorrente torna nulas as aceitações já feitas.</a:t>
            </a:r>
          </a:p>
          <a:p>
            <a:pPr marL="0" indent="0">
              <a:buNone/>
            </a:pPr>
            <a:endParaRPr lang="pt-BR" dirty="0"/>
          </a:p>
        </p:txBody>
      </p:sp>
    </p:spTree>
    <p:extLst>
      <p:ext uri="{BB962C8B-B14F-4D97-AF65-F5344CB8AC3E}">
        <p14:creationId xmlns:p14="http://schemas.microsoft.com/office/powerpoint/2010/main" val="8134081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781B0B-0572-8F91-F0D4-87002415DB5E}"/>
              </a:ext>
            </a:extLst>
          </p:cNvPr>
          <p:cNvSpPr>
            <a:spLocks noGrp="1"/>
          </p:cNvSpPr>
          <p:nvPr>
            <p:ph type="title"/>
          </p:nvPr>
        </p:nvSpPr>
        <p:spPr/>
        <p:txBody>
          <a:bodyPr/>
          <a:lstStyle/>
          <a:p>
            <a:r>
              <a:rPr lang="pt-BR" dirty="0" err="1"/>
              <a:t>Poison</a:t>
            </a:r>
            <a:r>
              <a:rPr lang="pt-BR" dirty="0"/>
              <a:t> </a:t>
            </a:r>
            <a:r>
              <a:rPr lang="pt-BR" dirty="0" err="1"/>
              <a:t>Pills</a:t>
            </a:r>
            <a:r>
              <a:rPr lang="pt-BR" dirty="0"/>
              <a:t> à Brasileira</a:t>
            </a:r>
          </a:p>
        </p:txBody>
      </p:sp>
      <p:sp>
        <p:nvSpPr>
          <p:cNvPr id="3" name="Espaço Reservado para Conteúdo 2">
            <a:extLst>
              <a:ext uri="{FF2B5EF4-FFF2-40B4-BE49-F238E27FC236}">
                <a16:creationId xmlns:a16="http://schemas.microsoft.com/office/drawing/2014/main" id="{FBA938F0-21D6-141F-5AD2-6DBB5AE0EDBC}"/>
              </a:ext>
            </a:extLst>
          </p:cNvPr>
          <p:cNvSpPr>
            <a:spLocks noGrp="1"/>
          </p:cNvSpPr>
          <p:nvPr>
            <p:ph idx="1"/>
          </p:nvPr>
        </p:nvSpPr>
        <p:spPr/>
        <p:txBody>
          <a:bodyPr>
            <a:normAutofit lnSpcReduction="10000"/>
          </a:bodyPr>
          <a:lstStyle/>
          <a:p>
            <a:r>
              <a:rPr lang="pt-BR" dirty="0"/>
              <a:t>Alguns estatutos previam obrigatoriedade de OPA se algum investidor comprasse mais de 30% das ações (percentual mantido pelos controladores minoritários), e eram cláusula pétrea (mudança de estatuto para suprimir OPA exigia também OPA)</a:t>
            </a:r>
          </a:p>
          <a:p>
            <a:r>
              <a:rPr lang="pt-BR" dirty="0"/>
              <a:t>No Parecer de Orientação nº 36, CVB informou que não aplicaria penalidades, em processos administrativos sancionadores, aos acionistas que votassem pela supressão ou alteração da </a:t>
            </a:r>
            <a:r>
              <a:rPr lang="pt-BR" dirty="0" err="1"/>
              <a:t>poison</a:t>
            </a:r>
            <a:r>
              <a:rPr lang="pt-BR" dirty="0"/>
              <a:t> </a:t>
            </a:r>
            <a:r>
              <a:rPr lang="pt-BR" dirty="0" err="1"/>
              <a:t>pill</a:t>
            </a:r>
            <a:r>
              <a:rPr lang="pt-BR" dirty="0"/>
              <a:t>, ainda que não realizassem a OPA prevista na cláusula pétrea, pois isso violava a soberania da Assemblei.</a:t>
            </a:r>
          </a:p>
          <a:p>
            <a:r>
              <a:rPr lang="pt-BR" dirty="0"/>
              <a:t>Segmentos da B3 proibiram cláusulas pétreas após 2010, mas preservando os estatutos já existentes.</a:t>
            </a:r>
          </a:p>
          <a:p>
            <a:endParaRPr lang="pt-BR" dirty="0"/>
          </a:p>
        </p:txBody>
      </p:sp>
    </p:spTree>
    <p:extLst>
      <p:ext uri="{BB962C8B-B14F-4D97-AF65-F5344CB8AC3E}">
        <p14:creationId xmlns:p14="http://schemas.microsoft.com/office/powerpoint/2010/main" val="363507201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B059A8-B92F-A78B-8D6B-1A5D3C13AE48}"/>
              </a:ext>
            </a:extLst>
          </p:cNvPr>
          <p:cNvSpPr>
            <a:spLocks noGrp="1"/>
          </p:cNvSpPr>
          <p:nvPr>
            <p:ph type="title"/>
          </p:nvPr>
        </p:nvSpPr>
        <p:spPr/>
        <p:txBody>
          <a:bodyPr/>
          <a:lstStyle/>
          <a:p>
            <a:r>
              <a:rPr lang="pt-BR" dirty="0"/>
              <a:t>OPA de </a:t>
            </a:r>
            <a:r>
              <a:rPr lang="pt-BR" dirty="0" err="1"/>
              <a:t>delistagem</a:t>
            </a:r>
            <a:r>
              <a:rPr lang="pt-BR" dirty="0"/>
              <a:t> </a:t>
            </a:r>
          </a:p>
        </p:txBody>
      </p:sp>
      <p:sp>
        <p:nvSpPr>
          <p:cNvPr id="3" name="Espaço Reservado para Conteúdo 2">
            <a:extLst>
              <a:ext uri="{FF2B5EF4-FFF2-40B4-BE49-F238E27FC236}">
                <a16:creationId xmlns:a16="http://schemas.microsoft.com/office/drawing/2014/main" id="{106674B9-5817-C508-35A0-3BAC033611F0}"/>
              </a:ext>
            </a:extLst>
          </p:cNvPr>
          <p:cNvSpPr>
            <a:spLocks noGrp="1"/>
          </p:cNvSpPr>
          <p:nvPr>
            <p:ph idx="1"/>
          </p:nvPr>
        </p:nvSpPr>
        <p:spPr/>
        <p:txBody>
          <a:bodyPr/>
          <a:lstStyle/>
          <a:p>
            <a:r>
              <a:rPr lang="pt-BR" dirty="0"/>
              <a:t>Tem de ser feita OPA se a empresa sair de segmento especial da bolsa. Exemplo: DASA</a:t>
            </a:r>
          </a:p>
          <a:p>
            <a:pPr marL="0" indent="0">
              <a:buNone/>
            </a:pPr>
            <a:endParaRPr lang="pt-BR" dirty="0"/>
          </a:p>
          <a:p>
            <a:pPr marL="0" indent="0">
              <a:buNone/>
            </a:pPr>
            <a:r>
              <a:rPr lang="pt-BR" dirty="0"/>
              <a:t>INSTRUÇÃO 361 permite OPA unificada: ao mesmo tempo são do novo mercado e cancela registro.</a:t>
            </a:r>
          </a:p>
        </p:txBody>
      </p:sp>
    </p:spTree>
    <p:extLst>
      <p:ext uri="{BB962C8B-B14F-4D97-AF65-F5344CB8AC3E}">
        <p14:creationId xmlns:p14="http://schemas.microsoft.com/office/powerpoint/2010/main" val="176587549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C4BDAA-CAE8-A74F-87A8-B0F49EE68642}"/>
              </a:ext>
            </a:extLst>
          </p:cNvPr>
          <p:cNvSpPr>
            <a:spLocks noGrp="1"/>
          </p:cNvSpPr>
          <p:nvPr>
            <p:ph type="title"/>
          </p:nvPr>
        </p:nvSpPr>
        <p:spPr/>
        <p:txBody>
          <a:bodyPr/>
          <a:lstStyle/>
          <a:p>
            <a:r>
              <a:rPr lang="pt-BR" dirty="0"/>
              <a:t>Oferta Pública com esforços restritos (IN 476)</a:t>
            </a:r>
          </a:p>
        </p:txBody>
      </p:sp>
      <p:sp>
        <p:nvSpPr>
          <p:cNvPr id="3" name="Espaço Reservado para Conteúdo 2">
            <a:extLst>
              <a:ext uri="{FF2B5EF4-FFF2-40B4-BE49-F238E27FC236}">
                <a16:creationId xmlns:a16="http://schemas.microsoft.com/office/drawing/2014/main" id="{E38225C6-CC54-F243-A71F-DBF699BA62C1}"/>
              </a:ext>
            </a:extLst>
          </p:cNvPr>
          <p:cNvSpPr>
            <a:spLocks noGrp="1"/>
          </p:cNvSpPr>
          <p:nvPr>
            <p:ph idx="1"/>
          </p:nvPr>
        </p:nvSpPr>
        <p:spPr/>
        <p:txBody>
          <a:bodyPr>
            <a:normAutofit fontScale="85000" lnSpcReduction="20000"/>
          </a:bodyPr>
          <a:lstStyle/>
          <a:p>
            <a:r>
              <a:rPr lang="pt-BR" dirty="0"/>
              <a:t>Feita para permitir que empresas não registradas na CVM , como limitadas ou companhias fechadas, tenham acesso à poupança popular</a:t>
            </a:r>
          </a:p>
          <a:p>
            <a:r>
              <a:rPr lang="pt-BR" dirty="0"/>
              <a:t>Regulada pelas instruções normativas 476</a:t>
            </a:r>
          </a:p>
          <a:p>
            <a:r>
              <a:rPr lang="pt-BR" dirty="0"/>
              <a:t>Podem ser abordados no máximo 75 investidores profissionais (mínimo de 10 milhões de reais em investimentos), com subscrição por no máximo 50.</a:t>
            </a:r>
          </a:p>
          <a:p>
            <a:r>
              <a:rPr lang="pt-BR" dirty="0"/>
              <a:t>A oferta restrita dispensa registro e análise junto à CVM (que é apenas informada) e a elaboração de prospecto, oque reduz custos e dá rapidez.</a:t>
            </a:r>
          </a:p>
          <a:p>
            <a:r>
              <a:rPr lang="pt-BR" dirty="0"/>
              <a:t>Após a realização da oferta, a negociação pode ser operada apenas por investidores profissionais até o prazo de 18 meses subsequentes - e é responsabilidade das corretoras essa verificação. Essa restrição normativa tem o intuito de inibir a volatilidade de curto prazo, já que a oscilação na Oferta 476 tende a ser maior devido ao menor número de investidores e ações. </a:t>
            </a:r>
            <a:br>
              <a:rPr lang="pt-BR" dirty="0"/>
            </a:br>
            <a:endParaRPr lang="pt-BR" dirty="0"/>
          </a:p>
        </p:txBody>
      </p:sp>
    </p:spTree>
    <p:extLst>
      <p:ext uri="{BB962C8B-B14F-4D97-AF65-F5344CB8AC3E}">
        <p14:creationId xmlns:p14="http://schemas.microsoft.com/office/powerpoint/2010/main" val="78016600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88B02EB-90C1-864F-BB81-0B613E41781B}"/>
              </a:ext>
            </a:extLst>
          </p:cNvPr>
          <p:cNvSpPr>
            <a:spLocks noGrp="1"/>
          </p:cNvSpPr>
          <p:nvPr>
            <p:ph type="title"/>
          </p:nvPr>
        </p:nvSpPr>
        <p:spPr/>
        <p:txBody>
          <a:bodyPr/>
          <a:lstStyle/>
          <a:p>
            <a:r>
              <a:rPr lang="pt-BR" dirty="0"/>
              <a:t>Oferta pública com esforços restritos pode ser usada para oferta de </a:t>
            </a:r>
          </a:p>
        </p:txBody>
      </p:sp>
      <p:sp>
        <p:nvSpPr>
          <p:cNvPr id="3" name="Espaço Reservado para Conteúdo 2">
            <a:extLst>
              <a:ext uri="{FF2B5EF4-FFF2-40B4-BE49-F238E27FC236}">
                <a16:creationId xmlns:a16="http://schemas.microsoft.com/office/drawing/2014/main" id="{4A270025-0B9C-444F-AE9B-4F8037DF2849}"/>
              </a:ext>
            </a:extLst>
          </p:cNvPr>
          <p:cNvSpPr>
            <a:spLocks noGrp="1"/>
          </p:cNvSpPr>
          <p:nvPr>
            <p:ph idx="1"/>
          </p:nvPr>
        </p:nvSpPr>
        <p:spPr/>
        <p:txBody>
          <a:bodyPr/>
          <a:lstStyle/>
          <a:p>
            <a:pPr marL="0" indent="0">
              <a:buNone/>
            </a:pPr>
            <a:r>
              <a:rPr lang="pt-BR" dirty="0" err="1"/>
              <a:t>I</a:t>
            </a:r>
            <a:r>
              <a:rPr lang="pt-BR" dirty="0"/>
              <a:t> – notas comerciais; </a:t>
            </a:r>
          </a:p>
          <a:p>
            <a:pPr marL="0" indent="0">
              <a:buNone/>
            </a:pPr>
            <a:r>
              <a:rPr lang="pt-BR" dirty="0"/>
              <a:t>II – cédulas de crédito bancário que não sejam de responsabilidade de instituição financeira; </a:t>
            </a:r>
          </a:p>
          <a:p>
            <a:pPr marL="0" indent="0">
              <a:buNone/>
            </a:pPr>
            <a:r>
              <a:rPr lang="pt-BR" dirty="0"/>
              <a:t>III – debêntures não-conversíveis ou não-permutáveis por ações;</a:t>
            </a:r>
          </a:p>
          <a:p>
            <a:pPr marL="0" indent="0">
              <a:buNone/>
            </a:pPr>
            <a:r>
              <a:rPr lang="pt-BR" dirty="0"/>
              <a:t>IV - cotas de fundos de investimento fechados;</a:t>
            </a:r>
          </a:p>
          <a:p>
            <a:pPr marL="0" indent="0">
              <a:buNone/>
            </a:pPr>
            <a:r>
              <a:rPr lang="pt-BR" dirty="0"/>
              <a:t>V – certificados de recebíveis imobiliários ou do agronegócio emitidos por companhias </a:t>
            </a:r>
            <a:r>
              <a:rPr lang="pt-BR" dirty="0" err="1"/>
              <a:t>securitizadoras</a:t>
            </a:r>
            <a:r>
              <a:rPr lang="pt-BR" dirty="0"/>
              <a:t> registradas na CVM como companhias abertas;</a:t>
            </a:r>
          </a:p>
          <a:p>
            <a:pPr marL="0" indent="0">
              <a:buNone/>
            </a:pPr>
            <a:r>
              <a:rPr lang="pt-BR" dirty="0"/>
              <a:t>VII - certificados de direitos creditórios do agronegócio;</a:t>
            </a:r>
          </a:p>
        </p:txBody>
      </p:sp>
    </p:spTree>
    <p:extLst>
      <p:ext uri="{BB962C8B-B14F-4D97-AF65-F5344CB8AC3E}">
        <p14:creationId xmlns:p14="http://schemas.microsoft.com/office/powerpoint/2010/main" val="286239751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6DAB5D-7A8C-6343-A2C3-A4893514320E}"/>
              </a:ext>
            </a:extLst>
          </p:cNvPr>
          <p:cNvSpPr>
            <a:spLocks noGrp="1"/>
          </p:cNvSpPr>
          <p:nvPr>
            <p:ph type="title"/>
          </p:nvPr>
        </p:nvSpPr>
        <p:spPr/>
        <p:txBody>
          <a:bodyPr/>
          <a:lstStyle/>
          <a:p>
            <a:r>
              <a:rPr lang="pt-BR" dirty="0"/>
              <a:t>Aluguel de Ações</a:t>
            </a:r>
          </a:p>
        </p:txBody>
      </p:sp>
      <p:sp>
        <p:nvSpPr>
          <p:cNvPr id="3" name="Espaço Reservado para Conteúdo 2">
            <a:extLst>
              <a:ext uri="{FF2B5EF4-FFF2-40B4-BE49-F238E27FC236}">
                <a16:creationId xmlns:a16="http://schemas.microsoft.com/office/drawing/2014/main" id="{58A89599-9B17-2646-BF43-4DBAA92979E9}"/>
              </a:ext>
            </a:extLst>
          </p:cNvPr>
          <p:cNvSpPr>
            <a:spLocks noGrp="1"/>
          </p:cNvSpPr>
          <p:nvPr>
            <p:ph idx="1"/>
          </p:nvPr>
        </p:nvSpPr>
        <p:spPr/>
        <p:txBody>
          <a:bodyPr/>
          <a:lstStyle/>
          <a:p>
            <a:r>
              <a:rPr lang="pt-BR" dirty="0"/>
              <a:t>Investidor de longo prazo empresta suas ações contra garantia, recebendo uma taxa de juros.</a:t>
            </a:r>
          </a:p>
          <a:p>
            <a:r>
              <a:rPr lang="pt-BR" dirty="0"/>
              <a:t>Ficam depositados 100% do valor das ações, mais margem.</a:t>
            </a:r>
          </a:p>
          <a:p>
            <a:r>
              <a:rPr lang="pt-BR" dirty="0"/>
              <a:t>Tomador  faz o negócio porque acha que o preço das ações vai cair. Opera short, vendendo a descoberto Se subir, vai perder a diferença, além do custo das corretagem</a:t>
            </a:r>
          </a:p>
        </p:txBody>
      </p:sp>
    </p:spTree>
    <p:extLst>
      <p:ext uri="{BB962C8B-B14F-4D97-AF65-F5344CB8AC3E}">
        <p14:creationId xmlns:p14="http://schemas.microsoft.com/office/powerpoint/2010/main" val="281697728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9118D1-391F-3D43-8804-5F79761AEBF4}"/>
              </a:ext>
            </a:extLst>
          </p:cNvPr>
          <p:cNvSpPr>
            <a:spLocks noGrp="1"/>
          </p:cNvSpPr>
          <p:nvPr>
            <p:ph type="title"/>
          </p:nvPr>
        </p:nvSpPr>
        <p:spPr/>
        <p:txBody>
          <a:bodyPr/>
          <a:lstStyle/>
          <a:p>
            <a:r>
              <a:rPr lang="pt-BR" dirty="0"/>
              <a:t>Alguns conceito do mercado</a:t>
            </a:r>
          </a:p>
        </p:txBody>
      </p:sp>
      <p:sp>
        <p:nvSpPr>
          <p:cNvPr id="3" name="Espaço Reservado para Conteúdo 2">
            <a:extLst>
              <a:ext uri="{FF2B5EF4-FFF2-40B4-BE49-F238E27FC236}">
                <a16:creationId xmlns:a16="http://schemas.microsoft.com/office/drawing/2014/main" id="{8920EB89-7730-3B41-8C33-D1C3639876A6}"/>
              </a:ext>
            </a:extLst>
          </p:cNvPr>
          <p:cNvSpPr>
            <a:spLocks noGrp="1"/>
          </p:cNvSpPr>
          <p:nvPr>
            <p:ph idx="1"/>
          </p:nvPr>
        </p:nvSpPr>
        <p:spPr/>
        <p:txBody>
          <a:bodyPr/>
          <a:lstStyle/>
          <a:p>
            <a:r>
              <a:rPr lang="pt-BR" dirty="0" err="1"/>
              <a:t>Circuit-breaker</a:t>
            </a:r>
            <a:r>
              <a:rPr lang="pt-BR" dirty="0"/>
              <a:t>: se bolsa cair 10%,  suspensa por 10 minutos; se reabrir e chegar a 15% de queda, suspensa por 1 hora.</a:t>
            </a:r>
          </a:p>
          <a:p>
            <a:r>
              <a:rPr lang="pt-BR" dirty="0" err="1"/>
              <a:t>Units</a:t>
            </a:r>
            <a:r>
              <a:rPr lang="pt-BR" dirty="0"/>
              <a:t>: pacotes compostos por várias ações. </a:t>
            </a:r>
          </a:p>
          <a:p>
            <a:pPr marL="0" indent="0">
              <a:buNone/>
            </a:pPr>
            <a:r>
              <a:rPr lang="pt-BR" dirty="0"/>
              <a:t>Exemplo: 1 PN e 2 ON</a:t>
            </a:r>
          </a:p>
          <a:p>
            <a:r>
              <a:rPr lang="pt-BR" dirty="0"/>
              <a:t>Quando a ação tem outra letra ao final, é classe. Exemplo: PNA, PNB.</a:t>
            </a:r>
          </a:p>
          <a:p>
            <a:r>
              <a:rPr lang="pt-BR" dirty="0"/>
              <a:t>Split: desmembramento; </a:t>
            </a:r>
            <a:r>
              <a:rPr lang="pt-BR" dirty="0" err="1"/>
              <a:t>Inplit</a:t>
            </a:r>
            <a:r>
              <a:rPr lang="pt-BR" dirty="0"/>
              <a:t>: agrupamento</a:t>
            </a:r>
          </a:p>
          <a:p>
            <a:r>
              <a:rPr lang="pt-BR" dirty="0"/>
              <a:t>ADR</a:t>
            </a:r>
          </a:p>
          <a:p>
            <a:pPr marL="0" indent="0">
              <a:buNone/>
            </a:pPr>
            <a:endParaRPr lang="pt-BR" dirty="0"/>
          </a:p>
          <a:p>
            <a:endParaRPr lang="pt-BR" dirty="0"/>
          </a:p>
        </p:txBody>
      </p:sp>
    </p:spTree>
    <p:extLst>
      <p:ext uri="{BB962C8B-B14F-4D97-AF65-F5344CB8AC3E}">
        <p14:creationId xmlns:p14="http://schemas.microsoft.com/office/powerpoint/2010/main" val="197689974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8AD39FF9-9306-4043-A70B-EB8BE9206B8F}"/>
              </a:ext>
            </a:extLst>
          </p:cNvPr>
          <p:cNvPicPr>
            <a:picLocks noChangeAspect="1"/>
          </p:cNvPicPr>
          <p:nvPr/>
        </p:nvPicPr>
        <p:blipFill>
          <a:blip r:embed="rId2"/>
          <a:stretch>
            <a:fillRect/>
          </a:stretch>
        </p:blipFill>
        <p:spPr>
          <a:xfrm>
            <a:off x="1263578" y="1634347"/>
            <a:ext cx="9664846" cy="3411122"/>
          </a:xfrm>
          <a:prstGeom prst="rect">
            <a:avLst/>
          </a:prstGeom>
        </p:spPr>
      </p:pic>
      <p:sp>
        <p:nvSpPr>
          <p:cNvPr id="7" name="CaixaDeTexto 6">
            <a:extLst>
              <a:ext uri="{FF2B5EF4-FFF2-40B4-BE49-F238E27FC236}">
                <a16:creationId xmlns:a16="http://schemas.microsoft.com/office/drawing/2014/main" id="{2EAE693B-B2BD-304F-8ABB-8DD6936F8F9C}"/>
              </a:ext>
            </a:extLst>
          </p:cNvPr>
          <p:cNvSpPr txBox="1"/>
          <p:nvPr/>
        </p:nvSpPr>
        <p:spPr>
          <a:xfrm>
            <a:off x="1943100" y="857250"/>
            <a:ext cx="6320063" cy="369332"/>
          </a:xfrm>
          <a:prstGeom prst="rect">
            <a:avLst/>
          </a:prstGeom>
          <a:noFill/>
        </p:spPr>
        <p:txBody>
          <a:bodyPr wrap="none" rtlCol="0">
            <a:spAutoFit/>
          </a:bodyPr>
          <a:lstStyle/>
          <a:p>
            <a:r>
              <a:rPr lang="pt-BR" dirty="0"/>
              <a:t>Securitização (modelo elaborado por Victória </a:t>
            </a:r>
            <a:r>
              <a:rPr lang="pt-BR" dirty="0" err="1"/>
              <a:t>Baruselli</a:t>
            </a:r>
            <a:r>
              <a:rPr lang="pt-BR" dirty="0"/>
              <a:t> de Melo)</a:t>
            </a:r>
          </a:p>
        </p:txBody>
      </p:sp>
    </p:spTree>
    <p:extLst>
      <p:ext uri="{BB962C8B-B14F-4D97-AF65-F5344CB8AC3E}">
        <p14:creationId xmlns:p14="http://schemas.microsoft.com/office/powerpoint/2010/main" val="6979535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9247F94-CC91-1E4A-9540-686A095D2749}"/>
              </a:ext>
            </a:extLst>
          </p:cNvPr>
          <p:cNvSpPr>
            <a:spLocks noGrp="1"/>
          </p:cNvSpPr>
          <p:nvPr>
            <p:ph type="title"/>
          </p:nvPr>
        </p:nvSpPr>
        <p:spPr/>
        <p:txBody>
          <a:bodyPr/>
          <a:lstStyle/>
          <a:p>
            <a:r>
              <a:rPr lang="pt-BR" dirty="0"/>
              <a:t>Como ocorre a operação?</a:t>
            </a:r>
          </a:p>
        </p:txBody>
      </p:sp>
      <p:sp>
        <p:nvSpPr>
          <p:cNvPr id="3" name="Espaço Reservado para Conteúdo 2">
            <a:extLst>
              <a:ext uri="{FF2B5EF4-FFF2-40B4-BE49-F238E27FC236}">
                <a16:creationId xmlns:a16="http://schemas.microsoft.com/office/drawing/2014/main" id="{1071C701-58BA-0F49-A682-6A9F0CDB4005}"/>
              </a:ext>
            </a:extLst>
          </p:cNvPr>
          <p:cNvSpPr>
            <a:spLocks noGrp="1"/>
          </p:cNvSpPr>
          <p:nvPr>
            <p:ph idx="1"/>
          </p:nvPr>
        </p:nvSpPr>
        <p:spPr/>
        <p:txBody>
          <a:bodyPr/>
          <a:lstStyle/>
          <a:p>
            <a:pPr marL="514350" indent="-514350">
              <a:buFont typeface="+mj-lt"/>
              <a:buAutoNum type="arabicPeriod"/>
            </a:pPr>
            <a:r>
              <a:rPr lang="pt-BR" dirty="0"/>
              <a:t>Originador gera créditos em suas relações com os devedores</a:t>
            </a:r>
          </a:p>
          <a:p>
            <a:pPr marL="514350" indent="-514350">
              <a:buFont typeface="+mj-lt"/>
              <a:buAutoNum type="arabicPeriod"/>
            </a:pPr>
            <a:r>
              <a:rPr lang="pt-BR" dirty="0"/>
              <a:t>Originador transfere para veículo (</a:t>
            </a:r>
            <a:r>
              <a:rPr lang="pt-BR" dirty="0" err="1"/>
              <a:t>securitizadora</a:t>
            </a:r>
            <a:r>
              <a:rPr lang="pt-BR" dirty="0"/>
              <a:t> ou FIDC) esses ativos (por isso não é operação financeira).</a:t>
            </a:r>
          </a:p>
          <a:p>
            <a:pPr marL="514350" indent="-514350">
              <a:buFont typeface="+mj-lt"/>
              <a:buAutoNum type="arabicPeriod"/>
            </a:pPr>
            <a:r>
              <a:rPr lang="pt-BR" dirty="0"/>
              <a:t>Veículo emite valores mobiliários para investidores: </a:t>
            </a:r>
            <a:r>
              <a:rPr lang="pt-BR" dirty="0" err="1"/>
              <a:t>securitizadoras</a:t>
            </a:r>
            <a:r>
              <a:rPr lang="pt-BR" dirty="0"/>
              <a:t> de recebíveis do agronegócio e imobiliários emitem CRI e CRA; FDIC vende quotas.</a:t>
            </a:r>
          </a:p>
          <a:p>
            <a:pPr marL="514350" indent="-514350">
              <a:buFont typeface="+mj-lt"/>
              <a:buAutoNum type="arabicPeriod"/>
            </a:pPr>
            <a:r>
              <a:rPr lang="pt-BR" dirty="0"/>
              <a:t>Investidores subscrevem e pagam os valores mobiliários</a:t>
            </a:r>
          </a:p>
          <a:p>
            <a:pPr marL="514350" indent="-514350">
              <a:buFont typeface="+mj-lt"/>
              <a:buAutoNum type="arabicPeriod"/>
            </a:pPr>
            <a:r>
              <a:rPr lang="pt-BR" dirty="0"/>
              <a:t>Veículo paga aos originadores pelos ativos</a:t>
            </a:r>
          </a:p>
          <a:p>
            <a:pPr marL="0" indent="0">
              <a:buNone/>
            </a:pPr>
            <a:r>
              <a:rPr lang="pt-BR" dirty="0"/>
              <a:t>6. Veículo transfere aos investidores o rendimento e paga o principal</a:t>
            </a:r>
          </a:p>
        </p:txBody>
      </p:sp>
    </p:spTree>
    <p:extLst>
      <p:ext uri="{BB962C8B-B14F-4D97-AF65-F5344CB8AC3E}">
        <p14:creationId xmlns:p14="http://schemas.microsoft.com/office/powerpoint/2010/main" val="30835766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5C2231D9-5399-2943-B88A-95A4DF1309DF}"/>
              </a:ext>
            </a:extLst>
          </p:cNvPr>
          <p:cNvSpPr>
            <a:spLocks noGrp="1"/>
          </p:cNvSpPr>
          <p:nvPr>
            <p:ph type="title"/>
          </p:nvPr>
        </p:nvSpPr>
        <p:spPr>
          <a:xfrm>
            <a:off x="524741" y="620392"/>
            <a:ext cx="3808268" cy="5504688"/>
          </a:xfrm>
        </p:spPr>
        <p:txBody>
          <a:bodyPr>
            <a:normAutofit/>
          </a:bodyPr>
          <a:lstStyle/>
          <a:p>
            <a:r>
              <a:rPr lang="pt-BR" sz="4700">
                <a:solidFill>
                  <a:schemeClr val="bg1"/>
                </a:solidFill>
              </a:rPr>
              <a:t>Princípio da Transparência: Full Disclosure</a:t>
            </a:r>
          </a:p>
        </p:txBody>
      </p:sp>
      <p:graphicFrame>
        <p:nvGraphicFramePr>
          <p:cNvPr id="5" name="Espaço Reservado para Conteúdo 2">
            <a:extLst>
              <a:ext uri="{FF2B5EF4-FFF2-40B4-BE49-F238E27FC236}">
                <a16:creationId xmlns:a16="http://schemas.microsoft.com/office/drawing/2014/main" id="{50480690-7038-73BD-3EC9-107305FF0572}"/>
              </a:ext>
            </a:extLst>
          </p:cNvPr>
          <p:cNvGraphicFramePr>
            <a:graphicFrameLocks noGrp="1"/>
          </p:cNvGraphicFramePr>
          <p:nvPr>
            <p:ph idx="1"/>
            <p:extLst>
              <p:ext uri="{D42A27DB-BD31-4B8C-83A1-F6EECF244321}">
                <p14:modId xmlns:p14="http://schemas.microsoft.com/office/powerpoint/2010/main" val="1877090041"/>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2787815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711D7CB-F909-6549-B176-B8D2C1E196A5}"/>
              </a:ext>
            </a:extLst>
          </p:cNvPr>
          <p:cNvSpPr>
            <a:spLocks noGrp="1"/>
          </p:cNvSpPr>
          <p:nvPr>
            <p:ph type="title"/>
          </p:nvPr>
        </p:nvSpPr>
        <p:spPr/>
        <p:txBody>
          <a:bodyPr>
            <a:normAutofit fontScale="90000"/>
          </a:bodyPr>
          <a:lstStyle/>
          <a:p>
            <a:r>
              <a:rPr lang="pt-BR" dirty="0"/>
              <a:t>Por que a securitização de </a:t>
            </a:r>
            <a:r>
              <a:rPr lang="pt-BR" dirty="0" err="1"/>
              <a:t>subprimes</a:t>
            </a:r>
            <a:r>
              <a:rPr lang="pt-BR" dirty="0"/>
              <a:t> causou a crise financeira de 2008? Os empréstimos NINJAS (non-</a:t>
            </a:r>
            <a:r>
              <a:rPr lang="pt-BR" dirty="0" err="1"/>
              <a:t>income</a:t>
            </a:r>
            <a:r>
              <a:rPr lang="pt-BR" dirty="0"/>
              <a:t>, non Jobs)</a:t>
            </a:r>
          </a:p>
        </p:txBody>
      </p:sp>
      <p:pic>
        <p:nvPicPr>
          <p:cNvPr id="4" name="Espaço Reservado para Conteúdo 3">
            <a:extLst>
              <a:ext uri="{FF2B5EF4-FFF2-40B4-BE49-F238E27FC236}">
                <a16:creationId xmlns:a16="http://schemas.microsoft.com/office/drawing/2014/main" id="{4A7B618A-9DF0-CC43-BFFA-F894A7E24021}"/>
              </a:ext>
            </a:extLst>
          </p:cNvPr>
          <p:cNvPicPr>
            <a:picLocks noGrp="1" noChangeAspect="1"/>
          </p:cNvPicPr>
          <p:nvPr>
            <p:ph idx="1"/>
          </p:nvPr>
        </p:nvPicPr>
        <p:blipFill>
          <a:blip r:embed="rId2"/>
          <a:stretch>
            <a:fillRect/>
          </a:stretch>
        </p:blipFill>
        <p:spPr>
          <a:xfrm>
            <a:off x="3108865" y="1825625"/>
            <a:ext cx="5974269" cy="4351338"/>
          </a:xfrm>
          <a:prstGeom prst="rect">
            <a:avLst/>
          </a:prstGeom>
        </p:spPr>
      </p:pic>
    </p:spTree>
    <p:extLst>
      <p:ext uri="{BB962C8B-B14F-4D97-AF65-F5344CB8AC3E}">
        <p14:creationId xmlns:p14="http://schemas.microsoft.com/office/powerpoint/2010/main" val="294014392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B5D447-6256-5445-A816-E0ED6C33CBF1}"/>
              </a:ext>
            </a:extLst>
          </p:cNvPr>
          <p:cNvSpPr>
            <a:spLocks noGrp="1"/>
          </p:cNvSpPr>
          <p:nvPr>
            <p:ph type="title"/>
          </p:nvPr>
        </p:nvSpPr>
        <p:spPr/>
        <p:txBody>
          <a:bodyPr/>
          <a:lstStyle/>
          <a:p>
            <a:r>
              <a:rPr lang="pt-BR" dirty="0"/>
              <a:t>Ilícitos no mercado de Capitais</a:t>
            </a:r>
          </a:p>
        </p:txBody>
      </p:sp>
      <p:sp>
        <p:nvSpPr>
          <p:cNvPr id="3" name="Espaço Reservado para Conteúdo 2">
            <a:extLst>
              <a:ext uri="{FF2B5EF4-FFF2-40B4-BE49-F238E27FC236}">
                <a16:creationId xmlns:a16="http://schemas.microsoft.com/office/drawing/2014/main" id="{07CDDB08-2D54-EC39-0074-A9D91041C985}"/>
              </a:ext>
            </a:extLst>
          </p:cNvPr>
          <p:cNvSpPr>
            <a:spLocks noGrp="1"/>
          </p:cNvSpPr>
          <p:nvPr>
            <p:ph idx="1"/>
          </p:nvPr>
        </p:nvSpPr>
        <p:spPr/>
        <p:txBody>
          <a:bodyPr>
            <a:normAutofit/>
          </a:bodyPr>
          <a:lstStyle/>
          <a:p>
            <a:pPr marL="0" indent="0">
              <a:buNone/>
            </a:pPr>
            <a:r>
              <a:rPr lang="pt-BR" dirty="0" err="1"/>
              <a:t>Insider</a:t>
            </a:r>
            <a:r>
              <a:rPr lang="pt-BR" dirty="0"/>
              <a:t> Trading</a:t>
            </a:r>
          </a:p>
          <a:p>
            <a:pPr marL="0" indent="0">
              <a:buNone/>
            </a:pPr>
            <a:endParaRPr lang="pt-BR" dirty="0"/>
          </a:p>
          <a:p>
            <a:pPr marL="0" indent="0">
              <a:buNone/>
            </a:pPr>
            <a:r>
              <a:rPr lang="pt-BR" dirty="0" err="1"/>
              <a:t>Manipulaçao</a:t>
            </a:r>
            <a:r>
              <a:rPr lang="pt-BR" dirty="0"/>
              <a:t> de mercado</a:t>
            </a:r>
          </a:p>
          <a:p>
            <a:pPr marL="0" indent="0">
              <a:buNone/>
            </a:pPr>
            <a:endParaRPr lang="pt-BR" dirty="0"/>
          </a:p>
          <a:p>
            <a:pPr marL="0" indent="0">
              <a:buNone/>
            </a:pPr>
            <a:r>
              <a:rPr lang="pt-BR" dirty="0" err="1"/>
              <a:t>Violaçao</a:t>
            </a:r>
            <a:r>
              <a:rPr lang="pt-BR" dirty="0"/>
              <a:t> dos deveres de Administrador</a:t>
            </a:r>
          </a:p>
          <a:p>
            <a:pPr marL="0" indent="0">
              <a:buNone/>
            </a:pPr>
            <a:endParaRPr lang="pt-BR" dirty="0"/>
          </a:p>
          <a:p>
            <a:pPr marL="0" indent="0">
              <a:buNone/>
            </a:pPr>
            <a:r>
              <a:rPr lang="pt-BR" dirty="0" err="1"/>
              <a:t>Violaçao</a:t>
            </a:r>
            <a:r>
              <a:rPr lang="pt-BR" dirty="0"/>
              <a:t> de Deveres de Controlador</a:t>
            </a:r>
          </a:p>
        </p:txBody>
      </p:sp>
    </p:spTree>
    <p:extLst>
      <p:ext uri="{BB962C8B-B14F-4D97-AF65-F5344CB8AC3E}">
        <p14:creationId xmlns:p14="http://schemas.microsoft.com/office/powerpoint/2010/main" val="255766450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FA4DAC-F477-778A-BA36-E3524F3F25E9}"/>
              </a:ext>
            </a:extLst>
          </p:cNvPr>
          <p:cNvSpPr>
            <a:spLocks noGrp="1"/>
          </p:cNvSpPr>
          <p:nvPr>
            <p:ph type="title"/>
          </p:nvPr>
        </p:nvSpPr>
        <p:spPr/>
        <p:txBody>
          <a:bodyPr/>
          <a:lstStyle/>
          <a:p>
            <a:r>
              <a:rPr lang="pt-BR" dirty="0" err="1"/>
              <a:t>Insider</a:t>
            </a:r>
            <a:r>
              <a:rPr lang="pt-BR" dirty="0"/>
              <a:t> Trading</a:t>
            </a:r>
          </a:p>
        </p:txBody>
      </p:sp>
      <p:sp>
        <p:nvSpPr>
          <p:cNvPr id="3" name="Espaço Reservado para Conteúdo 2">
            <a:extLst>
              <a:ext uri="{FF2B5EF4-FFF2-40B4-BE49-F238E27FC236}">
                <a16:creationId xmlns:a16="http://schemas.microsoft.com/office/drawing/2014/main" id="{DFCB3693-5F9B-0E0C-FF14-8C61A3EEA737}"/>
              </a:ext>
            </a:extLst>
          </p:cNvPr>
          <p:cNvSpPr>
            <a:spLocks noGrp="1"/>
          </p:cNvSpPr>
          <p:nvPr>
            <p:ph idx="1"/>
          </p:nvPr>
        </p:nvSpPr>
        <p:spPr/>
        <p:txBody>
          <a:bodyPr>
            <a:normAutofit lnSpcReduction="10000"/>
          </a:bodyPr>
          <a:lstStyle/>
          <a:p>
            <a:pPr marL="0" indent="0">
              <a:buNone/>
            </a:pPr>
            <a:r>
              <a:rPr lang="pt-BR" dirty="0" err="1"/>
              <a:t>Insider</a:t>
            </a:r>
            <a:r>
              <a:rPr lang="pt-BR" dirty="0"/>
              <a:t> primário e secundário</a:t>
            </a:r>
          </a:p>
          <a:p>
            <a:pPr marL="0" indent="0">
              <a:buNone/>
            </a:pPr>
            <a:r>
              <a:rPr lang="pt-BR" dirty="0"/>
              <a:t>O </a:t>
            </a:r>
            <a:r>
              <a:rPr lang="pt-BR" i="1" dirty="0" err="1"/>
              <a:t>insider</a:t>
            </a:r>
            <a:r>
              <a:rPr lang="pt-BR" dirty="0"/>
              <a:t> primário é o que tem acesso direto e pessoal às informações confidenciais, sendo ou não integrante da companhia. Pode ser acionista, administrador, advogados, consultores, </a:t>
            </a:r>
          </a:p>
          <a:p>
            <a:pPr marL="0" indent="0">
              <a:buNone/>
            </a:pPr>
            <a:endParaRPr lang="pt-BR" dirty="0"/>
          </a:p>
          <a:p>
            <a:pPr marL="0" indent="0">
              <a:buNone/>
            </a:pPr>
            <a:r>
              <a:rPr lang="pt-BR" dirty="0"/>
              <a:t>O </a:t>
            </a:r>
            <a:r>
              <a:rPr lang="pt-BR" dirty="0" err="1"/>
              <a:t>insider</a:t>
            </a:r>
            <a:r>
              <a:rPr lang="pt-BR" dirty="0"/>
              <a:t> secundário não tem  relação com a companhia e recebe, direta ou indiretamente, informações confidenciais. Conduta passou a ser criminalizada no Brasil em 2017.</a:t>
            </a:r>
          </a:p>
          <a:p>
            <a:pPr marL="0" indent="0">
              <a:buNone/>
            </a:pPr>
            <a:endParaRPr lang="pt-BR" dirty="0"/>
          </a:p>
          <a:p>
            <a:pPr marL="0" indent="0">
              <a:buNone/>
            </a:pPr>
            <a:r>
              <a:rPr lang="pt-BR" dirty="0"/>
              <a:t>Norte-americanos distinguem entre </a:t>
            </a:r>
            <a:r>
              <a:rPr lang="pt-BR" dirty="0" err="1"/>
              <a:t>tipper</a:t>
            </a:r>
            <a:r>
              <a:rPr lang="pt-BR" dirty="0"/>
              <a:t> e </a:t>
            </a:r>
            <a:r>
              <a:rPr lang="pt-BR" dirty="0" err="1"/>
              <a:t>tippee</a:t>
            </a:r>
            <a:endParaRPr lang="pt-BR" dirty="0"/>
          </a:p>
        </p:txBody>
      </p:sp>
    </p:spTree>
    <p:extLst>
      <p:ext uri="{BB962C8B-B14F-4D97-AF65-F5344CB8AC3E}">
        <p14:creationId xmlns:p14="http://schemas.microsoft.com/office/powerpoint/2010/main" val="22861476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EDB9A597-CFB6-FE4A-8150-049B8814CA70}"/>
              </a:ext>
            </a:extLst>
          </p:cNvPr>
          <p:cNvSpPr>
            <a:spLocks noGrp="1"/>
          </p:cNvSpPr>
          <p:nvPr>
            <p:ph type="title"/>
          </p:nvPr>
        </p:nvSpPr>
        <p:spPr>
          <a:xfrm>
            <a:off x="524741" y="620392"/>
            <a:ext cx="3808268" cy="5504688"/>
          </a:xfrm>
        </p:spPr>
        <p:txBody>
          <a:bodyPr>
            <a:normAutofit/>
          </a:bodyPr>
          <a:lstStyle/>
          <a:p>
            <a:r>
              <a:rPr lang="pt-BR" sz="6000" dirty="0" err="1">
                <a:solidFill>
                  <a:schemeClr val="bg1"/>
                </a:solidFill>
              </a:rPr>
              <a:t>Insider</a:t>
            </a:r>
            <a:r>
              <a:rPr lang="pt-BR" sz="6000" dirty="0">
                <a:solidFill>
                  <a:schemeClr val="bg1"/>
                </a:solidFill>
              </a:rPr>
              <a:t> Trading</a:t>
            </a:r>
          </a:p>
        </p:txBody>
      </p:sp>
      <p:graphicFrame>
        <p:nvGraphicFramePr>
          <p:cNvPr id="5" name="Espaço Reservado para Conteúdo 2">
            <a:extLst>
              <a:ext uri="{FF2B5EF4-FFF2-40B4-BE49-F238E27FC236}">
                <a16:creationId xmlns:a16="http://schemas.microsoft.com/office/drawing/2014/main" id="{397F11CC-E3CC-E818-1B9A-8B32C57CE6F2}"/>
              </a:ext>
            </a:extLst>
          </p:cNvPr>
          <p:cNvGraphicFramePr>
            <a:graphicFrameLocks noGrp="1"/>
          </p:cNvGraphicFramePr>
          <p:nvPr>
            <p:ph idx="1"/>
            <p:extLst>
              <p:ext uri="{D42A27DB-BD31-4B8C-83A1-F6EECF244321}">
                <p14:modId xmlns:p14="http://schemas.microsoft.com/office/powerpoint/2010/main" val="254551647"/>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aixaDeTexto 5">
            <a:extLst>
              <a:ext uri="{FF2B5EF4-FFF2-40B4-BE49-F238E27FC236}">
                <a16:creationId xmlns:a16="http://schemas.microsoft.com/office/drawing/2014/main" id="{DD944481-E05C-974B-96F7-A90118A6BEFD}"/>
              </a:ext>
            </a:extLst>
          </p:cNvPr>
          <p:cNvSpPr txBox="1"/>
          <p:nvPr/>
        </p:nvSpPr>
        <p:spPr>
          <a:xfrm>
            <a:off x="5469467" y="6299200"/>
            <a:ext cx="6737807" cy="646331"/>
          </a:xfrm>
          <a:prstGeom prst="rect">
            <a:avLst/>
          </a:prstGeom>
          <a:noFill/>
        </p:spPr>
        <p:txBody>
          <a:bodyPr wrap="none" rtlCol="0">
            <a:spAutoFit/>
          </a:bodyPr>
          <a:lstStyle/>
          <a:p>
            <a:r>
              <a:rPr lang="pt-BR" dirty="0"/>
              <a:t>CVM tem usado tecnologia detectar movimentos suspeitos de </a:t>
            </a:r>
            <a:r>
              <a:rPr lang="pt-BR" dirty="0" err="1"/>
              <a:t>insider</a:t>
            </a:r>
            <a:r>
              <a:rPr lang="pt-BR" dirty="0"/>
              <a:t> </a:t>
            </a:r>
          </a:p>
          <a:p>
            <a:r>
              <a:rPr lang="pt-BR" dirty="0"/>
              <a:t>Trading.</a:t>
            </a:r>
          </a:p>
        </p:txBody>
      </p:sp>
    </p:spTree>
    <p:extLst>
      <p:ext uri="{BB962C8B-B14F-4D97-AF65-F5344CB8AC3E}">
        <p14:creationId xmlns:p14="http://schemas.microsoft.com/office/powerpoint/2010/main" val="46309445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BDA627-8D13-6526-DAD6-55D411A4CFA2}"/>
              </a:ext>
            </a:extLst>
          </p:cNvPr>
          <p:cNvSpPr>
            <a:spLocks noGrp="1"/>
          </p:cNvSpPr>
          <p:nvPr>
            <p:ph type="title"/>
          </p:nvPr>
        </p:nvSpPr>
        <p:spPr/>
        <p:txBody>
          <a:bodyPr/>
          <a:lstStyle/>
          <a:p>
            <a:r>
              <a:rPr lang="pt-BR" dirty="0"/>
              <a:t>Crime de manipulação de mercado</a:t>
            </a:r>
          </a:p>
        </p:txBody>
      </p:sp>
      <p:sp>
        <p:nvSpPr>
          <p:cNvPr id="3" name="Espaço Reservado para Conteúdo 2">
            <a:extLst>
              <a:ext uri="{FF2B5EF4-FFF2-40B4-BE49-F238E27FC236}">
                <a16:creationId xmlns:a16="http://schemas.microsoft.com/office/drawing/2014/main" id="{F7AD2427-FF54-B38F-5D68-5132F8A6333E}"/>
              </a:ext>
            </a:extLst>
          </p:cNvPr>
          <p:cNvSpPr>
            <a:spLocks noGrp="1"/>
          </p:cNvSpPr>
          <p:nvPr>
            <p:ph idx="1"/>
          </p:nvPr>
        </p:nvSpPr>
        <p:spPr/>
        <p:txBody>
          <a:bodyPr/>
          <a:lstStyle/>
          <a:p>
            <a:pPr algn="just"/>
            <a:r>
              <a:rPr lang="pt-BR" dirty="0">
                <a:solidFill>
                  <a:srgbClr val="000000"/>
                </a:solidFill>
                <a:effectLst/>
                <a:latin typeface="Arial" panose="020B0604020202020204" pitchFamily="34" charset="0"/>
              </a:rPr>
              <a:t>Art. 27-C da Lei da CVM (Lei 6385):  Realizar operações simuladas ou executar outras manobras fraudulentas destinadas a elevar, manter ou baixar a cotação, o preço ou o volume negociado de um valor mobiliário, com o fim de obter vantagem indevida ou lucro, para si ou para outrem, ou causar dano a terceiros:                     </a:t>
            </a:r>
          </a:p>
          <a:p>
            <a:pPr algn="just"/>
            <a:r>
              <a:rPr lang="pt-BR" dirty="0">
                <a:effectLst/>
                <a:latin typeface="Arial" panose="020B0604020202020204" pitchFamily="34" charset="0"/>
              </a:rPr>
              <a:t>Pena – reclusão, de 1 (um) a 8 (oito) anos, e multa de até 3 (três) vezes o montante da vantagem ilícita obtida em decorrência do crime.     </a:t>
            </a:r>
          </a:p>
          <a:p>
            <a:pPr algn="just"/>
            <a:endParaRPr lang="pt-BR" dirty="0">
              <a:effectLst/>
              <a:latin typeface="Arial" panose="020B0604020202020204" pitchFamily="34" charset="0"/>
            </a:endParaRPr>
          </a:p>
          <a:p>
            <a:pPr marL="0" indent="0">
              <a:buNone/>
            </a:pPr>
            <a:endParaRPr lang="pt-BR" dirty="0"/>
          </a:p>
        </p:txBody>
      </p:sp>
    </p:spTree>
    <p:extLst>
      <p:ext uri="{BB962C8B-B14F-4D97-AF65-F5344CB8AC3E}">
        <p14:creationId xmlns:p14="http://schemas.microsoft.com/office/powerpoint/2010/main" val="399807712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38D508-CC1A-5749-C02A-0DABDEE83B72}"/>
              </a:ext>
            </a:extLst>
          </p:cNvPr>
          <p:cNvSpPr>
            <a:spLocks noGrp="1"/>
          </p:cNvSpPr>
          <p:nvPr>
            <p:ph type="title"/>
          </p:nvPr>
        </p:nvSpPr>
        <p:spPr/>
        <p:txBody>
          <a:bodyPr/>
          <a:lstStyle/>
          <a:p>
            <a:r>
              <a:rPr lang="pt-BR" dirty="0"/>
              <a:t>Ilícitos Administrativos (</a:t>
            </a:r>
            <a:r>
              <a:rPr lang="pt-BR" dirty="0" err="1"/>
              <a:t>Resoluçao</a:t>
            </a:r>
            <a:r>
              <a:rPr lang="pt-BR" dirty="0"/>
              <a:t> 62, de 2022)</a:t>
            </a:r>
          </a:p>
        </p:txBody>
      </p:sp>
      <p:sp>
        <p:nvSpPr>
          <p:cNvPr id="3" name="Espaço Reservado para Conteúdo 2">
            <a:extLst>
              <a:ext uri="{FF2B5EF4-FFF2-40B4-BE49-F238E27FC236}">
                <a16:creationId xmlns:a16="http://schemas.microsoft.com/office/drawing/2014/main" id="{EEFC46DC-B54D-0B4B-4829-814D77965E9E}"/>
              </a:ext>
            </a:extLst>
          </p:cNvPr>
          <p:cNvSpPr>
            <a:spLocks noGrp="1"/>
          </p:cNvSpPr>
          <p:nvPr>
            <p:ph idx="1"/>
          </p:nvPr>
        </p:nvSpPr>
        <p:spPr/>
        <p:txBody>
          <a:bodyPr>
            <a:normAutofit fontScale="62500" lnSpcReduction="20000"/>
          </a:bodyPr>
          <a:lstStyle/>
          <a:p>
            <a:pPr marL="0" indent="0">
              <a:buNone/>
            </a:pPr>
            <a:r>
              <a:rPr lang="pt-BR" dirty="0">
                <a:effectLst/>
                <a:latin typeface="Arial" panose="020B0604020202020204" pitchFamily="34" charset="0"/>
              </a:rPr>
              <a:t>Art. 1º Esta Resolução dispõe sobre a vedação às práticas de criação de condições artificiais de</a:t>
            </a:r>
            <a:br>
              <a:rPr lang="pt-BR" dirty="0"/>
            </a:br>
            <a:r>
              <a:rPr lang="pt-BR" dirty="0">
                <a:effectLst/>
                <a:latin typeface="Arial" panose="020B0604020202020204" pitchFamily="34" charset="0"/>
              </a:rPr>
              <a:t>demanda, oferta ou preço de valores mobiliários, manipulação de preço, realização de operações</a:t>
            </a:r>
            <a:br>
              <a:rPr lang="pt-BR" dirty="0"/>
            </a:br>
            <a:r>
              <a:rPr lang="pt-BR" dirty="0">
                <a:effectLst/>
                <a:latin typeface="Arial" panose="020B0604020202020204" pitchFamily="34" charset="0"/>
              </a:rPr>
              <a:t>fraudulentas e uso de práticas não equitativas.</a:t>
            </a:r>
            <a:br>
              <a:rPr lang="pt-BR" dirty="0"/>
            </a:br>
            <a:r>
              <a:rPr lang="pt-BR" dirty="0">
                <a:effectLst/>
                <a:latin typeface="Arial" panose="020B0604020202020204" pitchFamily="34" charset="0"/>
              </a:rPr>
              <a:t>Art. 2º Para fins desta Resolução, aplicam-se as seguintes definições:</a:t>
            </a:r>
            <a:br>
              <a:rPr lang="pt-BR" dirty="0"/>
            </a:br>
            <a:r>
              <a:rPr lang="pt-BR" dirty="0">
                <a:effectLst/>
                <a:latin typeface="Arial" panose="020B0604020202020204" pitchFamily="34" charset="0"/>
              </a:rPr>
              <a:t>I – condições artificiais de demanda, oferta ou preço de valores mobiliários: aquelas criadas em</a:t>
            </a:r>
            <a:br>
              <a:rPr lang="pt-BR" dirty="0"/>
            </a:br>
            <a:r>
              <a:rPr lang="pt-BR" dirty="0">
                <a:effectLst/>
                <a:latin typeface="Arial" panose="020B0604020202020204" pitchFamily="34" charset="0"/>
              </a:rPr>
              <a:t>decorrência de negociações pelas quais seus participantes ou intermediários, por ação ou omissão dolosa</a:t>
            </a:r>
            <a:br>
              <a:rPr lang="pt-BR" dirty="0"/>
            </a:br>
            <a:r>
              <a:rPr lang="pt-BR" dirty="0">
                <a:effectLst/>
                <a:latin typeface="Arial" panose="020B0604020202020204" pitchFamily="34" charset="0"/>
              </a:rPr>
              <a:t>provocarem, direta ou indiretamente, alterações no fluxo de ordens de compra ou venda de valores</a:t>
            </a:r>
            <a:br>
              <a:rPr lang="pt-BR" dirty="0"/>
            </a:br>
            <a:r>
              <a:rPr lang="pt-BR" dirty="0">
                <a:effectLst/>
                <a:latin typeface="Arial" panose="020B0604020202020204" pitchFamily="34" charset="0"/>
              </a:rPr>
              <a:t>mobiliários;</a:t>
            </a:r>
            <a:br>
              <a:rPr lang="pt-BR" dirty="0"/>
            </a:br>
            <a:r>
              <a:rPr lang="pt-BR" dirty="0">
                <a:effectLst/>
                <a:latin typeface="Arial" panose="020B0604020202020204" pitchFamily="34" charset="0"/>
              </a:rPr>
              <a:t>II – manipulação de preços: a utilização de qualquer processo ou artifício destinado, direta ou</a:t>
            </a:r>
            <a:br>
              <a:rPr lang="pt-BR" dirty="0"/>
            </a:br>
            <a:r>
              <a:rPr lang="pt-BR" dirty="0">
                <a:effectLst/>
                <a:latin typeface="Arial" panose="020B0604020202020204" pitchFamily="34" charset="0"/>
              </a:rPr>
              <a:t>indiretamente, a elevar, manter ou baixar a cotação de um valor mobiliário, induzindo terceiros à sua</a:t>
            </a:r>
            <a:br>
              <a:rPr lang="pt-BR" dirty="0"/>
            </a:br>
            <a:r>
              <a:rPr lang="pt-BR" dirty="0">
                <a:effectLst/>
                <a:latin typeface="Arial" panose="020B0604020202020204" pitchFamily="34" charset="0"/>
              </a:rPr>
              <a:t>compra e venda;</a:t>
            </a:r>
            <a:br>
              <a:rPr lang="pt-BR" dirty="0"/>
            </a:br>
            <a:r>
              <a:rPr lang="pt-BR" dirty="0">
                <a:effectLst/>
                <a:latin typeface="Arial" panose="020B0604020202020204" pitchFamily="34" charset="0"/>
              </a:rPr>
              <a:t>III – operação fraudulenta: aquela em que se utilize ardil ou artifício destinado a induzir ou manter</a:t>
            </a:r>
            <a:br>
              <a:rPr lang="pt-BR" dirty="0"/>
            </a:br>
            <a:r>
              <a:rPr lang="pt-BR" dirty="0">
                <a:effectLst/>
                <a:latin typeface="Arial" panose="020B0604020202020204" pitchFamily="34" charset="0"/>
              </a:rPr>
              <a:t>terceiros em erro, com a finalidade de se obter vantagem ilícita de natureza patrimonial para as partes na</a:t>
            </a:r>
            <a:br>
              <a:rPr lang="pt-BR" dirty="0"/>
            </a:br>
            <a:r>
              <a:rPr lang="pt-BR" dirty="0">
                <a:effectLst/>
                <a:latin typeface="Arial" panose="020B0604020202020204" pitchFamily="34" charset="0"/>
              </a:rPr>
              <a:t>operação, para o intermediário ou para terceiros; e</a:t>
            </a:r>
            <a:br>
              <a:rPr lang="pt-BR" dirty="0"/>
            </a:br>
            <a:r>
              <a:rPr lang="pt-BR" dirty="0">
                <a:effectLst/>
                <a:latin typeface="Arial" panose="020B0604020202020204" pitchFamily="34" charset="0"/>
              </a:rPr>
              <a:t>IV – prática não equitativa: aquela de que resulte, direta ou indiretamente, efetiva ou</a:t>
            </a:r>
            <a:br>
              <a:rPr lang="pt-BR" dirty="0"/>
            </a:br>
            <a:r>
              <a:rPr lang="pt-BR" dirty="0">
                <a:effectLst/>
                <a:latin typeface="Arial" panose="020B0604020202020204" pitchFamily="34" charset="0"/>
              </a:rPr>
              <a:t>potencialmente, um tratamento para qualquer das partes, em negociações com valores mobiliários, que a coloque em uma indevida posição de desequilíbrio ou desigualdade em face dos demais participantes da operação.</a:t>
            </a:r>
            <a:endParaRPr lang="pt-BR" dirty="0"/>
          </a:p>
        </p:txBody>
      </p:sp>
    </p:spTree>
    <p:extLst>
      <p:ext uri="{BB962C8B-B14F-4D97-AF65-F5344CB8AC3E}">
        <p14:creationId xmlns:p14="http://schemas.microsoft.com/office/powerpoint/2010/main" val="402644944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F9B822F-893E-44C8-963C-64F50ACEC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FE354461-5998-9944-8876-216CD06943E3}"/>
              </a:ext>
            </a:extLst>
          </p:cNvPr>
          <p:cNvSpPr>
            <a:spLocks noGrp="1"/>
          </p:cNvSpPr>
          <p:nvPr>
            <p:ph type="title"/>
          </p:nvPr>
        </p:nvSpPr>
        <p:spPr>
          <a:xfrm>
            <a:off x="838200" y="585216"/>
            <a:ext cx="10515600" cy="1325563"/>
          </a:xfrm>
        </p:spPr>
        <p:txBody>
          <a:bodyPr>
            <a:normAutofit/>
          </a:bodyPr>
          <a:lstStyle/>
          <a:p>
            <a:r>
              <a:rPr lang="pt-BR" dirty="0">
                <a:solidFill>
                  <a:schemeClr val="bg1"/>
                </a:solidFill>
              </a:rPr>
              <a:t>Alguns ilícitos de mercado</a:t>
            </a:r>
          </a:p>
        </p:txBody>
      </p:sp>
      <p:pic>
        <p:nvPicPr>
          <p:cNvPr id="4" name="Imagem 3" descr="Homem ao lado de piscina&#10;&#10;Descrição gerada automaticamente com confiança baixa">
            <a:extLst>
              <a:ext uri="{FF2B5EF4-FFF2-40B4-BE49-F238E27FC236}">
                <a16:creationId xmlns:a16="http://schemas.microsoft.com/office/drawing/2014/main" id="{70696A0F-394A-D643-9D48-0F34D3674AC6}"/>
              </a:ext>
            </a:extLst>
          </p:cNvPr>
          <p:cNvPicPr>
            <a:picLocks noChangeAspect="1"/>
          </p:cNvPicPr>
          <p:nvPr/>
        </p:nvPicPr>
        <p:blipFill rotWithShape="1">
          <a:blip r:embed="rId2"/>
          <a:srcRect t="8270" b="11509"/>
          <a:stretch/>
        </p:blipFill>
        <p:spPr>
          <a:xfrm>
            <a:off x="841248" y="2516777"/>
            <a:ext cx="6236208" cy="3660185"/>
          </a:xfrm>
          <a:prstGeom prst="rect">
            <a:avLst/>
          </a:prstGeom>
        </p:spPr>
      </p:pic>
      <p:sp>
        <p:nvSpPr>
          <p:cNvPr id="3" name="Espaço Reservado para Conteúdo 2">
            <a:extLst>
              <a:ext uri="{FF2B5EF4-FFF2-40B4-BE49-F238E27FC236}">
                <a16:creationId xmlns:a16="http://schemas.microsoft.com/office/drawing/2014/main" id="{A7003412-2F2B-4E4C-85C6-F2D67C80C33F}"/>
              </a:ext>
            </a:extLst>
          </p:cNvPr>
          <p:cNvSpPr>
            <a:spLocks noGrp="1"/>
          </p:cNvSpPr>
          <p:nvPr>
            <p:ph idx="1"/>
          </p:nvPr>
        </p:nvSpPr>
        <p:spPr>
          <a:xfrm>
            <a:off x="7546848" y="2516777"/>
            <a:ext cx="3803904" cy="3660185"/>
          </a:xfrm>
        </p:spPr>
        <p:txBody>
          <a:bodyPr anchor="ctr">
            <a:normAutofit fontScale="92500" lnSpcReduction="10000"/>
          </a:bodyPr>
          <a:lstStyle/>
          <a:p>
            <a:r>
              <a:rPr lang="pt-BR" sz="2400" b="1" dirty="0" err="1"/>
              <a:t>Ramping</a:t>
            </a:r>
            <a:r>
              <a:rPr lang="pt-BR" sz="1700" dirty="0"/>
              <a:t>: tentar elevar preços de ações, com boatos etc...</a:t>
            </a:r>
          </a:p>
          <a:p>
            <a:r>
              <a:rPr lang="pt-BR" sz="2400" b="1" dirty="0"/>
              <a:t>Front running</a:t>
            </a:r>
            <a:r>
              <a:rPr lang="pt-BR" sz="1700" dirty="0"/>
              <a:t>: comprar ações e depois soltar recomendação de compra. É considerada prática não equitativa, vitimando em geral investidores institucionais.</a:t>
            </a:r>
          </a:p>
          <a:p>
            <a:r>
              <a:rPr lang="pt-BR" sz="2400" b="1" dirty="0" err="1"/>
              <a:t>Painting</a:t>
            </a:r>
            <a:r>
              <a:rPr lang="pt-BR" sz="2400" b="1" dirty="0"/>
              <a:t> </a:t>
            </a:r>
            <a:r>
              <a:rPr lang="pt-BR" sz="2400" b="1" dirty="0" err="1"/>
              <a:t>the</a:t>
            </a:r>
            <a:r>
              <a:rPr lang="pt-BR" sz="2400" b="1" dirty="0"/>
              <a:t> tape</a:t>
            </a:r>
            <a:r>
              <a:rPr lang="pt-BR" sz="1700" dirty="0"/>
              <a:t>: grupo de especuladores compra e vende ações para elevar artificialmente preço e papeis.</a:t>
            </a:r>
          </a:p>
          <a:p>
            <a:r>
              <a:rPr lang="pt-BR" sz="2400" b="1" dirty="0" err="1"/>
              <a:t>Wash</a:t>
            </a:r>
            <a:r>
              <a:rPr lang="pt-BR" sz="2400" b="1" dirty="0"/>
              <a:t> trading</a:t>
            </a:r>
            <a:r>
              <a:rPr lang="pt-BR" sz="1700" dirty="0"/>
              <a:t>: especulador compra e vende as mesmas ações por corretores diferentes para especular.</a:t>
            </a:r>
          </a:p>
        </p:txBody>
      </p:sp>
    </p:spTree>
    <p:extLst>
      <p:ext uri="{BB962C8B-B14F-4D97-AF65-F5344CB8AC3E}">
        <p14:creationId xmlns:p14="http://schemas.microsoft.com/office/powerpoint/2010/main" val="266370332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173001-E3CC-244C-CCC8-E6A4941FAC27}"/>
              </a:ext>
            </a:extLst>
          </p:cNvPr>
          <p:cNvSpPr>
            <a:spLocks noGrp="1"/>
          </p:cNvSpPr>
          <p:nvPr>
            <p:ph type="title"/>
          </p:nvPr>
        </p:nvSpPr>
        <p:spPr/>
        <p:txBody>
          <a:bodyPr/>
          <a:lstStyle/>
          <a:p>
            <a:r>
              <a:rPr lang="pt-BR" dirty="0"/>
              <a:t>Alguns Ilícitos de Mercado</a:t>
            </a:r>
          </a:p>
        </p:txBody>
      </p:sp>
      <p:sp>
        <p:nvSpPr>
          <p:cNvPr id="3" name="Espaço Reservado para Conteúdo 2">
            <a:extLst>
              <a:ext uri="{FF2B5EF4-FFF2-40B4-BE49-F238E27FC236}">
                <a16:creationId xmlns:a16="http://schemas.microsoft.com/office/drawing/2014/main" id="{347FF1FE-0D86-C8F0-1EB3-B6536B507E44}"/>
              </a:ext>
            </a:extLst>
          </p:cNvPr>
          <p:cNvSpPr>
            <a:spLocks noGrp="1"/>
          </p:cNvSpPr>
          <p:nvPr>
            <p:ph idx="1"/>
          </p:nvPr>
        </p:nvSpPr>
        <p:spPr/>
        <p:txBody>
          <a:bodyPr/>
          <a:lstStyle/>
          <a:p>
            <a:r>
              <a:rPr lang="pt-BR" sz="2800" dirty="0" err="1"/>
              <a:t>Churning</a:t>
            </a:r>
            <a:r>
              <a:rPr lang="pt-BR" sz="2800" dirty="0"/>
              <a:t>: vender títulos rapidamente apenas para ganhar </a:t>
            </a:r>
            <a:r>
              <a:rPr lang="pt-BR" sz="2800" dirty="0" err="1"/>
              <a:t>comissoes</a:t>
            </a:r>
            <a:endParaRPr lang="pt-BR" sz="2800" dirty="0"/>
          </a:p>
          <a:p>
            <a:r>
              <a:rPr lang="pt-BR" dirty="0" err="1"/>
              <a:t>Scalping</a:t>
            </a:r>
            <a:r>
              <a:rPr lang="pt-BR" dirty="0"/>
              <a:t>: consultor compra para si valores mobiliários, aconselha seus clientes a fazer o mesmo e revende os seus, com preços já aumentados.</a:t>
            </a:r>
          </a:p>
          <a:p>
            <a:r>
              <a:rPr lang="pt-BR" dirty="0"/>
              <a:t>Boiler </a:t>
            </a:r>
            <a:r>
              <a:rPr lang="pt-BR" dirty="0" err="1"/>
              <a:t>room</a:t>
            </a:r>
            <a:r>
              <a:rPr lang="pt-BR" dirty="0"/>
              <a:t>: compra agressiva de grandes quantidades de papeis ilíquidos, não para atender ás necessidades dos clientes, mas para dar aos VM aparência </a:t>
            </a:r>
            <a:r>
              <a:rPr lang="pt-BR"/>
              <a:t>de liquidez</a:t>
            </a:r>
          </a:p>
        </p:txBody>
      </p:sp>
    </p:spTree>
    <p:extLst>
      <p:ext uri="{BB962C8B-B14F-4D97-AF65-F5344CB8AC3E}">
        <p14:creationId xmlns:p14="http://schemas.microsoft.com/office/powerpoint/2010/main" val="29187334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3D4BDD-374F-7242-B81F-120D0461F861}"/>
              </a:ext>
            </a:extLst>
          </p:cNvPr>
          <p:cNvSpPr>
            <a:spLocks noGrp="1"/>
          </p:cNvSpPr>
          <p:nvPr>
            <p:ph type="title"/>
          </p:nvPr>
        </p:nvSpPr>
        <p:spPr/>
        <p:txBody>
          <a:bodyPr/>
          <a:lstStyle/>
          <a:p>
            <a:r>
              <a:rPr lang="pt-BR" dirty="0"/>
              <a:t>Princípio da Transparência</a:t>
            </a:r>
          </a:p>
        </p:txBody>
      </p:sp>
      <p:sp>
        <p:nvSpPr>
          <p:cNvPr id="3" name="Espaço Reservado para Conteúdo 2">
            <a:extLst>
              <a:ext uri="{FF2B5EF4-FFF2-40B4-BE49-F238E27FC236}">
                <a16:creationId xmlns:a16="http://schemas.microsoft.com/office/drawing/2014/main" id="{AD8FB36D-D55A-9B40-B7CE-FA3D9A72F42C}"/>
              </a:ext>
            </a:extLst>
          </p:cNvPr>
          <p:cNvSpPr>
            <a:spLocks noGrp="1"/>
          </p:cNvSpPr>
          <p:nvPr>
            <p:ph idx="1"/>
          </p:nvPr>
        </p:nvSpPr>
        <p:spPr/>
        <p:txBody>
          <a:bodyPr/>
          <a:lstStyle/>
          <a:p>
            <a:r>
              <a:rPr lang="pt-BR" dirty="0"/>
              <a:t>Informação deve ser universal e simultânea</a:t>
            </a:r>
          </a:p>
          <a:p>
            <a:endParaRPr lang="pt-BR" dirty="0"/>
          </a:p>
          <a:p>
            <a:r>
              <a:rPr lang="pt-BR" dirty="0"/>
              <a:t>Informação sigilosa deve ser comunicada ao mercado assim que se constatar vazamento.</a:t>
            </a:r>
          </a:p>
        </p:txBody>
      </p:sp>
    </p:spTree>
    <p:extLst>
      <p:ext uri="{BB962C8B-B14F-4D97-AF65-F5344CB8AC3E}">
        <p14:creationId xmlns:p14="http://schemas.microsoft.com/office/powerpoint/2010/main" val="1683187671"/>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9E5DFEBCE2E50B4B8EF365B1600A6302" ma:contentTypeVersion="15" ma:contentTypeDescription="Crie um novo documento." ma:contentTypeScope="" ma:versionID="0103d65d0e737d692b676c872728f369">
  <xsd:schema xmlns:xsd="http://www.w3.org/2001/XMLSchema" xmlns:xs="http://www.w3.org/2001/XMLSchema" xmlns:p="http://schemas.microsoft.com/office/2006/metadata/properties" xmlns:ns2="4c414ac8-549e-4ca5-81e3-16b3f3eb5c24" xmlns:ns3="ebba5f7d-3b76-4a58-9735-74f0064eafba" targetNamespace="http://schemas.microsoft.com/office/2006/metadata/properties" ma:root="true" ma:fieldsID="7e923275e42780db4afb5e008224c4d8" ns2:_="" ns3:_="">
    <xsd:import namespace="4c414ac8-549e-4ca5-81e3-16b3f3eb5c24"/>
    <xsd:import namespace="ebba5f7d-3b76-4a58-9735-74f0064eafb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AutoKeyPoints" minOccurs="0"/>
                <xsd:element ref="ns2:MediaServiceKeyPoints" minOccurs="0"/>
                <xsd:element ref="ns3:SharedWithUsers" minOccurs="0"/>
                <xsd:element ref="ns3:SharedWithDetails" minOccurs="0"/>
                <xsd:element ref="ns2:MediaServiceLocation" minOccurs="0"/>
                <xsd:element ref="ns2:MediaServiceGenerationTime" minOccurs="0"/>
                <xsd:element ref="ns2:MediaServiceEventHashCode"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414ac8-549e-4ca5-81e3-16b3f3eb5c2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Marcações de imagem" ma:readOnly="false" ma:fieldId="{5cf76f15-5ced-4ddc-b409-7134ff3c332f}" ma:taxonomyMulti="true" ma:sspId="eb74ff96-4672-4cf9-94f6-964b0040e37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bba5f7d-3b76-4a58-9735-74f0064eafba" elementFormDefault="qualified">
    <xsd:import namespace="http://schemas.microsoft.com/office/2006/documentManagement/types"/>
    <xsd:import namespace="http://schemas.microsoft.com/office/infopath/2007/PartnerControls"/>
    <xsd:element name="SharedWithUsers" ma:index="15"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Detalhes de Compartilhado Com" ma:internalName="SharedWithDetails" ma:readOnly="true">
      <xsd:simpleType>
        <xsd:restriction base="dms:Note">
          <xsd:maxLength value="255"/>
        </xsd:restriction>
      </xsd:simpleType>
    </xsd:element>
    <xsd:element name="TaxCatchAll" ma:index="22" nillable="true" ma:displayName="Taxonomy Catch All Column" ma:hidden="true" ma:list="{6f9f65b9-77c0-44a2-867b-74e860691405}" ma:internalName="TaxCatchAll" ma:showField="CatchAllData" ma:web="ebba5f7d-3b76-4a58-9735-74f0064eafb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c414ac8-549e-4ca5-81e3-16b3f3eb5c24">
      <Terms xmlns="http://schemas.microsoft.com/office/infopath/2007/PartnerControls"/>
    </lcf76f155ced4ddcb4097134ff3c332f>
    <TaxCatchAll xmlns="ebba5f7d-3b76-4a58-9735-74f0064eafba" xsi:nil="true"/>
  </documentManagement>
</p:properties>
</file>

<file path=customXml/itemProps1.xml><?xml version="1.0" encoding="utf-8"?>
<ds:datastoreItem xmlns:ds="http://schemas.openxmlformats.org/officeDocument/2006/customXml" ds:itemID="{6958912E-380B-4122-B288-4EA9AD843C1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c414ac8-549e-4ca5-81e3-16b3f3eb5c24"/>
    <ds:schemaRef ds:uri="ebba5f7d-3b76-4a58-9735-74f0064eafb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94FD39E-628F-4F6B-B370-900C000172A2}">
  <ds:schemaRefs>
    <ds:schemaRef ds:uri="http://schemas.microsoft.com/sharepoint/v3/contenttype/forms"/>
  </ds:schemaRefs>
</ds:datastoreItem>
</file>

<file path=customXml/itemProps3.xml><?xml version="1.0" encoding="utf-8"?>
<ds:datastoreItem xmlns:ds="http://schemas.openxmlformats.org/officeDocument/2006/customXml" ds:itemID="{ACB6637D-EF3D-4550-B6C1-1210ABCAA08B}">
  <ds:schemaRefs>
    <ds:schemaRef ds:uri="http://schemas.microsoft.com/office/infopath/2007/PartnerControls"/>
    <ds:schemaRef ds:uri="http://purl.org/dc/elements/1.1/"/>
    <ds:schemaRef ds:uri="http://schemas.microsoft.com/office/2006/documentManagement/types"/>
    <ds:schemaRef ds:uri="http://schemas.openxmlformats.org/package/2006/metadata/core-properties"/>
    <ds:schemaRef ds:uri="http://purl.org/dc/dcmitype/"/>
    <ds:schemaRef ds:uri="4c414ac8-549e-4ca5-81e3-16b3f3eb5c24"/>
    <ds:schemaRef ds:uri="http://purl.org/dc/terms/"/>
    <ds:schemaRef ds:uri="ebba5f7d-3b76-4a58-9735-74f0064eafba"/>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219</TotalTime>
  <Words>5988</Words>
  <Application>Microsoft Macintosh PowerPoint</Application>
  <PresentationFormat>Widescreen</PresentationFormat>
  <Paragraphs>461</Paragraphs>
  <Slides>87</Slides>
  <Notes>0</Notes>
  <HiddenSlides>0</HiddenSlides>
  <MMClips>0</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87</vt:i4>
      </vt:variant>
    </vt:vector>
  </HeadingPairs>
  <TitlesOfParts>
    <vt:vector size="93" baseType="lpstr">
      <vt:lpstr>Arial</vt:lpstr>
      <vt:lpstr>Calibri</vt:lpstr>
      <vt:lpstr>Calibri Light</vt:lpstr>
      <vt:lpstr>Times New Roman</vt:lpstr>
      <vt:lpstr>Wingdings</vt:lpstr>
      <vt:lpstr>Tema do Office</vt:lpstr>
      <vt:lpstr>Mercado de Capitais</vt:lpstr>
      <vt:lpstr>Sistema Financeiro</vt:lpstr>
      <vt:lpstr>3 mercados com funções diferentes</vt:lpstr>
      <vt:lpstr>Mercado de Capitais</vt:lpstr>
      <vt:lpstr>Funções da CVM</vt:lpstr>
      <vt:lpstr>Autonomia da CVM</vt:lpstr>
      <vt:lpstr>A hipótese do mercado eficiente</vt:lpstr>
      <vt:lpstr>Princípio da Transparência: Full Disclosure</vt:lpstr>
      <vt:lpstr>Princípio da Transparência</vt:lpstr>
      <vt:lpstr>Um exemplo: o índice do Formulário de Referência da Vale, com 750 páginas</vt:lpstr>
      <vt:lpstr>Formulário de Referência da Vale</vt:lpstr>
      <vt:lpstr>Formulário de Referência da Vale</vt:lpstr>
      <vt:lpstr>Objetivos da regulação do mercado de capitais</vt:lpstr>
      <vt:lpstr>Importância da autorregulação no mercado de capitais</vt:lpstr>
      <vt:lpstr>O QUE SE TEME</vt:lpstr>
      <vt:lpstr> Objetivos da Regulação do Mercado de Capitais: </vt:lpstr>
      <vt:lpstr>O que se negocia no mercado de capitais?Alguns exemplos de valores mobiliários</vt:lpstr>
      <vt:lpstr>Commercial Paper (notas promissórias)</vt:lpstr>
      <vt:lpstr>Por que investir em um fundo?</vt:lpstr>
      <vt:lpstr>Indústria de Fundos no Brasil</vt:lpstr>
      <vt:lpstr>Cotas de fundos</vt:lpstr>
      <vt:lpstr>Marcação a mercado </vt:lpstr>
      <vt:lpstr>Constituição e Registro</vt:lpstr>
      <vt:lpstr>Administrador X Gestor</vt:lpstr>
      <vt:lpstr>Gestores independentes</vt:lpstr>
      <vt:lpstr>Gestão própria</vt:lpstr>
      <vt:lpstr>Os maiores administradores</vt:lpstr>
      <vt:lpstr>Estrutura</vt:lpstr>
      <vt:lpstr>Remuneração </vt:lpstr>
      <vt:lpstr>Fundos Abertos e Fechados</vt:lpstr>
      <vt:lpstr>Fundos de investimento são classificados quanto à carteira</vt:lpstr>
      <vt:lpstr>FUNDOS ESTRUTURADOS. Tem regras específicas</vt:lpstr>
      <vt:lpstr>Fundo de Investimento Imobiliário (Instrução 472)</vt:lpstr>
      <vt:lpstr>Outros fundos de investimento</vt:lpstr>
      <vt:lpstr>Clubes de Investimento</vt:lpstr>
      <vt:lpstr>Contratos de investimento</vt:lpstr>
      <vt:lpstr>Contratos de investimento coletivo (boi, avestruz, etc...)</vt:lpstr>
      <vt:lpstr>Derivativos</vt:lpstr>
      <vt:lpstr>Mercado a Termo e Futuros</vt:lpstr>
      <vt:lpstr>Swap</vt:lpstr>
      <vt:lpstr>Opções: UMA APOSTA</vt:lpstr>
      <vt:lpstr>Opção de Venda (Put)</vt:lpstr>
      <vt:lpstr>Opção de compra (call)</vt:lpstr>
      <vt:lpstr>Emissores de Valores Mobiliários</vt:lpstr>
      <vt:lpstr>Emissores</vt:lpstr>
      <vt:lpstr>Outros tipos societários</vt:lpstr>
      <vt:lpstr>Resolução 80 </vt:lpstr>
      <vt:lpstr>Registro do emissor X Registro da emissão</vt:lpstr>
      <vt:lpstr>Integrantes do sistema de distribuição de VM</vt:lpstr>
      <vt:lpstr>Distribuidores e Corretores</vt:lpstr>
      <vt:lpstr>Underwriting</vt:lpstr>
      <vt:lpstr>Antes gentes Autônomos de Investimento (AAI). Agora chamados ASSESSORES DE INVESTIMENTO</vt:lpstr>
      <vt:lpstr>Administradoras de Carteira</vt:lpstr>
      <vt:lpstr>Agências de classificação de risco</vt:lpstr>
      <vt:lpstr>Mercado de Balcão</vt:lpstr>
      <vt:lpstr>Mercado de Capitais:  mercado primário x Secundário</vt:lpstr>
      <vt:lpstr>Mercado de Capitais Mercado de balcão X Bolsa</vt:lpstr>
      <vt:lpstr>Um resumo</vt:lpstr>
      <vt:lpstr>Desmutualização e IPO da  BOVESPA</vt:lpstr>
      <vt:lpstr>Dualismo Regulatório</vt:lpstr>
      <vt:lpstr>Apresentação do PowerPoint</vt:lpstr>
      <vt:lpstr>Ações.  Como regras,  as ofertas públicas têm de ser registradas (exceto as ofertas com esforços restritos)</vt:lpstr>
      <vt:lpstr>Ofertas de valores mobiliários</vt:lpstr>
      <vt:lpstr>IPO – Abertura de capital</vt:lpstr>
      <vt:lpstr>Oferta pública de Aquisição de ações</vt:lpstr>
      <vt:lpstr>Oferta Pública de Aquisição (voluntária)</vt:lpstr>
      <vt:lpstr>OPA para fechamento de capital</vt:lpstr>
      <vt:lpstr>OPA para fechamento do capital</vt:lpstr>
      <vt:lpstr>OPA por aumento de participação</vt:lpstr>
      <vt:lpstr>OPA por alienação de controle</vt:lpstr>
      <vt:lpstr>OPA para aquisição de controle</vt:lpstr>
      <vt:lpstr>Poison Pills à Brasileira</vt:lpstr>
      <vt:lpstr>OPA de delistagem </vt:lpstr>
      <vt:lpstr>Oferta Pública com esforços restritos (IN 476)</vt:lpstr>
      <vt:lpstr>Oferta pública com esforços restritos pode ser usada para oferta de </vt:lpstr>
      <vt:lpstr>Aluguel de Ações</vt:lpstr>
      <vt:lpstr>Alguns conceito do mercado</vt:lpstr>
      <vt:lpstr>Apresentação do PowerPoint</vt:lpstr>
      <vt:lpstr>Como ocorre a operação?</vt:lpstr>
      <vt:lpstr>Por que a securitização de subprimes causou a crise financeira de 2008? Os empréstimos NINJAS (non-income, non Jobs)</vt:lpstr>
      <vt:lpstr>Ilícitos no mercado de Capitais</vt:lpstr>
      <vt:lpstr>Insider Trading</vt:lpstr>
      <vt:lpstr>Insider Trading</vt:lpstr>
      <vt:lpstr>Crime de manipulação de mercado</vt:lpstr>
      <vt:lpstr>Ilícitos Administrativos (Resoluçao 62, de 2022)</vt:lpstr>
      <vt:lpstr>Alguns ilícitos de mercado</vt:lpstr>
      <vt:lpstr>Alguns Ilícitos de Mercado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Mercado de Capitais</dc:title>
  <dc:creator>Ruy Pereira Camilo Junior</dc:creator>
  <cp:lastModifiedBy>Ruy Camilo</cp:lastModifiedBy>
  <cp:revision>3</cp:revision>
  <dcterms:created xsi:type="dcterms:W3CDTF">2022-05-19T10:45:50Z</dcterms:created>
  <dcterms:modified xsi:type="dcterms:W3CDTF">2023-06-06T01:23:27Z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0x0101009E5DFEBCE2E50B4B8EF365B1600A6302</vt:lpwstr>
  </property>
  <property fmtid="{D5CDD505-2E9C-101B-9397-08002B2CF9AE}" pid="3" name="MediaServiceImageTags">
    <vt:lpwstr/>
  </property>
</Properties>
</file>