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7" autoAdjust="0"/>
    <p:restoredTop sz="94660"/>
  </p:normalViewPr>
  <p:slideViewPr>
    <p:cSldViewPr snapToGrid="0">
      <p:cViewPr varScale="1">
        <p:scale>
          <a:sx n="95" d="100"/>
          <a:sy n="9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45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28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81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36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34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4763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11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10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01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51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16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E5129-A5DB-4D1C-A55C-B0754C978FA2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ADE6-32AF-4ED7-B2A7-7D0C39BD22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88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etic.br/publicacao/ano-ix-n-3-participacao-cidada-na-era-digital-e-participacao/" TargetMode="External"/><Relationship Id="rId2" Type="http://schemas.openxmlformats.org/officeDocument/2006/relationships/hyperlink" Target="https://www.revistas.usp.br/Rumores/article/download/124273/12426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3wnk0y8ASE" TargetMode="External"/><Relationship Id="rId2" Type="http://schemas.openxmlformats.org/officeDocument/2006/relationships/hyperlink" Target="https://www.newyorker.com/culture/culture-desk/the-troubling-origins-of-the-skeletons-in-a-new-york-museu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4Lyq9UwBAw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euafrobrasil.org.b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aucultural.org.br/da-pintura-corporal-ao-video-formas-indigenas-de-lidar-com-a-memoria" TargetMode="External"/><Relationship Id="rId2" Type="http://schemas.openxmlformats.org/officeDocument/2006/relationships/hyperlink" Target="http://d3nv1jy4u7zmsc.cloudfront.net/wp-content/uploads/2014/09/Lugar_publico_FIN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aucultural.org.br/cultura-negra-e-politicas-culturais-no-brasil-marcio-farias" TargetMode="External"/><Relationship Id="rId4" Type="http://schemas.openxmlformats.org/officeDocument/2006/relationships/hyperlink" Target="http://d3nv1jy4u7zmsc.cloudfront.net/wp-content/uploads/2017/08/OBS22_BOOK_ISSUU.pd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.usp.br/mac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ta.ibict.br/liinc/article/view/3940/3389" TargetMode="External"/><Relationship Id="rId2" Type="http://schemas.openxmlformats.org/officeDocument/2006/relationships/hyperlink" Target="http://www.scielo.br/pdf/tinf/v22n3/a03v22n3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3nv1jy4u7zmsc.cloudfront.net/wp-content/uploads/2014/01/Revista_observatorio_15_ISSUU-1.pdf" TargetMode="External"/><Relationship Id="rId2" Type="http://schemas.openxmlformats.org/officeDocument/2006/relationships/hyperlink" Target="http://periodicos.unb.br/index.php/CMD/article/view/32/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lo.org.co/pdf/rib/v33n1/v33n1a10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ucia\Downloads\13623-16598-1-PB.pdf" TargetMode="External"/><Relationship Id="rId2" Type="http://schemas.openxmlformats.org/officeDocument/2006/relationships/hyperlink" Target="http://www.comciencia.br/dossies-1-72/reportagens/cultura/cultura01.s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ims.com.br/sobre-o-im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evista.ibict.br/liinc/article/view/3902" TargetMode="External"/><Relationship Id="rId2" Type="http://schemas.openxmlformats.org/officeDocument/2006/relationships/hyperlink" Target="http://revista.ibict.br/liinc/article/view/375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evista.ibict.br/liinc/article/view/390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nesdoc.unesco.org/images/0026/002607/260742POR.pdf" TargetMode="External"/><Relationship Id="rId2" Type="http://schemas.openxmlformats.org/officeDocument/2006/relationships/hyperlink" Target="https://perguntasaopo.files.wordpress.com/2011/02/castells_1999_parte1_cap1.pdf%20.%20p18-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ab.cccb.org/es/dossier/la-era-de-los-datos-masivos/" TargetMode="External"/><Relationship Id="rId2" Type="http://schemas.openxmlformats.org/officeDocument/2006/relationships/hyperlink" Target="http://www.gepicc.ufba.br/enlepicc/ArmandMattelartPortugue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51693"/>
            <a:ext cx="9144000" cy="5858188"/>
          </a:xfrm>
        </p:spPr>
        <p:txBody>
          <a:bodyPr>
            <a:normAutofit/>
          </a:bodyPr>
          <a:lstStyle/>
          <a:p>
            <a:r>
              <a:rPr lang="pt-BR" sz="5400" b="1" dirty="0" smtClean="0">
                <a:solidFill>
                  <a:srgbClr val="CC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Informação, conhecimento e cultura</a:t>
            </a:r>
            <a:br>
              <a:rPr lang="pt-BR" sz="5400" b="1" dirty="0" smtClean="0">
                <a:solidFill>
                  <a:srgbClr val="CC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5400" b="1" dirty="0">
                <a:solidFill>
                  <a:srgbClr val="CC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5400" b="1" dirty="0">
                <a:solidFill>
                  <a:srgbClr val="CC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5400" b="1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5400" b="1" dirty="0">
                <a:solidFill>
                  <a:srgbClr val="FF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3200" dirty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3200" dirty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3200" dirty="0" smtClean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3200" dirty="0" smtClean="0">
                <a:solidFill>
                  <a:schemeClr val="bg1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CBD0295</a:t>
            </a:r>
            <a:r>
              <a:rPr lang="pt-BR" sz="3200" dirty="0">
                <a:solidFill>
                  <a:schemeClr val="bg1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3200" dirty="0">
                <a:solidFill>
                  <a:schemeClr val="bg1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Profa. Dra. Lúcia Maciel Barbosa de Oliveira</a:t>
            </a:r>
            <a:r>
              <a:rPr lang="pt-BR" sz="3200" dirty="0" smtClean="0">
                <a:solidFill>
                  <a:schemeClr val="bg1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pt-BR" sz="3200" dirty="0" smtClean="0">
                <a:solidFill>
                  <a:schemeClr val="bg1">
                    <a:lumMod val="75000"/>
                  </a:schemeClr>
                </a:solidFill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pt-BR" sz="3200" dirty="0" smtClean="0">
                <a:solidFill>
                  <a:srgbClr val="C00000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1º semestre 2019</a:t>
            </a:r>
            <a:endParaRPr lang="pt-BR" sz="5400" b="1" dirty="0">
              <a:solidFill>
                <a:srgbClr val="C00000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1827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427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7, do </a:t>
            </a:r>
            <a:r>
              <a:rPr lang="pt-BR" dirty="0"/>
              <a:t>dia </a:t>
            </a:r>
            <a:r>
              <a:rPr lang="pt-BR" b="1" dirty="0" smtClean="0"/>
              <a:t>12 </a:t>
            </a:r>
            <a:r>
              <a:rPr lang="pt-BR" b="1" dirty="0"/>
              <a:t>de abril</a:t>
            </a:r>
            <a:r>
              <a:rPr lang="pt-BR" dirty="0"/>
              <a:t>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u="sng" dirty="0" smtClean="0">
                <a:solidFill>
                  <a:srgbClr val="C00000"/>
                </a:solidFill>
              </a:rPr>
              <a:t>Informação </a:t>
            </a:r>
            <a:r>
              <a:rPr lang="pt-BR" sz="4000" u="sng" dirty="0">
                <a:solidFill>
                  <a:srgbClr val="C00000"/>
                </a:solidFill>
              </a:rPr>
              <a:t>e sociedade no contexto da internet 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MARTEL, F. </a:t>
            </a:r>
            <a:r>
              <a:rPr lang="pt-BR" b="1" dirty="0" err="1"/>
              <a:t>Smart</a:t>
            </a:r>
            <a:r>
              <a:rPr lang="pt-BR" dirty="0"/>
              <a:t>: uma pesquisa sobre as internets. In: </a:t>
            </a:r>
            <a:r>
              <a:rPr lang="pt-BR" b="1" dirty="0" err="1"/>
              <a:t>RuMoRes</a:t>
            </a:r>
            <a:r>
              <a:rPr lang="pt-BR" dirty="0"/>
              <a:t>. N.20, v.10, julho-dez 2016. Acessível em </a:t>
            </a:r>
            <a:r>
              <a:rPr lang="pt-BR" u="sng" dirty="0">
                <a:hlinkClick r:id="rId2"/>
              </a:rPr>
              <a:t>https://www.revistas.usp.br/Rumores/article/download/124273/124261</a:t>
            </a:r>
            <a:endParaRPr lang="pt-BR" dirty="0"/>
          </a:p>
          <a:p>
            <a:pPr lvl="0"/>
            <a:r>
              <a:rPr lang="pt-BR" dirty="0"/>
              <a:t>CETIC. </a:t>
            </a:r>
            <a:r>
              <a:rPr lang="pt-BR" b="1" dirty="0"/>
              <a:t>Panorama setorial da Internet</a:t>
            </a:r>
            <a:r>
              <a:rPr lang="pt-BR" dirty="0"/>
              <a:t>. Participação cidadã na era digital: e-Participação. Ano 9 – Número 3, Dezembro 2017. Acessível em </a:t>
            </a:r>
            <a:r>
              <a:rPr lang="pt-BR" u="sng" dirty="0">
                <a:hlinkClick r:id="rId3"/>
              </a:rPr>
              <a:t>http://cetic.br/publicacao/ano-ix-n-3-participacao-cidada-na-era-digital-e-participacao</a:t>
            </a:r>
            <a:r>
              <a:rPr lang="pt-BR" u="sng" dirty="0" smtClean="0">
                <a:hlinkClick r:id="rId3"/>
              </a:rPr>
              <a:t>/</a:t>
            </a:r>
            <a:endParaRPr lang="pt-BR" u="sng" dirty="0" smtClean="0"/>
          </a:p>
          <a:p>
            <a:pPr marL="0" lvl="0" indent="0">
              <a:buNone/>
            </a:pPr>
            <a:endParaRPr lang="pt-BR" dirty="0"/>
          </a:p>
          <a:p>
            <a:pPr lvl="0"/>
            <a:r>
              <a:rPr lang="pt-BR" dirty="0"/>
              <a:t>Filme documentário colaborativo</a:t>
            </a:r>
            <a:r>
              <a:rPr lang="pt-BR" b="1" dirty="0"/>
              <a:t> </a:t>
            </a:r>
            <a:r>
              <a:rPr lang="pt-BR" b="1" dirty="0" err="1"/>
              <a:t>Freenet</a:t>
            </a:r>
            <a:r>
              <a:rPr lang="pt-BR" b="1" dirty="0"/>
              <a:t>. </a:t>
            </a:r>
            <a:r>
              <a:rPr lang="pt-BR" dirty="0"/>
              <a:t>Brasil,</a:t>
            </a:r>
            <a:r>
              <a:rPr lang="pt-BR" b="1" dirty="0"/>
              <a:t> </a:t>
            </a:r>
            <a:r>
              <a:rPr lang="pt-BR" dirty="0"/>
              <a:t>2012,</a:t>
            </a:r>
            <a:r>
              <a:rPr lang="pt-BR" b="1" dirty="0"/>
              <a:t> </a:t>
            </a:r>
            <a:r>
              <a:rPr lang="pt-BR" dirty="0"/>
              <a:t>86’.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9382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8, do </a:t>
            </a:r>
            <a:r>
              <a:rPr lang="pt-BR" dirty="0"/>
              <a:t>dia </a:t>
            </a:r>
            <a:r>
              <a:rPr lang="pt-BR" b="1" dirty="0" smtClean="0"/>
              <a:t>26 </a:t>
            </a:r>
            <a:r>
              <a:rPr lang="pt-BR" b="1" dirty="0"/>
              <a:t>de abril</a:t>
            </a:r>
            <a:r>
              <a:rPr lang="pt-BR" dirty="0"/>
              <a:t>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u="sng" dirty="0" smtClean="0">
                <a:solidFill>
                  <a:srgbClr val="C00000"/>
                </a:solidFill>
              </a:rPr>
              <a:t>Agenciamentos </a:t>
            </a:r>
            <a:r>
              <a:rPr lang="pt-BR" sz="3100" u="sng" dirty="0">
                <a:solidFill>
                  <a:srgbClr val="C00000"/>
                </a:solidFill>
              </a:rPr>
              <a:t>e interlocuções: memória, cultura e informação 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pt-BR" dirty="0"/>
              <a:t>GARCIA CANCLINI, N. </a:t>
            </a:r>
            <a:r>
              <a:rPr lang="pt-BR" dirty="0" err="1"/>
              <a:t>Reapropiaciones</a:t>
            </a:r>
            <a:r>
              <a:rPr lang="pt-BR" dirty="0"/>
              <a:t> de </a:t>
            </a:r>
            <a:r>
              <a:rPr lang="pt-BR" dirty="0" err="1"/>
              <a:t>los</a:t>
            </a:r>
            <a:r>
              <a:rPr lang="pt-BR" dirty="0"/>
              <a:t> objetos: ¿arte, marketing o cultura? IN: </a:t>
            </a:r>
            <a:r>
              <a:rPr lang="pt-BR" b="1" dirty="0"/>
              <a:t>La sociedade </a:t>
            </a:r>
            <a:r>
              <a:rPr lang="pt-BR" b="1" dirty="0" err="1"/>
              <a:t>sin</a:t>
            </a:r>
            <a:r>
              <a:rPr lang="pt-BR" b="1" dirty="0"/>
              <a:t> relato</a:t>
            </a:r>
            <a:r>
              <a:rPr lang="pt-BR" dirty="0"/>
              <a:t>. Buenos Aires: Katz, 2010, p.101-128.</a:t>
            </a:r>
          </a:p>
          <a:p>
            <a:pPr lvl="0"/>
            <a:r>
              <a:rPr lang="pt-BR" dirty="0"/>
              <a:t>KOPENAWA, D. e ALBERT, B. Na cidade. In: </a:t>
            </a:r>
            <a:r>
              <a:rPr lang="pt-BR" b="1" dirty="0"/>
              <a:t>A queda do céu</a:t>
            </a:r>
            <a:r>
              <a:rPr lang="pt-BR" dirty="0"/>
              <a:t>: palavras de um xamã </a:t>
            </a:r>
            <a:r>
              <a:rPr lang="pt-BR" dirty="0" err="1"/>
              <a:t>Yanomami</a:t>
            </a:r>
            <a:r>
              <a:rPr lang="pt-BR" dirty="0"/>
              <a:t>. São Paulo: Companhia das Letras, 2015, p.421-438.</a:t>
            </a:r>
          </a:p>
          <a:p>
            <a:pPr lvl="0"/>
            <a:r>
              <a:rPr lang="en-US" dirty="0"/>
              <a:t>GROSS, D. The troubling origins of the skeletons in a New York Museum. </a:t>
            </a:r>
            <a:r>
              <a:rPr lang="pt-BR" b="1" dirty="0"/>
              <a:t>The New Yorker</a:t>
            </a:r>
            <a:r>
              <a:rPr lang="pt-BR" dirty="0"/>
              <a:t>. 24 de janeiro de 2018. Acessível em </a:t>
            </a:r>
            <a:r>
              <a:rPr lang="pt-BR" u="sng" dirty="0">
                <a:hlinkClick r:id="rId2"/>
              </a:rPr>
              <a:t>https://www.newyorker.com/culture/culture-desk/the-troubling-origins-of-the-skeletons-in-a-new-york-museum</a:t>
            </a:r>
            <a:endParaRPr lang="pt-BR" dirty="0"/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Trechos </a:t>
            </a:r>
            <a:r>
              <a:rPr lang="pt-BR" dirty="0"/>
              <a:t>do filme “</a:t>
            </a:r>
            <a:r>
              <a:rPr lang="pt-BR" b="1" dirty="0"/>
              <a:t>A cachoeira sagrada de </a:t>
            </a:r>
            <a:r>
              <a:rPr lang="pt-BR" b="1" dirty="0" err="1"/>
              <a:t>Iauaretê</a:t>
            </a:r>
            <a:r>
              <a:rPr lang="pt-BR" dirty="0"/>
              <a:t>” </a:t>
            </a:r>
            <a:r>
              <a:rPr lang="pt-BR" u="sng" dirty="0">
                <a:hlinkClick r:id="rId3"/>
              </a:rPr>
              <a:t>https://www.youtube.com/watch?v=D3wnk0y8ASE</a:t>
            </a:r>
            <a:r>
              <a:rPr lang="pt-BR" dirty="0"/>
              <a:t> (12’) ou </a:t>
            </a:r>
            <a:r>
              <a:rPr lang="pt-BR" u="sng" dirty="0">
                <a:hlinkClick r:id="rId4"/>
              </a:rPr>
              <a:t>https://www.youtube.com/watch?v=X4Lyq9UwBAw</a:t>
            </a:r>
            <a:r>
              <a:rPr lang="pt-BR" dirty="0"/>
              <a:t> (48’)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16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9, do dia </a:t>
            </a:r>
            <a:r>
              <a:rPr lang="pt-BR" b="1" dirty="0"/>
              <a:t>3</a:t>
            </a:r>
            <a:r>
              <a:rPr lang="pt-BR" b="1" dirty="0" smtClean="0"/>
              <a:t> de maio: </a:t>
            </a:r>
            <a:r>
              <a:rPr lang="pt-BR" dirty="0" smtClean="0"/>
              <a:t>9h30 às 11h30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V</a:t>
            </a:r>
            <a:r>
              <a:rPr lang="pt-BR" dirty="0" smtClean="0"/>
              <a:t>isita </a:t>
            </a:r>
            <a:r>
              <a:rPr lang="pt-BR" dirty="0"/>
              <a:t>ao </a:t>
            </a:r>
            <a:r>
              <a:rPr lang="pt-BR" b="1" dirty="0">
                <a:solidFill>
                  <a:srgbClr val="C00000"/>
                </a:solidFill>
              </a:rPr>
              <a:t>Museu Afro Brasil</a:t>
            </a:r>
            <a:r>
              <a:rPr lang="pt-BR" dirty="0"/>
              <a:t>, Parque Ibirapuera, São Paulo, que destaca a perspectiva africana na formação do patrimônio, identidade e cultura brasileira, celebrando a Memória, História e a Arte Brasileira e a Afro Brasileira. </a:t>
            </a:r>
            <a:r>
              <a:rPr lang="pt-BR" u="sng" dirty="0">
                <a:hlinkClick r:id="rId2"/>
              </a:rPr>
              <a:t>http://www.museuafrobrasil.org.br/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6986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10, do </a:t>
            </a:r>
            <a:r>
              <a:rPr lang="pt-BR" dirty="0"/>
              <a:t>dia </a:t>
            </a:r>
            <a:r>
              <a:rPr lang="pt-BR" b="1" dirty="0" smtClean="0"/>
              <a:t>10 </a:t>
            </a:r>
            <a:r>
              <a:rPr lang="pt-BR" b="1" dirty="0"/>
              <a:t>de maio</a:t>
            </a:r>
            <a:r>
              <a:rPr lang="pt-BR" dirty="0"/>
              <a:t>:</a:t>
            </a:r>
            <a:r>
              <a:rPr lang="pt-BR" u="sng" dirty="0"/>
              <a:t> </a:t>
            </a:r>
            <a:r>
              <a:rPr lang="pt-BR" u="sng" dirty="0" smtClean="0"/>
              <a:t/>
            </a:r>
            <a:br>
              <a:rPr lang="pt-BR" u="sng" dirty="0" smtClean="0"/>
            </a:br>
            <a:r>
              <a:rPr lang="pt-BR" sz="3100" u="sng" dirty="0" smtClean="0">
                <a:solidFill>
                  <a:srgbClr val="C00000"/>
                </a:solidFill>
              </a:rPr>
              <a:t>Agenciamentos </a:t>
            </a:r>
            <a:r>
              <a:rPr lang="pt-BR" sz="3100" u="sng" dirty="0">
                <a:solidFill>
                  <a:srgbClr val="C00000"/>
                </a:solidFill>
              </a:rPr>
              <a:t>e interlocuções: memória, cultura e informação II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t-BR" dirty="0"/>
              <a:t>SANTOS, L.G. Prolegômenos da obra: considerações conceituais sobre um experimento estético-político transcultural. IN: </a:t>
            </a:r>
            <a:r>
              <a:rPr lang="pt-BR" b="1" dirty="0"/>
              <a:t>Amazônia Transcultural: </a:t>
            </a:r>
            <a:r>
              <a:rPr lang="pt-BR" dirty="0"/>
              <a:t>xamanismo e </a:t>
            </a:r>
            <a:r>
              <a:rPr lang="pt-BR" dirty="0" err="1"/>
              <a:t>tecnociência</a:t>
            </a:r>
            <a:r>
              <a:rPr lang="pt-BR" dirty="0"/>
              <a:t> na ópera. São Paulo: N-1 Edições, 2013, p.13-98. (Exibição de trecho da obra)</a:t>
            </a:r>
          </a:p>
          <a:p>
            <a:pPr lvl="0"/>
            <a:r>
              <a:rPr lang="pt-BR" dirty="0"/>
              <a:t>CHAUMIER, S. O público, ator na produção da exposição? Um modelo dividido entre entusiasmo e hesitação. In: EDELMAN, J. et alii. </a:t>
            </a:r>
            <a:r>
              <a:rPr lang="pt-BR" b="1" dirty="0"/>
              <a:t>O lugar do público</a:t>
            </a:r>
            <a:r>
              <a:rPr lang="pt-BR" dirty="0"/>
              <a:t>. São Paulo: Iluminuras, 2014, p.138-144. </a:t>
            </a:r>
            <a:r>
              <a:rPr lang="pt-BR" u="sng" dirty="0">
                <a:hlinkClick r:id="rId2"/>
              </a:rPr>
              <a:t>http://d3nv1jy4u7zmsc.cloudfront.net/wp-content/uploads/2014/09/Lugar_publico_FINAL.pdf</a:t>
            </a:r>
            <a:endParaRPr lang="pt-BR" dirty="0"/>
          </a:p>
          <a:p>
            <a:pPr lvl="0"/>
            <a:r>
              <a:rPr lang="pt-BR" dirty="0"/>
              <a:t>GOLDSTEIN, I. </a:t>
            </a:r>
            <a:r>
              <a:rPr lang="pt-BR" b="1" dirty="0"/>
              <a:t>Da pintura corporal ao vídeo</a:t>
            </a:r>
            <a:r>
              <a:rPr lang="pt-BR" dirty="0"/>
              <a:t>: formas indígenas de lidar com a memória. Itaú Cultural, </a:t>
            </a:r>
            <a:r>
              <a:rPr lang="pt-BR" u="sng" dirty="0">
                <a:hlinkClick r:id="rId3"/>
              </a:rPr>
              <a:t>http://www.itaucultural.org.br/da-pintura-corporal-ao-video-formas-indigenas-de-lidar-com-a-memoria</a:t>
            </a:r>
            <a:endParaRPr lang="pt-BR" dirty="0"/>
          </a:p>
          <a:p>
            <a:pPr lvl="0"/>
            <a:r>
              <a:rPr lang="pt-BR" dirty="0"/>
              <a:t>SOUZA, P.D.C. Patrimônio cultural, políticas culturais e protagonismo social: experiências no Peru, no México e no Brasil. IN: </a:t>
            </a:r>
            <a:r>
              <a:rPr lang="pt-BR" b="1" dirty="0"/>
              <a:t>Revista Observatório Itaú Cultural</a:t>
            </a:r>
            <a:r>
              <a:rPr lang="pt-BR" dirty="0"/>
              <a:t>. N. 22, maio/nov.2017 p. 208-233. </a:t>
            </a:r>
            <a:r>
              <a:rPr lang="pt-BR" u="sng" dirty="0">
                <a:hlinkClick r:id="rId4"/>
              </a:rPr>
              <a:t>http://d3nv1jy4u7zmsc.cloudfront.net/wp-content/uploads/2017/08/OBS22_BOOK_ISSUU.pdf</a:t>
            </a:r>
            <a:endParaRPr lang="pt-BR" dirty="0"/>
          </a:p>
          <a:p>
            <a:pPr lvl="0"/>
            <a:endParaRPr lang="pt-BR" dirty="0" smtClean="0"/>
          </a:p>
          <a:p>
            <a:pPr lvl="0"/>
            <a:endParaRPr lang="pt-BR" dirty="0"/>
          </a:p>
          <a:p>
            <a:pPr lvl="0"/>
            <a:r>
              <a:rPr lang="pt-BR" dirty="0" smtClean="0"/>
              <a:t>FARIAS</a:t>
            </a:r>
            <a:r>
              <a:rPr lang="pt-BR" dirty="0"/>
              <a:t>, Márcio. </a:t>
            </a:r>
            <a:r>
              <a:rPr lang="pt-BR" b="1" dirty="0"/>
              <a:t>Cultura negra e políticas culturais no Brasil</a:t>
            </a:r>
            <a:r>
              <a:rPr lang="pt-BR" dirty="0"/>
              <a:t>. Entrevista, 2017, Itaú Cultural. </a:t>
            </a:r>
            <a:r>
              <a:rPr lang="pt-BR" u="sng" dirty="0">
                <a:hlinkClick r:id="rId5"/>
              </a:rPr>
              <a:t>http://www.itaucultural.org.br/cultura-negra-e-politicas-culturais-no-brasil-marcio-farias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817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Aula 11, do dia </a:t>
            </a:r>
            <a:r>
              <a:rPr lang="pt-BR" b="1" dirty="0" smtClean="0"/>
              <a:t>17 de maio</a:t>
            </a:r>
            <a:r>
              <a:rPr lang="pt-BR" dirty="0" smtClean="0"/>
              <a:t>: 10h00 às 12h00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Visita </a:t>
            </a:r>
            <a:r>
              <a:rPr lang="pt-BR" dirty="0"/>
              <a:t>ao </a:t>
            </a:r>
            <a:r>
              <a:rPr lang="pt-BR" b="1" dirty="0" smtClean="0">
                <a:solidFill>
                  <a:srgbClr val="C00000"/>
                </a:solidFill>
              </a:rPr>
              <a:t>Museu de Arte Contemporânea da USP</a:t>
            </a:r>
          </a:p>
          <a:p>
            <a:pPr marL="0" lvl="0" indent="0">
              <a:buNone/>
            </a:pPr>
            <a:r>
              <a:rPr lang="pt-BR" u="sng" dirty="0">
                <a:hlinkClick r:id="rId2"/>
              </a:rPr>
              <a:t>http://www.mac.usp.br/mac</a:t>
            </a:r>
            <a:r>
              <a:rPr lang="pt-BR" u="sng" dirty="0" smtClean="0">
                <a:hlinkClick r:id="rId2"/>
              </a:rPr>
              <a:t>/</a:t>
            </a:r>
            <a:r>
              <a:rPr lang="pt-BR" dirty="0" smtClean="0"/>
              <a:t> </a:t>
            </a:r>
          </a:p>
          <a:p>
            <a:pPr marL="0" lvl="0" indent="0">
              <a:buNone/>
            </a:pPr>
            <a:r>
              <a:rPr lang="pt-BR" dirty="0" smtClean="0"/>
              <a:t>Avenida </a:t>
            </a:r>
            <a:r>
              <a:rPr lang="pt-BR" dirty="0"/>
              <a:t>Pedro Álvares Cabral, 1301</a:t>
            </a:r>
            <a:r>
              <a:rPr lang="pt-BR" dirty="0" smtClean="0"/>
              <a:t>. Ibirapuera.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9239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12, do </a:t>
            </a:r>
            <a:r>
              <a:rPr lang="pt-BR" dirty="0"/>
              <a:t>dia </a:t>
            </a:r>
            <a:r>
              <a:rPr lang="pt-BR" b="1" dirty="0" smtClean="0"/>
              <a:t>24 </a:t>
            </a:r>
            <a:r>
              <a:rPr lang="pt-BR" b="1" dirty="0"/>
              <a:t>de maio</a:t>
            </a:r>
            <a:r>
              <a:rPr lang="pt-BR" dirty="0"/>
              <a:t>:</a:t>
            </a:r>
            <a:r>
              <a:rPr lang="pt-BR" u="sng" dirty="0"/>
              <a:t> </a:t>
            </a:r>
            <a:r>
              <a:rPr lang="pt-BR" u="sng" dirty="0" smtClean="0"/>
              <a:t/>
            </a:r>
            <a:br>
              <a:rPr lang="pt-BR" u="sng" dirty="0" smtClean="0"/>
            </a:br>
            <a:r>
              <a:rPr lang="pt-BR" u="sng" dirty="0" smtClean="0">
                <a:solidFill>
                  <a:srgbClr val="C00000"/>
                </a:solidFill>
              </a:rPr>
              <a:t>Informação </a:t>
            </a:r>
            <a:r>
              <a:rPr lang="pt-BR" u="sng" dirty="0">
                <a:solidFill>
                  <a:srgbClr val="C00000"/>
                </a:solidFill>
              </a:rPr>
              <a:t>pública: reflexões e experiência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BATISTA, C.L. As dimensões da informação pública: transparência, acesso e comunicação. </a:t>
            </a:r>
            <a:r>
              <a:rPr lang="pt-BR" dirty="0" smtClean="0"/>
              <a:t>IN: </a:t>
            </a:r>
            <a:r>
              <a:rPr lang="pt-BR" b="1" dirty="0" err="1"/>
              <a:t>Transinformação</a:t>
            </a:r>
            <a:r>
              <a:rPr lang="pt-BR" dirty="0"/>
              <a:t>. Campinas, 22(3):225-231, set./dez., 2010. Acessível em </a:t>
            </a:r>
            <a:r>
              <a:rPr lang="pt-BR" u="sng" dirty="0">
                <a:hlinkClick r:id="rId2"/>
              </a:rPr>
              <a:t>http://www.scielo.br/pdf/tinf/v22n3/a03v22n3.pdf</a:t>
            </a:r>
            <a:endParaRPr lang="pt-BR" dirty="0"/>
          </a:p>
          <a:p>
            <a:pPr lvl="0"/>
            <a:r>
              <a:rPr lang="pt-BR" dirty="0"/>
              <a:t>SANTANA, S. e LIMA, C. O papel das máquinas sociais na formação de opinião em rede. In: </a:t>
            </a:r>
            <a:r>
              <a:rPr lang="pt-BR" b="1" dirty="0" err="1"/>
              <a:t>Liinc</a:t>
            </a:r>
            <a:r>
              <a:rPr lang="pt-BR" b="1" dirty="0"/>
              <a:t> em Revista</a:t>
            </a:r>
            <a:r>
              <a:rPr lang="pt-BR" dirty="0"/>
              <a:t>. Rio de Janeiro, v.13, n.2, novembro 2017. Acessível em </a:t>
            </a:r>
            <a:r>
              <a:rPr lang="pt-BR" u="sng" dirty="0">
                <a:hlinkClick r:id="rId3"/>
              </a:rPr>
              <a:t>http://</a:t>
            </a:r>
            <a:r>
              <a:rPr lang="pt-BR" u="sng" dirty="0" smtClean="0">
                <a:hlinkClick r:id="rId3"/>
              </a:rPr>
              <a:t>revista.ibict.br/liinc/article/view/3940/3389</a:t>
            </a:r>
            <a:endParaRPr lang="pt-BR" dirty="0" smtClean="0"/>
          </a:p>
          <a:p>
            <a:pPr marL="0" lvl="0" indent="0">
              <a:buNone/>
            </a:pPr>
            <a:endParaRPr lang="pt-BR" dirty="0" smtClean="0"/>
          </a:p>
          <a:p>
            <a:pPr lvl="0"/>
            <a:r>
              <a:rPr lang="pt-BR" dirty="0" smtClean="0"/>
              <a:t>Convidada</a:t>
            </a:r>
            <a:r>
              <a:rPr lang="pt-BR" dirty="0"/>
              <a:t>: </a:t>
            </a:r>
            <a:r>
              <a:rPr lang="pt-BR" dirty="0">
                <a:solidFill>
                  <a:srgbClr val="C00000"/>
                </a:solidFill>
              </a:rPr>
              <a:t>Profa. Dra. Liliana Sousa e Silva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1184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Aula </a:t>
            </a:r>
            <a:r>
              <a:rPr lang="pt-BR" dirty="0" smtClean="0"/>
              <a:t>13, do </a:t>
            </a:r>
            <a:r>
              <a:rPr lang="pt-BR" dirty="0"/>
              <a:t>dia </a:t>
            </a:r>
            <a:r>
              <a:rPr lang="pt-BR" b="1" dirty="0" smtClean="0"/>
              <a:t>31 de maio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sz="3600" u="sng" dirty="0" smtClean="0">
                <a:solidFill>
                  <a:srgbClr val="C00000"/>
                </a:solidFill>
              </a:rPr>
              <a:t>Dispositivos </a:t>
            </a:r>
            <a:r>
              <a:rPr lang="pt-BR" sz="3600" u="sng" dirty="0">
                <a:solidFill>
                  <a:srgbClr val="C00000"/>
                </a:solidFill>
              </a:rPr>
              <a:t>de cultura e informação e mediação cultural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ALMEIDA, M.A. Política cultural e unidades culturais de </a:t>
            </a:r>
            <a:r>
              <a:rPr lang="pt-BR" dirty="0" err="1"/>
              <a:t>infocomunicação</a:t>
            </a:r>
            <a:r>
              <a:rPr lang="pt-BR" dirty="0"/>
              <a:t>. In: Dossiê práticas e políticas culturais: paradoxos e diálogos com a tecnologia. </a:t>
            </a:r>
            <a:r>
              <a:rPr lang="pt-BR" b="1" dirty="0"/>
              <a:t>Arquivos do CMD</a:t>
            </a:r>
            <a:r>
              <a:rPr lang="pt-BR" dirty="0"/>
              <a:t>, v.5, N.1. Jan/</a:t>
            </a:r>
            <a:r>
              <a:rPr lang="pt-BR" dirty="0" err="1"/>
              <a:t>Jul</a:t>
            </a:r>
            <a:r>
              <a:rPr lang="pt-BR" dirty="0"/>
              <a:t> 2017. Acessível em </a:t>
            </a:r>
            <a:r>
              <a:rPr lang="pt-BR" u="sng" dirty="0">
                <a:hlinkClick r:id="rId2"/>
              </a:rPr>
              <a:t>http://periodicos.unb.br/index.php/CMD/article/view/32/0</a:t>
            </a:r>
            <a:endParaRPr lang="pt-BR" dirty="0"/>
          </a:p>
          <a:p>
            <a:pPr lvl="0"/>
            <a:r>
              <a:rPr lang="pt-BR" dirty="0"/>
              <a:t>BARROS, J.M. Mediação, formação, educação: duas aproximações e algumas proposições. In. </a:t>
            </a:r>
            <a:r>
              <a:rPr lang="pt-BR" b="1" dirty="0"/>
              <a:t>Revista Observatório Itaú Cultural</a:t>
            </a:r>
            <a:r>
              <a:rPr lang="pt-BR" dirty="0"/>
              <a:t>: OIC. - N. 15 (dez. 2013/maio 2014). – São Paulo : Itaú Cultural, 2013. Acessível em </a:t>
            </a:r>
            <a:r>
              <a:rPr lang="pt-BR" u="sng" dirty="0">
                <a:hlinkClick r:id="rId3"/>
              </a:rPr>
              <a:t>http://d3nv1jy4u7zmsc.cloudfront.net/wp-content/uploads/2014/01/Revista_observatorio_15_ISSUU-1.pdf</a:t>
            </a:r>
            <a:endParaRPr lang="pt-BR" dirty="0"/>
          </a:p>
          <a:p>
            <a:pPr lvl="0"/>
            <a:r>
              <a:rPr lang="pt-BR" dirty="0"/>
              <a:t>MACHADO, E. e VERGUEIRO, W. A prática da gestão participativa em espaços de acesso à informação: o caso das bibliotecas públicas e das bibliotecas comunitárias. In: </a:t>
            </a:r>
            <a:r>
              <a:rPr lang="pt-BR" b="1" dirty="0"/>
              <a:t>Rev. </a:t>
            </a:r>
            <a:r>
              <a:rPr lang="pt-BR" b="1" dirty="0" err="1"/>
              <a:t>Interam</a:t>
            </a:r>
            <a:r>
              <a:rPr lang="pt-BR" b="1" dirty="0"/>
              <a:t>. Bibliot. Medellín</a:t>
            </a:r>
            <a:r>
              <a:rPr lang="pt-BR" dirty="0"/>
              <a:t> (</a:t>
            </a:r>
            <a:r>
              <a:rPr lang="pt-BR" dirty="0" err="1"/>
              <a:t>Colombia</a:t>
            </a:r>
            <a:r>
              <a:rPr lang="pt-BR" dirty="0"/>
              <a:t>) Vol. 33, No. 1 </a:t>
            </a:r>
            <a:r>
              <a:rPr lang="pt-BR" dirty="0" err="1"/>
              <a:t>enero-junio</a:t>
            </a:r>
            <a:r>
              <a:rPr lang="pt-BR" dirty="0"/>
              <a:t> de 2010. Acessível em </a:t>
            </a:r>
            <a:r>
              <a:rPr lang="pt-BR" u="sng" dirty="0">
                <a:hlinkClick r:id="rId4"/>
              </a:rPr>
              <a:t>http://www.scielo.org.co/pdf/rib/v33n1/v33n1a10.pdf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3296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 </a:t>
            </a:r>
            <a:r>
              <a:rPr lang="pt-BR" dirty="0" smtClean="0"/>
              <a:t>Aula 14, do </a:t>
            </a:r>
            <a:r>
              <a:rPr lang="pt-BR" dirty="0"/>
              <a:t>dia </a:t>
            </a:r>
            <a:r>
              <a:rPr lang="pt-BR" b="1" dirty="0" smtClean="0"/>
              <a:t>07 de </a:t>
            </a:r>
            <a:r>
              <a:rPr lang="pt-BR" b="1" dirty="0"/>
              <a:t>junho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Visita à </a:t>
            </a:r>
            <a:r>
              <a:rPr lang="pt-BR" b="1" dirty="0" smtClean="0">
                <a:solidFill>
                  <a:srgbClr val="C00000"/>
                </a:solidFill>
              </a:rPr>
              <a:t>Biblioteca Comunitária Caminhos da Leitura</a:t>
            </a:r>
            <a:r>
              <a:rPr lang="pt-BR" dirty="0" smtClean="0"/>
              <a:t>, Parelheiros.</a:t>
            </a:r>
          </a:p>
          <a:p>
            <a:r>
              <a:rPr lang="pt-BR" dirty="0" smtClean="0"/>
              <a:t>Saída da USP às 7h30, impreterivelmente!</a:t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1983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Aula </a:t>
            </a:r>
            <a:r>
              <a:rPr lang="pt-BR" dirty="0" smtClean="0"/>
              <a:t>15, do </a:t>
            </a:r>
            <a:r>
              <a:rPr lang="pt-BR" dirty="0"/>
              <a:t>dia </a:t>
            </a:r>
            <a:r>
              <a:rPr lang="pt-BR" b="1" dirty="0" smtClean="0"/>
              <a:t>14 </a:t>
            </a:r>
            <a:r>
              <a:rPr lang="pt-BR" b="1" dirty="0"/>
              <a:t>de junho</a:t>
            </a:r>
            <a:r>
              <a:rPr lang="pt-BR" dirty="0" smtClean="0"/>
              <a:t>: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Encerramento do curso</a:t>
            </a:r>
            <a:br>
              <a:rPr lang="pt-BR" sz="3200" dirty="0" smtClean="0"/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38268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MÉTODOS UTILIZADOS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Aulas expositivas.</a:t>
            </a:r>
          </a:p>
          <a:p>
            <a:pPr lvl="0"/>
            <a:r>
              <a:rPr lang="pt-BR" dirty="0"/>
              <a:t>Seminários de discussão de textos.</a:t>
            </a:r>
          </a:p>
          <a:p>
            <a:pPr lvl="0"/>
            <a:r>
              <a:rPr lang="pt-BR" dirty="0"/>
              <a:t>Exibição de material audiovisual e posterior discussão.</a:t>
            </a:r>
          </a:p>
          <a:p>
            <a:pPr lvl="0"/>
            <a:r>
              <a:rPr lang="pt-BR" dirty="0"/>
              <a:t>Visita a equipamentos culturais </a:t>
            </a:r>
            <a:r>
              <a:rPr lang="pt-BR" dirty="0" smtClean="0"/>
              <a:t>da </a:t>
            </a:r>
            <a:r>
              <a:rPr lang="pt-BR" dirty="0"/>
              <a:t>cidade.</a:t>
            </a:r>
          </a:p>
          <a:p>
            <a:pPr lvl="0"/>
            <a:r>
              <a:rPr lang="pt-BR" dirty="0"/>
              <a:t>Trabalho final (que será produzido ao longo do semestre).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848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OBJETIVOS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Levar os alunos a pensar criticamente a questão da informação, do conhecimento e da cultura em contextos socioculturais dentro dos quais esses processos se realizam.</a:t>
            </a:r>
          </a:p>
          <a:p>
            <a:r>
              <a:rPr lang="pt-BR" dirty="0"/>
              <a:t>Dessa forma, a disciplina visa proporcionar o estudo e a discussão acerca das interfaces entre cultura, informação e conhecimento sob uma perspectiva histórica, visando a consolidação democrática.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5614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pt-BR" dirty="0" smtClean="0">
                <a:solidFill>
                  <a:srgbClr val="C00000"/>
                </a:solidFill>
              </a:rPr>
              <a:t>Seminários de discussão de textos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Cada aluna/aluno se encarregará da pontuação de um texto, com exceção dos textos da UNESCO (aula 5) e SANTOS (aula 10) que serão pontuados por mais pessoas em função de sua extensão.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4457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C00000"/>
                </a:solidFill>
              </a:rPr>
              <a:t>AVALIAÇÃO e CRITÉRIOS</a:t>
            </a:r>
            <a:br>
              <a:rPr lang="pt-BR" dirty="0">
                <a:solidFill>
                  <a:srgbClr val="C00000"/>
                </a:solidFill>
              </a:rPr>
            </a:b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Frequência e participação em classe e leitura dos textos.</a:t>
            </a:r>
          </a:p>
          <a:p>
            <a:pPr lvl="0"/>
            <a:r>
              <a:rPr lang="pt-BR" dirty="0"/>
              <a:t>Participação nos seminários de discussão de textos e nas obras audiovisuais.</a:t>
            </a:r>
          </a:p>
          <a:p>
            <a:pPr lvl="0"/>
            <a:r>
              <a:rPr lang="pt-BR" dirty="0"/>
              <a:t>Participação nas visitas externas propostas.</a:t>
            </a:r>
          </a:p>
          <a:p>
            <a:pPr lvl="0"/>
            <a:r>
              <a:rPr lang="pt-BR" dirty="0"/>
              <a:t>Entrega do trabalho final.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7138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TRABALHO FINAL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Ao longo do semestre, cada aluna/aluno construirá um “objeto” (caderno, fichário etc.) que deverá conter, NECESSARIAMENTE, uma pequena resenha crítica de </a:t>
            </a:r>
            <a:r>
              <a:rPr lang="pt-BR" dirty="0" smtClean="0">
                <a:solidFill>
                  <a:srgbClr val="C00000"/>
                </a:solidFill>
              </a:rPr>
              <a:t>um</a:t>
            </a:r>
            <a:r>
              <a:rPr lang="pt-BR" dirty="0" smtClean="0"/>
              <a:t> dos textos de cada uma das aulas, sendo que o texto do qual será encarregado de pontuar deverá ser mais adensado (em termos numéricos, significa a produção de </a:t>
            </a:r>
            <a:r>
              <a:rPr lang="pt-BR" dirty="0"/>
              <a:t>9</a:t>
            </a:r>
            <a:r>
              <a:rPr lang="pt-BR" dirty="0" smtClean="0"/>
              <a:t> resenhas críticas, sendo uma mais aprofundada).</a:t>
            </a:r>
          </a:p>
          <a:p>
            <a:r>
              <a:rPr lang="pt-BR" dirty="0" smtClean="0"/>
              <a:t>Com relação às visitas externas, cada aluna/aluno deverá escrever um pequeno relato crítico de cada uma das visitas.  Tal relato poderá ser acompanhado por fotos, desenhos ou outro material visual (esta inserção é opcional).</a:t>
            </a:r>
          </a:p>
          <a:p>
            <a:r>
              <a:rPr lang="pt-BR" dirty="0" smtClean="0"/>
              <a:t>O “objeto”, construído ao longo do semestre, será entregue na última aula. Será por mim devolvido posteriormente, depois da minha leitura e da atribuição de nota.</a:t>
            </a:r>
          </a:p>
        </p:txBody>
      </p:sp>
    </p:spTree>
    <p:extLst>
      <p:ext uri="{BB962C8B-B14F-4D97-AF65-F5344CB8AC3E}">
        <p14:creationId xmlns:p14="http://schemas.microsoft.com/office/powerpoint/2010/main" val="3506586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RESENHA CRÍTICA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Texto que, além de resumir a obra, faz uma avaliação crítica sobre ela. A postura crítica está presente em todo o texto. É um texto informativo e opinativo, que deve conter:</a:t>
            </a:r>
          </a:p>
          <a:p>
            <a:pPr marL="0" indent="0">
              <a:buNone/>
            </a:pPr>
            <a:r>
              <a:rPr lang="pt-BR" dirty="0" smtClean="0"/>
              <a:t>Título;</a:t>
            </a:r>
          </a:p>
          <a:p>
            <a:pPr marL="0" indent="0">
              <a:buNone/>
            </a:pPr>
            <a:r>
              <a:rPr lang="pt-BR" dirty="0" smtClean="0"/>
              <a:t>Referência bibliográfica da obra;</a:t>
            </a:r>
          </a:p>
          <a:p>
            <a:pPr marL="0" indent="0">
              <a:buNone/>
            </a:pPr>
            <a:r>
              <a:rPr lang="pt-BR" dirty="0" smtClean="0"/>
              <a:t>Resumo do conteúdo, ou seja, pontos essenciais da obra;</a:t>
            </a:r>
          </a:p>
          <a:p>
            <a:pPr marL="0" indent="0">
              <a:buNone/>
            </a:pPr>
            <a:r>
              <a:rPr lang="pt-BR" dirty="0" smtClean="0"/>
              <a:t>Avaliação crítica.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OBS: a obra escolhida deve ser pensada inserida no tema da aula.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2223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75573"/>
            <a:ext cx="10515600" cy="590139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32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C00000"/>
                </a:solidFill>
              </a:rPr>
              <a:t>LÚCIA MACIEL BARBOSA DE OLIVEIRA</a:t>
            </a:r>
          </a:p>
          <a:p>
            <a:pPr marL="0" indent="0" algn="ctr">
              <a:buNone/>
            </a:pPr>
            <a:r>
              <a:rPr lang="pt-BR" sz="3200" dirty="0" smtClean="0">
                <a:solidFill>
                  <a:srgbClr val="C00000"/>
                </a:solidFill>
              </a:rPr>
              <a:t>SALA 251</a:t>
            </a:r>
          </a:p>
          <a:p>
            <a:pPr marL="0" indent="0" algn="ctr">
              <a:buNone/>
            </a:pPr>
            <a:endParaRPr lang="pt-BR" sz="32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t-BR" sz="3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t-BR" sz="32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t-BR" sz="3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t-BR" sz="32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pt-BR" sz="32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pt-BR" sz="3200" b="1" dirty="0" smtClean="0">
                <a:solidFill>
                  <a:srgbClr val="C00000"/>
                </a:solidFill>
              </a:rPr>
              <a:t>mbol.lucia@gmail.com</a:t>
            </a:r>
            <a:endParaRPr lang="pt-BR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4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00000"/>
                </a:solidFill>
              </a:rPr>
              <a:t>PROGRAMA DA DISCIPLINA</a:t>
            </a:r>
            <a:endParaRPr lang="pt-BR" dirty="0">
              <a:solidFill>
                <a:srgbClr val="C00000"/>
              </a:solidFill>
            </a:endParaRP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6480000" cy="4860000"/>
          </a:xfrm>
        </p:spPr>
      </p:pic>
    </p:spTree>
    <p:extLst>
      <p:ext uri="{BB962C8B-B14F-4D97-AF65-F5344CB8AC3E}">
        <p14:creationId xmlns:p14="http://schemas.microsoft.com/office/powerpoint/2010/main" val="419948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1, do </a:t>
            </a:r>
            <a:r>
              <a:rPr lang="pt-BR" dirty="0"/>
              <a:t>dia </a:t>
            </a:r>
            <a:r>
              <a:rPr lang="pt-BR" b="1" dirty="0"/>
              <a:t>1</a:t>
            </a:r>
            <a:r>
              <a:rPr lang="pt-BR" b="1" dirty="0" smtClean="0"/>
              <a:t> </a:t>
            </a:r>
            <a:r>
              <a:rPr lang="pt-BR" b="1" dirty="0"/>
              <a:t>de março</a:t>
            </a:r>
            <a:r>
              <a:rPr lang="pt-BR" dirty="0"/>
              <a:t>: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Apresentação do curso e de sua dinâmica ao longo do semestre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809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2, do </a:t>
            </a:r>
            <a:r>
              <a:rPr lang="pt-BR" dirty="0"/>
              <a:t>dia </a:t>
            </a:r>
            <a:r>
              <a:rPr lang="pt-BR" b="1" dirty="0"/>
              <a:t>8</a:t>
            </a:r>
            <a:r>
              <a:rPr lang="pt-BR" b="1" dirty="0" smtClean="0"/>
              <a:t> </a:t>
            </a:r>
            <a:r>
              <a:rPr lang="pt-BR" b="1" dirty="0"/>
              <a:t>de março</a:t>
            </a:r>
            <a:r>
              <a:rPr lang="pt-BR" dirty="0"/>
              <a:t>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u="sng" dirty="0" smtClean="0">
                <a:solidFill>
                  <a:srgbClr val="C00000"/>
                </a:solidFill>
              </a:rPr>
              <a:t>Experiências </a:t>
            </a:r>
            <a:r>
              <a:rPr lang="pt-BR" sz="4000" u="sng" dirty="0">
                <a:solidFill>
                  <a:srgbClr val="C00000"/>
                </a:solidFill>
              </a:rPr>
              <a:t>de conhecimento e ecologia dos </a:t>
            </a:r>
            <a:r>
              <a:rPr lang="pt-BR" sz="4000" u="sng" dirty="0" smtClean="0">
                <a:solidFill>
                  <a:srgbClr val="C00000"/>
                </a:solidFill>
              </a:rPr>
              <a:t>saberes 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SOUSA SANTOS, B. e MENESES, M.P. Introdução. IN: </a:t>
            </a:r>
            <a:r>
              <a:rPr lang="pt-BR" b="1" dirty="0"/>
              <a:t>Epistemologias do Sul</a:t>
            </a:r>
            <a:r>
              <a:rPr lang="pt-BR" dirty="0"/>
              <a:t>. Lisboa: Almedina, 2010, p.9-13. </a:t>
            </a:r>
          </a:p>
          <a:p>
            <a:pPr lvl="0"/>
            <a:r>
              <a:rPr lang="pt-BR" dirty="0"/>
              <a:t>VOGT, C. </a:t>
            </a:r>
            <a:r>
              <a:rPr lang="pt-BR" b="1" dirty="0"/>
              <a:t>A espiral da cultura científica. </a:t>
            </a:r>
            <a:r>
              <a:rPr lang="pt-BR" dirty="0" err="1"/>
              <a:t>Comciência</a:t>
            </a:r>
            <a:r>
              <a:rPr lang="pt-BR" dirty="0"/>
              <a:t>. Acessível em </a:t>
            </a:r>
            <a:r>
              <a:rPr lang="pt-BR" u="sng" dirty="0">
                <a:hlinkClick r:id="rId2"/>
              </a:rPr>
              <a:t>http://www.comciencia.br/dossies-1-72/reportagens/cultura/cultura01.shtml</a:t>
            </a:r>
            <a:endParaRPr lang="pt-BR" dirty="0"/>
          </a:p>
          <a:p>
            <a:pPr lvl="0"/>
            <a:r>
              <a:rPr lang="pt-BR" dirty="0"/>
              <a:t>CARNEIRO DA CUNHA, M. Relações e dissensões entre saberes tradicionais e saber científico. IN: </a:t>
            </a:r>
            <a:r>
              <a:rPr lang="pt-BR" b="1" dirty="0"/>
              <a:t>Cultura com aspas</a:t>
            </a:r>
            <a:r>
              <a:rPr lang="pt-BR" dirty="0"/>
              <a:t>. São Paulo: </a:t>
            </a:r>
            <a:r>
              <a:rPr lang="pt-BR" dirty="0" err="1"/>
              <a:t>CosacNaify</a:t>
            </a:r>
            <a:r>
              <a:rPr lang="pt-BR" dirty="0"/>
              <a:t>, 2009, p.301-310. Acessível em </a:t>
            </a:r>
            <a:r>
              <a:rPr lang="pt-BR" u="sng" dirty="0">
                <a:hlinkClick r:id="rId3"/>
              </a:rPr>
              <a:t>file:///C:/Users/lucia/Downloads/13623-16598-1-PB.pdf</a:t>
            </a:r>
            <a:endParaRPr lang="pt-BR" dirty="0"/>
          </a:p>
          <a:p>
            <a:pPr lvl="0"/>
            <a:r>
              <a:rPr lang="pt-BR" dirty="0"/>
              <a:t>BURKE, P. O lugar do conhecimento: centros e periferias. IN: </a:t>
            </a:r>
            <a:r>
              <a:rPr lang="pt-BR" b="1" dirty="0"/>
              <a:t>Uma história social do conhecimento</a:t>
            </a:r>
            <a:r>
              <a:rPr lang="pt-BR" dirty="0"/>
              <a:t>: de </a:t>
            </a:r>
            <a:r>
              <a:rPr lang="pt-BR" dirty="0" err="1"/>
              <a:t>Guttenberg</a:t>
            </a:r>
            <a:r>
              <a:rPr lang="pt-BR" dirty="0"/>
              <a:t> a Diderot. Rio de Janeiro: Zahar, 2003, p.54-77.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49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4, do </a:t>
            </a:r>
            <a:r>
              <a:rPr lang="pt-BR" dirty="0"/>
              <a:t>dia </a:t>
            </a:r>
            <a:r>
              <a:rPr lang="pt-BR" b="1" dirty="0" smtClean="0"/>
              <a:t>15</a:t>
            </a:r>
            <a:r>
              <a:rPr lang="pt-BR" b="1" dirty="0" smtClean="0"/>
              <a:t> </a:t>
            </a:r>
            <a:r>
              <a:rPr lang="pt-BR" b="1" dirty="0"/>
              <a:t>de março</a:t>
            </a:r>
            <a:r>
              <a:rPr lang="pt-BR" dirty="0" smtClean="0"/>
              <a:t>: 10h00 às 12h00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Visita ao </a:t>
            </a:r>
            <a:r>
              <a:rPr lang="pt-BR" b="1" dirty="0">
                <a:solidFill>
                  <a:srgbClr val="C00000"/>
                </a:solidFill>
              </a:rPr>
              <a:t>Instituto Moreira Salles </a:t>
            </a:r>
            <a:r>
              <a:rPr lang="pt-BR" u="sng" dirty="0">
                <a:hlinkClick r:id="rId2"/>
              </a:rPr>
              <a:t>https://ims.com.br/sobre-o-ims</a:t>
            </a:r>
            <a:r>
              <a:rPr lang="pt-BR" u="sng" dirty="0" smtClean="0">
                <a:hlinkClick r:id="rId2"/>
              </a:rPr>
              <a:t>/</a:t>
            </a:r>
            <a:r>
              <a:rPr lang="pt-BR" u="sng" dirty="0" smtClean="0"/>
              <a:t> (encontro às 9h45 na Av. Paulista, na frente do IMS)</a:t>
            </a:r>
            <a:endParaRPr lang="pt-BR" dirty="0"/>
          </a:p>
          <a:p>
            <a:pPr marL="0" indent="0">
              <a:buNone/>
            </a:pPr>
            <a:endParaRPr lang="pt-BR" cap="all" dirty="0" smtClean="0"/>
          </a:p>
          <a:p>
            <a:pPr marL="0" indent="0">
              <a:buNone/>
            </a:pPr>
            <a:endParaRPr lang="pt-BR" cap="all" dirty="0"/>
          </a:p>
          <a:p>
            <a:pPr marL="0" indent="0">
              <a:buNone/>
            </a:pPr>
            <a:r>
              <a:rPr lang="pt-BR" cap="all" dirty="0" smtClean="0"/>
              <a:t>CLAUDIA </a:t>
            </a:r>
            <a:r>
              <a:rPr lang="pt-BR" cap="all" dirty="0"/>
              <a:t>ANDUJAR: A LUTA YANOMAMI</a:t>
            </a:r>
          </a:p>
          <a:p>
            <a:pPr lvl="0"/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7723" y="334123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4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3, do </a:t>
            </a:r>
            <a:r>
              <a:rPr lang="pt-BR" dirty="0"/>
              <a:t>dia </a:t>
            </a:r>
            <a:r>
              <a:rPr lang="pt-BR" b="1" dirty="0" smtClean="0"/>
              <a:t>22 </a:t>
            </a:r>
            <a:r>
              <a:rPr lang="pt-BR" b="1" dirty="0" smtClean="0"/>
              <a:t>de </a:t>
            </a:r>
            <a:r>
              <a:rPr lang="pt-BR" b="1" dirty="0"/>
              <a:t>março</a:t>
            </a:r>
            <a:r>
              <a:rPr lang="pt-BR" dirty="0"/>
              <a:t>: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u="sng" dirty="0" smtClean="0">
                <a:solidFill>
                  <a:srgbClr val="C00000"/>
                </a:solidFill>
              </a:rPr>
              <a:t>Experiências </a:t>
            </a:r>
            <a:r>
              <a:rPr lang="pt-BR" sz="4000" u="sng" dirty="0">
                <a:solidFill>
                  <a:srgbClr val="C00000"/>
                </a:solidFill>
              </a:rPr>
              <a:t>de conhecimento e ecologia dos saberes II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MARTINS, B.C. </a:t>
            </a:r>
            <a:r>
              <a:rPr lang="pt-BR" i="1" dirty="0" err="1"/>
              <a:t>Hackerspaces</a:t>
            </a:r>
            <a:r>
              <a:rPr lang="pt-BR" dirty="0"/>
              <a:t>, ciência cidadã e ciência comum: apontamentos para uma articulação. IN; </a:t>
            </a:r>
            <a:r>
              <a:rPr lang="pt-BR" b="1" dirty="0" err="1"/>
              <a:t>Liinc</a:t>
            </a:r>
            <a:r>
              <a:rPr lang="pt-BR" b="1" dirty="0"/>
              <a:t> em Revista. </a:t>
            </a:r>
            <a:r>
              <a:rPr lang="pt-BR" dirty="0"/>
              <a:t>V.3, n.1, março 2007, acessível em </a:t>
            </a:r>
            <a:r>
              <a:rPr lang="pt-BR" u="sng" dirty="0">
                <a:hlinkClick r:id="rId2"/>
              </a:rPr>
              <a:t>http://revista.ibict.br/liinc/article/view/3752</a:t>
            </a:r>
            <a:endParaRPr lang="pt-BR" dirty="0"/>
          </a:p>
          <a:p>
            <a:pPr lvl="0"/>
            <a:r>
              <a:rPr lang="pt-BR" dirty="0"/>
              <a:t>MENDONÇA, C. Laboratórios empáticos. </a:t>
            </a:r>
            <a:r>
              <a:rPr lang="pt-BR" b="1" dirty="0" err="1"/>
              <a:t>Liinc</a:t>
            </a:r>
            <a:r>
              <a:rPr lang="pt-BR" b="1" dirty="0"/>
              <a:t> em Revista. </a:t>
            </a:r>
            <a:r>
              <a:rPr lang="pt-BR" dirty="0"/>
              <a:t>V.3, n.1, março 2007, acessível em </a:t>
            </a:r>
            <a:r>
              <a:rPr lang="pt-BR" u="sng" dirty="0">
                <a:hlinkClick r:id="rId3"/>
              </a:rPr>
              <a:t>http://revista.ibict.br/liinc/article/view/3902</a:t>
            </a:r>
            <a:endParaRPr lang="pt-BR" dirty="0"/>
          </a:p>
          <a:p>
            <a:pPr lvl="0"/>
            <a:r>
              <a:rPr lang="pt-BR" dirty="0"/>
              <a:t>PARRA, H., FRESSOLI, M. e LAFUENTE, A. Ciência cidadã e laboratórios cidadãos.</a:t>
            </a:r>
            <a:r>
              <a:rPr lang="pt-BR" b="1" dirty="0"/>
              <a:t> </a:t>
            </a:r>
            <a:r>
              <a:rPr lang="pt-BR" b="1" dirty="0" err="1"/>
              <a:t>Liinc</a:t>
            </a:r>
            <a:r>
              <a:rPr lang="pt-BR" b="1" dirty="0"/>
              <a:t> em Revista. </a:t>
            </a:r>
            <a:r>
              <a:rPr lang="pt-BR" dirty="0"/>
              <a:t>V.3, n.1, março 2007, acessível em </a:t>
            </a:r>
            <a:r>
              <a:rPr lang="pt-BR" u="sng" dirty="0">
                <a:hlinkClick r:id="rId4"/>
              </a:rPr>
              <a:t>http://revista.ibict.br/liinc/article/view/3907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483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5, do </a:t>
            </a:r>
            <a:r>
              <a:rPr lang="pt-BR" dirty="0"/>
              <a:t>dia </a:t>
            </a:r>
            <a:r>
              <a:rPr lang="pt-BR" b="1" dirty="0" smtClean="0"/>
              <a:t>29 de março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sz="3600" u="sng" dirty="0" smtClean="0">
                <a:solidFill>
                  <a:srgbClr val="C00000"/>
                </a:solidFill>
              </a:rPr>
              <a:t>Sociedade </a:t>
            </a:r>
            <a:r>
              <a:rPr lang="pt-BR" sz="3600" u="sng" dirty="0">
                <a:solidFill>
                  <a:srgbClr val="C00000"/>
                </a:solidFill>
              </a:rPr>
              <a:t>da Informação e/ou Sociedade do Conhecimento? 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CASTELLS, M. Prólogo: a rede e o ser. In: </a:t>
            </a:r>
            <a:r>
              <a:rPr lang="pt-BR" b="1" dirty="0"/>
              <a:t>A sociedade em rede</a:t>
            </a:r>
            <a:r>
              <a:rPr lang="pt-BR" dirty="0"/>
              <a:t>. Volume 1. Rio de Janeiro: Paz e Terra, 2000, 8ª edição. Acessível em </a:t>
            </a:r>
            <a:r>
              <a:rPr lang="pt-BR" u="sng" dirty="0">
                <a:hlinkClick r:id="rId2"/>
              </a:rPr>
              <a:t>https://perguntasaopo.files.wordpress.com/2011/02/castells_1999_parte1_cap1.pdf . p18-31</a:t>
            </a:r>
            <a:r>
              <a:rPr lang="pt-BR" dirty="0"/>
              <a:t>.</a:t>
            </a:r>
          </a:p>
          <a:p>
            <a:pPr lvl="0"/>
            <a:r>
              <a:rPr lang="pt-BR" dirty="0"/>
              <a:t>UNESCO. </a:t>
            </a:r>
            <a:r>
              <a:rPr lang="pt-BR" b="1" dirty="0"/>
              <a:t>As pedras angulares para a promoção de sociedades do conhecimento inclusivas</a:t>
            </a:r>
            <a:r>
              <a:rPr lang="pt-BR" dirty="0"/>
              <a:t>.  Relatório UNESCO. Paris, 2017. Acessível em </a:t>
            </a:r>
            <a:r>
              <a:rPr lang="pt-BR" u="sng" dirty="0">
                <a:hlinkClick r:id="rId3"/>
              </a:rPr>
              <a:t>http://unesdoc.unesco.org/images/0026/002607/260742POR.pdf</a:t>
            </a:r>
            <a:endParaRPr lang="pt-BR" dirty="0"/>
          </a:p>
          <a:p>
            <a:pPr marL="0" indent="0" algn="ctr">
              <a:buNone/>
            </a:pPr>
            <a:r>
              <a:rPr lang="pt-BR" dirty="0"/>
              <a:t>[Acesso à informação e ao conhecimento; Liberdade de expressão; Privacidade; Dimensões éticas da Sociedade da Informação]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510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Aula 6, do </a:t>
            </a:r>
            <a:r>
              <a:rPr lang="pt-BR" dirty="0"/>
              <a:t>dia </a:t>
            </a:r>
            <a:r>
              <a:rPr lang="pt-BR" b="1" dirty="0" smtClean="0"/>
              <a:t>05 de </a:t>
            </a:r>
            <a:r>
              <a:rPr lang="pt-BR" b="1" dirty="0"/>
              <a:t>abril: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600" u="sng" dirty="0" smtClean="0">
                <a:solidFill>
                  <a:srgbClr val="C00000"/>
                </a:solidFill>
              </a:rPr>
              <a:t>Sociedade </a:t>
            </a:r>
            <a:r>
              <a:rPr lang="pt-BR" sz="3600" u="sng" dirty="0">
                <a:solidFill>
                  <a:srgbClr val="C00000"/>
                </a:solidFill>
              </a:rPr>
              <a:t>da Informação e/ou Sociedade do Conhecimento? II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GARCÍA CANCLINI, N. Sociedade do conhecimento: a construção intercultural do saber. IN: </a:t>
            </a:r>
            <a:r>
              <a:rPr lang="pt-BR" b="1" dirty="0"/>
              <a:t>Diferentes, desiguais, desconectados</a:t>
            </a:r>
            <a:r>
              <a:rPr lang="pt-BR" dirty="0"/>
              <a:t>: mapas da </a:t>
            </a:r>
            <a:r>
              <a:rPr lang="pt-BR" dirty="0" err="1"/>
              <a:t>interculturalidade</a:t>
            </a:r>
            <a:r>
              <a:rPr lang="pt-BR" dirty="0"/>
              <a:t>. Rio de Janeiro: Editora UFRJ, 2009.</a:t>
            </a:r>
          </a:p>
          <a:p>
            <a:pPr lvl="0"/>
            <a:r>
              <a:rPr lang="pt-BR" dirty="0"/>
              <a:t>MATTELART, A. </a:t>
            </a:r>
            <a:r>
              <a:rPr lang="pt-BR" b="1" dirty="0"/>
              <a:t>Sociedade do conhecimento e controle da informação e da comunicação</a:t>
            </a:r>
            <a:r>
              <a:rPr lang="pt-BR" dirty="0"/>
              <a:t>. Conferência proferida na sessão de aberta do V Encontro Latino de Economia Política da Informação, Comunicação e Cultura, realizado em Salvador, Bahia, Brasil, de 9 a 11 de novembro de 2005. Acessível em </a:t>
            </a:r>
            <a:r>
              <a:rPr lang="pt-BR" u="sng" dirty="0">
                <a:hlinkClick r:id="rId2"/>
              </a:rPr>
              <a:t>http://www.gepicc.ufba.br/enlepicc/ArmandMattelartPortugues.pdf</a:t>
            </a:r>
            <a:endParaRPr lang="pt-BR" dirty="0"/>
          </a:p>
          <a:p>
            <a:pPr lvl="0"/>
            <a:r>
              <a:rPr lang="pt-BR" dirty="0"/>
              <a:t>La era de </a:t>
            </a:r>
            <a:r>
              <a:rPr lang="pt-BR" dirty="0" err="1"/>
              <a:t>los</a:t>
            </a:r>
            <a:r>
              <a:rPr lang="pt-BR" dirty="0"/>
              <a:t> </a:t>
            </a:r>
            <a:r>
              <a:rPr lang="pt-BR" dirty="0" err="1"/>
              <a:t>datos</a:t>
            </a:r>
            <a:r>
              <a:rPr lang="pt-BR" dirty="0"/>
              <a:t> </a:t>
            </a:r>
            <a:r>
              <a:rPr lang="pt-BR" dirty="0" err="1"/>
              <a:t>masivos</a:t>
            </a:r>
            <a:r>
              <a:rPr lang="pt-BR" dirty="0"/>
              <a:t>. </a:t>
            </a:r>
            <a:r>
              <a:rPr lang="pt-BR" b="1" dirty="0"/>
              <a:t>Dossiê </a:t>
            </a:r>
            <a:r>
              <a:rPr lang="pt-BR" b="1" dirty="0" err="1"/>
              <a:t>CCCBLab</a:t>
            </a:r>
            <a:r>
              <a:rPr lang="pt-BR" b="1" dirty="0"/>
              <a:t>.</a:t>
            </a:r>
            <a:r>
              <a:rPr lang="pt-BR" dirty="0"/>
              <a:t> Acessível em </a:t>
            </a:r>
            <a:r>
              <a:rPr lang="pt-BR" u="sng" dirty="0">
                <a:hlinkClick r:id="rId3"/>
              </a:rPr>
              <a:t>http://lab.cccb.org/es/dossier/la-era-de-los-datos-masivos</a:t>
            </a:r>
            <a:r>
              <a:rPr lang="pt-BR" u="sng" dirty="0" smtClean="0">
                <a:hlinkClick r:id="rId3"/>
              </a:rPr>
              <a:t>/</a:t>
            </a:r>
            <a:endParaRPr lang="pt-BR" u="sng" dirty="0" smtClean="0"/>
          </a:p>
          <a:p>
            <a:pPr marL="0" lv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8569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1534</Words>
  <Application>Microsoft Office PowerPoint</Application>
  <PresentationFormat>Widescreen</PresentationFormat>
  <Paragraphs>105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Aparajita</vt:lpstr>
      <vt:lpstr>Arial</vt:lpstr>
      <vt:lpstr>Calibri</vt:lpstr>
      <vt:lpstr>Calibri Light</vt:lpstr>
      <vt:lpstr>Tema do Office</vt:lpstr>
      <vt:lpstr>Informação, conhecimento e cultura        CBD0295 Profa. Dra. Lúcia Maciel Barbosa de Oliveira 1º semestre 2019</vt:lpstr>
      <vt:lpstr>OBJETIVOS</vt:lpstr>
      <vt:lpstr>PROGRAMA DA DISCIPLINA</vt:lpstr>
      <vt:lpstr> Aula 1, do dia 1 de março:  </vt:lpstr>
      <vt:lpstr> Aula 2, do dia 8 de março:  Experiências de conhecimento e ecologia dos saberes I </vt:lpstr>
      <vt:lpstr> Aula 4, do dia 15 de março: 10h00 às 12h00   </vt:lpstr>
      <vt:lpstr> Aula 3, do dia 22 de março:  Experiências de conhecimento e ecologia dos saberes II </vt:lpstr>
      <vt:lpstr> Aula 5, do dia 29 de março:  Sociedade da Informação e/ou Sociedade do Conhecimento? I </vt:lpstr>
      <vt:lpstr> Aula 6, do dia 05 de abril:  Sociedade da Informação e/ou Sociedade do Conhecimento? II </vt:lpstr>
      <vt:lpstr> Aula 7, do dia 12 de abril:  Informação e sociedade no contexto da internet I </vt:lpstr>
      <vt:lpstr> Aula 8, do dia 26 de abril:  Agenciamentos e interlocuções: memória, cultura e informação I </vt:lpstr>
      <vt:lpstr>Aula 9, do dia 3 de maio: 9h30 às 11h30</vt:lpstr>
      <vt:lpstr> Aula 10, do dia 10 de maio:  Agenciamentos e interlocuções: memória, cultura e informação II </vt:lpstr>
      <vt:lpstr>Aula 11, do dia 17 de maio: 10h00 às 12h00</vt:lpstr>
      <vt:lpstr> Aula 12, do dia 24 de maio:  Informação pública: reflexões e experiência </vt:lpstr>
      <vt:lpstr>  Aula 13, do dia 31 de maio:  Dispositivos de cultura e informação e mediação cultural </vt:lpstr>
      <vt:lpstr> Aula 14, do dia 07 de junho:</vt:lpstr>
      <vt:lpstr>Aula 15, do dia 14 de junho: </vt:lpstr>
      <vt:lpstr>MÉTODOS UTILIZADOS </vt:lpstr>
      <vt:lpstr>Seminários de discussão de textos </vt:lpstr>
      <vt:lpstr>AVALIAÇÃO e CRITÉRIOS </vt:lpstr>
      <vt:lpstr>TRABALHO FINAL</vt:lpstr>
      <vt:lpstr>RESENHA CRÍTICA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Informação, conhecimento e cultura      CBD0295 Profa. Dra. Lúcia Maciel Barbosa de Oliveira 1º semestre 2018</dc:title>
  <dc:creator>lucia</dc:creator>
  <cp:lastModifiedBy>lucia</cp:lastModifiedBy>
  <cp:revision>15</cp:revision>
  <dcterms:created xsi:type="dcterms:W3CDTF">2018-02-26T20:49:16Z</dcterms:created>
  <dcterms:modified xsi:type="dcterms:W3CDTF">2019-02-27T15:17:29Z</dcterms:modified>
</cp:coreProperties>
</file>