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3"/>
  </p:notesMasterIdLst>
  <p:sldIdLst>
    <p:sldId id="264" r:id="rId2"/>
    <p:sldId id="263" r:id="rId3"/>
    <p:sldId id="271" r:id="rId4"/>
    <p:sldId id="279" r:id="rId5"/>
    <p:sldId id="280" r:id="rId6"/>
    <p:sldId id="267" r:id="rId7"/>
    <p:sldId id="278" r:id="rId8"/>
    <p:sldId id="282" r:id="rId9"/>
    <p:sldId id="287" r:id="rId10"/>
    <p:sldId id="283" r:id="rId11"/>
    <p:sldId id="276" r:id="rId12"/>
    <p:sldId id="284" r:id="rId13"/>
    <p:sldId id="277" r:id="rId14"/>
    <p:sldId id="285" r:id="rId15"/>
    <p:sldId id="268" r:id="rId16"/>
    <p:sldId id="269" r:id="rId17"/>
    <p:sldId id="272" r:id="rId18"/>
    <p:sldId id="265" r:id="rId19"/>
    <p:sldId id="266" r:id="rId20"/>
    <p:sldId id="286" r:id="rId21"/>
    <p:sldId id="274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64"/>
    <p:restoredTop sz="94631"/>
  </p:normalViewPr>
  <p:slideViewPr>
    <p:cSldViewPr snapToGrid="0" snapToObjects="1">
      <p:cViewPr varScale="1">
        <p:scale>
          <a:sx n="109" d="100"/>
          <a:sy n="109" d="100"/>
        </p:scale>
        <p:origin x="167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D0B051A-40B9-6446-B2D9-10AE756CB907}" type="doc">
      <dgm:prSet loTypeId="urn:microsoft.com/office/officeart/2008/layout/NameandTitleOrganizationalChart" loCatId="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2EED916-0F7C-DA46-A3CB-5C3ED56F2F32}">
      <dgm:prSet phldrT="[Text]" custT="1"/>
      <dgm:spPr/>
      <dgm:t>
        <a:bodyPr/>
        <a:lstStyle/>
        <a:p>
          <a:endParaRPr lang="en-US" sz="3600" dirty="0" smtClean="0">
            <a:latin typeface="Cambria"/>
            <a:cs typeface="Cambria"/>
          </a:endParaRPr>
        </a:p>
        <a:p>
          <a:r>
            <a:rPr lang="en-US" sz="3600" dirty="0" smtClean="0">
              <a:latin typeface="Cambria"/>
              <a:cs typeface="Cambria"/>
            </a:rPr>
            <a:t>Edward Said </a:t>
          </a:r>
        </a:p>
      </dgm:t>
    </dgm:pt>
    <dgm:pt modelId="{DD490525-A3BD-A948-9764-C6F0B37DAE5E}" type="parTrans" cxnId="{00779CE7-79EF-0E40-BC7B-5F1C4161A246}">
      <dgm:prSet/>
      <dgm:spPr/>
      <dgm:t>
        <a:bodyPr/>
        <a:lstStyle/>
        <a:p>
          <a:endParaRPr lang="en-US"/>
        </a:p>
      </dgm:t>
    </dgm:pt>
    <dgm:pt modelId="{3E1DC383-DAC6-B14D-8FF0-C3B9F3E72528}" type="sibTrans" cxnId="{00779CE7-79EF-0E40-BC7B-5F1C4161A246}">
      <dgm:prSet custT="1"/>
      <dgm:spPr/>
      <dgm:t>
        <a:bodyPr/>
        <a:lstStyle/>
        <a:p>
          <a:r>
            <a:rPr lang="en-US" sz="2000" dirty="0" smtClean="0">
              <a:latin typeface="Cambria"/>
              <a:cs typeface="Cambria"/>
            </a:rPr>
            <a:t>1978-1994</a:t>
          </a:r>
          <a:endParaRPr lang="en-US" sz="2000" dirty="0">
            <a:latin typeface="Cambria"/>
            <a:cs typeface="Cambria"/>
          </a:endParaRPr>
        </a:p>
      </dgm:t>
    </dgm:pt>
    <dgm:pt modelId="{92D9580C-ED20-8746-800B-659DEA4F8168}">
      <dgm:prSet custT="1"/>
      <dgm:spPr/>
      <dgm:t>
        <a:bodyPr anchor="ctr"/>
        <a:lstStyle/>
        <a:p>
          <a:endParaRPr lang="en-US" sz="3200" dirty="0" smtClean="0">
            <a:latin typeface="Cambria"/>
            <a:cs typeface="Cambria"/>
          </a:endParaRPr>
        </a:p>
        <a:p>
          <a:r>
            <a:rPr lang="en-US" sz="3200" dirty="0" smtClean="0">
              <a:latin typeface="Cambria"/>
              <a:cs typeface="Cambria"/>
            </a:rPr>
            <a:t>Philip Darby</a:t>
          </a:r>
          <a:endParaRPr lang="en-US" sz="3200" dirty="0">
            <a:latin typeface="Cambria"/>
            <a:cs typeface="Cambria"/>
          </a:endParaRPr>
        </a:p>
      </dgm:t>
    </dgm:pt>
    <dgm:pt modelId="{9D46951D-D688-1E46-89D7-1C3728B69CAD}" type="parTrans" cxnId="{50A382FA-DA92-8F45-A8A5-5CBBA3C6B445}">
      <dgm:prSet/>
      <dgm:spPr/>
      <dgm:t>
        <a:bodyPr/>
        <a:lstStyle/>
        <a:p>
          <a:endParaRPr lang="en-US"/>
        </a:p>
      </dgm:t>
    </dgm:pt>
    <dgm:pt modelId="{AB7B6F25-9ADE-3643-8FC1-102E986D8B67}" type="sibTrans" cxnId="{50A382FA-DA92-8F45-A8A5-5CBBA3C6B445}">
      <dgm:prSet custT="1"/>
      <dgm:spPr/>
      <dgm:t>
        <a:bodyPr/>
        <a:lstStyle/>
        <a:p>
          <a:r>
            <a:rPr lang="en-US" sz="1800" dirty="0" smtClean="0">
              <a:latin typeface="Cambria"/>
              <a:cs typeface="Cambria"/>
            </a:rPr>
            <a:t>2000-2010</a:t>
          </a:r>
          <a:endParaRPr lang="en-US" sz="1800" dirty="0">
            <a:latin typeface="Cambria"/>
            <a:cs typeface="Cambria"/>
          </a:endParaRPr>
        </a:p>
      </dgm:t>
    </dgm:pt>
    <dgm:pt modelId="{8039DED4-0698-E34C-BEB3-3908ECEA1DCD}" type="pres">
      <dgm:prSet presAssocID="{7D0B051A-40B9-6446-B2D9-10AE756CB907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8478BDBF-A136-C147-A1EB-C3C616B60EB5}" type="pres">
      <dgm:prSet presAssocID="{02EED916-0F7C-DA46-A3CB-5C3ED56F2F32}" presName="hierRoot1" presStyleCnt="0">
        <dgm:presLayoutVars>
          <dgm:hierBranch val="init"/>
        </dgm:presLayoutVars>
      </dgm:prSet>
      <dgm:spPr/>
    </dgm:pt>
    <dgm:pt modelId="{92399782-E2E3-1843-8B59-CA2CD325CBFC}" type="pres">
      <dgm:prSet presAssocID="{02EED916-0F7C-DA46-A3CB-5C3ED56F2F32}" presName="rootComposite1" presStyleCnt="0"/>
      <dgm:spPr/>
    </dgm:pt>
    <dgm:pt modelId="{F2BF413C-D604-1244-83B4-A1DE08ED5925}" type="pres">
      <dgm:prSet presAssocID="{02EED916-0F7C-DA46-A3CB-5C3ED56F2F32}" presName="rootText1" presStyleLbl="node0" presStyleIdx="0" presStyleCnt="1" custScaleX="95600" custScaleY="38631" custLinFactNeighborX="-298" custLinFactNeighborY="20899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536F01F4-C83A-4B42-9630-C5AE781FF344}" type="pres">
      <dgm:prSet presAssocID="{02EED916-0F7C-DA46-A3CB-5C3ED56F2F32}" presName="titleText1" presStyleLbl="fgAcc0" presStyleIdx="0" presStyleCnt="1" custScaleX="28613" custScaleY="29496" custLinFactNeighborX="19698" custLinFactNeighborY="-9969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18464E02-4939-E14E-9E5D-580C2D964D25}" type="pres">
      <dgm:prSet presAssocID="{02EED916-0F7C-DA46-A3CB-5C3ED56F2F32}" presName="rootConnector1" presStyleLbl="node1" presStyleIdx="0" presStyleCnt="1"/>
      <dgm:spPr/>
      <dgm:t>
        <a:bodyPr/>
        <a:lstStyle/>
        <a:p>
          <a:endParaRPr lang="en-US"/>
        </a:p>
      </dgm:t>
    </dgm:pt>
    <dgm:pt modelId="{ABB97714-D8D4-154D-B405-18B683FD12A4}" type="pres">
      <dgm:prSet presAssocID="{02EED916-0F7C-DA46-A3CB-5C3ED56F2F32}" presName="hierChild2" presStyleCnt="0"/>
      <dgm:spPr/>
    </dgm:pt>
    <dgm:pt modelId="{3C1F11AF-0FD3-0342-8656-A4EF73E8E040}" type="pres">
      <dgm:prSet presAssocID="{9D46951D-D688-1E46-89D7-1C3728B69CAD}" presName="Name37" presStyleLbl="parChTrans1D2" presStyleIdx="0" presStyleCnt="1"/>
      <dgm:spPr/>
      <dgm:t>
        <a:bodyPr/>
        <a:lstStyle/>
        <a:p>
          <a:endParaRPr lang="en-US"/>
        </a:p>
      </dgm:t>
    </dgm:pt>
    <dgm:pt modelId="{CBE92950-0970-884C-AE21-E3EC35CB1EAB}" type="pres">
      <dgm:prSet presAssocID="{92D9580C-ED20-8746-800B-659DEA4F8168}" presName="hierRoot2" presStyleCnt="0">
        <dgm:presLayoutVars>
          <dgm:hierBranch val="init"/>
        </dgm:presLayoutVars>
      </dgm:prSet>
      <dgm:spPr/>
    </dgm:pt>
    <dgm:pt modelId="{B6382620-CFB7-194E-8C6A-D289DFDE550B}" type="pres">
      <dgm:prSet presAssocID="{92D9580C-ED20-8746-800B-659DEA4F8168}" presName="rootComposite" presStyleCnt="0"/>
      <dgm:spPr/>
    </dgm:pt>
    <dgm:pt modelId="{12ACF24D-FE99-594E-8E51-C1B6293049AE}" type="pres">
      <dgm:prSet presAssocID="{92D9580C-ED20-8746-800B-659DEA4F8168}" presName="rootText" presStyleLbl="node1" presStyleIdx="0" presStyleCnt="1" custScaleX="100864" custScaleY="36248" custLinFactNeighborX="591" custLinFactNeighborY="-28253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4F1AD215-80C0-D94F-8FD1-A9D54B88C650}" type="pres">
      <dgm:prSet presAssocID="{92D9580C-ED20-8746-800B-659DEA4F8168}" presName="titleText2" presStyleLbl="fgAcc1" presStyleIdx="0" presStyleCnt="1" custScaleX="25727" custScaleY="39960" custLinFactY="-58755" custLinFactNeighborX="24370" custLinFactNeighborY="-100000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6C57A635-EF2B-CB40-B670-FE4B7BC441DC}" type="pres">
      <dgm:prSet presAssocID="{92D9580C-ED20-8746-800B-659DEA4F8168}" presName="rootConnector" presStyleLbl="node2" presStyleIdx="0" presStyleCnt="0"/>
      <dgm:spPr/>
      <dgm:t>
        <a:bodyPr/>
        <a:lstStyle/>
        <a:p>
          <a:endParaRPr lang="en-US"/>
        </a:p>
      </dgm:t>
    </dgm:pt>
    <dgm:pt modelId="{A1D5FDAD-9BA1-6B4C-BF48-48ECDC8B1C74}" type="pres">
      <dgm:prSet presAssocID="{92D9580C-ED20-8746-800B-659DEA4F8168}" presName="hierChild4" presStyleCnt="0"/>
      <dgm:spPr/>
    </dgm:pt>
    <dgm:pt modelId="{7BA69780-8414-E64C-AA4C-1B08B3EF3FFA}" type="pres">
      <dgm:prSet presAssocID="{92D9580C-ED20-8746-800B-659DEA4F8168}" presName="hierChild5" presStyleCnt="0"/>
      <dgm:spPr/>
    </dgm:pt>
    <dgm:pt modelId="{F239AB08-7562-BA48-987D-A8D17A7234C5}" type="pres">
      <dgm:prSet presAssocID="{02EED916-0F7C-DA46-A3CB-5C3ED56F2F32}" presName="hierChild3" presStyleCnt="0"/>
      <dgm:spPr/>
    </dgm:pt>
  </dgm:ptLst>
  <dgm:cxnLst>
    <dgm:cxn modelId="{CD5797BE-942E-4F4A-B4EE-D2354EA1687F}" type="presOf" srcId="{92D9580C-ED20-8746-800B-659DEA4F8168}" destId="{6C57A635-EF2B-CB40-B670-FE4B7BC441DC}" srcOrd="1" destOrd="0" presId="urn:microsoft.com/office/officeart/2008/layout/NameandTitleOrganizationalChart"/>
    <dgm:cxn modelId="{291A690D-EB57-5B40-A7A6-2FB211AA5F60}" type="presOf" srcId="{7D0B051A-40B9-6446-B2D9-10AE756CB907}" destId="{8039DED4-0698-E34C-BEB3-3908ECEA1DCD}" srcOrd="0" destOrd="0" presId="urn:microsoft.com/office/officeart/2008/layout/NameandTitleOrganizationalChart"/>
    <dgm:cxn modelId="{5CBEB609-8104-844E-A20A-19D2C14B8C5C}" type="presOf" srcId="{02EED916-0F7C-DA46-A3CB-5C3ED56F2F32}" destId="{18464E02-4939-E14E-9E5D-580C2D964D25}" srcOrd="1" destOrd="0" presId="urn:microsoft.com/office/officeart/2008/layout/NameandTitleOrganizationalChart"/>
    <dgm:cxn modelId="{5FD6755D-0CF0-D34D-B9D7-90B58B85A83A}" type="presOf" srcId="{9D46951D-D688-1E46-89D7-1C3728B69CAD}" destId="{3C1F11AF-0FD3-0342-8656-A4EF73E8E040}" srcOrd="0" destOrd="0" presId="urn:microsoft.com/office/officeart/2008/layout/NameandTitleOrganizationalChart"/>
    <dgm:cxn modelId="{D306FFC0-D6C0-154F-AE32-F62F73451322}" type="presOf" srcId="{92D9580C-ED20-8746-800B-659DEA4F8168}" destId="{12ACF24D-FE99-594E-8E51-C1B6293049AE}" srcOrd="0" destOrd="0" presId="urn:microsoft.com/office/officeart/2008/layout/NameandTitleOrganizationalChart"/>
    <dgm:cxn modelId="{50A382FA-DA92-8F45-A8A5-5CBBA3C6B445}" srcId="{02EED916-0F7C-DA46-A3CB-5C3ED56F2F32}" destId="{92D9580C-ED20-8746-800B-659DEA4F8168}" srcOrd="0" destOrd="0" parTransId="{9D46951D-D688-1E46-89D7-1C3728B69CAD}" sibTransId="{AB7B6F25-9ADE-3643-8FC1-102E986D8B67}"/>
    <dgm:cxn modelId="{AEEB652E-5ECB-D84E-8F65-3C16A307349E}" type="presOf" srcId="{02EED916-0F7C-DA46-A3CB-5C3ED56F2F32}" destId="{F2BF413C-D604-1244-83B4-A1DE08ED5925}" srcOrd="0" destOrd="0" presId="urn:microsoft.com/office/officeart/2008/layout/NameandTitleOrganizationalChart"/>
    <dgm:cxn modelId="{00779CE7-79EF-0E40-BC7B-5F1C4161A246}" srcId="{7D0B051A-40B9-6446-B2D9-10AE756CB907}" destId="{02EED916-0F7C-DA46-A3CB-5C3ED56F2F32}" srcOrd="0" destOrd="0" parTransId="{DD490525-A3BD-A948-9764-C6F0B37DAE5E}" sibTransId="{3E1DC383-DAC6-B14D-8FF0-C3B9F3E72528}"/>
    <dgm:cxn modelId="{DED389DE-C241-7643-9792-17CE5A403D8C}" type="presOf" srcId="{AB7B6F25-9ADE-3643-8FC1-102E986D8B67}" destId="{4F1AD215-80C0-D94F-8FD1-A9D54B88C650}" srcOrd="0" destOrd="0" presId="urn:microsoft.com/office/officeart/2008/layout/NameandTitleOrganizationalChart"/>
    <dgm:cxn modelId="{A068FE61-F4AA-A743-88F5-0D90BE897F57}" type="presOf" srcId="{3E1DC383-DAC6-B14D-8FF0-C3B9F3E72528}" destId="{536F01F4-C83A-4B42-9630-C5AE781FF344}" srcOrd="0" destOrd="0" presId="urn:microsoft.com/office/officeart/2008/layout/NameandTitleOrganizationalChart"/>
    <dgm:cxn modelId="{D833ECC1-AA78-C548-B06F-305C1BC80205}" type="presParOf" srcId="{8039DED4-0698-E34C-BEB3-3908ECEA1DCD}" destId="{8478BDBF-A136-C147-A1EB-C3C616B60EB5}" srcOrd="0" destOrd="0" presId="urn:microsoft.com/office/officeart/2008/layout/NameandTitleOrganizationalChart"/>
    <dgm:cxn modelId="{E210965E-6C64-284E-B63D-7651B16F903E}" type="presParOf" srcId="{8478BDBF-A136-C147-A1EB-C3C616B60EB5}" destId="{92399782-E2E3-1843-8B59-CA2CD325CBFC}" srcOrd="0" destOrd="0" presId="urn:microsoft.com/office/officeart/2008/layout/NameandTitleOrganizationalChart"/>
    <dgm:cxn modelId="{9D07CA5C-C355-4042-82BC-E6D61B8B16FF}" type="presParOf" srcId="{92399782-E2E3-1843-8B59-CA2CD325CBFC}" destId="{F2BF413C-D604-1244-83B4-A1DE08ED5925}" srcOrd="0" destOrd="0" presId="urn:microsoft.com/office/officeart/2008/layout/NameandTitleOrganizationalChart"/>
    <dgm:cxn modelId="{0B0D93CA-6070-7B40-AD74-8CD328335270}" type="presParOf" srcId="{92399782-E2E3-1843-8B59-CA2CD325CBFC}" destId="{536F01F4-C83A-4B42-9630-C5AE781FF344}" srcOrd="1" destOrd="0" presId="urn:microsoft.com/office/officeart/2008/layout/NameandTitleOrganizationalChart"/>
    <dgm:cxn modelId="{8866DF09-F997-144E-8F94-46F15E5D5E8C}" type="presParOf" srcId="{92399782-E2E3-1843-8B59-CA2CD325CBFC}" destId="{18464E02-4939-E14E-9E5D-580C2D964D25}" srcOrd="2" destOrd="0" presId="urn:microsoft.com/office/officeart/2008/layout/NameandTitleOrganizationalChart"/>
    <dgm:cxn modelId="{A0E5D2BD-C483-5A41-A466-8791DEC0BB15}" type="presParOf" srcId="{8478BDBF-A136-C147-A1EB-C3C616B60EB5}" destId="{ABB97714-D8D4-154D-B405-18B683FD12A4}" srcOrd="1" destOrd="0" presId="urn:microsoft.com/office/officeart/2008/layout/NameandTitleOrganizationalChart"/>
    <dgm:cxn modelId="{45CBE4DF-567C-EC4B-93C1-19C2A221449C}" type="presParOf" srcId="{ABB97714-D8D4-154D-B405-18B683FD12A4}" destId="{3C1F11AF-0FD3-0342-8656-A4EF73E8E040}" srcOrd="0" destOrd="0" presId="urn:microsoft.com/office/officeart/2008/layout/NameandTitleOrganizationalChart"/>
    <dgm:cxn modelId="{6844FF16-25BF-F945-8962-C363CB142F19}" type="presParOf" srcId="{ABB97714-D8D4-154D-B405-18B683FD12A4}" destId="{CBE92950-0970-884C-AE21-E3EC35CB1EAB}" srcOrd="1" destOrd="0" presId="urn:microsoft.com/office/officeart/2008/layout/NameandTitleOrganizationalChart"/>
    <dgm:cxn modelId="{30065961-9AF7-5042-845D-797768F1BC94}" type="presParOf" srcId="{CBE92950-0970-884C-AE21-E3EC35CB1EAB}" destId="{B6382620-CFB7-194E-8C6A-D289DFDE550B}" srcOrd="0" destOrd="0" presId="urn:microsoft.com/office/officeart/2008/layout/NameandTitleOrganizationalChart"/>
    <dgm:cxn modelId="{3546F0AE-10BD-DE43-9FBD-7A19042833A6}" type="presParOf" srcId="{B6382620-CFB7-194E-8C6A-D289DFDE550B}" destId="{12ACF24D-FE99-594E-8E51-C1B6293049AE}" srcOrd="0" destOrd="0" presId="urn:microsoft.com/office/officeart/2008/layout/NameandTitleOrganizationalChart"/>
    <dgm:cxn modelId="{6A1FB422-6B6E-C24D-A3F0-093DF64C338F}" type="presParOf" srcId="{B6382620-CFB7-194E-8C6A-D289DFDE550B}" destId="{4F1AD215-80C0-D94F-8FD1-A9D54B88C650}" srcOrd="1" destOrd="0" presId="urn:microsoft.com/office/officeart/2008/layout/NameandTitleOrganizationalChart"/>
    <dgm:cxn modelId="{497043AE-1D2B-6E47-B556-227981318E3A}" type="presParOf" srcId="{B6382620-CFB7-194E-8C6A-D289DFDE550B}" destId="{6C57A635-EF2B-CB40-B670-FE4B7BC441DC}" srcOrd="2" destOrd="0" presId="urn:microsoft.com/office/officeart/2008/layout/NameandTitleOrganizationalChart"/>
    <dgm:cxn modelId="{E1F1BB98-9C5D-9A4D-B316-0CED5049CEB5}" type="presParOf" srcId="{CBE92950-0970-884C-AE21-E3EC35CB1EAB}" destId="{A1D5FDAD-9BA1-6B4C-BF48-48ECDC8B1C74}" srcOrd="1" destOrd="0" presId="urn:microsoft.com/office/officeart/2008/layout/NameandTitleOrganizationalChart"/>
    <dgm:cxn modelId="{F55AE311-D289-1F4A-BA34-8070C199A39F}" type="presParOf" srcId="{CBE92950-0970-884C-AE21-E3EC35CB1EAB}" destId="{7BA69780-8414-E64C-AA4C-1B08B3EF3FFA}" srcOrd="2" destOrd="0" presId="urn:microsoft.com/office/officeart/2008/layout/NameandTitleOrganizationalChart"/>
    <dgm:cxn modelId="{AF088E23-783A-C54B-88E0-23362F9FC6C4}" type="presParOf" srcId="{8478BDBF-A136-C147-A1EB-C3C616B60EB5}" destId="{F239AB08-7562-BA48-987D-A8D17A7234C5}" srcOrd="2" destOrd="0" presId="urn:microsoft.com/office/officeart/2008/layout/NameandTitleOrganizational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FECD2F8-AC2C-A447-8FBF-41588524F2CD}" type="doc">
      <dgm:prSet loTypeId="urn:microsoft.com/office/officeart/2005/8/layout/hProcess3" loCatId="" qsTypeId="urn:microsoft.com/office/officeart/2005/8/quickstyle/simple2" qsCatId="simple" csTypeId="urn:microsoft.com/office/officeart/2005/8/colors/colorful3" csCatId="colorful" phldr="1"/>
      <dgm:spPr/>
    </dgm:pt>
    <dgm:pt modelId="{4CF43710-9DFC-6849-8842-5EAE7A901B73}">
      <dgm:prSet phldrT="[Text]" custT="1"/>
      <dgm:spPr/>
      <dgm:t>
        <a:bodyPr/>
        <a:lstStyle/>
        <a:p>
          <a:r>
            <a:rPr lang="pt-BR" sz="1400" noProof="0" dirty="0" smtClean="0">
              <a:latin typeface="Cambria"/>
              <a:cs typeface="Cambria"/>
            </a:rPr>
            <a:t>Pós-colonialismo nas RI</a:t>
          </a:r>
          <a:endParaRPr lang="pt-BR" sz="1400" noProof="0" dirty="0">
            <a:latin typeface="Cambria"/>
            <a:cs typeface="Cambria"/>
          </a:endParaRPr>
        </a:p>
      </dgm:t>
    </dgm:pt>
    <dgm:pt modelId="{690CB52C-BBFC-514A-AEFF-E3298B39A328}" type="parTrans" cxnId="{E859B3BB-CB37-6B40-A341-5AFA41B0CC53}">
      <dgm:prSet/>
      <dgm:spPr/>
      <dgm:t>
        <a:bodyPr/>
        <a:lstStyle/>
        <a:p>
          <a:endParaRPr lang="en-US"/>
        </a:p>
      </dgm:t>
    </dgm:pt>
    <dgm:pt modelId="{FF176000-C847-D341-A68B-1A749E61E00A}" type="sibTrans" cxnId="{E859B3BB-CB37-6B40-A341-5AFA41B0CC53}">
      <dgm:prSet/>
      <dgm:spPr/>
      <dgm:t>
        <a:bodyPr/>
        <a:lstStyle/>
        <a:p>
          <a:endParaRPr lang="en-US"/>
        </a:p>
      </dgm:t>
    </dgm:pt>
    <dgm:pt modelId="{55B90D33-2F86-CD41-AC58-3C4B061228B7}" type="pres">
      <dgm:prSet presAssocID="{2FECD2F8-AC2C-A447-8FBF-41588524F2CD}" presName="Name0" presStyleCnt="0">
        <dgm:presLayoutVars>
          <dgm:dir/>
          <dgm:animLvl val="lvl"/>
          <dgm:resizeHandles val="exact"/>
        </dgm:presLayoutVars>
      </dgm:prSet>
      <dgm:spPr/>
    </dgm:pt>
    <dgm:pt modelId="{88723B4C-1071-434E-9857-0F272403C7E0}" type="pres">
      <dgm:prSet presAssocID="{2FECD2F8-AC2C-A447-8FBF-41588524F2CD}" presName="dummy" presStyleCnt="0"/>
      <dgm:spPr/>
    </dgm:pt>
    <dgm:pt modelId="{BA943DD2-8F0A-2348-B300-B1B2A5378B5D}" type="pres">
      <dgm:prSet presAssocID="{2FECD2F8-AC2C-A447-8FBF-41588524F2CD}" presName="linH" presStyleCnt="0"/>
      <dgm:spPr/>
    </dgm:pt>
    <dgm:pt modelId="{635909D8-4A8E-E147-A1A4-8B10F5C00279}" type="pres">
      <dgm:prSet presAssocID="{2FECD2F8-AC2C-A447-8FBF-41588524F2CD}" presName="padding1" presStyleCnt="0"/>
      <dgm:spPr/>
    </dgm:pt>
    <dgm:pt modelId="{94F722C5-A81F-C74C-B7EC-0B3B58D80C2A}" type="pres">
      <dgm:prSet presAssocID="{4CF43710-9DFC-6849-8842-5EAE7A901B73}" presName="linV" presStyleCnt="0"/>
      <dgm:spPr/>
    </dgm:pt>
    <dgm:pt modelId="{701B49A6-29E8-5645-9BBF-EA1862E07F1C}" type="pres">
      <dgm:prSet presAssocID="{4CF43710-9DFC-6849-8842-5EAE7A901B73}" presName="spVertical1" presStyleCnt="0"/>
      <dgm:spPr/>
    </dgm:pt>
    <dgm:pt modelId="{CAB09F6B-82BF-2B45-BFD6-03909D7084A2}" type="pres">
      <dgm:prSet presAssocID="{4CF43710-9DFC-6849-8842-5EAE7A901B73}" presName="parTx" presStyleLbl="revTx" presStyleIdx="0" presStyleCnt="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3782804-9722-804D-9432-B806DB254EC2}" type="pres">
      <dgm:prSet presAssocID="{4CF43710-9DFC-6849-8842-5EAE7A901B73}" presName="spVertical2" presStyleCnt="0"/>
      <dgm:spPr/>
    </dgm:pt>
    <dgm:pt modelId="{4F6CF1AA-33F4-8340-8C12-087C58A354C2}" type="pres">
      <dgm:prSet presAssocID="{4CF43710-9DFC-6849-8842-5EAE7A901B73}" presName="spVertical3" presStyleCnt="0"/>
      <dgm:spPr/>
    </dgm:pt>
    <dgm:pt modelId="{DE137250-B85D-1342-9F41-2F4A59C439B6}" type="pres">
      <dgm:prSet presAssocID="{2FECD2F8-AC2C-A447-8FBF-41588524F2CD}" presName="padding2" presStyleCnt="0"/>
      <dgm:spPr/>
    </dgm:pt>
    <dgm:pt modelId="{C34C9B0F-CEA4-5B48-B9BF-08D0DF56773B}" type="pres">
      <dgm:prSet presAssocID="{2FECD2F8-AC2C-A447-8FBF-41588524F2CD}" presName="negArrow" presStyleCnt="0"/>
      <dgm:spPr/>
    </dgm:pt>
    <dgm:pt modelId="{6BD1B363-0C3D-1C42-BE55-900F11AC263E}" type="pres">
      <dgm:prSet presAssocID="{2FECD2F8-AC2C-A447-8FBF-41588524F2CD}" presName="backgroundArrow" presStyleLbl="node1" presStyleIdx="0" presStyleCnt="1" custScaleX="63303" custLinFactNeighborX="-3903" custLinFactNeighborY="20679"/>
      <dgm:spPr/>
    </dgm:pt>
  </dgm:ptLst>
  <dgm:cxnLst>
    <dgm:cxn modelId="{E859B3BB-CB37-6B40-A341-5AFA41B0CC53}" srcId="{2FECD2F8-AC2C-A447-8FBF-41588524F2CD}" destId="{4CF43710-9DFC-6849-8842-5EAE7A901B73}" srcOrd="0" destOrd="0" parTransId="{690CB52C-BBFC-514A-AEFF-E3298B39A328}" sibTransId="{FF176000-C847-D341-A68B-1A749E61E00A}"/>
    <dgm:cxn modelId="{D3E9879B-9909-414F-8825-7B7196D7D2E2}" type="presOf" srcId="{4CF43710-9DFC-6849-8842-5EAE7A901B73}" destId="{CAB09F6B-82BF-2B45-BFD6-03909D7084A2}" srcOrd="0" destOrd="0" presId="urn:microsoft.com/office/officeart/2005/8/layout/hProcess3"/>
    <dgm:cxn modelId="{A9FD8AA7-61CE-CD41-94B3-BC52A61C3245}" type="presOf" srcId="{2FECD2F8-AC2C-A447-8FBF-41588524F2CD}" destId="{55B90D33-2F86-CD41-AC58-3C4B061228B7}" srcOrd="0" destOrd="0" presId="urn:microsoft.com/office/officeart/2005/8/layout/hProcess3"/>
    <dgm:cxn modelId="{B4CAF2AC-2728-984D-9A12-7004582BF9B6}" type="presParOf" srcId="{55B90D33-2F86-CD41-AC58-3C4B061228B7}" destId="{88723B4C-1071-434E-9857-0F272403C7E0}" srcOrd="0" destOrd="0" presId="urn:microsoft.com/office/officeart/2005/8/layout/hProcess3"/>
    <dgm:cxn modelId="{4988222C-C3A1-8442-B3ED-0AE2D18C71B6}" type="presParOf" srcId="{55B90D33-2F86-CD41-AC58-3C4B061228B7}" destId="{BA943DD2-8F0A-2348-B300-B1B2A5378B5D}" srcOrd="1" destOrd="0" presId="urn:microsoft.com/office/officeart/2005/8/layout/hProcess3"/>
    <dgm:cxn modelId="{71FCA9A9-5582-DE49-B80F-EBD6BA5953B4}" type="presParOf" srcId="{BA943DD2-8F0A-2348-B300-B1B2A5378B5D}" destId="{635909D8-4A8E-E147-A1A4-8B10F5C00279}" srcOrd="0" destOrd="0" presId="urn:microsoft.com/office/officeart/2005/8/layout/hProcess3"/>
    <dgm:cxn modelId="{D2151E31-2BCC-4444-900E-99BAB8AF65A1}" type="presParOf" srcId="{BA943DD2-8F0A-2348-B300-B1B2A5378B5D}" destId="{94F722C5-A81F-C74C-B7EC-0B3B58D80C2A}" srcOrd="1" destOrd="0" presId="urn:microsoft.com/office/officeart/2005/8/layout/hProcess3"/>
    <dgm:cxn modelId="{7AC8030A-91EC-C743-9F6B-7FD9E8013A1F}" type="presParOf" srcId="{94F722C5-A81F-C74C-B7EC-0B3B58D80C2A}" destId="{701B49A6-29E8-5645-9BBF-EA1862E07F1C}" srcOrd="0" destOrd="0" presId="urn:microsoft.com/office/officeart/2005/8/layout/hProcess3"/>
    <dgm:cxn modelId="{A1934ACE-1743-5249-8C85-4825026D4428}" type="presParOf" srcId="{94F722C5-A81F-C74C-B7EC-0B3B58D80C2A}" destId="{CAB09F6B-82BF-2B45-BFD6-03909D7084A2}" srcOrd="1" destOrd="0" presId="urn:microsoft.com/office/officeart/2005/8/layout/hProcess3"/>
    <dgm:cxn modelId="{55DD006F-549B-AC40-9974-B37A1FF75EA9}" type="presParOf" srcId="{94F722C5-A81F-C74C-B7EC-0B3B58D80C2A}" destId="{23782804-9722-804D-9432-B806DB254EC2}" srcOrd="2" destOrd="0" presId="urn:microsoft.com/office/officeart/2005/8/layout/hProcess3"/>
    <dgm:cxn modelId="{B9685EC1-2859-0245-B74A-690992DE884A}" type="presParOf" srcId="{94F722C5-A81F-C74C-B7EC-0B3B58D80C2A}" destId="{4F6CF1AA-33F4-8340-8C12-087C58A354C2}" srcOrd="3" destOrd="0" presId="urn:microsoft.com/office/officeart/2005/8/layout/hProcess3"/>
    <dgm:cxn modelId="{87A6E099-6016-8847-A521-2C7CDAF97150}" type="presParOf" srcId="{BA943DD2-8F0A-2348-B300-B1B2A5378B5D}" destId="{DE137250-B85D-1342-9F41-2F4A59C439B6}" srcOrd="2" destOrd="0" presId="urn:microsoft.com/office/officeart/2005/8/layout/hProcess3"/>
    <dgm:cxn modelId="{2FB13278-53E3-7E45-9442-CAC42A315881}" type="presParOf" srcId="{BA943DD2-8F0A-2348-B300-B1B2A5378B5D}" destId="{C34C9B0F-CEA4-5B48-B9BF-08D0DF56773B}" srcOrd="3" destOrd="0" presId="urn:microsoft.com/office/officeart/2005/8/layout/hProcess3"/>
    <dgm:cxn modelId="{3F5C1095-3401-C747-9FC2-51DE02B21A7B}" type="presParOf" srcId="{BA943DD2-8F0A-2348-B300-B1B2A5378B5D}" destId="{6BD1B363-0C3D-1C42-BE55-900F11AC263E}" srcOrd="4" destOrd="0" presId="urn:microsoft.com/office/officeart/2005/8/layout/hProcess3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C1F11AF-0FD3-0342-8656-A4EF73E8E040}">
      <dsp:nvSpPr>
        <dsp:cNvPr id="0" name=""/>
        <dsp:cNvSpPr/>
      </dsp:nvSpPr>
      <dsp:spPr>
        <a:xfrm>
          <a:off x="4505522" y="2148901"/>
          <a:ext cx="91440" cy="99393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52419"/>
              </a:lnTo>
              <a:lnTo>
                <a:pt x="107644" y="152419"/>
              </a:lnTo>
              <a:lnTo>
                <a:pt x="107644" y="993931"/>
              </a:lnTo>
            </a:path>
          </a:pathLst>
        </a:custGeom>
        <a:noFill/>
        <a:ln w="25400" cap="flat" cmpd="dbl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2BF413C-D604-1244-83B4-A1DE08ED5925}">
      <dsp:nvSpPr>
        <dsp:cNvPr id="0" name=""/>
        <dsp:cNvSpPr/>
      </dsp:nvSpPr>
      <dsp:spPr>
        <a:xfrm>
          <a:off x="1221687" y="755682"/>
          <a:ext cx="6659110" cy="1393218"/>
        </a:xfrm>
        <a:prstGeom prst="rect">
          <a:avLst/>
        </a:prstGeom>
        <a:gradFill rotWithShape="0">
          <a:gsLst>
            <a:gs pos="31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lin ang="540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860" tIns="22860" rIns="22860" bIns="508914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600" kern="1200" dirty="0" smtClean="0">
            <a:latin typeface="Cambria"/>
            <a:cs typeface="Cambria"/>
          </a:endParaRPr>
        </a:p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>
              <a:latin typeface="Cambria"/>
              <a:cs typeface="Cambria"/>
            </a:rPr>
            <a:t>Edward Said </a:t>
          </a:r>
        </a:p>
      </dsp:txBody>
      <dsp:txXfrm>
        <a:off x="1221687" y="755682"/>
        <a:ext cx="6659110" cy="1393218"/>
      </dsp:txXfrm>
    </dsp:sp>
    <dsp:sp modelId="{536F01F4-C83A-4B42-9630-C5AE781FF344}">
      <dsp:nvSpPr>
        <dsp:cNvPr id="0" name=""/>
        <dsp:cNvSpPr/>
      </dsp:nvSpPr>
      <dsp:spPr>
        <a:xfrm>
          <a:off x="5954834" y="2004315"/>
          <a:ext cx="1793759" cy="354588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0800" tIns="12700" rIns="50800" bIns="12700" numCol="1" spcCol="1270" anchor="ctr" anchorCtr="0">
          <a:noAutofit/>
        </a:bodyPr>
        <a:lstStyle/>
        <a:p>
          <a:pPr lvl="0" algn="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latin typeface="Cambria"/>
              <a:cs typeface="Cambria"/>
            </a:rPr>
            <a:t>1978-1994</a:t>
          </a:r>
          <a:endParaRPr lang="en-US" sz="2000" kern="1200" dirty="0">
            <a:latin typeface="Cambria"/>
            <a:cs typeface="Cambria"/>
          </a:endParaRPr>
        </a:p>
      </dsp:txBody>
      <dsp:txXfrm>
        <a:off x="5954834" y="2004315"/>
        <a:ext cx="1793759" cy="354588"/>
      </dsp:txXfrm>
    </dsp:sp>
    <dsp:sp modelId="{12ACF24D-FE99-594E-8E51-C1B6293049AE}">
      <dsp:nvSpPr>
        <dsp:cNvPr id="0" name=""/>
        <dsp:cNvSpPr/>
      </dsp:nvSpPr>
      <dsp:spPr>
        <a:xfrm>
          <a:off x="1100276" y="3142832"/>
          <a:ext cx="7025779" cy="1307275"/>
        </a:xfrm>
        <a:prstGeom prst="rect">
          <a:avLst/>
        </a:prstGeom>
        <a:gradFill rotWithShape="0">
          <a:gsLst>
            <a:gs pos="31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lin ang="540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320" tIns="20320" rIns="20320" bIns="508914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200" kern="1200" dirty="0" smtClean="0">
            <a:latin typeface="Cambria"/>
            <a:cs typeface="Cambria"/>
          </a:endParaRP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>
              <a:latin typeface="Cambria"/>
              <a:cs typeface="Cambria"/>
            </a:rPr>
            <a:t>Philip Darby</a:t>
          </a:r>
          <a:endParaRPr lang="en-US" sz="3200" kern="1200" dirty="0">
            <a:latin typeface="Cambria"/>
            <a:cs typeface="Cambria"/>
          </a:endParaRPr>
        </a:p>
      </dsp:txBody>
      <dsp:txXfrm>
        <a:off x="1100276" y="3142832"/>
        <a:ext cx="7025779" cy="1307275"/>
      </dsp:txXfrm>
    </dsp:sp>
    <dsp:sp modelId="{4F1AD215-80C0-D94F-8FD1-A9D54B88C650}">
      <dsp:nvSpPr>
        <dsp:cNvPr id="0" name=""/>
        <dsp:cNvSpPr/>
      </dsp:nvSpPr>
      <dsp:spPr>
        <a:xfrm>
          <a:off x="6338186" y="4269608"/>
          <a:ext cx="1612835" cy="48038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11430" rIns="45720" bIns="11430" numCol="1" spcCol="1270" anchor="ctr" anchorCtr="0">
          <a:noAutofit/>
        </a:bodyPr>
        <a:lstStyle/>
        <a:p>
          <a:pPr lvl="0" algn="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latin typeface="Cambria"/>
              <a:cs typeface="Cambria"/>
            </a:rPr>
            <a:t>2000-2010</a:t>
          </a:r>
          <a:endParaRPr lang="en-US" sz="1800" kern="1200" dirty="0">
            <a:latin typeface="Cambria"/>
            <a:cs typeface="Cambria"/>
          </a:endParaRPr>
        </a:p>
      </dsp:txBody>
      <dsp:txXfrm>
        <a:off x="6338186" y="4269608"/>
        <a:ext cx="1612835" cy="48038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BD1B363-0C3D-1C42-BE55-900F11AC263E}">
      <dsp:nvSpPr>
        <dsp:cNvPr id="0" name=""/>
        <dsp:cNvSpPr/>
      </dsp:nvSpPr>
      <dsp:spPr>
        <a:xfrm>
          <a:off x="0" y="31352"/>
          <a:ext cx="4492628" cy="962907"/>
        </a:xfrm>
        <a:prstGeom prst="rightArrow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31750" cap="flat" cmpd="dbl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CAB09F6B-82BF-2B45-BFD6-03909D7084A2}">
      <dsp:nvSpPr>
        <dsp:cNvPr id="0" name=""/>
        <dsp:cNvSpPr/>
      </dsp:nvSpPr>
      <dsp:spPr>
        <a:xfrm>
          <a:off x="361274" y="256403"/>
          <a:ext cx="3882788" cy="4814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42240" rIns="0" bIns="1422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400" kern="1200" noProof="0" dirty="0" smtClean="0">
              <a:latin typeface="Cambria"/>
              <a:cs typeface="Cambria"/>
            </a:rPr>
            <a:t>Pós-colonialismo nas RI</a:t>
          </a:r>
          <a:endParaRPr lang="pt-BR" sz="1400" kern="1200" noProof="0" dirty="0">
            <a:latin typeface="Cambria"/>
            <a:cs typeface="Cambria"/>
          </a:endParaRPr>
        </a:p>
      </dsp:txBody>
      <dsp:txXfrm>
        <a:off x="361274" y="256403"/>
        <a:ext cx="3882788" cy="48145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NameandTitleOrganizationalChart">
  <dgm:title val=""/>
  <dgm:desc val=""/>
  <dgm:catLst>
    <dgm:cat type="hierarchy" pri="125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Max/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h" fact="0.4"/>
              </dgm:constrLst>
              <dgm:ruleLst>
                <dgm:rule type="primFontSz" val="5" fact="NaN" max="NaN"/>
              </dgm:ruleLst>
            </dgm:layoutNode>
            <dgm:layoutNode name="titleText1" styleLbl="fgAcc0">
              <dgm:varLst>
                <dgm:chMax val="0"/>
                <dgm:chPref val="0"/>
              </dgm:varLst>
              <dgm:alg type="tx">
                <dgm:param type="parTxLTRAlign" val="r"/>
              </dgm:alg>
              <dgm:shape xmlns:r="http://schemas.openxmlformats.org/officeDocument/2006/relationships" type="rect" r:blip="">
                <dgm:adjLst/>
              </dgm:shape>
              <dgm:presOf axis="followSib" ptType="sibTrans" hideLastTrans="0" cnt="1"/>
              <dgm:constrLst>
                <dgm:constr type="primFontSz" val="65"/>
                <dgm:constr type="lMarg" refType="primFontSz" fact="0.2"/>
                <dgm:constr type="rMarg" refType="primFontSz" fact="0.2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1" func="var" arg="hierBranch" op="equ" val="hang">
                    <dgm:layoutNode name="Name4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3">
                    <dgm:layoutNode name="Name44">
                      <dgm:choose name="Name45">
                        <dgm:if name="Name46" axis="self" func="depth" op="lte" val="2">
                          <dgm:choose name="Name47">
                            <dgm:if name="Name4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4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0">
                          <dgm:choose name="Name51">
                            <dgm:if name="Name52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3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54">
                  <dgm:if name="Name55" func="var" arg="hierBranch" op="equ" val="l">
                    <dgm:choose name="Name56">
                      <dgm:if name="Name57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58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59" func="var" arg="hierBranch" op="equ" val="r">
                    <dgm:choose name="Name60">
                      <dgm:if name="Name61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2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3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4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65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6">
                    <dgm:if name="Name67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8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9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70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 styleLbl="node1">
                    <dgm:varLst>
                      <dgm:chMax/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2" styleLbl="fgAcc1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71">
                    <dgm:if name="Name7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4" func="var" arg="hierBranch" op="equ" val="hang">
                      <dgm:choose name="Name75">
                        <dgm:if name="Name7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78" func="var" arg="hierBranch" op="equ" val="std">
                      <dgm:choose name="Name79">
                        <dgm:if name="Name80" func="var" arg="dir" op="equ" val="norm">
                          <dgm:alg type="hierChild"/>
                        </dgm:if>
                        <dgm:else name="Name8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2" func="var" arg="hierBranch" op="equ" val="init">
                      <dgm:choose name="Name83">
                        <dgm:if name="Name84" func="var" arg="dir" op="equ" val="norm">
                          <dgm:alg type="hierChild"/>
                        </dgm:if>
                        <dgm:else name="Name85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else name="Name86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87" ref="rep2a"/>
                </dgm:layoutNode>
                <dgm:layoutNode name="hierChild5">
                  <dgm:choose name="Name88">
                    <dgm:if name="Name8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91" ref="rep2b"/>
                </dgm:layoutNode>
              </dgm:layoutNode>
            </dgm:forEach>
          </dgm:layoutNode>
          <dgm:layoutNode name="hierChild3">
            <dgm:choose name="Name92">
              <dgm:if name="Name93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4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95" axis="precedSib" ptType="parTrans" st="-1" cnt="1">
                <dgm:layoutNode name="Name96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97">
                  <dgm:if name="Name98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99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0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1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02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103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04">
                    <dgm:if name="Name105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6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7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08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 styleLbl="asst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3" styleLbl="fgAcc2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09">
                    <dgm:if name="Name110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11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12" func="var" arg="hierBranch" op="equ" val="hang">
                      <dgm:choose name="Name113">
                        <dgm:if name="Name114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15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16" func="var" arg="hierBranch" op="equ" val="std">
                      <dgm:choose name="Name117">
                        <dgm:if name="Name118" func="var" arg="dir" op="equ" val="norm">
                          <dgm:alg type="hierChild"/>
                        </dgm:if>
                        <dgm:else name="Name119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20" func="var" arg="hierBranch" op="equ" val="init">
                      <dgm:alg type="hierChild"/>
                    </dgm:if>
                    <dgm:else name="Name12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2" ref="rep2a"/>
                </dgm:layoutNode>
                <dgm:layoutNode name="hierChild7">
                  <dgm:choose name="Name123">
                    <dgm:if name="Name12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2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6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3">
  <dgm:title val=""/>
  <dgm:desc val=""/>
  <dgm:catLst>
    <dgm:cat type="process" pri="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 chOrder="t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dummy" refType="w"/>
      <dgm:constr type="h" for="ch" forName="dummy" refType="h"/>
      <dgm:constr type="h" for="ch" forName="dummy" refType="w" refFor="ch" refForName="dummy" op="lte" fact="0.4"/>
      <dgm:constr type="ctrX" for="ch" forName="dummy" refType="w" fact="0.5"/>
      <dgm:constr type="ctrY" for="ch" forName="dummy" refType="h" fact="0.5"/>
      <dgm:constr type="w" for="ch" forName="linH" refType="w"/>
      <dgm:constr type="h" for="ch" forName="linH" refType="h"/>
      <dgm:constr type="ctrX" for="ch" forName="linH" refType="w" fact="0.5"/>
      <dgm:constr type="ctrY" for="ch" forName="linH" refType="h" fact="0.5"/>
      <dgm:constr type="userP" for="ch" forName="linH" refType="h" refFor="ch" refForName="dummy" fact="0.25"/>
      <dgm:constr type="userT" for="des" forName="parTx" refType="w" refFor="ch" refForName="dummy" fact="0.2"/>
    </dgm:constrLst>
    <dgm:ruleLst/>
    <dgm:layoutNode name="dummy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linH">
      <dgm:choose name="Name1">
        <dgm:if name="Name2" func="var" arg="dir" op="equ" val="norm">
          <dgm:alg type="lin">
            <dgm:param type="linDir" val="fromL"/>
            <dgm:param type="nodeVertAlign" val="t"/>
          </dgm:alg>
        </dgm:if>
        <dgm:else name="Name3">
          <dgm:alg type="lin">
            <dgm:param type="linDir" val="fromR"/>
            <dgm:param type="nodeVertAlign" val="t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forName="parTx" val="65"/>
        <dgm:constr type="primFontSz" for="des" forName="desTx" refType="primFontSz" refFor="des" refForName="parTx" op="equ"/>
        <dgm:constr type="h" for="des" forName="parTx" refType="primFontSz" refFor="des" refForName="parTx"/>
        <dgm:constr type="h" for="des" forName="desTx" refType="primFontSz" refFor="des" refForName="parTx" fact="0.5"/>
        <dgm:constr type="h" for="des" forName="parTx" op="equ"/>
        <dgm:constr type="h" for="des" forName="desTx" op="equ"/>
        <dgm:constr type="h" for="ch" forName="backgroundArrow" refType="primFontSz" refFor="des" refForName="parTx" fact="2"/>
        <dgm:constr type="h" for="ch" forName="backgroundArrow" refType="h" refFor="des" refForName="parTx" op="lte" fact="2"/>
        <dgm:constr type="h" for="ch" forName="backgroundArrow" refType="h" refFor="des" refForName="parTx" op="gte" fact="2"/>
        <dgm:constr type="h" for="des" forName="spVertical1" refType="primFontSz" refFor="des" refForName="parTx" fact="0.5"/>
        <dgm:constr type="h" for="des" forName="spVertical1" refType="h" refFor="des" refForName="parTx" op="lte" fact="0.5"/>
        <dgm:constr type="h" for="des" forName="spVertical1" refType="h" refFor="des" refForName="parTx" op="gte" fact="0.5"/>
        <dgm:constr type="h" for="des" forName="spVertical2" refType="primFontSz" refFor="des" refForName="parTx" fact="0.5"/>
        <dgm:constr type="h" for="des" forName="spVertical2" refType="h" refFor="des" refForName="parTx" op="lte" fact="0.5"/>
        <dgm:constr type="h" for="des" forName="spVertical2" refType="h" refFor="des" refForName="parTx" op="gte" fact="0.5"/>
        <dgm:constr type="h" for="des" forName="spVertical3" refType="primFontSz" refFor="des" refForName="parTx" fact="-0.4"/>
        <dgm:constr type="h" for="des" forName="spVertical3" refType="h" refFor="des" refForName="parTx" op="lte" fact="-0.4"/>
        <dgm:constr type="h" for="des" forName="spVertical3" refType="h" refFor="des" refForName="parTx" op="gte" fact="-0.4"/>
        <dgm:constr type="w" for="ch" forName="backgroundArrow" refType="w"/>
        <dgm:constr type="w" for="ch" forName="negArrow" refType="w" fact="-1"/>
        <dgm:constr type="w" for="ch" forName="linV" refType="w"/>
        <dgm:constr type="w" for="ch" forName="space" refType="w" refFor="ch" refForName="linV" fact="0.2"/>
        <dgm:constr type="w" for="ch" forName="padding1" refType="w" fact="0.08"/>
        <dgm:constr type="userP"/>
        <dgm:constr type="w" for="ch" forName="padding2" refType="userP"/>
      </dgm:constrLst>
      <dgm:ruleLst>
        <dgm:rule type="w" for="ch" forName="linV" val="0" fact="NaN" max="NaN"/>
        <dgm:rule type="primFontSz" for="des" forName="parTx" val="5" fact="NaN" max="NaN"/>
      </dgm:ruleLst>
      <dgm:layoutNode name="padding1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forEach name="Name4" axis="ch" ptType="node">
        <dgm:layoutNode name="linV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spVertical1" refType="w"/>
            <dgm:constr type="w" for="ch" forName="parTx" refType="w"/>
            <dgm:constr type="w" for="ch" forName="spVertical2" refType="w"/>
            <dgm:constr type="w" for="ch" forName="spVertical3" refType="w"/>
            <dgm:constr type="w" for="ch" forName="desTx" refType="w"/>
          </dgm:constrLst>
          <dgm:ruleLst/>
          <dgm:layoutNode name="spVertical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parTx" styleLbl="revTx">
            <dgm:varLst>
              <dgm:chMax val="0"/>
              <dgm:chPref val="0"/>
              <dgm:bulletEnabled val="1"/>
            </dgm:varLst>
            <dgm:choose name="Name5">
              <dgm:if name="Name6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">
                <dgm:alg type="tx">
                  <dgm:param type="parTxLTRAlign" val="ctr"/>
                  <dgm:param type="parTxRTLAlign" val="ct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hoose name="Name8">
              <dgm:if name="Name9" func="var" arg="dir" op="equ" val="norm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if>
              <dgm:else name="Name10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else>
            </dgm:choose>
            <dgm:ruleLst>
              <dgm:rule type="h" val="INF" fact="NaN" max="NaN"/>
            </dgm:ruleLst>
          </dgm:layoutNode>
          <dgm:layoutNode name="spVertical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pVertical3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choose name="Name11">
            <dgm:if name="Name12" axis="ch" ptType="node" func="cnt" op="gte" val="1">
              <dgm:layoutNode name="desTx" styleLbl="revTx">
                <dgm:varLst>
                  <dgm:bulletEnabled val="1"/>
                </dgm:varLst>
                <dgm:alg type="tx">
                  <dgm:param type="stBulletLvl" val="1"/>
                </dgm:alg>
                <dgm:shape xmlns:r="http://schemas.openxmlformats.org/officeDocument/2006/relationships" type="rect" r:blip="">
                  <dgm:adjLst/>
                </dgm:shape>
                <dgm:presOf axis="des" ptType="node"/>
                <dgm:constrLst>
                  <dgm:constr type="tMarg"/>
                  <dgm:constr type="bMarg"/>
                  <dgm:constr type="rMarg"/>
                  <dgm:constr type="lMarg"/>
                </dgm:constrLst>
                <dgm:ruleLst>
                  <dgm:rule type="h" val="INF" fact="NaN" max="NaN"/>
                </dgm:ruleLst>
              </dgm:layoutNode>
            </dgm:if>
            <dgm:else name="Name13"/>
          </dgm:choose>
        </dgm:layoutNod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  <dgm:layoutNode name="padding2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negArrow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backgroundArrow" styleLbl="node1">
        <dgm:alg type="sp"/>
        <dgm:choose name="Name15">
          <dgm:if name="Name16" func="var" arg="dir" op="equ" val="norm">
            <dgm:shape xmlns:r="http://schemas.openxmlformats.org/officeDocument/2006/relationships" type="rightArrow" r:blip="">
              <dgm:adjLst/>
            </dgm:shape>
          </dgm:if>
          <dgm:else name="Name17">
            <dgm:shape xmlns:r="http://schemas.openxmlformats.org/officeDocument/2006/relationships" type="leftArrow" r:blip="">
              <dgm:adjLst/>
            </dgm:shape>
          </dgm:else>
        </dgm:choose>
        <dgm:presOf/>
        <dgm:constrLst/>
        <dgm:ruleLst/>
      </dgm:layoutNode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B260EC-A577-A74D-9A93-13B2351726E1}" type="datetimeFigureOut">
              <a:rPr lang="pt-BR" smtClean="0"/>
              <a:t>03/12/2018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os estilos de texto mestres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3FECA2-2246-1544-9C47-D83037FC528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701972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12/3/2018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12/3/2018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x-none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12/3/2018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12/3/2018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12/3/2018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x-none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12/3/2018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x-none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12/3/2018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12/3/2018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12/3/2018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12/3/2018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12/3/2018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12/3/2018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01F9CA3-105E-4857-9057-6DB6197DA786}" type="datetimeFigureOut">
              <a:rPr lang="en-US" smtClean="0"/>
              <a:pPr/>
              <a:t>12/3/2018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7F5CE407-6216-4202-80E4-A30DC2F709B2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1666328496"/>
              </p:ext>
            </p:extLst>
          </p:nvPr>
        </p:nvGraphicFramePr>
        <p:xfrm>
          <a:off x="0" y="197556"/>
          <a:ext cx="9144000" cy="66604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253916088"/>
              </p:ext>
            </p:extLst>
          </p:nvPr>
        </p:nvGraphicFramePr>
        <p:xfrm>
          <a:off x="2403352" y="5680296"/>
          <a:ext cx="4492628" cy="9942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7061751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739091"/>
          </a:xfrm>
        </p:spPr>
        <p:txBody>
          <a:bodyPr anchor="ctr"/>
          <a:lstStyle/>
          <a:p>
            <a:r>
              <a:rPr lang="pt-BR" sz="2800" dirty="0" smtClean="0">
                <a:latin typeface="Cambria"/>
                <a:cs typeface="Cambria"/>
              </a:rPr>
              <a:t>Pós-Colonialismo em RI (I)</a:t>
            </a:r>
            <a:endParaRPr lang="pt-BR" sz="2800" dirty="0">
              <a:latin typeface="Cambria"/>
              <a:cs typeface="Cambria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49275" y="846667"/>
            <a:ext cx="8042276" cy="5789660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pt-BR" dirty="0">
                <a:solidFill>
                  <a:schemeClr val="tx1"/>
                </a:solidFill>
                <a:latin typeface="Cambria"/>
                <a:cs typeface="Cambria"/>
              </a:rPr>
              <a:t>A análise pós-colonial tem como foco a raça, a </a:t>
            </a:r>
            <a:r>
              <a:rPr lang="pt-BR" dirty="0" smtClean="0">
                <a:solidFill>
                  <a:schemeClr val="tx1"/>
                </a:solidFill>
                <a:latin typeface="Cambria"/>
                <a:cs typeface="Cambria"/>
              </a:rPr>
              <a:t>identidade, </a:t>
            </a:r>
            <a:r>
              <a:rPr lang="pt-BR" dirty="0">
                <a:solidFill>
                  <a:schemeClr val="tx1"/>
                </a:solidFill>
                <a:latin typeface="Cambria"/>
                <a:cs typeface="Cambria"/>
              </a:rPr>
              <a:t>a resistência e a </a:t>
            </a:r>
            <a:r>
              <a:rPr lang="pt-BR" dirty="0" smtClean="0">
                <a:solidFill>
                  <a:schemeClr val="tx1"/>
                </a:solidFill>
                <a:latin typeface="Cambria"/>
                <a:cs typeface="Cambria"/>
              </a:rPr>
              <a:t>alteridade dos </a:t>
            </a:r>
            <a:r>
              <a:rPr lang="pt-BR" dirty="0">
                <a:solidFill>
                  <a:schemeClr val="tx1"/>
                </a:solidFill>
                <a:latin typeface="Cambria"/>
                <a:cs typeface="Cambria"/>
              </a:rPr>
              <a:t>povos periféricos </a:t>
            </a:r>
            <a:r>
              <a:rPr lang="pt-BR" dirty="0" smtClean="0">
                <a:solidFill>
                  <a:schemeClr val="tx1"/>
                </a:solidFill>
                <a:latin typeface="Cambria"/>
                <a:cs typeface="Cambria"/>
              </a:rPr>
              <a:t>em relação ao</a:t>
            </a:r>
            <a:r>
              <a:rPr lang="pt-BR" dirty="0">
                <a:solidFill>
                  <a:schemeClr val="tx1"/>
                </a:solidFill>
                <a:latin typeface="Cambria"/>
                <a:cs typeface="Cambria"/>
              </a:rPr>
              <a:t> </a:t>
            </a:r>
            <a:r>
              <a:rPr lang="pt-BR" dirty="0" smtClean="0">
                <a:solidFill>
                  <a:schemeClr val="tx1"/>
                </a:solidFill>
                <a:latin typeface="Cambria"/>
                <a:cs typeface="Cambria"/>
              </a:rPr>
              <a:t>discurso de interpretação da realidade internacional nascido na Europa</a:t>
            </a:r>
            <a:r>
              <a:rPr lang="pt-BR" dirty="0">
                <a:solidFill>
                  <a:schemeClr val="tx1"/>
                </a:solidFill>
                <a:latin typeface="Cambria"/>
                <a:cs typeface="Cambria"/>
              </a:rPr>
              <a:t> </a:t>
            </a:r>
            <a:r>
              <a:rPr lang="pt-BR" dirty="0" smtClean="0">
                <a:solidFill>
                  <a:schemeClr val="tx1"/>
                </a:solidFill>
                <a:latin typeface="Cambria"/>
                <a:cs typeface="Cambria"/>
              </a:rPr>
              <a:t>(reinterpretação do discurso colonialista)</a:t>
            </a:r>
          </a:p>
          <a:p>
            <a:pPr algn="just"/>
            <a:r>
              <a:rPr lang="pt-BR" dirty="0" smtClean="0">
                <a:solidFill>
                  <a:schemeClr val="tx1"/>
                </a:solidFill>
                <a:latin typeface="Cambria"/>
                <a:cs typeface="Cambria"/>
              </a:rPr>
              <a:t>A análise pós-colonial tem como foco as relações de dominação e resistência no encontro colonial e seus efeitos sobre as identidades e desigualdade.</a:t>
            </a:r>
          </a:p>
          <a:p>
            <a:pPr algn="just"/>
            <a:r>
              <a:rPr lang="pt-BR" dirty="0" smtClean="0">
                <a:solidFill>
                  <a:schemeClr val="tx1"/>
                </a:solidFill>
                <a:latin typeface="Cambria"/>
                <a:cs typeface="Cambria"/>
              </a:rPr>
              <a:t>É uma abordagem que desafia os discursos ocidentais de progresso, civilização</a:t>
            </a:r>
            <a:r>
              <a:rPr lang="pt-BR" dirty="0">
                <a:solidFill>
                  <a:schemeClr val="tx1"/>
                </a:solidFill>
                <a:latin typeface="Cambria"/>
                <a:cs typeface="Cambria"/>
              </a:rPr>
              <a:t> </a:t>
            </a:r>
            <a:r>
              <a:rPr lang="pt-BR" dirty="0" smtClean="0">
                <a:solidFill>
                  <a:schemeClr val="tx1"/>
                </a:solidFill>
                <a:latin typeface="Cambria"/>
                <a:cs typeface="Cambria"/>
              </a:rPr>
              <a:t>e modernização, desestruturando suas linearidades históricas.</a:t>
            </a:r>
          </a:p>
          <a:p>
            <a:pPr algn="just"/>
            <a:r>
              <a:rPr lang="pt-BR" dirty="0">
                <a:solidFill>
                  <a:schemeClr val="tx1"/>
                </a:solidFill>
                <a:latin typeface="Cambria"/>
                <a:cs typeface="Cambria"/>
              </a:rPr>
              <a:t>Questiona as categorias criadas pelas teorias positivistas hegemônicas em RI  a partir das imposições que acarreta para os povos oprimidos</a:t>
            </a:r>
            <a:r>
              <a:rPr lang="pt-BR" dirty="0" smtClean="0">
                <a:solidFill>
                  <a:schemeClr val="tx1"/>
                </a:solidFill>
                <a:latin typeface="Cambria"/>
                <a:cs typeface="Cambria"/>
              </a:rPr>
              <a:t>.</a:t>
            </a:r>
          </a:p>
          <a:p>
            <a:pPr algn="just"/>
            <a:r>
              <a:rPr lang="pt-BR" dirty="0">
                <a:solidFill>
                  <a:schemeClr val="tx1"/>
                </a:solidFill>
                <a:latin typeface="Cambria"/>
                <a:cs typeface="Cambria"/>
              </a:rPr>
              <a:t>O</a:t>
            </a:r>
            <a:r>
              <a:rPr lang="pt-BR" dirty="0" smtClean="0">
                <a:solidFill>
                  <a:schemeClr val="tx1"/>
                </a:solidFill>
                <a:latin typeface="Cambria"/>
                <a:cs typeface="Cambria"/>
              </a:rPr>
              <a:t> pós-colonialismo problematiza a forma de construção do conhecimento em RI, mais precisamente sobre a internacionalização do modelo europeu das RI.</a:t>
            </a:r>
          </a:p>
        </p:txBody>
      </p:sp>
    </p:spTree>
    <p:extLst>
      <p:ext uri="{BB962C8B-B14F-4D97-AF65-F5344CB8AC3E}">
        <p14:creationId xmlns:p14="http://schemas.microsoft.com/office/powerpoint/2010/main" val="1007504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49275" y="107577"/>
            <a:ext cx="8042276" cy="643424"/>
          </a:xfrm>
        </p:spPr>
        <p:txBody>
          <a:bodyPr anchor="ctr"/>
          <a:lstStyle/>
          <a:p>
            <a:r>
              <a:rPr lang="pt-BR" sz="2800" dirty="0" smtClean="0">
                <a:latin typeface="Cambria"/>
                <a:cs typeface="Cambria"/>
              </a:rPr>
              <a:t>Pós-Colonialismo em RI (II)</a:t>
            </a:r>
            <a:endParaRPr lang="pt-BR" sz="2800" dirty="0">
              <a:latin typeface="Cambria"/>
              <a:cs typeface="Cambria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49275" y="751001"/>
            <a:ext cx="8042276" cy="5885327"/>
          </a:xfrm>
        </p:spPr>
        <p:txBody>
          <a:bodyPr>
            <a:noAutofit/>
          </a:bodyPr>
          <a:lstStyle/>
          <a:p>
            <a:pPr algn="just"/>
            <a:r>
              <a:rPr lang="pt-BR" dirty="0">
                <a:solidFill>
                  <a:schemeClr val="tx1"/>
                </a:solidFill>
                <a:latin typeface="Cambria"/>
                <a:cs typeface="Cambria"/>
              </a:rPr>
              <a:t>A experiência colonial requer uma resposta </a:t>
            </a:r>
            <a:r>
              <a:rPr lang="pt-BR" dirty="0" smtClean="0">
                <a:solidFill>
                  <a:schemeClr val="tx1"/>
                </a:solidFill>
                <a:latin typeface="Cambria"/>
                <a:cs typeface="Cambria"/>
              </a:rPr>
              <a:t>à </a:t>
            </a:r>
            <a:r>
              <a:rPr lang="pt-BR" dirty="0">
                <a:solidFill>
                  <a:schemeClr val="tx1"/>
                </a:solidFill>
                <a:latin typeface="Cambria"/>
                <a:cs typeface="Cambria"/>
              </a:rPr>
              <a:t>diferença. </a:t>
            </a:r>
            <a:endParaRPr lang="pt-BR" dirty="0" smtClean="0">
              <a:solidFill>
                <a:schemeClr val="tx1"/>
              </a:solidFill>
              <a:latin typeface="Cambria"/>
              <a:cs typeface="Cambria"/>
            </a:endParaRPr>
          </a:p>
          <a:p>
            <a:pPr algn="just"/>
            <a:r>
              <a:rPr lang="pt-BR" dirty="0" smtClean="0">
                <a:solidFill>
                  <a:schemeClr val="tx1"/>
                </a:solidFill>
                <a:latin typeface="Cambria"/>
                <a:cs typeface="Cambria"/>
              </a:rPr>
              <a:t>Inayatullah </a:t>
            </a:r>
            <a:r>
              <a:rPr lang="pt-BR" dirty="0">
                <a:solidFill>
                  <a:schemeClr val="tx1"/>
                </a:solidFill>
                <a:latin typeface="Cambria"/>
                <a:cs typeface="Cambria"/>
              </a:rPr>
              <a:t>e </a:t>
            </a:r>
            <a:r>
              <a:rPr lang="pt-BR" dirty="0" smtClean="0">
                <a:solidFill>
                  <a:schemeClr val="tx1"/>
                </a:solidFill>
                <a:latin typeface="Cambria"/>
                <a:cs typeface="Cambria"/>
              </a:rPr>
              <a:t>Blaney (2004) ressaltam </a:t>
            </a:r>
            <a:r>
              <a:rPr lang="pt-BR" dirty="0">
                <a:solidFill>
                  <a:schemeClr val="tx1"/>
                </a:solidFill>
                <a:latin typeface="Cambria"/>
                <a:cs typeface="Cambria"/>
              </a:rPr>
              <a:t>que o discurso colonial </a:t>
            </a:r>
            <a:r>
              <a:rPr lang="pt-BR" dirty="0" smtClean="0">
                <a:solidFill>
                  <a:schemeClr val="tx1"/>
                </a:solidFill>
                <a:latin typeface="Cambria"/>
                <a:cs typeface="Cambria"/>
              </a:rPr>
              <a:t>desliza </a:t>
            </a:r>
            <a:r>
              <a:rPr lang="pt-BR" dirty="0">
                <a:solidFill>
                  <a:schemeClr val="tx1"/>
                </a:solidFill>
                <a:latin typeface="Cambria"/>
                <a:cs typeface="Cambria"/>
              </a:rPr>
              <a:t>entre duas respostas polares: </a:t>
            </a:r>
            <a:r>
              <a:rPr lang="pt-BR" dirty="0" smtClean="0">
                <a:solidFill>
                  <a:srgbClr val="FF0000"/>
                </a:solidFill>
                <a:latin typeface="Cambria"/>
                <a:cs typeface="Cambria"/>
              </a:rPr>
              <a:t>a diferença </a:t>
            </a:r>
            <a:r>
              <a:rPr lang="pt-BR" dirty="0">
                <a:solidFill>
                  <a:srgbClr val="FF0000"/>
                </a:solidFill>
                <a:latin typeface="Cambria"/>
                <a:cs typeface="Cambria"/>
              </a:rPr>
              <a:t>é traduzida como inferioridade ou um tipo de igualdade </a:t>
            </a:r>
            <a:r>
              <a:rPr lang="pt-BR" dirty="0" smtClean="0">
                <a:solidFill>
                  <a:srgbClr val="FF0000"/>
                </a:solidFill>
                <a:latin typeface="Cambria"/>
                <a:cs typeface="Cambria"/>
              </a:rPr>
              <a:t>reconhecida, porém às custas da </a:t>
            </a:r>
            <a:r>
              <a:rPr lang="pt-BR" dirty="0">
                <a:solidFill>
                  <a:srgbClr val="FF0000"/>
                </a:solidFill>
                <a:latin typeface="Cambria"/>
                <a:cs typeface="Cambria"/>
              </a:rPr>
              <a:t>assimilação do outro pelo </a:t>
            </a:r>
            <a:r>
              <a:rPr lang="pt-BR" dirty="0" smtClean="0">
                <a:solidFill>
                  <a:srgbClr val="FF0000"/>
                </a:solidFill>
                <a:latin typeface="Cambria"/>
                <a:cs typeface="Cambria"/>
              </a:rPr>
              <a:t>self. </a:t>
            </a:r>
            <a:endParaRPr lang="en-US" dirty="0">
              <a:solidFill>
                <a:srgbClr val="FF0000"/>
              </a:solidFill>
              <a:latin typeface="Cambria"/>
              <a:cs typeface="Cambria"/>
            </a:endParaRPr>
          </a:p>
          <a:p>
            <a:pPr algn="just"/>
            <a:r>
              <a:rPr lang="pt-BR" dirty="0">
                <a:solidFill>
                  <a:schemeClr val="tx1"/>
                </a:solidFill>
                <a:latin typeface="Cambria"/>
                <a:cs typeface="Cambria"/>
              </a:rPr>
              <a:t>O imperialismo constrói a identidade do colonizado.</a:t>
            </a:r>
          </a:p>
          <a:p>
            <a:pPr algn="just"/>
            <a:r>
              <a:rPr lang="pt-BR" dirty="0">
                <a:solidFill>
                  <a:schemeClr val="tx1"/>
                </a:solidFill>
                <a:latin typeface="Cambria"/>
                <a:cs typeface="Cambria"/>
              </a:rPr>
              <a:t>Esse colonizado passa a ser conhecido na Europa como o “outro”.  </a:t>
            </a:r>
            <a:endParaRPr lang="pt-BR" i="1" dirty="0" smtClean="0">
              <a:solidFill>
                <a:schemeClr val="tx1"/>
              </a:solidFill>
              <a:latin typeface="Cambria"/>
              <a:cs typeface="Cambria"/>
            </a:endParaRPr>
          </a:p>
          <a:p>
            <a:pPr algn="just"/>
            <a:r>
              <a:rPr lang="pt-BR" i="1" dirty="0" smtClean="0">
                <a:solidFill>
                  <a:schemeClr val="tx1"/>
                </a:solidFill>
                <a:latin typeface="Cambria"/>
                <a:cs typeface="Cambria"/>
              </a:rPr>
              <a:t>Self </a:t>
            </a:r>
            <a:r>
              <a:rPr lang="pt-BR" dirty="0">
                <a:solidFill>
                  <a:schemeClr val="tx1"/>
                </a:solidFill>
                <a:latin typeface="Cambria"/>
                <a:cs typeface="Cambria"/>
              </a:rPr>
              <a:t>e </a:t>
            </a:r>
            <a:r>
              <a:rPr lang="pt-BR" i="1" dirty="0">
                <a:solidFill>
                  <a:schemeClr val="tx1"/>
                </a:solidFill>
                <a:latin typeface="Cambria"/>
                <a:cs typeface="Cambria"/>
              </a:rPr>
              <a:t>Other</a:t>
            </a:r>
            <a:r>
              <a:rPr lang="pt-BR" dirty="0">
                <a:solidFill>
                  <a:schemeClr val="tx1"/>
                </a:solidFill>
                <a:latin typeface="Cambria"/>
                <a:cs typeface="Cambria"/>
              </a:rPr>
              <a:t> são concebidos como separados, e o melhor que podem alcançar é um "diálogo entre desiguais" (Inayatullah e Blaney, 2004: 163). </a:t>
            </a:r>
            <a:endParaRPr lang="pt-BR" dirty="0" smtClean="0">
              <a:solidFill>
                <a:schemeClr val="tx1"/>
              </a:solidFill>
              <a:latin typeface="Cambria"/>
              <a:cs typeface="Cambria"/>
            </a:endParaRPr>
          </a:p>
          <a:p>
            <a:pPr algn="just"/>
            <a:endParaRPr lang="en-US" sz="2800" dirty="0">
              <a:solidFill>
                <a:schemeClr val="tx1"/>
              </a:solidFill>
              <a:latin typeface="Cambria"/>
              <a:cs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1932813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49275" y="107577"/>
            <a:ext cx="8042276" cy="643424"/>
          </a:xfrm>
        </p:spPr>
        <p:txBody>
          <a:bodyPr anchor="ctr"/>
          <a:lstStyle/>
          <a:p>
            <a:r>
              <a:rPr lang="pt-BR" sz="2800" dirty="0" smtClean="0">
                <a:latin typeface="Cambria"/>
                <a:cs typeface="Cambria"/>
              </a:rPr>
              <a:t>Pós-Colonialismo em RI (III)</a:t>
            </a:r>
            <a:endParaRPr lang="pt-BR" sz="2800" dirty="0">
              <a:latin typeface="Cambria"/>
              <a:cs typeface="Cambria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49275" y="751001"/>
            <a:ext cx="8042276" cy="5885327"/>
          </a:xfrm>
        </p:spPr>
        <p:txBody>
          <a:bodyPr>
            <a:noAutofit/>
          </a:bodyPr>
          <a:lstStyle/>
          <a:p>
            <a:pPr algn="just"/>
            <a:r>
              <a:rPr lang="pt-BR" dirty="0">
                <a:solidFill>
                  <a:schemeClr val="tx1"/>
                </a:solidFill>
                <a:latin typeface="Cambria"/>
                <a:cs typeface="Cambria"/>
              </a:rPr>
              <a:t>Esta divisão tem persistido para além do período colonial e se expressa na promoção da democracia liberal como a única maneira aceitável para organizar a política do Ocidente. </a:t>
            </a:r>
            <a:endParaRPr lang="en-US" dirty="0">
              <a:solidFill>
                <a:schemeClr val="tx1"/>
              </a:solidFill>
              <a:latin typeface="Cambria"/>
              <a:cs typeface="Cambria"/>
            </a:endParaRPr>
          </a:p>
          <a:p>
            <a:pPr algn="just"/>
            <a:r>
              <a:rPr lang="pt-BR" dirty="0" smtClean="0">
                <a:solidFill>
                  <a:schemeClr val="tx1"/>
                </a:solidFill>
                <a:latin typeface="Cambria"/>
                <a:cs typeface="Cambria"/>
              </a:rPr>
              <a:t>O Ocidente assume ser dono da modernidade e, portanto, não consegue imaginar ou reconhecer as contribuições tanto dos outros para a modernidade como a possibilidade de alternativas. </a:t>
            </a:r>
            <a:endParaRPr lang="en-US" dirty="0" smtClean="0">
              <a:solidFill>
                <a:schemeClr val="tx1"/>
              </a:solidFill>
              <a:latin typeface="Cambria"/>
              <a:cs typeface="Cambria"/>
            </a:endParaRPr>
          </a:p>
          <a:p>
            <a:pPr algn="just"/>
            <a:r>
              <a:rPr lang="pt-BR" dirty="0" smtClean="0">
                <a:solidFill>
                  <a:schemeClr val="tx1"/>
                </a:solidFill>
                <a:latin typeface="Cambria"/>
                <a:cs typeface="Cambria"/>
              </a:rPr>
              <a:t>Neste esquema, a única alternativa para a modernidade ocidental é o atraso. </a:t>
            </a:r>
          </a:p>
          <a:p>
            <a:pPr algn="just"/>
            <a:r>
              <a:rPr lang="pt-BR" dirty="0" smtClean="0">
                <a:solidFill>
                  <a:srgbClr val="000000"/>
                </a:solidFill>
                <a:latin typeface="Cambria"/>
                <a:cs typeface="Cambria"/>
              </a:rPr>
              <a:t>A concepção de que o Ocidente possui a racionalidade e a forma legítima de organização política simultaneamente legitima a violência ocidental e deslegitima a resistência armada não-ocidental (</a:t>
            </a:r>
            <a:r>
              <a:rPr lang="pt-BR" dirty="0" err="1" smtClean="0">
                <a:solidFill>
                  <a:srgbClr val="000000"/>
                </a:solidFill>
                <a:latin typeface="Cambria"/>
                <a:cs typeface="Cambria"/>
              </a:rPr>
              <a:t>Barkawi</a:t>
            </a:r>
            <a:r>
              <a:rPr lang="pt-BR" dirty="0" smtClean="0">
                <a:solidFill>
                  <a:srgbClr val="000000"/>
                </a:solidFill>
                <a:latin typeface="Cambria"/>
                <a:cs typeface="Cambria"/>
              </a:rPr>
              <a:t> e </a:t>
            </a:r>
            <a:r>
              <a:rPr lang="pt-BR" dirty="0" err="1" smtClean="0">
                <a:solidFill>
                  <a:srgbClr val="000000"/>
                </a:solidFill>
                <a:latin typeface="Cambria"/>
                <a:cs typeface="Cambria"/>
              </a:rPr>
              <a:t>Laffey</a:t>
            </a:r>
            <a:r>
              <a:rPr lang="pt-BR" dirty="0" smtClean="0">
                <a:solidFill>
                  <a:srgbClr val="000000"/>
                </a:solidFill>
                <a:latin typeface="Cambria"/>
                <a:cs typeface="Cambria"/>
              </a:rPr>
              <a:t>, 2006).</a:t>
            </a:r>
            <a:endParaRPr lang="pt-BR" dirty="0">
              <a:solidFill>
                <a:srgbClr val="000000"/>
              </a:solidFill>
              <a:latin typeface="Cambria"/>
              <a:cs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3777596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49275" y="107577"/>
            <a:ext cx="8042276" cy="643424"/>
          </a:xfrm>
        </p:spPr>
        <p:txBody>
          <a:bodyPr anchor="ctr"/>
          <a:lstStyle/>
          <a:p>
            <a:r>
              <a:rPr lang="pt-BR" sz="2800" dirty="0" smtClean="0">
                <a:latin typeface="Cambria"/>
                <a:cs typeface="Cambria"/>
              </a:rPr>
              <a:t>Pós-Colonialismo em RI (IV)</a:t>
            </a:r>
            <a:endParaRPr lang="pt-BR" sz="2800" dirty="0">
              <a:latin typeface="Cambria"/>
              <a:cs typeface="Cambria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49275" y="751001"/>
            <a:ext cx="8042276" cy="5885327"/>
          </a:xfrm>
        </p:spPr>
        <p:txBody>
          <a:bodyPr>
            <a:normAutofit/>
          </a:bodyPr>
          <a:lstStyle/>
          <a:p>
            <a:pPr algn="just"/>
            <a:r>
              <a:rPr lang="pt-BR" dirty="0" smtClean="0">
                <a:solidFill>
                  <a:srgbClr val="000000"/>
                </a:solidFill>
                <a:latin typeface="Cambria"/>
                <a:cs typeface="Cambria"/>
              </a:rPr>
              <a:t>Não há sujeito puro e autêntico não-ocidental a ser encontrado.  </a:t>
            </a:r>
          </a:p>
          <a:p>
            <a:pPr algn="just"/>
            <a:r>
              <a:rPr lang="pt-BR" dirty="0" smtClean="0">
                <a:solidFill>
                  <a:srgbClr val="000000"/>
                </a:solidFill>
                <a:latin typeface="Cambria"/>
                <a:cs typeface="Cambria"/>
              </a:rPr>
              <a:t>É possível encontrar "híbrido" pós-colonial com uma parte moderna e liberal dentro de si (Inayatullah e Blaney 2004: 184). </a:t>
            </a:r>
          </a:p>
          <a:p>
            <a:pPr algn="just"/>
            <a:r>
              <a:rPr lang="pt-BR" dirty="0" smtClean="0">
                <a:solidFill>
                  <a:srgbClr val="000000"/>
                </a:solidFill>
                <a:latin typeface="Cambria"/>
                <a:cs typeface="Cambria"/>
              </a:rPr>
              <a:t>A relação entre Ocidente e não-ocidental é de tal forma integrada que não faz sentido sequer em pensar em uma separação do outro (Barkawi e Laffey, 2006). </a:t>
            </a:r>
          </a:p>
          <a:p>
            <a:pPr algn="just"/>
            <a:r>
              <a:rPr lang="pt-BR" dirty="0" smtClean="0">
                <a:solidFill>
                  <a:srgbClr val="000000"/>
                </a:solidFill>
                <a:latin typeface="Cambria"/>
                <a:cs typeface="Cambria"/>
              </a:rPr>
              <a:t>O que deve ser analisada não são duas entidades distintas, mas a sua relação de mutual constituição de self e other.</a:t>
            </a:r>
          </a:p>
          <a:p>
            <a:pPr algn="just"/>
            <a:r>
              <a:rPr lang="pt-BR" dirty="0" smtClean="0">
                <a:solidFill>
                  <a:srgbClr val="000000"/>
                </a:solidFill>
                <a:latin typeface="Cambria"/>
                <a:cs typeface="Cambria"/>
              </a:rPr>
              <a:t>Hibridismo implica dizer que o outro não é tão diferente como possa aparecer.</a:t>
            </a:r>
          </a:p>
          <a:p>
            <a:pPr algn="just"/>
            <a:endParaRPr lang="pt-BR" sz="3300" dirty="0" smtClean="0">
              <a:solidFill>
                <a:schemeClr val="tx1"/>
              </a:solidFill>
              <a:latin typeface="Cambria"/>
              <a:cs typeface="Cambria"/>
            </a:endParaRPr>
          </a:p>
          <a:p>
            <a:pPr algn="just"/>
            <a:endParaRPr lang="pt-BR" dirty="0">
              <a:solidFill>
                <a:schemeClr val="tx1"/>
              </a:solidFill>
              <a:latin typeface="Cambria"/>
              <a:cs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3481367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49275" y="107577"/>
            <a:ext cx="8042276" cy="643424"/>
          </a:xfrm>
        </p:spPr>
        <p:txBody>
          <a:bodyPr anchor="ctr"/>
          <a:lstStyle/>
          <a:p>
            <a:r>
              <a:rPr lang="pt-BR" sz="2800" dirty="0" smtClean="0">
                <a:latin typeface="Cambria"/>
                <a:cs typeface="Cambria"/>
              </a:rPr>
              <a:t>Pós-Colonialismo em RI (V)</a:t>
            </a:r>
            <a:endParaRPr lang="pt-BR" sz="2800" dirty="0">
              <a:latin typeface="Cambria"/>
              <a:cs typeface="Cambria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49275" y="751001"/>
            <a:ext cx="8042276" cy="5885327"/>
          </a:xfrm>
        </p:spPr>
        <p:txBody>
          <a:bodyPr>
            <a:normAutofit/>
          </a:bodyPr>
          <a:lstStyle/>
          <a:p>
            <a:pPr algn="just"/>
            <a:r>
              <a:rPr lang="pt-BR" dirty="0" smtClean="0">
                <a:solidFill>
                  <a:srgbClr val="000000"/>
                </a:solidFill>
                <a:latin typeface="Cambria"/>
                <a:cs typeface="Cambria"/>
              </a:rPr>
              <a:t>A famosa observação de Franz Fanon que o " </a:t>
            </a:r>
            <a:r>
              <a:rPr lang="pt-BR" i="1" dirty="0" smtClean="0">
                <a:solidFill>
                  <a:srgbClr val="000000"/>
                </a:solidFill>
                <a:latin typeface="Cambria"/>
                <a:cs typeface="Cambria"/>
              </a:rPr>
              <a:t>Negro </a:t>
            </a:r>
            <a:r>
              <a:rPr lang="pt-BR" i="1" dirty="0" err="1" smtClean="0">
                <a:solidFill>
                  <a:srgbClr val="000000"/>
                </a:solidFill>
                <a:latin typeface="Cambria"/>
                <a:cs typeface="Cambria"/>
              </a:rPr>
              <a:t>is</a:t>
            </a:r>
            <a:r>
              <a:rPr lang="pt-BR" i="1" dirty="0" smtClean="0">
                <a:solidFill>
                  <a:srgbClr val="000000"/>
                </a:solidFill>
                <a:latin typeface="Cambria"/>
                <a:cs typeface="Cambria"/>
              </a:rPr>
              <a:t> </a:t>
            </a:r>
            <a:r>
              <a:rPr lang="pt-BR" i="1" dirty="0" err="1" smtClean="0">
                <a:solidFill>
                  <a:srgbClr val="000000"/>
                </a:solidFill>
                <a:latin typeface="Cambria"/>
                <a:cs typeface="Cambria"/>
              </a:rPr>
              <a:t>not</a:t>
            </a:r>
            <a:r>
              <a:rPr lang="pt-BR" i="1" dirty="0" smtClean="0">
                <a:solidFill>
                  <a:srgbClr val="000000"/>
                </a:solidFill>
                <a:latin typeface="Cambria"/>
                <a:cs typeface="Cambria"/>
              </a:rPr>
              <a:t>. </a:t>
            </a:r>
            <a:r>
              <a:rPr lang="pt-BR" i="1" dirty="0" err="1" smtClean="0">
                <a:solidFill>
                  <a:srgbClr val="000000"/>
                </a:solidFill>
                <a:latin typeface="Cambria"/>
                <a:cs typeface="Cambria"/>
              </a:rPr>
              <a:t>Any</a:t>
            </a:r>
            <a:r>
              <a:rPr lang="pt-BR" i="1" dirty="0" smtClean="0">
                <a:solidFill>
                  <a:srgbClr val="000000"/>
                </a:solidFill>
                <a:latin typeface="Cambria"/>
                <a:cs typeface="Cambria"/>
              </a:rPr>
              <a:t> more </a:t>
            </a:r>
            <a:r>
              <a:rPr lang="pt-BR" i="1" dirty="0" err="1" smtClean="0">
                <a:solidFill>
                  <a:srgbClr val="000000"/>
                </a:solidFill>
                <a:latin typeface="Cambria"/>
                <a:cs typeface="Cambria"/>
              </a:rPr>
              <a:t>than</a:t>
            </a:r>
            <a:r>
              <a:rPr lang="pt-BR" i="1" dirty="0" smtClean="0">
                <a:solidFill>
                  <a:srgbClr val="000000"/>
                </a:solidFill>
                <a:latin typeface="Cambria"/>
                <a:cs typeface="Cambria"/>
              </a:rPr>
              <a:t> the </a:t>
            </a:r>
            <a:r>
              <a:rPr lang="pt-BR" i="1" dirty="0" err="1" smtClean="0">
                <a:solidFill>
                  <a:srgbClr val="000000"/>
                </a:solidFill>
                <a:latin typeface="Cambria"/>
                <a:cs typeface="Cambria"/>
              </a:rPr>
              <a:t>white</a:t>
            </a:r>
            <a:r>
              <a:rPr lang="pt-BR" i="1" dirty="0" smtClean="0">
                <a:solidFill>
                  <a:srgbClr val="000000"/>
                </a:solidFill>
                <a:latin typeface="Cambria"/>
                <a:cs typeface="Cambria"/>
              </a:rPr>
              <a:t> </a:t>
            </a:r>
            <a:r>
              <a:rPr lang="pt-BR" i="1" dirty="0" err="1" smtClean="0">
                <a:solidFill>
                  <a:srgbClr val="000000"/>
                </a:solidFill>
                <a:latin typeface="Cambria"/>
                <a:cs typeface="Cambria"/>
              </a:rPr>
              <a:t>man</a:t>
            </a:r>
            <a:r>
              <a:rPr lang="pt-BR" dirty="0" smtClean="0">
                <a:solidFill>
                  <a:srgbClr val="000000"/>
                </a:solidFill>
                <a:latin typeface="Cambria"/>
                <a:cs typeface="Cambria"/>
              </a:rPr>
              <a:t>’ (2008: 180).</a:t>
            </a:r>
          </a:p>
          <a:p>
            <a:pPr algn="just"/>
            <a:r>
              <a:rPr lang="pt-BR" dirty="0" smtClean="0">
                <a:solidFill>
                  <a:srgbClr val="000000"/>
                </a:solidFill>
                <a:latin typeface="Cambria"/>
                <a:cs typeface="Cambria"/>
              </a:rPr>
              <a:t>Para </a:t>
            </a:r>
            <a:r>
              <a:rPr lang="pt-BR" dirty="0" err="1" smtClean="0">
                <a:solidFill>
                  <a:srgbClr val="000000"/>
                </a:solidFill>
                <a:latin typeface="Cambria"/>
                <a:cs typeface="Cambria"/>
              </a:rPr>
              <a:t>Fanon</a:t>
            </a:r>
            <a:r>
              <a:rPr lang="pt-BR" dirty="0" smtClean="0">
                <a:solidFill>
                  <a:srgbClr val="000000"/>
                </a:solidFill>
                <a:latin typeface="Cambria"/>
                <a:cs typeface="Cambria"/>
              </a:rPr>
              <a:t> a </a:t>
            </a:r>
            <a:r>
              <a:rPr lang="pt-BR" dirty="0">
                <a:solidFill>
                  <a:srgbClr val="000000"/>
                </a:solidFill>
                <a:latin typeface="Cambria"/>
                <a:cs typeface="Cambria"/>
              </a:rPr>
              <a:t>Europa é literalmente uma criação do Terceiro </a:t>
            </a:r>
            <a:r>
              <a:rPr lang="pt-BR" dirty="0" smtClean="0">
                <a:solidFill>
                  <a:srgbClr val="000000"/>
                </a:solidFill>
                <a:latin typeface="Cambria"/>
                <a:cs typeface="Cambria"/>
              </a:rPr>
              <a:t>Mundo.</a:t>
            </a:r>
            <a:endParaRPr lang="en-US" dirty="0">
              <a:solidFill>
                <a:srgbClr val="000000"/>
              </a:solidFill>
              <a:latin typeface="Cambria"/>
              <a:cs typeface="Cambria"/>
            </a:endParaRPr>
          </a:p>
          <a:p>
            <a:pPr algn="just"/>
            <a:r>
              <a:rPr lang="pt-BR" dirty="0" smtClean="0">
                <a:solidFill>
                  <a:srgbClr val="000000"/>
                </a:solidFill>
                <a:latin typeface="Cambria"/>
                <a:cs typeface="Cambria"/>
              </a:rPr>
              <a:t>A subjetividade sempre deriva de uma variedade de fontes e é, portanto, nunca estável ou pura, mas sim híbrida. </a:t>
            </a:r>
          </a:p>
          <a:p>
            <a:pPr algn="just"/>
            <a:r>
              <a:rPr lang="pt-BR" dirty="0" smtClean="0">
                <a:solidFill>
                  <a:srgbClr val="000000"/>
                </a:solidFill>
                <a:latin typeface="Cambria"/>
                <a:cs typeface="Cambria"/>
              </a:rPr>
              <a:t>Isto é destaque na observação de Muppidi que não se pode interrogar o imperialismo "sem interrogar-me, o pós-colonial nas entrelinhas".</a:t>
            </a:r>
          </a:p>
          <a:p>
            <a:pPr algn="just"/>
            <a:endParaRPr lang="pt-BR" sz="3300" dirty="0" smtClean="0">
              <a:solidFill>
                <a:schemeClr val="tx1"/>
              </a:solidFill>
              <a:latin typeface="Cambria"/>
              <a:cs typeface="Cambria"/>
            </a:endParaRPr>
          </a:p>
          <a:p>
            <a:pPr algn="just"/>
            <a:endParaRPr lang="pt-BR" dirty="0">
              <a:solidFill>
                <a:schemeClr val="tx1"/>
              </a:solidFill>
              <a:latin typeface="Cambria"/>
              <a:cs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2479727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866091"/>
          </a:xfrm>
        </p:spPr>
        <p:txBody>
          <a:bodyPr anchor="ctr"/>
          <a:lstStyle/>
          <a:p>
            <a:r>
              <a:rPr lang="pt-BR" sz="2800" dirty="0" smtClean="0">
                <a:latin typeface="Cambria"/>
                <a:cs typeface="Cambria"/>
              </a:rPr>
              <a:t>Pós-Colonialismo em RI (VI)</a:t>
            </a:r>
            <a:endParaRPr lang="pt-BR" sz="2800" dirty="0">
              <a:latin typeface="Cambria"/>
              <a:cs typeface="Cambria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49275" y="959557"/>
            <a:ext cx="8042276" cy="566266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pt-BR" dirty="0" smtClean="0">
                <a:solidFill>
                  <a:schemeClr val="tx1"/>
                </a:solidFill>
                <a:latin typeface="Cambria"/>
                <a:cs typeface="Cambria"/>
              </a:rPr>
              <a:t>Os estudos colonialistas fazem parte do movimento mais amplo de questionamento epistemológico das teorias dominantes em RI ao lado de teoria crítica, feminismo e pós-modernismo.</a:t>
            </a:r>
          </a:p>
          <a:p>
            <a:pPr algn="just"/>
            <a:r>
              <a:rPr lang="pt-BR" dirty="0" smtClean="0">
                <a:solidFill>
                  <a:schemeClr val="tx1"/>
                </a:solidFill>
                <a:latin typeface="Cambria"/>
                <a:cs typeface="Cambria"/>
              </a:rPr>
              <a:t>Os </a:t>
            </a:r>
            <a:r>
              <a:rPr lang="pt-BR" dirty="0">
                <a:solidFill>
                  <a:schemeClr val="tx1"/>
                </a:solidFill>
                <a:latin typeface="Cambria"/>
                <a:cs typeface="Cambria"/>
              </a:rPr>
              <a:t>estudos pós-coloniais </a:t>
            </a:r>
            <a:r>
              <a:rPr lang="pt-BR" dirty="0" smtClean="0">
                <a:solidFill>
                  <a:schemeClr val="tx1"/>
                </a:solidFill>
                <a:latin typeface="Cambria"/>
                <a:cs typeface="Cambria"/>
              </a:rPr>
              <a:t>são ainda </a:t>
            </a:r>
            <a:r>
              <a:rPr lang="pt-BR" dirty="0">
                <a:solidFill>
                  <a:schemeClr val="tx1"/>
                </a:solidFill>
                <a:latin typeface="Cambria"/>
                <a:cs typeface="Cambria"/>
              </a:rPr>
              <a:t>marginais em RI.</a:t>
            </a:r>
          </a:p>
          <a:p>
            <a:pPr algn="just"/>
            <a:r>
              <a:rPr lang="pt-BR" dirty="0">
                <a:solidFill>
                  <a:schemeClr val="tx1"/>
                </a:solidFill>
                <a:latin typeface="Cambria"/>
                <a:cs typeface="Cambria"/>
              </a:rPr>
              <a:t>As RI analisam um mundo em que se esquece voluntariamente, há uma amnesia, em relação à questão da raça (Krishna, S. 2001).</a:t>
            </a:r>
          </a:p>
          <a:p>
            <a:pPr algn="just"/>
            <a:r>
              <a:rPr lang="pt-BR" dirty="0" smtClean="0">
                <a:solidFill>
                  <a:schemeClr val="tx1"/>
                </a:solidFill>
                <a:latin typeface="Cambria"/>
                <a:cs typeface="Cambria"/>
              </a:rPr>
              <a:t>A </a:t>
            </a:r>
            <a:r>
              <a:rPr lang="pt-BR" dirty="0">
                <a:solidFill>
                  <a:schemeClr val="tx1"/>
                </a:solidFill>
                <a:latin typeface="Cambria"/>
                <a:cs typeface="Cambria"/>
              </a:rPr>
              <a:t>ciência social foi construída em relativa ou quase total ignorância da maioria da humanidade. As RI vivem em um estado de analfabetismo global (Muppidi, H. 2004)</a:t>
            </a:r>
            <a:r>
              <a:rPr lang="pt-BR" dirty="0" smtClean="0">
                <a:solidFill>
                  <a:schemeClr val="tx1"/>
                </a:solidFill>
                <a:latin typeface="Cambria"/>
                <a:cs typeface="Cambria"/>
              </a:rPr>
              <a:t>.</a:t>
            </a:r>
          </a:p>
          <a:p>
            <a:pPr algn="just"/>
            <a:r>
              <a:rPr lang="pt-BR" dirty="0" smtClean="0">
                <a:solidFill>
                  <a:schemeClr val="tx1"/>
                </a:solidFill>
                <a:latin typeface="Cambria"/>
                <a:cs typeface="Cambria"/>
              </a:rPr>
              <a:t>A </a:t>
            </a:r>
            <a:r>
              <a:rPr lang="pt-BR" dirty="0">
                <a:solidFill>
                  <a:schemeClr val="tx1"/>
                </a:solidFill>
                <a:latin typeface="Cambria"/>
                <a:cs typeface="Cambria"/>
              </a:rPr>
              <a:t>abordagem pós-colonial representa um quadro de referência analítico oposto na medida que busca mapear a identidade </a:t>
            </a:r>
            <a:r>
              <a:rPr lang="pt-BR" dirty="0" smtClean="0">
                <a:solidFill>
                  <a:schemeClr val="tx1"/>
                </a:solidFill>
                <a:latin typeface="Cambria"/>
                <a:cs typeface="Cambria"/>
              </a:rPr>
              <a:t>por meio e </a:t>
            </a:r>
            <a:r>
              <a:rPr lang="pt-BR" dirty="0">
                <a:solidFill>
                  <a:schemeClr val="tx1"/>
                </a:solidFill>
                <a:latin typeface="Cambria"/>
                <a:cs typeface="Cambria"/>
              </a:rPr>
              <a:t>para além do encontro colonialista, celebrando o marginal e o particular.</a:t>
            </a:r>
          </a:p>
          <a:p>
            <a:pPr algn="just"/>
            <a:endParaRPr lang="pt-BR" dirty="0">
              <a:solidFill>
                <a:schemeClr val="tx1"/>
              </a:solidFill>
              <a:latin typeface="Cambria"/>
              <a:cs typeface="Cambria"/>
            </a:endParaRPr>
          </a:p>
          <a:p>
            <a:pPr algn="just"/>
            <a:endParaRPr lang="pt-BR" dirty="0" smtClean="0">
              <a:solidFill>
                <a:schemeClr val="tx1"/>
              </a:solidFill>
              <a:latin typeface="Cambria"/>
              <a:cs typeface="Cambria"/>
            </a:endParaRPr>
          </a:p>
          <a:p>
            <a:pPr algn="just">
              <a:buNone/>
            </a:pPr>
            <a:endParaRPr lang="pt-BR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6045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866091"/>
          </a:xfrm>
        </p:spPr>
        <p:txBody>
          <a:bodyPr anchor="ctr"/>
          <a:lstStyle/>
          <a:p>
            <a:r>
              <a:rPr lang="pt-BR" sz="2800" dirty="0" smtClean="0">
                <a:latin typeface="Cambria"/>
                <a:cs typeface="Cambria"/>
              </a:rPr>
              <a:t>Pós-Colonialismo em RI (VII)</a:t>
            </a:r>
            <a:endParaRPr lang="pt-BR" sz="2800" dirty="0">
              <a:latin typeface="Cambria"/>
              <a:cs typeface="Cambria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49275" y="973668"/>
            <a:ext cx="8042276" cy="5662660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pt-BR" dirty="0">
                <a:solidFill>
                  <a:schemeClr val="tx1"/>
                </a:solidFill>
                <a:latin typeface="Cambria"/>
                <a:cs typeface="Cambria"/>
              </a:rPr>
              <a:t>Darby e Paolini: “Relações Internacionais e Pós-Colonialismo são navios que se cruzam no mar a noite. Cada navio mantém seu curso e não reconhece a existência do outro” (1994).</a:t>
            </a:r>
          </a:p>
          <a:p>
            <a:pPr algn="just"/>
            <a:r>
              <a:rPr lang="pt-BR" dirty="0">
                <a:solidFill>
                  <a:schemeClr val="tx1"/>
                </a:solidFill>
                <a:latin typeface="Cambria"/>
                <a:cs typeface="Cambria"/>
              </a:rPr>
              <a:t>O pós-colonialismo em RI é um </a:t>
            </a:r>
            <a:r>
              <a:rPr lang="pt-BR" dirty="0" smtClean="0">
                <a:solidFill>
                  <a:schemeClr val="tx1"/>
                </a:solidFill>
                <a:latin typeface="Cambria"/>
                <a:cs typeface="Cambria"/>
              </a:rPr>
              <a:t>ox</a:t>
            </a:r>
            <a:r>
              <a:rPr lang="pt-BR" dirty="0">
                <a:solidFill>
                  <a:schemeClr val="tx1"/>
                </a:solidFill>
                <a:latin typeface="Cambria"/>
                <a:cs typeface="Cambria"/>
              </a:rPr>
              <a:t>i</a:t>
            </a:r>
            <a:r>
              <a:rPr lang="pt-BR" dirty="0" smtClean="0">
                <a:solidFill>
                  <a:schemeClr val="tx1"/>
                </a:solidFill>
                <a:latin typeface="Cambria"/>
                <a:cs typeface="Cambria"/>
              </a:rPr>
              <a:t>moro </a:t>
            </a:r>
            <a:r>
              <a:rPr lang="pt-BR" dirty="0">
                <a:solidFill>
                  <a:schemeClr val="tx1"/>
                </a:solidFill>
                <a:latin typeface="Cambria"/>
                <a:cs typeface="Cambria"/>
              </a:rPr>
              <a:t>– uma contradição em termos. Descolonizar as RI é desconstruir escolas que construíram a disciplina (Krishna, S. 2001)</a:t>
            </a:r>
            <a:r>
              <a:rPr lang="pt-BR" dirty="0" smtClean="0">
                <a:solidFill>
                  <a:schemeClr val="tx1"/>
                </a:solidFill>
                <a:latin typeface="Cambria"/>
                <a:cs typeface="Cambria"/>
              </a:rPr>
              <a:t>.</a:t>
            </a:r>
          </a:p>
          <a:p>
            <a:pPr algn="just"/>
            <a:r>
              <a:rPr lang="pt-BR" dirty="0" smtClean="0">
                <a:solidFill>
                  <a:schemeClr val="tx1"/>
                </a:solidFill>
                <a:latin typeface="Cambria"/>
                <a:cs typeface="Cambria"/>
              </a:rPr>
              <a:t>O foco das RI em segurança e política das grandes potências naturaliza a hierarquia na ordem internacional, transformando-a em status quo.</a:t>
            </a:r>
          </a:p>
          <a:p>
            <a:pPr algn="just"/>
            <a:r>
              <a:rPr lang="pt-BR" dirty="0">
                <a:solidFill>
                  <a:schemeClr val="tx1"/>
                </a:solidFill>
                <a:latin typeface="Cambria"/>
                <a:cs typeface="Cambria"/>
              </a:rPr>
              <a:t>Enquanto o pós-colonialismo foca na questão da cultura e identidade, as teorias positivistas de RI (realismo, marxismo e institucionalismo) colocam as identidades e a cultura na periferia da análise</a:t>
            </a:r>
            <a:r>
              <a:rPr lang="pt-BR" dirty="0" smtClean="0">
                <a:solidFill>
                  <a:schemeClr val="tx1"/>
                </a:solidFill>
                <a:latin typeface="Cambria"/>
                <a:cs typeface="Cambria"/>
              </a:rPr>
              <a:t>.</a:t>
            </a:r>
          </a:p>
          <a:p>
            <a:pPr algn="just"/>
            <a:r>
              <a:rPr lang="pt-BR" dirty="0">
                <a:solidFill>
                  <a:schemeClr val="tx1"/>
                </a:solidFill>
                <a:latin typeface="Cambria"/>
                <a:cs typeface="Cambria"/>
              </a:rPr>
              <a:t>Os estudos críticos (Cox) dão importantes contribuições sobre a natureza do poder em RI, mas não atentam para os efeitos da interpretação racionalista de poder sobre as identidades dos povos colonizados. </a:t>
            </a:r>
          </a:p>
          <a:p>
            <a:pPr algn="just"/>
            <a:endParaRPr lang="pt-BR" dirty="0">
              <a:solidFill>
                <a:schemeClr val="tx1"/>
              </a:solidFill>
              <a:latin typeface="Cambria"/>
              <a:cs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4044150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866091"/>
          </a:xfrm>
        </p:spPr>
        <p:txBody>
          <a:bodyPr anchor="ctr"/>
          <a:lstStyle/>
          <a:p>
            <a:r>
              <a:rPr lang="pt-BR" sz="2800" dirty="0" smtClean="0">
                <a:latin typeface="Cambria"/>
                <a:cs typeface="Cambria"/>
              </a:rPr>
              <a:t>Pós-Colonialismo em RI (VIII)</a:t>
            </a:r>
            <a:endParaRPr lang="pt-BR" sz="2800" dirty="0">
              <a:latin typeface="Cambria"/>
              <a:cs typeface="Cambria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49275" y="973668"/>
            <a:ext cx="8042276" cy="5662660"/>
          </a:xfrm>
        </p:spPr>
        <p:txBody>
          <a:bodyPr>
            <a:normAutofit lnSpcReduction="10000"/>
          </a:bodyPr>
          <a:lstStyle/>
          <a:p>
            <a:pPr algn="just"/>
            <a:r>
              <a:rPr lang="pt-BR" dirty="0" smtClean="0">
                <a:solidFill>
                  <a:schemeClr val="tx1"/>
                </a:solidFill>
                <a:latin typeface="Cambria"/>
                <a:cs typeface="Cambria"/>
              </a:rPr>
              <a:t>O peso do realismo na construção da disciplina naturalizou a posição subalterna dos países e povos periféricos.</a:t>
            </a:r>
          </a:p>
          <a:p>
            <a:pPr algn="just"/>
            <a:r>
              <a:rPr lang="pt-BR" dirty="0" smtClean="0">
                <a:solidFill>
                  <a:schemeClr val="tx1"/>
                </a:solidFill>
                <a:latin typeface="Cambria"/>
                <a:cs typeface="Cambria"/>
              </a:rPr>
              <a:t>A valorização da abstração no pensamento realista esquece a história e apaga a violência efetiva dos povos colonizadores.</a:t>
            </a:r>
          </a:p>
          <a:p>
            <a:pPr algn="just"/>
            <a:r>
              <a:rPr lang="pt-BR" dirty="0" smtClean="0">
                <a:solidFill>
                  <a:schemeClr val="tx1"/>
                </a:solidFill>
                <a:latin typeface="Cambria"/>
                <a:cs typeface="Cambria"/>
              </a:rPr>
              <a:t>O pós-colonialismo está não está preocupado com o poder material, mas sim com o poder de conhecimento que justifica do poder material por meio do controle dos discursos, práticas, ideias e comunicação.</a:t>
            </a:r>
          </a:p>
          <a:p>
            <a:pPr algn="just"/>
            <a:r>
              <a:rPr lang="pt-BR" dirty="0" smtClean="0">
                <a:solidFill>
                  <a:schemeClr val="tx1"/>
                </a:solidFill>
                <a:latin typeface="Cambria"/>
                <a:cs typeface="Cambria"/>
              </a:rPr>
              <a:t>O poder da representação: o poder colonialista é uma representação da realidade que estabelece uma absoluta divisão hierárquica entre Ocidente/Oriente que estabelece “regimes da verdade”. </a:t>
            </a:r>
          </a:p>
          <a:p>
            <a:pPr algn="just"/>
            <a:endParaRPr lang="pt-BR" dirty="0">
              <a:solidFill>
                <a:schemeClr val="tx1"/>
              </a:solidFill>
              <a:latin typeface="Cambria"/>
              <a:cs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4285107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866091"/>
          </a:xfrm>
        </p:spPr>
        <p:txBody>
          <a:bodyPr anchor="ctr"/>
          <a:lstStyle/>
          <a:p>
            <a:r>
              <a:rPr lang="pt-BR" sz="2800" dirty="0" smtClean="0">
                <a:latin typeface="Cambria"/>
                <a:cs typeface="Cambria"/>
              </a:rPr>
              <a:t>Pós-Colonialismo em RI (IX)</a:t>
            </a:r>
            <a:endParaRPr lang="pt-BR" sz="2800" dirty="0">
              <a:latin typeface="Cambria"/>
              <a:cs typeface="Cambria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49275" y="973667"/>
            <a:ext cx="8042276" cy="5662660"/>
          </a:xfrm>
        </p:spPr>
        <p:txBody>
          <a:bodyPr>
            <a:normAutofit/>
          </a:bodyPr>
          <a:lstStyle/>
          <a:p>
            <a:pPr algn="just"/>
            <a:r>
              <a:rPr lang="pt-BR" dirty="0">
                <a:solidFill>
                  <a:schemeClr val="tx1"/>
                </a:solidFill>
                <a:latin typeface="Cambria"/>
                <a:cs typeface="Cambria"/>
              </a:rPr>
              <a:t>A narrativa importa. Nova narrativa das RI que seja poética e inclua as diferentes formas de narrativas dos povos subjugados.</a:t>
            </a:r>
          </a:p>
          <a:p>
            <a:pPr algn="just"/>
            <a:r>
              <a:rPr lang="pt-BR" dirty="0">
                <a:solidFill>
                  <a:schemeClr val="tx1"/>
                </a:solidFill>
                <a:latin typeface="Cambria"/>
                <a:cs typeface="Cambria"/>
              </a:rPr>
              <a:t>Como esse modelo universal de análise da </a:t>
            </a:r>
            <a:r>
              <a:rPr lang="pt-BR" dirty="0" smtClean="0">
                <a:solidFill>
                  <a:schemeClr val="tx1"/>
                </a:solidFill>
                <a:latin typeface="Cambria"/>
                <a:cs typeface="Cambria"/>
              </a:rPr>
              <a:t>soberania cabe </a:t>
            </a:r>
            <a:r>
              <a:rPr lang="pt-BR" dirty="0">
                <a:solidFill>
                  <a:schemeClr val="tx1"/>
                </a:solidFill>
                <a:latin typeface="Cambria"/>
                <a:cs typeface="Cambria"/>
              </a:rPr>
              <a:t>nas narrativas que os povos periféricos tem de si mesmos? Seria possível imaginar processos onde indivíduos não-subalternos construiriam alternativas interpretativas das RI? (Krishna 2001).</a:t>
            </a:r>
          </a:p>
          <a:p>
            <a:pPr algn="just"/>
            <a:r>
              <a:rPr lang="pt-BR" dirty="0" smtClean="0">
                <a:solidFill>
                  <a:schemeClr val="tx1"/>
                </a:solidFill>
                <a:latin typeface="Cambria"/>
                <a:cs typeface="Cambria"/>
              </a:rPr>
              <a:t>A análise pós-colonialista em RI ironicamente recoloniza a literatura, sociologia e história ocidental.</a:t>
            </a:r>
          </a:p>
          <a:p>
            <a:pPr algn="just"/>
            <a:r>
              <a:rPr lang="pt-BR" dirty="0" smtClean="0">
                <a:solidFill>
                  <a:schemeClr val="tx1"/>
                </a:solidFill>
                <a:latin typeface="Cambria"/>
                <a:cs typeface="Cambria"/>
              </a:rPr>
              <a:t>Alguns estudos pós-colonialista criticam certo exagero do pós-colonialismo na análise da capacidade de resistência perante o poder hegemônico.</a:t>
            </a:r>
          </a:p>
        </p:txBody>
      </p:sp>
    </p:spTree>
    <p:extLst>
      <p:ext uri="{BB962C8B-B14F-4D97-AF65-F5344CB8AC3E}">
        <p14:creationId xmlns:p14="http://schemas.microsoft.com/office/powerpoint/2010/main" val="1038705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49275" y="107577"/>
            <a:ext cx="8042276" cy="710868"/>
          </a:xfrm>
        </p:spPr>
        <p:txBody>
          <a:bodyPr anchor="ctr"/>
          <a:lstStyle/>
          <a:p>
            <a:r>
              <a:rPr lang="pt-BR" sz="2800" dirty="0" smtClean="0">
                <a:latin typeface="Cambria"/>
                <a:cs typeface="Cambria"/>
              </a:rPr>
              <a:t>Pós-Colonialismo em RI (X)</a:t>
            </a:r>
            <a:endParaRPr lang="pt-BR" sz="2800" dirty="0">
              <a:latin typeface="Cambria"/>
              <a:cs typeface="Cambria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49275" y="818446"/>
            <a:ext cx="8042276" cy="5817882"/>
          </a:xfrm>
        </p:spPr>
        <p:txBody>
          <a:bodyPr>
            <a:normAutofit lnSpcReduction="10000"/>
          </a:bodyPr>
          <a:lstStyle/>
          <a:p>
            <a:pPr algn="just"/>
            <a:r>
              <a:rPr lang="pt-BR" dirty="0" smtClean="0">
                <a:solidFill>
                  <a:schemeClr val="tx1"/>
                </a:solidFill>
                <a:latin typeface="Cambria"/>
                <a:cs typeface="Cambria"/>
              </a:rPr>
              <a:t>Uma agenda de pesquisa que busca a reconstrução das RI a partir de baixo.</a:t>
            </a:r>
          </a:p>
          <a:p>
            <a:pPr algn="just"/>
            <a:r>
              <a:rPr lang="pt-BR" dirty="0" smtClean="0">
                <a:solidFill>
                  <a:schemeClr val="tx1"/>
                </a:solidFill>
                <a:latin typeface="Cambria"/>
                <a:cs typeface="Cambria"/>
              </a:rPr>
              <a:t>Uma </a:t>
            </a:r>
            <a:r>
              <a:rPr lang="pt-BR" dirty="0">
                <a:solidFill>
                  <a:schemeClr val="tx1"/>
                </a:solidFill>
                <a:latin typeface="Cambria"/>
                <a:cs typeface="Cambria"/>
              </a:rPr>
              <a:t>agenda de pesquisa que busca problematizar a construção de condições econômicas injustas na relação Norte-Sul.</a:t>
            </a:r>
          </a:p>
          <a:p>
            <a:pPr algn="just"/>
            <a:r>
              <a:rPr lang="pt-BR" dirty="0" smtClean="0">
                <a:solidFill>
                  <a:schemeClr val="tx1"/>
                </a:solidFill>
                <a:latin typeface="Cambria"/>
                <a:cs typeface="Cambria"/>
              </a:rPr>
              <a:t>Uma agenda normativa que busca propiciar a reconstrução das identidades dos povos colonizados por meio da “deseuropeização”, descolonização da imaginação e valorização da pluralidade cultural.</a:t>
            </a:r>
          </a:p>
          <a:p>
            <a:pPr algn="just"/>
            <a:r>
              <a:rPr lang="pt-BR" dirty="0" smtClean="0">
                <a:solidFill>
                  <a:schemeClr val="tx1"/>
                </a:solidFill>
                <a:latin typeface="Cambria"/>
                <a:cs typeface="Cambria"/>
              </a:rPr>
              <a:t>Uma agenda de pesquisa que busca dar poder a “voz nativa” como instrumento de superar a subordinação.</a:t>
            </a:r>
          </a:p>
          <a:p>
            <a:pPr algn="just"/>
            <a:r>
              <a:rPr lang="pt-BR" dirty="0" smtClean="0">
                <a:solidFill>
                  <a:schemeClr val="tx1"/>
                </a:solidFill>
                <a:latin typeface="Cambria"/>
                <a:cs typeface="Cambria"/>
              </a:rPr>
              <a:t>Um agenda de pesquisa critica ao discurso europeu da modernidade.</a:t>
            </a:r>
          </a:p>
          <a:p>
            <a:pPr algn="just"/>
            <a:endParaRPr lang="pt-BR" dirty="0" smtClean="0">
              <a:solidFill>
                <a:schemeClr val="tx1"/>
              </a:solidFill>
              <a:latin typeface="Cambria"/>
              <a:cs typeface="Cambria"/>
            </a:endParaRPr>
          </a:p>
          <a:p>
            <a:pPr algn="just">
              <a:buNone/>
            </a:pPr>
            <a:endParaRPr lang="pt-BR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2272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767313"/>
          </a:xfrm>
        </p:spPr>
        <p:txBody>
          <a:bodyPr anchor="ctr"/>
          <a:lstStyle/>
          <a:p>
            <a:r>
              <a:rPr lang="pt-BR" sz="2800" dirty="0" smtClean="0">
                <a:latin typeface="Cambria"/>
                <a:cs typeface="Cambria"/>
              </a:rPr>
              <a:t>Edward Said (I)</a:t>
            </a:r>
            <a:endParaRPr lang="pt-BR" sz="2800" dirty="0">
              <a:latin typeface="Cambria"/>
              <a:cs typeface="Cambria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49275" y="973667"/>
            <a:ext cx="8042276" cy="566266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pt-BR" dirty="0" smtClean="0">
                <a:solidFill>
                  <a:schemeClr val="tx1"/>
                </a:solidFill>
                <a:latin typeface="Cambria"/>
                <a:cs typeface="Cambria"/>
              </a:rPr>
              <a:t>Influência de Michael Foucault e Antonio Gramsci.</a:t>
            </a:r>
          </a:p>
          <a:p>
            <a:pPr algn="just"/>
            <a:r>
              <a:rPr lang="pt-BR" dirty="0" smtClean="0">
                <a:solidFill>
                  <a:schemeClr val="tx1"/>
                </a:solidFill>
                <a:latin typeface="Cambria"/>
                <a:cs typeface="Cambria"/>
              </a:rPr>
              <a:t>Publicação de “O Orientalismo” (1978) e “Cultura e Imperialismo” (1994). </a:t>
            </a:r>
          </a:p>
          <a:p>
            <a:pPr algn="just"/>
            <a:r>
              <a:rPr lang="pt-BR" dirty="0" smtClean="0">
                <a:solidFill>
                  <a:schemeClr val="tx1"/>
                </a:solidFill>
                <a:latin typeface="Cambria"/>
                <a:cs typeface="Cambria"/>
              </a:rPr>
              <a:t>Os trabalhos de Edward Said buscam subverter a caracterização eurocêntrica dos povos colonizados.</a:t>
            </a:r>
          </a:p>
          <a:p>
            <a:pPr algn="just"/>
            <a:r>
              <a:rPr lang="pt-BR" dirty="0" smtClean="0">
                <a:solidFill>
                  <a:schemeClr val="tx1"/>
                </a:solidFill>
                <a:latin typeface="Cambria"/>
                <a:cs typeface="Cambria"/>
              </a:rPr>
              <a:t>Orientalismo é uma representação falseada da realidade do “mundo oriental”, com identidades essencializadas.</a:t>
            </a:r>
          </a:p>
          <a:p>
            <a:pPr algn="just"/>
            <a:r>
              <a:rPr lang="pt-BR" dirty="0" smtClean="0">
                <a:solidFill>
                  <a:schemeClr val="tx1"/>
                </a:solidFill>
                <a:latin typeface="Cambria"/>
                <a:cs typeface="Cambria"/>
              </a:rPr>
              <a:t>O orientalismo é um discurso opressivo que se manifesta em quatro dimensões: o poder intelectual (os orientalistas), o poder moral, o poder cultural e, sobretudo, o poder político.</a:t>
            </a:r>
          </a:p>
          <a:p>
            <a:pPr algn="just"/>
            <a:r>
              <a:rPr lang="pt-BR" dirty="0" smtClean="0">
                <a:solidFill>
                  <a:schemeClr val="tx1"/>
                </a:solidFill>
                <a:latin typeface="Cambria"/>
                <a:cs typeface="Cambria"/>
              </a:rPr>
              <a:t>O orientalismo é uma elaboração estética, escolástica, sociológica, histórica e filosófica que constrói dois mundos dentro de uma relação dominador-subordinado, ao mesmo tempo que constrói interesses materiais reais.</a:t>
            </a:r>
            <a:endParaRPr lang="pt-BR" dirty="0">
              <a:solidFill>
                <a:schemeClr val="tx1"/>
              </a:solidFill>
              <a:latin typeface="Cambria"/>
              <a:cs typeface="Cambria"/>
            </a:endParaRPr>
          </a:p>
          <a:p>
            <a:pPr algn="just">
              <a:buNone/>
            </a:pPr>
            <a:endParaRPr lang="pt-BR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49275" y="107577"/>
            <a:ext cx="8042276" cy="710868"/>
          </a:xfrm>
        </p:spPr>
        <p:txBody>
          <a:bodyPr anchor="ctr"/>
          <a:lstStyle/>
          <a:p>
            <a:r>
              <a:rPr lang="pt-BR" sz="2800" dirty="0" smtClean="0">
                <a:latin typeface="Cambria"/>
                <a:cs typeface="Cambria"/>
              </a:rPr>
              <a:t>Pós-Colonialismo em RI (XI)</a:t>
            </a:r>
            <a:endParaRPr lang="pt-BR" sz="2800" dirty="0">
              <a:latin typeface="Cambria"/>
              <a:cs typeface="Cambria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49275" y="818446"/>
            <a:ext cx="8042276" cy="5817882"/>
          </a:xfrm>
        </p:spPr>
        <p:txBody>
          <a:bodyPr>
            <a:normAutofit lnSpcReduction="10000"/>
          </a:bodyPr>
          <a:lstStyle/>
          <a:p>
            <a:pPr algn="just"/>
            <a:r>
              <a:rPr lang="pt-BR" sz="2600" dirty="0">
                <a:solidFill>
                  <a:schemeClr val="tx1"/>
                </a:solidFill>
                <a:latin typeface="Cambria"/>
                <a:cs typeface="Cambria"/>
              </a:rPr>
              <a:t>Os estudos pós-colonialistas em RI focam na questão da representação – representação não significa “falar/escrever </a:t>
            </a:r>
            <a:r>
              <a:rPr lang="pt-BR" sz="2600" i="1" dirty="0">
                <a:solidFill>
                  <a:schemeClr val="tx1"/>
                </a:solidFill>
                <a:latin typeface="Cambria"/>
                <a:cs typeface="Cambria"/>
              </a:rPr>
              <a:t>sobre</a:t>
            </a:r>
            <a:r>
              <a:rPr lang="pt-BR" sz="2600" dirty="0">
                <a:solidFill>
                  <a:schemeClr val="tx1"/>
                </a:solidFill>
                <a:latin typeface="Cambria"/>
                <a:cs typeface="Cambria"/>
              </a:rPr>
              <a:t> alguém”, mas fundamentalmente “falar/escrever </a:t>
            </a:r>
            <a:r>
              <a:rPr lang="pt-BR" sz="2600" i="1" dirty="0">
                <a:solidFill>
                  <a:schemeClr val="tx1"/>
                </a:solidFill>
                <a:latin typeface="Cambria"/>
                <a:cs typeface="Cambria"/>
              </a:rPr>
              <a:t>por</a:t>
            </a:r>
            <a:r>
              <a:rPr lang="pt-BR" sz="2600" dirty="0">
                <a:solidFill>
                  <a:schemeClr val="tx1"/>
                </a:solidFill>
                <a:latin typeface="Cambria"/>
                <a:cs typeface="Cambria"/>
              </a:rPr>
              <a:t> alguém”. </a:t>
            </a:r>
          </a:p>
          <a:p>
            <a:pPr algn="just"/>
            <a:r>
              <a:rPr lang="pt-BR" sz="2600" dirty="0" smtClean="0">
                <a:solidFill>
                  <a:schemeClr val="tx1"/>
                </a:solidFill>
                <a:latin typeface="Cambria"/>
                <a:cs typeface="Cambria"/>
              </a:rPr>
              <a:t>Assim, quais são as RI não-ocidentais?</a:t>
            </a:r>
          </a:p>
          <a:p>
            <a:pPr algn="just"/>
            <a:r>
              <a:rPr lang="pt-BR" sz="2600" dirty="0">
                <a:solidFill>
                  <a:schemeClr val="tx1"/>
                </a:solidFill>
                <a:latin typeface="Cambria"/>
                <a:cs typeface="Cambria"/>
              </a:rPr>
              <a:t>Nas últimas décadas, a maioria das disciplinas nas ciências humanas </a:t>
            </a:r>
            <a:r>
              <a:rPr lang="pt-BR" sz="2600" dirty="0" smtClean="0">
                <a:solidFill>
                  <a:schemeClr val="tx1"/>
                </a:solidFill>
                <a:latin typeface="Cambria"/>
                <a:cs typeface="Cambria"/>
              </a:rPr>
              <a:t>experimentaram </a:t>
            </a:r>
            <a:r>
              <a:rPr lang="pt-BR" sz="2600" dirty="0">
                <a:solidFill>
                  <a:schemeClr val="tx1"/>
                </a:solidFill>
                <a:latin typeface="Cambria"/>
                <a:cs typeface="Cambria"/>
              </a:rPr>
              <a:t>uma "</a:t>
            </a:r>
            <a:r>
              <a:rPr lang="pt-BR" sz="2600" dirty="0">
                <a:solidFill>
                  <a:srgbClr val="FF0000"/>
                </a:solidFill>
                <a:latin typeface="Cambria"/>
                <a:cs typeface="Cambria"/>
              </a:rPr>
              <a:t>virada cultural</a:t>
            </a:r>
            <a:r>
              <a:rPr lang="pt-BR" sz="2600" dirty="0">
                <a:solidFill>
                  <a:schemeClr val="tx1"/>
                </a:solidFill>
                <a:latin typeface="Cambria"/>
                <a:cs typeface="Cambria"/>
              </a:rPr>
              <a:t>". </a:t>
            </a:r>
            <a:endParaRPr lang="pt-BR" sz="2600" dirty="0" smtClean="0">
              <a:solidFill>
                <a:schemeClr val="tx1"/>
              </a:solidFill>
              <a:latin typeface="Cambria"/>
              <a:cs typeface="Cambria"/>
            </a:endParaRPr>
          </a:p>
          <a:p>
            <a:pPr algn="just"/>
            <a:r>
              <a:rPr lang="pt-BR" sz="2600" dirty="0" smtClean="0">
                <a:solidFill>
                  <a:schemeClr val="tx1"/>
                </a:solidFill>
                <a:latin typeface="Cambria"/>
                <a:cs typeface="Cambria"/>
              </a:rPr>
              <a:t>Ao </a:t>
            </a:r>
            <a:r>
              <a:rPr lang="pt-BR" sz="2600" dirty="0">
                <a:solidFill>
                  <a:schemeClr val="tx1"/>
                </a:solidFill>
                <a:latin typeface="Cambria"/>
                <a:cs typeface="Cambria"/>
              </a:rPr>
              <a:t>invés de interrogar o </a:t>
            </a:r>
            <a:r>
              <a:rPr lang="pt-BR" sz="2600" dirty="0" smtClean="0">
                <a:solidFill>
                  <a:schemeClr val="tx1"/>
                </a:solidFill>
                <a:latin typeface="Cambria"/>
                <a:cs typeface="Cambria"/>
              </a:rPr>
              <a:t>social mundo </a:t>
            </a:r>
            <a:r>
              <a:rPr lang="pt-BR" sz="2600" dirty="0">
                <a:solidFill>
                  <a:schemeClr val="tx1"/>
                </a:solidFill>
                <a:latin typeface="Cambria"/>
                <a:cs typeface="Cambria"/>
              </a:rPr>
              <a:t>de cima para baixo por referência </a:t>
            </a:r>
            <a:r>
              <a:rPr lang="pt-BR" sz="2600" dirty="0" smtClean="0">
                <a:solidFill>
                  <a:schemeClr val="tx1"/>
                </a:solidFill>
                <a:latin typeface="Cambria"/>
                <a:cs typeface="Cambria"/>
              </a:rPr>
              <a:t>a narrativas universais, </a:t>
            </a:r>
            <a:r>
              <a:rPr lang="pt-BR" sz="2600" dirty="0">
                <a:solidFill>
                  <a:schemeClr val="tx1"/>
                </a:solidFill>
                <a:latin typeface="Cambria"/>
                <a:cs typeface="Cambria"/>
              </a:rPr>
              <a:t>os estudiosos têm argumentado que a atenção conceitual e empírica deve </a:t>
            </a:r>
            <a:r>
              <a:rPr lang="pt-BR" sz="2600" dirty="0" smtClean="0">
                <a:solidFill>
                  <a:schemeClr val="tx1"/>
                </a:solidFill>
                <a:latin typeface="Cambria"/>
                <a:cs typeface="Cambria"/>
              </a:rPr>
              <a:t>ser dada </a:t>
            </a:r>
            <a:r>
              <a:rPr lang="pt-BR" sz="2600" dirty="0">
                <a:solidFill>
                  <a:schemeClr val="tx1"/>
                </a:solidFill>
                <a:latin typeface="Cambria"/>
                <a:cs typeface="Cambria"/>
              </a:rPr>
              <a:t>às </a:t>
            </a:r>
            <a:r>
              <a:rPr lang="pt-BR" sz="2600" dirty="0" smtClean="0">
                <a:solidFill>
                  <a:srgbClr val="FF0000"/>
                </a:solidFill>
                <a:latin typeface="Cambria"/>
                <a:cs typeface="Cambria"/>
              </a:rPr>
              <a:t>particularidades</a:t>
            </a:r>
            <a:r>
              <a:rPr lang="pt-BR" sz="2600" dirty="0" smtClean="0">
                <a:solidFill>
                  <a:schemeClr val="tx1"/>
                </a:solidFill>
                <a:latin typeface="Cambria"/>
                <a:cs typeface="Cambria"/>
              </a:rPr>
              <a:t>.</a:t>
            </a:r>
          </a:p>
          <a:p>
            <a:pPr algn="just"/>
            <a:endParaRPr lang="pt-BR" dirty="0" smtClean="0">
              <a:solidFill>
                <a:schemeClr val="tx1"/>
              </a:solidFill>
              <a:latin typeface="Cambria"/>
              <a:cs typeface="Cambria"/>
            </a:endParaRPr>
          </a:p>
          <a:p>
            <a:pPr algn="just"/>
            <a:endParaRPr lang="pt-BR" dirty="0" smtClean="0">
              <a:solidFill>
                <a:schemeClr val="tx1"/>
              </a:solidFill>
              <a:latin typeface="Cambria"/>
              <a:cs typeface="Cambria"/>
            </a:endParaRPr>
          </a:p>
          <a:p>
            <a:pPr algn="just">
              <a:buNone/>
            </a:pPr>
            <a:endParaRPr lang="pt-BR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1817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49275" y="107577"/>
            <a:ext cx="8042276" cy="710868"/>
          </a:xfrm>
        </p:spPr>
        <p:txBody>
          <a:bodyPr anchor="ctr"/>
          <a:lstStyle/>
          <a:p>
            <a:r>
              <a:rPr lang="pt-BR" sz="2800" dirty="0" smtClean="0">
                <a:latin typeface="Cambria"/>
                <a:cs typeface="Cambria"/>
              </a:rPr>
              <a:t>Manuela Picq e a Amazônia</a:t>
            </a:r>
            <a:endParaRPr lang="pt-BR" sz="2800" dirty="0">
              <a:latin typeface="Cambria"/>
              <a:cs typeface="Cambria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49275" y="818446"/>
            <a:ext cx="8042276" cy="5817882"/>
          </a:xfrm>
        </p:spPr>
        <p:txBody>
          <a:bodyPr>
            <a:normAutofit fontScale="77500" lnSpcReduction="20000"/>
          </a:bodyPr>
          <a:lstStyle/>
          <a:p>
            <a:r>
              <a:rPr lang="pt-BR" dirty="0" smtClean="0">
                <a:solidFill>
                  <a:schemeClr val="tx1"/>
                </a:solidFill>
                <a:latin typeface="Cambria"/>
                <a:cs typeface="Cambria"/>
              </a:rPr>
              <a:t>Publicação do artigo “</a:t>
            </a:r>
            <a:r>
              <a:rPr lang="pt-BR" i="1" dirty="0" err="1" smtClean="0">
                <a:solidFill>
                  <a:schemeClr val="tx1"/>
                </a:solidFill>
                <a:latin typeface="Cambria"/>
                <a:cs typeface="Cambria"/>
              </a:rPr>
              <a:t>Rethink</a:t>
            </a:r>
            <a:r>
              <a:rPr lang="pt-BR" i="1" dirty="0" smtClean="0">
                <a:solidFill>
                  <a:schemeClr val="tx1"/>
                </a:solidFill>
                <a:latin typeface="Cambria"/>
                <a:cs typeface="Cambria"/>
              </a:rPr>
              <a:t> IR </a:t>
            </a:r>
            <a:r>
              <a:rPr lang="pt-BR" i="1" dirty="0" err="1" smtClean="0">
                <a:solidFill>
                  <a:schemeClr val="tx1"/>
                </a:solidFill>
                <a:latin typeface="Cambria"/>
                <a:cs typeface="Cambria"/>
              </a:rPr>
              <a:t>from</a:t>
            </a:r>
            <a:r>
              <a:rPr lang="pt-BR" i="1" dirty="0" smtClean="0">
                <a:solidFill>
                  <a:schemeClr val="tx1"/>
                </a:solidFill>
                <a:latin typeface="Cambria"/>
                <a:cs typeface="Cambria"/>
              </a:rPr>
              <a:t> the </a:t>
            </a:r>
            <a:r>
              <a:rPr lang="pt-BR" i="1" dirty="0" err="1" smtClean="0">
                <a:solidFill>
                  <a:schemeClr val="tx1"/>
                </a:solidFill>
                <a:latin typeface="Cambria"/>
                <a:cs typeface="Cambria"/>
              </a:rPr>
              <a:t>Amazon</a:t>
            </a:r>
            <a:r>
              <a:rPr lang="pt-BR" dirty="0" smtClean="0">
                <a:solidFill>
                  <a:schemeClr val="tx1"/>
                </a:solidFill>
                <a:latin typeface="Cambria"/>
                <a:cs typeface="Cambria"/>
              </a:rPr>
              <a:t>” (2016) na RBPI.</a:t>
            </a:r>
          </a:p>
          <a:p>
            <a:pPr algn="just"/>
            <a:r>
              <a:rPr lang="pt-BR" dirty="0" smtClean="0">
                <a:solidFill>
                  <a:schemeClr val="tx1"/>
                </a:solidFill>
                <a:latin typeface="Cambria"/>
                <a:cs typeface="Cambria"/>
              </a:rPr>
              <a:t>A </a:t>
            </a:r>
            <a:r>
              <a:rPr lang="pt-BR" dirty="0">
                <a:solidFill>
                  <a:schemeClr val="tx1"/>
                </a:solidFill>
                <a:latin typeface="Cambria"/>
                <a:cs typeface="Cambria"/>
              </a:rPr>
              <a:t>Amazônia é geralmente colocada nas margens do mundo, como um lugar edílico que resiste às forças externas. </a:t>
            </a:r>
            <a:endParaRPr lang="en-US" dirty="0">
              <a:solidFill>
                <a:schemeClr val="tx1"/>
              </a:solidFill>
              <a:latin typeface="Cambria"/>
              <a:cs typeface="Cambria"/>
            </a:endParaRPr>
          </a:p>
          <a:p>
            <a:pPr algn="just"/>
            <a:r>
              <a:rPr lang="pt-BR" dirty="0">
                <a:solidFill>
                  <a:schemeClr val="tx1"/>
                </a:solidFill>
                <a:latin typeface="Cambria"/>
                <a:cs typeface="Cambria"/>
              </a:rPr>
              <a:t>A Amazônia não é percebida como um lugar de estudo das RI porque é imaginada como algo fora do mundo moderno. </a:t>
            </a:r>
            <a:endParaRPr lang="en-US" dirty="0">
              <a:solidFill>
                <a:schemeClr val="tx1"/>
              </a:solidFill>
              <a:latin typeface="Cambria"/>
              <a:cs typeface="Cambria"/>
            </a:endParaRPr>
          </a:p>
          <a:p>
            <a:pPr algn="just"/>
            <a:r>
              <a:rPr lang="pt-BR" dirty="0">
                <a:solidFill>
                  <a:schemeClr val="tx1"/>
                </a:solidFill>
                <a:latin typeface="Cambria"/>
                <a:cs typeface="Cambria"/>
              </a:rPr>
              <a:t>Quando é conceitualizada tende a ser uniformizada, como uma entidade unificada, uma fronteira da civilização.  </a:t>
            </a:r>
            <a:endParaRPr lang="en-US" dirty="0">
              <a:solidFill>
                <a:schemeClr val="tx1"/>
              </a:solidFill>
              <a:latin typeface="Cambria"/>
              <a:cs typeface="Cambria"/>
            </a:endParaRPr>
          </a:p>
          <a:p>
            <a:pPr algn="just"/>
            <a:r>
              <a:rPr lang="pt-BR" dirty="0">
                <a:solidFill>
                  <a:schemeClr val="tx1"/>
                </a:solidFill>
                <a:latin typeface="Cambria"/>
                <a:cs typeface="Cambria"/>
              </a:rPr>
              <a:t>O Eurocentrismo normalmente caracteriza a Amazônia como o outro. </a:t>
            </a:r>
            <a:endParaRPr lang="en-US" dirty="0">
              <a:solidFill>
                <a:schemeClr val="tx1"/>
              </a:solidFill>
              <a:latin typeface="Cambria"/>
              <a:cs typeface="Cambria"/>
            </a:endParaRPr>
          </a:p>
          <a:p>
            <a:pPr algn="just"/>
            <a:r>
              <a:rPr lang="pt-BR" dirty="0">
                <a:solidFill>
                  <a:schemeClr val="tx1"/>
                </a:solidFill>
                <a:latin typeface="Cambria"/>
                <a:cs typeface="Cambria"/>
              </a:rPr>
              <a:t>A Amazônia está na margem das publicações em RI. Nunca foi analisada conceitualmente ou empiricamente nos principais </a:t>
            </a:r>
            <a:r>
              <a:rPr lang="pt-BR" i="1" dirty="0" err="1">
                <a:solidFill>
                  <a:schemeClr val="tx1"/>
                </a:solidFill>
                <a:latin typeface="Cambria"/>
                <a:cs typeface="Cambria"/>
              </a:rPr>
              <a:t>journals</a:t>
            </a:r>
            <a:r>
              <a:rPr lang="pt-BR" dirty="0">
                <a:solidFill>
                  <a:schemeClr val="tx1"/>
                </a:solidFill>
                <a:latin typeface="Cambria"/>
                <a:cs typeface="Cambria"/>
              </a:rPr>
              <a:t> da área. </a:t>
            </a:r>
            <a:endParaRPr lang="en-US" dirty="0">
              <a:solidFill>
                <a:schemeClr val="tx1"/>
              </a:solidFill>
              <a:latin typeface="Cambria"/>
              <a:cs typeface="Cambria"/>
            </a:endParaRPr>
          </a:p>
          <a:p>
            <a:pPr algn="just"/>
            <a:r>
              <a:rPr lang="pt-BR" dirty="0">
                <a:solidFill>
                  <a:schemeClr val="tx1"/>
                </a:solidFill>
                <a:latin typeface="Cambria"/>
                <a:cs typeface="Cambria"/>
              </a:rPr>
              <a:t>As periferias oferecem ao pensamento do centro no máximo estudos de caso e não generalizações. Com a Amazônia nem isso ocorre. </a:t>
            </a:r>
            <a:endParaRPr lang="pt-BR" dirty="0" smtClean="0">
              <a:solidFill>
                <a:schemeClr val="tx1"/>
              </a:solidFill>
              <a:latin typeface="Cambria"/>
              <a:cs typeface="Cambria"/>
            </a:endParaRPr>
          </a:p>
          <a:p>
            <a:pPr algn="just"/>
            <a:r>
              <a:rPr lang="pt-BR" dirty="0">
                <a:solidFill>
                  <a:srgbClr val="000000"/>
                </a:solidFill>
                <a:latin typeface="Cambria"/>
                <a:cs typeface="Cambria"/>
              </a:rPr>
              <a:t>A modernidade separa mundos que são absolutamente articulados. De muitas maneiras, a Europa emerge do encontro colonial, sendo as periferias (Amazônia incluso) co-constitutivas da própria modernidade. </a:t>
            </a:r>
            <a:endParaRPr lang="en-US" dirty="0">
              <a:solidFill>
                <a:srgbClr val="000000"/>
              </a:solidFill>
              <a:latin typeface="Cambria"/>
              <a:cs typeface="Cambria"/>
            </a:endParaRPr>
          </a:p>
          <a:p>
            <a:pPr algn="just"/>
            <a:endParaRPr lang="pt-BR" dirty="0" smtClean="0">
              <a:solidFill>
                <a:schemeClr val="tx1"/>
              </a:solidFill>
              <a:latin typeface="Cambria"/>
              <a:cs typeface="Cambria"/>
            </a:endParaRPr>
          </a:p>
          <a:p>
            <a:pPr algn="just"/>
            <a:endParaRPr lang="pt-BR" dirty="0" smtClean="0">
              <a:solidFill>
                <a:schemeClr val="tx1"/>
              </a:solidFill>
              <a:latin typeface="Cambria"/>
              <a:cs typeface="Cambria"/>
            </a:endParaRPr>
          </a:p>
          <a:p>
            <a:pPr algn="just">
              <a:buNone/>
            </a:pPr>
            <a:endParaRPr lang="pt-BR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6005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767313"/>
          </a:xfrm>
        </p:spPr>
        <p:txBody>
          <a:bodyPr anchor="ctr"/>
          <a:lstStyle/>
          <a:p>
            <a:r>
              <a:rPr lang="pt-BR" sz="2800" dirty="0" smtClean="0">
                <a:latin typeface="Cambria"/>
                <a:cs typeface="Cambria"/>
              </a:rPr>
              <a:t>Edward Said (II)</a:t>
            </a:r>
            <a:endParaRPr lang="pt-BR" sz="2800" dirty="0">
              <a:latin typeface="Cambria"/>
              <a:cs typeface="Cambria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49275" y="973667"/>
            <a:ext cx="8042276" cy="566266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pt-BR" dirty="0" smtClean="0">
                <a:solidFill>
                  <a:schemeClr val="tx1"/>
                </a:solidFill>
                <a:latin typeface="Cambria"/>
                <a:cs typeface="Cambria"/>
              </a:rPr>
              <a:t>A obra de Said é uma “contra-história” da tradição literária europeia que construiu os “povos orientais” como serem incapazes de se governarem e construírem sua própria história.</a:t>
            </a:r>
          </a:p>
          <a:p>
            <a:pPr algn="just"/>
            <a:r>
              <a:rPr lang="pt-BR" dirty="0" smtClean="0">
                <a:solidFill>
                  <a:schemeClr val="tx1"/>
                </a:solidFill>
                <a:latin typeface="Cambria"/>
                <a:cs typeface="Cambria"/>
              </a:rPr>
              <a:t>O </a:t>
            </a:r>
            <a:r>
              <a:rPr lang="pt-BR" dirty="0">
                <a:solidFill>
                  <a:schemeClr val="tx1"/>
                </a:solidFill>
                <a:latin typeface="Cambria"/>
                <a:cs typeface="Cambria"/>
              </a:rPr>
              <a:t>orientalismo serve para construir a ideia de ocidente por meio da representação estereotipada do outro, do oriental. </a:t>
            </a:r>
          </a:p>
          <a:p>
            <a:pPr algn="just"/>
            <a:r>
              <a:rPr lang="pt-BR" dirty="0">
                <a:solidFill>
                  <a:schemeClr val="tx1"/>
                </a:solidFill>
                <a:latin typeface="Cambria"/>
                <a:cs typeface="Cambria"/>
              </a:rPr>
              <a:t>O</a:t>
            </a:r>
            <a:r>
              <a:rPr lang="pt-BR" dirty="0" smtClean="0">
                <a:solidFill>
                  <a:schemeClr val="tx1"/>
                </a:solidFill>
                <a:latin typeface="Cambria"/>
                <a:cs typeface="Cambria"/>
              </a:rPr>
              <a:t> </a:t>
            </a:r>
            <a:r>
              <a:rPr lang="pt-BR" dirty="0">
                <a:solidFill>
                  <a:schemeClr val="tx1"/>
                </a:solidFill>
                <a:latin typeface="Cambria"/>
                <a:cs typeface="Cambria"/>
              </a:rPr>
              <a:t>orientalismo diz mais sobre o mundo europeu do que sobre o mundo “oriental”</a:t>
            </a:r>
            <a:r>
              <a:rPr lang="pt-BR" dirty="0" smtClean="0">
                <a:solidFill>
                  <a:schemeClr val="tx1"/>
                </a:solidFill>
                <a:latin typeface="Cambria"/>
                <a:cs typeface="Cambria"/>
              </a:rPr>
              <a:t>. A cultura europeia ganha em força e identidade com a criação do outro subalterno. </a:t>
            </a:r>
            <a:endParaRPr lang="pt-BR" dirty="0">
              <a:solidFill>
                <a:schemeClr val="tx1"/>
              </a:solidFill>
              <a:latin typeface="Cambria"/>
              <a:cs typeface="Cambria"/>
            </a:endParaRPr>
          </a:p>
          <a:p>
            <a:pPr algn="just"/>
            <a:r>
              <a:rPr lang="pt-BR" dirty="0" smtClean="0">
                <a:solidFill>
                  <a:schemeClr val="tx1"/>
                </a:solidFill>
                <a:latin typeface="Cambria"/>
                <a:cs typeface="Cambria"/>
              </a:rPr>
              <a:t>O orientalismo tem como premissa a exterioridade - o orientalista europeu que faz o oriental falar. A representação do oriental é dada pelo orientalista e não pelo indivíduo. O oriente não parece capaz de se representar. </a:t>
            </a:r>
          </a:p>
          <a:p>
            <a:pPr algn="just"/>
            <a:r>
              <a:rPr lang="pt-BR" dirty="0" smtClean="0">
                <a:solidFill>
                  <a:schemeClr val="tx1"/>
                </a:solidFill>
                <a:latin typeface="Cambria"/>
                <a:cs typeface="Cambria"/>
              </a:rPr>
              <a:t>O orientalismo é também um projeto acadêmico institucional. </a:t>
            </a:r>
            <a:endParaRPr lang="pt-BR" dirty="0">
              <a:solidFill>
                <a:schemeClr val="tx1"/>
              </a:solidFill>
              <a:latin typeface="Cambria"/>
              <a:cs typeface="Cambria"/>
            </a:endParaRPr>
          </a:p>
          <a:p>
            <a:pPr algn="just">
              <a:buNone/>
            </a:pPr>
            <a:endParaRPr lang="pt-BR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9601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936220"/>
          </a:xfrm>
        </p:spPr>
        <p:txBody>
          <a:bodyPr anchor="ctr"/>
          <a:lstStyle/>
          <a:p>
            <a:r>
              <a:rPr lang="pt-BR" sz="2800" dirty="0" smtClean="0">
                <a:latin typeface="Cambria"/>
                <a:cs typeface="Cambria"/>
              </a:rPr>
              <a:t>As pinturas de Jean-Léon </a:t>
            </a:r>
            <a:r>
              <a:rPr lang="pt-BR" sz="2800" dirty="0" err="1" smtClean="0">
                <a:latin typeface="Cambria"/>
                <a:cs typeface="Cambria"/>
              </a:rPr>
              <a:t>Gérome</a:t>
            </a:r>
            <a:r>
              <a:rPr lang="pt-BR" sz="2800" dirty="0" smtClean="0">
                <a:latin typeface="Cambria"/>
                <a:cs typeface="Cambria"/>
              </a:rPr>
              <a:t> (1824-1904)</a:t>
            </a:r>
            <a:br>
              <a:rPr lang="pt-BR" sz="2800" dirty="0" smtClean="0">
                <a:latin typeface="Cambria"/>
                <a:cs typeface="Cambria"/>
              </a:rPr>
            </a:br>
            <a:r>
              <a:rPr lang="pt-BR" sz="2400" dirty="0" smtClean="0">
                <a:latin typeface="Cambria"/>
                <a:cs typeface="Cambria"/>
              </a:rPr>
              <a:t>“O Mercador de Tapetes no Cairo” (1887)</a:t>
            </a:r>
            <a:endParaRPr lang="pt-BR" sz="2400" dirty="0">
              <a:latin typeface="Cambria"/>
              <a:cs typeface="Cambria"/>
            </a:endParaRPr>
          </a:p>
        </p:txBody>
      </p:sp>
      <p:pic>
        <p:nvPicPr>
          <p:cNvPr id="2050" name="Picture 2" descr="C:\Users\Feliciano\Desktop\801px-Jean-Léon_Gérôme_015_Carpets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92014" y="1160637"/>
            <a:ext cx="7687992" cy="557105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349601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49275" y="224287"/>
            <a:ext cx="8042276" cy="1000664"/>
          </a:xfrm>
        </p:spPr>
        <p:txBody>
          <a:bodyPr anchor="ctr"/>
          <a:lstStyle/>
          <a:p>
            <a:r>
              <a:rPr lang="pt-BR" sz="2800" dirty="0" smtClean="0">
                <a:latin typeface="Cambria"/>
                <a:cs typeface="Cambria"/>
              </a:rPr>
              <a:t>As pinturas de Jean-Léon </a:t>
            </a:r>
            <a:r>
              <a:rPr lang="pt-BR" sz="2800" dirty="0" err="1" smtClean="0">
                <a:latin typeface="Cambria"/>
                <a:cs typeface="Cambria"/>
              </a:rPr>
              <a:t>Gérome</a:t>
            </a:r>
            <a:r>
              <a:rPr lang="pt-BR" sz="2800" dirty="0" smtClean="0">
                <a:latin typeface="Cambria"/>
                <a:cs typeface="Cambria"/>
              </a:rPr>
              <a:t> (1824-1904)</a:t>
            </a:r>
            <a:br>
              <a:rPr lang="pt-BR" sz="2800" dirty="0" smtClean="0">
                <a:latin typeface="Cambria"/>
                <a:cs typeface="Cambria"/>
              </a:rPr>
            </a:br>
            <a:r>
              <a:rPr lang="pt-BR" sz="2400" dirty="0" smtClean="0">
                <a:latin typeface="Cambria"/>
                <a:cs typeface="Cambria"/>
              </a:rPr>
              <a:t>“O Encantador de Serpente” (1879)</a:t>
            </a:r>
            <a:r>
              <a:rPr lang="pt-BR" sz="2800" dirty="0" smtClean="0">
                <a:latin typeface="Cambria"/>
                <a:cs typeface="Cambria"/>
              </a:rPr>
              <a:t/>
            </a:r>
            <a:br>
              <a:rPr lang="pt-BR" sz="2800" dirty="0" smtClean="0">
                <a:latin typeface="Cambria"/>
                <a:cs typeface="Cambria"/>
              </a:rPr>
            </a:br>
            <a:endParaRPr lang="pt-BR" sz="2800" dirty="0">
              <a:latin typeface="Cambria"/>
              <a:cs typeface="Cambria"/>
            </a:endParaRPr>
          </a:p>
        </p:txBody>
      </p:sp>
      <p:sp>
        <p:nvSpPr>
          <p:cNvPr id="4" name="Espaço Reservado para Conteúdo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3074" name="Picture 2" descr="C:\Users\Feliciano\Desktop\Serpen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5042" y="1371600"/>
            <a:ext cx="8439038" cy="523720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349601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875835"/>
          </a:xfrm>
        </p:spPr>
        <p:txBody>
          <a:bodyPr anchor="ctr"/>
          <a:lstStyle/>
          <a:p>
            <a:r>
              <a:rPr lang="pt-BR" sz="2800" dirty="0" smtClean="0">
                <a:latin typeface="Cambria"/>
                <a:cs typeface="Cambria"/>
              </a:rPr>
              <a:t>As pinturas de J</a:t>
            </a:r>
            <a:r>
              <a:rPr lang="pt-BR" sz="2800" dirty="0">
                <a:latin typeface="Cambria"/>
                <a:cs typeface="Cambria"/>
              </a:rPr>
              <a:t>e</a:t>
            </a:r>
            <a:r>
              <a:rPr lang="pt-BR" sz="2800" dirty="0" smtClean="0">
                <a:latin typeface="Cambria"/>
                <a:cs typeface="Cambria"/>
              </a:rPr>
              <a:t>an-Léon </a:t>
            </a:r>
            <a:r>
              <a:rPr lang="pt-BR" sz="2800" dirty="0" err="1" smtClean="0">
                <a:latin typeface="Cambria"/>
                <a:cs typeface="Cambria"/>
              </a:rPr>
              <a:t>Gérome</a:t>
            </a:r>
            <a:r>
              <a:rPr lang="pt-BR" sz="2800" dirty="0" smtClean="0">
                <a:latin typeface="Cambria"/>
                <a:cs typeface="Cambria"/>
              </a:rPr>
              <a:t> (1824-1904)</a:t>
            </a:r>
            <a:br>
              <a:rPr lang="pt-BR" sz="2800" dirty="0" smtClean="0">
                <a:latin typeface="Cambria"/>
                <a:cs typeface="Cambria"/>
              </a:rPr>
            </a:br>
            <a:r>
              <a:rPr lang="pt-BR" sz="2400" dirty="0" smtClean="0">
                <a:latin typeface="Cambria"/>
                <a:cs typeface="Cambria"/>
              </a:rPr>
              <a:t>“A Piscina no </a:t>
            </a:r>
            <a:r>
              <a:rPr lang="pt-BR" sz="2400" dirty="0" err="1" smtClean="0">
                <a:latin typeface="Cambria"/>
                <a:cs typeface="Cambria"/>
              </a:rPr>
              <a:t>Harem</a:t>
            </a:r>
            <a:r>
              <a:rPr lang="pt-BR" sz="2400" dirty="0" smtClean="0">
                <a:latin typeface="Cambria"/>
                <a:cs typeface="Cambria"/>
              </a:rPr>
              <a:t>” (1885)</a:t>
            </a:r>
            <a:endParaRPr lang="pt-BR" sz="2400" dirty="0">
              <a:latin typeface="Cambria"/>
              <a:cs typeface="Cambria"/>
            </a:endParaRPr>
          </a:p>
        </p:txBody>
      </p:sp>
      <p:pic>
        <p:nvPicPr>
          <p:cNvPr id="1034" name="Picture 10" descr="C:\Users\Feliciano\Desktop\Harem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0629" y="1121434"/>
            <a:ext cx="8343452" cy="548737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262881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065616"/>
          </a:xfrm>
        </p:spPr>
        <p:txBody>
          <a:bodyPr anchor="ctr"/>
          <a:lstStyle/>
          <a:p>
            <a:r>
              <a:rPr lang="pt-BR" sz="2800" dirty="0" smtClean="0">
                <a:latin typeface="Cambria"/>
                <a:cs typeface="Cambria"/>
              </a:rPr>
              <a:t>As pinturas de Jean-Léon </a:t>
            </a:r>
            <a:r>
              <a:rPr lang="pt-BR" sz="2800" dirty="0" err="1" smtClean="0">
                <a:latin typeface="Cambria"/>
                <a:cs typeface="Cambria"/>
              </a:rPr>
              <a:t>Gérome</a:t>
            </a:r>
            <a:r>
              <a:rPr lang="pt-BR" sz="2800" dirty="0" smtClean="0">
                <a:latin typeface="Cambria"/>
                <a:cs typeface="Cambria"/>
              </a:rPr>
              <a:t> (1824-1904)</a:t>
            </a:r>
            <a:br>
              <a:rPr lang="pt-BR" sz="2800" dirty="0" smtClean="0">
                <a:latin typeface="Cambria"/>
                <a:cs typeface="Cambria"/>
              </a:rPr>
            </a:br>
            <a:r>
              <a:rPr lang="pt-BR" sz="2400" dirty="0" smtClean="0">
                <a:latin typeface="Cambria"/>
                <a:cs typeface="Cambria"/>
              </a:rPr>
              <a:t>“Napoleão III reconhece os Embaixadores do Sião” (1864)</a:t>
            </a:r>
            <a:endParaRPr lang="pt-BR" sz="2400" dirty="0">
              <a:latin typeface="Cambria"/>
              <a:cs typeface="Cambria"/>
            </a:endParaRPr>
          </a:p>
        </p:txBody>
      </p:sp>
      <p:pic>
        <p:nvPicPr>
          <p:cNvPr id="4099" name="Picture 3" descr="C:\Users\Feliciano\Desktop\font4_gerome_001f (1)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49275" y="1345720"/>
            <a:ext cx="8042275" cy="504461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925900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739091"/>
          </a:xfrm>
        </p:spPr>
        <p:txBody>
          <a:bodyPr anchor="ctr"/>
          <a:lstStyle/>
          <a:p>
            <a:r>
              <a:rPr lang="pt-BR" sz="2800" dirty="0" smtClean="0">
                <a:latin typeface="Cambria"/>
                <a:cs typeface="Cambria"/>
              </a:rPr>
              <a:t>Algumas obras e filmes colonialistas</a:t>
            </a:r>
            <a:endParaRPr lang="pt-BR" sz="2800" dirty="0">
              <a:latin typeface="Cambria"/>
              <a:cs typeface="Cambria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49275" y="846667"/>
            <a:ext cx="8042276" cy="5789660"/>
          </a:xfrm>
        </p:spPr>
        <p:txBody>
          <a:bodyPr>
            <a:normAutofit/>
          </a:bodyPr>
          <a:lstStyle/>
          <a:p>
            <a:pPr algn="just"/>
            <a:r>
              <a:rPr lang="pt-BR" dirty="0" smtClean="0">
                <a:solidFill>
                  <a:schemeClr val="tx1"/>
                </a:solidFill>
                <a:latin typeface="Cambria"/>
                <a:cs typeface="Cambria"/>
              </a:rPr>
              <a:t>Tradução de ”1001 Noites” por Antoine </a:t>
            </a:r>
            <a:r>
              <a:rPr lang="pt-BR" dirty="0" err="1" smtClean="0">
                <a:solidFill>
                  <a:schemeClr val="tx1"/>
                </a:solidFill>
                <a:latin typeface="Cambria"/>
                <a:cs typeface="Cambria"/>
              </a:rPr>
              <a:t>Galland</a:t>
            </a:r>
            <a:r>
              <a:rPr lang="pt-BR" dirty="0" smtClean="0">
                <a:solidFill>
                  <a:schemeClr val="tx1"/>
                </a:solidFill>
                <a:latin typeface="Cambria"/>
                <a:cs typeface="Cambria"/>
              </a:rPr>
              <a:t> (1701-1715).</a:t>
            </a:r>
          </a:p>
          <a:p>
            <a:pPr algn="just"/>
            <a:r>
              <a:rPr lang="pt-BR" dirty="0" smtClean="0">
                <a:solidFill>
                  <a:schemeClr val="tx1"/>
                </a:solidFill>
                <a:latin typeface="Cambria"/>
                <a:cs typeface="Cambria"/>
              </a:rPr>
              <a:t>Karl </a:t>
            </a:r>
            <a:r>
              <a:rPr lang="pt-BR" dirty="0">
                <a:solidFill>
                  <a:schemeClr val="tx1"/>
                </a:solidFill>
                <a:latin typeface="Cambria"/>
                <a:cs typeface="Cambria"/>
              </a:rPr>
              <a:t>Marx - O 18 de Brumário de Luís Bonaparte (1852).</a:t>
            </a:r>
          </a:p>
          <a:p>
            <a:pPr algn="just"/>
            <a:r>
              <a:rPr lang="pt-BR" dirty="0" err="1" smtClean="0">
                <a:solidFill>
                  <a:schemeClr val="tx1"/>
                </a:solidFill>
                <a:latin typeface="Cambria"/>
                <a:cs typeface="Cambria"/>
              </a:rPr>
              <a:t>Julio</a:t>
            </a:r>
            <a:r>
              <a:rPr lang="pt-BR" dirty="0" smtClean="0">
                <a:solidFill>
                  <a:schemeClr val="tx1"/>
                </a:solidFill>
                <a:latin typeface="Cambria"/>
                <a:cs typeface="Cambria"/>
              </a:rPr>
              <a:t> </a:t>
            </a:r>
            <a:r>
              <a:rPr lang="pt-BR" dirty="0">
                <a:solidFill>
                  <a:schemeClr val="tx1"/>
                </a:solidFill>
                <a:latin typeface="Cambria"/>
                <a:cs typeface="Cambria"/>
              </a:rPr>
              <a:t>Verne - A Ilha Misteriosa (1875). </a:t>
            </a:r>
          </a:p>
          <a:p>
            <a:pPr algn="just"/>
            <a:r>
              <a:rPr lang="pt-BR" dirty="0" smtClean="0">
                <a:solidFill>
                  <a:schemeClr val="tx1"/>
                </a:solidFill>
                <a:latin typeface="Cambria"/>
                <a:cs typeface="Cambria"/>
              </a:rPr>
              <a:t>Arthur </a:t>
            </a:r>
            <a:r>
              <a:rPr lang="pt-BR" dirty="0" err="1" smtClean="0">
                <a:solidFill>
                  <a:schemeClr val="tx1"/>
                </a:solidFill>
                <a:latin typeface="Cambria"/>
                <a:cs typeface="Cambria"/>
              </a:rPr>
              <a:t>Conan</a:t>
            </a:r>
            <a:r>
              <a:rPr lang="pt-BR" dirty="0" smtClean="0">
                <a:solidFill>
                  <a:schemeClr val="tx1"/>
                </a:solidFill>
                <a:latin typeface="Cambria"/>
                <a:cs typeface="Cambria"/>
              </a:rPr>
              <a:t> Doyle </a:t>
            </a:r>
            <a:r>
              <a:rPr lang="mr-IN" dirty="0" smtClean="0">
                <a:solidFill>
                  <a:schemeClr val="tx1"/>
                </a:solidFill>
                <a:latin typeface="Cambria"/>
                <a:cs typeface="Cambria"/>
              </a:rPr>
              <a:t>–</a:t>
            </a:r>
            <a:r>
              <a:rPr lang="pt-BR" dirty="0" smtClean="0">
                <a:solidFill>
                  <a:schemeClr val="tx1"/>
                </a:solidFill>
                <a:latin typeface="Cambria"/>
                <a:cs typeface="Cambria"/>
              </a:rPr>
              <a:t> O Mundo Perdido (1912).</a:t>
            </a:r>
          </a:p>
          <a:p>
            <a:pPr algn="just"/>
            <a:r>
              <a:rPr lang="pt-BR" dirty="0" smtClean="0">
                <a:solidFill>
                  <a:schemeClr val="tx1"/>
                </a:solidFill>
                <a:latin typeface="Cambria"/>
                <a:cs typeface="Cambria"/>
              </a:rPr>
              <a:t>Agatha Christie </a:t>
            </a:r>
            <a:r>
              <a:rPr lang="mr-IN" dirty="0" smtClean="0">
                <a:solidFill>
                  <a:schemeClr val="tx1"/>
                </a:solidFill>
                <a:latin typeface="Cambria"/>
                <a:cs typeface="Cambria"/>
              </a:rPr>
              <a:t>–</a:t>
            </a:r>
            <a:r>
              <a:rPr lang="pt-BR" dirty="0" smtClean="0">
                <a:solidFill>
                  <a:schemeClr val="tx1"/>
                </a:solidFill>
                <a:latin typeface="Cambria"/>
                <a:cs typeface="Cambria"/>
              </a:rPr>
              <a:t> Assassinato no Expresso Oriente (1934).</a:t>
            </a:r>
          </a:p>
          <a:p>
            <a:pPr algn="just"/>
            <a:r>
              <a:rPr lang="pt-BR" dirty="0">
                <a:solidFill>
                  <a:schemeClr val="tx1"/>
                </a:solidFill>
                <a:latin typeface="Cambria"/>
                <a:cs typeface="Cambria"/>
              </a:rPr>
              <a:t>Lawrence da Arábia (1962) </a:t>
            </a:r>
            <a:r>
              <a:rPr lang="pt-BR" dirty="0" smtClean="0">
                <a:solidFill>
                  <a:schemeClr val="tx1"/>
                </a:solidFill>
                <a:latin typeface="Cambria"/>
                <a:cs typeface="Cambria"/>
              </a:rPr>
              <a:t>		</a:t>
            </a:r>
            <a:r>
              <a:rPr lang="pt-BR" dirty="0" err="1" smtClean="0">
                <a:solidFill>
                  <a:schemeClr val="tx1"/>
                </a:solidFill>
                <a:latin typeface="Cambria"/>
                <a:cs typeface="Cambria"/>
              </a:rPr>
              <a:t>https</a:t>
            </a:r>
            <a:r>
              <a:rPr lang="pt-BR" dirty="0">
                <a:solidFill>
                  <a:schemeClr val="tx1"/>
                </a:solidFill>
                <a:latin typeface="Cambria"/>
                <a:cs typeface="Cambria"/>
              </a:rPr>
              <a:t>://</a:t>
            </a:r>
            <a:r>
              <a:rPr lang="pt-BR" dirty="0" err="1">
                <a:solidFill>
                  <a:schemeClr val="tx1"/>
                </a:solidFill>
                <a:latin typeface="Cambria"/>
                <a:cs typeface="Cambria"/>
              </a:rPr>
              <a:t>www.youtube.com</a:t>
            </a:r>
            <a:r>
              <a:rPr lang="pt-BR" dirty="0">
                <a:solidFill>
                  <a:schemeClr val="tx1"/>
                </a:solidFill>
                <a:latin typeface="Cambria"/>
                <a:cs typeface="Cambria"/>
              </a:rPr>
              <a:t>/</a:t>
            </a:r>
            <a:r>
              <a:rPr lang="pt-BR" dirty="0" err="1">
                <a:solidFill>
                  <a:schemeClr val="tx1"/>
                </a:solidFill>
                <a:latin typeface="Cambria"/>
                <a:cs typeface="Cambria"/>
              </a:rPr>
              <a:t>watch?v</a:t>
            </a:r>
            <a:r>
              <a:rPr lang="pt-BR" dirty="0">
                <a:solidFill>
                  <a:schemeClr val="tx1"/>
                </a:solidFill>
                <a:latin typeface="Cambria"/>
                <a:cs typeface="Cambria"/>
              </a:rPr>
              <a:t>=zSfE5TiyPd8 </a:t>
            </a:r>
            <a:endParaRPr lang="pt-BR" dirty="0" smtClean="0">
              <a:solidFill>
                <a:schemeClr val="tx1"/>
              </a:solidFill>
              <a:latin typeface="Cambria"/>
              <a:cs typeface="Cambria"/>
            </a:endParaRPr>
          </a:p>
          <a:p>
            <a:pPr algn="just"/>
            <a:r>
              <a:rPr lang="pt-BR" dirty="0" smtClean="0">
                <a:solidFill>
                  <a:schemeClr val="tx1"/>
                </a:solidFill>
                <a:latin typeface="Cambria"/>
                <a:cs typeface="Cambria"/>
              </a:rPr>
              <a:t>Trilogia Indiana Jones (1981-2008)</a:t>
            </a:r>
          </a:p>
          <a:p>
            <a:pPr algn="just"/>
            <a:endParaRPr lang="pt-BR" dirty="0" smtClean="0">
              <a:solidFill>
                <a:schemeClr val="tx1"/>
              </a:solidFill>
              <a:latin typeface="Cambria"/>
              <a:cs typeface="Cambria"/>
            </a:endParaRPr>
          </a:p>
          <a:p>
            <a:pPr algn="just"/>
            <a:endParaRPr lang="pt-BR" dirty="0" smtClean="0">
              <a:solidFill>
                <a:schemeClr val="tx1"/>
              </a:solidFill>
              <a:latin typeface="Cambria"/>
              <a:cs typeface="Cambria"/>
            </a:endParaRPr>
          </a:p>
          <a:p>
            <a:pPr algn="just"/>
            <a:endParaRPr lang="pt-BR" dirty="0" smtClean="0">
              <a:solidFill>
                <a:schemeClr val="tx1"/>
              </a:solidFill>
              <a:latin typeface="Cambria"/>
              <a:cs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1054609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49275" y="107577"/>
            <a:ext cx="8042276" cy="358416"/>
          </a:xfrm>
        </p:spPr>
        <p:txBody>
          <a:bodyPr anchor="ctr"/>
          <a:lstStyle/>
          <a:p>
            <a:r>
              <a:rPr lang="pt-BR" sz="2800" dirty="0" smtClean="0">
                <a:latin typeface="Cambria"/>
                <a:cs typeface="Cambria"/>
              </a:rPr>
              <a:t>Franz </a:t>
            </a:r>
            <a:r>
              <a:rPr lang="pt-BR" sz="2800" dirty="0" err="1" smtClean="0">
                <a:latin typeface="Cambria"/>
                <a:cs typeface="Cambria"/>
              </a:rPr>
              <a:t>Fanon</a:t>
            </a:r>
            <a:endParaRPr lang="pt-BR" sz="2800" dirty="0">
              <a:latin typeface="Cambria"/>
              <a:cs typeface="Cambria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19808" y="624254"/>
            <a:ext cx="8827477" cy="6012073"/>
          </a:xfrm>
        </p:spPr>
        <p:txBody>
          <a:bodyPr>
            <a:normAutofit fontScale="40000" lnSpcReduction="20000"/>
          </a:bodyPr>
          <a:lstStyle/>
          <a:p>
            <a:pPr algn="just"/>
            <a:r>
              <a:rPr lang="pt-BR" dirty="0" smtClean="0">
                <a:solidFill>
                  <a:schemeClr val="tx1"/>
                </a:solidFill>
                <a:latin typeface="Cambria"/>
                <a:cs typeface="Cambria"/>
              </a:rPr>
              <a:t>Franz </a:t>
            </a:r>
            <a:r>
              <a:rPr lang="pt-BR" dirty="0" err="1" smtClean="0">
                <a:solidFill>
                  <a:schemeClr val="tx1"/>
                </a:solidFill>
                <a:latin typeface="Cambria"/>
                <a:cs typeface="Cambria"/>
              </a:rPr>
              <a:t>Fanon</a:t>
            </a:r>
            <a:r>
              <a:rPr lang="pt-BR" dirty="0" smtClean="0">
                <a:solidFill>
                  <a:schemeClr val="tx1"/>
                </a:solidFill>
                <a:latin typeface="Cambria"/>
                <a:cs typeface="Cambria"/>
              </a:rPr>
              <a:t> – Os Condenados da Terra (1961) -</a:t>
            </a:r>
            <a:r>
              <a:rPr lang="pt-BR" dirty="0" smtClean="0">
                <a:solidFill>
                  <a:schemeClr val="tx1"/>
                </a:solidFill>
                <a:latin typeface="Cambria"/>
                <a:cs typeface="Cambria"/>
              </a:rPr>
              <a:t>Capítulo 1 – Sobre a violência</a:t>
            </a:r>
          </a:p>
          <a:p>
            <a:pPr marL="0" indent="0" algn="just">
              <a:buNone/>
            </a:pPr>
            <a:r>
              <a:rPr lang="pt-BR" sz="4000" i="1" dirty="0" smtClean="0">
                <a:solidFill>
                  <a:schemeClr val="tx1"/>
                </a:solidFill>
                <a:latin typeface="Cambria" panose="02040503050406030204" pitchFamily="18" charset="0"/>
              </a:rPr>
              <a:t>“Libertação </a:t>
            </a:r>
            <a:r>
              <a:rPr lang="pt-BR" sz="4000" i="1" dirty="0">
                <a:solidFill>
                  <a:schemeClr val="tx1"/>
                </a:solidFill>
                <a:latin typeface="Cambria" panose="02040503050406030204" pitchFamily="18" charset="0"/>
              </a:rPr>
              <a:t>nacional, renascimento nacional, a restauração da nacionalidade ao povo, </a:t>
            </a:r>
            <a:r>
              <a:rPr lang="pt-BR" sz="4000" i="1" dirty="0" err="1">
                <a:solidFill>
                  <a:schemeClr val="tx1"/>
                </a:solidFill>
                <a:latin typeface="Cambria" panose="02040503050406030204" pitchFamily="18" charset="0"/>
              </a:rPr>
              <a:t>commonwealth</a:t>
            </a:r>
            <a:r>
              <a:rPr lang="pt-BR" sz="4000" i="1" dirty="0">
                <a:solidFill>
                  <a:schemeClr val="tx1"/>
                </a:solidFill>
                <a:latin typeface="Cambria" panose="02040503050406030204" pitchFamily="18" charset="0"/>
              </a:rPr>
              <a:t>: quaisquer que sejam os títulos usados ​​ou as novas fórmulas introduzidas, a descolonização é sempre um fenómeno violento. Em qualquer nível que estudemos - relações entre indivíduos, novos nomes para clubes esportivos, mistura humana em coquetéis, na polícia, nos conselhos diretivos de bancos nacionais ou privados - a descolonização é simplesmente a substituição de uma certa "espécie" de homens por outra </a:t>
            </a:r>
            <a:r>
              <a:rPr lang="pt-BR" sz="4000" i="1" dirty="0" smtClean="0">
                <a:solidFill>
                  <a:schemeClr val="tx1"/>
                </a:solidFill>
                <a:latin typeface="Cambria" panose="02040503050406030204" pitchFamily="18" charset="0"/>
              </a:rPr>
              <a:t>(...) A </a:t>
            </a:r>
            <a:r>
              <a:rPr lang="pt-BR" sz="4000" i="1" dirty="0">
                <a:solidFill>
                  <a:schemeClr val="tx1"/>
                </a:solidFill>
                <a:latin typeface="Cambria" panose="02040503050406030204" pitchFamily="18" charset="0"/>
              </a:rPr>
              <a:t>descolonização, que se propõe a mudar a ordem do mundo, é, obviamente, um programa de completa desordem </a:t>
            </a:r>
            <a:r>
              <a:rPr lang="pt-BR" sz="4000" i="1" dirty="0" smtClean="0">
                <a:solidFill>
                  <a:schemeClr val="tx1"/>
                </a:solidFill>
                <a:latin typeface="Cambria" panose="02040503050406030204" pitchFamily="18" charset="0"/>
              </a:rPr>
              <a:t>(...) A </a:t>
            </a:r>
            <a:r>
              <a:rPr lang="pt-BR" sz="4000" i="1" dirty="0">
                <a:solidFill>
                  <a:schemeClr val="tx1"/>
                </a:solidFill>
                <a:latin typeface="Cambria" panose="02040503050406030204" pitchFamily="18" charset="0"/>
              </a:rPr>
              <a:t>descolonização é o encontro de duas forças, opostas uma à outra por sua própria natureza, que na verdade devem sua originalidade àquele tipo de relação que resulta e é nutrida pela situação nas colônias. Seu primeiro encontro foi marcado pela violência e sua existência conjunta - isto é, a exploração do nativo pelo colonizador - foi levada por uma grande quantidade de baionetas e canhões. O colono e o nativo são velhos conhecidos. Na verdade, o colono está certo quando fala de conhecê-los bem. Pois é o colono que trouxe o nativo à existência e que perpetua sua existência. O colono deve o fato de sua própria existência, isto é, sua propriedade, ao sistema </a:t>
            </a:r>
            <a:r>
              <a:rPr lang="pt-BR" sz="4000" i="1" dirty="0" smtClean="0">
                <a:solidFill>
                  <a:schemeClr val="tx1"/>
                </a:solidFill>
                <a:latin typeface="Cambria" panose="02040503050406030204" pitchFamily="18" charset="0"/>
              </a:rPr>
              <a:t>colonial. Na </a:t>
            </a:r>
            <a:r>
              <a:rPr lang="pt-BR" sz="4000" i="1" dirty="0">
                <a:solidFill>
                  <a:schemeClr val="tx1"/>
                </a:solidFill>
                <a:latin typeface="Cambria" panose="02040503050406030204" pitchFamily="18" charset="0"/>
              </a:rPr>
              <a:t>descolonização, há, portanto, uma necessidade de questionar completamente a situação colonial. Se quisermos descrevê-la com precisão, poderemos encontrá-la nas palavras bem conhecidas: "O último será o primeiro e o primeiro, o último". A descolonização é a colocação em prática desta frase. É por isso que, se tentarmos descrevê-lo, toda a descolonização é bem-sucedida </a:t>
            </a:r>
            <a:r>
              <a:rPr lang="pt-BR" sz="4000" i="1" dirty="0" smtClean="0">
                <a:solidFill>
                  <a:schemeClr val="tx1"/>
                </a:solidFill>
                <a:latin typeface="Cambria" panose="02040503050406030204" pitchFamily="18" charset="0"/>
              </a:rPr>
              <a:t>(...) A </a:t>
            </a:r>
            <a:r>
              <a:rPr lang="pt-BR" sz="4000" i="1" dirty="0">
                <a:solidFill>
                  <a:schemeClr val="tx1"/>
                </a:solidFill>
                <a:latin typeface="Cambria" panose="02040503050406030204" pitchFamily="18" charset="0"/>
              </a:rPr>
              <a:t>verdade nua da descolonização evoca para nós as balas abrasadoras e as facas manchadas de sangue que emanam dela. Pois se o último for o primeiro, isso só acontecerá depois de uma luta assassina e decisiva entre os dois protagonistas. Fazê-los (colonizados) subir a um ritmo (muito rapidamente, dizem alguns) os passos conhecidos que caracterizam uma sociedade organizada, só pode triunfar se usarmos todos os meios para transformar essa escala, incluindo, obviamente, a </a:t>
            </a:r>
            <a:r>
              <a:rPr lang="pt-BR" sz="4000" i="1" dirty="0" smtClean="0">
                <a:solidFill>
                  <a:schemeClr val="tx1"/>
                </a:solidFill>
                <a:latin typeface="Cambria" panose="02040503050406030204" pitchFamily="18" charset="0"/>
              </a:rPr>
              <a:t>violência (...) Você </a:t>
            </a:r>
            <a:r>
              <a:rPr lang="pt-BR" sz="4000" i="1" dirty="0">
                <a:solidFill>
                  <a:schemeClr val="tx1"/>
                </a:solidFill>
                <a:latin typeface="Cambria" panose="02040503050406030204" pitchFamily="18" charset="0"/>
              </a:rPr>
              <a:t>não transforma nenhuma sociedade, por mais primitiva que possa ser, de cabeça para baixo com tal programa, se você não decidiu desde o início, isto é, desde a própria formulação desse programa, que se deve superar todos os obstáculos em frente. O nativo que decide colocar o programa em prática, e se tornar sua força motriz, está pronto para a violência desse os tempos imemoriais. Desde o nascimento, fica claro para ele que esse mundo estreito, repleto de proibições, só pode ser questionado pela violência </a:t>
            </a:r>
            <a:r>
              <a:rPr lang="pt-BR" sz="4000" i="1" dirty="0" smtClean="0">
                <a:solidFill>
                  <a:schemeClr val="tx1"/>
                </a:solidFill>
                <a:latin typeface="Cambria" panose="02040503050406030204" pitchFamily="18" charset="0"/>
              </a:rPr>
              <a:t>absoluta”.</a:t>
            </a:r>
            <a:endParaRPr lang="pt-BR" sz="4000" i="1" dirty="0">
              <a:solidFill>
                <a:schemeClr val="tx1"/>
              </a:solidFill>
              <a:latin typeface="Cambria" panose="02040503050406030204" pitchFamily="18" charset="0"/>
            </a:endParaRPr>
          </a:p>
          <a:p>
            <a:pPr algn="just"/>
            <a:endParaRPr lang="pt-BR" sz="2500" dirty="0" smtClean="0">
              <a:solidFill>
                <a:schemeClr val="tx1"/>
              </a:solidFill>
              <a:latin typeface="Cambria"/>
              <a:cs typeface="Cambria"/>
            </a:endParaRPr>
          </a:p>
          <a:p>
            <a:pPr algn="just"/>
            <a:endParaRPr lang="pt-BR" dirty="0" smtClean="0">
              <a:solidFill>
                <a:schemeClr val="tx1"/>
              </a:solidFill>
              <a:latin typeface="Cambria"/>
              <a:cs typeface="Cambria"/>
            </a:endParaRPr>
          </a:p>
          <a:p>
            <a:pPr algn="just"/>
            <a:endParaRPr lang="pt-BR" dirty="0" smtClean="0">
              <a:solidFill>
                <a:schemeClr val="tx1"/>
              </a:solidFill>
              <a:latin typeface="Cambria"/>
              <a:cs typeface="Cambria"/>
            </a:endParaRPr>
          </a:p>
          <a:p>
            <a:pPr algn="just"/>
            <a:endParaRPr lang="pt-BR" dirty="0" smtClean="0">
              <a:solidFill>
                <a:schemeClr val="tx1"/>
              </a:solidFill>
              <a:latin typeface="Cambria"/>
              <a:cs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2507216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1070</TotalTime>
  <Words>2292</Words>
  <Application>Microsoft Office PowerPoint</Application>
  <PresentationFormat>Apresentação na tela (4:3)</PresentationFormat>
  <Paragraphs>111</Paragraphs>
  <Slides>21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21</vt:i4>
      </vt:variant>
    </vt:vector>
  </HeadingPairs>
  <TitlesOfParts>
    <vt:vector size="26" baseType="lpstr">
      <vt:lpstr>Calibri</vt:lpstr>
      <vt:lpstr>Cambria</vt:lpstr>
      <vt:lpstr>News Gothic MT</vt:lpstr>
      <vt:lpstr>Wingdings 2</vt:lpstr>
      <vt:lpstr>Breeze</vt:lpstr>
      <vt:lpstr>Apresentação do PowerPoint</vt:lpstr>
      <vt:lpstr>Edward Said (I)</vt:lpstr>
      <vt:lpstr>Edward Said (II)</vt:lpstr>
      <vt:lpstr>As pinturas de Jean-Léon Gérome (1824-1904) “O Mercador de Tapetes no Cairo” (1887)</vt:lpstr>
      <vt:lpstr>As pinturas de Jean-Léon Gérome (1824-1904) “O Encantador de Serpente” (1879) </vt:lpstr>
      <vt:lpstr>As pinturas de Jean-Léon Gérome (1824-1904) “A Piscina no Harem” (1885)</vt:lpstr>
      <vt:lpstr>As pinturas de Jean-Léon Gérome (1824-1904) “Napoleão III reconhece os Embaixadores do Sião” (1864)</vt:lpstr>
      <vt:lpstr>Algumas obras e filmes colonialistas</vt:lpstr>
      <vt:lpstr>Franz Fanon</vt:lpstr>
      <vt:lpstr>Pós-Colonialismo em RI (I)</vt:lpstr>
      <vt:lpstr>Pós-Colonialismo em RI (II)</vt:lpstr>
      <vt:lpstr>Pós-Colonialismo em RI (III)</vt:lpstr>
      <vt:lpstr>Pós-Colonialismo em RI (IV)</vt:lpstr>
      <vt:lpstr>Pós-Colonialismo em RI (V)</vt:lpstr>
      <vt:lpstr>Pós-Colonialismo em RI (VI)</vt:lpstr>
      <vt:lpstr>Pós-Colonialismo em RI (VII)</vt:lpstr>
      <vt:lpstr>Pós-Colonialismo em RI (VIII)</vt:lpstr>
      <vt:lpstr>Pós-Colonialismo em RI (IX)</vt:lpstr>
      <vt:lpstr>Pós-Colonialismo em RI (X)</vt:lpstr>
      <vt:lpstr>Pós-Colonialismo em RI (XI)</vt:lpstr>
      <vt:lpstr>Manuela Picq e a Amazônia</vt:lpstr>
    </vt:vector>
  </TitlesOfParts>
  <Company>ESPM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 realismo ofensivo de John Mearsheimer</dc:title>
  <dc:creator>Feliciano Guimaraes</dc:creator>
  <cp:lastModifiedBy>Feliciano</cp:lastModifiedBy>
  <cp:revision>161</cp:revision>
  <dcterms:created xsi:type="dcterms:W3CDTF">2014-02-20T14:42:30Z</dcterms:created>
  <dcterms:modified xsi:type="dcterms:W3CDTF">2018-12-03T15:31:20Z</dcterms:modified>
</cp:coreProperties>
</file>