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theme/themeOverride1.xml" ContentType="application/vnd.openxmlformats-officedocument.themeOverr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notesMasterIdLst>
    <p:notesMasterId r:id="rId19"/>
  </p:notesMasterIdLst>
  <p:sldIdLst>
    <p:sldId id="256" r:id="rId2"/>
    <p:sldId id="400" r:id="rId3"/>
    <p:sldId id="419" r:id="rId4"/>
    <p:sldId id="377" r:id="rId5"/>
    <p:sldId id="430" r:id="rId6"/>
    <p:sldId id="277" r:id="rId7"/>
    <p:sldId id="403" r:id="rId8"/>
    <p:sldId id="404" r:id="rId9"/>
    <p:sldId id="407" r:id="rId10"/>
    <p:sldId id="290" r:id="rId11"/>
    <p:sldId id="291" r:id="rId12"/>
    <p:sldId id="295" r:id="rId13"/>
    <p:sldId id="431" r:id="rId14"/>
    <p:sldId id="433" r:id="rId15"/>
    <p:sldId id="351" r:id="rId16"/>
    <p:sldId id="353" r:id="rId17"/>
    <p:sldId id="374" r:id="rId1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464FAC"/>
    <a:srgbClr val="5E6BE8"/>
    <a:srgbClr val="FF7082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32787"/>
    <p:restoredTop sz="90929"/>
  </p:normalViewPr>
  <p:slideViewPr>
    <p:cSldViewPr>
      <p:cViewPr varScale="1">
        <p:scale>
          <a:sx n="74" d="100"/>
          <a:sy n="74" d="100"/>
        </p:scale>
        <p:origin x="-8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AAD92B-A331-4D8E-A082-DF62D6E32B0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22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D79BE-57C3-4481-B5A4-65BD28B535D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421BC-8CD3-41AE-A86D-61853444D58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tângulo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Elipse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Elipse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Elipse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e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e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0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1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21A46-73A3-4C82-86D1-C2FFF506C88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A643A-CDA6-44F1-979E-6AAED9E8C21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0C440-BB85-4189-B1C7-FE71C3C9325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6"/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71CB33-549B-4E77-817F-39E9EC5A195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5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7EA91-1472-4D5F-A727-CB76A574ECA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Conector reto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tângulo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1"/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8D3D98A-EF4B-4E5A-97FB-996F0260C64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14" name="Espaço Reservado para Rodapé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2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17"/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A4AADD2-ED42-4AEF-91EC-1FCB9C3A98E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14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464F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t-BR" dirty="0" smtClean="0"/>
              <a:t>Clique</a:t>
            </a:r>
            <a:endParaRPr lang="en-US" dirty="0"/>
          </a:p>
        </p:txBody>
      </p:sp>
      <p:sp>
        <p:nvSpPr>
          <p:cNvPr id="1028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1" r:id="rId4"/>
    <p:sldLayoutId id="2147483742" r:id="rId5"/>
    <p:sldLayoutId id="2147483749" r:id="rId6"/>
    <p:sldLayoutId id="2147483743" r:id="rId7"/>
    <p:sldLayoutId id="2147483750" r:id="rId8"/>
    <p:sldLayoutId id="2147483751" r:id="rId9"/>
    <p:sldLayoutId id="2147483744" r:id="rId10"/>
    <p:sldLayoutId id="214748374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none">
          <a:solidFill>
            <a:schemeClr val="bg1"/>
          </a:solidFill>
          <a:latin typeface="Arial"/>
          <a:ea typeface="+mj-ea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rgbClr val="FFFFFF"/>
          </a:solidFill>
          <a:latin typeface="Arial"/>
          <a:ea typeface="+mn-ea"/>
          <a:cs typeface="Arial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rgbClr val="FFFFFF"/>
          </a:solidFill>
          <a:latin typeface="Arial"/>
          <a:ea typeface="+mn-ea"/>
          <a:cs typeface="Arial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rgbClr val="FFFFFF"/>
          </a:solidFill>
          <a:latin typeface="Arial"/>
          <a:ea typeface="+mn-ea"/>
          <a:cs typeface="Arial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rgbClr val="FFFFFF"/>
          </a:solidFill>
          <a:latin typeface="Arial"/>
          <a:ea typeface="+mn-ea"/>
          <a:cs typeface="Arial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rgbClr val="FFFFFF"/>
          </a:solidFill>
          <a:latin typeface="Arial"/>
          <a:ea typeface="+mn-ea"/>
          <a:cs typeface="Arial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evista.ibict.br/index.php/ciinf/article/view/48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813" y="1785938"/>
            <a:ext cx="6486525" cy="16430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/>
              <a:t>Terminologia</a:t>
            </a:r>
            <a:r>
              <a:rPr lang="pt-BR" smtClean="0"/>
              <a:t>: definição, histórico </a:t>
            </a:r>
            <a:r>
              <a:rPr lang="pt-BR" dirty="0" smtClean="0"/>
              <a:t>e vertentes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14563" y="4572001"/>
            <a:ext cx="6572250" cy="1593304"/>
          </a:xfrm>
        </p:spPr>
        <p:txBody>
          <a:bodyPr>
            <a:normAutofit lnSpcReduction="10000"/>
          </a:bodyPr>
          <a:lstStyle/>
          <a:p>
            <a:pPr>
              <a:lnSpc>
                <a:spcPct val="116000"/>
              </a:lnSpc>
              <a:buClr>
                <a:srgbClr val="000000"/>
              </a:buClr>
              <a:tabLst>
                <a:tab pos="641350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625013" algn="l"/>
              </a:tabLst>
            </a:pPr>
            <a:r>
              <a:rPr lang="en-GB" sz="2000" dirty="0" err="1" smtClean="0">
                <a:solidFill>
                  <a:srgbClr val="FFFFFF"/>
                </a:solidFill>
                <a:ea typeface="DejaVuSans" charset="0"/>
                <a:cs typeface="DejaVuSans" charset="0"/>
              </a:rPr>
              <a:t>Disciplina</a:t>
            </a:r>
            <a:r>
              <a:rPr lang="en-GB" sz="2000" dirty="0" smtClean="0">
                <a:solidFill>
                  <a:srgbClr val="FFFFFF"/>
                </a:solidFill>
                <a:ea typeface="DejaVuSans" charset="0"/>
                <a:cs typeface="DejaVuSans" charset="0"/>
              </a:rPr>
              <a:t>: </a:t>
            </a:r>
            <a:r>
              <a:rPr lang="en-GB" sz="2000" dirty="0" err="1" smtClean="0">
                <a:solidFill>
                  <a:srgbClr val="FFFFFF"/>
                </a:solidFill>
                <a:ea typeface="DejaVuSans" charset="0"/>
                <a:cs typeface="DejaVuSans" charset="0"/>
              </a:rPr>
              <a:t>Linguística</a:t>
            </a:r>
            <a:r>
              <a:rPr lang="en-GB" sz="2000" dirty="0" smtClean="0">
                <a:solidFill>
                  <a:srgbClr val="FFFFFF"/>
                </a:solidFill>
                <a:ea typeface="DejaVuSans" charset="0"/>
                <a:cs typeface="DejaVuSans" charset="0"/>
              </a:rPr>
              <a:t>  </a:t>
            </a:r>
            <a:r>
              <a:rPr lang="en-GB" sz="2000" dirty="0" err="1" smtClean="0">
                <a:solidFill>
                  <a:srgbClr val="FFFFFF"/>
                </a:solidFill>
                <a:ea typeface="DejaVuSans" charset="0"/>
                <a:cs typeface="DejaVuSans" charset="0"/>
              </a:rPr>
              <a:t>documentária</a:t>
            </a:r>
            <a:endParaRPr lang="en-GB" sz="2000" dirty="0" smtClean="0">
              <a:solidFill>
                <a:srgbClr val="FFFFFF"/>
              </a:solidFill>
              <a:ea typeface="DejaVuSans" charset="0"/>
              <a:cs typeface="DejaVuSans" charset="0"/>
            </a:endParaRPr>
          </a:p>
          <a:p>
            <a:pPr>
              <a:lnSpc>
                <a:spcPct val="116000"/>
              </a:lnSpc>
              <a:buClr>
                <a:srgbClr val="000000"/>
              </a:buClr>
              <a:tabLst>
                <a:tab pos="641350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625013" algn="l"/>
              </a:tabLst>
            </a:pPr>
            <a:r>
              <a:rPr lang="en-GB" sz="2000" b="1" dirty="0" err="1" smtClean="0">
                <a:solidFill>
                  <a:srgbClr val="FFFFFF"/>
                </a:solidFill>
                <a:ea typeface="DejaVuSans" charset="0"/>
                <a:cs typeface="DejaVuSans" charset="0"/>
              </a:rPr>
              <a:t>Profa</a:t>
            </a:r>
            <a:r>
              <a:rPr lang="en-GB" sz="2000" b="1" dirty="0" smtClean="0">
                <a:solidFill>
                  <a:srgbClr val="FFFFFF"/>
                </a:solidFill>
                <a:ea typeface="DejaVuSans" charset="0"/>
                <a:cs typeface="DejaVuSans" charset="0"/>
              </a:rPr>
              <a:t> Marilda </a:t>
            </a:r>
            <a:r>
              <a:rPr lang="en-GB" sz="2000" dirty="0" smtClean="0">
                <a:solidFill>
                  <a:srgbClr val="FFFFFF"/>
                </a:solidFill>
                <a:ea typeface="DejaVuSans" charset="0"/>
                <a:cs typeface="DejaVuSans" charset="0"/>
              </a:rPr>
              <a:t>Lopes Ginez de Lara</a:t>
            </a:r>
            <a:endParaRPr lang="en-GB" sz="2000" b="1" dirty="0" smtClean="0">
              <a:solidFill>
                <a:srgbClr val="FFFFFF"/>
              </a:solidFill>
              <a:ea typeface="DejaVuSans" charset="0"/>
              <a:cs typeface="DejaVuSans" charset="0"/>
            </a:endParaRPr>
          </a:p>
          <a:p>
            <a:pPr marL="425450" lvl="1" indent="-215900">
              <a:lnSpc>
                <a:spcPct val="116000"/>
              </a:lnSpc>
              <a:buClr>
                <a:srgbClr val="000000"/>
              </a:buClr>
              <a:tabLst>
                <a:tab pos="641350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625013" algn="l"/>
              </a:tabLst>
            </a:pPr>
            <a:r>
              <a:rPr lang="en-GB" sz="2000" b="1" dirty="0" smtClean="0">
                <a:ea typeface="DejaVuSans" charset="0"/>
                <a:cs typeface="DejaVuSans" charset="0"/>
              </a:rPr>
              <a:t>CBD/ECA/USP</a:t>
            </a:r>
          </a:p>
          <a:p>
            <a:pPr marL="425450" lvl="1" indent="-215900">
              <a:lnSpc>
                <a:spcPct val="116000"/>
              </a:lnSpc>
              <a:buClr>
                <a:srgbClr val="000000"/>
              </a:buClr>
              <a:tabLst>
                <a:tab pos="641350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625013" algn="l"/>
              </a:tabLst>
            </a:pPr>
            <a:r>
              <a:rPr lang="en-GB" sz="2000" b="1" dirty="0" smtClean="0">
                <a:ea typeface="DejaVuSans" charset="0"/>
                <a:cs typeface="DejaVuSans" charset="0"/>
              </a:rPr>
              <a:t>2015</a:t>
            </a:r>
            <a:endParaRPr lang="pt-BR" dirty="0"/>
          </a:p>
        </p:txBody>
      </p:sp>
      <p:sp>
        <p:nvSpPr>
          <p:cNvPr id="8196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xfrm>
            <a:off x="1325563" y="4929188"/>
            <a:ext cx="609600" cy="51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5C5D305-1535-4E06-86EE-9422B13603CC}" type="slidenum">
              <a:rPr lang="pt-BR" smtClean="0"/>
              <a:pPr/>
              <a:t>1</a:t>
            </a:fld>
            <a:endParaRPr lang="pt-BR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dirty="0" smtClean="0"/>
              <a:t>Conceito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000125"/>
            <a:ext cx="8610600" cy="54006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BR" dirty="0" smtClean="0"/>
              <a:t>Unidade básica da terminologia</a:t>
            </a:r>
          </a:p>
          <a:p>
            <a:pPr algn="just" eaLnBrk="1" hangingPunct="1">
              <a:lnSpc>
                <a:spcPct val="90000"/>
              </a:lnSpc>
            </a:pPr>
            <a:endParaRPr lang="pt-BR" dirty="0" smtClean="0"/>
          </a:p>
          <a:p>
            <a:pPr algn="just" eaLnBrk="1" hangingPunct="1">
              <a:lnSpc>
                <a:spcPct val="90000"/>
              </a:lnSpc>
            </a:pPr>
            <a:r>
              <a:rPr lang="pt-BR" dirty="0" smtClean="0"/>
              <a:t>Unidade de conhecimento criada por uma combinação única de características; estruturas do conhecimento que estão representadas no léxico da língua</a:t>
            </a:r>
          </a:p>
          <a:p>
            <a:pPr algn="just" eaLnBrk="1" hangingPunct="1">
              <a:lnSpc>
                <a:spcPct val="90000"/>
              </a:lnSpc>
            </a:pPr>
            <a:endParaRPr lang="pt-BR" dirty="0" smtClean="0"/>
          </a:p>
          <a:p>
            <a:pPr algn="just" eaLnBrk="1" hangingPunct="1">
              <a:lnSpc>
                <a:spcPct val="90000"/>
              </a:lnSpc>
            </a:pPr>
            <a:endParaRPr lang="pt-BR" dirty="0" smtClean="0"/>
          </a:p>
          <a:p>
            <a:pPr lvl="1" algn="just" eaLnBrk="1" hangingPunct="1">
              <a:lnSpc>
                <a:spcPct val="90000"/>
              </a:lnSpc>
            </a:pPr>
            <a:r>
              <a:rPr lang="pt-BR" sz="2400" dirty="0" smtClean="0">
                <a:cs typeface="Times New Roman" charset="0"/>
              </a:rPr>
              <a:t>Os conceitos se relacionam como </a:t>
            </a:r>
            <a:r>
              <a:rPr lang="en-US" sz="2400" dirty="0" err="1" smtClean="0">
                <a:cs typeface="Times New Roman" charset="0"/>
              </a:rPr>
              <a:t>em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pt-BR" sz="2400" dirty="0" smtClean="0">
                <a:cs typeface="Times New Roman" charset="0"/>
              </a:rPr>
              <a:t>um sistema, ou seja, eles se definem uns em relação a outros</a:t>
            </a:r>
          </a:p>
          <a:p>
            <a:pPr lvl="1" algn="just" eaLnBrk="1" hangingPunct="1">
              <a:lnSpc>
                <a:spcPct val="90000"/>
              </a:lnSpc>
              <a:buNone/>
            </a:pPr>
            <a:r>
              <a:rPr lang="pt-BR" sz="2400" dirty="0" smtClean="0">
                <a:cs typeface="Times New Roman" charset="0"/>
              </a:rPr>
              <a:t>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400" dirty="0" smtClean="0">
                <a:cs typeface="Times New Roman" charset="0"/>
              </a:rPr>
              <a:t>Um conceito não é apreendido isoladamente. Ele precisa de outros conceitos </a:t>
            </a:r>
            <a:r>
              <a:rPr lang="en-US" sz="2400" dirty="0" smtClean="0">
                <a:cs typeface="Times New Roman" charset="0"/>
              </a:rPr>
              <a:t>com </a:t>
            </a:r>
            <a:r>
              <a:rPr lang="en-US" sz="2400" dirty="0" err="1" smtClean="0">
                <a:cs typeface="Times New Roman" charset="0"/>
              </a:rPr>
              <a:t>os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quais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mantém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relações</a:t>
            </a:r>
            <a:endParaRPr lang="en-US" sz="2400" dirty="0" smtClean="0">
              <a:cs typeface="Times New Roman" charset="0"/>
            </a:endParaRPr>
          </a:p>
          <a:p>
            <a:pPr lvl="2" algn="just" eaLnBrk="1" hangingPunct="1">
              <a:lnSpc>
                <a:spcPct val="90000"/>
              </a:lnSpc>
            </a:pPr>
            <a:r>
              <a:rPr lang="pt-BR" dirty="0" smtClean="0">
                <a:cs typeface="Times New Roman" charset="0"/>
              </a:rPr>
              <a:t>Ex.: o conceito de</a:t>
            </a:r>
            <a:r>
              <a:rPr lang="pt-BR" i="1" dirty="0" smtClean="0">
                <a:cs typeface="Times New Roman" charset="0"/>
              </a:rPr>
              <a:t> 'verniz</a:t>
            </a:r>
            <a:r>
              <a:rPr lang="pt-BR" dirty="0" smtClean="0">
                <a:cs typeface="Times New Roman" charset="0"/>
              </a:rPr>
              <a:t>’ requer o conceito de </a:t>
            </a:r>
            <a:r>
              <a:rPr lang="pt-BR" i="1" dirty="0" smtClean="0">
                <a:cs typeface="Times New Roman" charset="0"/>
              </a:rPr>
              <a:t>'resina’</a:t>
            </a:r>
            <a:r>
              <a:rPr lang="pt-BR" dirty="0" smtClean="0">
                <a:cs typeface="Times New Roman" charset="0"/>
              </a:rPr>
              <a:t> </a:t>
            </a:r>
            <a:endParaRPr lang="pt-BR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dirty="0" smtClean="0"/>
              <a:t>				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77724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dirty="0" smtClean="0"/>
              <a:t>Termo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algn="just" eaLnBrk="1" hangingPunct="1"/>
            <a:r>
              <a:rPr lang="pt-BR" dirty="0" smtClean="0">
                <a:cs typeface="Times New Roman" charset="0"/>
              </a:rPr>
              <a:t>Designação verbal de um conceito dentro de um domínio</a:t>
            </a:r>
          </a:p>
          <a:p>
            <a:pPr algn="just" eaLnBrk="1" hangingPunct="1">
              <a:buNone/>
            </a:pPr>
            <a:endParaRPr lang="pt-BR" dirty="0" smtClean="0"/>
          </a:p>
          <a:p>
            <a:pPr algn="just" eaLnBrk="1" hangingPunct="1"/>
            <a:r>
              <a:rPr lang="pt-BR" dirty="0" smtClean="0"/>
              <a:t>É uma palavra “ativada singularmente por suas condições pragmáticas de adequação a um tipo de comunicação” (CABRÉ, 1999 apud BARROS, 2004, p.41)</a:t>
            </a:r>
          </a:p>
          <a:p>
            <a:pPr algn="just" eaLnBrk="1" hangingPunct="1">
              <a:buNone/>
            </a:pPr>
            <a:endParaRPr lang="pt-BR" dirty="0" smtClean="0"/>
          </a:p>
          <a:p>
            <a:pPr algn="just" eaLnBrk="1" hangingPunct="1"/>
            <a:r>
              <a:rPr lang="pt-BR" dirty="0" smtClean="0">
                <a:cs typeface="Times New Roman" charset="0"/>
              </a:rPr>
              <a:t>Unidade básica da terminologia. É a palavra efetivamente usada no discurso (LE GUERN, 1989)</a:t>
            </a:r>
          </a:p>
          <a:p>
            <a:pPr eaLnBrk="1" hangingPunct="1">
              <a:buFontTx/>
              <a:buNone/>
            </a:pPr>
            <a:endParaRPr lang="pt-BR" sz="2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 smtClean="0"/>
              <a:t>Normas terminológicas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524000"/>
            <a:ext cx="8153400" cy="4572000"/>
          </a:xfrm>
        </p:spPr>
        <p:txBody>
          <a:bodyPr/>
          <a:lstStyle/>
          <a:p>
            <a:pPr algn="just" eaLnBrk="1" hangingPunct="1"/>
            <a:r>
              <a:rPr lang="pt-BR" sz="2800" dirty="0" smtClean="0"/>
              <a:t>Objetivo: prescrever recomendações sobre princípios e métodos do trabalho terminológico, harmonização de conceitos e termos.</a:t>
            </a:r>
          </a:p>
          <a:p>
            <a:pPr eaLnBrk="1" hangingPunct="1"/>
            <a:endParaRPr lang="pt-BR" sz="2800" dirty="0" smtClean="0"/>
          </a:p>
          <a:p>
            <a:pPr eaLnBrk="1" hangingPunct="1"/>
            <a:r>
              <a:rPr lang="pt-BR" sz="2800" dirty="0" smtClean="0"/>
              <a:t>ISO 704 </a:t>
            </a:r>
            <a:r>
              <a:rPr lang="pt-BR" sz="2800" dirty="0" err="1" smtClean="0"/>
              <a:t>Terminology</a:t>
            </a:r>
            <a:r>
              <a:rPr lang="pt-BR" sz="2800" dirty="0" smtClean="0"/>
              <a:t> work – </a:t>
            </a:r>
            <a:r>
              <a:rPr lang="pt-BR" sz="2800" dirty="0" err="1" smtClean="0"/>
              <a:t>principles</a:t>
            </a:r>
            <a:r>
              <a:rPr lang="pt-BR" sz="2800" dirty="0" smtClean="0"/>
              <a:t> e </a:t>
            </a:r>
            <a:r>
              <a:rPr lang="pt-BR" sz="2800" dirty="0" err="1" smtClean="0"/>
              <a:t>methods</a:t>
            </a:r>
            <a:endParaRPr lang="pt-BR" sz="2800" dirty="0" smtClean="0"/>
          </a:p>
          <a:p>
            <a:pPr eaLnBrk="1" hangingPunct="1"/>
            <a:endParaRPr lang="pt-BR" sz="2800" dirty="0" smtClean="0"/>
          </a:p>
          <a:p>
            <a:pPr eaLnBrk="1" hangingPunct="1"/>
            <a:r>
              <a:rPr lang="pt-BR" sz="2800" dirty="0" smtClean="0"/>
              <a:t>ISO 1087 </a:t>
            </a:r>
            <a:r>
              <a:rPr lang="pt-BR" sz="2800" dirty="0" err="1" smtClean="0"/>
              <a:t>Terminology</a:t>
            </a:r>
            <a:r>
              <a:rPr lang="pt-BR" sz="2800" dirty="0" smtClean="0"/>
              <a:t> work - </a:t>
            </a:r>
            <a:r>
              <a:rPr lang="pt-BR" sz="2800" dirty="0" err="1" smtClean="0"/>
              <a:t>vocabulary</a:t>
            </a:r>
            <a:endParaRPr lang="pt-BR" sz="28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762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 smtClean="0"/>
              <a:t>Teoria Geral da Terminologia (TGT)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143000"/>
            <a:ext cx="8077200" cy="5143500"/>
          </a:xfrm>
        </p:spPr>
        <p:txBody>
          <a:bodyPr/>
          <a:lstStyle/>
          <a:p>
            <a:pPr algn="just" eaLnBrk="1" hangingPunct="1"/>
            <a:r>
              <a:rPr lang="pt-BR" sz="2800" dirty="0" smtClean="0"/>
              <a:t>W</a:t>
            </a:r>
            <a:r>
              <a:rPr lang="en-US" sz="2800" dirty="0" err="1" smtClean="0"/>
              <a:t>ü</a:t>
            </a:r>
            <a:r>
              <a:rPr lang="pt-BR" sz="2800" dirty="0" err="1" smtClean="0"/>
              <a:t>ster</a:t>
            </a:r>
            <a:r>
              <a:rPr lang="pt-BR" sz="2800" dirty="0" smtClean="0"/>
              <a:t> (1930, Áustria)</a:t>
            </a:r>
          </a:p>
          <a:p>
            <a:pPr algn="just" eaLnBrk="1" hangingPunct="1"/>
            <a:r>
              <a:rPr lang="pt-BR" sz="2800" dirty="0" smtClean="0"/>
              <a:t>Objetivo: dar as bases científicas para a eliminação da </a:t>
            </a:r>
            <a:r>
              <a:rPr lang="pt-BR" sz="2800" dirty="0" err="1" smtClean="0"/>
              <a:t>ambiguidade</a:t>
            </a:r>
            <a:r>
              <a:rPr lang="pt-BR" sz="2800" dirty="0" smtClean="0"/>
              <a:t> nos discursos técnicos e científicos</a:t>
            </a:r>
          </a:p>
          <a:p>
            <a:pPr algn="just" eaLnBrk="1" hangingPunct="1"/>
            <a:r>
              <a:rPr lang="pt-BR" sz="2800" dirty="0" smtClean="0"/>
              <a:t>Sem termos polissêmicos, sinônimos ou homônimos</a:t>
            </a:r>
          </a:p>
          <a:p>
            <a:pPr algn="just" eaLnBrk="1" hangingPunct="1"/>
            <a:r>
              <a:rPr lang="pt-BR" sz="2800" dirty="0" smtClean="0"/>
              <a:t>Conteúdo e expressão são independentes</a:t>
            </a:r>
          </a:p>
          <a:p>
            <a:pPr algn="just" eaLnBrk="1" hangingPunct="1"/>
            <a:r>
              <a:rPr lang="pt-BR" sz="2800" dirty="0" smtClean="0"/>
              <a:t>Se não existe uma designação aceitável e única, a Terminologia normativa pode criá-la, respeitando os princípios terminológicos preestabelecidos.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457200"/>
            <a:ext cx="8267700" cy="6115050"/>
          </a:xfrm>
        </p:spPr>
        <p:txBody>
          <a:bodyPr/>
          <a:lstStyle/>
          <a:p>
            <a:pPr eaLnBrk="1" hangingPunct="1"/>
            <a:r>
              <a:rPr lang="pt-BR" dirty="0" smtClean="0"/>
              <a:t>Ponto de partida da TGT:’ </a:t>
            </a:r>
            <a:r>
              <a:rPr lang="pt-BR" i="1" dirty="0" smtClean="0"/>
              <a:t>Dicionário de máquinas e ferramentas’</a:t>
            </a:r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lvl="2" algn="just" eaLnBrk="1" hangingPunct="1"/>
            <a:r>
              <a:rPr lang="pt-BR" dirty="0" smtClean="0"/>
              <a:t>prioridade do conceito sobre a denominação, considerando-o como ponto central do campo de estudo da Terminologia</a:t>
            </a:r>
          </a:p>
          <a:p>
            <a:pPr lvl="2" algn="just" eaLnBrk="1" hangingPunct="1">
              <a:buNone/>
            </a:pPr>
            <a:endParaRPr lang="pt-BR" dirty="0" smtClean="0"/>
          </a:p>
          <a:p>
            <a:pPr lvl="2" algn="just" eaLnBrk="1" hangingPunct="1"/>
            <a:r>
              <a:rPr lang="pt-BR" dirty="0" smtClean="0"/>
              <a:t>separação entre o conceito e a designação</a:t>
            </a:r>
          </a:p>
          <a:p>
            <a:pPr lvl="1" eaLnBrk="1" hangingPunct="1"/>
            <a:endParaRPr lang="pt-BR" dirty="0" smtClean="0"/>
          </a:p>
        </p:txBody>
      </p:sp>
      <p:sp>
        <p:nvSpPr>
          <p:cNvPr id="29699" name="Espaço Reservado para Número de Slide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81A7235-D15C-4244-8FAC-56F9D32D8C3E}" type="slidenum">
              <a:rPr lang="pt-BR" smtClean="0"/>
              <a:pPr/>
              <a:t>14</a:t>
            </a:fld>
            <a:endParaRPr lang="pt-BR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7724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 smtClean="0"/>
              <a:t>Teoria Comunicativa da Terminologia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19200"/>
            <a:ext cx="8458200" cy="4876800"/>
          </a:xfrm>
        </p:spPr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Considera os termos como unidades </a:t>
            </a:r>
            <a:r>
              <a:rPr lang="pt-BR" dirty="0" err="1" smtClean="0"/>
              <a:t>linguísticas</a:t>
            </a:r>
            <a:r>
              <a:rPr lang="pt-BR" dirty="0" smtClean="0"/>
              <a:t> que exprimem conceitos técnicos e científicos, mas que não deixam de ser signos de uma LN com características e propriedades semelhantes</a:t>
            </a:r>
          </a:p>
          <a:p>
            <a:pPr eaLnBrk="1" hangingPunct="1">
              <a:buNone/>
            </a:pPr>
            <a:endParaRPr lang="pt-BR" dirty="0" smtClean="0"/>
          </a:p>
          <a:p>
            <a:pPr eaLnBrk="1" hangingPunct="1"/>
            <a:r>
              <a:rPr lang="pt-BR" dirty="0" smtClean="0"/>
              <a:t>Reconhece a existência de variação conceptual e denominativa nos domínios de especialidade</a:t>
            </a:r>
          </a:p>
          <a:p>
            <a:pPr eaLnBrk="1" hangingPunct="1">
              <a:buNone/>
            </a:pPr>
            <a:endParaRPr lang="pt-BR" dirty="0" smtClean="0"/>
          </a:p>
          <a:p>
            <a:pPr eaLnBrk="1" hangingPunct="1"/>
            <a:r>
              <a:rPr lang="pt-BR" dirty="0" smtClean="0"/>
              <a:t>a unidade lexical torna-se termo de acordo com o uso em um contexto expressivo e </a:t>
            </a:r>
            <a:r>
              <a:rPr lang="pt-BR" dirty="0" err="1" smtClean="0"/>
              <a:t>comunicacional</a:t>
            </a:r>
            <a:r>
              <a:rPr lang="pt-BR" dirty="0" smtClean="0"/>
              <a:t> específico</a:t>
            </a:r>
          </a:p>
          <a:p>
            <a:pPr eaLnBrk="1" hangingPunct="1">
              <a:buNone/>
            </a:pPr>
            <a:endParaRPr lang="pt-BR" dirty="0" smtClean="0"/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609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smtClean="0"/>
              <a:t>TCT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/>
            <a:r>
              <a:rPr lang="pt-BR" dirty="0" smtClean="0"/>
              <a:t>O conteúdo de um termo é relativo a um domínio e a uma situação de uso</a:t>
            </a:r>
          </a:p>
          <a:p>
            <a:pPr eaLnBrk="1" hangingPunct="1">
              <a:buNone/>
            </a:pPr>
            <a:endParaRPr lang="pt-BR" dirty="0" smtClean="0"/>
          </a:p>
          <a:p>
            <a:pPr eaLnBrk="1" hangingPunct="1"/>
            <a:r>
              <a:rPr lang="pt-BR" dirty="0" smtClean="0"/>
              <a:t>O valor de um termo, dentro de um sistema conceitual, é dado pelo lugar que ele tem na estrutura, podendo ocupar lugares diferentes de acordo com os critérios de organização do sistema de conceitos</a:t>
            </a:r>
          </a:p>
          <a:p>
            <a:pPr eaLnBrk="1" hangingPunct="1">
              <a:buNone/>
            </a:pPr>
            <a:endParaRPr lang="pt-BR" dirty="0" smtClean="0"/>
          </a:p>
          <a:p>
            <a:pPr eaLnBrk="1" hangingPunct="1"/>
            <a:r>
              <a:rPr lang="pt-BR" dirty="0" smtClean="0"/>
              <a:t>“</a:t>
            </a:r>
            <a:r>
              <a:rPr lang="pt-BR" i="1" dirty="0" smtClean="0"/>
              <a:t>Os termos não pertencem a um domínio, mas são usados em um domínio com valor singularmente específico”  </a:t>
            </a:r>
            <a:r>
              <a:rPr lang="pt-BR" dirty="0" smtClean="0"/>
              <a:t>	(CABRÉ, 1999)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/>
            <a:r>
              <a:rPr lang="pt-BR" sz="2000" dirty="0" smtClean="0"/>
              <a:t>REFERÊNCIAS</a:t>
            </a:r>
          </a:p>
          <a:p>
            <a:pPr eaLnBrk="1" hangingPunct="1"/>
            <a:endParaRPr lang="pt-BR" sz="2000" dirty="0" smtClean="0"/>
          </a:p>
          <a:p>
            <a:pPr eaLnBrk="1" hangingPunct="1"/>
            <a:r>
              <a:rPr lang="pt-BR" sz="2000" dirty="0" smtClean="0"/>
              <a:t>BARROS, </a:t>
            </a:r>
            <a:r>
              <a:rPr lang="pt-BR" sz="2000" dirty="0" err="1" smtClean="0"/>
              <a:t>L.A.</a:t>
            </a:r>
            <a:r>
              <a:rPr lang="pt-BR" sz="2000" dirty="0" smtClean="0"/>
              <a:t> </a:t>
            </a:r>
            <a:r>
              <a:rPr lang="pt-BR" sz="2000" i="1" dirty="0" smtClean="0"/>
              <a:t>Curso básico de terminologia</a:t>
            </a:r>
            <a:r>
              <a:rPr lang="pt-BR" sz="2000" dirty="0" smtClean="0"/>
              <a:t>. São Paulo: Edusp, 2004. p.25-96</a:t>
            </a:r>
          </a:p>
          <a:p>
            <a:pPr eaLnBrk="1" hangingPunct="1"/>
            <a:r>
              <a:rPr lang="pt-BR" sz="2000" dirty="0" smtClean="0"/>
              <a:t>CABRÉ, </a:t>
            </a:r>
            <a:r>
              <a:rPr lang="pt-BR" sz="2000" dirty="0" err="1" smtClean="0"/>
              <a:t>M.T.</a:t>
            </a:r>
            <a:r>
              <a:rPr lang="pt-BR" sz="2000" dirty="0" smtClean="0"/>
              <a:t> La </a:t>
            </a:r>
            <a:r>
              <a:rPr lang="pt-BR" sz="2000" dirty="0" err="1" smtClean="0"/>
              <a:t>terminología</a:t>
            </a:r>
            <a:r>
              <a:rPr lang="pt-BR" sz="2000" dirty="0" smtClean="0"/>
              <a:t> </a:t>
            </a:r>
            <a:r>
              <a:rPr lang="pt-BR" sz="2000" dirty="0" err="1" smtClean="0"/>
              <a:t>hoy</a:t>
            </a:r>
            <a:r>
              <a:rPr lang="pt-BR" sz="2000" dirty="0" smtClean="0"/>
              <a:t>: </a:t>
            </a:r>
            <a:r>
              <a:rPr lang="pt-BR" sz="2000" dirty="0" err="1" smtClean="0"/>
              <a:t>concepciones</a:t>
            </a:r>
            <a:r>
              <a:rPr lang="pt-BR" sz="2000" dirty="0" smtClean="0"/>
              <a:t>, </a:t>
            </a:r>
            <a:r>
              <a:rPr lang="pt-BR" sz="2000" dirty="0" err="1" smtClean="0"/>
              <a:t>tendencias</a:t>
            </a:r>
            <a:r>
              <a:rPr lang="pt-BR" sz="2000" dirty="0" smtClean="0"/>
              <a:t> y </a:t>
            </a:r>
            <a:r>
              <a:rPr lang="pt-BR" sz="2000" dirty="0" err="1" smtClean="0"/>
              <a:t>aplicaciones</a:t>
            </a:r>
            <a:r>
              <a:rPr lang="pt-BR" sz="2000" dirty="0" smtClean="0"/>
              <a:t>.</a:t>
            </a:r>
            <a:r>
              <a:rPr lang="pt-BR" sz="2000" b="1" dirty="0" smtClean="0"/>
              <a:t> </a:t>
            </a:r>
            <a:r>
              <a:rPr lang="pt-BR" sz="2000" i="1" dirty="0" smtClean="0"/>
              <a:t>Ciência da Informação</a:t>
            </a:r>
            <a:r>
              <a:rPr lang="pt-BR" sz="2000" b="1" dirty="0" smtClean="0"/>
              <a:t>, </a:t>
            </a:r>
            <a:r>
              <a:rPr lang="pt-BR" sz="2000" dirty="0" smtClean="0"/>
              <a:t>v.24, n.5, 1995. Disponível em: </a:t>
            </a:r>
            <a:r>
              <a:rPr lang="pt-BR" sz="2000" dirty="0" smtClean="0">
                <a:hlinkClick r:id="rId2"/>
              </a:rPr>
              <a:t>http://revista.ibict.br/index.php/ciinf/article/view/487</a:t>
            </a:r>
            <a:endParaRPr lang="pt-BR" sz="2000" dirty="0" smtClean="0"/>
          </a:p>
          <a:p>
            <a:pPr eaLnBrk="1" hangingPunct="1"/>
            <a:r>
              <a:rPr lang="pt-BR" sz="2000" dirty="0" smtClean="0"/>
              <a:t>KRIEGER, </a:t>
            </a:r>
            <a:r>
              <a:rPr lang="pt-BR" sz="2000" dirty="0" err="1" smtClean="0"/>
              <a:t>M.G.</a:t>
            </a:r>
            <a:r>
              <a:rPr lang="pt-BR" sz="2000" dirty="0" smtClean="0"/>
              <a:t>; FINATTO, </a:t>
            </a:r>
            <a:r>
              <a:rPr lang="pt-BR" sz="2000" dirty="0" err="1" smtClean="0"/>
              <a:t>M.J.B.</a:t>
            </a:r>
            <a:r>
              <a:rPr lang="pt-BR" sz="2000" dirty="0" smtClean="0"/>
              <a:t> Dos fundamentos. In: ___. </a:t>
            </a:r>
            <a:r>
              <a:rPr lang="pt-BR" sz="2000" i="1" dirty="0" smtClean="0"/>
              <a:t>Introdução à Terminologia</a:t>
            </a:r>
            <a:r>
              <a:rPr lang="pt-BR" sz="2000" dirty="0" smtClean="0"/>
              <a:t>: teoria e prática</a:t>
            </a:r>
            <a:r>
              <a:rPr lang="pt-BR" sz="2000" b="1" dirty="0" smtClean="0"/>
              <a:t>.</a:t>
            </a:r>
            <a:r>
              <a:rPr lang="pt-BR" sz="2000" dirty="0" smtClean="0"/>
              <a:t> São Paulo : Contexto, 2004. p.13-120.</a:t>
            </a:r>
          </a:p>
          <a:p>
            <a:pPr eaLnBrk="1" hangingPunct="1"/>
            <a:r>
              <a:rPr lang="es-ES_tradnl" sz="2000" dirty="0" smtClean="0"/>
              <a:t>SAGER,   J.C.. Prólogo: la </a:t>
            </a:r>
            <a:r>
              <a:rPr lang="es-ES_tradnl" sz="2000" dirty="0" err="1" smtClean="0"/>
              <a:t>terminologia</a:t>
            </a:r>
            <a:r>
              <a:rPr lang="es-ES_tradnl" sz="2000" dirty="0" smtClean="0"/>
              <a:t>, ponte entre varios mundos. In: CABRÉ, M.T. </a:t>
            </a:r>
            <a:r>
              <a:rPr lang="es-ES_tradnl" sz="2000" i="1" dirty="0" smtClean="0"/>
              <a:t>La </a:t>
            </a:r>
            <a:r>
              <a:rPr lang="es-ES_tradnl" sz="2000" i="1" dirty="0" err="1" smtClean="0"/>
              <a:t>terminologia</a:t>
            </a:r>
            <a:r>
              <a:rPr lang="es-ES_tradnl" sz="2000" dirty="0" smtClean="0"/>
              <a:t>: teoría, </a:t>
            </a:r>
            <a:r>
              <a:rPr lang="es-ES_tradnl" sz="2000" dirty="0" err="1" smtClean="0"/>
              <a:t>metodologia</a:t>
            </a:r>
            <a:r>
              <a:rPr lang="es-ES_tradnl" sz="2000" dirty="0" smtClean="0"/>
              <a:t>, aplicaciones. </a:t>
            </a:r>
            <a:r>
              <a:rPr lang="pt-BR" sz="2000" dirty="0" smtClean="0"/>
              <a:t>Barcelona : Ed. Antártida ; </a:t>
            </a:r>
            <a:r>
              <a:rPr lang="pt-BR" sz="2000" dirty="0" err="1" smtClean="0"/>
              <a:t>Empúries</a:t>
            </a:r>
            <a:r>
              <a:rPr lang="pt-BR" sz="2000" dirty="0" smtClean="0"/>
              <a:t>, 1993. p.11-17.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sz="1800" dirty="0" smtClean="0">
              <a:latin typeface="Arial" charset="0"/>
              <a:cs typeface="Times New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1572-5CE2-45F6-8099-674CB971F3E2}" type="slidenum">
              <a:rPr lang="pt-BR"/>
              <a:pPr/>
              <a:t>2</a:t>
            </a:fld>
            <a:endParaRPr lang="pt-BR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496944" cy="778098"/>
          </a:xfrm>
        </p:spPr>
        <p:txBody>
          <a:bodyPr>
            <a:normAutofit/>
          </a:bodyPr>
          <a:lstStyle/>
          <a:p>
            <a:r>
              <a:rPr lang="pt-BR" sz="3400" dirty="0" smtClean="0"/>
              <a:t>Terminologia</a:t>
            </a:r>
            <a:endParaRPr lang="pt-BR" sz="3400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9487"/>
          </a:xfrm>
        </p:spPr>
        <p:txBody>
          <a:bodyPr/>
          <a:lstStyle/>
          <a:p>
            <a:r>
              <a:rPr lang="pt-BR" sz="2400" b="1" i="1" dirty="0"/>
              <a:t>Terminologia teórica</a:t>
            </a:r>
            <a:r>
              <a:rPr lang="pt-BR" sz="2400" dirty="0"/>
              <a:t> </a:t>
            </a:r>
          </a:p>
          <a:p>
            <a:pPr lvl="1" algn="just"/>
            <a:r>
              <a:rPr lang="pt-BR" sz="2400" dirty="0"/>
              <a:t>conjunto de diretrizes e princípios que regem a compilação, formação de termos e estruturação de campos conceituais (ou nocionais</a:t>
            </a:r>
            <a:r>
              <a:rPr lang="pt-BR" sz="2400" dirty="0" smtClean="0"/>
              <a:t>)</a:t>
            </a:r>
          </a:p>
          <a:p>
            <a:pPr lvl="1"/>
            <a:endParaRPr lang="pt-BR" sz="2400" dirty="0"/>
          </a:p>
          <a:p>
            <a:r>
              <a:rPr lang="pt-BR" sz="2400" b="1" i="1" dirty="0"/>
              <a:t>terminologia concreta</a:t>
            </a:r>
            <a:r>
              <a:rPr lang="pt-BR" sz="2400" dirty="0"/>
              <a:t> </a:t>
            </a:r>
          </a:p>
          <a:p>
            <a:pPr lvl="1" algn="just"/>
            <a:r>
              <a:rPr lang="pt-BR" sz="2400" dirty="0"/>
              <a:t>conjunto de termos que representam sistemas de conceitos relacionados a uma língua de especialidade ou área de atividade </a:t>
            </a:r>
            <a:r>
              <a:rPr lang="pt-BR" sz="2400" dirty="0" smtClean="0"/>
              <a:t>particular</a:t>
            </a:r>
            <a:endParaRPr lang="pt-B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r>
              <a:rPr lang="pt-BR" sz="3600" dirty="0" smtClean="0"/>
              <a:t>Lexicologia e Terminologia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859216" cy="5205192"/>
          </a:xfrm>
        </p:spPr>
        <p:txBody>
          <a:bodyPr/>
          <a:lstStyle/>
          <a:p>
            <a:pPr algn="just"/>
            <a:r>
              <a:rPr lang="pt-BR" dirty="0" smtClean="0"/>
              <a:t>Lexicologia: estudos no nível do sistema (língua geral)</a:t>
            </a:r>
          </a:p>
          <a:p>
            <a:pPr lvl="1" algn="just"/>
            <a:r>
              <a:rPr lang="pt-BR" dirty="0" smtClean="0"/>
              <a:t>A unidade lexical </a:t>
            </a:r>
            <a:r>
              <a:rPr lang="pt-BR" i="1" dirty="0" smtClean="0"/>
              <a:t>Ferro </a:t>
            </a:r>
            <a:r>
              <a:rPr lang="pt-BR" dirty="0" smtClean="0"/>
              <a:t>na Lexicologia é estudada em todas as suas acepções, de acordo com o nível da língua (popular, familiar) e de acordo com os domínios especializados (o que significa na Metalurgia, na Química), em seus sentidos conotativos, denotativos, etc.</a:t>
            </a:r>
          </a:p>
          <a:p>
            <a:pPr lvl="1" algn="just"/>
            <a:r>
              <a:rPr lang="pt-BR" dirty="0" smtClean="0">
                <a:sym typeface="Wingdings" pitchFamily="2" charset="2"/>
              </a:rPr>
              <a:t>Ex.: Dicionário de língua</a:t>
            </a:r>
          </a:p>
          <a:p>
            <a:pPr lvl="1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Terminologia: estudos no nível do discurso especializado (profissional, científico e técnico) ou nas línguas de especialidade</a:t>
            </a:r>
          </a:p>
          <a:p>
            <a:pPr lvl="1" algn="just"/>
            <a:r>
              <a:rPr lang="pt-BR" dirty="0" smtClean="0"/>
              <a:t>Na Terminologia, leva-se em consideração apenas o sentido que a unidade lexical </a:t>
            </a:r>
            <a:r>
              <a:rPr lang="pt-BR" i="1" dirty="0" smtClean="0"/>
              <a:t>Ferro</a:t>
            </a:r>
            <a:r>
              <a:rPr lang="pt-BR" dirty="0" smtClean="0"/>
              <a:t> possui no domínio específico (Metalurgia) . Ex.: </a:t>
            </a:r>
            <a:r>
              <a:rPr lang="pt-BR" dirty="0" smtClean="0">
                <a:sym typeface="Wingdings" pitchFamily="2" charset="2"/>
              </a:rPr>
              <a:t>Vocabulários técnicos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fld id="{F08495EC-7830-4689-A116-FB361E41BD0B}" type="slidenum">
              <a:rPr lang="pt-BR" sz="100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pPr algn="r"/>
              <a:t>4</a:t>
            </a:fld>
            <a:endParaRPr lang="pt-BR" sz="100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7467600" cy="778098"/>
          </a:xfrm>
        </p:spPr>
        <p:txBody>
          <a:bodyPr anchorCtr="1">
            <a:normAutofit/>
          </a:bodyPr>
          <a:lstStyle/>
          <a:p>
            <a:pPr eaLnBrk="1" hangingPunct="1"/>
            <a:r>
              <a:rPr lang="pt-BR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itchFamily="-106" charset="-128"/>
              </a:rPr>
              <a:t>Nomenclatura e terminologia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12776"/>
            <a:ext cx="7931224" cy="5061049"/>
          </a:xfrm>
        </p:spPr>
        <p:txBody>
          <a:bodyPr/>
          <a:lstStyle/>
          <a:p>
            <a:pPr eaLnBrk="1" hangingPunct="1"/>
            <a:r>
              <a:rPr lang="pt-BR" dirty="0" smtClean="0">
                <a:ea typeface="ＭＳ Ｐゴシック" pitchFamily="-106" charset="-128"/>
              </a:rPr>
              <a:t>Nomenclatura - </a:t>
            </a:r>
            <a:r>
              <a:rPr lang="pt-BR" i="1" dirty="0" err="1" smtClean="0">
                <a:ea typeface="ＭＳ Ｐゴシック" pitchFamily="-106" charset="-128"/>
              </a:rPr>
              <a:t>nom</a:t>
            </a:r>
            <a:r>
              <a:rPr lang="pt-BR" i="1" dirty="0" smtClean="0">
                <a:ea typeface="ＭＳ Ｐゴシック" pitchFamily="-106" charset="-128"/>
              </a:rPr>
              <a:t>, </a:t>
            </a:r>
            <a:r>
              <a:rPr lang="pt-BR" i="1" dirty="0" err="1" smtClean="0">
                <a:ea typeface="ＭＳ Ｐゴシック" pitchFamily="-106" charset="-128"/>
              </a:rPr>
              <a:t>nomen</a:t>
            </a:r>
            <a:r>
              <a:rPr lang="pt-BR" i="1" dirty="0" smtClean="0">
                <a:ea typeface="ＭＳ Ｐゴシック" pitchFamily="-106" charset="-128"/>
              </a:rPr>
              <a:t>	</a:t>
            </a:r>
          </a:p>
          <a:p>
            <a:pPr lvl="2" eaLnBrk="1" hangingPunct="1"/>
            <a:r>
              <a:rPr lang="pt-BR" dirty="0" smtClean="0">
                <a:ea typeface="ＭＳ Ｐゴシック" pitchFamily="-106" charset="-128"/>
              </a:rPr>
              <a:t>série de nomes, classificação taxonômica</a:t>
            </a:r>
          </a:p>
          <a:p>
            <a:pPr lvl="2" eaLnBrk="1" hangingPunct="1">
              <a:buFontTx/>
              <a:buNone/>
            </a:pPr>
            <a:endParaRPr lang="pt-BR" dirty="0" smtClean="0">
              <a:ea typeface="ＭＳ Ｐゴシック" pitchFamily="-106" charset="-128"/>
            </a:endParaRPr>
          </a:p>
          <a:p>
            <a:pPr eaLnBrk="1" hangingPunct="1"/>
            <a:r>
              <a:rPr lang="pt-BR" dirty="0" smtClean="0">
                <a:ea typeface="ＭＳ Ｐゴシック" pitchFamily="-106" charset="-128"/>
              </a:rPr>
              <a:t>Terminologia– </a:t>
            </a:r>
            <a:r>
              <a:rPr lang="pt-BR" i="1" dirty="0" err="1" smtClean="0">
                <a:ea typeface="ＭＳ Ｐゴシック" pitchFamily="-106" charset="-128"/>
              </a:rPr>
              <a:t>terminus</a:t>
            </a:r>
            <a:endParaRPr lang="pt-BR" i="1" dirty="0" smtClean="0">
              <a:ea typeface="ＭＳ Ｐゴシック" pitchFamily="-106" charset="-128"/>
            </a:endParaRPr>
          </a:p>
          <a:p>
            <a:pPr lvl="2" eaLnBrk="1" hangingPunct="1"/>
            <a:r>
              <a:rPr lang="pt-BR" dirty="0" smtClean="0">
                <a:ea typeface="ＭＳ Ｐゴシック" pitchFamily="-106" charset="-128"/>
              </a:rPr>
              <a:t>borda, limite</a:t>
            </a:r>
          </a:p>
          <a:p>
            <a:pPr lvl="2" eaLnBrk="1" hangingPunct="1"/>
            <a:r>
              <a:rPr lang="pt-BR" dirty="0" smtClean="0">
                <a:ea typeface="ＭＳ Ｐゴシック" pitchFamily="-106" charset="-128"/>
              </a:rPr>
              <a:t>o que limita e define o sentido</a:t>
            </a:r>
          </a:p>
          <a:p>
            <a:pPr lvl="2" eaLnBrk="1" hangingPunct="1"/>
            <a:endParaRPr lang="pt-BR" dirty="0" smtClean="0">
              <a:ea typeface="ＭＳ Ｐゴシック" pitchFamily="-106" charset="-128"/>
            </a:endParaRPr>
          </a:p>
          <a:p>
            <a:pPr lvl="2" eaLnBrk="1" hangingPunct="1"/>
            <a:r>
              <a:rPr lang="pt-BR" dirty="0" smtClean="0">
                <a:ea typeface="ＭＳ Ｐゴシック" pitchFamily="-106" charset="-128"/>
              </a:rPr>
              <a:t>Passa-se da idéia de uma série de nomes, ligada à classificação taxionômica, a </a:t>
            </a:r>
            <a:r>
              <a:rPr lang="pt-BR" dirty="0" err="1" smtClean="0">
                <a:ea typeface="ＭＳ Ｐゴシック" pitchFamily="-106" charset="-128"/>
              </a:rPr>
              <a:t>um ´sistema</a:t>
            </a:r>
            <a:r>
              <a:rPr lang="pt-BR" dirty="0" smtClean="0">
                <a:ea typeface="ＭＳ Ｐゴシック" pitchFamily="-106" charset="-128"/>
              </a:rPr>
              <a:t> de valores reciprocamente </a:t>
            </a:r>
            <a:r>
              <a:rPr lang="pt-BR" dirty="0" err="1" smtClean="0">
                <a:ea typeface="ＭＳ Ｐゴシック" pitchFamily="-106" charset="-128"/>
              </a:rPr>
              <a:t>definidos´</a:t>
            </a:r>
            <a:r>
              <a:rPr lang="pt-BR" dirty="0" smtClean="0">
                <a:ea typeface="ＭＳ Ｐゴシック" pitchFamily="-106" charset="-128"/>
              </a:rPr>
              <a:t>” (Rey, 1979, citado por Barros, 2004)</a:t>
            </a:r>
          </a:p>
          <a:p>
            <a:pPr lvl="2" eaLnBrk="1" hangingPunct="1">
              <a:buFontTx/>
              <a:buNone/>
            </a:pPr>
            <a:r>
              <a:rPr lang="pt-BR" sz="2000" i="1" dirty="0" smtClean="0">
                <a:ea typeface="ＭＳ Ｐゴシック" pitchFamily="-106" charset="-128"/>
              </a:rPr>
              <a:t>	</a:t>
            </a:r>
            <a:endParaRPr lang="pt-BR" sz="2000" dirty="0" smtClean="0">
              <a:ea typeface="ＭＳ Ｐゴシック" pitchFamily="-106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EAC67-5FD3-A343-943D-58F30F6C5797}" type="slidenum">
              <a:rPr lang="pt-BR"/>
              <a:pPr/>
              <a:t>5</a:t>
            </a:fld>
            <a:endParaRPr lang="pt-BR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Primórdios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412875"/>
            <a:ext cx="8712200" cy="5445125"/>
          </a:xfrm>
        </p:spPr>
        <p:txBody>
          <a:bodyPr/>
          <a:lstStyle/>
          <a:p>
            <a:pPr lvl="2">
              <a:buFont typeface="Wingdings" pitchFamily="-1" charset="2"/>
              <a:buNone/>
            </a:pPr>
            <a:r>
              <a:rPr lang="pt-BR" sz="2000" dirty="0"/>
              <a:t>. nomeação das coisas</a:t>
            </a:r>
          </a:p>
          <a:p>
            <a:pPr lvl="2">
              <a:buFont typeface="Wingdings" pitchFamily="-1" charset="2"/>
              <a:buNone/>
            </a:pPr>
            <a:r>
              <a:rPr lang="pt-BR" sz="2000" dirty="0"/>
              <a:t>. contato entre civilizações</a:t>
            </a:r>
          </a:p>
          <a:p>
            <a:pPr lvl="2">
              <a:buFont typeface="Wingdings" pitchFamily="-1" charset="2"/>
              <a:buNone/>
            </a:pPr>
            <a:r>
              <a:rPr lang="pt-BR" sz="2000" dirty="0"/>
              <a:t>. registro e compilação de termos</a:t>
            </a:r>
          </a:p>
          <a:p>
            <a:pPr lvl="2">
              <a:buFont typeface="Wingdings" pitchFamily="-1" charset="2"/>
              <a:buNone/>
            </a:pPr>
            <a:endParaRPr lang="pt-BR" sz="2000" dirty="0"/>
          </a:p>
          <a:p>
            <a:pPr lvl="2">
              <a:buFont typeface="Wingdings" pitchFamily="-1" charset="2"/>
              <a:buChar char="è"/>
            </a:pPr>
            <a:r>
              <a:rPr lang="pt-BR" sz="2000" dirty="0">
                <a:sym typeface="Wingdings" pitchFamily="-1" charset="2"/>
              </a:rPr>
              <a:t>2600aC, sumérios, tijolos de argila</a:t>
            </a:r>
          </a:p>
          <a:p>
            <a:pPr lvl="2">
              <a:buFont typeface="Wingdings" pitchFamily="-1" charset="2"/>
              <a:buChar char="è"/>
            </a:pPr>
            <a:r>
              <a:rPr lang="pt-BR" sz="2000" dirty="0">
                <a:sym typeface="Wingdings" pitchFamily="-1" charset="2"/>
              </a:rPr>
              <a:t> </a:t>
            </a:r>
            <a:r>
              <a:rPr lang="pt-BR" sz="2000" dirty="0"/>
              <a:t>Dicionários temáticos – profissões, objetos, divindades</a:t>
            </a:r>
          </a:p>
          <a:p>
            <a:pPr lvl="2">
              <a:buFont typeface="Wingdings" pitchFamily="-1" charset="2"/>
              <a:buChar char="è"/>
            </a:pPr>
            <a:r>
              <a:rPr lang="pt-BR" sz="2000" dirty="0"/>
              <a:t>1600aC, Egito – primeiros dicionários temáticos</a:t>
            </a:r>
          </a:p>
          <a:p>
            <a:pPr lvl="2">
              <a:buFont typeface="Wingdings" pitchFamily="-1" charset="2"/>
              <a:buChar char="è"/>
            </a:pPr>
            <a:r>
              <a:rPr lang="pt-BR" sz="2000" dirty="0"/>
              <a:t>400aC – Grécia – glossários de termos médicos</a:t>
            </a:r>
          </a:p>
          <a:p>
            <a:pPr lvl="2">
              <a:buFont typeface="Wingdings" pitchFamily="-1" charset="2"/>
              <a:buChar char="è"/>
            </a:pPr>
            <a:r>
              <a:rPr lang="pt-BR" sz="2000" dirty="0"/>
              <a:t>Platão – 427-347aC – </a:t>
            </a:r>
            <a:r>
              <a:rPr lang="pt-BR" sz="2000" dirty="0" err="1"/>
              <a:t>Crátilo</a:t>
            </a:r>
            <a:r>
              <a:rPr lang="pt-BR" sz="2000" dirty="0"/>
              <a:t> – origem das palavras, justeza dos nomes</a:t>
            </a:r>
          </a:p>
          <a:p>
            <a:pPr lvl="2">
              <a:buFont typeface="Wingdings" pitchFamily="-1" charset="2"/>
              <a:buChar char="è"/>
            </a:pPr>
            <a:r>
              <a:rPr lang="pt-BR" sz="2000" dirty="0"/>
              <a:t>séc. XVII – </a:t>
            </a:r>
            <a:r>
              <a:rPr lang="pt-BR" sz="2000" dirty="0" smtClean="0"/>
              <a:t>Lineu- </a:t>
            </a:r>
            <a:r>
              <a:rPr lang="pt-BR" sz="2000" dirty="0"/>
              <a:t>nomenclatura das plantas e dos animais; Lavoisier e </a:t>
            </a:r>
            <a:r>
              <a:rPr lang="pt-BR" sz="2000" dirty="0" err="1"/>
              <a:t>Berthold</a:t>
            </a:r>
            <a:r>
              <a:rPr lang="pt-BR" sz="2000" dirty="0"/>
              <a:t>, </a:t>
            </a:r>
            <a:r>
              <a:rPr lang="pt-BR" sz="2000" dirty="0" smtClean="0"/>
              <a:t>química</a:t>
            </a:r>
          </a:p>
          <a:p>
            <a:pPr lvl="2">
              <a:buFont typeface="Wingdings" pitchFamily="-1" charset="2"/>
              <a:buChar char="è"/>
            </a:pPr>
            <a:r>
              <a:rPr lang="pt-BR" sz="2000" b="1" dirty="0" smtClean="0"/>
              <a:t>1864</a:t>
            </a:r>
            <a:r>
              <a:rPr lang="pt-BR" sz="2000" dirty="0" smtClean="0"/>
              <a:t>: terminologia como a palavra que designa o conjunto de termos técnicos de uma ciência ou de uma arte e das idéias que elas representam</a:t>
            </a:r>
          </a:p>
          <a:p>
            <a:pPr lvl="4">
              <a:buFont typeface="Wingdings" pitchFamily="-1" charset="2"/>
              <a:buNone/>
            </a:pPr>
            <a:endParaRPr lang="pt-BR" dirty="0">
              <a:sym typeface="Wingdings" pitchFamily="-1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772400" cy="457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dirty="0" smtClean="0"/>
              <a:t>Século XX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3569" y="836712"/>
            <a:ext cx="7776864" cy="5716488"/>
          </a:xfrm>
        </p:spPr>
        <p:txBody>
          <a:bodyPr/>
          <a:lstStyle/>
          <a:p>
            <a:pPr lvl="1" algn="just" eaLnBrk="1" hangingPunct="1">
              <a:lnSpc>
                <a:spcPct val="90000"/>
              </a:lnSpc>
            </a:pPr>
            <a:endParaRPr lang="pt-BR" sz="2400" dirty="0" smtClean="0"/>
          </a:p>
          <a:p>
            <a:pPr lvl="1" algn="just" eaLnBrk="1" hangingPunct="1">
              <a:lnSpc>
                <a:spcPct val="90000"/>
              </a:lnSpc>
            </a:pPr>
            <a:endParaRPr lang="pt-BR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pt-BR" sz="2400" dirty="0" smtClean="0"/>
              <a:t>Teoria Geral da Terminologia (</a:t>
            </a:r>
            <a:r>
              <a:rPr lang="pt-BR" sz="2400" dirty="0" err="1" smtClean="0"/>
              <a:t>Wüster</a:t>
            </a:r>
            <a:r>
              <a:rPr lang="pt-BR" sz="2400" dirty="0" smtClean="0"/>
              <a:t>, na Alemanha)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pt-BR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pt-BR" sz="2400" dirty="0" smtClean="0"/>
              <a:t>Estudo </a:t>
            </a:r>
            <a:r>
              <a:rPr lang="pt-BR" sz="2400" dirty="0" err="1" smtClean="0"/>
              <a:t>linguístico</a:t>
            </a:r>
            <a:r>
              <a:rPr lang="pt-BR" sz="2400" dirty="0" smtClean="0"/>
              <a:t> sobre os termos (</a:t>
            </a:r>
            <a:r>
              <a:rPr lang="pt-BR" sz="2400" dirty="0" err="1" smtClean="0"/>
              <a:t>Lotte</a:t>
            </a:r>
            <a:r>
              <a:rPr lang="pt-BR" sz="2400" dirty="0" smtClean="0"/>
              <a:t> na URSS) 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pt-BR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pt-BR" sz="2400" dirty="0" smtClean="0"/>
              <a:t>Escola de Praga – Funcionalistas (Aspectos da comunicação)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pt-BR" dirty="0" smtClean="0"/>
          </a:p>
          <a:p>
            <a:pPr lvl="1" eaLnBrk="1" hangingPunct="1">
              <a:lnSpc>
                <a:spcPct val="90000"/>
              </a:lnSpc>
            </a:pPr>
            <a:r>
              <a:rPr lang="pt-BR" sz="2400" dirty="0" smtClean="0"/>
              <a:t>década de 1990: novos paradigmas (</a:t>
            </a:r>
            <a:r>
              <a:rPr lang="pt-BR" sz="2400" dirty="0" err="1" smtClean="0"/>
              <a:t>Socioterminologia</a:t>
            </a:r>
            <a:r>
              <a:rPr lang="pt-BR" sz="2400" dirty="0" smtClean="0"/>
              <a:t>, Teoria Comunicativa da Terminologia, Terminologia </a:t>
            </a:r>
            <a:r>
              <a:rPr lang="pt-BR" sz="2400" dirty="0" err="1" smtClean="0"/>
              <a:t>socicognitiva</a:t>
            </a:r>
            <a:r>
              <a:rPr lang="pt-BR" sz="2400" dirty="0" smtClean="0"/>
              <a:t>)</a:t>
            </a:r>
          </a:p>
          <a:p>
            <a:pPr lvl="1" algn="just" eaLnBrk="1" hangingPunct="1">
              <a:lnSpc>
                <a:spcPct val="90000"/>
              </a:lnSpc>
            </a:pPr>
            <a:endParaRPr lang="pt-BR" sz="2400" dirty="0" smtClean="0"/>
          </a:p>
          <a:p>
            <a:pPr lvl="1" algn="just" eaLnBrk="1" hangingPunct="1">
              <a:lnSpc>
                <a:spcPct val="90000"/>
              </a:lnSpc>
            </a:pPr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E1A18-9300-4624-9A69-F96C2D348818}" type="slidenum">
              <a:rPr lang="pt-BR"/>
              <a:pPr/>
              <a:t>7</a:t>
            </a:fld>
            <a:endParaRPr lang="pt-BR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31224" cy="778098"/>
          </a:xfrm>
        </p:spPr>
        <p:txBody>
          <a:bodyPr>
            <a:normAutofit/>
          </a:bodyPr>
          <a:lstStyle/>
          <a:p>
            <a:r>
              <a:rPr lang="pt-BR" sz="3600" dirty="0"/>
              <a:t>Terminologia contemporânea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pPr>
              <a:buFontTx/>
              <a:buChar char="-"/>
            </a:pPr>
            <a:r>
              <a:rPr lang="pt-BR" dirty="0"/>
              <a:t>Quebec, Canadá</a:t>
            </a:r>
          </a:p>
          <a:p>
            <a:pPr>
              <a:buFontTx/>
              <a:buChar char="-"/>
            </a:pPr>
            <a:r>
              <a:rPr lang="pt-BR" dirty="0"/>
              <a:t>Barcelona, Catalunha, Espanha</a:t>
            </a:r>
          </a:p>
          <a:p>
            <a:pPr>
              <a:buFontTx/>
              <a:buChar char="-"/>
            </a:pPr>
            <a:r>
              <a:rPr lang="pt-BR" dirty="0" err="1"/>
              <a:t>Rouen</a:t>
            </a:r>
            <a:r>
              <a:rPr lang="pt-BR" dirty="0"/>
              <a:t>, França</a:t>
            </a:r>
          </a:p>
          <a:p>
            <a:pPr>
              <a:buFontTx/>
              <a:buChar char="-"/>
            </a:pPr>
            <a:r>
              <a:rPr lang="pt-BR" dirty="0"/>
              <a:t>Brasil, Argentina, Chile, México</a:t>
            </a:r>
          </a:p>
          <a:p>
            <a:pPr lvl="1">
              <a:buFontTx/>
              <a:buNone/>
            </a:pPr>
            <a:endParaRPr lang="pt-BR" sz="2400" dirty="0"/>
          </a:p>
          <a:p>
            <a:pPr lvl="1">
              <a:buFontTx/>
              <a:buChar char="-"/>
            </a:pPr>
            <a:r>
              <a:rPr lang="pt-BR" sz="2400" dirty="0"/>
              <a:t>Terminologia clássica </a:t>
            </a:r>
            <a:r>
              <a:rPr lang="pt-BR" sz="2400" dirty="0">
                <a:sym typeface="Wingdings" pitchFamily="2" charset="2"/>
              </a:rPr>
              <a:t></a:t>
            </a:r>
            <a:r>
              <a:rPr lang="pt-BR" sz="2400" dirty="0"/>
              <a:t> padronização</a:t>
            </a:r>
          </a:p>
          <a:p>
            <a:pPr lvl="1">
              <a:buFontTx/>
              <a:buChar char="-"/>
            </a:pPr>
            <a:r>
              <a:rPr lang="pt-BR" sz="2400" dirty="0"/>
              <a:t>Terminologia Comunicacional </a:t>
            </a:r>
            <a:r>
              <a:rPr lang="pt-BR" sz="2400" dirty="0">
                <a:sym typeface="Wingdings" pitchFamily="2" charset="2"/>
              </a:rPr>
              <a:t></a:t>
            </a:r>
            <a:r>
              <a:rPr lang="pt-BR" sz="2400" dirty="0"/>
              <a:t> uso</a:t>
            </a:r>
          </a:p>
          <a:p>
            <a:pPr lvl="1">
              <a:buFontTx/>
              <a:buChar char="-"/>
            </a:pPr>
            <a:r>
              <a:rPr lang="pt-BR" sz="2400" dirty="0" err="1"/>
              <a:t>Socioterminologia</a:t>
            </a:r>
            <a:r>
              <a:rPr lang="pt-BR" sz="2400" dirty="0"/>
              <a:t> </a:t>
            </a:r>
            <a:r>
              <a:rPr lang="pt-BR" sz="2400" dirty="0">
                <a:sym typeface="Wingdings" pitchFamily="2" charset="2"/>
              </a:rPr>
              <a:t></a:t>
            </a:r>
            <a:r>
              <a:rPr lang="pt-BR" sz="2400" dirty="0"/>
              <a:t> uso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324BD-3540-478C-9612-8D85931CDCC4}" type="slidenum">
              <a:rPr lang="pt-BR"/>
              <a:pPr/>
              <a:t>8</a:t>
            </a:fld>
            <a:endParaRPr lang="pt-BR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pt-BR" sz="3600" dirty="0"/>
              <a:t>O que é Terminologia?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268761"/>
            <a:ext cx="8712968" cy="489709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pt-BR" sz="2400" b="1" dirty="0"/>
              <a:t>disciplina teórica e </a:t>
            </a:r>
            <a:r>
              <a:rPr lang="pt-BR" sz="2400" b="1" dirty="0" smtClean="0"/>
              <a:t>aplicada</a:t>
            </a:r>
          </a:p>
          <a:p>
            <a:pPr lvl="1">
              <a:lnSpc>
                <a:spcPct val="90000"/>
              </a:lnSpc>
              <a:buNone/>
            </a:pPr>
            <a:endParaRPr lang="pt-BR" sz="2400" b="1" dirty="0" smtClean="0"/>
          </a:p>
          <a:p>
            <a:pPr lvl="1">
              <a:lnSpc>
                <a:spcPct val="90000"/>
              </a:lnSpc>
            </a:pPr>
            <a:r>
              <a:rPr lang="pt-BR" sz="2400" b="1" dirty="0" smtClean="0"/>
              <a:t>campo </a:t>
            </a:r>
            <a:r>
              <a:rPr lang="pt-BR" sz="2400" b="1" dirty="0"/>
              <a:t>inter e </a:t>
            </a:r>
            <a:r>
              <a:rPr lang="pt-BR" sz="2400" b="1" dirty="0" err="1"/>
              <a:t>transdisciplinar</a:t>
            </a:r>
            <a:r>
              <a:rPr lang="pt-BR" sz="2400" b="1" dirty="0"/>
              <a:t>: </a:t>
            </a:r>
          </a:p>
          <a:p>
            <a:pPr lvl="2">
              <a:lnSpc>
                <a:spcPct val="90000"/>
              </a:lnSpc>
            </a:pPr>
            <a:r>
              <a:rPr lang="pt-BR" dirty="0"/>
              <a:t> </a:t>
            </a:r>
            <a:r>
              <a:rPr lang="pt-BR" sz="2000" dirty="0"/>
              <a:t>descrição e ordenamento do conhecimento (nível cognitivo)</a:t>
            </a:r>
          </a:p>
          <a:p>
            <a:pPr lvl="2">
              <a:lnSpc>
                <a:spcPct val="90000"/>
              </a:lnSpc>
            </a:pPr>
            <a:r>
              <a:rPr lang="pt-BR" sz="2000" dirty="0"/>
              <a:t> transferência do conhecimento (nível comunicacional)</a:t>
            </a:r>
          </a:p>
          <a:p>
            <a:pPr lvl="2">
              <a:lnSpc>
                <a:spcPct val="90000"/>
              </a:lnSpc>
            </a:pPr>
            <a:r>
              <a:rPr lang="pt-BR" sz="2000" dirty="0"/>
              <a:t> elementos centrais, conceitos e termos (ISO 704-2000).</a:t>
            </a:r>
            <a:r>
              <a:rPr lang="pt-BR" sz="2000" dirty="0" smtClean="0"/>
              <a:t> </a:t>
            </a:r>
          </a:p>
          <a:p>
            <a:pPr lvl="2">
              <a:lnSpc>
                <a:spcPct val="90000"/>
              </a:lnSpc>
            </a:pPr>
            <a:endParaRPr lang="pt-BR" sz="2000" dirty="0" smtClean="0"/>
          </a:p>
          <a:p>
            <a:pPr lvl="2">
              <a:lnSpc>
                <a:spcPct val="90000"/>
              </a:lnSpc>
              <a:buNone/>
            </a:pPr>
            <a:endParaRPr lang="pt-BR" sz="2000" dirty="0" smtClean="0"/>
          </a:p>
          <a:p>
            <a:pPr lvl="1">
              <a:lnSpc>
                <a:spcPct val="90000"/>
              </a:lnSpc>
            </a:pPr>
            <a:r>
              <a:rPr lang="pt-BR" sz="2400" dirty="0" smtClean="0"/>
              <a:t> </a:t>
            </a:r>
            <a:r>
              <a:rPr lang="pt-BR" sz="2400" b="1" dirty="0"/>
              <a:t>estudo científico dos conceitos e respectivos termos</a:t>
            </a:r>
            <a:r>
              <a:rPr lang="pt-BR" sz="2400" dirty="0"/>
              <a:t> considerados no seu funcionamento social e pertencentes a áreas da experiência humana (ISO 1087)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AB794-76C8-409F-B1E0-7B840C21CAE7}" type="slidenum">
              <a:rPr lang="pt-BR"/>
              <a:pPr/>
              <a:t>9</a:t>
            </a:fld>
            <a:endParaRPr lang="pt-BR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612304"/>
          </a:xfrm>
        </p:spPr>
        <p:txBody>
          <a:bodyPr/>
          <a:lstStyle/>
          <a:p>
            <a:r>
              <a:rPr lang="pt-BR" b="1" dirty="0"/>
              <a:t>Funções da Terminologia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52736"/>
            <a:ext cx="8064896" cy="5500464"/>
          </a:xfrm>
        </p:spPr>
        <p:txBody>
          <a:bodyPr/>
          <a:lstStyle/>
          <a:p>
            <a:r>
              <a:rPr lang="pt-BR" sz="2400" dirty="0" smtClean="0"/>
              <a:t>Otimizar </a:t>
            </a:r>
            <a:r>
              <a:rPr lang="pt-BR" sz="2400" dirty="0"/>
              <a:t>a comunicação entre especialistas e profissionais </a:t>
            </a:r>
            <a:endParaRPr lang="pt-BR" sz="2400" dirty="0" smtClean="0"/>
          </a:p>
          <a:p>
            <a:pPr lvl="1"/>
            <a:r>
              <a:rPr lang="pt-BR" sz="2100" dirty="0" smtClean="0"/>
              <a:t>Intercâmbio </a:t>
            </a:r>
            <a:r>
              <a:rPr lang="pt-BR" sz="2100" dirty="0"/>
              <a:t>e transferência de </a:t>
            </a:r>
            <a:r>
              <a:rPr lang="pt-BR" sz="2100" dirty="0" smtClean="0"/>
              <a:t>conhecimento</a:t>
            </a:r>
          </a:p>
          <a:p>
            <a:pPr lvl="1">
              <a:buNone/>
            </a:pPr>
            <a:endParaRPr lang="pt-BR" sz="2100" dirty="0" smtClean="0"/>
          </a:p>
          <a:p>
            <a:r>
              <a:rPr lang="pt-BR" sz="2400" dirty="0" smtClean="0"/>
              <a:t>Permitir </a:t>
            </a:r>
            <a:r>
              <a:rPr lang="pt-BR" sz="2400" dirty="0"/>
              <a:t>o planejamento de uma </a:t>
            </a:r>
            <a:r>
              <a:rPr lang="pt-BR" sz="2400" dirty="0" smtClean="0"/>
              <a:t>língu</a:t>
            </a:r>
            <a:r>
              <a:rPr lang="pt-BR" dirty="0" smtClean="0"/>
              <a:t>a</a:t>
            </a:r>
            <a:endParaRPr lang="pt-BR" sz="2400" dirty="0" smtClean="0"/>
          </a:p>
          <a:p>
            <a:pPr lvl="1"/>
            <a:r>
              <a:rPr lang="pt-BR" dirty="0" smtClean="0"/>
              <a:t>Sobrevivência de línguas; </a:t>
            </a:r>
            <a:r>
              <a:rPr lang="pt-BR" sz="2100" dirty="0" smtClean="0"/>
              <a:t>resgate de línguas minoritárias</a:t>
            </a:r>
          </a:p>
          <a:p>
            <a:pPr lvl="1">
              <a:buNone/>
            </a:pPr>
            <a:endParaRPr lang="pt-BR" sz="2100" dirty="0" smtClean="0"/>
          </a:p>
          <a:p>
            <a:r>
              <a:rPr lang="pt-BR" sz="2400" dirty="0" smtClean="0"/>
              <a:t>Facilitar </a:t>
            </a:r>
            <a:r>
              <a:rPr lang="pt-BR" sz="2400" dirty="0"/>
              <a:t>a </a:t>
            </a:r>
            <a:r>
              <a:rPr lang="pt-BR" sz="2400" dirty="0" smtClean="0"/>
              <a:t>tradução especializada</a:t>
            </a:r>
          </a:p>
          <a:p>
            <a:pPr lvl="1"/>
            <a:r>
              <a:rPr lang="pt-BR" sz="2100" dirty="0" smtClean="0"/>
              <a:t>Uma boa tradução não deve apenas expressar o mesmo conteúdo do texto de partida, mas fazê-lo com as formas que o falante nativo da l</a:t>
            </a:r>
            <a:r>
              <a:rPr lang="pt-BR" dirty="0" smtClean="0"/>
              <a:t>íngua de chegada utilizaria</a:t>
            </a:r>
          </a:p>
          <a:p>
            <a:pPr lvl="1">
              <a:buNone/>
            </a:pPr>
            <a:endParaRPr lang="pt-BR" sz="2100" dirty="0" smtClean="0"/>
          </a:p>
          <a:p>
            <a:r>
              <a:rPr lang="pt-BR" sz="2400" dirty="0" smtClean="0"/>
              <a:t>Auxiliar </a:t>
            </a:r>
            <a:r>
              <a:rPr lang="pt-BR" sz="2400" dirty="0"/>
              <a:t>a Documentação na elaboração da Linguagem Documentária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alcão Envidraçado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1259</TotalTime>
  <Words>1167</Words>
  <Application>Microsoft Macintosh PowerPoint</Application>
  <PresentationFormat>On-screen Show (4:3)</PresentationFormat>
  <Paragraphs>142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Balcão Envidraçado</vt:lpstr>
      <vt:lpstr>Terminologia: definição, histórico e vertentes</vt:lpstr>
      <vt:lpstr>Terminologia</vt:lpstr>
      <vt:lpstr>Lexicologia e Terminologia</vt:lpstr>
      <vt:lpstr>Nomenclatura e terminologia</vt:lpstr>
      <vt:lpstr>Primórdios</vt:lpstr>
      <vt:lpstr>Século XX</vt:lpstr>
      <vt:lpstr>Terminologia contemporânea</vt:lpstr>
      <vt:lpstr>O que é Terminologia?</vt:lpstr>
      <vt:lpstr>Funções da Terminologia</vt:lpstr>
      <vt:lpstr>Conceito</vt:lpstr>
      <vt:lpstr>Termo</vt:lpstr>
      <vt:lpstr>Normas terminológicas</vt:lpstr>
      <vt:lpstr>Teoria Geral da Terminologia (TGT) </vt:lpstr>
      <vt:lpstr>Slide 14</vt:lpstr>
      <vt:lpstr>Teoria Comunicativa da Terminologia</vt:lpstr>
      <vt:lpstr>TCT</vt:lpstr>
      <vt:lpstr>Slide 17</vt:lpstr>
    </vt:vector>
  </TitlesOfParts>
  <Company>residencia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Terminologia</dc:title>
  <dc:creator>teste</dc:creator>
  <cp:lastModifiedBy>Marilda Lopes Ginez de Lara</cp:lastModifiedBy>
  <cp:revision>221</cp:revision>
  <dcterms:created xsi:type="dcterms:W3CDTF">2015-04-13T18:33:16Z</dcterms:created>
  <dcterms:modified xsi:type="dcterms:W3CDTF">2015-04-13T18:34:10Z</dcterms:modified>
</cp:coreProperties>
</file>