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50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39"/>
  </p:notesMasterIdLst>
  <p:sldIdLst>
    <p:sldId id="311" r:id="rId2"/>
    <p:sldId id="365" r:id="rId3"/>
    <p:sldId id="367" r:id="rId4"/>
    <p:sldId id="366" r:id="rId5"/>
    <p:sldId id="309" r:id="rId6"/>
    <p:sldId id="315" r:id="rId7"/>
    <p:sldId id="368" r:id="rId8"/>
    <p:sldId id="347" r:id="rId9"/>
    <p:sldId id="316" r:id="rId10"/>
    <p:sldId id="348" r:id="rId11"/>
    <p:sldId id="317" r:id="rId12"/>
    <p:sldId id="318" r:id="rId13"/>
    <p:sldId id="319" r:id="rId14"/>
    <p:sldId id="323" r:id="rId15"/>
    <p:sldId id="320" r:id="rId16"/>
    <p:sldId id="322" r:id="rId17"/>
    <p:sldId id="344" r:id="rId18"/>
    <p:sldId id="353" r:id="rId19"/>
    <p:sldId id="361" r:id="rId20"/>
    <p:sldId id="360" r:id="rId21"/>
    <p:sldId id="355" r:id="rId22"/>
    <p:sldId id="356" r:id="rId23"/>
    <p:sldId id="357" r:id="rId24"/>
    <p:sldId id="358" r:id="rId25"/>
    <p:sldId id="359" r:id="rId26"/>
    <p:sldId id="362" r:id="rId27"/>
    <p:sldId id="349" r:id="rId28"/>
    <p:sldId id="352" r:id="rId29"/>
    <p:sldId id="351" r:id="rId30"/>
    <p:sldId id="325" r:id="rId31"/>
    <p:sldId id="326" r:id="rId32"/>
    <p:sldId id="327" r:id="rId33"/>
    <p:sldId id="363" r:id="rId34"/>
    <p:sldId id="330" r:id="rId35"/>
    <p:sldId id="364" r:id="rId36"/>
    <p:sldId id="342" r:id="rId37"/>
    <p:sldId id="346" r:id="rId38"/>
  </p:sldIdLst>
  <p:sldSz cx="9144000" cy="5143500" type="screen16x9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0" userDrawn="1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40"/>
    <a:srgbClr val="F28611"/>
    <a:srgbClr val="000000"/>
    <a:srgbClr val="BC2EA8"/>
    <a:srgbClr val="781E77"/>
    <a:srgbClr val="5E8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2" autoAdjust="0"/>
    <p:restoredTop sz="88330" autoAdjust="0"/>
  </p:normalViewPr>
  <p:slideViewPr>
    <p:cSldViewPr snapToGrid="0" showGuides="1">
      <p:cViewPr varScale="1">
        <p:scale>
          <a:sx n="84" d="100"/>
          <a:sy n="84" d="100"/>
        </p:scale>
        <p:origin x="840" y="96"/>
      </p:cViewPr>
      <p:guideLst>
        <p:guide orient="horz" pos="255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0881C-4DA0-C94E-8409-86A872E2C45D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E1BD2-2612-044B-B912-8B4E4081AD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84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F243-AD34-8B49-BEE6-D04E15AEB90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29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DESENVOLVIMENTO E COMERCIALIZAÇÃO DE PRODUTOS.</a:t>
            </a:r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47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PROCEDIMENTO DE RETORNO</a:t>
            </a:r>
            <a:r>
              <a:rPr lang="pt-PT" baseline="0" dirty="0"/>
              <a:t>  vs </a:t>
            </a:r>
            <a:r>
              <a:rPr lang="pt-PT" dirty="0"/>
              <a:t>GESTÃO DE RETORNO</a:t>
            </a:r>
          </a:p>
          <a:p>
            <a:endParaRPr lang="pt-PT" dirty="0"/>
          </a:p>
          <a:p>
            <a:r>
              <a:rPr lang="pt-PT" dirty="0"/>
              <a:t>Muitos tipos de retornos que precisam ser gerenciados dentro desse processo, incluindo: Retornos de clientes, retornos de marketing, retornos de ativos, recalls de produtos, Retornos de danos, retornos de recuperação de material e retornos ambientais</a:t>
            </a:r>
          </a:p>
          <a:p>
            <a:r>
              <a:rPr lang="pt-PT" dirty="0"/>
              <a:t>Corrigir</a:t>
            </a:r>
            <a:r>
              <a:rPr lang="pt-PT" baseline="0" dirty="0"/>
              <a:t> problemas rapidamente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41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F243-AD34-8B49-BEE6-D04E15AEB9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https://www.researchgate.net/profile/Douglas_Lambert2/publication/235288492_Supplier_Relationship_Management_as_a_Macro_Business_Process/links/5616c2ab08ae90469c611230/Supplier-Relationship-Management-as-a-Macro-Business-Process.pdf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F243-AD34-8B49-BEE6-D04E15AEB9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Fazer ou comprar? </a:t>
            </a:r>
            <a:r>
              <a:rPr lang="pt-BR" dirty="0" err="1"/>
              <a:t>Ex</a:t>
            </a:r>
            <a:r>
              <a:rPr lang="pt-BR" dirty="0"/>
              <a:t> restaurantes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1BD2-2612-044B-B912-8B4E4081ADF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25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Tem uma empresa que....</a:t>
            </a:r>
            <a:r>
              <a:rPr lang="pt-BR" dirty="0" err="1"/>
              <a:t>vcs</a:t>
            </a:r>
            <a:r>
              <a:rPr lang="pt-BR" dirty="0"/>
              <a:t> sabem qual é?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1BD2-2612-044B-B912-8B4E4081ADF6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46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1BD2-2612-044B-B912-8B4E4081ADF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6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Fora</a:t>
            </a:r>
            <a:r>
              <a:rPr lang="pt-BR" baseline="0" dirty="0"/>
              <a:t> a concorrência e globalização, temos as catástrofes </a:t>
            </a:r>
            <a:r>
              <a:rPr lang="pt-BR" baseline="0" dirty="0" err="1"/>
              <a:t>ambientais..imagina</a:t>
            </a:r>
            <a:r>
              <a:rPr lang="pt-BR" baseline="0" dirty="0"/>
              <a:t> o seu fornecedor de alga ou arroz é deste país? </a:t>
            </a:r>
            <a:r>
              <a:rPr lang="pt-BR" baseline="0" dirty="0" err="1"/>
              <a:t>Trump</a:t>
            </a:r>
            <a:r>
              <a:rPr lang="pt-BR" baseline="0" dirty="0"/>
              <a:t> dumping que não entra mais aço nos EUA, guerra na síria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Cuidar da cadeia de retorno, sustentabilidade a</a:t>
            </a:r>
            <a:r>
              <a:rPr lang="pt-BR" baseline="0" dirty="0"/>
              <a:t> </a:t>
            </a:r>
            <a:r>
              <a:rPr lang="pt-BR" baseline="0" dirty="0" err="1"/>
              <a:t>nestle</a:t>
            </a:r>
            <a:r>
              <a:rPr lang="pt-BR" baseline="0" dirty="0"/>
              <a:t> sofreu, adidas usando </a:t>
            </a:r>
            <a:r>
              <a:rPr lang="pt-BR" baseline="0" dirty="0" err="1"/>
              <a:t>mp</a:t>
            </a:r>
            <a:r>
              <a:rPr lang="pt-BR" baseline="0" dirty="0"/>
              <a:t> que é lixo, o </a:t>
            </a:r>
            <a:r>
              <a:rPr lang="pt-BR" baseline="0" dirty="0" err="1"/>
              <a:t>drone</a:t>
            </a:r>
            <a:r>
              <a:rPr lang="pt-BR" baseline="0" dirty="0"/>
              <a:t> que </a:t>
            </a:r>
            <a:r>
              <a:rPr lang="pt-BR" baseline="0" dirty="0" err="1"/>
              <a:t>fa</a:t>
            </a:r>
            <a:r>
              <a:rPr lang="pt-BR" baseline="0" dirty="0"/>
              <a:t> entregas e a loja que não tem caixa...tudo isso impacta na GCS, porque impacta </a:t>
            </a:r>
            <a:r>
              <a:rPr lang="pt-BR" baseline="0" dirty="0" err="1"/>
              <a:t>mp</a:t>
            </a:r>
            <a:r>
              <a:rPr lang="pt-BR" baseline="0" dirty="0"/>
              <a:t>, </a:t>
            </a:r>
            <a:r>
              <a:rPr lang="pt-BR" baseline="0" dirty="0" err="1"/>
              <a:t>preco</a:t>
            </a:r>
            <a:r>
              <a:rPr lang="pt-BR" baseline="0" dirty="0"/>
              <a:t> das commodities, impacta gestão de </a:t>
            </a:r>
            <a:r>
              <a:rPr lang="pt-BR" baseline="0" dirty="0" err="1"/>
              <a:t>embalgens</a:t>
            </a:r>
            <a:r>
              <a:rPr lang="pt-BR" baseline="0" dirty="0"/>
              <a:t>, impacta qualidade de serviço, estoques, impacta formas de </a:t>
            </a:r>
            <a:r>
              <a:rPr lang="pt-BR" baseline="0" dirty="0" err="1"/>
              <a:t>trnaporte</a:t>
            </a:r>
            <a:r>
              <a:rPr lang="pt-BR" baseline="0" dirty="0"/>
              <a:t>....</a:t>
            </a:r>
            <a:endParaRPr lang="pt-B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1BD2-2612-044B-B912-8B4E4081ADF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95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Ex: aplicativo, cliente</a:t>
            </a:r>
            <a:r>
              <a:rPr lang="pt-PT" baseline="0" dirty="0"/>
              <a:t> mais pao de açúcar. Ou exigindo parcerias, explo aula passada de inovação, não é qq forencedor.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86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10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Gerenciamento de relacionamento com clientes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33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008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73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Gerenciamento de fluxo de fabricação/de manufatura</a:t>
            </a:r>
          </a:p>
          <a:p>
            <a:endParaRPr lang="pt-BR" dirty="0"/>
          </a:p>
          <a:p>
            <a:r>
              <a:rPr lang="pt-BR" dirty="0"/>
              <a:t>Antes: Objetivo</a:t>
            </a:r>
            <a:r>
              <a:rPr lang="pt-BR" baseline="0" dirty="0"/>
              <a:t> produzir maior variedade de produtos no menor tempo e menor custo</a:t>
            </a:r>
          </a:p>
          <a:p>
            <a:r>
              <a:rPr lang="pt-BR" baseline="0" dirty="0"/>
              <a:t>Hoje: </a:t>
            </a:r>
            <a:r>
              <a:rPr lang="pt-PT" dirty="0"/>
              <a:t>Avalia a flexibilidade atual e desejada de recursos estratégicos, como Como fábricas, fornecedores, canais de distribuição, TI e Recursos humanos.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96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4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4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5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0CDC58-2CB9-484F-8427-10D3B0FF9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8440" y="4923823"/>
            <a:ext cx="2057400" cy="154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8C2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8358FDE-E83C-DF47-AB2F-69269CC65B8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11">
            <a:extLst>
              <a:ext uri="{FF2B5EF4-FFF2-40B4-BE49-F238E27FC236}">
                <a16:creationId xmlns:a16="http://schemas.microsoft.com/office/drawing/2014/main" id="{41D93AB5-A2C6-4D2C-9FF7-DDE93F46AC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809" y="291012"/>
            <a:ext cx="2196317" cy="1485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75">
                <a:solidFill>
                  <a:srgbClr val="8C2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3C026823-B45E-4740-A604-160B16C615D1}"/>
              </a:ext>
            </a:extLst>
          </p:cNvPr>
          <p:cNvCxnSpPr/>
          <p:nvPr userDrawn="1"/>
        </p:nvCxnSpPr>
        <p:spPr>
          <a:xfrm>
            <a:off x="587416" y="4875007"/>
            <a:ext cx="7969169" cy="0"/>
          </a:xfrm>
          <a:prstGeom prst="line">
            <a:avLst/>
          </a:prstGeom>
          <a:ln>
            <a:solidFill>
              <a:srgbClr val="8C2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id="{D0425F37-88F0-4097-ABA7-0E3A8B35E9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447" y="1569575"/>
            <a:ext cx="2558653" cy="721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DB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EDITAR TEXTO MESTRE</a:t>
            </a:r>
          </a:p>
        </p:txBody>
      </p:sp>
      <p:sp>
        <p:nvSpPr>
          <p:cNvPr id="16" name="Espaço Reservado para Texto 18">
            <a:extLst>
              <a:ext uri="{FF2B5EF4-FFF2-40B4-BE49-F238E27FC236}">
                <a16:creationId xmlns:a16="http://schemas.microsoft.com/office/drawing/2014/main" id="{3102BA3D-8C95-4000-9B6D-087E24D0B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752" y="2497829"/>
            <a:ext cx="2558653" cy="1846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4E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211C486F-A886-4C74-8220-1D0340099F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0901" y="1569574"/>
            <a:ext cx="5166122" cy="285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4E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7" name="Espaço Reservado para Texto 18">
            <a:extLst>
              <a:ext uri="{FF2B5EF4-FFF2-40B4-BE49-F238E27FC236}">
                <a16:creationId xmlns:a16="http://schemas.microsoft.com/office/drawing/2014/main" id="{ED1D7740-B1F4-4224-856D-E17587BE1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8370" y="4497079"/>
            <a:ext cx="2558653" cy="1913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" i="1">
                <a:solidFill>
                  <a:srgbClr val="4E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545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9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8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0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5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8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1556786-B4B8-F844-86A4-A0188D652C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85800"/>
              <a:t>27/05/2019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8358FDE-E83C-DF47-AB2F-69269CC65B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9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nJMmt3e2aA&amp;feature=youtu.be" TargetMode="External"/><Relationship Id="rId13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hyperlink" Target="https://www.youtube.com/watch?v=NrmMk1Myrxc" TargetMode="External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hyperlink" Target="https://www.nespresso.com/pt/pt/como-reciclar-capsulas-de-cafe" TargetMode="External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RrG0-SA1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34841"/>
            <a:ext cx="91440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900" b="1"/>
              <a:t>GESTÃO DA CADEIA DE SUPRIMENTOS E INTELIGÊNCIA COMPETITIVA</a:t>
            </a:r>
            <a:br>
              <a:rPr lang="pt-BR" sz="1900" b="1"/>
            </a:br>
            <a:r>
              <a:rPr lang="pt-BR" sz="1900" b="1"/>
              <a:t>(Supply Chain Management and Competitive Intelligence)</a:t>
            </a:r>
            <a:endParaRPr lang="pt-BR" sz="1900" dirty="0"/>
          </a:p>
        </p:txBody>
      </p:sp>
      <p:pic>
        <p:nvPicPr>
          <p:cNvPr id="3" name="Picture 2" descr="C:\Users\cs133741\Pictures\Banco Imagens\strateg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r="351"/>
          <a:stretch/>
        </p:blipFill>
        <p:spPr bwMode="auto">
          <a:xfrm>
            <a:off x="0" y="-72504"/>
            <a:ext cx="9144000" cy="69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5496" y="-19423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tx2"/>
                </a:solidFill>
              </a:rPr>
              <a:t>Mônica Georgino</a:t>
            </a:r>
          </a:p>
          <a:p>
            <a:pPr algn="r"/>
            <a:endParaRPr lang="pt-BR" sz="1600" dirty="0">
              <a:solidFill>
                <a:schemeClr val="tx2"/>
              </a:solidFill>
            </a:endParaRPr>
          </a:p>
          <a:p>
            <a:pPr algn="r"/>
            <a:r>
              <a:rPr lang="pt-BR" sz="1600" dirty="0">
                <a:solidFill>
                  <a:schemeClr val="tx2"/>
                </a:solidFill>
              </a:rPr>
              <a:t>Eng. Agrônoma (ESALQ)</a:t>
            </a:r>
          </a:p>
          <a:p>
            <a:pPr algn="r"/>
            <a:r>
              <a:rPr lang="pt-BR" sz="1600" dirty="0">
                <a:solidFill>
                  <a:schemeClr val="tx2"/>
                </a:solidFill>
              </a:rPr>
              <a:t>Mestranda Eng. Produção (UFSCAR)</a:t>
            </a:r>
          </a:p>
          <a:p>
            <a:pPr algn="r"/>
            <a:r>
              <a:rPr lang="pt-BR" sz="1600" dirty="0">
                <a:solidFill>
                  <a:schemeClr val="tx2"/>
                </a:solidFill>
              </a:rPr>
              <a:t>Inteligência de Suprimentos (</a:t>
            </a:r>
            <a:r>
              <a:rPr lang="pt-BR" sz="1600" dirty="0" err="1">
                <a:solidFill>
                  <a:schemeClr val="tx2"/>
                </a:solidFill>
              </a:rPr>
              <a:t>Raízen</a:t>
            </a:r>
            <a:r>
              <a:rPr lang="pt-BR" sz="1600" dirty="0">
                <a:solidFill>
                  <a:schemeClr val="tx2"/>
                </a:solidFill>
              </a:rPr>
              <a:t>)</a:t>
            </a:r>
          </a:p>
          <a:p>
            <a:pPr algn="r"/>
            <a:r>
              <a:rPr lang="pt-BR" sz="1600" dirty="0">
                <a:solidFill>
                  <a:schemeClr val="tx2"/>
                </a:solidFill>
              </a:rPr>
              <a:t>monicageorgino@gmail.com</a:t>
            </a:r>
          </a:p>
          <a:p>
            <a:pPr algn="r"/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05962" y="6492240"/>
            <a:ext cx="747712" cy="365760"/>
          </a:xfrm>
        </p:spPr>
        <p:txBody>
          <a:bodyPr/>
          <a:lstStyle/>
          <a:p>
            <a:fld id="{40906656-59F6-4452-82C1-EB52EEE259E3}" type="slidenum">
              <a:rPr lang="pt-BR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fld>
            <a:endParaRPr lang="pt-BR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5496" y="4053146"/>
            <a:ext cx="8279904" cy="633140"/>
          </a:xfrm>
          <a:prstGeom prst="rect">
            <a:avLst/>
          </a:prstGeom>
          <a:solidFill>
            <a:srgbClr val="FFC000"/>
          </a:solidFill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900" b="1" dirty="0">
                <a:solidFill>
                  <a:schemeClr val="tx1"/>
                </a:solidFill>
              </a:rPr>
              <a:t>GESTÃO DA CADEIA DE SUPRIMENTOS</a:t>
            </a:r>
          </a:p>
          <a:p>
            <a:pPr algn="ctr"/>
            <a:r>
              <a:rPr lang="pt-BR" sz="1900" b="1" dirty="0">
                <a:solidFill>
                  <a:schemeClr val="tx1"/>
                </a:solidFill>
              </a:rPr>
              <a:t> (</a:t>
            </a:r>
            <a:r>
              <a:rPr lang="pt-BR" sz="1900" b="1" i="1" dirty="0" err="1">
                <a:solidFill>
                  <a:schemeClr val="tx1"/>
                </a:solidFill>
              </a:rPr>
              <a:t>Supply</a:t>
            </a:r>
            <a:r>
              <a:rPr lang="pt-BR" sz="1900" b="1" i="1" dirty="0">
                <a:solidFill>
                  <a:schemeClr val="tx1"/>
                </a:solidFill>
              </a:rPr>
              <a:t> Chain Management)</a:t>
            </a:r>
            <a:endParaRPr lang="pt-BR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3570733" y="1582385"/>
            <a:ext cx="1411365" cy="599523"/>
          </a:xfrm>
          <a:prstGeom prst="rect">
            <a:avLst/>
          </a:prstGeom>
          <a:noFill/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050" b="1" dirty="0">
              <a:solidFill>
                <a:schemeClr val="bg1">
                  <a:lumMod val="50000"/>
                </a:schemeClr>
              </a:solidFill>
              <a:cs typeface="Times New Roman"/>
            </a:endParaRPr>
          </a:p>
          <a:p>
            <a:pPr marL="146050">
              <a:lnSpc>
                <a:spcPct val="100000"/>
              </a:lnSpc>
            </a:pPr>
            <a:r>
              <a:rPr lang="pt-BR" sz="1400" b="1" spc="-55" dirty="0">
                <a:solidFill>
                  <a:schemeClr val="bg1">
                    <a:lumMod val="50000"/>
                  </a:schemeClr>
                </a:solidFill>
                <a:cs typeface="Arial"/>
              </a:rPr>
              <a:t>Embalagem de plástico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6839744" y="3180866"/>
            <a:ext cx="2304256" cy="559769"/>
          </a:xfrm>
          <a:prstGeom prst="rect">
            <a:avLst/>
          </a:prstGeom>
          <a:noFill/>
        </p:spPr>
        <p:txBody>
          <a:bodyPr vert="horz" wrap="square" lIns="0" tIns="188595" rIns="0" bIns="0" rtlCol="0">
            <a:spAutoFit/>
          </a:bodyPr>
          <a:lstStyle>
            <a:defPPr>
              <a:defRPr lang="pt-BR"/>
            </a:defPPr>
            <a:lvl1pPr marL="307975">
              <a:lnSpc>
                <a:spcPct val="100000"/>
              </a:lnSpc>
              <a:spcBef>
                <a:spcPts val="1485"/>
              </a:spcBef>
              <a:defRPr sz="2400" b="1" spc="-11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dirty="0">
                <a:solidFill>
                  <a:srgbClr val="FFC000"/>
                </a:solidFill>
              </a:rPr>
              <a:t>Consumidores</a:t>
            </a:r>
          </a:p>
        </p:txBody>
      </p:sp>
      <p:sp>
        <p:nvSpPr>
          <p:cNvPr id="5" name="object 8"/>
          <p:cNvSpPr/>
          <p:nvPr/>
        </p:nvSpPr>
        <p:spPr>
          <a:xfrm>
            <a:off x="6938444" y="2731956"/>
            <a:ext cx="209559" cy="152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/>
          <p:cNvSpPr txBox="1"/>
          <p:nvPr/>
        </p:nvSpPr>
        <p:spPr>
          <a:xfrm>
            <a:off x="3926289" y="4202869"/>
            <a:ext cx="1366656" cy="484492"/>
          </a:xfrm>
          <a:prstGeom prst="rect">
            <a:avLst/>
          </a:prstGeom>
          <a:noFill/>
        </p:spPr>
        <p:txBody>
          <a:bodyPr vert="horz" wrap="square" lIns="0" tIns="48260" rIns="0" bIns="0" rtlCol="0">
            <a:spAutoFit/>
          </a:bodyPr>
          <a:lstStyle/>
          <a:p>
            <a:pPr marL="100330" marR="100965" indent="46990" algn="ctr">
              <a:lnSpc>
                <a:spcPct val="102899"/>
              </a:lnSpc>
              <a:spcBef>
                <a:spcPts val="380"/>
              </a:spcBef>
            </a:pPr>
            <a:r>
              <a:rPr lang="pt-BR" sz="1400" b="1" spc="-25" dirty="0">
                <a:solidFill>
                  <a:schemeClr val="bg1">
                    <a:lumMod val="50000"/>
                  </a:schemeClr>
                </a:solidFill>
                <a:cs typeface="Arial"/>
              </a:rPr>
              <a:t>Centros de distribuição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0" name="object 16"/>
          <p:cNvSpPr txBox="1"/>
          <p:nvPr/>
        </p:nvSpPr>
        <p:spPr>
          <a:xfrm>
            <a:off x="70195" y="4551911"/>
            <a:ext cx="2379951" cy="216085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 marL="93980">
              <a:lnSpc>
                <a:spcPct val="100000"/>
              </a:lnSpc>
            </a:pPr>
            <a:r>
              <a:rPr lang="pt-BR" sz="1400" b="1" spc="-10" dirty="0">
                <a:solidFill>
                  <a:schemeClr val="bg1">
                    <a:lumMod val="50000"/>
                  </a:schemeClr>
                </a:solidFill>
                <a:cs typeface="Arial"/>
              </a:rPr>
              <a:t>Fabricante químico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2" name="object 18"/>
          <p:cNvSpPr/>
          <p:nvPr/>
        </p:nvSpPr>
        <p:spPr>
          <a:xfrm>
            <a:off x="3664409" y="4453766"/>
            <a:ext cx="209559" cy="152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/>
          <p:cNvSpPr txBox="1"/>
          <p:nvPr/>
        </p:nvSpPr>
        <p:spPr>
          <a:xfrm>
            <a:off x="1702624" y="1600960"/>
            <a:ext cx="1229351" cy="375744"/>
          </a:xfrm>
          <a:prstGeom prst="rect">
            <a:avLst/>
          </a:prstGeom>
          <a:noFill/>
        </p:spPr>
        <p:txBody>
          <a:bodyPr vert="horz" wrap="square" lIns="0" tIns="15875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250"/>
              </a:spcBef>
            </a:pPr>
            <a:r>
              <a:rPr lang="pt-BR" sz="1400" b="1" spc="-30" dirty="0">
                <a:solidFill>
                  <a:schemeClr val="bg1">
                    <a:lumMod val="50000"/>
                  </a:schemeClr>
                </a:solidFill>
                <a:cs typeface="Arial"/>
              </a:rPr>
              <a:t>Polímeros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5" name="object 26"/>
          <p:cNvSpPr/>
          <p:nvPr/>
        </p:nvSpPr>
        <p:spPr>
          <a:xfrm>
            <a:off x="3170646" y="1785102"/>
            <a:ext cx="209559" cy="152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EXEMPLO DE CADEIA DE SUPRIMENTOS - PRODUTO</a:t>
            </a:r>
          </a:p>
        </p:txBody>
      </p:sp>
      <p:sp>
        <p:nvSpPr>
          <p:cNvPr id="25" name="object 9"/>
          <p:cNvSpPr/>
          <p:nvPr/>
        </p:nvSpPr>
        <p:spPr>
          <a:xfrm rot="6886679">
            <a:off x="3375993" y="2468235"/>
            <a:ext cx="421038" cy="208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/>
          <p:nvPr/>
        </p:nvSpPr>
        <p:spPr>
          <a:xfrm rot="19879196">
            <a:off x="5329310" y="3244653"/>
            <a:ext cx="635806" cy="268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22" y="1937217"/>
            <a:ext cx="1771650" cy="13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85" y="801298"/>
            <a:ext cx="1346267" cy="799662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32" y="724932"/>
            <a:ext cx="997039" cy="797631"/>
          </a:xfrm>
          <a:prstGeom prst="rect">
            <a:avLst/>
          </a:prstGeom>
        </p:spPr>
      </p:pic>
      <p:sp>
        <p:nvSpPr>
          <p:cNvPr id="29" name="object 25"/>
          <p:cNvSpPr txBox="1"/>
          <p:nvPr/>
        </p:nvSpPr>
        <p:spPr>
          <a:xfrm>
            <a:off x="110910" y="1623894"/>
            <a:ext cx="1229351" cy="375744"/>
          </a:xfrm>
          <a:prstGeom prst="rect">
            <a:avLst/>
          </a:prstGeom>
          <a:noFill/>
        </p:spPr>
        <p:txBody>
          <a:bodyPr vert="horz" wrap="square" lIns="0" tIns="15875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250"/>
              </a:spcBef>
            </a:pPr>
            <a:r>
              <a:rPr lang="pt-BR" sz="1400" b="1" spc="-30" dirty="0">
                <a:solidFill>
                  <a:schemeClr val="bg1">
                    <a:lumMod val="50000"/>
                  </a:schemeClr>
                </a:solidFill>
                <a:cs typeface="Arial"/>
              </a:rPr>
              <a:t>Petróleo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254" y="615701"/>
            <a:ext cx="1275311" cy="910121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706" y="1816945"/>
            <a:ext cx="1795567" cy="1230670"/>
          </a:xfrm>
          <a:prstGeom prst="rect">
            <a:avLst/>
          </a:prstGeom>
        </p:spPr>
      </p:pic>
      <p:sp>
        <p:nvSpPr>
          <p:cNvPr id="32" name="object 26"/>
          <p:cNvSpPr/>
          <p:nvPr/>
        </p:nvSpPr>
        <p:spPr>
          <a:xfrm>
            <a:off x="1418480" y="1832655"/>
            <a:ext cx="209559" cy="152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6"/>
          <p:cNvSpPr/>
          <p:nvPr/>
        </p:nvSpPr>
        <p:spPr>
          <a:xfrm rot="19758961">
            <a:off x="1903561" y="4238336"/>
            <a:ext cx="280446" cy="236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0639" y="2918029"/>
            <a:ext cx="1468315" cy="1163380"/>
          </a:xfrm>
          <a:prstGeom prst="rect">
            <a:avLst/>
          </a:prstGeom>
        </p:spPr>
      </p:pic>
      <p:sp>
        <p:nvSpPr>
          <p:cNvPr id="35" name="object 16"/>
          <p:cNvSpPr txBox="1"/>
          <p:nvPr/>
        </p:nvSpPr>
        <p:spPr>
          <a:xfrm>
            <a:off x="2224754" y="4285303"/>
            <a:ext cx="941610" cy="646972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 marL="93980" algn="ctr">
              <a:lnSpc>
                <a:spcPct val="100000"/>
              </a:lnSpc>
            </a:pPr>
            <a:r>
              <a:rPr lang="pt-BR" sz="1400" b="1" spc="-10" dirty="0">
                <a:solidFill>
                  <a:schemeClr val="bg1">
                    <a:lumMod val="50000"/>
                  </a:schemeClr>
                </a:solidFill>
                <a:cs typeface="Arial"/>
              </a:rPr>
              <a:t>Fabricante produtos de limpeza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00" y="3292618"/>
            <a:ext cx="1472712" cy="1038345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3973" y="3126064"/>
            <a:ext cx="1481504" cy="1046459"/>
          </a:xfrm>
          <a:prstGeom prst="rect">
            <a:avLst/>
          </a:prstGeom>
        </p:spPr>
      </p:pic>
      <p:sp>
        <p:nvSpPr>
          <p:cNvPr id="38" name="object 8"/>
          <p:cNvSpPr/>
          <p:nvPr/>
        </p:nvSpPr>
        <p:spPr>
          <a:xfrm>
            <a:off x="7090844" y="2884356"/>
            <a:ext cx="209559" cy="152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2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9" grpId="0"/>
      <p:bldP spid="10" grpId="0"/>
      <p:bldP spid="12" grpId="0" animBg="1"/>
      <p:bldP spid="14" grpId="0"/>
      <p:bldP spid="15" grpId="0" animBg="1"/>
      <p:bldP spid="25" grpId="0" animBg="1"/>
      <p:bldP spid="26" grpId="0" animBg="1"/>
      <p:bldP spid="29" grpId="0"/>
      <p:bldP spid="32" grpId="0" animBg="1"/>
      <p:bldP spid="33" grpId="0" animBg="1"/>
      <p:bldP spid="35" grpId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1333500" y="1092801"/>
            <a:ext cx="6477000" cy="30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CADEIA DE SUPRIMENTOS ANTIGAMENTE</a:t>
            </a:r>
          </a:p>
        </p:txBody>
      </p:sp>
    </p:spTree>
    <p:extLst>
      <p:ext uri="{BB962C8B-B14F-4D97-AF65-F5344CB8AC3E}">
        <p14:creationId xmlns:p14="http://schemas.microsoft.com/office/powerpoint/2010/main" val="72653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85725" y="1164300"/>
            <a:ext cx="897255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CADEIA DE SUPRIMENTOS ATUAL</a:t>
            </a:r>
          </a:p>
        </p:txBody>
      </p:sp>
    </p:spTree>
    <p:extLst>
      <p:ext uri="{BB962C8B-B14F-4D97-AF65-F5344CB8AC3E}">
        <p14:creationId xmlns:p14="http://schemas.microsoft.com/office/powerpoint/2010/main" val="364465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594000" y="553309"/>
            <a:ext cx="7956000" cy="4250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aixaDeTexto 7"/>
          <p:cNvSpPr txBox="1"/>
          <p:nvPr/>
        </p:nvSpPr>
        <p:spPr>
          <a:xfrm>
            <a:off x="19114" y="-27383"/>
            <a:ext cx="9124886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CADEIA DE SUPRIMENTOS ATUAL: GLOBALIZAÇÃO E CONCORRÊNCIA</a:t>
            </a:r>
          </a:p>
        </p:txBody>
      </p:sp>
      <p:cxnSp>
        <p:nvCxnSpPr>
          <p:cNvPr id="4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0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MODO LINEAR</a:t>
            </a:r>
          </a:p>
        </p:txBody>
      </p:sp>
      <p:pic>
        <p:nvPicPr>
          <p:cNvPr id="5" name="Picture 2" descr="C:\Users\cs133741\Pictures\Banco Imagens\PLANE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4165"/>
            <a:ext cx="1417638" cy="14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7"/>
          <p:cNvSpPr txBox="1"/>
          <p:nvPr/>
        </p:nvSpPr>
        <p:spPr>
          <a:xfrm>
            <a:off x="117221" y="2288437"/>
            <a:ext cx="8909558" cy="2677656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+mj-lt"/>
              </a:rPr>
              <a:t>PLANEJAMENTO         AQUISIÇÃO               EXECUTA            ENTREGA</a:t>
            </a:r>
          </a:p>
          <a:p>
            <a:endParaRPr lang="pt-BR" sz="2400" b="1" dirty="0">
              <a:solidFill>
                <a:srgbClr val="FFC000"/>
              </a:solidFill>
              <a:latin typeface="+mj-lt"/>
            </a:endParaRPr>
          </a:p>
          <a:p>
            <a:endParaRPr lang="pt-BR" sz="2400" b="1" dirty="0">
              <a:solidFill>
                <a:srgbClr val="FFC000"/>
              </a:solidFill>
              <a:latin typeface="+mj-lt"/>
            </a:endParaRPr>
          </a:p>
          <a:p>
            <a:endParaRPr lang="pt-BR" sz="2400" b="1" dirty="0">
              <a:solidFill>
                <a:srgbClr val="FFC000"/>
              </a:solidFill>
              <a:latin typeface="+mj-lt"/>
            </a:endParaRPr>
          </a:p>
          <a:p>
            <a:endParaRPr lang="pt-BR" sz="2400" b="1" dirty="0">
              <a:solidFill>
                <a:srgbClr val="FFC000"/>
              </a:solidFill>
              <a:latin typeface="+mj-lt"/>
            </a:endParaRPr>
          </a:p>
          <a:p>
            <a:endParaRPr lang="pt-BR" sz="2400" b="1" dirty="0">
              <a:solidFill>
                <a:srgbClr val="FFC000"/>
              </a:solidFill>
              <a:latin typeface="+mj-lt"/>
            </a:endParaRPr>
          </a:p>
          <a:p>
            <a:r>
              <a:rPr lang="pt-BR" sz="2400" b="1" dirty="0">
                <a:solidFill>
                  <a:srgbClr val="FFC000"/>
                </a:solidFill>
                <a:latin typeface="+mj-lt"/>
              </a:rPr>
              <a:t>                                                        RETORNA</a:t>
            </a:r>
          </a:p>
        </p:txBody>
      </p:sp>
      <p:pic>
        <p:nvPicPr>
          <p:cNvPr id="7" name="Picture 3" descr="C:\Users\cs133741\Pictures\Banco Imagens\ENTREGÁV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52" y="894165"/>
            <a:ext cx="1631996" cy="163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cs133741\Pictures\Banco Imagens\procurem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94164"/>
            <a:ext cx="1453322" cy="14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cs133741\Pictures\Banco Imagens\1200612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56" y="750149"/>
            <a:ext cx="1607172" cy="16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cs133741\Pictures\Banco Imagens\RETORN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32" y="2996677"/>
            <a:ext cx="1589008" cy="15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8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47" y="523213"/>
            <a:ext cx="1915396" cy="150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7"/>
          <p:cNvSpPr txBox="1"/>
          <p:nvPr/>
        </p:nvSpPr>
        <p:spPr>
          <a:xfrm>
            <a:off x="19114" y="-27383"/>
            <a:ext cx="912488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CATÁSTROFES AMBIENTAIS                                      TECNOLOGIAS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" y="499917"/>
            <a:ext cx="2253444" cy="146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Número de Slide 6"/>
          <p:cNvSpPr txBox="1">
            <a:spLocks/>
          </p:cNvSpPr>
          <p:nvPr/>
        </p:nvSpPr>
        <p:spPr>
          <a:xfrm>
            <a:off x="8405962" y="6492240"/>
            <a:ext cx="747712" cy="365760"/>
          </a:xfrm>
          <a:prstGeom prst="rect">
            <a:avLst/>
          </a:prstGeom>
        </p:spPr>
        <p:txBody>
          <a:bodyPr vert="horz" anchor="b"/>
          <a:lstStyle>
            <a:defPPr>
              <a:defRPr lang="pt-BR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906656-59F6-4452-82C1-EB52EEE259E3}" type="slidenum">
              <a:rPr lang="pt-BR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15</a:t>
            </a:fld>
            <a:endParaRPr lang="pt-BR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07" y="699135"/>
            <a:ext cx="2331596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r="24896" b="2942"/>
          <a:stretch/>
        </p:blipFill>
        <p:spPr bwMode="auto">
          <a:xfrm>
            <a:off x="4634308" y="583988"/>
            <a:ext cx="1991354" cy="13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572000" y="43569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800" dirty="0" err="1"/>
              <a:t>Amazon</a:t>
            </a:r>
            <a:r>
              <a:rPr lang="pt-BR" sz="800" dirty="0"/>
              <a:t> Go:</a:t>
            </a:r>
          </a:p>
          <a:p>
            <a:pPr algn="r"/>
            <a:r>
              <a:rPr lang="pt-BR" sz="800" dirty="0">
                <a:hlinkClick r:id="rId7"/>
              </a:rPr>
              <a:t>https://www.youtube.com/watch?v=NrmMk1Myrxc</a:t>
            </a:r>
            <a:endParaRPr lang="pt-BR" sz="800" dirty="0"/>
          </a:p>
          <a:p>
            <a:pPr algn="r"/>
            <a:r>
              <a:rPr lang="pt-BR" sz="800" dirty="0"/>
              <a:t>Mcdonalds:</a:t>
            </a:r>
          </a:p>
          <a:p>
            <a:pPr algn="r"/>
            <a:r>
              <a:rPr lang="pt-BR" sz="800" dirty="0">
                <a:hlinkClick r:id="rId8"/>
              </a:rPr>
              <a:t>https://www.youtube.com/watch?v=9nJMmt3e2aA&amp;feature=youtu.be</a:t>
            </a:r>
            <a:endParaRPr lang="pt-BR" sz="800" dirty="0"/>
          </a:p>
          <a:p>
            <a:pPr algn="r"/>
            <a:r>
              <a:rPr lang="pt-BR" sz="800" dirty="0"/>
              <a:t>Nestlé:</a:t>
            </a:r>
          </a:p>
          <a:p>
            <a:pPr algn="r"/>
            <a:r>
              <a:rPr lang="pt-BR" sz="800" dirty="0">
                <a:hlinkClick r:id="rId9"/>
              </a:rPr>
              <a:t>https://www.nespresso.com/pt/pt/como-reciclar-capsulas-de-cafe</a:t>
            </a:r>
            <a:endParaRPr lang="pt-BR" sz="800" dirty="0"/>
          </a:p>
          <a:p>
            <a:pPr algn="r"/>
            <a:endParaRPr lang="pt-BR" sz="800" dirty="0"/>
          </a:p>
        </p:txBody>
      </p:sp>
      <p:sp>
        <p:nvSpPr>
          <p:cNvPr id="12" name="CaixaDeTexto 7"/>
          <p:cNvSpPr txBox="1"/>
          <p:nvPr/>
        </p:nvSpPr>
        <p:spPr>
          <a:xfrm>
            <a:off x="0" y="2316491"/>
            <a:ext cx="9153674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t-BR" dirty="0"/>
              <a:t>SUSTENTABILIDADE                                             POLÍTICOS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2272624" y="2873858"/>
            <a:ext cx="1908000" cy="1603548"/>
            <a:chOff x="3851920" y="188640"/>
            <a:chExt cx="4829175" cy="4078982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4829175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88640"/>
              <a:ext cx="35052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bject 5"/>
          <p:cNvSpPr/>
          <p:nvPr/>
        </p:nvSpPr>
        <p:spPr>
          <a:xfrm>
            <a:off x="71544" y="2985355"/>
            <a:ext cx="2112579" cy="13343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91" y="2843241"/>
            <a:ext cx="2088000" cy="15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13" y="2946026"/>
            <a:ext cx="2437133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reto 6"/>
          <p:cNvCxnSpPr/>
          <p:nvPr/>
        </p:nvCxnSpPr>
        <p:spPr>
          <a:xfrm>
            <a:off x="71544" y="2748070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3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EFEITO CHICOTE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3" y="732110"/>
            <a:ext cx="2655743" cy="41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30" y="2435772"/>
            <a:ext cx="2738842" cy="20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82" y="2714709"/>
            <a:ext cx="2315834" cy="22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/>
          <p:nvPr/>
        </p:nvSpPr>
        <p:spPr>
          <a:xfrm>
            <a:off x="3686455" y="692696"/>
            <a:ext cx="2619375" cy="1743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Espaço Reservado para Número de Slide 6"/>
          <p:cNvSpPr txBox="1">
            <a:spLocks/>
          </p:cNvSpPr>
          <p:nvPr/>
        </p:nvSpPr>
        <p:spPr>
          <a:xfrm>
            <a:off x="8405962" y="6492240"/>
            <a:ext cx="747712" cy="36576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906656-59F6-4452-82C1-EB52EEE259E3}" type="slidenum">
              <a:rPr lang="pt-BR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16</a:t>
            </a:fld>
            <a:endParaRPr lang="pt-BR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QUADRO CONCEITUAL DA GCS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47" y="388430"/>
            <a:ext cx="7113506" cy="47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24" y="1082594"/>
            <a:ext cx="1181699" cy="68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783" y="1003982"/>
            <a:ext cx="915919" cy="71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12" y="1005046"/>
            <a:ext cx="737734" cy="63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5" y="979173"/>
            <a:ext cx="1089967" cy="76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2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1643972"/>
            <a:ext cx="6561354" cy="302060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540178" y="4180742"/>
            <a:ext cx="5657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Produtos e serviços personalizados</a:t>
            </a:r>
          </a:p>
          <a:p>
            <a:r>
              <a:rPr lang="pt-PT" sz="1400" dirty="0"/>
              <a:t>Alcançar o desempenho financeiro</a:t>
            </a:r>
          </a:p>
          <a:p>
            <a:r>
              <a:rPr lang="pt-PT" sz="1400" dirty="0"/>
              <a:t>Ex.: App Clientemais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5049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1910862"/>
            <a:ext cx="6561354" cy="282846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540178" y="4180742"/>
            <a:ext cx="5657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Mapear o mercado</a:t>
            </a:r>
          </a:p>
          <a:p>
            <a:r>
              <a:rPr lang="pt-PT" sz="1200" dirty="0"/>
              <a:t>Processo de homologação robusto (mão de obra escrava, financeiro)</a:t>
            </a:r>
          </a:p>
          <a:p>
            <a:r>
              <a:rPr lang="pt-PT" sz="1200" dirty="0"/>
              <a:t>Parceria estratégica</a:t>
            </a:r>
          </a:p>
          <a:p>
            <a:r>
              <a:rPr lang="pt-PT" sz="1200" dirty="0"/>
              <a:t>Colaboração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9465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0404" y="1619930"/>
            <a:ext cx="3795416" cy="2590800"/>
            <a:chOff x="20404" y="1174750"/>
            <a:chExt cx="3795416" cy="2590800"/>
          </a:xfrm>
        </p:grpSpPr>
        <p:pic>
          <p:nvPicPr>
            <p:cNvPr id="16" name="Picture 15" descr="blem10.png"/>
            <p:cNvPicPr>
              <a:picLocks noChangeAspect="1"/>
            </p:cNvPicPr>
            <p:nvPr/>
          </p:nvPicPr>
          <p:blipFill rotWithShape="1">
            <a:blip r:embed="rId2"/>
            <a:srcRect t="22716" r="82625" b="26914"/>
            <a:stretch/>
          </p:blipFill>
          <p:spPr>
            <a:xfrm>
              <a:off x="20404" y="1174750"/>
              <a:ext cx="1588263" cy="2590800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2384766" y="1890123"/>
              <a:ext cx="13299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pt-BR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726277" y="2516214"/>
              <a:ext cx="20895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pt-BR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Lubrificantes Shell</a:t>
              </a:r>
              <a:br>
                <a:rPr lang="pt-BR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</a:br>
              <a:r>
                <a:rPr lang="pt-BR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Exploração e Produção</a:t>
              </a:r>
            </a:p>
          </p:txBody>
        </p:sp>
        <p:pic>
          <p:nvPicPr>
            <p:cNvPr id="14" name="Picture 15" descr="blem10.png"/>
            <p:cNvPicPr>
              <a:picLocks noChangeAspect="1"/>
            </p:cNvPicPr>
            <p:nvPr/>
          </p:nvPicPr>
          <p:blipFill rotWithShape="1">
            <a:blip r:embed="rId2"/>
            <a:srcRect l="17514" t="44931" r="59915" b="50703"/>
            <a:stretch/>
          </p:blipFill>
          <p:spPr>
            <a:xfrm>
              <a:off x="1676399" y="2345267"/>
              <a:ext cx="2063220" cy="224495"/>
            </a:xfrm>
            <a:prstGeom prst="rect">
              <a:avLst/>
            </a:prstGeom>
          </p:spPr>
        </p:pic>
      </p:grpSp>
      <p:pic>
        <p:nvPicPr>
          <p:cNvPr id="15" name="Picture 14" descr="blem10.png"/>
          <p:cNvPicPr>
            <a:picLocks noChangeAspect="1"/>
          </p:cNvPicPr>
          <p:nvPr/>
        </p:nvPicPr>
        <p:blipFill>
          <a:blip r:embed="rId2"/>
          <a:srcRect l="40657" t="26914" r="40691" b="30864"/>
          <a:stretch>
            <a:fillRect/>
          </a:stretch>
        </p:blipFill>
        <p:spPr>
          <a:xfrm>
            <a:off x="3692525" y="1829480"/>
            <a:ext cx="1704975" cy="2171700"/>
          </a:xfrm>
          <a:prstGeom prst="rect">
            <a:avLst/>
          </a:prstGeom>
        </p:spPr>
      </p:pic>
      <p:pic>
        <p:nvPicPr>
          <p:cNvPr id="18" name="Picture 17" descr="blem10.png"/>
          <p:cNvPicPr>
            <a:picLocks noChangeAspect="1"/>
          </p:cNvPicPr>
          <p:nvPr/>
        </p:nvPicPr>
        <p:blipFill>
          <a:blip r:embed="rId2"/>
          <a:srcRect l="43331" t="40988" r="43331" b="48889"/>
          <a:stretch>
            <a:fillRect/>
          </a:stretch>
        </p:blipFill>
        <p:spPr>
          <a:xfrm>
            <a:off x="3933825" y="2553380"/>
            <a:ext cx="1219200" cy="5207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5255293" y="1486580"/>
            <a:ext cx="3850607" cy="2768600"/>
            <a:chOff x="5255293" y="1041400"/>
            <a:chExt cx="3850607" cy="2768600"/>
          </a:xfrm>
        </p:grpSpPr>
        <p:pic>
          <p:nvPicPr>
            <p:cNvPr id="17" name="Picture 16" descr="blem10.png"/>
            <p:cNvPicPr>
              <a:picLocks noChangeAspect="1"/>
            </p:cNvPicPr>
            <p:nvPr/>
          </p:nvPicPr>
          <p:blipFill rotWithShape="1">
            <a:blip r:embed="rId2"/>
            <a:srcRect l="81274" t="20247" r="-30" b="25926"/>
            <a:stretch/>
          </p:blipFill>
          <p:spPr>
            <a:xfrm>
              <a:off x="7391400" y="1041400"/>
              <a:ext cx="1714500" cy="276860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5909016" y="1890123"/>
              <a:ext cx="13299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pt-BR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255293" y="2507747"/>
              <a:ext cx="208954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pt-BR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Rumo ALL</a:t>
              </a:r>
              <a:br>
                <a:rPr lang="pt-BR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</a:br>
              <a:r>
                <a:rPr lang="pt-BR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Radar</a:t>
              </a:r>
              <a:br>
                <a:rPr lang="pt-BR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</a:br>
              <a:r>
                <a:rPr lang="pt-BR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Moove</a:t>
              </a:r>
              <a:br>
                <a:rPr lang="pt-BR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</a:br>
              <a:r>
                <a:rPr lang="pt-BR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Comgás</a:t>
              </a:r>
            </a:p>
          </p:txBody>
        </p:sp>
        <p:pic>
          <p:nvPicPr>
            <p:cNvPr id="19" name="Picture 16" descr="blem10.png"/>
            <p:cNvPicPr>
              <a:picLocks noChangeAspect="1"/>
            </p:cNvPicPr>
            <p:nvPr/>
          </p:nvPicPr>
          <p:blipFill rotWithShape="1">
            <a:blip r:embed="rId2"/>
            <a:srcRect l="59184" t="45144" r="17985" b="51276"/>
            <a:stretch/>
          </p:blipFill>
          <p:spPr>
            <a:xfrm>
              <a:off x="5380567" y="2330450"/>
              <a:ext cx="2087033" cy="184150"/>
            </a:xfrm>
            <a:prstGeom prst="rect">
              <a:avLst/>
            </a:prstGeom>
          </p:spPr>
        </p:pic>
      </p:grpSp>
      <p:sp>
        <p:nvSpPr>
          <p:cNvPr id="20" name="CaixaDeTexto 19"/>
          <p:cNvSpPr txBox="1"/>
          <p:nvPr/>
        </p:nvSpPr>
        <p:spPr>
          <a:xfrm>
            <a:off x="576616" y="415084"/>
            <a:ext cx="47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781E7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COMPOSIÇÃO ACIONÁRIA</a:t>
            </a:r>
          </a:p>
        </p:txBody>
      </p:sp>
    </p:spTree>
    <p:extLst>
      <p:ext uri="{BB962C8B-B14F-4D97-AF65-F5344CB8AC3E}">
        <p14:creationId xmlns:p14="http://schemas.microsoft.com/office/powerpoint/2010/main" val="37594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2156403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465386" y="4180743"/>
            <a:ext cx="6248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50" dirty="0"/>
              <a:t>Previsão da demanda</a:t>
            </a:r>
          </a:p>
          <a:p>
            <a:r>
              <a:rPr lang="pt-PT" sz="1350" dirty="0"/>
              <a:t>Intervir pró-ativamente se detectarem um risco que possa interferir com os acordos que foram pré estabelecidos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955772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2396544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559170" y="4180742"/>
            <a:ext cx="6253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Cadeia de Suprimentos: Empurrada x Puxada</a:t>
            </a:r>
          </a:p>
          <a:p>
            <a:r>
              <a:rPr lang="pt-PT" sz="1400" dirty="0"/>
              <a:t>Exigir de forma pró-ativa e executar o plano sem interrupções </a:t>
            </a:r>
          </a:p>
          <a:p>
            <a:r>
              <a:rPr lang="pt-PT" sz="1400" dirty="0"/>
              <a:t>Sincronizar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4408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2647296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465385" y="4180743"/>
            <a:ext cx="64068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50" dirty="0"/>
              <a:t>Atender os pedidos e ordem de produção</a:t>
            </a:r>
          </a:p>
          <a:p>
            <a:r>
              <a:rPr lang="pt-PT" sz="1350" dirty="0"/>
              <a:t>Determinaar alocação de recursos (pessoas, insumos, plantas)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526357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2890948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465385" y="4147692"/>
            <a:ext cx="640682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50" dirty="0"/>
              <a:t>Reagir rapidamente aos riscos da Cadeia de Suprimentos </a:t>
            </a:r>
          </a:p>
          <a:p>
            <a:r>
              <a:rPr lang="pt-PT" sz="1400" dirty="0"/>
              <a:t>Gerenciar o fluxo de fabricação/de manufatura</a:t>
            </a:r>
          </a:p>
          <a:p>
            <a:r>
              <a:rPr lang="pt-PT" sz="1350" dirty="0"/>
              <a:t>Gerir os estoques </a:t>
            </a:r>
          </a:p>
          <a:p>
            <a:r>
              <a:rPr lang="pt-PT" sz="1350" dirty="0"/>
              <a:t>Gerir a logística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312479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3146539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465385" y="4180742"/>
            <a:ext cx="667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Desenvolver e comercializar produtos ou serviços (marketing)</a:t>
            </a:r>
          </a:p>
          <a:p>
            <a:r>
              <a:rPr lang="pt-PT" sz="1400" dirty="0"/>
              <a:t>Inovação</a:t>
            </a:r>
          </a:p>
          <a:p>
            <a:r>
              <a:rPr lang="pt-PT" sz="1400" dirty="0"/>
              <a:t>O melhor fluxo de combinação produto ou serviço x mercado</a:t>
            </a:r>
          </a:p>
          <a:p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05184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3400427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CaixaDeTexto 8"/>
          <p:cNvSpPr txBox="1"/>
          <p:nvPr/>
        </p:nvSpPr>
        <p:spPr>
          <a:xfrm>
            <a:off x="1552404" y="4180742"/>
            <a:ext cx="6300273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PT" sz="1400" dirty="0"/>
              <a:t>Corrigir problemas rapidamente:</a:t>
            </a:r>
          </a:p>
          <a:p>
            <a:r>
              <a:rPr lang="pt-PT" sz="1350" dirty="0"/>
              <a:t>Retornos de clientes</a:t>
            </a:r>
          </a:p>
          <a:p>
            <a:r>
              <a:rPr lang="pt-PT" sz="1350" dirty="0"/>
              <a:t>Retornos de marketing</a:t>
            </a:r>
          </a:p>
          <a:p>
            <a:endParaRPr lang="pt-PT" sz="1350" dirty="0"/>
          </a:p>
          <a:p>
            <a:r>
              <a:rPr lang="pt-PT" sz="1350" dirty="0"/>
              <a:t>Retornos de ativos</a:t>
            </a:r>
          </a:p>
          <a:p>
            <a:r>
              <a:rPr lang="pt-PT" sz="1350" dirty="0"/>
              <a:t>Recalls de produtos</a:t>
            </a:r>
          </a:p>
          <a:p>
            <a:r>
              <a:rPr lang="pt-PT" sz="1350" dirty="0"/>
              <a:t>Retornos ambientais</a:t>
            </a:r>
          </a:p>
        </p:txBody>
      </p:sp>
    </p:spTree>
    <p:extLst>
      <p:ext uri="{BB962C8B-B14F-4D97-AF65-F5344CB8AC3E}">
        <p14:creationId xmlns:p14="http://schemas.microsoft.com/office/powerpoint/2010/main" val="381021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de cantos arredondados 29"/>
          <p:cNvSpPr/>
          <p:nvPr/>
        </p:nvSpPr>
        <p:spPr>
          <a:xfrm>
            <a:off x="230981" y="1852946"/>
            <a:ext cx="2702718" cy="1293933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0" name="AutoShape 2" descr="http://1.bp.blogspot.com/-jIY2xQt9G1E/UuqlFnT8ffI/AAAAAAABOkM/-6iveKdqSGk/s1600/wendys+logos+1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cxnSp>
        <p:nvCxnSpPr>
          <p:cNvPr id="2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PROCESSOS DA GCS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8547" y="2038248"/>
            <a:ext cx="25654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FALTA DE COMUNICAÇÃO</a:t>
            </a:r>
          </a:p>
          <a:p>
            <a:pPr algn="ctr"/>
            <a:r>
              <a:rPr lang="pt-BR" dirty="0"/>
              <a:t>E COORDENAÇÃO</a:t>
            </a:r>
          </a:p>
          <a:p>
            <a:pPr algn="ctr"/>
            <a:r>
              <a:rPr lang="pt-BR" dirty="0"/>
              <a:t>ENTRE ESSES PROCESSOS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991559" y="955704"/>
            <a:ext cx="33248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Aumento dos custos de produção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Aumento dos custos de estoque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Aumento dos tempos de reposição (lead times)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Aumento dos custos de transporte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Diminui o nível de disponibilidade de produto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Piora o relacionamento entre os diversos elos da cadeia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6225955" y="1852946"/>
            <a:ext cx="2702718" cy="1293933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3" name="Retângulo 32"/>
          <p:cNvSpPr/>
          <p:nvPr/>
        </p:nvSpPr>
        <p:spPr>
          <a:xfrm>
            <a:off x="6271188" y="2038247"/>
            <a:ext cx="2702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IMPACTO NO DESEMPENHO FINANCEIRO DA EMPRESA</a:t>
            </a:r>
          </a:p>
        </p:txBody>
      </p:sp>
    </p:spTree>
    <p:extLst>
      <p:ext uri="{BB962C8B-B14F-4D97-AF65-F5344CB8AC3E}">
        <p14:creationId xmlns:p14="http://schemas.microsoft.com/office/powerpoint/2010/main" val="15017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05912" y="0"/>
            <a:ext cx="8387237" cy="5157000"/>
            <a:chOff x="674548" y="0"/>
            <a:chExt cx="11182983" cy="6876000"/>
          </a:xfrm>
        </p:grpSpPr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223" y="0"/>
              <a:ext cx="9451037" cy="6876000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674548" y="481263"/>
              <a:ext cx="1393425" cy="352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0464106" y="520277"/>
              <a:ext cx="1393425" cy="352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4" name="Retângulo 3"/>
          <p:cNvSpPr/>
          <p:nvPr/>
        </p:nvSpPr>
        <p:spPr>
          <a:xfrm>
            <a:off x="0" y="5953"/>
            <a:ext cx="9144000" cy="513754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810497" y="522556"/>
            <a:ext cx="0" cy="374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810498" y="4366167"/>
            <a:ext cx="6630346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"/>
          <p:cNvSpPr txBox="1"/>
          <p:nvPr/>
        </p:nvSpPr>
        <p:spPr>
          <a:xfrm>
            <a:off x="1128854" y="4490730"/>
            <a:ext cx="5933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Tahoma" charset="0"/>
                <a:ea typeface="Tahoma" charset="0"/>
                <a:cs typeface="Tahoma" charset="0"/>
              </a:rPr>
              <a:t>(-)   </a:t>
            </a:r>
            <a:r>
              <a:rPr lang="en-US" sz="1500" b="1" dirty="0" err="1">
                <a:latin typeface="Tahoma" charset="0"/>
                <a:ea typeface="Tahoma" charset="0"/>
                <a:cs typeface="Tahoma" charset="0"/>
              </a:rPr>
              <a:t>Complexidade</a:t>
            </a:r>
            <a:r>
              <a:rPr lang="en-US" sz="1500" b="1" dirty="0">
                <a:latin typeface="Tahoma" charset="0"/>
                <a:ea typeface="Tahoma" charset="0"/>
                <a:cs typeface="Tahoma" charset="0"/>
              </a:rPr>
              <a:t> do Mercado   (+)</a:t>
            </a:r>
            <a:endParaRPr lang="en-US" sz="15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 rot="16200000">
            <a:off x="-1368311" y="2335500"/>
            <a:ext cx="3748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Tahoma" charset="0"/>
                <a:ea typeface="Tahoma" charset="0"/>
                <a:cs typeface="Tahoma" charset="0"/>
              </a:rPr>
              <a:t>(-)  </a:t>
            </a:r>
            <a:r>
              <a:rPr lang="en-US" sz="1500" b="1" dirty="0" err="1">
                <a:latin typeface="Tahoma" charset="0"/>
                <a:ea typeface="Tahoma" charset="0"/>
                <a:cs typeface="Tahoma" charset="0"/>
              </a:rPr>
              <a:t>Importância</a:t>
            </a:r>
            <a:r>
              <a:rPr lang="en-US" sz="1500" b="1" dirty="0">
                <a:latin typeface="Tahoma" charset="0"/>
                <a:ea typeface="Tahoma" charset="0"/>
                <a:cs typeface="Tahoma" charset="0"/>
              </a:rPr>
              <a:t> da </a:t>
            </a:r>
            <a:r>
              <a:rPr lang="en-US" sz="1500" b="1" dirty="0" err="1">
                <a:latin typeface="Tahoma" charset="0"/>
                <a:ea typeface="Tahoma" charset="0"/>
                <a:cs typeface="Tahoma" charset="0"/>
              </a:rPr>
              <a:t>Compra</a:t>
            </a:r>
            <a:r>
              <a:rPr lang="en-US" sz="1500" b="1" dirty="0">
                <a:latin typeface="Tahoma" charset="0"/>
                <a:ea typeface="Tahoma" charset="0"/>
                <a:cs typeface="Tahoma" charset="0"/>
              </a:rPr>
              <a:t>  (+)</a:t>
            </a:r>
            <a:endParaRPr lang="en-US" sz="1500" dirty="0"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4257829" y="334724"/>
            <a:ext cx="0" cy="3967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>
            <a:off x="957008" y="2587897"/>
            <a:ext cx="6547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"/>
          <p:cNvSpPr txBox="1"/>
          <p:nvPr/>
        </p:nvSpPr>
        <p:spPr>
          <a:xfrm>
            <a:off x="1433909" y="622860"/>
            <a:ext cx="220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ALAVANCÁVEL</a:t>
            </a:r>
            <a:endParaRPr lang="en-US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4881240" y="2637440"/>
            <a:ext cx="248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GARGALO</a:t>
            </a:r>
            <a:endParaRPr lang="en-US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1433909" y="2637440"/>
            <a:ext cx="169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ROTINA</a:t>
            </a:r>
            <a:endParaRPr lang="en-US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881240" y="622860"/>
            <a:ext cx="401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ESTRATÉGICO</a:t>
            </a:r>
            <a:endParaRPr lang="en-US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0" name="AutoShape 2" descr="http://1.bp.blogspot.com/-jIY2xQt9G1E/UuqlFnT8ffI/AAAAAAABOkM/-6iveKdqSGk/s1600/wendys+logos+1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sp>
        <p:nvSpPr>
          <p:cNvPr id="7" name="CaixaDeTexto 6"/>
          <p:cNvSpPr txBox="1"/>
          <p:nvPr/>
        </p:nvSpPr>
        <p:spPr>
          <a:xfrm>
            <a:off x="4881240" y="3212849"/>
            <a:ext cx="2202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Óleo de cozinha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33909" y="3212849"/>
            <a:ext cx="2202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Canudos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881240" y="1220217"/>
            <a:ext cx="3600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Hambúrguer de carne</a:t>
            </a:r>
          </a:p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Hambúrguer de frango</a:t>
            </a:r>
          </a:p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Molho da promoção</a:t>
            </a:r>
          </a:p>
          <a:p>
            <a:endParaRPr lang="pt-BR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433909" y="1220217"/>
            <a:ext cx="2202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Copos </a:t>
            </a:r>
          </a:p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Guardanapos</a:t>
            </a:r>
          </a:p>
          <a:p>
            <a:endParaRPr lang="pt-BR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321" y="4872077"/>
            <a:ext cx="684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LAMBERT (2012)</a:t>
            </a:r>
          </a:p>
          <a:p>
            <a:r>
              <a:rPr lang="en-US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Kraljic</a:t>
            </a:r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P. (1983). Purchasing must become supply management. Harvard business review, 61(5), 109-117.</a:t>
            </a:r>
            <a:endParaRPr lang="pt-BR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MATRIZ ESTRATÉGICA DE COMPRAS (MATRIZ DE KRALJIC)</a:t>
            </a:r>
          </a:p>
        </p:txBody>
      </p:sp>
    </p:spTree>
    <p:extLst>
      <p:ext uri="{BB962C8B-B14F-4D97-AF65-F5344CB8AC3E}">
        <p14:creationId xmlns:p14="http://schemas.microsoft.com/office/powerpoint/2010/main" val="9589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7" grpId="0"/>
      <p:bldP spid="28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FORÇAS COMPETITIVAS (5 FORÇAS DE PORTER)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t="11155"/>
          <a:stretch/>
        </p:blipFill>
        <p:spPr>
          <a:xfrm>
            <a:off x="2216278" y="502783"/>
            <a:ext cx="4610667" cy="455393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49054" y="4948999"/>
            <a:ext cx="68759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Porter, M. E. (1989). How competitive forces shape strategy. In </a:t>
            </a:r>
            <a:r>
              <a:rPr lang="en-US" sz="800" i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Readings in strategic management</a:t>
            </a:r>
            <a:r>
              <a:rPr lang="en-US" sz="8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(pp. 133-143). Palgrave, London.</a:t>
            </a:r>
            <a:endParaRPr lang="pt-B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0794" y="1465902"/>
            <a:ext cx="1830744" cy="2450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altLang="pt-B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erramenta simples</a:t>
            </a:r>
          </a:p>
          <a:p>
            <a:pPr marL="285750" marR="0" lvl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Entender a competitividade do ambiente do</a:t>
            </a:r>
            <a:r>
              <a:rPr kumimoji="0" lang="pt-PT" altLang="pt-BR" b="1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negócio</a:t>
            </a:r>
          </a:p>
        </p:txBody>
      </p:sp>
    </p:spTree>
    <p:extLst>
      <p:ext uri="{BB962C8B-B14F-4D97-AF65-F5344CB8AC3E}">
        <p14:creationId xmlns:p14="http://schemas.microsoft.com/office/powerpoint/2010/main" val="928362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369361" y="1914753"/>
            <a:ext cx="3016753" cy="180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ESTRATÉGIA DE NEGOCIAÇÃO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566403" y="2125769"/>
            <a:ext cx="2202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ALAVANCÁVEL</a:t>
            </a:r>
            <a:endParaRPr lang="en-US" sz="1100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2030218" y="3041359"/>
            <a:ext cx="248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GARGALO</a:t>
            </a:r>
            <a:endParaRPr lang="en-US" sz="1100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595375" y="3041359"/>
            <a:ext cx="1694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ROTINA</a:t>
            </a:r>
            <a:endParaRPr lang="en-US" sz="1100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2106741" y="2137171"/>
            <a:ext cx="401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ESTRATÉGICO</a:t>
            </a:r>
            <a:endParaRPr lang="en-US" sz="1100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1936655" y="1987756"/>
            <a:ext cx="11723" cy="1653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498413" y="2718687"/>
            <a:ext cx="2690264" cy="4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11155"/>
          <a:stretch/>
        </p:blipFill>
        <p:spPr>
          <a:xfrm>
            <a:off x="4060737" y="1611456"/>
            <a:ext cx="2643675" cy="2611148"/>
          </a:xfrm>
          <a:prstGeom prst="rect">
            <a:avLst/>
          </a:prstGeom>
        </p:spPr>
      </p:pic>
      <p:sp>
        <p:nvSpPr>
          <p:cNvPr id="38" name="CaixaDeTexto 7"/>
          <p:cNvSpPr txBox="1"/>
          <p:nvPr/>
        </p:nvSpPr>
        <p:spPr>
          <a:xfrm>
            <a:off x="435407" y="1026681"/>
            <a:ext cx="3189621" cy="58477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MATRIZ ESTRATÉGICA DE COMPRAS </a:t>
            </a:r>
          </a:p>
          <a:p>
            <a:pPr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(MATRIZ DE KRALJIC)</a:t>
            </a:r>
          </a:p>
        </p:txBody>
      </p:sp>
      <p:sp>
        <p:nvSpPr>
          <p:cNvPr id="39" name="CaixaDeTexto 7"/>
          <p:cNvSpPr txBox="1"/>
          <p:nvPr/>
        </p:nvSpPr>
        <p:spPr>
          <a:xfrm>
            <a:off x="4012867" y="1013125"/>
            <a:ext cx="2691545" cy="58477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FORÇAS COMPETITIVAS </a:t>
            </a:r>
          </a:p>
          <a:p>
            <a:pPr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(5 FORÇAS DE PORTER)</a:t>
            </a:r>
          </a:p>
        </p:txBody>
      </p:sp>
      <p:sp>
        <p:nvSpPr>
          <p:cNvPr id="40" name="CaixaDeTexto 7"/>
          <p:cNvSpPr txBox="1"/>
          <p:nvPr/>
        </p:nvSpPr>
        <p:spPr>
          <a:xfrm>
            <a:off x="7379035" y="1485869"/>
            <a:ext cx="1549638" cy="2585323"/>
          </a:xfrm>
          <a:prstGeom prst="rect">
            <a:avLst/>
          </a:prstGeom>
          <a:noFill/>
          <a:ln w="19050">
            <a:solidFill>
              <a:srgbClr val="FFDE40"/>
            </a:solidFill>
            <a:prstDash val="sysDash"/>
          </a:ln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ESTRATÉGIA DE NEGOCIAÇÃO</a:t>
            </a:r>
          </a:p>
          <a:p>
            <a:pPr algn="ctr"/>
            <a:endParaRPr lang="pt-BR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(MENORES CUSTOS </a:t>
            </a:r>
          </a:p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OU</a:t>
            </a:r>
          </a:p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MELHOR EFICIÊNCIA)</a:t>
            </a:r>
          </a:p>
        </p:txBody>
      </p:sp>
      <p:sp>
        <p:nvSpPr>
          <p:cNvPr id="43" name="Cruz 42"/>
          <p:cNvSpPr/>
          <p:nvPr/>
        </p:nvSpPr>
        <p:spPr>
          <a:xfrm>
            <a:off x="3543142" y="2578789"/>
            <a:ext cx="413882" cy="406429"/>
          </a:xfrm>
          <a:prstGeom prst="plus">
            <a:avLst/>
          </a:prstGeom>
          <a:solidFill>
            <a:srgbClr val="FFDE40"/>
          </a:solidFill>
          <a:ln>
            <a:solidFill>
              <a:srgbClr val="FFD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 para a direita 43"/>
          <p:cNvSpPr/>
          <p:nvPr/>
        </p:nvSpPr>
        <p:spPr>
          <a:xfrm>
            <a:off x="6632022" y="2651198"/>
            <a:ext cx="621323" cy="390161"/>
          </a:xfrm>
          <a:prstGeom prst="rightArrow">
            <a:avLst/>
          </a:prstGeom>
          <a:solidFill>
            <a:srgbClr val="FFDE40"/>
          </a:solidFill>
          <a:ln>
            <a:solidFill>
              <a:srgbClr val="FFD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36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74" y="876749"/>
            <a:ext cx="5654502" cy="421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6615" y="415084"/>
            <a:ext cx="703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781E7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ATUAÇÃO INTEGRADA EM TODA A CADEIA</a:t>
            </a:r>
          </a:p>
        </p:txBody>
      </p:sp>
    </p:spTree>
    <p:extLst>
      <p:ext uri="{BB962C8B-B14F-4D97-AF65-F5344CB8AC3E}">
        <p14:creationId xmlns:p14="http://schemas.microsoft.com/office/powerpoint/2010/main" val="19144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-30670" y="2007543"/>
            <a:ext cx="2929308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71450" algn="ctr">
              <a:lnSpc>
                <a:spcPct val="100000"/>
              </a:lnSpc>
              <a:spcBef>
                <a:spcPts val="125"/>
              </a:spcBef>
            </a:pPr>
            <a:r>
              <a:rPr sz="2000" b="1" spc="-150" dirty="0">
                <a:solidFill>
                  <a:srgbClr val="FFC000"/>
                </a:solidFill>
                <a:latin typeface="+mj-lt"/>
                <a:cs typeface="Arial"/>
              </a:rPr>
              <a:t>Crescimento  </a:t>
            </a:r>
            <a:r>
              <a:rPr sz="2000" b="1" spc="-155" dirty="0">
                <a:solidFill>
                  <a:srgbClr val="FFC000"/>
                </a:solidFill>
                <a:latin typeface="+mj-lt"/>
                <a:cs typeface="Arial"/>
              </a:rPr>
              <a:t>do</a:t>
            </a:r>
            <a:r>
              <a:rPr sz="2000" b="1" spc="-150" dirty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sz="2000" b="1" spc="-95" dirty="0">
                <a:solidFill>
                  <a:srgbClr val="FFC000"/>
                </a:solidFill>
                <a:latin typeface="+mj-lt"/>
                <a:cs typeface="Arial"/>
              </a:rPr>
              <a:t>faturamento</a:t>
            </a:r>
            <a:endParaRPr sz="2000" dirty="0">
              <a:solidFill>
                <a:srgbClr val="FFC000"/>
              </a:solidFill>
              <a:latin typeface="+mj-lt"/>
              <a:cs typeface="Arial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440240" y="2865086"/>
            <a:ext cx="2246447" cy="2044120"/>
          </a:xfrm>
          <a:custGeom>
            <a:avLst/>
            <a:gdLst/>
            <a:ahLst/>
            <a:cxnLst/>
            <a:rect l="l" t="t" r="r" b="b"/>
            <a:pathLst>
              <a:path w="2686685" h="2181225">
                <a:moveTo>
                  <a:pt x="2322512" y="0"/>
                </a:moveTo>
                <a:lnTo>
                  <a:pt x="363550" y="0"/>
                </a:lnTo>
                <a:lnTo>
                  <a:pt x="314217" y="3317"/>
                </a:lnTo>
                <a:lnTo>
                  <a:pt x="266902" y="12980"/>
                </a:lnTo>
                <a:lnTo>
                  <a:pt x="222038" y="28557"/>
                </a:lnTo>
                <a:lnTo>
                  <a:pt x="180057" y="49614"/>
                </a:lnTo>
                <a:lnTo>
                  <a:pt x="141393" y="75720"/>
                </a:lnTo>
                <a:lnTo>
                  <a:pt x="106479" y="106441"/>
                </a:lnTo>
                <a:lnTo>
                  <a:pt x="75749" y="141346"/>
                </a:lnTo>
                <a:lnTo>
                  <a:pt x="49634" y="180001"/>
                </a:lnTo>
                <a:lnTo>
                  <a:pt x="28569" y="221974"/>
                </a:lnTo>
                <a:lnTo>
                  <a:pt x="12986" y="266832"/>
                </a:lnTo>
                <a:lnTo>
                  <a:pt x="3318" y="314143"/>
                </a:lnTo>
                <a:lnTo>
                  <a:pt x="0" y="363474"/>
                </a:lnTo>
                <a:lnTo>
                  <a:pt x="0" y="1817624"/>
                </a:lnTo>
                <a:lnTo>
                  <a:pt x="3318" y="1866957"/>
                </a:lnTo>
                <a:lnTo>
                  <a:pt x="12986" y="1914275"/>
                </a:lnTo>
                <a:lnTo>
                  <a:pt x="28569" y="1959143"/>
                </a:lnTo>
                <a:lnTo>
                  <a:pt x="49634" y="2001129"/>
                </a:lnTo>
                <a:lnTo>
                  <a:pt x="75749" y="2039799"/>
                </a:lnTo>
                <a:lnTo>
                  <a:pt x="106479" y="2074719"/>
                </a:lnTo>
                <a:lnTo>
                  <a:pt x="141393" y="2105456"/>
                </a:lnTo>
                <a:lnTo>
                  <a:pt x="180057" y="2131577"/>
                </a:lnTo>
                <a:lnTo>
                  <a:pt x="222038" y="2152648"/>
                </a:lnTo>
                <a:lnTo>
                  <a:pt x="266902" y="2168235"/>
                </a:lnTo>
                <a:lnTo>
                  <a:pt x="314217" y="2177905"/>
                </a:lnTo>
                <a:lnTo>
                  <a:pt x="363550" y="2181225"/>
                </a:lnTo>
                <a:lnTo>
                  <a:pt x="2322512" y="2181225"/>
                </a:lnTo>
                <a:lnTo>
                  <a:pt x="2371845" y="2177905"/>
                </a:lnTo>
                <a:lnTo>
                  <a:pt x="2419163" y="2168235"/>
                </a:lnTo>
                <a:lnTo>
                  <a:pt x="2464032" y="2152648"/>
                </a:lnTo>
                <a:lnTo>
                  <a:pt x="2506018" y="2131577"/>
                </a:lnTo>
                <a:lnTo>
                  <a:pt x="2544687" y="2105456"/>
                </a:lnTo>
                <a:lnTo>
                  <a:pt x="2579608" y="2074719"/>
                </a:lnTo>
                <a:lnTo>
                  <a:pt x="2610345" y="2039799"/>
                </a:lnTo>
                <a:lnTo>
                  <a:pt x="2636465" y="2001129"/>
                </a:lnTo>
                <a:lnTo>
                  <a:pt x="2657536" y="1959143"/>
                </a:lnTo>
                <a:lnTo>
                  <a:pt x="2673123" y="1914275"/>
                </a:lnTo>
                <a:lnTo>
                  <a:pt x="2682793" y="1866957"/>
                </a:lnTo>
                <a:lnTo>
                  <a:pt x="2686113" y="1817624"/>
                </a:lnTo>
                <a:lnTo>
                  <a:pt x="2686113" y="363474"/>
                </a:lnTo>
                <a:lnTo>
                  <a:pt x="2682793" y="314143"/>
                </a:lnTo>
                <a:lnTo>
                  <a:pt x="2673123" y="266832"/>
                </a:lnTo>
                <a:lnTo>
                  <a:pt x="2657536" y="221974"/>
                </a:lnTo>
                <a:lnTo>
                  <a:pt x="2636465" y="180001"/>
                </a:lnTo>
                <a:lnTo>
                  <a:pt x="2610345" y="141346"/>
                </a:lnTo>
                <a:lnTo>
                  <a:pt x="2579608" y="106441"/>
                </a:lnTo>
                <a:lnTo>
                  <a:pt x="2544687" y="75720"/>
                </a:lnTo>
                <a:lnTo>
                  <a:pt x="2506018" y="49614"/>
                </a:lnTo>
                <a:lnTo>
                  <a:pt x="2464032" y="28557"/>
                </a:lnTo>
                <a:lnTo>
                  <a:pt x="2419163" y="12980"/>
                </a:lnTo>
                <a:lnTo>
                  <a:pt x="2371845" y="3317"/>
                </a:lnTo>
                <a:lnTo>
                  <a:pt x="2322512" y="0"/>
                </a:lnTo>
                <a:close/>
              </a:path>
            </a:pathLst>
          </a:custGeom>
          <a:noFill/>
          <a:ln w="28575">
            <a:solidFill>
              <a:srgbClr val="FFDE4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/>
          <p:cNvSpPr txBox="1"/>
          <p:nvPr/>
        </p:nvSpPr>
        <p:spPr>
          <a:xfrm>
            <a:off x="444290" y="2987553"/>
            <a:ext cx="2248535" cy="18626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240" marR="275590" indent="63500" algn="ctr">
              <a:lnSpc>
                <a:spcPct val="100000"/>
              </a:lnSpc>
              <a:spcBef>
                <a:spcPts val="125"/>
              </a:spcBef>
            </a:pPr>
            <a:r>
              <a:rPr sz="2000" b="1" spc="-145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Inovação</a:t>
            </a:r>
            <a:r>
              <a:rPr sz="2000" b="1" spc="-14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 </a:t>
            </a:r>
            <a:endParaRPr lang="pt-BR" sz="2000" b="1" spc="-145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  <a:p>
            <a:pPr marL="269240" marR="275590" indent="63500" algn="ctr">
              <a:lnSpc>
                <a:spcPct val="100000"/>
              </a:lnSpc>
              <a:spcBef>
                <a:spcPts val="125"/>
              </a:spcBef>
            </a:pPr>
            <a:r>
              <a:rPr sz="2000" b="1" spc="-15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Novos</a:t>
            </a:r>
            <a:r>
              <a:rPr lang="pt-BR" sz="2000" b="1" spc="-15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28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3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produtos</a:t>
            </a:r>
            <a:endParaRPr sz="200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lang="pt-BR" sz="2000" b="1" spc="-13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Sustentabilidade</a:t>
            </a:r>
            <a:r>
              <a:rPr sz="2000" b="1" spc="-13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 </a:t>
            </a:r>
            <a:endParaRPr lang="pt-BR" sz="2000" b="1" spc="-13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2000" b="1" spc="-8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Nível</a:t>
            </a:r>
            <a:r>
              <a:rPr sz="2000" b="1" spc="-24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pt-BR" sz="2000" b="1" spc="-24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45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serviço</a:t>
            </a:r>
            <a:endParaRPr sz="200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  <a:p>
            <a:pPr marR="5715" algn="ctr">
              <a:lnSpc>
                <a:spcPct val="100000"/>
              </a:lnSpc>
              <a:spcBef>
                <a:spcPts val="10"/>
              </a:spcBef>
            </a:pPr>
            <a:r>
              <a:rPr sz="2000" b="1" spc="-3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Mix </a:t>
            </a:r>
            <a:r>
              <a:rPr sz="2000" b="1" spc="-13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de</a:t>
            </a:r>
            <a:r>
              <a:rPr sz="2000" b="1" spc="-28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pt-BR" sz="2000" b="1" spc="-28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35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produtos</a:t>
            </a:r>
            <a:endParaRPr lang="pt-BR" sz="2000" b="1" spc="-135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  <a:p>
            <a:pPr marR="5715" algn="ctr">
              <a:lnSpc>
                <a:spcPct val="100000"/>
              </a:lnSpc>
              <a:spcBef>
                <a:spcPts val="10"/>
              </a:spcBef>
            </a:pPr>
            <a:r>
              <a:rPr lang="pt-BR" sz="2000" b="1" spc="-13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Impacto social</a:t>
            </a:r>
            <a:endParaRPr sz="200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5" name="object 10"/>
          <p:cNvSpPr txBox="1"/>
          <p:nvPr/>
        </p:nvSpPr>
        <p:spPr>
          <a:xfrm>
            <a:off x="3503613" y="2549271"/>
            <a:ext cx="2212976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03250" marR="5080" indent="-591185" algn="ctr">
              <a:lnSpc>
                <a:spcPct val="100000"/>
              </a:lnSpc>
              <a:spcBef>
                <a:spcPts val="125"/>
              </a:spcBef>
            </a:pPr>
            <a:r>
              <a:rPr sz="2000" b="1" spc="-155" dirty="0" err="1">
                <a:solidFill>
                  <a:srgbClr val="FFC000"/>
                </a:solidFill>
                <a:latin typeface="+mj-lt"/>
                <a:cs typeface="Arial"/>
              </a:rPr>
              <a:t>Gestão</a:t>
            </a:r>
            <a:r>
              <a:rPr sz="2000" b="1" spc="-155" dirty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pt-BR" sz="2000" b="1" spc="-155" dirty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sz="2000" b="1" spc="-60" dirty="0" err="1">
                <a:solidFill>
                  <a:srgbClr val="FFC000"/>
                </a:solidFill>
                <a:latin typeface="+mj-lt"/>
                <a:cs typeface="Arial"/>
              </a:rPr>
              <a:t>efetiva</a:t>
            </a:r>
            <a:r>
              <a:rPr lang="pt-BR" sz="2000" b="1" spc="-60" dirty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sz="2000" b="1" spc="-415" dirty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lang="pt-BR" sz="2000" b="1" spc="-415" dirty="0">
                <a:solidFill>
                  <a:srgbClr val="FFC000"/>
                </a:solidFill>
                <a:latin typeface="+mj-lt"/>
                <a:cs typeface="Arial"/>
              </a:rPr>
              <a:t>  </a:t>
            </a:r>
            <a:r>
              <a:rPr sz="2000" b="1" spc="-135" dirty="0">
                <a:solidFill>
                  <a:srgbClr val="FFC000"/>
                </a:solidFill>
                <a:latin typeface="+mj-lt"/>
                <a:cs typeface="Arial"/>
              </a:rPr>
              <a:t>de  </a:t>
            </a:r>
            <a:r>
              <a:rPr sz="2000" b="1" spc="-195" dirty="0">
                <a:solidFill>
                  <a:srgbClr val="FFC000"/>
                </a:solidFill>
                <a:latin typeface="+mj-lt"/>
                <a:cs typeface="Arial"/>
              </a:rPr>
              <a:t>custos</a:t>
            </a:r>
            <a:endParaRPr sz="2000" dirty="0">
              <a:solidFill>
                <a:srgbClr val="FFC000"/>
              </a:solidFill>
              <a:latin typeface="+mj-lt"/>
              <a:cs typeface="Arial"/>
            </a:endParaRPr>
          </a:p>
        </p:txBody>
      </p:sp>
      <p:sp>
        <p:nvSpPr>
          <p:cNvPr id="6" name="object 13"/>
          <p:cNvSpPr txBox="1"/>
          <p:nvPr/>
        </p:nvSpPr>
        <p:spPr>
          <a:xfrm>
            <a:off x="3326525" y="3354292"/>
            <a:ext cx="2503158" cy="156773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2725" marR="227329" indent="57150" algn="ctr">
              <a:lnSpc>
                <a:spcPct val="100000"/>
              </a:lnSpc>
              <a:spcBef>
                <a:spcPts val="125"/>
              </a:spcBef>
            </a:pPr>
            <a:r>
              <a:rPr sz="2000" b="1" spc="-165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Preço</a:t>
            </a:r>
            <a:r>
              <a:rPr lang="pt-BR" sz="2000" b="1" spc="-16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6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9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unitário</a:t>
            </a:r>
            <a:r>
              <a:rPr sz="2000" b="1" spc="-9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 </a:t>
            </a:r>
            <a:endParaRPr lang="pt-BR" sz="2000" b="1" spc="-9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  <a:p>
            <a:pPr marL="212725" marR="227329" indent="57150" algn="ctr">
              <a:lnSpc>
                <a:spcPct val="100000"/>
              </a:lnSpc>
              <a:spcBef>
                <a:spcPts val="125"/>
              </a:spcBef>
            </a:pPr>
            <a:r>
              <a:rPr sz="2000" b="1" spc="-2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Custo</a:t>
            </a:r>
            <a:r>
              <a:rPr sz="2000" b="1" spc="-20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6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total  </a:t>
            </a:r>
            <a:r>
              <a:rPr sz="2000" b="1" spc="-12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Produtividade</a:t>
            </a:r>
            <a:r>
              <a:rPr sz="2000" b="1" spc="-12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 </a:t>
            </a:r>
            <a:endParaRPr lang="pt-BR" sz="2000" b="1" spc="-12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  <a:p>
            <a:pPr marL="212725" marR="227329" indent="57150" algn="ctr">
              <a:lnSpc>
                <a:spcPct val="100000"/>
              </a:lnSpc>
              <a:spcBef>
                <a:spcPts val="125"/>
              </a:spcBef>
            </a:pPr>
            <a:r>
              <a:rPr sz="2000" b="1" spc="-175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Força</a:t>
            </a:r>
            <a:r>
              <a:rPr sz="2000" b="1" spc="-17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pt-BR" sz="2000" b="1" spc="-17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3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de</a:t>
            </a:r>
            <a:r>
              <a:rPr lang="pt-BR" sz="2000" b="1" spc="-13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24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14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trabalho</a:t>
            </a:r>
            <a:endParaRPr sz="200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pt-BR" sz="2000" b="1" spc="-20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Falta  qualidade</a:t>
            </a:r>
            <a:endParaRPr sz="200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6228186" y="3205163"/>
            <a:ext cx="2428517" cy="159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  <a:spcBef>
                <a:spcPts val="125"/>
              </a:spcBef>
            </a:pPr>
            <a:r>
              <a:rPr sz="2000" b="1" spc="-155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Gestão</a:t>
            </a:r>
            <a:r>
              <a:rPr lang="pt-BR" sz="2000" b="1" spc="-15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5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3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de</a:t>
            </a:r>
            <a:r>
              <a:rPr sz="2000" b="1" spc="-20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5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estoques</a:t>
            </a:r>
            <a:r>
              <a:rPr sz="2000" b="1" spc="-15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 </a:t>
            </a:r>
            <a:endParaRPr lang="pt-BR" sz="2000" b="1" spc="-15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  <a:p>
            <a:pPr marL="12700" marR="5080" indent="9525" algn="ctr">
              <a:lnSpc>
                <a:spcPct val="100000"/>
              </a:lnSpc>
              <a:spcBef>
                <a:spcPts val="125"/>
              </a:spcBef>
            </a:pPr>
            <a:r>
              <a:rPr sz="2000" b="1" spc="-15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Gestão</a:t>
            </a:r>
            <a:r>
              <a:rPr sz="2000" b="1" spc="-15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pt-BR" sz="2000" b="1" spc="-15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3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de  </a:t>
            </a:r>
            <a:r>
              <a:rPr sz="2000" b="1" spc="-16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capacidade  </a:t>
            </a:r>
            <a:r>
              <a:rPr sz="2000" b="1" spc="-11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Utilização</a:t>
            </a:r>
            <a:r>
              <a:rPr sz="2000" b="1" spc="-11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pt-BR" sz="2000" b="1" spc="-11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3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de</a:t>
            </a:r>
            <a:r>
              <a:rPr lang="pt-BR" sz="2000" b="1" spc="-13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32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pt-BR" sz="2000" b="1" spc="-32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2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ativos</a:t>
            </a:r>
            <a:r>
              <a:rPr sz="2000" b="1" spc="-12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 </a:t>
            </a:r>
            <a:endParaRPr lang="pt-BR" sz="2000" b="1" spc="-12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  <a:p>
            <a:pPr marL="12700" marR="5080" indent="9525" algn="ctr">
              <a:lnSpc>
                <a:spcPct val="100000"/>
              </a:lnSpc>
              <a:spcBef>
                <a:spcPts val="125"/>
              </a:spcBef>
            </a:pPr>
            <a:r>
              <a:rPr sz="2000" b="1" spc="-195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Fluxo</a:t>
            </a:r>
            <a:r>
              <a:rPr sz="2000" b="1" spc="-19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pt-BR" sz="2000" b="1" spc="-19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3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de </a:t>
            </a:r>
            <a:r>
              <a:rPr sz="2000" b="1" spc="-16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caixa</a:t>
            </a:r>
            <a:r>
              <a:rPr sz="2000" b="1" spc="-16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 </a:t>
            </a:r>
            <a:endParaRPr lang="pt-BR" sz="2000" b="1" spc="-16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  <a:p>
            <a:pPr marL="12700" marR="5080" indent="9525" algn="ctr">
              <a:lnSpc>
                <a:spcPct val="100000"/>
              </a:lnSpc>
              <a:spcBef>
                <a:spcPts val="125"/>
              </a:spcBef>
            </a:pPr>
            <a:r>
              <a:rPr sz="2000" b="1" spc="-16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Comprar</a:t>
            </a:r>
            <a:r>
              <a:rPr sz="2000" b="1" spc="-16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pt-BR" sz="2000" b="1" spc="-16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12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ou</a:t>
            </a:r>
            <a:r>
              <a:rPr sz="2000" b="1" spc="-175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000" b="1" spc="-9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fazer</a:t>
            </a:r>
            <a:endParaRPr sz="2000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8" name="object 19"/>
          <p:cNvSpPr txBox="1"/>
          <p:nvPr/>
        </p:nvSpPr>
        <p:spPr>
          <a:xfrm>
            <a:off x="6515652" y="2224494"/>
            <a:ext cx="2141051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5080" indent="-286385" algn="ctr">
              <a:lnSpc>
                <a:spcPct val="100000"/>
              </a:lnSpc>
              <a:spcBef>
                <a:spcPts val="125"/>
              </a:spcBef>
            </a:pPr>
            <a:r>
              <a:rPr sz="2000" b="1" spc="-150" dirty="0" err="1">
                <a:solidFill>
                  <a:srgbClr val="FFC000"/>
                </a:solidFill>
                <a:latin typeface="+mj-lt"/>
                <a:cs typeface="Arial"/>
              </a:rPr>
              <a:t>Gestão</a:t>
            </a:r>
            <a:r>
              <a:rPr lang="pt-BR" sz="2000" b="1" spc="-295" dirty="0">
                <a:solidFill>
                  <a:srgbClr val="FFC000"/>
                </a:solidFill>
                <a:latin typeface="+mj-lt"/>
                <a:cs typeface="Arial"/>
              </a:rPr>
              <a:t>  </a:t>
            </a:r>
            <a:r>
              <a:rPr sz="2000" b="1" spc="-60" dirty="0" err="1">
                <a:solidFill>
                  <a:srgbClr val="FFC000"/>
                </a:solidFill>
                <a:latin typeface="+mj-lt"/>
                <a:cs typeface="Arial"/>
              </a:rPr>
              <a:t>efetiva</a:t>
            </a:r>
            <a:r>
              <a:rPr sz="2000" b="1" spc="-60" dirty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sz="2000" b="1" spc="-135" dirty="0">
                <a:solidFill>
                  <a:srgbClr val="FFC000"/>
                </a:solidFill>
                <a:latin typeface="+mj-lt"/>
                <a:cs typeface="Arial"/>
              </a:rPr>
              <a:t>de</a:t>
            </a:r>
            <a:r>
              <a:rPr sz="2000" b="1" spc="-95" dirty="0">
                <a:solidFill>
                  <a:srgbClr val="FFC000"/>
                </a:solidFill>
                <a:latin typeface="+mj-lt"/>
                <a:cs typeface="Arial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+mj-lt"/>
                <a:cs typeface="Arial"/>
              </a:rPr>
              <a:t>ativos</a:t>
            </a:r>
            <a:endParaRPr sz="2000" dirty="0">
              <a:solidFill>
                <a:srgbClr val="FFC000"/>
              </a:solidFill>
              <a:latin typeface="+mj-lt"/>
              <a:cs typeface="Arial"/>
            </a:endParaRPr>
          </a:p>
        </p:txBody>
      </p:sp>
      <p:cxnSp>
        <p:nvCxnSpPr>
          <p:cNvPr id="9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MELHORANDO O DESEMPENHO DO NEGÓCIO</a:t>
            </a:r>
          </a:p>
        </p:txBody>
      </p:sp>
      <p:pic>
        <p:nvPicPr>
          <p:cNvPr id="11" name="Picture 2" descr="C:\Users\cs133741\Pictures\Banco Imagens\plainicon.com-52227-256px-04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17" y="721908"/>
            <a:ext cx="1743954" cy="174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cs133741\Pictures\Banco Imagens\694979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9" y="478390"/>
            <a:ext cx="1407637" cy="14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cs133741\Pictures\Banco Imagens\632887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09" y="504357"/>
            <a:ext cx="1636490" cy="16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5"/>
          <p:cNvSpPr/>
          <p:nvPr/>
        </p:nvSpPr>
        <p:spPr>
          <a:xfrm>
            <a:off x="3187929" y="3354293"/>
            <a:ext cx="2686685" cy="1567736"/>
          </a:xfrm>
          <a:custGeom>
            <a:avLst/>
            <a:gdLst/>
            <a:ahLst/>
            <a:cxnLst/>
            <a:rect l="l" t="t" r="r" b="b"/>
            <a:pathLst>
              <a:path w="2686685" h="2181225">
                <a:moveTo>
                  <a:pt x="2322512" y="0"/>
                </a:moveTo>
                <a:lnTo>
                  <a:pt x="363550" y="0"/>
                </a:lnTo>
                <a:lnTo>
                  <a:pt x="314217" y="3317"/>
                </a:lnTo>
                <a:lnTo>
                  <a:pt x="266902" y="12980"/>
                </a:lnTo>
                <a:lnTo>
                  <a:pt x="222038" y="28557"/>
                </a:lnTo>
                <a:lnTo>
                  <a:pt x="180057" y="49614"/>
                </a:lnTo>
                <a:lnTo>
                  <a:pt x="141393" y="75720"/>
                </a:lnTo>
                <a:lnTo>
                  <a:pt x="106479" y="106441"/>
                </a:lnTo>
                <a:lnTo>
                  <a:pt x="75749" y="141346"/>
                </a:lnTo>
                <a:lnTo>
                  <a:pt x="49634" y="180001"/>
                </a:lnTo>
                <a:lnTo>
                  <a:pt x="28569" y="221974"/>
                </a:lnTo>
                <a:lnTo>
                  <a:pt x="12986" y="266832"/>
                </a:lnTo>
                <a:lnTo>
                  <a:pt x="3318" y="314143"/>
                </a:lnTo>
                <a:lnTo>
                  <a:pt x="0" y="363474"/>
                </a:lnTo>
                <a:lnTo>
                  <a:pt x="0" y="1817624"/>
                </a:lnTo>
                <a:lnTo>
                  <a:pt x="3318" y="1866957"/>
                </a:lnTo>
                <a:lnTo>
                  <a:pt x="12986" y="1914275"/>
                </a:lnTo>
                <a:lnTo>
                  <a:pt x="28569" y="1959143"/>
                </a:lnTo>
                <a:lnTo>
                  <a:pt x="49634" y="2001129"/>
                </a:lnTo>
                <a:lnTo>
                  <a:pt x="75749" y="2039799"/>
                </a:lnTo>
                <a:lnTo>
                  <a:pt x="106479" y="2074719"/>
                </a:lnTo>
                <a:lnTo>
                  <a:pt x="141393" y="2105456"/>
                </a:lnTo>
                <a:lnTo>
                  <a:pt x="180057" y="2131577"/>
                </a:lnTo>
                <a:lnTo>
                  <a:pt x="222038" y="2152648"/>
                </a:lnTo>
                <a:lnTo>
                  <a:pt x="266902" y="2168235"/>
                </a:lnTo>
                <a:lnTo>
                  <a:pt x="314217" y="2177905"/>
                </a:lnTo>
                <a:lnTo>
                  <a:pt x="363550" y="2181225"/>
                </a:lnTo>
                <a:lnTo>
                  <a:pt x="2322512" y="2181225"/>
                </a:lnTo>
                <a:lnTo>
                  <a:pt x="2371845" y="2177905"/>
                </a:lnTo>
                <a:lnTo>
                  <a:pt x="2419163" y="2168235"/>
                </a:lnTo>
                <a:lnTo>
                  <a:pt x="2464032" y="2152648"/>
                </a:lnTo>
                <a:lnTo>
                  <a:pt x="2506018" y="2131577"/>
                </a:lnTo>
                <a:lnTo>
                  <a:pt x="2544687" y="2105456"/>
                </a:lnTo>
                <a:lnTo>
                  <a:pt x="2579608" y="2074719"/>
                </a:lnTo>
                <a:lnTo>
                  <a:pt x="2610345" y="2039799"/>
                </a:lnTo>
                <a:lnTo>
                  <a:pt x="2636465" y="2001129"/>
                </a:lnTo>
                <a:lnTo>
                  <a:pt x="2657536" y="1959143"/>
                </a:lnTo>
                <a:lnTo>
                  <a:pt x="2673123" y="1914275"/>
                </a:lnTo>
                <a:lnTo>
                  <a:pt x="2682793" y="1866957"/>
                </a:lnTo>
                <a:lnTo>
                  <a:pt x="2686113" y="1817624"/>
                </a:lnTo>
                <a:lnTo>
                  <a:pt x="2686113" y="363474"/>
                </a:lnTo>
                <a:lnTo>
                  <a:pt x="2682793" y="314143"/>
                </a:lnTo>
                <a:lnTo>
                  <a:pt x="2673123" y="266832"/>
                </a:lnTo>
                <a:lnTo>
                  <a:pt x="2657536" y="221974"/>
                </a:lnTo>
                <a:lnTo>
                  <a:pt x="2636465" y="180001"/>
                </a:lnTo>
                <a:lnTo>
                  <a:pt x="2610345" y="141346"/>
                </a:lnTo>
                <a:lnTo>
                  <a:pt x="2579608" y="106441"/>
                </a:lnTo>
                <a:lnTo>
                  <a:pt x="2544687" y="75720"/>
                </a:lnTo>
                <a:lnTo>
                  <a:pt x="2506018" y="49614"/>
                </a:lnTo>
                <a:lnTo>
                  <a:pt x="2464032" y="28557"/>
                </a:lnTo>
                <a:lnTo>
                  <a:pt x="2419163" y="12980"/>
                </a:lnTo>
                <a:lnTo>
                  <a:pt x="2371845" y="3317"/>
                </a:lnTo>
                <a:lnTo>
                  <a:pt x="2322512" y="0"/>
                </a:lnTo>
                <a:close/>
              </a:path>
            </a:pathLst>
          </a:custGeom>
          <a:noFill/>
          <a:ln w="28575">
            <a:solidFill>
              <a:srgbClr val="FFDE4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/>
          <p:nvPr/>
        </p:nvSpPr>
        <p:spPr>
          <a:xfrm>
            <a:off x="6083839" y="3102592"/>
            <a:ext cx="2867030" cy="1747649"/>
          </a:xfrm>
          <a:custGeom>
            <a:avLst/>
            <a:gdLst/>
            <a:ahLst/>
            <a:cxnLst/>
            <a:rect l="l" t="t" r="r" b="b"/>
            <a:pathLst>
              <a:path w="2686685" h="2181225">
                <a:moveTo>
                  <a:pt x="2322512" y="0"/>
                </a:moveTo>
                <a:lnTo>
                  <a:pt x="363550" y="0"/>
                </a:lnTo>
                <a:lnTo>
                  <a:pt x="314217" y="3317"/>
                </a:lnTo>
                <a:lnTo>
                  <a:pt x="266902" y="12980"/>
                </a:lnTo>
                <a:lnTo>
                  <a:pt x="222038" y="28557"/>
                </a:lnTo>
                <a:lnTo>
                  <a:pt x="180057" y="49614"/>
                </a:lnTo>
                <a:lnTo>
                  <a:pt x="141393" y="75720"/>
                </a:lnTo>
                <a:lnTo>
                  <a:pt x="106479" y="106441"/>
                </a:lnTo>
                <a:lnTo>
                  <a:pt x="75749" y="141346"/>
                </a:lnTo>
                <a:lnTo>
                  <a:pt x="49634" y="180001"/>
                </a:lnTo>
                <a:lnTo>
                  <a:pt x="28569" y="221974"/>
                </a:lnTo>
                <a:lnTo>
                  <a:pt x="12986" y="266832"/>
                </a:lnTo>
                <a:lnTo>
                  <a:pt x="3318" y="314143"/>
                </a:lnTo>
                <a:lnTo>
                  <a:pt x="0" y="363474"/>
                </a:lnTo>
                <a:lnTo>
                  <a:pt x="0" y="1817624"/>
                </a:lnTo>
                <a:lnTo>
                  <a:pt x="3318" y="1866957"/>
                </a:lnTo>
                <a:lnTo>
                  <a:pt x="12986" y="1914275"/>
                </a:lnTo>
                <a:lnTo>
                  <a:pt x="28569" y="1959143"/>
                </a:lnTo>
                <a:lnTo>
                  <a:pt x="49634" y="2001129"/>
                </a:lnTo>
                <a:lnTo>
                  <a:pt x="75749" y="2039799"/>
                </a:lnTo>
                <a:lnTo>
                  <a:pt x="106479" y="2074719"/>
                </a:lnTo>
                <a:lnTo>
                  <a:pt x="141393" y="2105456"/>
                </a:lnTo>
                <a:lnTo>
                  <a:pt x="180057" y="2131577"/>
                </a:lnTo>
                <a:lnTo>
                  <a:pt x="222038" y="2152648"/>
                </a:lnTo>
                <a:lnTo>
                  <a:pt x="266902" y="2168235"/>
                </a:lnTo>
                <a:lnTo>
                  <a:pt x="314217" y="2177905"/>
                </a:lnTo>
                <a:lnTo>
                  <a:pt x="363550" y="2181225"/>
                </a:lnTo>
                <a:lnTo>
                  <a:pt x="2322512" y="2181225"/>
                </a:lnTo>
                <a:lnTo>
                  <a:pt x="2371845" y="2177905"/>
                </a:lnTo>
                <a:lnTo>
                  <a:pt x="2419163" y="2168235"/>
                </a:lnTo>
                <a:lnTo>
                  <a:pt x="2464032" y="2152648"/>
                </a:lnTo>
                <a:lnTo>
                  <a:pt x="2506018" y="2131577"/>
                </a:lnTo>
                <a:lnTo>
                  <a:pt x="2544687" y="2105456"/>
                </a:lnTo>
                <a:lnTo>
                  <a:pt x="2579608" y="2074719"/>
                </a:lnTo>
                <a:lnTo>
                  <a:pt x="2610345" y="2039799"/>
                </a:lnTo>
                <a:lnTo>
                  <a:pt x="2636465" y="2001129"/>
                </a:lnTo>
                <a:lnTo>
                  <a:pt x="2657536" y="1959143"/>
                </a:lnTo>
                <a:lnTo>
                  <a:pt x="2673123" y="1914275"/>
                </a:lnTo>
                <a:lnTo>
                  <a:pt x="2682793" y="1866957"/>
                </a:lnTo>
                <a:lnTo>
                  <a:pt x="2686113" y="1817624"/>
                </a:lnTo>
                <a:lnTo>
                  <a:pt x="2686113" y="363474"/>
                </a:lnTo>
                <a:lnTo>
                  <a:pt x="2682793" y="314143"/>
                </a:lnTo>
                <a:lnTo>
                  <a:pt x="2673123" y="266832"/>
                </a:lnTo>
                <a:lnTo>
                  <a:pt x="2657536" y="221974"/>
                </a:lnTo>
                <a:lnTo>
                  <a:pt x="2636465" y="180001"/>
                </a:lnTo>
                <a:lnTo>
                  <a:pt x="2610345" y="141346"/>
                </a:lnTo>
                <a:lnTo>
                  <a:pt x="2579608" y="106441"/>
                </a:lnTo>
                <a:lnTo>
                  <a:pt x="2544687" y="75720"/>
                </a:lnTo>
                <a:lnTo>
                  <a:pt x="2506018" y="49614"/>
                </a:lnTo>
                <a:lnTo>
                  <a:pt x="2464032" y="28557"/>
                </a:lnTo>
                <a:lnTo>
                  <a:pt x="2419163" y="12980"/>
                </a:lnTo>
                <a:lnTo>
                  <a:pt x="2371845" y="3317"/>
                </a:lnTo>
                <a:lnTo>
                  <a:pt x="2322512" y="0"/>
                </a:lnTo>
                <a:close/>
              </a:path>
            </a:pathLst>
          </a:custGeom>
          <a:noFill/>
          <a:ln w="28575">
            <a:solidFill>
              <a:srgbClr val="FFDE4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728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18" y="703329"/>
            <a:ext cx="65393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33 milhões </a:t>
            </a:r>
            <a:r>
              <a:rPr lang="pt-BR" sz="4400" b="1" dirty="0">
                <a:solidFill>
                  <a:schemeClr val="bg1">
                    <a:lumMod val="65000"/>
                  </a:schemeClr>
                </a:solidFill>
              </a:rPr>
              <a:t>de clientes/ano</a:t>
            </a:r>
          </a:p>
          <a:p>
            <a:endParaRPr lang="pt-BR" sz="4400" b="1" dirty="0"/>
          </a:p>
          <a:p>
            <a:r>
              <a:rPr lang="pt-BR" sz="4400" b="1" dirty="0">
                <a:solidFill>
                  <a:schemeClr val="bg1">
                    <a:lumMod val="65000"/>
                  </a:schemeClr>
                </a:solidFill>
              </a:rPr>
              <a:t>Aproximadamente </a:t>
            </a:r>
            <a:r>
              <a:rPr lang="pt-BR" sz="4400" b="1" dirty="0"/>
              <a:t>70% </a:t>
            </a:r>
            <a:r>
              <a:rPr lang="pt-BR" sz="4400" b="1" dirty="0">
                <a:solidFill>
                  <a:schemeClr val="bg1">
                    <a:lumMod val="65000"/>
                  </a:schemeClr>
                </a:solidFill>
              </a:rPr>
              <a:t>retornam </a:t>
            </a:r>
          </a:p>
        </p:txBody>
      </p:sp>
      <p:pic>
        <p:nvPicPr>
          <p:cNvPr id="3" name="Picture 3" descr="C:\Users\cs133741\Pictures\Banco Imagens\question-mark-1421013__3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72" y="1715814"/>
            <a:ext cx="31242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MELHORANDO O DESEMPENHO DO NEGÓCIO</a:t>
            </a:r>
          </a:p>
        </p:txBody>
      </p:sp>
    </p:spTree>
    <p:extLst>
      <p:ext uri="{BB962C8B-B14F-4D97-AF65-F5344CB8AC3E}">
        <p14:creationId xmlns:p14="http://schemas.microsoft.com/office/powerpoint/2010/main" val="4051956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s133741\Pictures\Banco Imagens\dis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000" y="-46309"/>
            <a:ext cx="11772000" cy="52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39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PERFIL DE PROFISSIONAL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1158" y="1463492"/>
            <a:ext cx="8221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b="1" dirty="0"/>
              <a:t>Analítico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/>
              <a:t>Negociação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/>
              <a:t>Curioso e questionador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/>
              <a:t>Visão holística do processo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/>
              <a:t>Bom relacionamento interpessoal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/>
              <a:t>Ética e </a:t>
            </a:r>
            <a:r>
              <a:rPr lang="pt-BR" sz="2800" b="1" dirty="0" err="1"/>
              <a:t>Compliance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08427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CASE</a:t>
            </a:r>
          </a:p>
        </p:txBody>
      </p:sp>
      <p:sp>
        <p:nvSpPr>
          <p:cNvPr id="8" name="Retângulo 7"/>
          <p:cNvSpPr/>
          <p:nvPr/>
        </p:nvSpPr>
        <p:spPr>
          <a:xfrm>
            <a:off x="5056742" y="2148289"/>
            <a:ext cx="3117774" cy="694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s://cdn.quintiq.com/collateral-img/63-cover-klm-catering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1" y="529989"/>
            <a:ext cx="6218755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461393" y="602494"/>
            <a:ext cx="26826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ea typeface="Calibri" panose="020F0502020204030204" pitchFamily="34" charset="0"/>
              </a:rPr>
              <a:t>INFORMAÇÕES: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ea typeface="Calibri" panose="020F0502020204030204" pitchFamily="34" charset="0"/>
              </a:rPr>
              <a:t>1.200 funcionários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ea typeface="Calibri" panose="020F0502020204030204" pitchFamily="34" charset="0"/>
              </a:rPr>
              <a:t>30.000 refeições/dia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ea typeface="Calibri" panose="020F0502020204030204" pitchFamily="34" charset="0"/>
              </a:rPr>
              <a:t>200 voos da KLM + 35 outras operadoras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Serviços de bordo, equipamento, comida e bebidas, jornais, toalhas, fones de ouvido...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Previsões são fornecidas com 11 dias, quatro dias e 24 horas de antecedência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Cardápio fixos por 6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Atrasos de voos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15mil itens diferentes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4881890"/>
            <a:ext cx="80918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ea typeface="Calibri" panose="020F0502020204030204" pitchFamily="34" charset="0"/>
              </a:rPr>
              <a:t>SLACK, Nigel, et al. Administração da produção. São Paulo: Atlas, 2002.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115252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CASE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4881890"/>
            <a:ext cx="80918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ea typeface="Calibri" panose="020F0502020204030204" pitchFamily="34" charset="0"/>
              </a:rPr>
              <a:t>SLACK, Nigel, et al. Administração da produção. São Paulo: Atlas, 2002.</a:t>
            </a:r>
            <a:endParaRPr lang="pt-BR" sz="800" dirty="0"/>
          </a:p>
        </p:txBody>
      </p:sp>
      <p:sp>
        <p:nvSpPr>
          <p:cNvPr id="3" name="Retângulo 2"/>
          <p:cNvSpPr/>
          <p:nvPr/>
        </p:nvSpPr>
        <p:spPr>
          <a:xfrm>
            <a:off x="264405" y="792564"/>
            <a:ext cx="8879595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Desenhe a cadeia de suprimentos da KLM Catering Services.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Porque uma empresa aérea utiliza os serviços de alimentação da KLM em vez de organizar os seus próprios serviços a bordo?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Quais são os principais objetivos que os serviços de alimentação da KLM precisam alcançar de modo a satisfazer os seus consumidores?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Quais seriam as estratégias da KLM Catering Services para reduzir os impactos das oscilações de preços dos alimentos e da demanda incerta de seus clientes? 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46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-20250"/>
            <a:ext cx="9144000" cy="518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aixaDeTexto 3"/>
          <p:cNvSpPr txBox="1"/>
          <p:nvPr/>
        </p:nvSpPr>
        <p:spPr>
          <a:xfrm>
            <a:off x="117221" y="2248585"/>
            <a:ext cx="8909558" cy="923330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28611"/>
                </a:solidFill>
                <a:latin typeface="+mj-lt"/>
              </a:rPr>
              <a:t>DÚVIDAS E DISCUSSÕES</a:t>
            </a:r>
          </a:p>
        </p:txBody>
      </p:sp>
    </p:spTree>
    <p:extLst>
      <p:ext uri="{BB962C8B-B14F-4D97-AF65-F5344CB8AC3E}">
        <p14:creationId xmlns:p14="http://schemas.microsoft.com/office/powerpoint/2010/main" val="3271003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-20250"/>
            <a:ext cx="9144000" cy="518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 txBox="1"/>
          <p:nvPr/>
        </p:nvSpPr>
        <p:spPr>
          <a:xfrm>
            <a:off x="395536" y="2404158"/>
            <a:ext cx="8352928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  <a:buSzPct val="95000"/>
              <a:tabLst>
                <a:tab pos="131445" algn="l"/>
              </a:tabLst>
            </a:pPr>
            <a:r>
              <a:rPr lang="pt-BR" sz="2800" spc="-10" dirty="0">
                <a:solidFill>
                  <a:schemeClr val="bg1"/>
                </a:solidFill>
                <a:latin typeface="+mj-lt"/>
                <a:cs typeface="Arial"/>
              </a:rPr>
              <a:t>Obrigada</a:t>
            </a:r>
            <a:endParaRPr sz="2800" dirty="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76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709" y="1432748"/>
            <a:ext cx="9141291" cy="2912190"/>
            <a:chOff x="-156807" y="1557880"/>
            <a:chExt cx="9141291" cy="2912190"/>
          </a:xfrm>
        </p:grpSpPr>
        <p:grpSp>
          <p:nvGrpSpPr>
            <p:cNvPr id="3" name="Grupo 2"/>
            <p:cNvGrpSpPr/>
            <p:nvPr/>
          </p:nvGrpSpPr>
          <p:grpSpPr>
            <a:xfrm>
              <a:off x="-156807" y="1557880"/>
              <a:ext cx="9141291" cy="2912190"/>
              <a:chOff x="0" y="2231310"/>
              <a:chExt cx="9141291" cy="2912190"/>
            </a:xfrm>
          </p:grpSpPr>
          <p:pic>
            <p:nvPicPr>
              <p:cNvPr id="2" name="Imagem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381"/>
              <a:stretch/>
            </p:blipFill>
            <p:spPr>
              <a:xfrm>
                <a:off x="0" y="2231310"/>
                <a:ext cx="9141291" cy="2912190"/>
              </a:xfrm>
              <a:prstGeom prst="rect">
                <a:avLst/>
              </a:prstGeom>
            </p:spPr>
          </p:pic>
          <p:sp>
            <p:nvSpPr>
              <p:cNvPr id="6" name="CaixaDeTexto 5"/>
              <p:cNvSpPr txBox="1"/>
              <p:nvPr/>
            </p:nvSpPr>
            <p:spPr>
              <a:xfrm>
                <a:off x="176952" y="4470070"/>
                <a:ext cx="18105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Cultivo de cana</a:t>
                </a: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1939797" y="4278483"/>
                <a:ext cx="1810513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Produção de </a:t>
                </a:r>
                <a:br>
                  <a:rPr lang="pt-BR" sz="13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pt-BR" sz="13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açúcar, etanol e energia elétrica</a:t>
                </a: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3662506" y="4278484"/>
                <a:ext cx="1810513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Comercialização</a:t>
                </a:r>
                <a:br>
                  <a:rPr lang="pt-BR" sz="13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pt-BR" sz="13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de açúcar, </a:t>
                </a:r>
                <a:r>
                  <a:rPr lang="pt-BR" sz="1300" b="1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etanol e</a:t>
                </a:r>
                <a:br>
                  <a:rPr lang="pt-BR" sz="1300" b="1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pt-BR" sz="1300" b="1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energia </a:t>
                </a:r>
                <a:r>
                  <a:rPr lang="pt-BR" sz="13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elétrica.</a:t>
                </a: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5425351" y="4378512"/>
                <a:ext cx="18105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Logística </a:t>
                </a:r>
                <a:r>
                  <a:rPr lang="pt-BR" sz="1300" b="1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interna </a:t>
                </a:r>
                <a:br>
                  <a:rPr lang="pt-BR" sz="1300" b="1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pt-BR" sz="1300" b="1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e </a:t>
                </a:r>
                <a:r>
                  <a:rPr lang="pt-BR" sz="13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de exportação.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7171262" y="4395446"/>
                <a:ext cx="18105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00" b="1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Distribuição </a:t>
                </a:r>
                <a:br>
                  <a:rPr lang="pt-BR" sz="1300" b="1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pt-BR" sz="1300" b="1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e varejo.</a:t>
                </a:r>
                <a:endParaRPr lang="pt-BR" sz="13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41792" y="3463717"/>
              <a:ext cx="8772543" cy="1006347"/>
              <a:chOff x="41792" y="3463717"/>
              <a:chExt cx="8772543" cy="1006347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41792" y="3463717"/>
                <a:ext cx="6972662" cy="1006347"/>
                <a:chOff x="41792" y="4773527"/>
                <a:chExt cx="6972662" cy="222770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578063" y="4026124"/>
                  <a:ext cx="222770" cy="1717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319638" y="4047393"/>
                  <a:ext cx="222766" cy="16750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801123" y="4014196"/>
                  <a:ext cx="222770" cy="17414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6054348" y="4036190"/>
                  <a:ext cx="221970" cy="1698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8424" y="3467328"/>
                <a:ext cx="1745911" cy="1002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9" name="CaixaDeTexto 18"/>
          <p:cNvSpPr txBox="1"/>
          <p:nvPr/>
        </p:nvSpPr>
        <p:spPr>
          <a:xfrm>
            <a:off x="211581" y="3697032"/>
            <a:ext cx="18105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Cultivo de cana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974426" y="3496978"/>
            <a:ext cx="18105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Produção de </a:t>
            </a:r>
            <a:b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açúcar, etanol e energia elétrica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697135" y="3496978"/>
            <a:ext cx="18105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Comercialização</a:t>
            </a:r>
            <a:b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 açúcar, etanol e</a:t>
            </a:r>
            <a:b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energia elétrica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459980" y="3597005"/>
            <a:ext cx="1810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Logística interna </a:t>
            </a:r>
            <a:b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 de exportação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205891" y="3597005"/>
            <a:ext cx="1810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Distribuição </a:t>
            </a:r>
            <a:b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 varejo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6616" y="415084"/>
            <a:ext cx="47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781E7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DO CAMPO AO POSTO</a:t>
            </a:r>
          </a:p>
        </p:txBody>
      </p:sp>
    </p:spTree>
    <p:extLst>
      <p:ext uri="{BB962C8B-B14F-4D97-AF65-F5344CB8AC3E}">
        <p14:creationId xmlns:p14="http://schemas.microsoft.com/office/powerpoint/2010/main" val="659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2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t="33839" r="22869" b="39141"/>
          <a:stretch/>
        </p:blipFill>
        <p:spPr>
          <a:xfrm>
            <a:off x="3537942" y="2286584"/>
            <a:ext cx="2068116" cy="5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DEFINIÇÃO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5556" y="709702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/>
              <a:t>“A Gestão da Cadeia de Suprimentos (GCS) é a integração dos principais processos de negócios chaves, através de fornecedores de produtos, serviços e informações que agregam valor para clientes e </a:t>
            </a:r>
            <a:r>
              <a:rPr lang="pt-PT" sz="3200" i="1" dirty="0"/>
              <a:t>stakeholders</a:t>
            </a:r>
            <a:r>
              <a:rPr lang="pt-PT" sz="3200" dirty="0"/>
              <a:t>”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i="1" dirty="0"/>
              <a:t>Global </a:t>
            </a:r>
            <a:r>
              <a:rPr lang="pt-BR" sz="2000" b="1" i="1" dirty="0" err="1"/>
              <a:t>Supply</a:t>
            </a:r>
            <a:r>
              <a:rPr lang="pt-BR" sz="2000" b="1" i="1" dirty="0"/>
              <a:t> Chain </a:t>
            </a:r>
            <a:r>
              <a:rPr lang="pt-BR" sz="2000" b="1" i="1" dirty="0" err="1"/>
              <a:t>Forum</a:t>
            </a:r>
            <a:endParaRPr lang="pt-BR" sz="2000" b="1" i="1" dirty="0"/>
          </a:p>
        </p:txBody>
      </p:sp>
      <p:sp>
        <p:nvSpPr>
          <p:cNvPr id="6" name="Retângulo 5"/>
          <p:cNvSpPr/>
          <p:nvPr/>
        </p:nvSpPr>
        <p:spPr>
          <a:xfrm>
            <a:off x="4616" y="4885511"/>
            <a:ext cx="87858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Lambert, D. M., &amp; Cooper, M. C. (2000). Issues in supply chain management. </a:t>
            </a:r>
            <a:r>
              <a:rPr lang="en-US" sz="1000" i="1" dirty="0">
                <a:latin typeface="+mj-lt"/>
              </a:rPr>
              <a:t>Industrial marketing management</a:t>
            </a:r>
            <a:r>
              <a:rPr lang="en-US" sz="1000" dirty="0">
                <a:latin typeface="+mj-lt"/>
              </a:rPr>
              <a:t>, </a:t>
            </a:r>
            <a:r>
              <a:rPr lang="en-US" sz="1000" i="1" dirty="0">
                <a:latin typeface="+mj-lt"/>
              </a:rPr>
              <a:t>29</a:t>
            </a:r>
            <a:r>
              <a:rPr lang="en-US" sz="1000" dirty="0">
                <a:latin typeface="+mj-lt"/>
              </a:rPr>
              <a:t>(1), 65-83.</a:t>
            </a:r>
            <a:endParaRPr lang="pt-BR" sz="1000" dirty="0">
              <a:latin typeface="+mj-lt"/>
            </a:endParaRPr>
          </a:p>
        </p:txBody>
      </p:sp>
      <p:sp>
        <p:nvSpPr>
          <p:cNvPr id="7" name="Espaço Reservado para Número de Slide 6"/>
          <p:cNvSpPr txBox="1">
            <a:spLocks/>
          </p:cNvSpPr>
          <p:nvPr/>
        </p:nvSpPr>
        <p:spPr>
          <a:xfrm>
            <a:off x="8405962" y="6492240"/>
            <a:ext cx="747712" cy="365760"/>
          </a:xfrm>
          <a:prstGeom prst="rect">
            <a:avLst/>
          </a:prstGeom>
        </p:spPr>
        <p:txBody>
          <a:bodyPr vert="horz" anchor="b"/>
          <a:lstStyle>
            <a:defPPr>
              <a:defRPr lang="pt-BR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906656-59F6-4452-82C1-EB52EEE259E3}" type="slidenum">
              <a:rPr lang="pt-BR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endParaRPr lang="pt-BR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028" y="-27383"/>
            <a:ext cx="10278057" cy="55248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</p:pic>
      <p:sp>
        <p:nvSpPr>
          <p:cNvPr id="9" name="Retângulo 8"/>
          <p:cNvSpPr/>
          <p:nvPr/>
        </p:nvSpPr>
        <p:spPr>
          <a:xfrm>
            <a:off x="-582930" y="-27383"/>
            <a:ext cx="10287000" cy="552521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9115" y="4686821"/>
            <a:ext cx="47520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>
                <a:latin typeface="+mj-lt"/>
              </a:rPr>
              <a:t>Lemonade</a:t>
            </a:r>
            <a:r>
              <a:rPr lang="pt-BR" sz="1100" dirty="0">
                <a:latin typeface="+mj-lt"/>
              </a:rPr>
              <a:t>:</a:t>
            </a:r>
          </a:p>
          <a:p>
            <a:r>
              <a:rPr lang="pt-BR" sz="1100" dirty="0">
                <a:latin typeface="+mj-lt"/>
                <a:hlinkClick r:id="rId3"/>
              </a:rPr>
              <a:t>https://www.youtube.com/watch?v=gBRrG0-SA1I</a:t>
            </a:r>
            <a:endParaRPr lang="pt-BR" sz="1100" dirty="0">
              <a:latin typeface="+mj-lt"/>
            </a:endParaRPr>
          </a:p>
          <a:p>
            <a:endParaRPr lang="pt-BR" sz="1100" dirty="0">
              <a:latin typeface="+mj-lt"/>
            </a:endParaRPr>
          </a:p>
        </p:txBody>
      </p:sp>
      <p:cxnSp>
        <p:nvCxnSpPr>
          <p:cNvPr id="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DEFINIÇÃO</a:t>
            </a:r>
          </a:p>
        </p:txBody>
      </p:sp>
      <p:sp>
        <p:nvSpPr>
          <p:cNvPr id="7" name="Espaço Reservado para Número de Slide 6"/>
          <p:cNvSpPr txBox="1">
            <a:spLocks/>
          </p:cNvSpPr>
          <p:nvPr/>
        </p:nvSpPr>
        <p:spPr>
          <a:xfrm>
            <a:off x="8405962" y="6492240"/>
            <a:ext cx="747712" cy="365760"/>
          </a:xfrm>
          <a:prstGeom prst="rect">
            <a:avLst/>
          </a:prstGeom>
        </p:spPr>
        <p:txBody>
          <a:bodyPr vert="horz" anchor="b"/>
          <a:lstStyle>
            <a:defPPr>
              <a:defRPr lang="pt-BR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906656-59F6-4452-82C1-EB52EEE259E3}" type="slidenum">
              <a:rPr lang="pt-BR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7</a:t>
            </a:fld>
            <a:endParaRPr lang="pt-BR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630" y="842191"/>
            <a:ext cx="77767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Alto estoque de laranja</a:t>
            </a:r>
          </a:p>
          <a:p>
            <a:r>
              <a:rPr lang="pt-BR" sz="2800" dirty="0"/>
              <a:t>Transporte ineficiente</a:t>
            </a:r>
          </a:p>
          <a:p>
            <a:r>
              <a:rPr lang="pt-BR" sz="2800" dirty="0"/>
              <a:t>Busca de boas práticas/rever conceitos</a:t>
            </a:r>
          </a:p>
          <a:p>
            <a:r>
              <a:rPr lang="pt-BR" sz="2800" dirty="0"/>
              <a:t>Busca de capital (investidores/acionistas)</a:t>
            </a:r>
          </a:p>
          <a:p>
            <a:r>
              <a:rPr lang="pt-BR" sz="2800" dirty="0"/>
              <a:t>Negociação local e global da principal matéria prima</a:t>
            </a:r>
          </a:p>
          <a:p>
            <a:r>
              <a:rPr lang="pt-BR" sz="2800" dirty="0"/>
              <a:t>Melhora do transporte</a:t>
            </a:r>
          </a:p>
          <a:p>
            <a:r>
              <a:rPr lang="pt-BR" sz="2800" dirty="0"/>
              <a:t>Aumento do portfólio conforme demanda</a:t>
            </a:r>
          </a:p>
        </p:txBody>
      </p:sp>
    </p:spTree>
    <p:extLst>
      <p:ext uri="{BB962C8B-B14F-4D97-AF65-F5344CB8AC3E}">
        <p14:creationId xmlns:p14="http://schemas.microsoft.com/office/powerpoint/2010/main" val="32190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s133741\Pictures\Banco Imagens\brasil-greve-caminhoneir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00" y="-428250"/>
            <a:ext cx="9252000" cy="6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7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" y="3388978"/>
            <a:ext cx="1714500" cy="12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75" y="3308726"/>
            <a:ext cx="1340207" cy="126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3"/>
          <p:cNvSpPr txBox="1"/>
          <p:nvPr/>
        </p:nvSpPr>
        <p:spPr>
          <a:xfrm>
            <a:off x="3653053" y="1605369"/>
            <a:ext cx="1411365" cy="384080"/>
          </a:xfrm>
          <a:prstGeom prst="rect">
            <a:avLst/>
          </a:prstGeom>
          <a:noFill/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050" b="1" dirty="0">
              <a:solidFill>
                <a:schemeClr val="bg1">
                  <a:lumMod val="50000"/>
                </a:schemeClr>
              </a:solidFill>
              <a:cs typeface="Times New Roman"/>
            </a:endParaRPr>
          </a:p>
          <a:p>
            <a:pPr marL="146050">
              <a:lnSpc>
                <a:spcPct val="100000"/>
              </a:lnSpc>
            </a:pPr>
            <a:r>
              <a:rPr sz="1400" b="1" spc="-55" dirty="0">
                <a:solidFill>
                  <a:schemeClr val="bg1">
                    <a:lumMod val="50000"/>
                  </a:schemeClr>
                </a:solidFill>
                <a:cs typeface="Arial"/>
              </a:rPr>
              <a:t>Cooperativa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3169404" y="2277815"/>
            <a:ext cx="1566672" cy="670825"/>
          </a:xfrm>
          <a:prstGeom prst="rect">
            <a:avLst/>
          </a:prstGeom>
          <a:noFill/>
        </p:spPr>
        <p:txBody>
          <a:bodyPr vert="horz" wrap="square" lIns="0" tIns="17780" rIns="0" bIns="0" rtlCol="0">
            <a:spAutoFit/>
          </a:bodyPr>
          <a:lstStyle/>
          <a:p>
            <a:pPr marL="107950" marR="102870" indent="46990" algn="ctr">
              <a:lnSpc>
                <a:spcPct val="100600"/>
              </a:lnSpc>
              <a:spcBef>
                <a:spcPts val="140"/>
              </a:spcBef>
            </a:pPr>
            <a:r>
              <a:rPr sz="1400" b="1" spc="-20" dirty="0">
                <a:solidFill>
                  <a:schemeClr val="bg1">
                    <a:lumMod val="50000"/>
                  </a:schemeClr>
                </a:solidFill>
                <a:cs typeface="Arial"/>
              </a:rPr>
              <a:t>Distribuidor  </a:t>
            </a:r>
            <a:r>
              <a:rPr sz="1400" b="1" spc="-105" dirty="0">
                <a:solidFill>
                  <a:schemeClr val="bg1">
                    <a:lumMod val="50000"/>
                  </a:schemeClr>
                </a:solidFill>
                <a:cs typeface="Arial"/>
              </a:rPr>
              <a:t>es</a:t>
            </a:r>
            <a:r>
              <a:rPr sz="1400" b="1" spc="-55" dirty="0">
                <a:solidFill>
                  <a:schemeClr val="bg1">
                    <a:lumMod val="50000"/>
                  </a:schemeClr>
                </a:solidFill>
                <a:cs typeface="Arial"/>
              </a:rPr>
              <a:t>p</a:t>
            </a:r>
            <a:r>
              <a:rPr sz="1400" b="1" spc="-85" dirty="0">
                <a:solidFill>
                  <a:schemeClr val="bg1">
                    <a:lumMod val="50000"/>
                  </a:schemeClr>
                </a:solidFill>
                <a:cs typeface="Arial"/>
              </a:rPr>
              <a:t>e</a:t>
            </a:r>
            <a:r>
              <a:rPr sz="1400" b="1" spc="-60" dirty="0">
                <a:solidFill>
                  <a:schemeClr val="bg1">
                    <a:lumMod val="50000"/>
                  </a:schemeClr>
                </a:solidFill>
                <a:cs typeface="Arial"/>
              </a:rPr>
              <a:t>ci</a:t>
            </a:r>
            <a:r>
              <a:rPr sz="1400" b="1" spc="-110" dirty="0">
                <a:solidFill>
                  <a:schemeClr val="bg1">
                    <a:lumMod val="50000"/>
                  </a:schemeClr>
                </a:solidFill>
                <a:cs typeface="Arial"/>
              </a:rPr>
              <a:t>a</a:t>
            </a:r>
            <a:r>
              <a:rPr sz="1400" b="1" spc="-15" dirty="0">
                <a:solidFill>
                  <a:schemeClr val="bg1">
                    <a:lumMod val="50000"/>
                  </a:schemeClr>
                </a:solidFill>
                <a:cs typeface="Arial"/>
              </a:rPr>
              <a:t>li</a:t>
            </a:r>
            <a:r>
              <a:rPr sz="1400" b="1" spc="-105" dirty="0">
                <a:solidFill>
                  <a:schemeClr val="bg1">
                    <a:lumMod val="50000"/>
                  </a:schemeClr>
                </a:solidFill>
                <a:cs typeface="Arial"/>
              </a:rPr>
              <a:t>z</a:t>
            </a:r>
            <a:r>
              <a:rPr sz="1400" b="1" spc="-110" dirty="0">
                <a:solidFill>
                  <a:schemeClr val="bg1">
                    <a:lumMod val="50000"/>
                  </a:schemeClr>
                </a:solidFill>
                <a:cs typeface="Arial"/>
              </a:rPr>
              <a:t>a</a:t>
            </a:r>
            <a:r>
              <a:rPr sz="1400" b="1" spc="-30" dirty="0">
                <a:solidFill>
                  <a:schemeClr val="bg1">
                    <a:lumMod val="50000"/>
                  </a:schemeClr>
                </a:solidFill>
                <a:cs typeface="Arial"/>
              </a:rPr>
              <a:t>do  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cs typeface="Arial"/>
              </a:rPr>
              <a:t>frutos</a:t>
            </a:r>
            <a:r>
              <a:rPr sz="1400" b="1" spc="-13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1400" b="1" spc="-40" dirty="0">
                <a:solidFill>
                  <a:schemeClr val="bg1">
                    <a:lumMod val="50000"/>
                  </a:schemeClr>
                </a:solidFill>
                <a:cs typeface="Arial"/>
              </a:rPr>
              <a:t>mar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6839744" y="3180866"/>
            <a:ext cx="2304256" cy="559769"/>
          </a:xfrm>
          <a:prstGeom prst="rect">
            <a:avLst/>
          </a:prstGeom>
          <a:noFill/>
        </p:spPr>
        <p:txBody>
          <a:bodyPr vert="horz" wrap="square" lIns="0" tIns="188595" rIns="0" bIns="0" rtlCol="0">
            <a:spAutoFit/>
          </a:bodyPr>
          <a:lstStyle>
            <a:defPPr>
              <a:defRPr lang="pt-BR"/>
            </a:defPPr>
            <a:lvl1pPr marL="307975">
              <a:lnSpc>
                <a:spcPct val="100000"/>
              </a:lnSpc>
              <a:spcBef>
                <a:spcPts val="1485"/>
              </a:spcBef>
              <a:defRPr sz="2400" b="1" spc="-11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dirty="0">
                <a:solidFill>
                  <a:srgbClr val="FFC000"/>
                </a:solidFill>
              </a:rPr>
              <a:t>Consumidores</a:t>
            </a:r>
          </a:p>
        </p:txBody>
      </p:sp>
      <p:sp>
        <p:nvSpPr>
          <p:cNvPr id="5" name="object 8"/>
          <p:cNvSpPr/>
          <p:nvPr/>
        </p:nvSpPr>
        <p:spPr>
          <a:xfrm>
            <a:off x="6938444" y="2731956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/>
          <p:cNvSpPr/>
          <p:nvPr/>
        </p:nvSpPr>
        <p:spPr>
          <a:xfrm>
            <a:off x="4603058" y="2632543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/>
          <p:cNvSpPr/>
          <p:nvPr/>
        </p:nvSpPr>
        <p:spPr>
          <a:xfrm>
            <a:off x="2959845" y="2477207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/>
          <p:cNvSpPr txBox="1"/>
          <p:nvPr/>
        </p:nvSpPr>
        <p:spPr>
          <a:xfrm>
            <a:off x="1252097" y="2857736"/>
            <a:ext cx="1057910" cy="375103"/>
          </a:xfrm>
          <a:prstGeom prst="rect">
            <a:avLst/>
          </a:prstGeom>
          <a:noFill/>
        </p:spPr>
        <p:txBody>
          <a:bodyPr vert="horz" wrap="square" lIns="0" tIns="15811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245"/>
              </a:spcBef>
            </a:pPr>
            <a:r>
              <a:rPr sz="1400" b="1" spc="-80" dirty="0">
                <a:solidFill>
                  <a:schemeClr val="bg1">
                    <a:lumMod val="50000"/>
                  </a:schemeClr>
                </a:solidFill>
                <a:cs typeface="Arial"/>
              </a:rPr>
              <a:t>Pescador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9" name="object 15"/>
          <p:cNvSpPr txBox="1"/>
          <p:nvPr/>
        </p:nvSpPr>
        <p:spPr>
          <a:xfrm>
            <a:off x="3675407" y="3660769"/>
            <a:ext cx="1366656" cy="492571"/>
          </a:xfrm>
          <a:prstGeom prst="rect">
            <a:avLst/>
          </a:prstGeom>
          <a:noFill/>
        </p:spPr>
        <p:txBody>
          <a:bodyPr vert="horz" wrap="square" lIns="0" tIns="48260" rIns="0" bIns="0" rtlCol="0">
            <a:spAutoFit/>
          </a:bodyPr>
          <a:lstStyle/>
          <a:p>
            <a:pPr marL="100330" marR="100965" indent="46990" algn="ctr">
              <a:lnSpc>
                <a:spcPct val="102899"/>
              </a:lnSpc>
              <a:spcBef>
                <a:spcPts val="380"/>
              </a:spcBef>
            </a:pPr>
            <a:r>
              <a:rPr sz="1400" b="1" spc="-25" dirty="0">
                <a:solidFill>
                  <a:schemeClr val="bg1">
                    <a:lumMod val="50000"/>
                  </a:schemeClr>
                </a:solidFill>
                <a:cs typeface="Arial"/>
              </a:rPr>
              <a:t>Distribuidor  </a:t>
            </a:r>
            <a:r>
              <a:rPr sz="1400" b="1" spc="-105" dirty="0">
                <a:solidFill>
                  <a:schemeClr val="bg1">
                    <a:lumMod val="50000"/>
                  </a:schemeClr>
                </a:solidFill>
                <a:cs typeface="Arial"/>
              </a:rPr>
              <a:t>es</a:t>
            </a:r>
            <a:r>
              <a:rPr sz="1400" b="1" spc="-55" dirty="0">
                <a:solidFill>
                  <a:schemeClr val="bg1">
                    <a:lumMod val="50000"/>
                  </a:schemeClr>
                </a:solidFill>
                <a:cs typeface="Arial"/>
              </a:rPr>
              <a:t>p</a:t>
            </a:r>
            <a:r>
              <a:rPr sz="1400" b="1" spc="-85" dirty="0">
                <a:solidFill>
                  <a:schemeClr val="bg1">
                    <a:lumMod val="50000"/>
                  </a:schemeClr>
                </a:solidFill>
                <a:cs typeface="Arial"/>
              </a:rPr>
              <a:t>e</a:t>
            </a:r>
            <a:r>
              <a:rPr sz="1400" b="1" spc="-60" dirty="0">
                <a:solidFill>
                  <a:schemeClr val="bg1">
                    <a:lumMod val="50000"/>
                  </a:schemeClr>
                </a:solidFill>
                <a:cs typeface="Arial"/>
              </a:rPr>
              <a:t>ci</a:t>
            </a:r>
            <a:r>
              <a:rPr sz="1400" b="1" spc="-110" dirty="0">
                <a:solidFill>
                  <a:schemeClr val="bg1">
                    <a:lumMod val="50000"/>
                  </a:schemeClr>
                </a:solidFill>
                <a:cs typeface="Arial"/>
              </a:rPr>
              <a:t>a</a:t>
            </a:r>
            <a:r>
              <a:rPr sz="1400" b="1" spc="-15" dirty="0">
                <a:solidFill>
                  <a:schemeClr val="bg1">
                    <a:lumMod val="50000"/>
                  </a:schemeClr>
                </a:solidFill>
                <a:cs typeface="Arial"/>
              </a:rPr>
              <a:t>li</a:t>
            </a:r>
            <a:r>
              <a:rPr sz="1400" b="1" spc="-105" dirty="0">
                <a:solidFill>
                  <a:schemeClr val="bg1">
                    <a:lumMod val="50000"/>
                  </a:schemeClr>
                </a:solidFill>
                <a:cs typeface="Arial"/>
              </a:rPr>
              <a:t>z</a:t>
            </a:r>
            <a:r>
              <a:rPr sz="1400" b="1" spc="-110" dirty="0">
                <a:solidFill>
                  <a:schemeClr val="bg1">
                    <a:lumMod val="50000"/>
                  </a:schemeClr>
                </a:solidFill>
                <a:cs typeface="Arial"/>
              </a:rPr>
              <a:t>a</a:t>
            </a:r>
            <a:r>
              <a:rPr sz="1400" b="1" spc="-35" dirty="0">
                <a:solidFill>
                  <a:schemeClr val="bg1">
                    <a:lumMod val="50000"/>
                  </a:schemeClr>
                </a:solidFill>
                <a:cs typeface="Arial"/>
              </a:rPr>
              <a:t>do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0" name="object 16"/>
          <p:cNvSpPr txBox="1"/>
          <p:nvPr/>
        </p:nvSpPr>
        <p:spPr>
          <a:xfrm>
            <a:off x="2162037" y="4651422"/>
            <a:ext cx="1301037" cy="216085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 marL="93980">
              <a:lnSpc>
                <a:spcPct val="100000"/>
              </a:lnSpc>
            </a:pPr>
            <a:r>
              <a:rPr sz="1400" b="1" spc="-10" dirty="0" err="1">
                <a:solidFill>
                  <a:schemeClr val="bg1">
                    <a:lumMod val="50000"/>
                  </a:schemeClr>
                </a:solidFill>
                <a:cs typeface="Arial"/>
              </a:rPr>
              <a:t>Importador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-45882" y="4651422"/>
            <a:ext cx="1826934" cy="270652"/>
          </a:xfrm>
          <a:prstGeom prst="rect">
            <a:avLst/>
          </a:prstGeom>
          <a:noFill/>
        </p:spPr>
        <p:txBody>
          <a:bodyPr vert="horz" wrap="square" lIns="0" tIns="48260" rIns="0" bIns="0" rtlCol="0">
            <a:spAutoFit/>
          </a:bodyPr>
          <a:lstStyle/>
          <a:p>
            <a:pPr marL="256540" marR="196850" indent="-66675">
              <a:lnSpc>
                <a:spcPct val="102899"/>
              </a:lnSpc>
              <a:spcBef>
                <a:spcPts val="380"/>
              </a:spcBef>
            </a:pPr>
            <a:r>
              <a:rPr sz="1400" b="1" spc="-190" dirty="0">
                <a:solidFill>
                  <a:schemeClr val="bg1">
                    <a:lumMod val="50000"/>
                  </a:schemeClr>
                </a:solidFill>
                <a:cs typeface="Arial"/>
              </a:rPr>
              <a:t>P</a:t>
            </a:r>
            <a:r>
              <a:rPr sz="1400" b="1" spc="55" dirty="0">
                <a:solidFill>
                  <a:schemeClr val="bg1">
                    <a:lumMod val="50000"/>
                  </a:schemeClr>
                </a:solidFill>
                <a:cs typeface="Arial"/>
              </a:rPr>
              <a:t>r</a:t>
            </a:r>
            <a:r>
              <a:rPr sz="1400" b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odu</a:t>
            </a:r>
            <a:r>
              <a:rPr sz="1400" b="1" spc="-25" dirty="0">
                <a:solidFill>
                  <a:schemeClr val="bg1">
                    <a:lumMod val="50000"/>
                  </a:schemeClr>
                </a:solidFill>
                <a:cs typeface="Arial"/>
              </a:rPr>
              <a:t>t</a:t>
            </a:r>
            <a:r>
              <a:rPr sz="1400" b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or  </a:t>
            </a:r>
            <a:r>
              <a:rPr sz="1400" b="1" spc="-55" dirty="0">
                <a:solidFill>
                  <a:schemeClr val="bg1">
                    <a:lumMod val="50000"/>
                  </a:schemeClr>
                </a:solidFill>
                <a:cs typeface="Arial"/>
              </a:rPr>
              <a:t>de</a:t>
            </a:r>
            <a:r>
              <a:rPr sz="1400" b="1" spc="-15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lang="pt-BR" sz="1400" b="1" spc="-15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1400" b="1" spc="-20" dirty="0">
                <a:solidFill>
                  <a:schemeClr val="bg1">
                    <a:lumMod val="50000"/>
                  </a:schemeClr>
                </a:solidFill>
                <a:cs typeface="Arial"/>
              </a:rPr>
              <a:t>Nori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2" name="object 18"/>
          <p:cNvSpPr/>
          <p:nvPr/>
        </p:nvSpPr>
        <p:spPr>
          <a:xfrm>
            <a:off x="3600024" y="3858808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9"/>
          <p:cNvSpPr/>
          <p:nvPr/>
        </p:nvSpPr>
        <p:spPr>
          <a:xfrm>
            <a:off x="1840818" y="3883483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/>
          <p:cNvSpPr txBox="1"/>
          <p:nvPr/>
        </p:nvSpPr>
        <p:spPr>
          <a:xfrm>
            <a:off x="1876266" y="1613705"/>
            <a:ext cx="1229351" cy="375744"/>
          </a:xfrm>
          <a:prstGeom prst="rect">
            <a:avLst/>
          </a:prstGeom>
          <a:noFill/>
        </p:spPr>
        <p:txBody>
          <a:bodyPr vert="horz" wrap="square" lIns="0" tIns="15875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250"/>
              </a:spcBef>
            </a:pPr>
            <a:r>
              <a:rPr sz="1400" b="1" spc="-30" dirty="0">
                <a:solidFill>
                  <a:schemeClr val="bg1">
                    <a:lumMod val="50000"/>
                  </a:schemeClr>
                </a:solidFill>
                <a:cs typeface="Arial"/>
              </a:rPr>
              <a:t>Agricultor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5" name="object 26"/>
          <p:cNvSpPr/>
          <p:nvPr/>
        </p:nvSpPr>
        <p:spPr>
          <a:xfrm>
            <a:off x="3390465" y="1797409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EXEMPLO DE CADEIA DE SUPRIMENTOS - SERVIÇO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68" y="589788"/>
            <a:ext cx="1181736" cy="102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45" y="519128"/>
            <a:ext cx="1701087" cy="119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2" y="2150821"/>
            <a:ext cx="1567140" cy="82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61" y="2335527"/>
            <a:ext cx="1944216" cy="112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bject 9"/>
          <p:cNvSpPr/>
          <p:nvPr/>
        </p:nvSpPr>
        <p:spPr>
          <a:xfrm rot="2284614">
            <a:off x="4906246" y="1888516"/>
            <a:ext cx="635806" cy="268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/>
          <p:nvPr/>
        </p:nvSpPr>
        <p:spPr>
          <a:xfrm rot="19879196">
            <a:off x="4975042" y="3631251"/>
            <a:ext cx="635806" cy="268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22" y="1937217"/>
            <a:ext cx="1771650" cy="13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0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9216</TotalTime>
  <Words>1212</Words>
  <Application>Microsoft Office PowerPoint</Application>
  <PresentationFormat>Apresentação na tela (16:9)</PresentationFormat>
  <Paragraphs>238</Paragraphs>
  <Slides>37</Slides>
  <Notes>15</Notes>
  <HiddenSlides>5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Helvetica Neue</vt:lpstr>
      <vt:lpstr>Arial</vt:lpstr>
      <vt:lpstr>Calibri</vt:lpstr>
      <vt:lpstr>Calibri Light</vt:lpstr>
      <vt:lpstr>Tahoma</vt:lpstr>
      <vt:lpstr>5_Office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JMD Comunicação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Jaci</dc:creator>
  <cp:lastModifiedBy>Beatriz Ogino</cp:lastModifiedBy>
  <cp:revision>180</cp:revision>
  <dcterms:created xsi:type="dcterms:W3CDTF">2016-09-13T17:50:37Z</dcterms:created>
  <dcterms:modified xsi:type="dcterms:W3CDTF">2019-05-27T13:16:23Z</dcterms:modified>
</cp:coreProperties>
</file>