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BB1BF-EB29-4AFB-9A4E-7F423C49744C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642D6-F176-40B9-9D42-95870FAF65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642D6-F176-40B9-9D42-95870FAF6538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774ABF-C83C-406A-A449-B6C0AD672D0B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8BF27-A6DE-41A1-9EFA-91EE65CDA3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774ABF-C83C-406A-A449-B6C0AD672D0B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8BF27-A6DE-41A1-9EFA-91EE65CDA3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774ABF-C83C-406A-A449-B6C0AD672D0B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8BF27-A6DE-41A1-9EFA-91EE65CDA3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774ABF-C83C-406A-A449-B6C0AD672D0B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8BF27-A6DE-41A1-9EFA-91EE65CDA3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774ABF-C83C-406A-A449-B6C0AD672D0B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8BF27-A6DE-41A1-9EFA-91EE65CDA3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774ABF-C83C-406A-A449-B6C0AD672D0B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8BF27-A6DE-41A1-9EFA-91EE65CDA3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774ABF-C83C-406A-A449-B6C0AD672D0B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8BF27-A6DE-41A1-9EFA-91EE65CDA3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774ABF-C83C-406A-A449-B6C0AD672D0B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8BF27-A6DE-41A1-9EFA-91EE65CDA3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774ABF-C83C-406A-A449-B6C0AD672D0B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8BF27-A6DE-41A1-9EFA-91EE65CDA3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774ABF-C83C-406A-A449-B6C0AD672D0B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8BF27-A6DE-41A1-9EFA-91EE65CDA3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774ABF-C83C-406A-A449-B6C0AD672D0B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8BF27-A6DE-41A1-9EFA-91EE65CDA3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6774ABF-C83C-406A-A449-B6C0AD672D0B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308BF27-A6DE-41A1-9EFA-91EE65CDA3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828800"/>
          </a:xfrm>
        </p:spPr>
        <p:txBody>
          <a:bodyPr/>
          <a:lstStyle/>
          <a:p>
            <a:r>
              <a:rPr lang="pt-BR" dirty="0" smtClean="0"/>
              <a:t>Formação Econômica do Brasil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Celso Furtado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67544" y="530225"/>
            <a:ext cx="8280920" cy="5923111"/>
          </a:xfrm>
        </p:spPr>
        <p:txBody>
          <a:bodyPr>
            <a:normAutofit lnSpcReduction="10000"/>
          </a:bodyPr>
          <a:lstStyle/>
          <a:p>
            <a:pPr marL="265176" lvl="1" indent="-265176">
              <a:buSzPct val="80000"/>
              <a:buFont typeface="Wingdings 2"/>
              <a:buChar char=""/>
            </a:pPr>
            <a:r>
              <a:rPr lang="pt-BR" dirty="0" smtClean="0"/>
              <a:t>Funcionamento da economia: </a:t>
            </a:r>
          </a:p>
          <a:p>
            <a:pPr marL="265176" lvl="1" indent="-265176">
              <a:buSzPct val="80000"/>
              <a:buFont typeface="Wingdings" pitchFamily="2" charset="2"/>
              <a:buChar char="v"/>
            </a:pPr>
            <a:r>
              <a:rPr lang="pt-BR" dirty="0" smtClean="0"/>
              <a:t>Renda monetária gerada no processo produtivo revertia em sua quase totalidade as mãos do empresário.</a:t>
            </a:r>
          </a:p>
          <a:p>
            <a:pPr marL="502920" lvl="2" indent="-265176">
              <a:buSzPct val="80000"/>
              <a:buFont typeface="Wingdings 2"/>
              <a:buChar char=""/>
            </a:pPr>
            <a:r>
              <a:rPr lang="pt-BR" dirty="0" smtClean="0"/>
              <a:t>Fluxo de renda: operações contábeis.</a:t>
            </a:r>
          </a:p>
          <a:p>
            <a:pPr marL="502920" lvl="2" indent="-265176">
              <a:buSzPct val="80000"/>
              <a:buFont typeface="Wingdings 2"/>
              <a:buChar char=""/>
            </a:pPr>
            <a:r>
              <a:rPr lang="pt-BR" dirty="0" smtClean="0"/>
              <a:t>Economia feudal?</a:t>
            </a:r>
          </a:p>
          <a:p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Possibilidade de expansão e evolução?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Oferta externa de trabalho elástica + terras disponíveis: ilimitadas.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Expansão extensiva: associação entre a manutenção dos preços e ampliação do mercado consumidor;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Decadência: queda dos preços;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Atrofiamento: lento.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Projeção da economia açucareira: a pecuária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8136904" cy="5904656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Economia açucareira: alta rentabilidade e elevado grau de especialização</a:t>
            </a:r>
          </a:p>
          <a:p>
            <a:pPr lvl="1"/>
            <a:r>
              <a:rPr lang="pt-BR" dirty="0" smtClean="0"/>
              <a:t>Mercado de dimensões relativamente grande: capacidade de importação.</a:t>
            </a:r>
          </a:p>
          <a:p>
            <a:r>
              <a:rPr lang="pt-BR" dirty="0" smtClean="0"/>
              <a:t>Fator altamente dinâmico para o desenvolvimento de outras regiões: </a:t>
            </a:r>
            <a:r>
              <a:rPr lang="pt-BR" b="1" dirty="0" smtClean="0"/>
              <a:t>desvios</a:t>
            </a:r>
            <a:r>
              <a:rPr lang="pt-BR" dirty="0" smtClean="0"/>
              <a:t> para o exterior do impulso dinâmico</a:t>
            </a:r>
          </a:p>
          <a:p>
            <a:pPr marL="804672" lvl="1" indent="-457200">
              <a:buFont typeface="+mj-lt"/>
              <a:buAutoNum type="arabicPeriod"/>
            </a:pPr>
            <a:r>
              <a:rPr lang="pt-BR" dirty="0" smtClean="0"/>
              <a:t>Interesses portugueses e holandeses: fretes;</a:t>
            </a:r>
          </a:p>
          <a:p>
            <a:pPr marL="804672" lvl="1" indent="-457200">
              <a:buFont typeface="+mj-lt"/>
              <a:buAutoNum type="arabicPeriod"/>
            </a:pPr>
            <a:r>
              <a:rPr lang="pt-BR" dirty="0" smtClean="0"/>
              <a:t>Política colonial: evitar o desenvolvimento de atividades concorrentes com a economia metropolitana.</a:t>
            </a:r>
          </a:p>
          <a:p>
            <a:r>
              <a:rPr lang="pt-BR" dirty="0" smtClean="0"/>
              <a:t>São Vicente, no sul: colônia de povoamento, caça ao índio.</a:t>
            </a:r>
          </a:p>
          <a:p>
            <a:pPr lvl="1"/>
            <a:r>
              <a:rPr lang="pt-BR" dirty="0" smtClean="0"/>
              <a:t>Limitação do impulso: abundância de terras no Nordeste – fluidez da fronteira.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Pecuária: segundo sistema econômico.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8064896" cy="5976664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Pecuária: setor de bens de produção.</a:t>
            </a:r>
          </a:p>
          <a:p>
            <a:pPr lvl="1"/>
            <a:r>
              <a:rPr lang="pt-BR" dirty="0" smtClean="0"/>
              <a:t>Transportes;</a:t>
            </a:r>
          </a:p>
          <a:p>
            <a:pPr lvl="1"/>
            <a:r>
              <a:rPr lang="pt-BR" dirty="0" smtClean="0"/>
              <a:t>Alimentação.</a:t>
            </a:r>
          </a:p>
          <a:p>
            <a:r>
              <a:rPr lang="pt-BR" dirty="0" smtClean="0"/>
              <a:t>Expansão da empresa agrícola = crescimento da necessidade de animais de tiro.</a:t>
            </a:r>
          </a:p>
          <a:p>
            <a:r>
              <a:rPr lang="pt-BR" dirty="0" smtClean="0"/>
              <a:t>Política colonial: separação dos sistemas:</a:t>
            </a:r>
          </a:p>
          <a:p>
            <a:pPr lvl="2"/>
            <a:r>
              <a:rPr lang="pt-BR" dirty="0" smtClean="0"/>
              <a:t>Açucareira;</a:t>
            </a:r>
          </a:p>
          <a:p>
            <a:pPr lvl="2"/>
            <a:r>
              <a:rPr lang="pt-BR" dirty="0" smtClean="0"/>
              <a:t>Criatória.</a:t>
            </a:r>
          </a:p>
          <a:p>
            <a:r>
              <a:rPr lang="pt-BR" dirty="0" smtClean="0"/>
              <a:t>Pecuária: sistema econômico dependente</a:t>
            </a:r>
          </a:p>
          <a:p>
            <a:r>
              <a:rPr lang="pt-BR" dirty="0" smtClean="0"/>
              <a:t>Características do sistema:</a:t>
            </a:r>
          </a:p>
          <a:p>
            <a:pPr lvl="1"/>
            <a:r>
              <a:rPr lang="pt-BR" dirty="0" smtClean="0"/>
              <a:t>Terras extensiva e itinerante;</a:t>
            </a:r>
          </a:p>
          <a:p>
            <a:pPr lvl="1"/>
            <a:r>
              <a:rPr lang="pt-BR" dirty="0" smtClean="0"/>
              <a:t>Baixa inversão de capital;</a:t>
            </a:r>
          </a:p>
          <a:p>
            <a:pPr lvl="1"/>
            <a:r>
              <a:rPr lang="pt-BR" dirty="0" smtClean="0"/>
              <a:t>Acumulação de capital: indução a permanente expansão;</a:t>
            </a:r>
          </a:p>
          <a:p>
            <a:pPr lvl="1"/>
            <a:r>
              <a:rPr lang="pt-BR" dirty="0" smtClean="0"/>
              <a:t>Rentabilidade baixa (5% do valor das exportações de açúcar </a:t>
            </a:r>
            <a:r>
              <a:rPr lang="pt-BR" dirty="0" smtClean="0">
                <a:latin typeface="Times New Roman"/>
                <a:cs typeface="Times New Roman"/>
              </a:rPr>
              <a:t>≈</a:t>
            </a:r>
            <a:r>
              <a:rPr lang="pt-BR" dirty="0" smtClean="0"/>
              <a:t> </a:t>
            </a:r>
            <a:r>
              <a:rPr lang="pt-BR" dirty="0" smtClean="0"/>
              <a:t>100 mil libras) -&gt; gado e exportação do couro;</a:t>
            </a:r>
          </a:p>
          <a:p>
            <a:pPr lvl="1"/>
            <a:r>
              <a:rPr lang="pt-BR" dirty="0" smtClean="0"/>
              <a:t>Mão de obra: homens livres sem capital e indígenas (</a:t>
            </a:r>
            <a:r>
              <a:rPr lang="pt-BR" dirty="0" smtClean="0">
                <a:latin typeface="Times New Roman"/>
                <a:cs typeface="Times New Roman"/>
              </a:rPr>
              <a:t>≈</a:t>
            </a:r>
            <a:r>
              <a:rPr lang="pt-BR" dirty="0" smtClean="0"/>
              <a:t> 13 mil pessoas; 1 vaqueiro para 250 animais).</a:t>
            </a:r>
          </a:p>
          <a:p>
            <a:pPr lvl="1"/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266429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“Que possibilidades de crescimento apresentava esse novo sistema econômico que surgira como um reflexo da atividade açucareira?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996952"/>
            <a:ext cx="8280920" cy="3168352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Condição fundamental: terras.</a:t>
            </a:r>
          </a:p>
          <a:p>
            <a:r>
              <a:rPr lang="pt-BR" dirty="0" smtClean="0"/>
              <a:t>Baixa inversão de capital: oportunidade de acumulação a partir do trabalho. </a:t>
            </a:r>
          </a:p>
          <a:p>
            <a:r>
              <a:rPr lang="pt-BR" dirty="0" smtClean="0"/>
              <a:t>Oferta: não existe fatores limitativos;</a:t>
            </a:r>
          </a:p>
          <a:p>
            <a:r>
              <a:rPr lang="pt-BR" dirty="0" smtClean="0"/>
              <a:t>Procura: expansão da economia açucareira.</a:t>
            </a:r>
          </a:p>
          <a:p>
            <a:r>
              <a:rPr lang="pt-BR" dirty="0" smtClean="0"/>
              <a:t>Expansão: aumento do rebanho e incorporação – reduzida – de mão de obra.</a:t>
            </a:r>
          </a:p>
          <a:p>
            <a:r>
              <a:rPr lang="pt-BR" dirty="0" smtClean="0"/>
              <a:t>Distâncias: redução da produtividade.</a:t>
            </a:r>
          </a:p>
          <a:p>
            <a:r>
              <a:rPr lang="pt-BR" dirty="0" smtClean="0"/>
              <a:t>Mercado de ínfimas dimensões: reduzido grau de especialização e comercialização.</a:t>
            </a:r>
          </a:p>
          <a:p>
            <a:r>
              <a:rPr lang="pt-BR" dirty="0" smtClean="0"/>
              <a:t>Atividade de subsistência.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Formação do complexo nordestino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4294967295"/>
          </p:nvPr>
        </p:nvSpPr>
        <p:spPr>
          <a:xfrm>
            <a:off x="467544" y="476672"/>
            <a:ext cx="8280920" cy="5976664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Subdesenvolvimento regional do nordeste: açucareiro e criatória.</a:t>
            </a:r>
          </a:p>
          <a:p>
            <a:r>
              <a:rPr lang="pt-BR" dirty="0" smtClean="0"/>
              <a:t>Expansão e retração: manutenção dos traços estruturais</a:t>
            </a:r>
          </a:p>
          <a:p>
            <a:pPr lvl="1"/>
            <a:r>
              <a:rPr lang="pt-BR" dirty="0" smtClean="0"/>
              <a:t>Expansão: caráter extensivo;</a:t>
            </a:r>
          </a:p>
          <a:p>
            <a:pPr lvl="1"/>
            <a:r>
              <a:rPr lang="pt-BR" dirty="0" smtClean="0"/>
              <a:t>Baixo fluxo monetário.</a:t>
            </a:r>
          </a:p>
          <a:p>
            <a:r>
              <a:rPr lang="pt-BR" dirty="0" smtClean="0"/>
              <a:t>Crise: queda dos preços</a:t>
            </a:r>
          </a:p>
          <a:p>
            <a:pPr lvl="1"/>
            <a:r>
              <a:rPr lang="pt-BR" dirty="0" smtClean="0"/>
              <a:t>Curto prazo: economias resistentes.</a:t>
            </a:r>
          </a:p>
          <a:p>
            <a:pPr lvl="1"/>
            <a:r>
              <a:rPr lang="pt-BR" dirty="0" smtClean="0"/>
              <a:t>Longo prazo: diferenças fundamentais.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 </a:t>
            </a:r>
            <a:r>
              <a:rPr lang="pt-BR" dirty="0" smtClean="0"/>
              <a:t>Redução dos estímulos externos: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Economia açucareira: atrofiamento</a:t>
            </a:r>
          </a:p>
          <a:p>
            <a:pPr lvl="2">
              <a:buFont typeface="Arial" pitchFamily="34" charset="0"/>
              <a:buChar char="•"/>
            </a:pPr>
            <a:r>
              <a:rPr lang="pt-BR" dirty="0" smtClean="0"/>
              <a:t>Elevado gastos de reposição de equipamentos e mão de obra</a:t>
            </a:r>
          </a:p>
          <a:p>
            <a:pPr lvl="2">
              <a:buFont typeface="Arial" pitchFamily="34" charset="0"/>
              <a:buChar char="•"/>
            </a:pPr>
            <a:r>
              <a:rPr lang="pt-BR" dirty="0" smtClean="0"/>
              <a:t>Consumo: importação.</a:t>
            </a:r>
          </a:p>
          <a:p>
            <a:pPr lvl="2">
              <a:buFont typeface="Arial" pitchFamily="34" charset="0"/>
              <a:buChar char="•"/>
            </a:pPr>
            <a:r>
              <a:rPr lang="pt-BR" dirty="0" smtClean="0"/>
              <a:t>Redução nos preços: dificuldades de manter a capacidade produtiva.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Criação de animais: expansão</a:t>
            </a:r>
          </a:p>
          <a:p>
            <a:pPr lvl="2">
              <a:buFont typeface="Arial" pitchFamily="34" charset="0"/>
              <a:buChar char="•"/>
            </a:pPr>
            <a:r>
              <a:rPr lang="pt-BR" dirty="0" smtClean="0"/>
              <a:t>Aumento do rebanho: crescimento vegetativo (baixo/nulo gasto de reposição);</a:t>
            </a:r>
          </a:p>
          <a:p>
            <a:pPr lvl="2">
              <a:buFont typeface="Arial" pitchFamily="34" charset="0"/>
              <a:buChar char="•"/>
            </a:pPr>
            <a:r>
              <a:rPr lang="pt-BR" dirty="0" smtClean="0"/>
              <a:t>Absorção da população.</a:t>
            </a:r>
          </a:p>
          <a:p>
            <a:pPr lvl="2">
              <a:buFont typeface="Arial" pitchFamily="34" charset="0"/>
              <a:buChar char="•"/>
            </a:pPr>
            <a:r>
              <a:rPr lang="pt-BR" dirty="0" smtClean="0"/>
              <a:t>Setor de subsistência: diminuição da renda monetária.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 Atrofiamento da economia monetária:  redução real da renda per capita.</a:t>
            </a:r>
          </a:p>
          <a:p>
            <a:pPr lvl="1"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Sistema econômico do Nordeste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72816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Processo lento de atrofiamento: economia monetária</a:t>
            </a:r>
          </a:p>
          <a:p>
            <a:pPr lvl="1"/>
            <a:r>
              <a:rPr lang="pt-BR" dirty="0" smtClean="0"/>
              <a:t>Açucareira: longa depressão; imigração para o interior (setor de subsistência);</a:t>
            </a:r>
          </a:p>
          <a:p>
            <a:pPr lvl="1"/>
            <a:r>
              <a:rPr lang="pt-BR" dirty="0" smtClean="0"/>
              <a:t>Pecuária: absorção da população e intensificação da transição para o setor de subsistência.</a:t>
            </a:r>
          </a:p>
          <a:p>
            <a:r>
              <a:rPr lang="pt-BR" dirty="0" smtClean="0"/>
              <a:t>Redução da renda das exportações </a:t>
            </a:r>
          </a:p>
          <a:p>
            <a:pPr lvl="1"/>
            <a:r>
              <a:rPr lang="pt-BR" dirty="0" smtClean="0"/>
              <a:t>Oferta de alimentos e o acesso a terra;</a:t>
            </a:r>
          </a:p>
          <a:p>
            <a:pPr lvl="1"/>
            <a:r>
              <a:rPr lang="pt-BR" dirty="0" smtClean="0"/>
              <a:t>Pecuária: melhores condições de alimentação.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 Crescimento demográfico.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548847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“A expansão da economia nordestina durante esse longo período consistiu, em última instância, num processo de involução econômica: o setor de alta produtividade ia perdendo importância relativa, e a produtividade do setor pecuário declinava à medida que este crescia. Na verdade, a expansão refletia apenas o crescimento do setor de subsistência, no qual se ia acumulando uma fração crescente da população.” (pp. 105-106)</a:t>
            </a:r>
            <a:endParaRPr lang="pt-BR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80920" cy="410445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“A dispersão de parte da população, num sistema de pecuária extensiva, provocou uma involução nas formas de divisão do trabalho e especialização, acarretando um retrocesso mesmo nas técnicas artesanais de produção.” (p. 106)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91264" cy="2536142"/>
          </a:xfrm>
        </p:spPr>
        <p:txBody>
          <a:bodyPr>
            <a:normAutofit/>
          </a:bodyPr>
          <a:lstStyle/>
          <a:p>
            <a:r>
              <a:rPr lang="pt-BR" dirty="0" smtClean="0"/>
              <a:t>Economia escravista de agricultura tropical</a:t>
            </a:r>
            <a:br>
              <a:rPr lang="pt-BR" dirty="0" smtClean="0"/>
            </a:br>
            <a:r>
              <a:rPr lang="pt-BR" dirty="0" smtClean="0"/>
              <a:t>séculos XVI e XVII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Contração econômica e expansão territorial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Século XVII: maiores dificuldades na vida política da colônia</a:t>
            </a:r>
          </a:p>
          <a:p>
            <a:pPr lvl="2"/>
            <a:r>
              <a:rPr lang="pt-BR" dirty="0" smtClean="0"/>
              <a:t>1ª metade: expansão econômica e invasão holandesa;</a:t>
            </a:r>
          </a:p>
          <a:p>
            <a:pPr lvl="2"/>
            <a:r>
              <a:rPr lang="pt-BR" dirty="0" smtClean="0"/>
              <a:t>2ª metade: queda da rentabilidade do comércio colonial.</a:t>
            </a:r>
          </a:p>
          <a:p>
            <a:r>
              <a:rPr lang="pt-BR" dirty="0" smtClean="0"/>
              <a:t>Expansão das fronteiras: </a:t>
            </a:r>
          </a:p>
          <a:p>
            <a:pPr lvl="1"/>
            <a:r>
              <a:rPr lang="pt-BR" dirty="0" smtClean="0"/>
              <a:t>Norte: defesa do monopólio do açúcar </a:t>
            </a:r>
          </a:p>
          <a:p>
            <a:pPr lvl="1"/>
            <a:r>
              <a:rPr lang="pt-BR" dirty="0" smtClean="0"/>
              <a:t>Estado do Maranhão e Grão-Pará: colônia de povoamento</a:t>
            </a:r>
          </a:p>
          <a:p>
            <a:pPr lvl="1"/>
            <a:r>
              <a:rPr lang="pt-BR" dirty="0" smtClean="0"/>
              <a:t>Exploração dos produtos da floresta: cacau, baunilha, canela, cravo, resinas aromáticas;</a:t>
            </a:r>
          </a:p>
          <a:p>
            <a:pPr lvl="1"/>
            <a:r>
              <a:rPr lang="pt-BR" dirty="0" smtClean="0"/>
              <a:t>Mão de obra: indígena (missão jesuíticas).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67544" y="476672"/>
            <a:ext cx="8136904" cy="5688632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Sul: declínio da economia açucareira </a:t>
            </a:r>
          </a:p>
          <a:p>
            <a:pPr lvl="1"/>
            <a:r>
              <a:rPr lang="pt-BR" dirty="0" smtClean="0"/>
              <a:t>Colônia de Sacramento (bacia do Rio da Prata)</a:t>
            </a:r>
          </a:p>
          <a:p>
            <a:pPr lvl="1"/>
            <a:r>
              <a:rPr lang="pt-BR" dirty="0" smtClean="0"/>
              <a:t>Caça ao índio e expansão da pecuária (couro)</a:t>
            </a:r>
          </a:p>
          <a:p>
            <a:pPr lvl="1"/>
            <a:r>
              <a:rPr lang="pt-BR" dirty="0" smtClean="0"/>
              <a:t>Contrabando.</a:t>
            </a:r>
          </a:p>
          <a:p>
            <a:r>
              <a:rPr lang="pt-BR" dirty="0" smtClean="0"/>
              <a:t> Retração do comércio colonial: queda na transferência de recursos para Portugal (erário e importação)</a:t>
            </a:r>
          </a:p>
          <a:p>
            <a:pPr lvl="1"/>
            <a:r>
              <a:rPr lang="pt-BR" dirty="0" smtClean="0"/>
              <a:t>Consumo importado: essencial, o sal.</a:t>
            </a:r>
          </a:p>
          <a:p>
            <a:r>
              <a:rPr lang="pt-BR" dirty="0" smtClean="0"/>
              <a:t>Crescimento dos setores de subsistência: expansão territorial</a:t>
            </a:r>
          </a:p>
          <a:p>
            <a:pPr lvl="1"/>
            <a:r>
              <a:rPr lang="pt-BR" dirty="0" smtClean="0"/>
              <a:t>Atrofiamento da divisão do trabalho e redução da produtividade;</a:t>
            </a:r>
          </a:p>
          <a:p>
            <a:pPr lvl="1"/>
            <a:r>
              <a:rPr lang="pt-BR" dirty="0" smtClean="0"/>
              <a:t>Fragmentação das unidades produtivas;</a:t>
            </a:r>
          </a:p>
          <a:p>
            <a:pPr lvl="1"/>
            <a:r>
              <a:rPr lang="pt-BR" dirty="0" smtClean="0"/>
              <a:t>Social: desaparecimento das formas complexas de convivência social;</a:t>
            </a:r>
          </a:p>
          <a:p>
            <a:pPr lvl="1"/>
            <a:r>
              <a:rPr lang="pt-BR" dirty="0" smtClean="0"/>
              <a:t>Substituição da lei geral pela norma local.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3322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Capitalização e nível de renda na colônia açucareira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08912" cy="4464496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Desenvolvimento da indústria açucareira: esforço do governo português</a:t>
            </a:r>
          </a:p>
          <a:p>
            <a:pPr lvl="1"/>
            <a:r>
              <a:rPr lang="pt-BR" dirty="0" smtClean="0"/>
              <a:t>Dificuldades do meio;</a:t>
            </a:r>
          </a:p>
          <a:p>
            <a:pPr lvl="1"/>
            <a:r>
              <a:rPr lang="pt-BR" dirty="0" smtClean="0"/>
              <a:t>Favores especiais (concessão de direitos e privilégios).</a:t>
            </a:r>
          </a:p>
          <a:p>
            <a:r>
              <a:rPr lang="pt-BR" dirty="0" smtClean="0"/>
              <a:t>Dificuldades iniciais: escassez de mão de obra</a:t>
            </a:r>
          </a:p>
          <a:p>
            <a:pPr lvl="1"/>
            <a:r>
              <a:rPr lang="pt-BR" dirty="0" smtClean="0"/>
              <a:t>Escravidão: condição de sobrevivência da colônia;</a:t>
            </a:r>
          </a:p>
          <a:p>
            <a:pPr lvl="1"/>
            <a:r>
              <a:rPr lang="pt-BR" dirty="0" smtClean="0"/>
              <a:t>Base da economia colonial: escala de produção;</a:t>
            </a:r>
          </a:p>
          <a:p>
            <a:pPr lvl="1"/>
            <a:r>
              <a:rPr lang="pt-BR" dirty="0" smtClean="0"/>
              <a:t>Subsistência de núcleos de povoamento no sul da colônia.</a:t>
            </a:r>
          </a:p>
          <a:p>
            <a:r>
              <a:rPr lang="pt-BR" dirty="0" smtClean="0"/>
              <a:t>Colonização (século XVI): atividade açucareira.</a:t>
            </a:r>
          </a:p>
          <a:p>
            <a:pPr lvl="1"/>
            <a:r>
              <a:rPr lang="pt-BR" dirty="0" smtClean="0"/>
              <a:t>Especialização na captura de escravos indígenas: fase inicial de instalação da colônia.</a:t>
            </a:r>
          </a:p>
          <a:p>
            <a:pPr lvl="1"/>
            <a:r>
              <a:rPr lang="pt-BR" dirty="0" smtClean="0"/>
              <a:t>Mão de obra africana: fase de expansão e capitalização da empresa agrícola.</a:t>
            </a:r>
          </a:p>
          <a:p>
            <a:pPr lvl="1"/>
            <a:r>
              <a:rPr lang="pt-BR" dirty="0" smtClean="0"/>
              <a:t>Desenvolvimento rápido: superação das dificuldades de instalação</a:t>
            </a:r>
          </a:p>
          <a:p>
            <a:pPr lvl="1"/>
            <a:r>
              <a:rPr lang="pt-BR" dirty="0" smtClean="0"/>
              <a:t>Final do século XVI: </a:t>
            </a:r>
            <a:r>
              <a:rPr lang="pt-BR" dirty="0" smtClean="0">
                <a:cs typeface="Times New Roman"/>
              </a:rPr>
              <a:t>≈ 2 milhões de arrobas de açúcar.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95536" y="548680"/>
            <a:ext cx="8352928" cy="576064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+mj-lt"/>
              </a:rPr>
              <a:t>Montante de capitais invertidos na colônia</a:t>
            </a:r>
          </a:p>
          <a:p>
            <a:pPr lvl="1"/>
            <a:r>
              <a:rPr lang="pt-BR" dirty="0" smtClean="0">
                <a:latin typeface="+mj-lt"/>
              </a:rPr>
              <a:t>120 engenhos: 15 mil libras = 1,8 milhão de libras;</a:t>
            </a:r>
          </a:p>
          <a:p>
            <a:pPr lvl="1"/>
            <a:r>
              <a:rPr lang="pt-BR" dirty="0" smtClean="0">
                <a:latin typeface="+mj-lt"/>
              </a:rPr>
              <a:t>15 mil africanos: 25 libras = 375 mil libras;</a:t>
            </a:r>
          </a:p>
          <a:p>
            <a:pPr lvl="2"/>
            <a:r>
              <a:rPr lang="pt-BR" dirty="0" smtClean="0">
                <a:latin typeface="+mj-lt"/>
              </a:rPr>
              <a:t>Custos com mão de obra: 20% do capital fixo.</a:t>
            </a:r>
          </a:p>
          <a:p>
            <a:r>
              <a:rPr lang="pt-BR" dirty="0" smtClean="0">
                <a:latin typeface="+mj-lt"/>
              </a:rPr>
              <a:t>Montante da renda gerada: conjeturas (ano favorável)</a:t>
            </a:r>
          </a:p>
          <a:p>
            <a:pPr lvl="2"/>
            <a:r>
              <a:rPr lang="pt-BR" dirty="0" smtClean="0">
                <a:latin typeface="+mj-lt"/>
              </a:rPr>
              <a:t>Valor total do açúcar exportado: 2,5 milhões de libras;</a:t>
            </a:r>
          </a:p>
          <a:p>
            <a:pPr lvl="2"/>
            <a:r>
              <a:rPr lang="pt-BR" dirty="0" smtClean="0">
                <a:latin typeface="+mj-lt"/>
              </a:rPr>
              <a:t>Renda líquida: 60% do valor do açúcar exportado;</a:t>
            </a:r>
          </a:p>
          <a:p>
            <a:pPr lvl="3"/>
            <a:r>
              <a:rPr lang="pt-BR" dirty="0" smtClean="0">
                <a:latin typeface="+mj-lt"/>
              </a:rPr>
              <a:t>Açúcar: ¾ da renda total gerada</a:t>
            </a:r>
          </a:p>
          <a:p>
            <a:pPr lvl="1"/>
            <a:r>
              <a:rPr lang="pt-BR" dirty="0" smtClean="0">
                <a:latin typeface="+mj-lt"/>
              </a:rPr>
              <a:t>Renda total: 2 milhões de libras.</a:t>
            </a:r>
          </a:p>
          <a:p>
            <a:pPr lvl="1"/>
            <a:r>
              <a:rPr lang="pt-BR" dirty="0" smtClean="0">
                <a:latin typeface="+mj-lt"/>
              </a:rPr>
              <a:t>População de origem europeia: 30 mil habitantes</a:t>
            </a:r>
          </a:p>
          <a:p>
            <a:r>
              <a:rPr lang="pt-BR" dirty="0" smtClean="0">
                <a:latin typeface="+mj-lt"/>
              </a:rPr>
              <a:t>“A pequena colônia açucareira era excepcionalmente rica.” (p. 79).</a:t>
            </a:r>
          </a:p>
          <a:p>
            <a:r>
              <a:rPr lang="pt-BR" dirty="0" smtClean="0">
                <a:latin typeface="+mj-lt"/>
              </a:rPr>
              <a:t>Forte concentração da renda: classe de proprietários engenho.</a:t>
            </a:r>
          </a:p>
          <a:p>
            <a:endParaRPr lang="pt-BR" dirty="0" smtClean="0">
              <a:latin typeface="+mj-lt"/>
            </a:endParaRPr>
          </a:p>
          <a:p>
            <a:endParaRPr lang="pt-BR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23528" y="332656"/>
            <a:ext cx="8352928" cy="6192688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Gastos monetários:</a:t>
            </a:r>
          </a:p>
          <a:p>
            <a:pPr lvl="1"/>
            <a:r>
              <a:rPr lang="pt-BR" dirty="0" smtClean="0"/>
              <a:t>5% (renda gerada) de pagamentos em serviços fora do engenho (transporte e armazenamento);</a:t>
            </a:r>
          </a:p>
          <a:p>
            <a:pPr lvl="1"/>
            <a:r>
              <a:rPr lang="pt-BR" dirty="0" smtClean="0"/>
              <a:t>Trabalhadores assalariados: 1500 homens – 15 libras/ano = 22,5 mil libras (2% da renda gerada);</a:t>
            </a:r>
          </a:p>
          <a:p>
            <a:pPr lvl="1"/>
            <a:r>
              <a:rPr lang="pt-BR" dirty="0" smtClean="0"/>
              <a:t>Gado: 15 mil – (1/5 do valor do escravo </a:t>
            </a:r>
            <a:r>
              <a:rPr lang="pt-BR" dirty="0" smtClean="0">
                <a:latin typeface="Times New Roman"/>
                <a:cs typeface="Times New Roman"/>
              </a:rPr>
              <a:t>≈ </a:t>
            </a:r>
            <a:r>
              <a:rPr lang="pt-BR" dirty="0" smtClean="0">
                <a:cs typeface="Times New Roman"/>
              </a:rPr>
              <a:t>5 libras</a:t>
            </a:r>
            <a:r>
              <a:rPr lang="pt-BR" dirty="0" smtClean="0"/>
              <a:t>): 75 mil libras</a:t>
            </a:r>
          </a:p>
          <a:p>
            <a:pPr lvl="2"/>
            <a:r>
              <a:rPr lang="pt-BR" dirty="0" smtClean="0"/>
              <a:t>Taxa de reposição: 25 mil.</a:t>
            </a:r>
          </a:p>
          <a:p>
            <a:pPr lvl="1"/>
            <a:r>
              <a:rPr lang="pt-BR" dirty="0" smtClean="0"/>
              <a:t>Lenha e outros.</a:t>
            </a:r>
          </a:p>
          <a:p>
            <a:pPr lvl="1"/>
            <a:r>
              <a:rPr lang="pt-BR" dirty="0" smtClean="0"/>
              <a:t>3% da renda gerada.</a:t>
            </a:r>
          </a:p>
          <a:p>
            <a:r>
              <a:rPr lang="pt-BR" dirty="0" smtClean="0">
                <a:cs typeface="Times New Roman"/>
              </a:rPr>
              <a:t>≈ 90% da renda gerada: classe de proprietário de engenho e plantadores de cana.</a:t>
            </a:r>
          </a:p>
          <a:p>
            <a:r>
              <a:rPr lang="pt-BR" dirty="0" smtClean="0">
                <a:cs typeface="Times New Roman"/>
              </a:rPr>
              <a:t>Renda dos capitais invertidos na etapa produtiva: acima de 1 milhão de libras.</a:t>
            </a:r>
          </a:p>
          <a:p>
            <a:r>
              <a:rPr lang="pt-BR" dirty="0" smtClean="0">
                <a:cs typeface="Times New Roman"/>
              </a:rPr>
              <a:t>Consumo: produtos de luxo.</a:t>
            </a:r>
          </a:p>
          <a:p>
            <a:pPr lvl="1"/>
            <a:r>
              <a:rPr lang="pt-BR" dirty="0" smtClean="0">
                <a:cs typeface="Times New Roman"/>
              </a:rPr>
              <a:t>Brasil holandês (1639): 160 mil libras (impostos) – 20% do valor das importações = 800 mil libras</a:t>
            </a:r>
          </a:p>
          <a:p>
            <a:pPr lvl="1"/>
            <a:r>
              <a:rPr lang="pt-BR" dirty="0" smtClean="0">
                <a:cs typeface="Times New Roman"/>
              </a:rPr>
              <a:t>1/3 vinhos.</a:t>
            </a:r>
          </a:p>
          <a:p>
            <a:pPr lvl="1"/>
            <a:r>
              <a:rPr lang="pt-BR" dirty="0" smtClean="0">
                <a:cs typeface="Times New Roman"/>
              </a:rPr>
              <a:t>Exportações brasileiras: 1,2 milhões de libras.</a:t>
            </a:r>
          </a:p>
          <a:p>
            <a:pPr lvl="1"/>
            <a:r>
              <a:rPr lang="pt-BR" dirty="0" smtClean="0">
                <a:cs typeface="Times New Roman"/>
              </a:rPr>
              <a:t>Padrão de consumo: 600 mil libras; Sobram 600 mil libras não despendida na colônia.</a:t>
            </a:r>
          </a:p>
          <a:p>
            <a:r>
              <a:rPr lang="pt-BR" dirty="0" smtClean="0">
                <a:cs typeface="Times New Roman"/>
              </a:rPr>
              <a:t>Economia suficientemente rentável: decuplicar no último quartel do século XVI.</a:t>
            </a:r>
          </a:p>
          <a:p>
            <a:pPr lvl="1"/>
            <a:r>
              <a:rPr lang="pt-BR" dirty="0" smtClean="0">
                <a:cs typeface="Times New Roman"/>
              </a:rPr>
              <a:t>A cada dois anos: duplicação da capacidade produtiva</a:t>
            </a:r>
            <a:endParaRPr lang="pt-B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67544" y="530225"/>
            <a:ext cx="8280920" cy="5707087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Potencialidade financeira: possibilidade de absorção pelos mercados compradores.</a:t>
            </a:r>
          </a:p>
          <a:p>
            <a:pPr lvl="1"/>
            <a:r>
              <a:rPr lang="pt-BR" dirty="0" smtClean="0"/>
              <a:t>Etapa de comercialização: decisões fundamentais a respeito do negócio açucareiro.</a:t>
            </a:r>
          </a:p>
          <a:p>
            <a:r>
              <a:rPr lang="pt-BR" dirty="0" smtClean="0"/>
              <a:t>Destino dos recursos financeiros?</a:t>
            </a:r>
          </a:p>
          <a:p>
            <a:pPr lvl="1"/>
            <a:r>
              <a:rPr lang="pt-BR" dirty="0" smtClean="0"/>
              <a:t>Não utilizados no interior da colônia: não desenvolvimento de outras atividades;</a:t>
            </a:r>
          </a:p>
          <a:p>
            <a:pPr lvl="1"/>
            <a:r>
              <a:rPr lang="pt-BR" dirty="0" smtClean="0"/>
              <a:t>Comerciantes: pagamento dos créditos;</a:t>
            </a:r>
          </a:p>
          <a:p>
            <a:pPr lvl="1"/>
            <a:r>
              <a:rPr lang="pt-BR" dirty="0" smtClean="0"/>
              <a:t>Renda de </a:t>
            </a:r>
            <a:r>
              <a:rPr lang="pt-BR" dirty="0" err="1" smtClean="0"/>
              <a:t>não-residentes</a:t>
            </a:r>
            <a:r>
              <a:rPr lang="pt-BR" dirty="0" smtClean="0"/>
              <a:t>: permaneceu fora da colônia.</a:t>
            </a:r>
          </a:p>
          <a:p>
            <a:pPr lvl="1">
              <a:buNone/>
            </a:pP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“Íntima coordenação existente entre as etapas de produção e comercialização, coordenação essa que preveniu a tendência natural à superprodução.” (p. 82)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183880" cy="1051560"/>
          </a:xfrm>
        </p:spPr>
        <p:txBody>
          <a:bodyPr/>
          <a:lstStyle/>
          <a:p>
            <a:r>
              <a:rPr lang="pt-BR" dirty="0" smtClean="0"/>
              <a:t>Fluxo de renda e crescimento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08912" cy="14401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Possibilidade efetiva de expansão e evolução estrutural apresentava o sistema econômico do nordeste?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060848"/>
            <a:ext cx="8183880" cy="4187952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Processo de formação da renda e acumulação de capital</a:t>
            </a:r>
          </a:p>
          <a:p>
            <a:r>
              <a:rPr lang="pt-BR" dirty="0" smtClean="0"/>
              <a:t>Economia escravista: processo de formação do capital</a:t>
            </a:r>
          </a:p>
          <a:p>
            <a:pPr lvl="1"/>
            <a:r>
              <a:rPr lang="pt-BR" dirty="0" smtClean="0"/>
              <a:t>Fase de instalação</a:t>
            </a:r>
          </a:p>
          <a:p>
            <a:pPr lvl="2"/>
            <a:r>
              <a:rPr lang="pt-BR" dirty="0" smtClean="0"/>
              <a:t>Larga escala</a:t>
            </a:r>
          </a:p>
          <a:p>
            <a:pPr lvl="2"/>
            <a:r>
              <a:rPr lang="pt-BR" dirty="0" smtClean="0"/>
              <a:t>Capital importado</a:t>
            </a:r>
          </a:p>
          <a:p>
            <a:pPr lvl="3"/>
            <a:r>
              <a:rPr lang="pt-BR" dirty="0" smtClean="0"/>
              <a:t>Equipamentos e mão de obra especializada;</a:t>
            </a:r>
          </a:p>
          <a:p>
            <a:pPr lvl="3"/>
            <a:r>
              <a:rPr lang="pt-BR" dirty="0" smtClean="0"/>
              <a:t>Mão de obra não especializada: </a:t>
            </a:r>
            <a:r>
              <a:rPr lang="pt-BR" dirty="0" err="1" smtClean="0"/>
              <a:t>índigena</a:t>
            </a:r>
            <a:r>
              <a:rPr lang="pt-BR" dirty="0" smtClean="0"/>
              <a:t>.</a:t>
            </a:r>
          </a:p>
          <a:p>
            <a:pPr lvl="3"/>
            <a:r>
              <a:rPr lang="pt-BR" dirty="0" smtClean="0"/>
              <a:t>Mão de obra africana: capitalização; sem alteração na estrutura produtiva.</a:t>
            </a:r>
          </a:p>
          <a:p>
            <a:pPr lvl="1"/>
            <a:r>
              <a:rPr lang="pt-BR" dirty="0" smtClean="0"/>
              <a:t>Processo de expansão:</a:t>
            </a:r>
          </a:p>
          <a:p>
            <a:pPr lvl="2"/>
            <a:r>
              <a:rPr lang="pt-BR" dirty="0" smtClean="0"/>
              <a:t>Gastos monetários na importação: equipamentos, materiais de construção e mão de obra escrava (não especializada).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67544" y="548680"/>
            <a:ext cx="8388424" cy="5851103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pt-BR" dirty="0" smtClean="0"/>
              <a:t>Etapa da inversão: </a:t>
            </a:r>
          </a:p>
          <a:p>
            <a:pPr lvl="1"/>
            <a:r>
              <a:rPr lang="pt-BR" dirty="0" smtClean="0"/>
              <a:t>Construção e instalação: não forma fluxo de renda monetária</a:t>
            </a:r>
          </a:p>
          <a:p>
            <a:pPr lvl="2"/>
            <a:r>
              <a:rPr lang="pt-BR" dirty="0" smtClean="0"/>
              <a:t>Uso do trabalho escravo. 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Economia industrial: inversão -&gt; crescimento da renda da coletividade.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Pagamento dos fatores de produção -&gt; criação de renda monetária.</a:t>
            </a:r>
          </a:p>
          <a:p>
            <a:r>
              <a:rPr lang="pt-BR" dirty="0" smtClean="0"/>
              <a:t>Inversão na economia </a:t>
            </a:r>
            <a:r>
              <a:rPr lang="pt-BR" dirty="0" err="1" smtClean="0"/>
              <a:t>exportadora-escravista</a:t>
            </a:r>
            <a:r>
              <a:rPr lang="pt-BR" dirty="0" smtClean="0"/>
              <a:t>: pagamentos feitos no exterior (importação de mão de obra, materiais de construção e equipamentos)</a:t>
            </a:r>
          </a:p>
          <a:p>
            <a:pPr lvl="2"/>
            <a:r>
              <a:rPr lang="pt-BR" dirty="0" smtClean="0"/>
              <a:t>Fatores de produção: escravo.</a:t>
            </a:r>
          </a:p>
          <a:p>
            <a:pPr lvl="1"/>
            <a:r>
              <a:rPr lang="pt-BR" dirty="0" smtClean="0"/>
              <a:t>Lucro do empresário: diferença entre custo de reposição e de manutenção da mão de obra e o valor do produto do trabalho da mesma.</a:t>
            </a:r>
          </a:p>
          <a:p>
            <a:pPr lvl="1"/>
            <a:r>
              <a:rPr lang="pt-BR" dirty="0" smtClean="0"/>
              <a:t>Aumento de renda real: lucro do empresário, sem formação de uma expressão monetária (não há pagamentos).</a:t>
            </a:r>
          </a:p>
          <a:p>
            <a:pPr lvl="1"/>
            <a:r>
              <a:rPr lang="pt-BR" dirty="0" smtClean="0"/>
              <a:t>Escravo: bem durável de consumo.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235</TotalTime>
  <Words>1585</Words>
  <Application>Microsoft Office PowerPoint</Application>
  <PresentationFormat>Apresentação na tela (4:3)</PresentationFormat>
  <Paragraphs>166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Aspecto</vt:lpstr>
      <vt:lpstr>Formação Econômica do Brasil</vt:lpstr>
      <vt:lpstr>Economia escravista de agricultura tropical séculos XVI e XVII </vt:lpstr>
      <vt:lpstr>Capitalização e nível de renda na colônia açucareira</vt:lpstr>
      <vt:lpstr>Slide 4</vt:lpstr>
      <vt:lpstr>Slide 5</vt:lpstr>
      <vt:lpstr>Slide 6</vt:lpstr>
      <vt:lpstr>Fluxo de renda e crescimento</vt:lpstr>
      <vt:lpstr>Possibilidade efetiva de expansão e evolução estrutural apresentava o sistema econômico do nordeste?</vt:lpstr>
      <vt:lpstr>Slide 9</vt:lpstr>
      <vt:lpstr>Slide 10</vt:lpstr>
      <vt:lpstr>Projeção da economia açucareira: a pecuária</vt:lpstr>
      <vt:lpstr>Slide 12</vt:lpstr>
      <vt:lpstr>Slide 13</vt:lpstr>
      <vt:lpstr>“Que possibilidades de crescimento apresentava esse novo sistema econômico que surgira como um reflexo da atividade açucareira? </vt:lpstr>
      <vt:lpstr>Formação do complexo nordestino</vt:lpstr>
      <vt:lpstr>Slide 16</vt:lpstr>
      <vt:lpstr>Sistema econômico do Nordeste</vt:lpstr>
      <vt:lpstr>“A expansão da economia nordestina durante esse longo período consistiu, em última instância, num processo de involução econômica: o setor de alta produtividade ia perdendo importância relativa, e a produtividade do setor pecuário declinava à medida que este crescia. Na verdade, a expansão refletia apenas o crescimento do setor de subsistência, no qual se ia acumulando uma fração crescente da população.” (pp. 105-106)</vt:lpstr>
      <vt:lpstr>“A dispersão de parte da população, num sistema de pecuária extensiva, provocou uma involução nas formas de divisão do trabalho e especialização, acarretando um retrocesso mesmo nas técnicas artesanais de produção.” (p. 106)</vt:lpstr>
      <vt:lpstr>Contração econômica e expansão territorial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Formação Econômica do Brasil</dc:title>
  <dc:creator>Paula</dc:creator>
  <cp:lastModifiedBy>Paula</cp:lastModifiedBy>
  <cp:revision>32</cp:revision>
  <dcterms:created xsi:type="dcterms:W3CDTF">2020-09-28T20:24:10Z</dcterms:created>
  <dcterms:modified xsi:type="dcterms:W3CDTF">2020-09-29T23:09:15Z</dcterms:modified>
</cp:coreProperties>
</file>