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57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Z68P9Gc77A" TargetMode="External"/><Relationship Id="rId2" Type="http://schemas.openxmlformats.org/officeDocument/2006/relationships/hyperlink" Target="https://www.youtube.com/watch?v=ap1bKnucnKM&amp;index=3&amp;list=PLYFf1wOwAZJAsb6H6Lcb25yphpcndcOP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Tm9D3MatgKw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ews.harvard.edu/gazette/story/2008/06/text-of-j-k-rowling-speech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/>
              <a:t>Global </a:t>
            </a:r>
            <a:r>
              <a:rPr lang="de-DE" sz="4000" dirty="0" err="1" smtClean="0"/>
              <a:t>Ethics</a:t>
            </a:r>
            <a:r>
              <a:rPr lang="de-DE" sz="4000" dirty="0" smtClean="0"/>
              <a:t>, Democracy </a:t>
            </a:r>
            <a:r>
              <a:rPr lang="de-DE" sz="4000" dirty="0" err="1" smtClean="0"/>
              <a:t>and</a:t>
            </a:r>
            <a:r>
              <a:rPr lang="de-DE" sz="4000" dirty="0" smtClean="0"/>
              <a:t> Human </a:t>
            </a:r>
            <a:r>
              <a:rPr lang="de-DE" sz="4000" dirty="0" err="1" smtClean="0"/>
              <a:t>Rights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25791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0000" y="408174"/>
            <a:ext cx="10233800" cy="611962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de-DE" u="sng" dirty="0" smtClean="0">
                <a:latin typeface="Comic Sans MS" panose="030F0702030302020204" pitchFamily="66" charset="0"/>
              </a:rPr>
              <a:t>The </a:t>
            </a:r>
            <a:r>
              <a:rPr lang="de-DE" u="sng" dirty="0" err="1">
                <a:latin typeface="Comic Sans MS" panose="030F0702030302020204" pitchFamily="66" charset="0"/>
              </a:rPr>
              <a:t>I</a:t>
            </a:r>
            <a:r>
              <a:rPr lang="de-DE" u="sng" dirty="0" err="1" smtClean="0">
                <a:latin typeface="Comic Sans MS" panose="030F0702030302020204" pitchFamily="66" charset="0"/>
              </a:rPr>
              <a:t>mportance</a:t>
            </a:r>
            <a:r>
              <a:rPr lang="de-DE" u="sng" dirty="0" smtClean="0">
                <a:latin typeface="Comic Sans MS" panose="030F0702030302020204" pitchFamily="66" charset="0"/>
              </a:rPr>
              <a:t> </a:t>
            </a:r>
            <a:r>
              <a:rPr lang="de-DE" u="sng" dirty="0" err="1" smtClean="0">
                <a:latin typeface="Comic Sans MS" panose="030F0702030302020204" pitchFamily="66" charset="0"/>
              </a:rPr>
              <a:t>of</a:t>
            </a:r>
            <a:r>
              <a:rPr lang="de-DE" u="sng" dirty="0" smtClean="0">
                <a:latin typeface="Comic Sans MS" panose="030F0702030302020204" pitchFamily="66" charset="0"/>
              </a:rPr>
              <a:t> </a:t>
            </a:r>
            <a:r>
              <a:rPr lang="de-DE" u="sng" dirty="0" err="1">
                <a:latin typeface="Comic Sans MS" panose="030F0702030302020204" pitchFamily="66" charset="0"/>
              </a:rPr>
              <a:t>M</a:t>
            </a:r>
            <a:r>
              <a:rPr lang="de-DE" u="sng" dirty="0" err="1" smtClean="0">
                <a:latin typeface="Comic Sans MS" panose="030F0702030302020204" pitchFamily="66" charset="0"/>
              </a:rPr>
              <a:t>orality</a:t>
            </a:r>
            <a:r>
              <a:rPr lang="de-DE" u="sng" dirty="0" smtClean="0">
                <a:latin typeface="Comic Sans MS" panose="030F0702030302020204" pitchFamily="66" charset="0"/>
              </a:rPr>
              <a:t> in Global Politics</a:t>
            </a:r>
          </a:p>
          <a:p>
            <a:pPr marL="0" indent="0">
              <a:buNone/>
            </a:pPr>
            <a:endParaRPr lang="de-DE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de-DE" dirty="0" err="1" smtClean="0">
                <a:latin typeface="Comic Sans MS" panose="030F0702030302020204" pitchFamily="66" charset="0"/>
              </a:rPr>
              <a:t>Morality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de-DE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values</a:t>
            </a:r>
            <a:r>
              <a:rPr lang="de-DE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/ </a:t>
            </a:r>
            <a:r>
              <a:rPr lang="de-DE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beliefs</a:t>
            </a:r>
            <a:r>
              <a:rPr lang="de-DE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about</a:t>
            </a:r>
            <a:r>
              <a:rPr lang="de-DE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what</a:t>
            </a:r>
            <a:r>
              <a:rPr lang="de-DE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is</a:t>
            </a:r>
            <a:r>
              <a:rPr lang="de-DE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right</a:t>
            </a:r>
            <a:r>
              <a:rPr lang="de-DE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or</a:t>
            </a:r>
            <a:r>
              <a:rPr lang="de-DE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wrong</a:t>
            </a:r>
            <a:endParaRPr lang="de-DE" dirty="0" smtClean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de-DE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Ethics</a:t>
            </a:r>
            <a:r>
              <a:rPr lang="de-DE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 </a:t>
            </a:r>
            <a:r>
              <a:rPr lang="de-DE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examination</a:t>
            </a:r>
            <a:r>
              <a:rPr lang="de-DE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/ </a:t>
            </a:r>
            <a:r>
              <a:rPr lang="de-DE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justification</a:t>
            </a:r>
            <a:r>
              <a:rPr lang="de-DE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of</a:t>
            </a:r>
            <a:r>
              <a:rPr lang="de-DE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morality</a:t>
            </a:r>
            <a:endParaRPr lang="de-DE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de-DE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Look at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the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narratives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we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have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discussed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so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far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and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examine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how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important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moral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questions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have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been</a:t>
            </a:r>
            <a:r>
              <a:rPr lang="de-DE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in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the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construction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of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these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narratives!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Explain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their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functions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!</a:t>
            </a:r>
          </a:p>
          <a:p>
            <a:pPr marL="0" indent="0">
              <a:buNone/>
            </a:pPr>
            <a:endParaRPr lang="de-DE" dirty="0" smtClean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de-DE" dirty="0" err="1" smtClean="0">
                <a:latin typeface="Comic Sans MS" panose="030F0702030302020204" pitchFamily="66" charset="0"/>
              </a:rPr>
              <a:t>Greek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Antiquity</a:t>
            </a:r>
            <a:endParaRPr lang="de-DE" dirty="0" smtClean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de-DE" dirty="0" err="1" smtClean="0">
                <a:latin typeface="Comic Sans MS" panose="030F0702030302020204" pitchFamily="66" charset="0"/>
              </a:rPr>
              <a:t>Brazilian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Foreign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Policy</a:t>
            </a:r>
            <a:endParaRPr lang="de-DE" dirty="0" smtClean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de-DE" dirty="0" smtClean="0">
                <a:latin typeface="Comic Sans MS" panose="030F0702030302020204" pitchFamily="66" charset="0"/>
              </a:rPr>
              <a:t>BRICs </a:t>
            </a:r>
            <a:r>
              <a:rPr lang="de-DE" dirty="0" err="1" smtClean="0">
                <a:latin typeface="Comic Sans MS" panose="030F0702030302020204" pitchFamily="66" charset="0"/>
              </a:rPr>
              <a:t>alliance</a:t>
            </a:r>
            <a:endParaRPr lang="de-DE" dirty="0" smtClean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de-DE" dirty="0" smtClean="0">
                <a:latin typeface="Comic Sans MS" panose="030F0702030302020204" pitchFamily="66" charset="0"/>
              </a:rPr>
              <a:t>US War on Terror</a:t>
            </a:r>
          </a:p>
          <a:p>
            <a:pPr>
              <a:buFontTx/>
              <a:buChar char="-"/>
            </a:pPr>
            <a:r>
              <a:rPr lang="de-DE" dirty="0" err="1" smtClean="0">
                <a:latin typeface="Comic Sans MS" panose="030F0702030302020204" pitchFamily="66" charset="0"/>
              </a:rPr>
              <a:t>Diseases</a:t>
            </a:r>
            <a:r>
              <a:rPr lang="de-DE" dirty="0" smtClean="0">
                <a:latin typeface="Comic Sans MS" panose="030F0702030302020204" pitchFamily="66" charset="0"/>
              </a:rPr>
              <a:t> / </a:t>
            </a:r>
            <a:r>
              <a:rPr lang="de-DE" dirty="0" err="1">
                <a:latin typeface="Comic Sans MS" panose="030F0702030302020204" pitchFamily="66" charset="0"/>
              </a:rPr>
              <a:t>E</a:t>
            </a:r>
            <a:r>
              <a:rPr lang="de-DE" dirty="0" err="1" smtClean="0">
                <a:latin typeface="Comic Sans MS" panose="030F0702030302020204" pitchFamily="66" charset="0"/>
              </a:rPr>
              <a:t>pidemics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994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0000" y="1317625"/>
            <a:ext cx="102338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de-DE" dirty="0" smtClean="0">
                <a:latin typeface="Comic Sans MS" panose="030F0702030302020204" pitchFamily="66" charset="0"/>
              </a:rPr>
              <a:t>Who </a:t>
            </a:r>
            <a:r>
              <a:rPr lang="de-DE" dirty="0" err="1" smtClean="0">
                <a:latin typeface="Comic Sans MS" panose="030F0702030302020204" pitchFamily="66" charset="0"/>
              </a:rPr>
              <a:t>is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the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major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moral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actor</a:t>
            </a:r>
            <a:r>
              <a:rPr lang="de-DE" dirty="0" smtClean="0">
                <a:latin typeface="Comic Sans MS" panose="030F0702030302020204" pitchFamily="66" charset="0"/>
              </a:rPr>
              <a:t>?</a:t>
            </a:r>
          </a:p>
          <a:p>
            <a:endParaRPr lang="de-DE" dirty="0" smtClean="0">
              <a:latin typeface="Comic Sans MS" panose="030F0702030302020204" pitchFamily="66" charset="0"/>
            </a:endParaRPr>
          </a:p>
          <a:p>
            <a:endParaRPr lang="de-DE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de-DE" dirty="0" smtClean="0">
                <a:latin typeface="Comic Sans MS" panose="030F0702030302020204" pitchFamily="66" charset="0"/>
              </a:rPr>
              <a:t>STATES </a:t>
            </a:r>
          </a:p>
          <a:p>
            <a:pPr marL="0" indent="0" algn="ctr">
              <a:buNone/>
            </a:pPr>
            <a:r>
              <a:rPr lang="de-DE" dirty="0" err="1" smtClean="0">
                <a:latin typeface="Comic Sans MS" panose="030F0702030302020204" pitchFamily="66" charset="0"/>
              </a:rPr>
              <a:t>or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</a:p>
          <a:p>
            <a:pPr marL="0" indent="0" algn="ctr">
              <a:buNone/>
            </a:pPr>
            <a:r>
              <a:rPr lang="de-DE" dirty="0" smtClean="0">
                <a:latin typeface="Comic Sans MS" panose="030F0702030302020204" pitchFamily="66" charset="0"/>
              </a:rPr>
              <a:t>INDIVIDUALS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 rot="21072591">
            <a:off x="2591566" y="2450909"/>
            <a:ext cx="72906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HUMAN RIGHTS</a:t>
            </a:r>
          </a:p>
          <a:p>
            <a:pPr algn="ctr"/>
            <a:r>
              <a:rPr lang="de-DE" sz="4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VS</a:t>
            </a:r>
          </a:p>
          <a:p>
            <a:pPr algn="ctr"/>
            <a:r>
              <a:rPr lang="de-DE" sz="4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STATE SOVEREIGNTY</a:t>
            </a:r>
            <a:endParaRPr lang="en-GB" sz="4800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52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214100" cy="1325563"/>
          </a:xfrm>
        </p:spPr>
        <p:txBody>
          <a:bodyPr>
            <a:normAutofit/>
          </a:bodyPr>
          <a:lstStyle/>
          <a:p>
            <a:r>
              <a:rPr lang="de-DE" sz="4400" dirty="0" smtClean="0">
                <a:latin typeface="Comic Sans MS" panose="030F0702030302020204" pitchFamily="66" charset="0"/>
              </a:rPr>
              <a:t>NGOs </a:t>
            </a:r>
            <a:r>
              <a:rPr lang="de-DE" sz="4400" dirty="0" err="1" smtClean="0">
                <a:latin typeface="Comic Sans MS" panose="030F0702030302020204" pitchFamily="66" charset="0"/>
              </a:rPr>
              <a:t>and</a:t>
            </a:r>
            <a:r>
              <a:rPr lang="de-DE" sz="4400" dirty="0" smtClean="0">
                <a:latin typeface="Comic Sans MS" panose="030F0702030302020204" pitchFamily="66" charset="0"/>
              </a:rPr>
              <a:t> </a:t>
            </a:r>
            <a:r>
              <a:rPr lang="de-DE" sz="4400" dirty="0" err="1" smtClean="0">
                <a:latin typeface="Comic Sans MS" panose="030F0702030302020204" pitchFamily="66" charset="0"/>
              </a:rPr>
              <a:t>their</a:t>
            </a:r>
            <a:r>
              <a:rPr lang="de-DE" sz="4400" dirty="0" smtClean="0">
                <a:latin typeface="Comic Sans MS" panose="030F0702030302020204" pitchFamily="66" charset="0"/>
              </a:rPr>
              <a:t> </a:t>
            </a:r>
            <a:r>
              <a:rPr lang="de-DE" sz="4400" dirty="0" err="1" smtClean="0">
                <a:latin typeface="Comic Sans MS" panose="030F0702030302020204" pitchFamily="66" charset="0"/>
              </a:rPr>
              <a:t>rights-based</a:t>
            </a:r>
            <a:r>
              <a:rPr lang="de-DE" sz="4400" dirty="0" smtClean="0">
                <a:latin typeface="Comic Sans MS" panose="030F0702030302020204" pitchFamily="66" charset="0"/>
              </a:rPr>
              <a:t> narratives …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>
                <a:hlinkClick r:id="rId2"/>
              </a:rPr>
              <a:t>Amnesty International on </a:t>
            </a:r>
            <a:r>
              <a:rPr lang="de-DE" dirty="0" err="1" smtClean="0">
                <a:hlinkClick r:id="rId2"/>
              </a:rPr>
              <a:t>Torture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de-DE" dirty="0" smtClean="0">
                <a:hlinkClick r:id="rId3"/>
              </a:rPr>
              <a:t>Amnesty International on </a:t>
            </a:r>
            <a:r>
              <a:rPr lang="de-DE" dirty="0" err="1" smtClean="0">
                <a:hlinkClick r:id="rId3"/>
              </a:rPr>
              <a:t>Refugees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de-DE" dirty="0" err="1" smtClean="0">
                <a:hlinkClick r:id="rId4"/>
              </a:rPr>
              <a:t>Médecins</a:t>
            </a:r>
            <a:r>
              <a:rPr lang="de-DE" dirty="0" smtClean="0">
                <a:hlinkClick r:id="rId4"/>
              </a:rPr>
              <a:t> Sans </a:t>
            </a:r>
            <a:r>
              <a:rPr lang="de-DE" dirty="0" err="1" smtClean="0">
                <a:hlinkClick r:id="rId4"/>
              </a:rPr>
              <a:t>Frontières</a:t>
            </a:r>
            <a:endParaRPr lang="de-DE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113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J. K. Rowling, </a:t>
            </a:r>
            <a:r>
              <a:rPr lang="en-GB" dirty="0">
                <a:hlinkClick r:id="rId2"/>
              </a:rPr>
              <a:t>‘The Fringe Benefits of Failure, and the Importance of Imagination'</a:t>
            </a:r>
            <a:r>
              <a:rPr lang="en-GB" dirty="0"/>
              <a:t>, Harvard University, </a:t>
            </a:r>
            <a:r>
              <a:rPr lang="en-GB" dirty="0" smtClean="0"/>
              <a:t>2008</a:t>
            </a:r>
            <a:r>
              <a:rPr lang="en-GB" dirty="0"/>
              <a:t>.</a:t>
            </a:r>
            <a:endParaRPr lang="en-GB" u="sng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191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62800" y="1139825"/>
            <a:ext cx="111609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Think </a:t>
            </a:r>
            <a:r>
              <a:rPr lang="de-DE" sz="2400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about</a:t>
            </a:r>
            <a:r>
              <a:rPr lang="de-DE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the</a:t>
            </a:r>
            <a:r>
              <a:rPr lang="de-DE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criticism</a:t>
            </a:r>
            <a:r>
              <a:rPr lang="de-DE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voiced</a:t>
            </a:r>
            <a:r>
              <a:rPr lang="de-DE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against</a:t>
            </a:r>
            <a:r>
              <a:rPr lang="de-DE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the</a:t>
            </a:r>
            <a:r>
              <a:rPr lang="de-DE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global human </a:t>
            </a:r>
            <a:r>
              <a:rPr lang="de-DE" sz="2400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rights</a:t>
            </a:r>
            <a:r>
              <a:rPr lang="de-DE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narrative!</a:t>
            </a:r>
          </a:p>
          <a:p>
            <a:pPr>
              <a:buFontTx/>
              <a:buChar char="-"/>
            </a:pPr>
            <a:r>
              <a:rPr lang="de-DE" sz="2400" dirty="0" smtClean="0">
                <a:latin typeface="Comic Sans MS" panose="030F0702030302020204" pitchFamily="66" charset="0"/>
              </a:rPr>
              <a:t>The </a:t>
            </a:r>
            <a:r>
              <a:rPr lang="de-DE" sz="2400" dirty="0" err="1" smtClean="0">
                <a:latin typeface="Comic Sans MS" panose="030F0702030302020204" pitchFamily="66" charset="0"/>
              </a:rPr>
              <a:t>role</a:t>
            </a:r>
            <a:r>
              <a:rPr lang="de-DE" sz="2400" dirty="0" smtClean="0"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latin typeface="Comic Sans MS" panose="030F0702030302020204" pitchFamily="66" charset="0"/>
              </a:rPr>
              <a:t>of</a:t>
            </a:r>
            <a:r>
              <a:rPr lang="de-DE" sz="2400" dirty="0" smtClean="0"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latin typeface="Comic Sans MS" panose="030F0702030302020204" pitchFamily="66" charset="0"/>
              </a:rPr>
              <a:t>the</a:t>
            </a:r>
            <a:r>
              <a:rPr lang="de-DE" sz="2400" dirty="0" smtClean="0"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latin typeface="Comic Sans MS" panose="030F0702030302020204" pitchFamily="66" charset="0"/>
              </a:rPr>
              <a:t>state</a:t>
            </a:r>
            <a:endParaRPr lang="de-DE" sz="2400" dirty="0" smtClean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de-DE" sz="2400" dirty="0" err="1" smtClean="0">
                <a:latin typeface="Comic Sans MS" panose="030F0702030302020204" pitchFamily="66" charset="0"/>
              </a:rPr>
              <a:t>Humanitarian</a:t>
            </a:r>
            <a:r>
              <a:rPr lang="de-DE" sz="2400" dirty="0" smtClean="0"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latin typeface="Comic Sans MS" panose="030F0702030302020204" pitchFamily="66" charset="0"/>
              </a:rPr>
              <a:t>interventions</a:t>
            </a:r>
            <a:r>
              <a:rPr lang="de-DE" sz="2400" dirty="0" smtClean="0">
                <a:latin typeface="Comic Sans MS" panose="030F0702030302020204" pitchFamily="66" charset="0"/>
              </a:rPr>
              <a:t> </a:t>
            </a:r>
          </a:p>
          <a:p>
            <a:pPr>
              <a:buFontTx/>
              <a:buChar char="-"/>
            </a:pPr>
            <a:r>
              <a:rPr lang="de-DE" sz="2400" dirty="0" smtClean="0">
                <a:latin typeface="Comic Sans MS" panose="030F0702030302020204" pitchFamily="66" charset="0"/>
              </a:rPr>
              <a:t>The West</a:t>
            </a:r>
            <a:endParaRPr lang="de-DE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de-DE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de-DE" sz="24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de-DE" sz="2400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What</a:t>
            </a:r>
            <a:r>
              <a:rPr lang="de-DE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are</a:t>
            </a:r>
            <a:r>
              <a:rPr lang="de-DE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the</a:t>
            </a:r>
            <a:r>
              <a:rPr lang="de-DE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 algn="ctr">
              <a:buNone/>
            </a:pPr>
            <a:r>
              <a:rPr lang="de-DE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tragedies, </a:t>
            </a:r>
            <a:r>
              <a:rPr lang="de-DE" sz="2400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ironies</a:t>
            </a:r>
            <a:r>
              <a:rPr lang="de-DE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and</a:t>
            </a:r>
            <a:r>
              <a:rPr lang="de-DE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utopias</a:t>
            </a:r>
            <a:r>
              <a:rPr lang="de-DE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 algn="ctr">
              <a:buNone/>
            </a:pPr>
            <a:r>
              <a:rPr lang="de-DE" sz="2400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involved</a:t>
            </a:r>
            <a:r>
              <a:rPr lang="de-DE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in </a:t>
            </a:r>
            <a:r>
              <a:rPr lang="de-DE" sz="2400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the</a:t>
            </a:r>
            <a:r>
              <a:rPr lang="de-DE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global human </a:t>
            </a:r>
            <a:r>
              <a:rPr lang="de-DE" sz="2400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rights</a:t>
            </a:r>
            <a:r>
              <a:rPr lang="de-DE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narrative?</a:t>
            </a:r>
            <a:endParaRPr lang="en-GB" sz="2400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32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61486" y="1358900"/>
            <a:ext cx="10953640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What</a:t>
            </a:r>
            <a:r>
              <a:rPr lang="de-DE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is</a:t>
            </a:r>
            <a:r>
              <a:rPr lang="de-DE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the</a:t>
            </a:r>
            <a:r>
              <a:rPr lang="de-DE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source</a:t>
            </a:r>
            <a:r>
              <a:rPr lang="de-DE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of</a:t>
            </a:r>
            <a:r>
              <a:rPr lang="de-DE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the</a:t>
            </a:r>
            <a:r>
              <a:rPr lang="de-DE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power </a:t>
            </a:r>
            <a:r>
              <a:rPr lang="de-DE" sz="2400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and</a:t>
            </a:r>
            <a:r>
              <a:rPr lang="de-DE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attractiveness</a:t>
            </a:r>
            <a:r>
              <a:rPr lang="de-DE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de-DE" sz="2400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of</a:t>
            </a:r>
            <a:r>
              <a:rPr lang="de-DE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the</a:t>
            </a:r>
            <a:r>
              <a:rPr lang="de-DE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global human </a:t>
            </a:r>
            <a:r>
              <a:rPr lang="de-DE" sz="2400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rights</a:t>
            </a:r>
            <a:r>
              <a:rPr lang="de-DE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narrative?</a:t>
            </a:r>
          </a:p>
          <a:p>
            <a:pPr algn="ctr"/>
            <a:endParaRPr lang="de-DE" sz="2400" dirty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algn="ctr"/>
            <a:endParaRPr lang="de-DE" sz="2400" dirty="0" smtClean="0">
              <a:latin typeface="Comic Sans MS" panose="030F0702030302020204" pitchFamily="66" charset="0"/>
            </a:endParaRPr>
          </a:p>
          <a:p>
            <a:pPr algn="ctr"/>
            <a:endParaRPr lang="de-DE" sz="2400" dirty="0">
              <a:latin typeface="Comic Sans MS" panose="030F0702030302020204" pitchFamily="66" charset="0"/>
            </a:endParaRPr>
          </a:p>
          <a:p>
            <a:pPr algn="ctr"/>
            <a:endParaRPr lang="de-DE" sz="2400" dirty="0" smtClean="0">
              <a:latin typeface="Comic Sans MS" panose="030F0702030302020204" pitchFamily="66" charset="0"/>
            </a:endParaRPr>
          </a:p>
          <a:p>
            <a:pPr algn="ctr"/>
            <a:endParaRPr lang="de-DE" sz="2400" dirty="0">
              <a:latin typeface="Comic Sans MS" panose="030F0702030302020204" pitchFamily="66" charset="0"/>
            </a:endParaRPr>
          </a:p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“</a:t>
            </a:r>
            <a:r>
              <a:rPr lang="de-DE" sz="2400" dirty="0" err="1" smtClean="0">
                <a:latin typeface="Comic Sans MS" panose="030F0702030302020204" pitchFamily="66" charset="0"/>
              </a:rPr>
              <a:t>rights</a:t>
            </a:r>
            <a:r>
              <a:rPr lang="de-DE" sz="2400" dirty="0" smtClean="0"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latin typeface="Comic Sans MS" panose="030F0702030302020204" pitchFamily="66" charset="0"/>
              </a:rPr>
              <a:t>are</a:t>
            </a:r>
            <a:r>
              <a:rPr lang="de-DE" sz="2400" dirty="0" smtClean="0"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latin typeface="Comic Sans MS" panose="030F0702030302020204" pitchFamily="66" charset="0"/>
              </a:rPr>
              <a:t>the</a:t>
            </a:r>
            <a:r>
              <a:rPr lang="de-DE" sz="2400" dirty="0" smtClean="0"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latin typeface="Comic Sans MS" panose="030F0702030302020204" pitchFamily="66" charset="0"/>
              </a:rPr>
              <a:t>shared</a:t>
            </a:r>
            <a:r>
              <a:rPr lang="de-DE" sz="2400" dirty="0" smtClean="0"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latin typeface="Comic Sans MS" panose="030F0702030302020204" pitchFamily="66" charset="0"/>
              </a:rPr>
              <a:t>vocabulary</a:t>
            </a:r>
            <a:r>
              <a:rPr lang="de-DE" sz="2400" dirty="0" smtClean="0"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latin typeface="Comic Sans MS" panose="030F0702030302020204" pitchFamily="66" charset="0"/>
              </a:rPr>
              <a:t>from</a:t>
            </a:r>
            <a:r>
              <a:rPr lang="de-DE" sz="2400" dirty="0" smtClean="0"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latin typeface="Comic Sans MS" panose="030F0702030302020204" pitchFamily="66" charset="0"/>
              </a:rPr>
              <a:t>which</a:t>
            </a:r>
            <a:r>
              <a:rPr lang="de-DE" sz="2400" dirty="0" smtClean="0"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latin typeface="Comic Sans MS" panose="030F0702030302020204" pitchFamily="66" charset="0"/>
              </a:rPr>
              <a:t>our</a:t>
            </a:r>
            <a:r>
              <a:rPr lang="de-DE" sz="2400" dirty="0" smtClean="0"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latin typeface="Comic Sans MS" panose="030F0702030302020204" pitchFamily="66" charset="0"/>
              </a:rPr>
              <a:t>arguments</a:t>
            </a:r>
            <a:r>
              <a:rPr lang="de-DE" sz="2400" dirty="0" smtClean="0"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latin typeface="Comic Sans MS" panose="030F0702030302020204" pitchFamily="66" charset="0"/>
              </a:rPr>
              <a:t>can</a:t>
            </a:r>
            <a:r>
              <a:rPr lang="de-DE" sz="2400" dirty="0" smtClean="0"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latin typeface="Comic Sans MS" panose="030F0702030302020204" pitchFamily="66" charset="0"/>
              </a:rPr>
              <a:t>begin</a:t>
            </a:r>
            <a:r>
              <a:rPr lang="de-DE" sz="2400" dirty="0"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latin typeface="Comic Sans MS" panose="030F0702030302020204" pitchFamily="66" charset="0"/>
              </a:rPr>
              <a:t>and</a:t>
            </a:r>
            <a:r>
              <a:rPr lang="de-DE" sz="2400" dirty="0" smtClean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de-DE" sz="2400" dirty="0" err="1" smtClean="0">
                <a:latin typeface="Comic Sans MS" panose="030F0702030302020204" pitchFamily="66" charset="0"/>
              </a:rPr>
              <a:t>the</a:t>
            </a:r>
            <a:r>
              <a:rPr lang="de-DE" sz="2400" dirty="0" smtClean="0">
                <a:latin typeface="Comic Sans MS" panose="030F0702030302020204" pitchFamily="66" charset="0"/>
              </a:rPr>
              <a:t> bare human </a:t>
            </a:r>
            <a:r>
              <a:rPr lang="de-DE" sz="2400" dirty="0" err="1" smtClean="0">
                <a:latin typeface="Comic Sans MS" panose="030F0702030302020204" pitchFamily="66" charset="0"/>
              </a:rPr>
              <a:t>minimum</a:t>
            </a:r>
            <a:r>
              <a:rPr lang="de-DE" sz="2400" dirty="0" smtClean="0"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latin typeface="Comic Sans MS" panose="030F0702030302020204" pitchFamily="66" charset="0"/>
              </a:rPr>
              <a:t>from</a:t>
            </a:r>
            <a:r>
              <a:rPr lang="de-DE" sz="2400" dirty="0" smtClean="0"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latin typeface="Comic Sans MS" panose="030F0702030302020204" pitchFamily="66" charset="0"/>
              </a:rPr>
              <a:t>which</a:t>
            </a:r>
            <a:r>
              <a:rPr lang="de-DE" sz="2400" dirty="0" smtClean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de-DE" sz="2400" dirty="0" err="1" smtClean="0">
                <a:latin typeface="Comic Sans MS" panose="030F0702030302020204" pitchFamily="66" charset="0"/>
              </a:rPr>
              <a:t>differing</a:t>
            </a:r>
            <a:r>
              <a:rPr lang="de-DE" sz="2400" dirty="0" smtClean="0"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latin typeface="Comic Sans MS" panose="030F0702030302020204" pitchFamily="66" charset="0"/>
              </a:rPr>
              <a:t>ideas</a:t>
            </a:r>
            <a:r>
              <a:rPr lang="de-DE" sz="2400" dirty="0" smtClean="0"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latin typeface="Comic Sans MS" panose="030F0702030302020204" pitchFamily="66" charset="0"/>
              </a:rPr>
              <a:t>of</a:t>
            </a:r>
            <a:r>
              <a:rPr lang="de-DE" sz="2400" dirty="0" smtClean="0">
                <a:latin typeface="Comic Sans MS" panose="030F0702030302020204" pitchFamily="66" charset="0"/>
              </a:rPr>
              <a:t> human </a:t>
            </a:r>
            <a:r>
              <a:rPr lang="de-DE" sz="2400" dirty="0" err="1" smtClean="0">
                <a:latin typeface="Comic Sans MS" panose="030F0702030302020204" pitchFamily="66" charset="0"/>
              </a:rPr>
              <a:t>flourishing</a:t>
            </a:r>
            <a:r>
              <a:rPr lang="de-DE" sz="2400" dirty="0" smtClean="0"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latin typeface="Comic Sans MS" panose="030F0702030302020204" pitchFamily="66" charset="0"/>
              </a:rPr>
              <a:t>can</a:t>
            </a:r>
            <a:r>
              <a:rPr lang="de-DE" sz="2400" dirty="0" smtClean="0"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latin typeface="Comic Sans MS" panose="030F0702030302020204" pitchFamily="66" charset="0"/>
              </a:rPr>
              <a:t>take</a:t>
            </a:r>
            <a:r>
              <a:rPr lang="de-DE" sz="2400" dirty="0" smtClean="0"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latin typeface="Comic Sans MS" panose="030F0702030302020204" pitchFamily="66" charset="0"/>
              </a:rPr>
              <a:t>root</a:t>
            </a:r>
            <a:r>
              <a:rPr lang="de-DE" sz="2400" dirty="0" smtClean="0">
                <a:latin typeface="Comic Sans MS" panose="030F0702030302020204" pitchFamily="66" charset="0"/>
              </a:rPr>
              <a:t>.“</a:t>
            </a:r>
          </a:p>
          <a:p>
            <a:pPr algn="ctr"/>
            <a:r>
              <a:rPr lang="de-DE" sz="2400" dirty="0" smtClean="0">
                <a:latin typeface="Comic Sans MS" panose="030F0702030302020204" pitchFamily="66" charset="0"/>
              </a:rPr>
              <a:t>(Michael </a:t>
            </a:r>
            <a:r>
              <a:rPr lang="de-DE" sz="2400" dirty="0" err="1" smtClean="0">
                <a:latin typeface="Comic Sans MS" panose="030F0702030302020204" pitchFamily="66" charset="0"/>
              </a:rPr>
              <a:t>Ignatieff</a:t>
            </a:r>
            <a:r>
              <a:rPr lang="de-DE" sz="2400" dirty="0" smtClean="0">
                <a:latin typeface="Comic Sans MS" panose="030F0702030302020204" pitchFamily="66" charset="0"/>
              </a:rPr>
              <a:t>)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76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iefe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TM04033923[[fn=Tiefe]]</Template>
  <TotalTime>0</TotalTime>
  <Words>215</Words>
  <Application>Microsoft Office PowerPoint</Application>
  <PresentationFormat>Personalizar</PresentationFormat>
  <Paragraphs>49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Tiefe</vt:lpstr>
      <vt:lpstr>Global Ethics, Democracy and Human Rights</vt:lpstr>
      <vt:lpstr>Apresentação do PowerPoint</vt:lpstr>
      <vt:lpstr>Apresentação do PowerPoint</vt:lpstr>
      <vt:lpstr>NGOs and their rights-based narratives …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Ethics, Democracy and Human Rights</dc:title>
  <dc:creator>Markus Fraundorfer</dc:creator>
  <cp:lastModifiedBy>Sala A</cp:lastModifiedBy>
  <cp:revision>16</cp:revision>
  <dcterms:created xsi:type="dcterms:W3CDTF">2016-10-10T17:31:39Z</dcterms:created>
  <dcterms:modified xsi:type="dcterms:W3CDTF">2017-10-23T23:55:54Z</dcterms:modified>
</cp:coreProperties>
</file>