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69" r:id="rId8"/>
    <p:sldId id="265" r:id="rId9"/>
    <p:sldId id="266" r:id="rId10"/>
    <p:sldId id="267" r:id="rId11"/>
    <p:sldId id="268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na" initials="R" lastIdx="1" clrIdx="0">
    <p:extLst>
      <p:ext uri="{19B8F6BF-5375-455C-9EA6-DF929625EA0E}">
        <p15:presenceInfo xmlns:p15="http://schemas.microsoft.com/office/powerpoint/2012/main" userId="Ros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E87740-70E3-469A-B04A-5ED6FE01F65C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EF1EA9-F2E6-45F7-95C6-B9D02671123D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30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7740-70E3-469A-B04A-5ED6FE01F65C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EA9-F2E6-45F7-95C6-B9D026711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02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7740-70E3-469A-B04A-5ED6FE01F65C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EA9-F2E6-45F7-95C6-B9D026711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67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7740-70E3-469A-B04A-5ED6FE01F65C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EA9-F2E6-45F7-95C6-B9D026711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11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7740-70E3-469A-B04A-5ED6FE01F65C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EA9-F2E6-45F7-95C6-B9D02671123D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76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7740-70E3-469A-B04A-5ED6FE01F65C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EA9-F2E6-45F7-95C6-B9D026711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78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7740-70E3-469A-B04A-5ED6FE01F65C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EA9-F2E6-45F7-95C6-B9D026711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24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7740-70E3-469A-B04A-5ED6FE01F65C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EA9-F2E6-45F7-95C6-B9D026711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17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7740-70E3-469A-B04A-5ED6FE01F65C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EA9-F2E6-45F7-95C6-B9D026711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53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7740-70E3-469A-B04A-5ED6FE01F65C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EA9-F2E6-45F7-95C6-B9D026711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036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7740-70E3-469A-B04A-5ED6FE01F65C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1EA9-F2E6-45F7-95C6-B9D026711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6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E87740-70E3-469A-B04A-5ED6FE01F65C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CEF1EA9-F2E6-45F7-95C6-B9D026711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70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ods.imvf.org/wp-content/uploads/2018/12/Recursos-ods-objetivos-aprendizagem.pdf" TargetMode="External"/><Relationship Id="rId3" Type="http://schemas.openxmlformats.org/officeDocument/2006/relationships/hyperlink" Target="http://basenacionalcomum.mec.gov.br/images/BNCC_EI_EF_110518_versaofinal_site.pdf" TargetMode="External"/><Relationship Id="rId7" Type="http://schemas.openxmlformats.org/officeDocument/2006/relationships/hyperlink" Target="https://educacao.sme.prefeitura.sp.gov.br/wp-content/uploads/2019/10/cc-ef-lingua-portuguesa.pdf" TargetMode="External"/><Relationship Id="rId2" Type="http://schemas.openxmlformats.org/officeDocument/2006/relationships/hyperlink" Target="https://www.correiobraziliense.com.br/brasil/2020/09/4875535-salles-tem-de-se-usar-fogo-para-reduzir-materia-organica-e-controlar-queimada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m/portuguese/brasil-50526902" TargetMode="External"/><Relationship Id="rId5" Type="http://schemas.openxmlformats.org/officeDocument/2006/relationships/hyperlink" Target="https://museucerrado.com.br/" TargetMode="External"/><Relationship Id="rId4" Type="http://schemas.openxmlformats.org/officeDocument/2006/relationships/hyperlink" Target="https://www.youtube.com/watch?v=nuedZSNiJjw" TargetMode="External"/><Relationship Id="rId9" Type="http://schemas.openxmlformats.org/officeDocument/2006/relationships/hyperlink" Target="https://www.youtube.com/watch?v=JLTY7t8c_x0&amp;t=938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EC40F4-CAB0-4946-9038-C4E2E995B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346" y="935179"/>
            <a:ext cx="9966960" cy="2926080"/>
          </a:xfrm>
        </p:spPr>
        <p:txBody>
          <a:bodyPr>
            <a:normAutofit/>
          </a:bodyPr>
          <a:lstStyle/>
          <a:p>
            <a:r>
              <a:rPr lang="pt-BR" sz="4800" dirty="0"/>
              <a:t>Educação para os Objetivos de Desenvolvimento Sustentável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63D538-6626-47A5-ACAD-86BBDBDF2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070" y="4141075"/>
            <a:ext cx="8767860" cy="554493"/>
          </a:xfrm>
        </p:spPr>
        <p:txBody>
          <a:bodyPr/>
          <a:lstStyle/>
          <a:p>
            <a:r>
              <a:rPr lang="pt-BR" dirty="0"/>
              <a:t>Objetivos de Aprendizagem</a:t>
            </a:r>
          </a:p>
        </p:txBody>
      </p:sp>
      <p:pic>
        <p:nvPicPr>
          <p:cNvPr id="5" name="Picture 4" descr="Site da USP">
            <a:extLst>
              <a:ext uri="{FF2B5EF4-FFF2-40B4-BE49-F238E27FC236}">
                <a16:creationId xmlns:a16="http://schemas.microsoft.com/office/drawing/2014/main" id="{995CFD5E-D0E9-4C39-8AEA-BA3A5E1BF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46" y="720741"/>
            <a:ext cx="1048367" cy="42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va assinatura da FFLCH">
            <a:extLst>
              <a:ext uri="{FF2B5EF4-FFF2-40B4-BE49-F238E27FC236}">
                <a16:creationId xmlns:a16="http://schemas.microsoft.com/office/drawing/2014/main" id="{3D4B9CF4-58CA-4A9F-A923-E4C7C540B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562" y="661314"/>
            <a:ext cx="1141001" cy="59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EB0F2F1-013D-44CD-A3AF-A9FE8D326C6B}"/>
              </a:ext>
            </a:extLst>
          </p:cNvPr>
          <p:cNvSpPr txBox="1"/>
          <p:nvPr/>
        </p:nvSpPr>
        <p:spPr>
          <a:xfrm>
            <a:off x="4072412" y="780286"/>
            <a:ext cx="6272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Departamento de Letras Clássicas e Vernáculas</a:t>
            </a:r>
            <a:endParaRPr lang="pt-BR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FDBD1AC-DE27-4CF2-8262-9E36DCF97F0A}"/>
              </a:ext>
            </a:extLst>
          </p:cNvPr>
          <p:cNvSpPr txBox="1"/>
          <p:nvPr/>
        </p:nvSpPr>
        <p:spPr>
          <a:xfrm>
            <a:off x="1086261" y="1364056"/>
            <a:ext cx="8867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/>
            <a:r>
              <a:rPr lang="pt-B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DISCIPLINA: </a:t>
            </a:r>
            <a:r>
              <a:rPr lang="pt-BR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Atividades de Estágio em Língua Portuguesa </a:t>
            </a:r>
            <a:r>
              <a:rPr lang="pt-B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(Licenciatura em Letras)</a:t>
            </a:r>
            <a:endParaRPr lang="pt-B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Professor Responsável: Profa. Dra. Maria Inês Batista Campos</a:t>
            </a:r>
            <a:endParaRPr lang="pt-B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DA4B495-34F9-42AC-9ADF-AEFCFBE2F711}"/>
              </a:ext>
            </a:extLst>
          </p:cNvPr>
          <p:cNvSpPr txBox="1"/>
          <p:nvPr/>
        </p:nvSpPr>
        <p:spPr>
          <a:xfrm>
            <a:off x="1334529" y="5550355"/>
            <a:ext cx="7698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Profª</a:t>
            </a:r>
            <a:r>
              <a:rPr lang="pt-BR" b="1" dirty="0"/>
              <a:t> Rosana Silvestre de Lima – Doutoranda em Geografia Humana</a:t>
            </a:r>
          </a:p>
          <a:p>
            <a:r>
              <a:rPr lang="pt-BR" b="1" dirty="0"/>
              <a:t>E-mail: rosana.lima@usp.br</a:t>
            </a:r>
          </a:p>
          <a:p>
            <a:r>
              <a:rPr lang="pt-BR" b="1" dirty="0"/>
              <a:t>Data: 16/09/2020</a:t>
            </a:r>
          </a:p>
        </p:txBody>
      </p:sp>
    </p:spTree>
    <p:extLst>
      <p:ext uri="{BB962C8B-B14F-4D97-AF65-F5344CB8AC3E}">
        <p14:creationId xmlns:p14="http://schemas.microsoft.com/office/powerpoint/2010/main" val="3746170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33E1F-CFA6-4533-AD2D-B5DAD04E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29" y="1820562"/>
            <a:ext cx="2234671" cy="2912076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Campo da arte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61AFAE4-6498-4F5C-BD86-5970419C0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5736" y="518984"/>
            <a:ext cx="8973821" cy="5844746"/>
          </a:xfrm>
        </p:spPr>
      </p:pic>
    </p:spTree>
    <p:extLst>
      <p:ext uri="{BB962C8B-B14F-4D97-AF65-F5344CB8AC3E}">
        <p14:creationId xmlns:p14="http://schemas.microsoft.com/office/powerpoint/2010/main" val="364410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C1F5CD0-0020-46AD-B375-0DF6C5CEA6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Obrigada!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09F8DCE4-E03D-435B-9D7C-DD8410D92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4150" y="3869634"/>
            <a:ext cx="8229601" cy="1388165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pt-BR" sz="1800" b="1" dirty="0" err="1"/>
              <a:t>Profª</a:t>
            </a:r>
            <a:r>
              <a:rPr lang="pt-BR" sz="1800" b="1" dirty="0"/>
              <a:t> Rosana Silvestre de Lima – Doutoranda em Geografia Humana</a:t>
            </a:r>
          </a:p>
          <a:p>
            <a:pPr algn="l">
              <a:lnSpc>
                <a:spcPct val="100000"/>
              </a:lnSpc>
            </a:pPr>
            <a:r>
              <a:rPr lang="pt-BR" sz="1800" b="1" dirty="0"/>
              <a:t>E-mail: rosana.lima@usp.br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8251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21D4F-4DD4-41EC-B663-8ECC7181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24249"/>
            <a:ext cx="9875520" cy="589005"/>
          </a:xfrm>
        </p:spPr>
        <p:txBody>
          <a:bodyPr>
            <a:normAutofit fontScale="90000"/>
          </a:bodyPr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EF8A79-293B-4FA7-AE9B-4867C60FB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013254"/>
            <a:ext cx="10015151" cy="554818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endParaRPr lang="pt-BR" sz="3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AGÊNCIA ESTADO. </a:t>
            </a:r>
            <a:r>
              <a:rPr lang="pt-BR" sz="33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Salles: tem de se usar fogo para reduzir matéria orgânica e controlar queimadas. </a:t>
            </a:r>
            <a:r>
              <a:rPr lang="pt-BR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Salles atribui recordes em focos de calor e área devastada ao “caráter sazonal” das queimadas. Correio Braziliense, São Paulo, 15/09/2020, s/p. Disponível em: </a:t>
            </a:r>
            <a:r>
              <a:rPr lang="pt-BR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https://www.correiobraziliense.com.br/brasil/2020/09/4875535-salles-tem-de-se-usar-fogo-para-reduzir-materia-organica-e-controlar-queimadas.html</a:t>
            </a:r>
            <a:r>
              <a:rPr lang="pt-BR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Acesso em: 16/09/20.</a:t>
            </a:r>
          </a:p>
          <a:p>
            <a:pPr marL="0" indent="0" algn="just">
              <a:buNone/>
            </a:pPr>
            <a:r>
              <a:rPr lang="pt-BR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BRASIL. </a:t>
            </a:r>
            <a:r>
              <a:rPr lang="pt-BR" sz="33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Base Nacional Comum Curricular</a:t>
            </a:r>
            <a:r>
              <a:rPr lang="pt-BR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Ministério da Educação. Brasília, DF, 2018a. Disponível em: &lt;</a:t>
            </a:r>
            <a:r>
              <a:rPr lang="pt-BR" sz="3300" dirty="0"/>
              <a:t> </a:t>
            </a:r>
            <a:r>
              <a:rPr lang="pt-BR" sz="3300" dirty="0">
                <a:hlinkClick r:id="rId3"/>
              </a:rPr>
              <a:t>http://basenacionalcomum.mec.gov.br/</a:t>
            </a:r>
            <a:r>
              <a:rPr lang="pt-BR" sz="3300" dirty="0" err="1">
                <a:hlinkClick r:id="rId3"/>
              </a:rPr>
              <a:t>images</a:t>
            </a:r>
            <a:r>
              <a:rPr lang="pt-BR" sz="3300" dirty="0">
                <a:hlinkClick r:id="rId3"/>
              </a:rPr>
              <a:t>/BNCC_EI_EF_110518_versaofinal_site.pdf</a:t>
            </a:r>
            <a:r>
              <a:rPr lang="pt-BR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&gt;. Acesso em 13/09/2020.</a:t>
            </a:r>
          </a:p>
          <a:p>
            <a:pPr marL="0" indent="0" algn="just">
              <a:buNone/>
            </a:pPr>
            <a:r>
              <a:rPr lang="pt-BR" sz="3300" dirty="0"/>
              <a:t>CNN BRASIL. E</a:t>
            </a:r>
            <a:r>
              <a:rPr lang="pt-BR" sz="3300" b="0" i="0" dirty="0">
                <a:effectLst/>
              </a:rPr>
              <a:t>xclusivo: </a:t>
            </a:r>
            <a:r>
              <a:rPr lang="pt-BR" sz="3300" b="0" i="1" dirty="0">
                <a:effectLst/>
              </a:rPr>
              <a:t>Ricardo Salles diz que governo está determinado a controlar queimadas no Pantanal.</a:t>
            </a:r>
            <a:r>
              <a:rPr lang="pt-BR" sz="3300" b="0" i="0" dirty="0">
                <a:effectLst/>
              </a:rPr>
              <a:t> Disponível em </a:t>
            </a:r>
            <a:r>
              <a:rPr lang="pt-BR" sz="3300" dirty="0">
                <a:hlinkClick r:id="rId4"/>
              </a:rPr>
              <a:t>https://www.youtube.com/watch?v=nuedZSNiJjw </a:t>
            </a:r>
            <a:r>
              <a:rPr lang="pt-BR" sz="3300" dirty="0"/>
              <a:t>. Acesso em 15/09/2020.</a:t>
            </a:r>
            <a:endParaRPr lang="pt-BR" sz="3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3300" dirty="0">
                <a:effectLst/>
                <a:ea typeface="Calibri" panose="020F0502020204030204" pitchFamily="34" charset="0"/>
              </a:rPr>
              <a:t>Museu do Cerrado. Disponível em &lt;</a:t>
            </a:r>
            <a:r>
              <a:rPr lang="pt-BR" sz="3300" dirty="0">
                <a:hlinkClick r:id="rId5"/>
              </a:rPr>
              <a:t>Museu do </a:t>
            </a:r>
            <a:r>
              <a:rPr lang="pt-BR" sz="3300" dirty="0" err="1">
                <a:hlinkClick r:id="rId5"/>
              </a:rPr>
              <a:t>Cerrahttps</a:t>
            </a:r>
            <a:r>
              <a:rPr lang="pt-BR" sz="3300" dirty="0">
                <a:hlinkClick r:id="rId5"/>
              </a:rPr>
              <a:t>://museucerrado.com.br/</a:t>
            </a:r>
            <a:r>
              <a:rPr lang="pt-BR" sz="3300" dirty="0"/>
              <a:t>&gt;. Acesso em 15/09/2020.</a:t>
            </a:r>
            <a:endParaRPr lang="pt-BR" sz="3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PEREIRA, V. </a:t>
            </a:r>
            <a:r>
              <a:rPr lang="pt-BR" sz="3300" i="1" dirty="0">
                <a:ea typeface="Calibri" panose="020F0502020204030204" pitchFamily="34" charset="0"/>
                <a:cs typeface="Times New Roman" panose="02020603050405020304" pitchFamily="18" charset="0"/>
              </a:rPr>
              <a:t>Quem eram os escravos ‘tigres’, marcantes na história do saneamento básico no Brasil.</a:t>
            </a:r>
            <a:r>
              <a:rPr lang="pt-BR" sz="3300" dirty="0">
                <a:ea typeface="Calibri" panose="020F0502020204030204" pitchFamily="34" charset="0"/>
                <a:cs typeface="Times New Roman" panose="02020603050405020304" pitchFamily="18" charset="0"/>
              </a:rPr>
              <a:t> BBC News – Brasil</a:t>
            </a:r>
            <a:r>
              <a:rPr lang="pt-BR" sz="3300" b="1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t-BR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São Paulo, 30/11/2019, s/p. Disponível em: &lt;</a:t>
            </a:r>
            <a:r>
              <a:rPr lang="pt-BR" sz="3300" dirty="0">
                <a:hlinkClick r:id="rId6"/>
              </a:rPr>
              <a:t>https://www.bbc.com/</a:t>
            </a:r>
            <a:r>
              <a:rPr lang="pt-BR" sz="3300" dirty="0" err="1">
                <a:hlinkClick r:id="rId6"/>
              </a:rPr>
              <a:t>portuguese</a:t>
            </a:r>
            <a:r>
              <a:rPr lang="pt-BR" sz="3300" dirty="0">
                <a:hlinkClick r:id="rId6"/>
              </a:rPr>
              <a:t>/brasil-50526902</a:t>
            </a:r>
            <a:r>
              <a:rPr lang="pt-BR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&gt;. Acesso em: 15/09/2020.</a:t>
            </a:r>
          </a:p>
          <a:p>
            <a:pPr marL="0" indent="0" algn="just">
              <a:buNone/>
            </a:pPr>
            <a:r>
              <a:rPr lang="pt-BR" sz="3300" dirty="0">
                <a:effectLst/>
                <a:ea typeface="Times New Roman" panose="02020603050405020304" pitchFamily="18" charset="0"/>
              </a:rPr>
              <a:t>SÃO PAULO (SP). Secretaria Municipal de Educação. Coordenadoria Pedagógica. </a:t>
            </a:r>
            <a:r>
              <a:rPr lang="pt-BR" sz="3300" i="1" dirty="0">
                <a:effectLst/>
                <a:ea typeface="Times New Roman" panose="02020603050405020304" pitchFamily="18" charset="0"/>
              </a:rPr>
              <a:t>Currículo da Cidade. </a:t>
            </a:r>
            <a:r>
              <a:rPr lang="pt-BR" sz="3300" dirty="0">
                <a:effectLst/>
                <a:ea typeface="Times New Roman" panose="02020603050405020304" pitchFamily="18" charset="0"/>
              </a:rPr>
              <a:t>Ensino Fundamental: componente curricular: Língua Portuguesa – Ciclo Autoral – São Paulo: SME / COPED, 2019. Disponível em: &lt;</a:t>
            </a:r>
            <a:r>
              <a:rPr lang="pt-BR" sz="3300" dirty="0">
                <a:effectLst/>
                <a:ea typeface="Times New Roman" panose="02020603050405020304" pitchFamily="18" charset="0"/>
                <a:hlinkClick r:id="rId7"/>
              </a:rPr>
              <a:t>https://educacao.sme.prefeitura.sp.gov.br/</a:t>
            </a:r>
            <a:r>
              <a:rPr lang="pt-BR" sz="3300" dirty="0" err="1">
                <a:effectLst/>
                <a:ea typeface="Times New Roman" panose="02020603050405020304" pitchFamily="18" charset="0"/>
                <a:hlinkClick r:id="rId7"/>
              </a:rPr>
              <a:t>wp-content</a:t>
            </a:r>
            <a:r>
              <a:rPr lang="pt-BR" sz="3300" dirty="0">
                <a:effectLst/>
                <a:ea typeface="Times New Roman" panose="02020603050405020304" pitchFamily="18" charset="0"/>
                <a:hlinkClick r:id="rId7"/>
              </a:rPr>
              <a:t>/uploads/2019/10/cc-ef-lingua-portuguesa.pdf</a:t>
            </a:r>
            <a:r>
              <a:rPr lang="pt-BR" sz="3300" dirty="0">
                <a:effectLst/>
                <a:ea typeface="Times New Roman" panose="02020603050405020304" pitchFamily="18" charset="0"/>
              </a:rPr>
              <a:t>&gt; . Acesso em: 13/09/20.</a:t>
            </a:r>
            <a:endParaRPr lang="pt-BR" sz="3300" dirty="0"/>
          </a:p>
          <a:p>
            <a:pPr marL="0" indent="0" algn="just">
              <a:buNone/>
            </a:pPr>
            <a:r>
              <a:rPr lang="pt-BR" sz="3300" dirty="0">
                <a:effectLst/>
                <a:ea typeface="Calibri" panose="020F0502020204030204" pitchFamily="34" charset="0"/>
              </a:rPr>
              <a:t>UNESCO. Organização das Nações Unidas para Educação, Ciência e Cultura. </a:t>
            </a:r>
            <a:r>
              <a:rPr lang="pt-BR" sz="3300" i="1" dirty="0">
                <a:effectLst/>
                <a:ea typeface="Calibri" panose="020F0502020204030204" pitchFamily="34" charset="0"/>
              </a:rPr>
              <a:t>Objetivos de Desenvolvimento Sustentável</a:t>
            </a:r>
            <a:r>
              <a:rPr lang="pt-BR" sz="3300" dirty="0">
                <a:effectLst/>
                <a:ea typeface="Calibri" panose="020F0502020204030204" pitchFamily="34" charset="0"/>
              </a:rPr>
              <a:t>: objetivos de aprendizagem. Paris, UNESCO, 2017. Disponível em: </a:t>
            </a:r>
            <a:r>
              <a:rPr lang="pt-BR" sz="3300" dirty="0">
                <a:effectLst/>
                <a:ea typeface="Calibri" panose="020F0502020204030204" pitchFamily="34" charset="0"/>
                <a:hlinkClick r:id="rId8"/>
              </a:rPr>
              <a:t>https://ods.imvf.org/wp-content/uploads/2018/12/Recursos-ods-objetivos-aprendizagem.pdf</a:t>
            </a:r>
            <a:r>
              <a:rPr lang="pt-BR" sz="3300" dirty="0">
                <a:effectLst/>
                <a:ea typeface="Calibri" panose="020F0502020204030204" pitchFamily="34" charset="0"/>
              </a:rPr>
              <a:t> . Acesso em: 07/09/2020.</a:t>
            </a:r>
          </a:p>
          <a:p>
            <a:pPr marL="0" indent="0" algn="just">
              <a:buNone/>
            </a:pPr>
            <a:r>
              <a:rPr lang="pt-BR" sz="3300" dirty="0"/>
              <a:t>WALKER, L.; HARLEY, K. </a:t>
            </a:r>
            <a:r>
              <a:rPr lang="pt-BR" sz="3300" i="1" dirty="0"/>
              <a:t>Lixo extraordinário </a:t>
            </a:r>
            <a:r>
              <a:rPr lang="pt-BR" sz="3300" dirty="0"/>
              <a:t>– Documentário (</a:t>
            </a:r>
            <a:r>
              <a:rPr lang="pt-BR" sz="3300" dirty="0" err="1"/>
              <a:t>Vik</a:t>
            </a:r>
            <a:r>
              <a:rPr lang="pt-BR" sz="3300" dirty="0"/>
              <a:t> Muniz), Brasil, 2009. Disponível em: </a:t>
            </a:r>
            <a:r>
              <a:rPr lang="pt-BR" sz="3300" dirty="0">
                <a:hlinkClick r:id="rId9"/>
              </a:rPr>
              <a:t>https://www.youtube.com/watch?v=JLTY7t8c_x0&amp;t=938s</a:t>
            </a:r>
            <a:r>
              <a:rPr lang="pt-BR" sz="3300" dirty="0"/>
              <a:t>. Acesso em 15/09/2020.</a:t>
            </a:r>
          </a:p>
        </p:txBody>
      </p:sp>
    </p:spTree>
    <p:extLst>
      <p:ext uri="{BB962C8B-B14F-4D97-AF65-F5344CB8AC3E}">
        <p14:creationId xmlns:p14="http://schemas.microsoft.com/office/powerpoint/2010/main" val="248662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965D6-798C-4566-95DD-51813004C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83455"/>
            <a:ext cx="9875520" cy="1356360"/>
          </a:xfrm>
        </p:spPr>
        <p:txBody>
          <a:bodyPr/>
          <a:lstStyle/>
          <a:p>
            <a:pPr algn="ctr"/>
            <a:r>
              <a:rPr lang="pt-BR" dirty="0"/>
              <a:t>Objetivos para o Desenvolvimento Sustentável - ODS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1BC050-EEC1-4DC0-9F1B-1EDD9856F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51" y="2148116"/>
            <a:ext cx="3091249" cy="4417408"/>
          </a:xfrm>
        </p:spPr>
        <p:txBody>
          <a:bodyPr>
            <a:normAutofit fontScale="92500" lnSpcReduction="10000"/>
          </a:bodyPr>
          <a:lstStyle/>
          <a:p>
            <a:endParaRPr lang="pt-BR" sz="2400" dirty="0"/>
          </a:p>
          <a:p>
            <a:r>
              <a:rPr lang="pt-BR" sz="2400" dirty="0"/>
              <a:t>Iniciativa surge em 2012 na Conferência Rio + 20 /RJ</a:t>
            </a:r>
          </a:p>
          <a:p>
            <a:endParaRPr lang="pt-BR" sz="2400" dirty="0"/>
          </a:p>
          <a:p>
            <a:r>
              <a:rPr lang="pt-BR" sz="2400" dirty="0"/>
              <a:t>Em 2015 a ONU adotou a agenda 2030 </a:t>
            </a:r>
          </a:p>
          <a:p>
            <a:endParaRPr lang="pt-BR" sz="2400" dirty="0"/>
          </a:p>
          <a:p>
            <a:r>
              <a:rPr lang="pt-BR" sz="2400" dirty="0"/>
              <a:t>UNESCO é o órgão responsável por coordenar e liderar a Agenda 2030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0791339-9B78-4AEF-9A6D-D5541DA82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012" y="1965960"/>
            <a:ext cx="8140624" cy="474585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4C18AC4-D235-4E8E-A390-E56EEF44D798}"/>
              </a:ext>
            </a:extLst>
          </p:cNvPr>
          <p:cNvSpPr/>
          <p:nvPr/>
        </p:nvSpPr>
        <p:spPr>
          <a:xfrm>
            <a:off x="7871254" y="2582562"/>
            <a:ext cx="1383957" cy="1371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377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D6928-6B62-4635-B4B2-A0E402023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931" y="372118"/>
            <a:ext cx="3350741" cy="1342296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Objetivos de aprendizagem para a consecução dos ODS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01DA95AF-B23B-4041-B7D2-9A3E61560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654" y="1841157"/>
            <a:ext cx="4532870" cy="45335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000" dirty="0"/>
              <a:t>Competências transversais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/>
              <a:t>Competência de pensamento sistêmico;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/>
              <a:t>Competência antecipatória;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/>
              <a:t>Competência normativa;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/>
              <a:t>Competência estratégica;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/>
              <a:t>Competência de colaboração;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/>
              <a:t>Competência de pensamento crítico;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/>
              <a:t>Competência de autoconhecimento;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/>
              <a:t>Competência de resolução integrada de problemas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7A803E0-5777-4AEE-B3EE-202130830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739" y="372173"/>
            <a:ext cx="4345331" cy="611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46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82D5D-CDD3-40B0-AE0F-37B3FD701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921179"/>
            <a:ext cx="5257800" cy="1325563"/>
          </a:xfrm>
        </p:spPr>
        <p:txBody>
          <a:bodyPr/>
          <a:lstStyle/>
          <a:p>
            <a:r>
              <a:rPr lang="pt-BR" dirty="0"/>
              <a:t>BNCC (2018)</a:t>
            </a:r>
            <a:br>
              <a:rPr lang="pt-BR" dirty="0"/>
            </a:br>
            <a:r>
              <a:rPr lang="pt-BR" dirty="0"/>
              <a:t>Competências Gerais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77E04F-8A27-46AF-859B-B1312E290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6935" y="2838321"/>
            <a:ext cx="4915930" cy="3545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dirty="0"/>
              <a:t>7. Argumentar com base em fatos, dados e informações confiáveis, para formular, negociar e defender ideias, pontos de vista e decisões comuns que respeitem e promovam os direitos humanos, a </a:t>
            </a:r>
            <a:r>
              <a:rPr lang="pt-BR" sz="2200" b="1" dirty="0"/>
              <a:t>consciência socioambiental e o consumo responsável em âmbito local, regional e global</a:t>
            </a:r>
            <a:r>
              <a:rPr lang="pt-BR" sz="2200" dirty="0"/>
              <a:t>, com posicionamento ético em relação ao cuidado de si mesmo, dos outros e do planeta.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406BC04-E16D-485A-8AB6-115F9923B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35" y="921179"/>
            <a:ext cx="389572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0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C3CB2C-ABEE-4602-9F57-B116467C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85" y="414552"/>
            <a:ext cx="3361207" cy="1896161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Currículo da Cidade – SP</a:t>
            </a:r>
            <a:br>
              <a:rPr lang="pt-BR" sz="2400" b="1" dirty="0"/>
            </a:br>
            <a:r>
              <a:rPr lang="pt-BR" sz="2400" b="1" dirty="0"/>
              <a:t>2018</a:t>
            </a:r>
            <a:br>
              <a:rPr lang="pt-BR" sz="2400" b="1" dirty="0"/>
            </a:br>
            <a:r>
              <a:rPr lang="pt-BR" sz="2400" b="1" dirty="0"/>
              <a:t>Ciclo Autoral</a:t>
            </a:r>
            <a:br>
              <a:rPr lang="pt-BR" sz="2400" b="1" dirty="0"/>
            </a:br>
            <a:r>
              <a:rPr lang="pt-BR" sz="2400" b="1" dirty="0"/>
              <a:t>Análise linguística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0A3D1C9-5BFE-48E3-A16C-94ACF80E0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6"/>
          <a:stretch/>
        </p:blipFill>
        <p:spPr>
          <a:xfrm>
            <a:off x="4028303" y="192022"/>
            <a:ext cx="8003229" cy="6467299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9F3754C-FF34-43EA-A44A-356D7B059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84" y="2310713"/>
            <a:ext cx="3361208" cy="42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6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3CE5B-6270-48BA-AD91-0F643022B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11" y="357760"/>
            <a:ext cx="6512298" cy="888756"/>
          </a:xfrm>
        </p:spPr>
        <p:txBody>
          <a:bodyPr>
            <a:normAutofit/>
          </a:bodyPr>
          <a:lstStyle/>
          <a:p>
            <a:r>
              <a:rPr lang="pt-BR" b="1" dirty="0"/>
              <a:t>Os dejetos e os rejeitados </a:t>
            </a:r>
          </a:p>
        </p:txBody>
      </p:sp>
      <p:pic>
        <p:nvPicPr>
          <p:cNvPr id="1026" name="Picture 2" descr="A arte que vem do lixo - ISTOÉ Independente">
            <a:extLst>
              <a:ext uri="{FF2B5EF4-FFF2-40B4-BE49-F238E27FC236}">
                <a16:creationId xmlns:a16="http://schemas.microsoft.com/office/drawing/2014/main" id="{01D7368B-425E-4D55-963A-69388D3B18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01" y="357760"/>
            <a:ext cx="4228070" cy="556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8F4A485-0A2F-423A-A663-8701EBE179A1}"/>
              </a:ext>
            </a:extLst>
          </p:cNvPr>
          <p:cNvSpPr txBox="1"/>
          <p:nvPr/>
        </p:nvSpPr>
        <p:spPr>
          <a:xfrm>
            <a:off x="7594401" y="6039123"/>
            <a:ext cx="305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MUNIZ, </a:t>
            </a:r>
            <a:r>
              <a:rPr lang="pt-BR" dirty="0" err="1"/>
              <a:t>Vik</a:t>
            </a:r>
            <a:r>
              <a:rPr lang="pt-BR" dirty="0"/>
              <a:t> - 1992</a:t>
            </a:r>
          </a:p>
        </p:txBody>
      </p:sp>
      <p:pic>
        <p:nvPicPr>
          <p:cNvPr id="1030" name="Picture 6" descr="Mais que Artes - A Morte de Marat">
            <a:extLst>
              <a:ext uri="{FF2B5EF4-FFF2-40B4-BE49-F238E27FC236}">
                <a16:creationId xmlns:a16="http://schemas.microsoft.com/office/drawing/2014/main" id="{673AA6ED-8598-449A-94A2-0FD17542B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r="11149"/>
          <a:stretch/>
        </p:blipFill>
        <p:spPr bwMode="auto">
          <a:xfrm>
            <a:off x="1538214" y="1246516"/>
            <a:ext cx="5600076" cy="46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D0C1DCC-0164-4B73-9523-DF1C7A0061B3}"/>
              </a:ext>
            </a:extLst>
          </p:cNvPr>
          <p:cNvSpPr txBox="1"/>
          <p:nvPr/>
        </p:nvSpPr>
        <p:spPr>
          <a:xfrm>
            <a:off x="1603914" y="5900624"/>
            <a:ext cx="289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 morte de Marat</a:t>
            </a:r>
          </a:p>
          <a:p>
            <a:r>
              <a:rPr lang="pt-BR" dirty="0"/>
              <a:t>DAVID, Jacques-Louis, 1793</a:t>
            </a:r>
          </a:p>
        </p:txBody>
      </p:sp>
    </p:spTree>
    <p:extLst>
      <p:ext uri="{BB962C8B-B14F-4D97-AF65-F5344CB8AC3E}">
        <p14:creationId xmlns:p14="http://schemas.microsoft.com/office/powerpoint/2010/main" val="1920550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AE9767D-4BBE-4F3A-99CD-AE825286E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60" t="6890" r="4305"/>
          <a:stretch/>
        </p:blipFill>
        <p:spPr>
          <a:xfrm>
            <a:off x="388438" y="2866768"/>
            <a:ext cx="5133359" cy="349366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F7250FC-6A63-48BC-9049-26A17F2107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0" r="890"/>
          <a:stretch/>
        </p:blipFill>
        <p:spPr>
          <a:xfrm>
            <a:off x="5831212" y="259119"/>
            <a:ext cx="6099697" cy="4395597"/>
          </a:xfrm>
          <a:prstGeom prst="rect">
            <a:avLst/>
          </a:prstGeom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71F3405-0516-4EE1-8A1B-71C06DFD2C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70"/>
          <a:stretch/>
        </p:blipFill>
        <p:spPr>
          <a:xfrm>
            <a:off x="5943600" y="4686094"/>
            <a:ext cx="5859962" cy="1715387"/>
          </a:xfrm>
          <a:prstGeom prst="rect">
            <a:avLst/>
          </a:prstGeom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8683475-8EFF-4F62-9C72-9F7285FD9D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661" b="41925"/>
          <a:stretch/>
        </p:blipFill>
        <p:spPr>
          <a:xfrm>
            <a:off x="316740" y="355895"/>
            <a:ext cx="5514472" cy="2101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722FAB99-7578-48CD-AF5D-B97C8161B52A}"/>
              </a:ext>
            </a:extLst>
          </p:cNvPr>
          <p:cNvSpPr txBox="1"/>
          <p:nvPr/>
        </p:nvSpPr>
        <p:spPr>
          <a:xfrm>
            <a:off x="388438" y="2360141"/>
            <a:ext cx="3120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Postado em 15/09/20 – 16h16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7D4D624-207B-4FAE-A34D-48ADC36BDE7C}"/>
              </a:ext>
            </a:extLst>
          </p:cNvPr>
          <p:cNvSpPr/>
          <p:nvPr/>
        </p:nvSpPr>
        <p:spPr>
          <a:xfrm>
            <a:off x="5943600" y="3200400"/>
            <a:ext cx="5859962" cy="132217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F4BD1C02-EDED-4940-B1EE-EEA09F8B982E}"/>
              </a:ext>
            </a:extLst>
          </p:cNvPr>
          <p:cNvSpPr/>
          <p:nvPr/>
        </p:nvSpPr>
        <p:spPr>
          <a:xfrm>
            <a:off x="5943601" y="4686094"/>
            <a:ext cx="5859962" cy="167433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90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D82F470-35B2-4981-9CD3-92DCFD7F1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056"/>
          <a:stretch/>
        </p:blipFill>
        <p:spPr>
          <a:xfrm>
            <a:off x="4574218" y="1215286"/>
            <a:ext cx="7329231" cy="2352675"/>
          </a:xfrm>
          <a:ln>
            <a:solidFill>
              <a:srgbClr val="FFFF00"/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183D41-1019-4011-9D0B-CE7295637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9" y="469203"/>
            <a:ext cx="4824347" cy="210991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Campo jornalístico</a:t>
            </a:r>
            <a:br>
              <a:rPr lang="pt-BR" dirty="0"/>
            </a:br>
            <a:br>
              <a:rPr lang="pt-BR" dirty="0"/>
            </a:br>
            <a:r>
              <a:rPr lang="pt-BR" sz="3100" dirty="0"/>
              <a:t>Queimadas no Pantanal:</a:t>
            </a:r>
            <a:br>
              <a:rPr lang="pt-BR" sz="3100" dirty="0"/>
            </a:br>
            <a:r>
              <a:rPr lang="pt-BR" sz="3100" dirty="0"/>
              <a:t>Origem natural ou ação humana?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30F29AA-323C-476D-9210-12E5B534F6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7" r="2168"/>
          <a:stretch/>
        </p:blipFill>
        <p:spPr>
          <a:xfrm>
            <a:off x="4574218" y="3726643"/>
            <a:ext cx="7372865" cy="1899918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1031E82-A727-46D6-9DAA-DD8955C6F9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60" t="6890" r="4305"/>
          <a:stretch/>
        </p:blipFill>
        <p:spPr>
          <a:xfrm>
            <a:off x="242293" y="2889406"/>
            <a:ext cx="4195946" cy="273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06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7B634-2C18-454D-8377-C8BB541EA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724" y="234778"/>
            <a:ext cx="9875520" cy="917077"/>
          </a:xfrm>
        </p:spPr>
        <p:txBody>
          <a:bodyPr/>
          <a:lstStyle/>
          <a:p>
            <a:r>
              <a:rPr lang="pt-BR" dirty="0"/>
              <a:t>Campo da arte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CD9BD595-6CCB-42AE-A854-A7F8817C5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309" y="1000897"/>
            <a:ext cx="11629381" cy="5622325"/>
          </a:xfrm>
        </p:spPr>
      </p:pic>
    </p:spTree>
    <p:extLst>
      <p:ext uri="{BB962C8B-B14F-4D97-AF65-F5344CB8AC3E}">
        <p14:creationId xmlns:p14="http://schemas.microsoft.com/office/powerpoint/2010/main" val="2027604855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827</TotalTime>
  <Words>707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Times New Roman</vt:lpstr>
      <vt:lpstr>Base</vt:lpstr>
      <vt:lpstr>Educação para os Objetivos de Desenvolvimento Sustentável</vt:lpstr>
      <vt:lpstr>Objetivos para o Desenvolvimento Sustentável - ODS</vt:lpstr>
      <vt:lpstr>Objetivos de aprendizagem para a consecução dos ODS</vt:lpstr>
      <vt:lpstr>BNCC (2018) Competências Gerais</vt:lpstr>
      <vt:lpstr>Currículo da Cidade – SP 2018 Ciclo Autoral Análise linguística</vt:lpstr>
      <vt:lpstr>Os dejetos e os rejeitados </vt:lpstr>
      <vt:lpstr>Apresentação do PowerPoint</vt:lpstr>
      <vt:lpstr>Campo jornalístico  Queimadas no Pantanal: Origem natural ou ação humana?</vt:lpstr>
      <vt:lpstr>Campo da arte</vt:lpstr>
      <vt:lpstr>Campo da arte</vt:lpstr>
      <vt:lpstr>Obrigada!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Rosana</dc:creator>
  <cp:lastModifiedBy>Rosana</cp:lastModifiedBy>
  <cp:revision>33</cp:revision>
  <dcterms:created xsi:type="dcterms:W3CDTF">2020-09-13T21:25:14Z</dcterms:created>
  <dcterms:modified xsi:type="dcterms:W3CDTF">2020-09-16T18:24:50Z</dcterms:modified>
</cp:coreProperties>
</file>