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47"/>
  </p:notesMasterIdLst>
  <p:handoutMasterIdLst>
    <p:handoutMasterId r:id="rId48"/>
  </p:handoutMasterIdLst>
  <p:sldIdLst>
    <p:sldId id="269" r:id="rId3"/>
    <p:sldId id="312" r:id="rId4"/>
    <p:sldId id="287" r:id="rId5"/>
    <p:sldId id="302" r:id="rId6"/>
    <p:sldId id="299" r:id="rId7"/>
    <p:sldId id="330" r:id="rId8"/>
    <p:sldId id="274" r:id="rId9"/>
    <p:sldId id="275" r:id="rId10"/>
    <p:sldId id="317" r:id="rId11"/>
    <p:sldId id="307" r:id="rId12"/>
    <p:sldId id="276" r:id="rId13"/>
    <p:sldId id="279" r:id="rId14"/>
    <p:sldId id="310" r:id="rId15"/>
    <p:sldId id="278" r:id="rId16"/>
    <p:sldId id="320" r:id="rId17"/>
    <p:sldId id="309" r:id="rId18"/>
    <p:sldId id="321" r:id="rId19"/>
    <p:sldId id="331" r:id="rId20"/>
    <p:sldId id="322" r:id="rId21"/>
    <p:sldId id="318" r:id="rId22"/>
    <p:sldId id="323" r:id="rId23"/>
    <p:sldId id="352" r:id="rId24"/>
    <p:sldId id="367" r:id="rId25"/>
    <p:sldId id="368" r:id="rId26"/>
    <p:sldId id="353" r:id="rId27"/>
    <p:sldId id="373" r:id="rId28"/>
    <p:sldId id="374" r:id="rId29"/>
    <p:sldId id="354" r:id="rId30"/>
    <p:sldId id="355" r:id="rId31"/>
    <p:sldId id="356" r:id="rId32"/>
    <p:sldId id="357" r:id="rId33"/>
    <p:sldId id="358" r:id="rId34"/>
    <p:sldId id="365" r:id="rId35"/>
    <p:sldId id="366" r:id="rId36"/>
    <p:sldId id="359" r:id="rId37"/>
    <p:sldId id="360" r:id="rId38"/>
    <p:sldId id="369" r:id="rId39"/>
    <p:sldId id="371" r:id="rId40"/>
    <p:sldId id="370" r:id="rId41"/>
    <p:sldId id="372" r:id="rId42"/>
    <p:sldId id="361" r:id="rId43"/>
    <p:sldId id="362" r:id="rId44"/>
    <p:sldId id="363" r:id="rId45"/>
    <p:sldId id="364" r:id="rId4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91D"/>
    <a:srgbClr val="99FF66"/>
    <a:srgbClr val="BB0101"/>
    <a:srgbClr val="F8FD3D"/>
    <a:srgbClr val="FF0066"/>
    <a:srgbClr val="DFBC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6B057-7D42-44E8-8C6D-1B2237159A78}" v="5" dt="2019-08-11T20:16:3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5356" autoAdjust="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Windows Live" clId="Web-{73341562-96D3-4437-A0AB-A50A4D8403D6}"/>
    <pc:docChg chg="modSld">
      <pc:chgData name="Amaury Gremaud" userId="d26e1613d7451de6" providerId="Windows Live" clId="Web-{73341562-96D3-4437-A0AB-A50A4D8403D6}" dt="2019-08-12T22:11:09.275" v="6" actId="20577"/>
      <pc:docMkLst>
        <pc:docMk/>
      </pc:docMkLst>
      <pc:sldChg chg="modSp">
        <pc:chgData name="Amaury Gremaud" userId="d26e1613d7451de6" providerId="Windows Live" clId="Web-{73341562-96D3-4437-A0AB-A50A4D8403D6}" dt="2019-08-12T22:11:05.916" v="4" actId="20577"/>
        <pc:sldMkLst>
          <pc:docMk/>
          <pc:sldMk cId="0" sldId="269"/>
        </pc:sldMkLst>
        <pc:spChg chg="mod">
          <ac:chgData name="Amaury Gremaud" userId="d26e1613d7451de6" providerId="Windows Live" clId="Web-{73341562-96D3-4437-A0AB-A50A4D8403D6}" dt="2019-08-12T22:11:05.916" v="4" actId="20577"/>
          <ac:spMkLst>
            <pc:docMk/>
            <pc:sldMk cId="0" sldId="269"/>
            <ac:spMk id="8193" creationId="{00000000-0000-0000-0000-000000000000}"/>
          </ac:spMkLst>
        </pc:spChg>
        <pc:spChg chg="mod">
          <ac:chgData name="Amaury Gremaud" userId="d26e1613d7451de6" providerId="Windows Live" clId="Web-{73341562-96D3-4437-A0AB-A50A4D8403D6}" dt="2019-08-12T22:10:58.822" v="2" actId="20577"/>
          <ac:spMkLst>
            <pc:docMk/>
            <pc:sldMk cId="0" sldId="269"/>
            <ac:spMk id="8194" creationId="{00000000-0000-0000-0000-000000000000}"/>
          </ac:spMkLst>
        </pc:spChg>
      </pc:sldChg>
    </pc:docChg>
  </pc:docChgLst>
  <pc:docChgLst>
    <pc:chgData name="Amaury Gremaud" userId="d26e1613d7451de6" providerId="LiveId" clId="{77D07522-F1FE-4C64-AF6A-ADB887942AD7}"/>
    <pc:docChg chg="custSel addSld modSld">
      <pc:chgData name="Amaury Gremaud" userId="d26e1613d7451de6" providerId="LiveId" clId="{77D07522-F1FE-4C64-AF6A-ADB887942AD7}" dt="2019-08-11T20:16:38.742" v="6"/>
      <pc:docMkLst>
        <pc:docMk/>
      </pc:docMkLst>
      <pc:sldChg chg="add modTransition">
        <pc:chgData name="Amaury Gremaud" userId="d26e1613d7451de6" providerId="LiveId" clId="{77D07522-F1FE-4C64-AF6A-ADB887942AD7}" dt="2019-08-11T19:54:35.602" v="4"/>
        <pc:sldMkLst>
          <pc:docMk/>
          <pc:sldMk cId="0" sldId="274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5"/>
        </pc:sldMkLst>
      </pc:sldChg>
      <pc:sldChg chg="modSp add modTransition">
        <pc:chgData name="Amaury Gremaud" userId="d26e1613d7451de6" providerId="LiveId" clId="{77D07522-F1FE-4C64-AF6A-ADB887942AD7}" dt="2019-08-11T19:54:35.742" v="5" actId="27636"/>
        <pc:sldMkLst>
          <pc:docMk/>
          <pc:sldMk cId="0" sldId="276"/>
        </pc:sldMkLst>
        <pc:spChg chg="mod">
          <ac:chgData name="Amaury Gremaud" userId="d26e1613d7451de6" providerId="LiveId" clId="{77D07522-F1FE-4C64-AF6A-ADB887942AD7}" dt="2019-08-11T19:54:35.742" v="5" actId="27636"/>
          <ac:spMkLst>
            <pc:docMk/>
            <pc:sldMk cId="0" sldId="276"/>
            <ac:spMk id="19459" creationId="{00000000-0000-0000-0000-000000000000}"/>
          </ac:spMkLst>
        </pc:spChg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8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279"/>
        </pc:sldMkLst>
      </pc:sldChg>
      <pc:sldChg chg="delSp add modTransition delAnim">
        <pc:chgData name="Amaury Gremaud" userId="d26e1613d7451de6" providerId="LiveId" clId="{77D07522-F1FE-4C64-AF6A-ADB887942AD7}" dt="2019-08-11T19:53:41.456" v="2" actId="478"/>
        <pc:sldMkLst>
          <pc:docMk/>
          <pc:sldMk cId="0" sldId="287"/>
        </pc:sldMkLst>
        <pc:spChg chg="del">
          <ac:chgData name="Amaury Gremaud" userId="d26e1613d7451de6" providerId="LiveId" clId="{77D07522-F1FE-4C64-AF6A-ADB887942AD7}" dt="2019-08-11T19:53:41.456" v="2" actId="478"/>
          <ac:spMkLst>
            <pc:docMk/>
            <pc:sldMk cId="0" sldId="287"/>
            <ac:spMk id="2" creationId="{00000000-0000-0000-0000-000000000000}"/>
          </ac:spMkLst>
        </pc:spChg>
      </pc:sldChg>
      <pc:sldChg chg="add">
        <pc:chgData name="Amaury Gremaud" userId="d26e1613d7451de6" providerId="LiveId" clId="{77D07522-F1FE-4C64-AF6A-ADB887942AD7}" dt="2019-08-11T19:54:08.200" v="3"/>
        <pc:sldMkLst>
          <pc:docMk/>
          <pc:sldMk cId="0" sldId="299"/>
        </pc:sldMkLst>
      </pc:sldChg>
      <pc:sldChg chg="add modTransition">
        <pc:chgData name="Amaury Gremaud" userId="d26e1613d7451de6" providerId="LiveId" clId="{77D07522-F1FE-4C64-AF6A-ADB887942AD7}" dt="2019-08-11T19:53:36.119" v="1"/>
        <pc:sldMkLst>
          <pc:docMk/>
          <pc:sldMk cId="0" sldId="302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307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0" sldId="309"/>
        </pc:sldMkLst>
      </pc:sldChg>
      <pc:sldChg chg="add modTransition">
        <pc:chgData name="Amaury Gremaud" userId="d26e1613d7451de6" providerId="LiveId" clId="{77D07522-F1FE-4C64-AF6A-ADB887942AD7}" dt="2019-08-11T19:54:35.602" v="4"/>
        <pc:sldMkLst>
          <pc:docMk/>
          <pc:sldMk cId="0" sldId="310"/>
        </pc:sldMkLst>
      </pc:sldChg>
      <pc:sldChg chg="add modTransition">
        <pc:chgData name="Amaury Gremaud" userId="d26e1613d7451de6" providerId="LiveId" clId="{77D07522-F1FE-4C64-AF6A-ADB887942AD7}" dt="2019-08-11T20:16:38.742" v="6"/>
        <pc:sldMkLst>
          <pc:docMk/>
          <pc:sldMk cId="3255922568" sldId="317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890604893" sldId="318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581468360" sldId="320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306556311" sldId="321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151692791" sldId="322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2635371310" sldId="323"/>
        </pc:sldMkLst>
      </pc:sldChg>
      <pc:sldChg chg="add modTransition">
        <pc:chgData name="Amaury Gremaud" userId="d26e1613d7451de6" providerId="LiveId" clId="{77D07522-F1FE-4C64-AF6A-ADB887942AD7}" dt="2019-08-11T19:54:08.200" v="3"/>
        <pc:sldMkLst>
          <pc:docMk/>
          <pc:sldMk cId="1234049842" sldId="330"/>
        </pc:sldMkLst>
      </pc:sldChg>
      <pc:sldChg chg="add">
        <pc:chgData name="Amaury Gremaud" userId="d26e1613d7451de6" providerId="LiveId" clId="{77D07522-F1FE-4C64-AF6A-ADB887942AD7}" dt="2019-08-11T19:54:35.602" v="4"/>
        <pc:sldMkLst>
          <pc:docMk/>
          <pc:sldMk cId="554591674" sldId="3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ury\AppData\Local\Microsoft\Windows\Temporary%20Internet%20Files\Content.IE5\QGV04KYX\ipeadata%5b04-03-2013-11-29%5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err="1"/>
              <a:t>Graphique</a:t>
            </a:r>
            <a:r>
              <a:rPr lang="pt-BR" dirty="0"/>
              <a:t> 8.6. </a:t>
            </a:r>
            <a:r>
              <a:rPr lang="pt-BR" dirty="0" err="1"/>
              <a:t>Part</a:t>
            </a:r>
            <a:r>
              <a:rPr lang="pt-BR" dirty="0"/>
              <a:t> </a:t>
            </a:r>
            <a:r>
              <a:rPr lang="pt-BR" dirty="0" err="1"/>
              <a:t>du</a:t>
            </a:r>
            <a:r>
              <a:rPr lang="pt-BR" dirty="0"/>
              <a:t> Top 1% </a:t>
            </a:r>
            <a:r>
              <a:rPr lang="pt-BR" dirty="0" err="1"/>
              <a:t>dans</a:t>
            </a:r>
            <a:r>
              <a:rPr lang="pt-BR" dirty="0"/>
              <a:t> </a:t>
            </a:r>
            <a:r>
              <a:rPr lang="pt-BR" dirty="0" err="1"/>
              <a:t>le</a:t>
            </a:r>
            <a:r>
              <a:rPr lang="pt-BR" dirty="0"/>
              <a:t> </a:t>
            </a:r>
            <a:r>
              <a:rPr lang="pt-BR" dirty="0" err="1"/>
              <a:t>revenu</a:t>
            </a:r>
            <a:r>
              <a:rPr lang="pt-BR" baseline="0" dirty="0"/>
              <a:t> </a:t>
            </a:r>
            <a:r>
              <a:rPr lang="pt-BR" baseline="0" dirty="0" err="1"/>
              <a:t>national</a:t>
            </a:r>
            <a:r>
              <a:rPr lang="pt-BR" baseline="0" dirty="0"/>
              <a:t> </a:t>
            </a:r>
            <a:r>
              <a:rPr lang="pt-BR" dirty="0"/>
              <a:t>, </a:t>
            </a:r>
            <a:r>
              <a:rPr lang="pt-BR" dirty="0" err="1"/>
              <a:t>Etats</a:t>
            </a:r>
            <a:r>
              <a:rPr lang="pt-BR" dirty="0"/>
              <a:t>-Unis 1910-2010 </a:t>
            </a:r>
          </a:p>
        </c:rich>
      </c:tx>
      <c:layout>
        <c:manualLayout>
          <c:xMode val="edge"/>
          <c:yMode val="edge"/>
          <c:x val="0.1158620810430389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904920767306076E-2"/>
          <c:y val="6.9293478260869554E-2"/>
          <c:w val="0.89574645537948272"/>
          <c:h val="0.79619565217391308"/>
        </c:manualLayout>
      </c:layout>
      <c:lineChart>
        <c:grouping val="standard"/>
        <c:varyColors val="0"/>
        <c:ser>
          <c:idx val="2"/>
          <c:order val="0"/>
          <c:tx>
            <c:v>Top 1% (revenus annuels supérieurs à 352 000$ en 2010)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'TS8.1'!$A$16:$A$116</c:f>
              <c:numCache>
                <c:formatCode>General</c:formatCode>
                <c:ptCount val="101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</c:numCache>
            </c:numRef>
          </c:cat>
          <c:val>
            <c:numRef>
              <c:f>'TS8.2'!$E$16:$E$116</c:f>
              <c:numCache>
                <c:formatCode>0.0%</c:formatCode>
                <c:ptCount val="101"/>
                <c:pt idx="0">
                  <c:v>0.1777</c:v>
                </c:pt>
                <c:pt idx="1">
                  <c:v>0.17865</c:v>
                </c:pt>
                <c:pt idx="2">
                  <c:v>0.18012500000000001</c:v>
                </c:pt>
                <c:pt idx="3">
                  <c:v>0.17960000000000001</c:v>
                </c:pt>
                <c:pt idx="4">
                  <c:v>0.18160000000000001</c:v>
                </c:pt>
                <c:pt idx="5">
                  <c:v>0.17579999999999998</c:v>
                </c:pt>
                <c:pt idx="6">
                  <c:v>0.19309999999999999</c:v>
                </c:pt>
                <c:pt idx="7">
                  <c:v>0.17739999999999997</c:v>
                </c:pt>
                <c:pt idx="8">
                  <c:v>0.15960000000000002</c:v>
                </c:pt>
                <c:pt idx="9">
                  <c:v>0.1641</c:v>
                </c:pt>
                <c:pt idx="10">
                  <c:v>0.14829999999999999</c:v>
                </c:pt>
                <c:pt idx="11">
                  <c:v>0.15640000000000001</c:v>
                </c:pt>
                <c:pt idx="12">
                  <c:v>0.17059999999999997</c:v>
                </c:pt>
                <c:pt idx="13">
                  <c:v>0.15640000000000001</c:v>
                </c:pt>
                <c:pt idx="14">
                  <c:v>0.17420000000000002</c:v>
                </c:pt>
                <c:pt idx="15">
                  <c:v>0.2024</c:v>
                </c:pt>
                <c:pt idx="16">
                  <c:v>0.1991</c:v>
                </c:pt>
                <c:pt idx="17">
                  <c:v>0.21030000000000001</c:v>
                </c:pt>
                <c:pt idx="18">
                  <c:v>0.2394</c:v>
                </c:pt>
                <c:pt idx="19">
                  <c:v>0.2235</c:v>
                </c:pt>
                <c:pt idx="20">
                  <c:v>0.17219999999999999</c:v>
                </c:pt>
                <c:pt idx="21">
                  <c:v>0.155</c:v>
                </c:pt>
                <c:pt idx="22">
                  <c:v>0.15560000000000002</c:v>
                </c:pt>
                <c:pt idx="23">
                  <c:v>0.1646</c:v>
                </c:pt>
                <c:pt idx="24">
                  <c:v>0.16399999999999998</c:v>
                </c:pt>
                <c:pt idx="25">
                  <c:v>0.1668</c:v>
                </c:pt>
                <c:pt idx="26">
                  <c:v>0.19289999999999999</c:v>
                </c:pt>
                <c:pt idx="27">
                  <c:v>0.17149999999999999</c:v>
                </c:pt>
                <c:pt idx="28">
                  <c:v>0.1575</c:v>
                </c:pt>
                <c:pt idx="29">
                  <c:v>0.1618</c:v>
                </c:pt>
                <c:pt idx="30">
                  <c:v>0.1648</c:v>
                </c:pt>
                <c:pt idx="31">
                  <c:v>0.15789999999999998</c:v>
                </c:pt>
                <c:pt idx="32">
                  <c:v>0.1343</c:v>
                </c:pt>
                <c:pt idx="33">
                  <c:v>0.1231</c:v>
                </c:pt>
                <c:pt idx="34">
                  <c:v>0.1128</c:v>
                </c:pt>
                <c:pt idx="35">
                  <c:v>0.12520000000000001</c:v>
                </c:pt>
                <c:pt idx="36">
                  <c:v>0.1328</c:v>
                </c:pt>
                <c:pt idx="37">
                  <c:v>0.11960000000000001</c:v>
                </c:pt>
                <c:pt idx="38">
                  <c:v>0.12240000000000001</c:v>
                </c:pt>
                <c:pt idx="39">
                  <c:v>0.1173</c:v>
                </c:pt>
                <c:pt idx="40">
                  <c:v>0.12820000000000001</c:v>
                </c:pt>
                <c:pt idx="41">
                  <c:v>0.11789999999999999</c:v>
                </c:pt>
                <c:pt idx="42">
                  <c:v>0.1079</c:v>
                </c:pt>
                <c:pt idx="43">
                  <c:v>9.9000000000000005E-2</c:v>
                </c:pt>
                <c:pt idx="44">
                  <c:v>0.10769999999999999</c:v>
                </c:pt>
                <c:pt idx="45">
                  <c:v>0.1106</c:v>
                </c:pt>
                <c:pt idx="46">
                  <c:v>0.1067</c:v>
                </c:pt>
                <c:pt idx="47">
                  <c:v>0.1016</c:v>
                </c:pt>
                <c:pt idx="48">
                  <c:v>0.10210000000000001</c:v>
                </c:pt>
                <c:pt idx="49">
                  <c:v>0.1065</c:v>
                </c:pt>
                <c:pt idx="50">
                  <c:v>0.1003</c:v>
                </c:pt>
                <c:pt idx="51">
                  <c:v>0.10640000000000001</c:v>
                </c:pt>
                <c:pt idx="52">
                  <c:v>9.9499999999999991E-2</c:v>
                </c:pt>
                <c:pt idx="53">
                  <c:v>9.9199999999999997E-2</c:v>
                </c:pt>
                <c:pt idx="54">
                  <c:v>0.1048</c:v>
                </c:pt>
                <c:pt idx="55">
                  <c:v>0.10890000000000001</c:v>
                </c:pt>
                <c:pt idx="56">
                  <c:v>0.1018</c:v>
                </c:pt>
                <c:pt idx="57">
                  <c:v>0.1074</c:v>
                </c:pt>
                <c:pt idx="58">
                  <c:v>0.11210000000000001</c:v>
                </c:pt>
                <c:pt idx="59">
                  <c:v>0.10349999999999999</c:v>
                </c:pt>
                <c:pt idx="60">
                  <c:v>9.0299999999999991E-2</c:v>
                </c:pt>
                <c:pt idx="61">
                  <c:v>9.4E-2</c:v>
                </c:pt>
                <c:pt idx="62">
                  <c:v>9.64E-2</c:v>
                </c:pt>
                <c:pt idx="63">
                  <c:v>9.1600000000000001E-2</c:v>
                </c:pt>
                <c:pt idx="64">
                  <c:v>9.1199999999999989E-2</c:v>
                </c:pt>
                <c:pt idx="65">
                  <c:v>8.8699999999999987E-2</c:v>
                </c:pt>
                <c:pt idx="66">
                  <c:v>8.8599999999999998E-2</c:v>
                </c:pt>
                <c:pt idx="67">
                  <c:v>9.0299999999999991E-2</c:v>
                </c:pt>
                <c:pt idx="68">
                  <c:v>8.9499999999999996E-2</c:v>
                </c:pt>
                <c:pt idx="69">
                  <c:v>9.9600000000000008E-2</c:v>
                </c:pt>
                <c:pt idx="70">
                  <c:v>0.1002</c:v>
                </c:pt>
                <c:pt idx="71">
                  <c:v>0.1002</c:v>
                </c:pt>
                <c:pt idx="72">
                  <c:v>0.10800000000000001</c:v>
                </c:pt>
                <c:pt idx="73">
                  <c:v>0.11560000000000001</c:v>
                </c:pt>
                <c:pt idx="74">
                  <c:v>0.11990000000000001</c:v>
                </c:pt>
                <c:pt idx="75">
                  <c:v>0.12670000000000001</c:v>
                </c:pt>
                <c:pt idx="76">
                  <c:v>0.15920000000000001</c:v>
                </c:pt>
                <c:pt idx="77">
                  <c:v>0.12659999999999999</c:v>
                </c:pt>
                <c:pt idx="78">
                  <c:v>0.15490000000000001</c:v>
                </c:pt>
                <c:pt idx="79">
                  <c:v>0.1449</c:v>
                </c:pt>
                <c:pt idx="80">
                  <c:v>0.14330000000000001</c:v>
                </c:pt>
                <c:pt idx="81">
                  <c:v>0.1336</c:v>
                </c:pt>
                <c:pt idx="82">
                  <c:v>0.1467</c:v>
                </c:pt>
                <c:pt idx="83">
                  <c:v>0.1424</c:v>
                </c:pt>
                <c:pt idx="84">
                  <c:v>0.14230000000000001</c:v>
                </c:pt>
                <c:pt idx="85">
                  <c:v>0.15229999999999999</c:v>
                </c:pt>
                <c:pt idx="86">
                  <c:v>0.16690000000000002</c:v>
                </c:pt>
                <c:pt idx="87">
                  <c:v>0.1802</c:v>
                </c:pt>
                <c:pt idx="88">
                  <c:v>0.19089999999999999</c:v>
                </c:pt>
                <c:pt idx="89">
                  <c:v>0.20039999999999999</c:v>
                </c:pt>
                <c:pt idx="90">
                  <c:v>0.2152</c:v>
                </c:pt>
                <c:pt idx="91">
                  <c:v>0.1822</c:v>
                </c:pt>
                <c:pt idx="92">
                  <c:v>0.1686</c:v>
                </c:pt>
                <c:pt idx="93">
                  <c:v>0.17530000000000001</c:v>
                </c:pt>
                <c:pt idx="94">
                  <c:v>0.19750000000000001</c:v>
                </c:pt>
                <c:pt idx="95">
                  <c:v>0.21920000000000001</c:v>
                </c:pt>
                <c:pt idx="96">
                  <c:v>0.22820000000000001</c:v>
                </c:pt>
                <c:pt idx="97">
                  <c:v>0.23499999999999999</c:v>
                </c:pt>
                <c:pt idx="98">
                  <c:v>0.20949999999999999</c:v>
                </c:pt>
                <c:pt idx="99">
                  <c:v>0.1812</c:v>
                </c:pt>
                <c:pt idx="100">
                  <c:v>0.19769999999999999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A-4504-A5BE-2E7B89C87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618943"/>
        <c:axId val="1"/>
      </c:lineChart>
      <c:catAx>
        <c:axId val="2111618943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95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Sources</a:t>
                </a:r>
                <a:r>
                  <a:rPr lang="pt-BR" sz="95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et séries: </a:t>
                </a:r>
                <a:r>
                  <a:rPr lang="pt-BR" sz="95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voir</a:t>
                </a:r>
                <a:r>
                  <a:rPr lang="pt-BR" sz="95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piketty.pse.ens.fr/capital21c.</a:t>
                </a:r>
              </a:p>
            </c:rich>
          </c:tx>
          <c:layout>
            <c:manualLayout>
              <c:xMode val="edge"/>
              <c:yMode val="edge"/>
              <c:x val="0.16000002189050808"/>
              <c:y val="0.9253393173000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1"/>
        <c:scaling>
          <c:orientation val="minMax"/>
          <c:max val="0.25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Part des différents groupes dans le revenu national</a:t>
                </a:r>
              </a:p>
            </c:rich>
          </c:tx>
          <c:layout>
            <c:manualLayout>
              <c:xMode val="edge"/>
              <c:yMode val="edge"/>
              <c:x val="0"/>
              <c:y val="0.1583709560082163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111618943"/>
        <c:crosses val="autoZero"/>
        <c:crossBetween val="between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979166666666666"/>
          <c:y val="0.73532156543185034"/>
          <c:w val="0.671875"/>
          <c:h val="9.01020411817897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Inflação no Brasil : diferentes indicadores 1995-2012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IPC FIPE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Séries!$B$57:$B$74</c:f>
              <c:numCache>
                <c:formatCode>#,##0.0000</c:formatCode>
                <c:ptCount val="18"/>
                <c:pt idx="0">
                  <c:v>23.1662791464042</c:v>
                </c:pt>
                <c:pt idx="1">
                  <c:v>10.042228958784699</c:v>
                </c:pt>
                <c:pt idx="2">
                  <c:v>4.8253125588601087</c:v>
                </c:pt>
                <c:pt idx="3">
                  <c:v>-1.7892055075543898</c:v>
                </c:pt>
                <c:pt idx="4">
                  <c:v>8.6372596890724456</c:v>
                </c:pt>
                <c:pt idx="5">
                  <c:v>4.3784821611300604</c:v>
                </c:pt>
                <c:pt idx="6">
                  <c:v>7.1255243716622179</c:v>
                </c:pt>
                <c:pt idx="7">
                  <c:v>9.9198708118198393</c:v>
                </c:pt>
                <c:pt idx="8">
                  <c:v>8.1667153650290008</c:v>
                </c:pt>
                <c:pt idx="9">
                  <c:v>6.5654044685454149</c:v>
                </c:pt>
                <c:pt idx="10">
                  <c:v>4.5254124674678398</c:v>
                </c:pt>
                <c:pt idx="11">
                  <c:v>2.5386221608828277</c:v>
                </c:pt>
                <c:pt idx="12">
                  <c:v>4.3820137652229398</c:v>
                </c:pt>
                <c:pt idx="13">
                  <c:v>6.163209745453381</c:v>
                </c:pt>
                <c:pt idx="14">
                  <c:v>3.6511365248203602</c:v>
                </c:pt>
                <c:pt idx="15">
                  <c:v>6.3987095598403201</c:v>
                </c:pt>
                <c:pt idx="16">
                  <c:v>5.8067602596595602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6CF-4CA0-8ABC-67227C2AA7C2}"/>
            </c:ext>
          </c:extLst>
        </c:ser>
        <c:ser>
          <c:idx val="1"/>
          <c:order val="1"/>
          <c:tx>
            <c:v>IPCA IBGE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Séries!$C$57:$C$74</c:f>
              <c:numCache>
                <c:formatCode>#,##0.00</c:formatCode>
                <c:ptCount val="18"/>
                <c:pt idx="0">
                  <c:v>22.408161659091405</c:v>
                </c:pt>
                <c:pt idx="1">
                  <c:v>9.5649518175900017</c:v>
                </c:pt>
                <c:pt idx="2">
                  <c:v>5.2243185352542465</c:v>
                </c:pt>
                <c:pt idx="3">
                  <c:v>1.6549781799422727</c:v>
                </c:pt>
                <c:pt idx="4">
                  <c:v>8.9397887806885059</c:v>
                </c:pt>
                <c:pt idx="5">
                  <c:v>5.9745933423981699</c:v>
                </c:pt>
                <c:pt idx="6">
                  <c:v>7.67343641407333</c:v>
                </c:pt>
                <c:pt idx="7">
                  <c:v>12.530273356687699</c:v>
                </c:pt>
                <c:pt idx="8">
                  <c:v>9.3005128004000515</c:v>
                </c:pt>
                <c:pt idx="9">
                  <c:v>7.5994958488264048</c:v>
                </c:pt>
                <c:pt idx="10">
                  <c:v>5.6892268187350865</c:v>
                </c:pt>
                <c:pt idx="11">
                  <c:v>3.14151613157687</c:v>
                </c:pt>
                <c:pt idx="12">
                  <c:v>4.4576585533737196</c:v>
                </c:pt>
                <c:pt idx="13">
                  <c:v>5.9027243906546598</c:v>
                </c:pt>
                <c:pt idx="14">
                  <c:v>4.31165006256784</c:v>
                </c:pt>
                <c:pt idx="15">
                  <c:v>5.9086887217945421</c:v>
                </c:pt>
                <c:pt idx="16">
                  <c:v>6.503352743680181</c:v>
                </c:pt>
                <c:pt idx="17">
                  <c:v>5.8385947181474398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6CF-4CA0-8ABC-67227C2AA7C2}"/>
            </c:ext>
          </c:extLst>
        </c:ser>
        <c:ser>
          <c:idx val="2"/>
          <c:order val="2"/>
          <c:tx>
            <c:v>IGP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Séries!$D$57:$D$74</c:f>
              <c:numCache>
                <c:formatCode>#,##0.00</c:formatCode>
                <c:ptCount val="18"/>
                <c:pt idx="0">
                  <c:v>14.779408339156802</c:v>
                </c:pt>
                <c:pt idx="1">
                  <c:v>9.3370241989820393</c:v>
                </c:pt>
                <c:pt idx="2">
                  <c:v>7.4809375672846299</c:v>
                </c:pt>
                <c:pt idx="3">
                  <c:v>1.7034504196456399</c:v>
                </c:pt>
                <c:pt idx="4">
                  <c:v>19.9794880154315</c:v>
                </c:pt>
                <c:pt idx="5">
                  <c:v>9.8065633721490038</c:v>
                </c:pt>
                <c:pt idx="6">
                  <c:v>10.396968603392301</c:v>
                </c:pt>
                <c:pt idx="7">
                  <c:v>26.410662332992356</c:v>
                </c:pt>
                <c:pt idx="8">
                  <c:v>7.6729271644525801</c:v>
                </c:pt>
                <c:pt idx="9">
                  <c:v>12.135715805147917</c:v>
                </c:pt>
                <c:pt idx="10">
                  <c:v>1.22447855632692</c:v>
                </c:pt>
                <c:pt idx="11">
                  <c:v>3.7931295056448149</c:v>
                </c:pt>
                <c:pt idx="12">
                  <c:v>7.8923304522051145</c:v>
                </c:pt>
                <c:pt idx="13">
                  <c:v>9.0961847308258097</c:v>
                </c:pt>
                <c:pt idx="14">
                  <c:v>-1.4295434021549462</c:v>
                </c:pt>
                <c:pt idx="15">
                  <c:v>11.300002258996521</c:v>
                </c:pt>
                <c:pt idx="16">
                  <c:v>4.9972148741506555</c:v>
                </c:pt>
                <c:pt idx="17">
                  <c:v>8.0966781647214319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6CF-4CA0-8ABC-67227C2AA7C2}"/>
            </c:ext>
          </c:extLst>
        </c:ser>
        <c:ser>
          <c:idx val="3"/>
          <c:order val="3"/>
          <c:tx>
            <c:v>IPA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Séries!$E$57:$E$74</c:f>
              <c:numCache>
                <c:formatCode>#,##0.00</c:formatCode>
                <c:ptCount val="18"/>
                <c:pt idx="0">
                  <c:v>6.3921649253312909</c:v>
                </c:pt>
                <c:pt idx="1">
                  <c:v>8.0872406584333092</c:v>
                </c:pt>
                <c:pt idx="2">
                  <c:v>7.7836379446254895</c:v>
                </c:pt>
                <c:pt idx="3">
                  <c:v>1.5147288341337901</c:v>
                </c:pt>
                <c:pt idx="4">
                  <c:v>28.896316102198501</c:v>
                </c:pt>
                <c:pt idx="5">
                  <c:v>12.055593329722425</c:v>
                </c:pt>
                <c:pt idx="6">
                  <c:v>11.871876092724802</c:v>
                </c:pt>
                <c:pt idx="7">
                  <c:v>35.414492886856195</c:v>
                </c:pt>
                <c:pt idx="8">
                  <c:v>6.25659790699964</c:v>
                </c:pt>
                <c:pt idx="9">
                  <c:v>14.674810642967399</c:v>
                </c:pt>
                <c:pt idx="10">
                  <c:v>-0.96637602028025649</c:v>
                </c:pt>
                <c:pt idx="11">
                  <c:v>4.2930962219515498</c:v>
                </c:pt>
                <c:pt idx="12">
                  <c:v>9.4410715200815289</c:v>
                </c:pt>
                <c:pt idx="13">
                  <c:v>9.8048880268725487</c:v>
                </c:pt>
                <c:pt idx="14">
                  <c:v>-4.0751696771645101</c:v>
                </c:pt>
                <c:pt idx="15">
                  <c:v>13.850419401256502</c:v>
                </c:pt>
                <c:pt idx="16">
                  <c:v>4.1151603708247775</c:v>
                </c:pt>
                <c:pt idx="17">
                  <c:v>9.1284308597258494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6CF-4CA0-8ABC-67227C2AA7C2}"/>
            </c:ext>
          </c:extLst>
        </c:ser>
        <c:ser>
          <c:idx val="4"/>
          <c:order val="4"/>
          <c:tx>
            <c:v>IPC - FGV</c:v>
          </c:tx>
          <c:spPr>
            <a:ln w="44450"/>
          </c:spPr>
          <c:marker>
            <c:symbol val="none"/>
          </c:marker>
          <c:cat>
            <c:strRef>
              <c:f>Séries!$A$57:$A$74</c:f>
              <c:strCache>
                <c:ptCount val="18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</c:strCache>
            </c:strRef>
          </c:cat>
          <c:val>
            <c:numRef>
              <c:f>Séries!$F$57:$F$74</c:f>
              <c:numCache>
                <c:formatCode>#,##0.00</c:formatCode>
                <c:ptCount val="18"/>
                <c:pt idx="0">
                  <c:v>25.909723053685351</c:v>
                </c:pt>
                <c:pt idx="1">
                  <c:v>11.343071780204681</c:v>
                </c:pt>
                <c:pt idx="2">
                  <c:v>7.2147474641299096</c:v>
                </c:pt>
                <c:pt idx="3">
                  <c:v>1.6630105761100027</c:v>
                </c:pt>
                <c:pt idx="4">
                  <c:v>9.115675779931518</c:v>
                </c:pt>
                <c:pt idx="5">
                  <c:v>6.2131288804436524</c:v>
                </c:pt>
                <c:pt idx="6">
                  <c:v>7.9382579933848039</c:v>
                </c:pt>
                <c:pt idx="7">
                  <c:v>12.175496752558423</c:v>
                </c:pt>
                <c:pt idx="8">
                  <c:v>8.9305809688254527</c:v>
                </c:pt>
                <c:pt idx="9">
                  <c:v>6.270257481960491</c:v>
                </c:pt>
                <c:pt idx="10">
                  <c:v>4.9344741607052685</c:v>
                </c:pt>
                <c:pt idx="11">
                  <c:v>2.0543755370194199</c:v>
                </c:pt>
                <c:pt idx="12">
                  <c:v>4.6039615966960286</c:v>
                </c:pt>
                <c:pt idx="13">
                  <c:v>6.0730220033189024</c:v>
                </c:pt>
                <c:pt idx="14">
                  <c:v>3.9469904198048837</c:v>
                </c:pt>
                <c:pt idx="15">
                  <c:v>6.2388099157664403</c:v>
                </c:pt>
                <c:pt idx="16">
                  <c:v>6.3585106262653648</c:v>
                </c:pt>
                <c:pt idx="17">
                  <c:v>5.7404310640481304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6CF-4CA0-8ABC-67227C2AA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36000"/>
        <c:axId val="39937536"/>
      </c:lineChart>
      <c:catAx>
        <c:axId val="39936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37536"/>
        <c:crosses val="autoZero"/>
        <c:auto val="1"/>
        <c:lblAlgn val="ctr"/>
        <c:lblOffset val="100"/>
        <c:noMultiLvlLbl val="0"/>
      </c:catAx>
      <c:valAx>
        <c:axId val="39937536"/>
        <c:scaling>
          <c:orientation val="minMax"/>
        </c:scaling>
        <c:delete val="0"/>
        <c:axPos val="l"/>
        <c:majorGridlines/>
        <c:numFmt formatCode="#,##0.0000" sourceLinked="1"/>
        <c:majorTickMark val="out"/>
        <c:minorTickMark val="none"/>
        <c:tickLblPos val="nextTo"/>
        <c:crossAx val="39936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prstClr val="white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D08F46E1-F504-4896-824C-E03747E09248}" type="datetimeFigureOut">
              <a:rPr lang="pt-BR"/>
              <a:pPr>
                <a:defRPr/>
              </a:pPr>
              <a:t>12/08/2019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D65155F2-5664-4172-9CD6-DB942A3ACDE1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5ED180F8-EEE5-4A3B-9257-3035FF350477}" type="datetimeFigureOut">
              <a:rPr lang="pt-BR"/>
              <a:pPr>
                <a:defRPr/>
              </a:pPr>
              <a:t>12/08/2019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484C5AE2-6B05-45FF-9258-C728D5837DB2}" type="slidenum">
              <a:rPr/>
              <a:pPr>
                <a:defRPr/>
              </a:pPr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078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317C44-5F63-44E2-8787-EEA3CAB410B5}" type="slidenum">
              <a:rPr lang="pt-BR" altLang="pt-BR" smtClean="0">
                <a:latin typeface="Euphemia"/>
              </a:rPr>
              <a:pPr/>
              <a:t>7</a:t>
            </a:fld>
            <a:endParaRPr lang="pt-BR" altLang="pt-BR">
              <a:latin typeface="Euphemi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48AAC1-4546-4200-A8F3-464CE2E76E40}" type="slidenum">
              <a:rPr lang="pt-BR" altLang="pt-BR" sz="1200">
                <a:latin typeface="Calibri" pitchFamily="34" charset="0"/>
                <a:cs typeface="Arial" charset="0"/>
              </a:rPr>
              <a:pPr algn="r"/>
              <a:t>26</a:t>
            </a:fld>
            <a:endParaRPr lang="pt-BR" altLang="pt-BR" sz="1200">
              <a:latin typeface="Calibri" pitchFamily="34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E1343-44BD-4A2E-ABE3-57D8BE37A13D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57510-264D-41C5-B155-68CD79B863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CE12-2E41-49FD-B84D-7779BB6DC83F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BD86-615F-4283-A85C-F967C9640BF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91550" y="76200"/>
            <a:ext cx="2495550" cy="6096000"/>
          </a:xfrm>
        </p:spPr>
        <p:txBody>
          <a:bodyPr vert="eaVert"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76200"/>
            <a:ext cx="7334250" cy="6096000"/>
          </a:xfrm>
        </p:spPr>
        <p:txBody>
          <a:bodyPr vert="eaVert"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94EF-9A18-4D3D-96F9-73FDCF4F3DBD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D25C4-8653-484E-80DE-40E5AE3BD46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610206-E718-4173-B924-C09375D3C3A3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F7C9-D4D6-477B-9A79-8632A660566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4901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4901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6498E-42FA-4271-982D-28E3394E4158}" type="datetimeFigureOut">
              <a:rPr lang="pt-BR"/>
              <a:pPr>
                <a:defRPr/>
              </a:pPr>
              <a:t>12/08/2019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FEAF-57F2-4FC8-A9D7-1B2A6F0A53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300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 lang="pt-BR"/>
              <a:pPr>
                <a:defRPr/>
              </a:pPr>
              <a:t>12/08/2019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424839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E799-2772-4AE5-A4A3-98109703D2CE}" type="datetimeFigureOut">
              <a:rPr lang="pt-BR"/>
              <a:pPr>
                <a:defRPr/>
              </a:pPr>
              <a:t>12/08/2019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D91-59C0-49E3-B12E-EBFFC64FDB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100880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AAF-E613-4ED4-BFAD-E6615BEA82FF}" type="datetimeFigureOut">
              <a:rPr lang="pt-BR"/>
              <a:pPr>
                <a:defRPr/>
              </a:pPr>
              <a:t>12/08/2019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C6DD-691F-41F2-8F38-BD8AD817F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656876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A0E1-13FA-4545-843B-8A5EE4D96E73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A5A3-0DD6-4B6B-8210-C80AAA9DB56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C5DB2-9334-4DAD-935C-6B9D246B555F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8E04-0E26-4865-A5D3-D128F2602A5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57E2E-9A5C-4E0D-8935-9D7FE4CAE4DE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67D8-04A3-40A7-B9F0-95627111D71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5921-6E9D-4F30-AD7A-B32CC92E4046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A4B32-86EC-46F0-A42C-61387CD1D7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2452-FE6E-46BC-A625-7BDC2D48A7B2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D4425-5753-4E5F-94A7-46BA2823F0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C084-F4D8-4A14-803C-24DE36655CE8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D6E6C-90B1-4CBF-A915-EC3E5559A4D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A428-106D-4968-9B7C-79B3A0274439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520C4-1EC0-4E71-833C-9CE8535962E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FAA96-9FC7-4D93-B722-0DDFE649FD3A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7B7F-CC54-407F-884F-80D60A04D71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15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D54CB4-CA10-4C28-BA03-DC4FBD17E9F2}" type="datetimeFigureOut">
              <a:rPr lang="pt-BR"/>
              <a:pPr>
                <a:defRPr/>
              </a:pPr>
              <a:t>12/08/2019</a:t>
            </a:fld>
            <a:endParaRPr lang="pt-BR" dirty="0"/>
          </a:p>
        </p:txBody>
      </p:sp>
      <p:sp>
        <p:nvSpPr>
          <p:cNvPr id="16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00C875-0CCC-4136-8F78-2781E8F18D2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folha.uol.com.br/folha/almanaque/brasil_01abr1964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 eaLnBrk="1" hangingPunct="1"/>
            <a:r>
              <a:rPr altLang="pt-BR" sz="4000" cap="none" dirty="0">
                <a:latin typeface="Plantagenet Cherokee"/>
              </a:rPr>
              <a:t>AULA 03.</a:t>
            </a:r>
            <a:r>
              <a:rPr lang="pt-BR" altLang="pt-BR" sz="4000" cap="none" dirty="0">
                <a:latin typeface="Plantagenet Cherokee"/>
              </a:rPr>
              <a:t>  </a:t>
            </a:r>
            <a:br>
              <a:rPr lang="pt-BR" altLang="pt-BR" sz="4000" cap="none" dirty="0">
                <a:latin typeface="Plantagenet Cherokee"/>
              </a:rPr>
            </a:br>
            <a:r>
              <a:rPr altLang="pt-BR" sz="4000" cap="none" dirty="0">
                <a:latin typeface="Plantagenet Cherokee"/>
              </a:rPr>
              <a:t>1964 e a estabilização econômica: O PAEG e o Gradualismo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altLang="pt-BR" dirty="0">
                <a:latin typeface="Euphemia"/>
              </a:rPr>
              <a:t>A </a:t>
            </a:r>
            <a:r>
              <a:rPr altLang="pt-BR" dirty="0" err="1">
                <a:latin typeface="Euphemia"/>
              </a:rPr>
              <a:t>Gremaud</a:t>
            </a:r>
            <a:r>
              <a:rPr lang="pt-BR" altLang="pt-BR" dirty="0">
                <a:latin typeface="Euphemia"/>
              </a:rPr>
              <a:t> </a:t>
            </a:r>
            <a:r>
              <a:rPr altLang="pt-BR" dirty="0">
                <a:latin typeface="Euphemia"/>
              </a:rPr>
              <a:t> - REC2413- Economia Brasileira Contemporânea </a:t>
            </a:r>
            <a:r>
              <a:rPr lang="pt-BR" altLang="pt-BR" dirty="0">
                <a:latin typeface="Euphemia"/>
              </a:rPr>
              <a:t>2019</a:t>
            </a:r>
            <a:endParaRPr altLang="pt-BR" dirty="0">
              <a:latin typeface="Euphemia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/>
              <a:t>Produtividade total de fatores: o efeito da mudança estrutural</a:t>
            </a:r>
          </a:p>
        </p:txBody>
      </p:sp>
      <p:pic>
        <p:nvPicPr>
          <p:cNvPr id="41987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8800"/>
            <a:ext cx="6105525" cy="4551363"/>
          </a:xfrm>
        </p:spPr>
      </p:pic>
      <p:pic>
        <p:nvPicPr>
          <p:cNvPr id="41988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828800"/>
            <a:ext cx="6070600" cy="4551363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pt-BR"/>
              <a:t>Baixa importância do capital humano: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lvl="1" eaLnBrk="1" hangingPunct="1">
              <a:defRPr/>
            </a:pPr>
            <a:r>
              <a:rPr altLang="pt-BR" sz="1800" dirty="0"/>
              <a:t>1950</a:t>
            </a:r>
          </a:p>
          <a:p>
            <a:pPr lvl="2" eaLnBrk="1" hangingPunct="1">
              <a:defRPr/>
            </a:pPr>
            <a:r>
              <a:rPr altLang="pt-BR" sz="1600" dirty="0"/>
              <a:t>1,5 anos de escolaridade média da população com mais de 15 anos</a:t>
            </a:r>
          </a:p>
          <a:p>
            <a:pPr lvl="2" eaLnBrk="1" hangingPunct="1">
              <a:defRPr/>
            </a:pPr>
            <a:r>
              <a:rPr altLang="pt-BR" sz="1600" dirty="0"/>
              <a:t>45% taxa bruta de matricula no ensino fundamental</a:t>
            </a:r>
          </a:p>
          <a:p>
            <a:pPr lvl="1" eaLnBrk="1" hangingPunct="1">
              <a:defRPr/>
            </a:pPr>
            <a:r>
              <a:rPr altLang="pt-BR" sz="1800" dirty="0"/>
              <a:t>1980: </a:t>
            </a:r>
          </a:p>
          <a:p>
            <a:pPr lvl="2" eaLnBrk="1" hangingPunct="1">
              <a:defRPr/>
            </a:pPr>
            <a:r>
              <a:rPr altLang="pt-BR" sz="1600" dirty="0"/>
              <a:t>25,5% da população com mais de 10 anos analfabeta (1970 : 32%)</a:t>
            </a:r>
          </a:p>
          <a:p>
            <a:pPr lvl="2" eaLnBrk="1" hangingPunct="1">
              <a:defRPr/>
            </a:pPr>
            <a:r>
              <a:rPr altLang="pt-BR" sz="1600" dirty="0"/>
              <a:t>2,8 anos de escolaridade media da população com mais de 15 anos</a:t>
            </a:r>
          </a:p>
          <a:p>
            <a:pPr lvl="2" eaLnBrk="1" hangingPunct="1">
              <a:defRPr/>
            </a:pPr>
            <a:r>
              <a:rPr altLang="pt-BR" sz="1600" dirty="0"/>
              <a:t>27% desta população sem escolaridade</a:t>
            </a:r>
          </a:p>
          <a:p>
            <a:pPr lvl="2" eaLnBrk="1" hangingPunct="1">
              <a:defRPr/>
            </a:pPr>
            <a:r>
              <a:rPr altLang="pt-BR" sz="1600" dirty="0"/>
              <a:t>96% é a taxa bruta de matricula no ensino fundamental</a:t>
            </a:r>
          </a:p>
          <a:p>
            <a:pPr lvl="2" eaLnBrk="1" hangingPunct="1">
              <a:defRPr/>
            </a:pPr>
            <a:r>
              <a:rPr altLang="pt-BR" sz="1600" dirty="0"/>
              <a:t>2,8% tem ensino médio completo </a:t>
            </a:r>
          </a:p>
          <a:p>
            <a:pPr lvl="2" eaLnBrk="1" hangingPunct="1">
              <a:defRPr/>
            </a:pPr>
            <a:r>
              <a:rPr altLang="pt-BR" sz="1600" dirty="0"/>
              <a:t>34% é a taxa bruta de matricula no ensino médio</a:t>
            </a:r>
            <a:endParaRPr altLang="pt-BR" sz="1800" dirty="0"/>
          </a:p>
          <a:p>
            <a:pPr lvl="1" eaLnBrk="1" hangingPunct="1">
              <a:defRPr/>
            </a:pPr>
            <a:r>
              <a:rPr altLang="pt-BR" sz="1800" dirty="0"/>
              <a:t>Gasto publico em educação</a:t>
            </a:r>
          </a:p>
          <a:p>
            <a:pPr lvl="2" eaLnBrk="1" hangingPunct="1">
              <a:defRPr/>
            </a:pPr>
            <a:r>
              <a:rPr altLang="pt-BR" sz="1600" dirty="0"/>
              <a:t>1950: 1,4% do PIB e 1980: 2,4%</a:t>
            </a:r>
          </a:p>
          <a:p>
            <a:pPr lvl="3" eaLnBrk="1" hangingPunct="1">
              <a:defRPr/>
            </a:pPr>
            <a:r>
              <a:rPr altLang="pt-BR" sz="1600" dirty="0"/>
              <a:t>Concentração já naquela época com recursos em superior</a:t>
            </a:r>
          </a:p>
          <a:p>
            <a:pPr eaLnBrk="1" hangingPunct="1">
              <a:defRPr/>
            </a:pPr>
            <a:r>
              <a:rPr altLang="pt-BR" sz="2400" dirty="0"/>
              <a:t>Efeitos sobre distribuição:</a:t>
            </a:r>
          </a:p>
          <a:p>
            <a:pPr lvl="1" eaLnBrk="1" hangingPunct="1">
              <a:defRPr/>
            </a:pPr>
            <a:r>
              <a:rPr altLang="pt-BR" sz="1800" dirty="0"/>
              <a:t>Desigualdade de educação grande </a:t>
            </a:r>
          </a:p>
          <a:p>
            <a:pPr lvl="1" eaLnBrk="1" hangingPunct="1">
              <a:defRPr/>
            </a:pPr>
            <a:r>
              <a:rPr altLang="pt-BR" sz="1800" dirty="0"/>
              <a:t>combinada com retornos crescentemente elevados em relação a educação</a:t>
            </a:r>
          </a:p>
          <a:p>
            <a:pPr eaLnBrk="1" hangingPunct="1">
              <a:defRPr/>
            </a:pPr>
            <a:r>
              <a:rPr altLang="pt-BR" sz="2200" dirty="0"/>
              <a:t>Educação não é único elemento por trás dos problemas distributivos </a:t>
            </a:r>
          </a:p>
          <a:p>
            <a:pPr eaLnBrk="1" hangingPunct="1">
              <a:defRPr/>
            </a:pPr>
            <a:endParaRPr altLang="pt-BR" sz="2400" dirty="0"/>
          </a:p>
        </p:txBody>
      </p:sp>
      <p:sp>
        <p:nvSpPr>
          <p:cNvPr id="6" name="Arco 5"/>
          <p:cNvSpPr/>
          <p:nvPr/>
        </p:nvSpPr>
        <p:spPr>
          <a:xfrm>
            <a:off x="7343775" y="1946275"/>
            <a:ext cx="1447800" cy="1096963"/>
          </a:xfrm>
          <a:prstGeom prst="arc">
            <a:avLst>
              <a:gd name="adj1" fmla="val 16207104"/>
              <a:gd name="adj2" fmla="val 531589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13" name="CaixaDeTexto 6"/>
          <p:cNvSpPr txBox="1">
            <a:spLocks noChangeArrowheads="1"/>
          </p:cNvSpPr>
          <p:nvPr/>
        </p:nvSpPr>
        <p:spPr bwMode="auto">
          <a:xfrm>
            <a:off x="8791575" y="2171700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Em 30 anos melhora é de menos de 1, 3 anos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8680450" y="2489200"/>
            <a:ext cx="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0086975" y="2817813"/>
            <a:ext cx="14288" cy="3619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CaixaDeTexto 11"/>
          <p:cNvSpPr txBox="1">
            <a:spLocks noChangeArrowheads="1"/>
          </p:cNvSpPr>
          <p:nvPr/>
        </p:nvSpPr>
        <p:spPr bwMode="auto">
          <a:xfrm>
            <a:off x="9158288" y="3168650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Basicamente no ensino fundamental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Número de Slide 5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457200">
              <a:defRPr/>
            </a:pPr>
            <a:fld id="{E0012FA6-B770-405B-8BC3-F61F8945B565}" type="slidenum">
              <a:rPr lang="pt-BR" sz="1400" b="1">
                <a:solidFill>
                  <a:srgbClr val="FFFFFF"/>
                </a:solidFill>
                <a:latin typeface="+mn-lt"/>
                <a:cs typeface="Arial" charset="0"/>
              </a:rPr>
              <a:pPr algn="ctr" defTabSz="457200">
                <a:defRPr/>
              </a:pPr>
              <a:t>12</a:t>
            </a:fld>
            <a:endParaRPr lang="pt-BR" sz="1400" b="1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15888"/>
            <a:ext cx="10972800" cy="1139825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2400" b="1">
                <a:solidFill>
                  <a:srgbClr val="000099"/>
                </a:solidFill>
              </a:rPr>
              <a:t>DISTRIBUIÇÃO DE RENDA NO BRASIL: 1960 E 1970</a:t>
            </a:r>
          </a:p>
        </p:txBody>
      </p:sp>
      <p:graphicFrame>
        <p:nvGraphicFramePr>
          <p:cNvPr id="137286" name="Group 70"/>
          <p:cNvGraphicFramePr>
            <a:graphicFrameLocks noGrp="1"/>
          </p:cNvGraphicFramePr>
          <p:nvPr/>
        </p:nvGraphicFramePr>
        <p:xfrm>
          <a:off x="334963" y="1371600"/>
          <a:ext cx="11439525" cy="5241926"/>
        </p:xfrm>
        <a:graphic>
          <a:graphicData uri="http://schemas.openxmlformats.org/drawingml/2006/table">
            <a:tbl>
              <a:tblPr/>
              <a:tblGrid>
                <a:gridCol w="2179637">
                  <a:extLst>
                    <a:ext uri="{9D8B030D-6E8A-4147-A177-3AD203B41FA5}">
                      <a16:colId xmlns:a16="http://schemas.microsoft.com/office/drawing/2014/main" val="3216662107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1273007870"/>
                    </a:ext>
                  </a:extLst>
                </a:gridCol>
                <a:gridCol w="2660650">
                  <a:extLst>
                    <a:ext uri="{9D8B030D-6E8A-4147-A177-3AD203B41FA5}">
                      <a16:colId xmlns:a16="http://schemas.microsoft.com/office/drawing/2014/main" val="4039544451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377339920"/>
                    </a:ext>
                  </a:extLst>
                </a:gridCol>
              </a:tblGrid>
              <a:tr h="48253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RENDA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CRESC. REAL ENTRE 1960 E 1970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530407"/>
                  </a:ext>
                </a:extLst>
              </a:tr>
              <a:tr h="4841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77139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36,89%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693900"/>
                  </a:ext>
                </a:extLst>
              </a:tr>
              <a:tr h="4841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606350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7,74%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47435"/>
                  </a:ext>
                </a:extLst>
              </a:tr>
              <a:tr h="48570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+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196724"/>
                  </a:ext>
                </a:extLst>
              </a:tr>
              <a:tr h="2011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031680"/>
                  </a:ext>
                </a:extLst>
              </a:tr>
              <a:tr h="4888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0808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+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66,87%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47112"/>
                  </a:ext>
                </a:extLst>
              </a:tr>
              <a:tr h="2011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649515"/>
                  </a:ext>
                </a:extLst>
              </a:tr>
              <a:tr h="4841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0,4999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0,5484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1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025090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526261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687614" y="1334814"/>
            <a:ext cx="7086874" cy="527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912772" y="409903"/>
            <a:ext cx="1166649" cy="59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0"/>
            <a:ext cx="8980487" cy="1143000"/>
          </a:xfrm>
        </p:spPr>
        <p:txBody>
          <a:bodyPr/>
          <a:lstStyle/>
          <a:p>
            <a:r>
              <a:rPr altLang="pt-BR" b="1"/>
              <a:t>“Aumento” do grau de concentração de renda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484313"/>
            <a:ext cx="11147425" cy="5184775"/>
          </a:xfrm>
        </p:spPr>
        <p:txBody>
          <a:bodyPr>
            <a:normAutofit fontScale="92500" lnSpcReduction="20000"/>
          </a:bodyPr>
          <a:lstStyle/>
          <a:p>
            <a:pPr marL="1035050" lvl="1" indent="-577850" algn="just">
              <a:spcAft>
                <a:spcPts val="300"/>
              </a:spcAft>
              <a:buSzPct val="104000"/>
              <a:buFont typeface="Wingdings" panose="05000000000000000000" pitchFamily="2" charset="2"/>
              <a:buAutoNum type="romanLcPeriod"/>
              <a:defRPr/>
            </a:pP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desequilíbrio no mercado de trabalho: excesso de oferta para mão de obra pouco qualificada e baixos salários, o inverso ocorre no mercado de mão de obra qualificada </a:t>
            </a:r>
          </a:p>
          <a:p>
            <a:pPr lvl="3" algn="just">
              <a:spcAft>
                <a:spcPts val="300"/>
              </a:spcAft>
              <a:buSzPct val="104000"/>
              <a:defRPr/>
            </a:pPr>
            <a:r>
              <a:rPr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Elevados retornos da educação e desigualdade de níveis educacionais</a:t>
            </a:r>
          </a:p>
          <a:p>
            <a:pPr marL="1035050" lvl="1" indent="-577850" algn="just">
              <a:spcAft>
                <a:spcPts val="300"/>
              </a:spcAft>
              <a:buSzPct val="104000"/>
              <a:buFont typeface="Wingdings" panose="05000000000000000000" pitchFamily="2" charset="2"/>
              <a:buAutoNum type="romanLcPeriod"/>
              <a:defRPr/>
            </a:pP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protecionismo e a concentração industrial permitiam preços elevados e altas margens de lucro para as indústrias.</a:t>
            </a:r>
          </a:p>
          <a:p>
            <a:pPr lvl="3" algn="just">
              <a:spcAft>
                <a:spcPts val="300"/>
              </a:spcAft>
              <a:buSzPct val="104000"/>
              <a:defRPr/>
            </a:pPr>
            <a:r>
              <a:rPr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Repasse dos ganhos de produtividade para preços extremamente limitados </a:t>
            </a:r>
          </a:p>
          <a:p>
            <a:pPr lvl="3" algn="just">
              <a:spcAft>
                <a:spcPts val="300"/>
              </a:spcAft>
              <a:buSzPct val="104000"/>
              <a:defRPr/>
            </a:pPr>
            <a:r>
              <a:rPr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Problemas com preços relativos e inflação</a:t>
            </a:r>
          </a:p>
          <a:p>
            <a:pPr marL="457200" lvl="1" indent="0" algn="just">
              <a:spcAft>
                <a:spcPts val="300"/>
              </a:spcAft>
              <a:buSzPct val="104000"/>
              <a:buFont typeface="Wingdings" panose="05000000000000000000" pitchFamily="2" charset="2"/>
              <a:buNone/>
              <a:defRPr/>
            </a:pP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Vantagens e incentivos proporcionam crescimento mas são 	retidos junto a poucos que lutam para manter suas 	vantagens  – “</a:t>
            </a: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-297"/>
            <a:ext cx="12199153" cy="68585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55600"/>
            <a:ext cx="104394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836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2841C8-7E53-4E43-8FDA-C2B12D76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9" y="420414"/>
            <a:ext cx="10594426" cy="6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631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9" y="69813"/>
            <a:ext cx="11796782" cy="67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9167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/>
        </p:nvGraphicFramePr>
        <p:xfrm>
          <a:off x="662152" y="231228"/>
          <a:ext cx="10699531" cy="642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9279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bianchiniblog.files.wordpress.com/2017/03/image005.png?w=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8" y="241739"/>
            <a:ext cx="11300702" cy="65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 flipV="1">
            <a:off x="7083972" y="1429408"/>
            <a:ext cx="31531" cy="43617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84953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30200"/>
            <a:ext cx="10439400" cy="64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489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536028"/>
            <a:ext cx="11109435" cy="61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131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104900" y="2292350"/>
            <a:ext cx="10096500" cy="22193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>
                <a:latin typeface="+mj-lt"/>
              </a:rPr>
              <a:t>A crise dos anos 60 e suas explicações</a:t>
            </a:r>
          </a:p>
        </p:txBody>
      </p:sp>
      <p:sp>
        <p:nvSpPr>
          <p:cNvPr id="9218" name="Subtítulo 6"/>
          <p:cNvSpPr>
            <a:spLocks noGrp="1"/>
          </p:cNvSpPr>
          <p:nvPr>
            <p:ph type="subTitle" idx="1"/>
          </p:nvPr>
        </p:nvSpPr>
        <p:spPr bwMode="auto">
          <a:xfrm>
            <a:off x="3886200" y="6049963"/>
            <a:ext cx="6705600" cy="685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>
              <a:latin typeface="Euphemia"/>
            </a:endParaRP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5175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9215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ço Reservado para Data 1"/>
          <p:cNvSpPr>
            <a:spLocks noGrp="1"/>
          </p:cNvSpPr>
          <p:nvPr>
            <p:ph type="dt" sz="quarter" idx="4294967295"/>
          </p:nvPr>
        </p:nvSpPr>
        <p:spPr bwMode="auto">
          <a:xfrm>
            <a:off x="1104900" y="6356350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pt-BR" altLang="pt-BR" sz="1200">
                <a:solidFill>
                  <a:schemeClr val="tx2"/>
                </a:solidFill>
                <a:latin typeface="Tw Cen MT"/>
              </a:rPr>
              <a:t>Parte III Capítulo 15</a:t>
            </a:r>
          </a:p>
        </p:txBody>
      </p:sp>
      <p:sp>
        <p:nvSpPr>
          <p:cNvPr id="12290" name="Espaço Reservado para Rodapé 2"/>
          <p:cNvSpPr>
            <a:spLocks noGrp="1"/>
          </p:cNvSpPr>
          <p:nvPr>
            <p:ph type="ftr" sz="quarter" idx="4294967295"/>
          </p:nvPr>
        </p:nvSpPr>
        <p:spPr bwMode="auto">
          <a:xfrm>
            <a:off x="2933700" y="6356350"/>
            <a:ext cx="6324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1200">
                <a:solidFill>
                  <a:schemeClr val="tx2"/>
                </a:solidFill>
                <a:latin typeface="Tw Cen MT"/>
              </a:rPr>
              <a:t>Gremaud, Vasconcellos e Toneto Jr.</a:t>
            </a:r>
          </a:p>
        </p:txBody>
      </p:sp>
      <p:sp>
        <p:nvSpPr>
          <p:cNvPr id="12291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256713" y="6356350"/>
            <a:ext cx="1828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rIns="0" anchor="ctr"/>
          <a:lstStyle/>
          <a:p>
            <a:pPr algn="r"/>
            <a:fld id="{666032D5-361C-4CB1-89B8-E8167C285475}" type="slidenum">
              <a:rPr lang="pt-BR" altLang="pt-BR" sz="1200">
                <a:solidFill>
                  <a:schemeClr val="tx2"/>
                </a:solidFill>
                <a:latin typeface="Tw Cen MT"/>
              </a:rPr>
              <a:pPr algn="r"/>
              <a:t>25</a:t>
            </a:fld>
            <a:endParaRPr lang="pt-BR" altLang="pt-BR" sz="1200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1727200" y="2794000"/>
            <a:ext cx="8547100" cy="2000250"/>
          </a:xfrm>
        </p:spPr>
        <p:txBody>
          <a:bodyPr lIns="91440" rIns="91440">
            <a:normAutofit fontScale="90000"/>
          </a:bodyPr>
          <a:lstStyle/>
          <a:p>
            <a:pPr algn="ctr" eaLnBrk="1" hangingPunct="1"/>
            <a:r>
              <a:rPr sz="3700"/>
              <a:t>O PAEG:</a:t>
            </a:r>
            <a:br>
              <a:rPr sz="3700"/>
            </a:br>
            <a:r>
              <a:rPr sz="3700"/>
              <a:t> </a:t>
            </a:r>
            <a:br>
              <a:rPr sz="3700"/>
            </a:br>
            <a:r>
              <a:rPr sz="3700"/>
              <a:t>ESTABILIZAÇÃO </a:t>
            </a:r>
            <a:br>
              <a:rPr sz="3700"/>
            </a:br>
            <a:r>
              <a:rPr sz="3700"/>
              <a:t>E REFORMAS</a:t>
            </a:r>
          </a:p>
        </p:txBody>
      </p:sp>
      <p:pic>
        <p:nvPicPr>
          <p:cNvPr id="55299" name="Picture 11" descr="Clique na página para ler a manchete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8913" y="1246188"/>
            <a:ext cx="40528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pr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0" y="2130425"/>
            <a:ext cx="278765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2136775" y="2660651"/>
            <a:ext cx="5557838" cy="549275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24580" name="Picture 4" descr="http://acervo.estadao.com.br/publicados/1964/04/02/m/19640402-27283-nac-0038-999-38-no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652" y="247650"/>
            <a:ext cx="6005014" cy="6610350"/>
          </a:xfrm>
          <a:noFill/>
        </p:spPr>
      </p:pic>
      <p:pic>
        <p:nvPicPr>
          <p:cNvPr id="24581" name="Picture 6" descr="GOLPE-ultima-hora-2-de-abril-de-19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5" y="94824"/>
            <a:ext cx="5280782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88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873125"/>
          </a:xfrm>
        </p:spPr>
        <p:txBody>
          <a:bodyPr lIns="91440" rIns="91440" anchor="ctr"/>
          <a:lstStyle/>
          <a:p>
            <a:pPr eaLnBrk="1" hangingPunct="1"/>
            <a:r>
              <a:rPr lang="pt-BR" sz="4000">
                <a:latin typeface="Plantagenet Cherokee"/>
              </a:rPr>
              <a:t>O Estado Autoritário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65125" y="912813"/>
            <a:ext cx="11598275" cy="5211762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19088" indent="-319088" eaLnBrk="1" hangingPunct="1">
              <a:lnSpc>
                <a:spcPct val="83000"/>
              </a:lnSpc>
            </a:pPr>
            <a:r>
              <a:rPr lang="pt-BR" sz="3300">
                <a:latin typeface="Euphemia"/>
              </a:rPr>
              <a:t>Debate sobre característica do Estado Brasileiro depois do golpe militar 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>
                <a:latin typeface="Euphemia"/>
              </a:rPr>
              <a:t>Regime militar, Estado autoritário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3300">
                <a:latin typeface="Euphemia"/>
              </a:rPr>
              <a:t>Militares tem posição decisiva mas não governam sem a sociedade civil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>
                <a:latin typeface="Euphemia"/>
              </a:rPr>
              <a:t>Início: Golpe tem apoio p.ex. Lacerda, Ademar de Barros, Magalhães Pinto, organismos como IBAD etc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Apoio declarado da grande propriedade e da classe média tradicional 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Apoio tácito: capital estrangeiro, UDN, entidades representantes da Indústria (PSD ?)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Resistência inicial limitada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500">
                <a:latin typeface="Euphemia"/>
              </a:rPr>
              <a:t>Com tempo 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Amplia-se resistência</a:t>
            </a:r>
          </a:p>
          <a:p>
            <a:pPr lvl="2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Alterações nos grupos de apoio – com quem os militares governam?</a:t>
            </a:r>
          </a:p>
          <a:p>
            <a:pPr lvl="3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Varias mudanças ao longo dos 20 anos de estado autoritário</a:t>
            </a: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Projeto agrarista (liberal) x Brasil Potencia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100138"/>
            <a:ext cx="11476038" cy="55435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83000"/>
              </a:lnSpc>
            </a:pPr>
            <a:r>
              <a:rPr lang="pt-BR" sz="2900">
                <a:latin typeface="Euphemia"/>
              </a:rPr>
              <a:t>Dado apoio inicial pode-se esperar projeto agrarista, liberal, anti massas urbanas </a:t>
            </a:r>
            <a:r>
              <a:rPr lang="pt-BR" sz="2500">
                <a:latin typeface="Euphemia"/>
              </a:rPr>
              <a:t>(</a:t>
            </a:r>
            <a:r>
              <a:rPr lang="pt-BR" sz="2500" i="1">
                <a:solidFill>
                  <a:srgbClr val="DFBC25"/>
                </a:solidFill>
                <a:latin typeface="Euphemia"/>
              </a:rPr>
              <a:t>pastorização da economia</a:t>
            </a:r>
            <a:r>
              <a:rPr lang="pt-BR" sz="2500">
                <a:latin typeface="Euphemia"/>
              </a:rPr>
              <a:t>)</a:t>
            </a:r>
          </a:p>
          <a:p>
            <a:pPr marL="319088" indent="-319088" eaLnBrk="1" hangingPunct="1">
              <a:lnSpc>
                <a:spcPct val="83000"/>
              </a:lnSpc>
              <a:buFont typeface="Wingdings" pitchFamily="2" charset="2"/>
              <a:buNone/>
            </a:pPr>
            <a:r>
              <a:rPr lang="pt-BR" sz="2500">
                <a:latin typeface="Euphemia"/>
              </a:rPr>
              <a:t>	</a:t>
            </a:r>
            <a:r>
              <a:rPr lang="pt-BR" sz="2900">
                <a:latin typeface="Euphemia"/>
              </a:rPr>
              <a:t>Mas: Projeto das Forças Armadas é outro</a:t>
            </a:r>
            <a:r>
              <a:rPr lang="pt-BR" sz="2500">
                <a:latin typeface="Euphemia"/>
              </a:rPr>
              <a:t>:	“</a:t>
            </a:r>
            <a:r>
              <a:rPr lang="pt-BR" sz="2500" b="1" i="1">
                <a:latin typeface="Euphemia"/>
              </a:rPr>
              <a:t>Brasil Potencia</a:t>
            </a:r>
            <a:r>
              <a:rPr lang="pt-BR" sz="2500">
                <a:latin typeface="Euphemia"/>
              </a:rPr>
              <a:t>”</a:t>
            </a:r>
          </a:p>
          <a:p>
            <a:pPr marL="914400" lvl="2" eaLnBrk="1" hangingPunct="1">
              <a:lnSpc>
                <a:spcPct val="83000"/>
              </a:lnSpc>
            </a:pPr>
            <a:r>
              <a:rPr lang="pt-BR" sz="1700">
                <a:latin typeface="Euphemia"/>
              </a:rPr>
              <a:t>Manteve propriedade privada (fundiária)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1900">
                <a:latin typeface="Euphemia"/>
              </a:rPr>
              <a:t>Diversificou fontes de dinamismo com maior atenção a agricultura e exportação, mas </a:t>
            </a:r>
          </a:p>
          <a:p>
            <a:pPr marL="639763" lvl="1" indent="-273050"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pt-BR" sz="2500">
                <a:latin typeface="Euphemia"/>
              </a:rPr>
              <a:t> </a:t>
            </a:r>
            <a:r>
              <a:rPr lang="pt-BR" sz="2100">
                <a:latin typeface="Euphemia"/>
              </a:rPr>
              <a:t>Brasil Potencia: </a:t>
            </a:r>
            <a:r>
              <a:rPr lang="pt-BR" sz="2100">
                <a:solidFill>
                  <a:srgbClr val="CC3300"/>
                </a:solidFill>
                <a:latin typeface="Euphemia"/>
              </a:rPr>
              <a:t>consolidar e ampliar diversificação do setor industrial </a:t>
            </a:r>
          </a:p>
          <a:p>
            <a:pPr marL="914400" lvl="2" eaLnBrk="1" hangingPunct="1">
              <a:lnSpc>
                <a:spcPct val="83000"/>
              </a:lnSpc>
              <a:buFont typeface="Wingdings" pitchFamily="2" charset="2"/>
              <a:buChar char="Ø"/>
            </a:pPr>
            <a:r>
              <a:rPr lang="pt-BR" sz="2100">
                <a:solidFill>
                  <a:srgbClr val="FF0066"/>
                </a:solidFill>
                <a:latin typeface="Euphemia"/>
              </a:rPr>
              <a:t>Ainda é um projeto desenvolvimentista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2900">
                <a:latin typeface="Euphemia"/>
              </a:rPr>
              <a:t>Rapidamente rearticulação política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100">
                <a:latin typeface="Euphemia"/>
              </a:rPr>
              <a:t>Setores “modernos” do empresariado nacional e multinacionais </a:t>
            </a:r>
          </a:p>
          <a:p>
            <a:pPr marL="914400" lvl="2" eaLnBrk="1" hangingPunct="1">
              <a:lnSpc>
                <a:spcPct val="83000"/>
              </a:lnSpc>
            </a:pPr>
            <a:r>
              <a:rPr lang="pt-BR" sz="1800">
                <a:latin typeface="Euphemia"/>
              </a:rPr>
              <a:t>Sinal: cassação de Lacerda em 1968</a:t>
            </a:r>
          </a:p>
          <a:p>
            <a:pPr marL="319088" indent="-319088" eaLnBrk="1" hangingPunct="1">
              <a:lnSpc>
                <a:spcPct val="83000"/>
              </a:lnSpc>
            </a:pPr>
            <a:r>
              <a:rPr lang="pt-BR" sz="2800">
                <a:latin typeface="Euphemia"/>
              </a:rPr>
              <a:t>Outros momentos tb rearticulação política</a:t>
            </a:r>
          </a:p>
          <a:p>
            <a:pPr marL="639763" lvl="1" indent="-273050" eaLnBrk="1" hangingPunct="1">
              <a:lnSpc>
                <a:spcPct val="83000"/>
              </a:lnSpc>
            </a:pPr>
            <a:r>
              <a:rPr lang="pt-BR" sz="2000">
                <a:latin typeface="Euphemia"/>
              </a:rPr>
              <a:t>P.ex. II PND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936750" y="-130175"/>
            <a:ext cx="8588375" cy="863600"/>
          </a:xfrm>
        </p:spPr>
        <p:txBody>
          <a:bodyPr/>
          <a:lstStyle/>
          <a:p>
            <a:pPr eaLnBrk="1" hangingPunct="1"/>
            <a:r>
              <a:rPr altLang="pt-BR"/>
              <a:t>Desenvolvimentismo:  definição do conceito</a:t>
            </a:r>
          </a:p>
        </p:txBody>
      </p:sp>
      <p:pic>
        <p:nvPicPr>
          <p:cNvPr id="20483" name="Picture 5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639888"/>
            <a:ext cx="15017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15950" y="4189413"/>
            <a:ext cx="264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Ricardo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Bielschowsky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(UFRJ)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2974975" y="1052513"/>
            <a:ext cx="9102725" cy="5805487"/>
          </a:xfrm>
          <a:prstGeom prst="wedgeRectCallout">
            <a:avLst>
              <a:gd name="adj1" fmla="val -59185"/>
              <a:gd name="adj2" fmla="val -23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pt-BR" altLang="pt-BR" sz="2800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Desenvolvimentismo é a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ideologia de </a:t>
            </a:r>
            <a:r>
              <a:rPr lang="pt-BR" altLang="pt-BR" sz="2400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transformação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da sociedade brasileira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definida pelo projeto econômico</a:t>
            </a:r>
            <a:r>
              <a:rPr lang="pt-BR" altLang="pt-BR" sz="2400" dirty="0">
                <a:cs typeface="Arial" panose="020B0604020202020204" pitchFamily="34" charset="0"/>
              </a:rPr>
              <a:t>  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que se compõe dos seguintes pontos fundamentais: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 industrialização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integral é a via de superação da pobreza e do subdesenvolvimento brasileiro 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Não há meios de se alcançar uma industrialização eficiente e racional no Brasil através da espontaneidade das forças de mercado, e por isso, é necessário que 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estado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planeje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planejamento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deve definir a expansão desejada dos setores econômicos e os instrumentos de promoção desta expansão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O Estado deve ordenar também a execução da expansão captando e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orientando recursos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financeiros e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promovendo investimentos diretos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naqueles setores que a iniciativa privada for insuficiente.”</a:t>
            </a:r>
          </a:p>
          <a:p>
            <a:pPr eaLnBrk="1" hangingPunct="1">
              <a:lnSpc>
                <a:spcPct val="110000"/>
              </a:lnSpc>
              <a:defRPr/>
            </a:pPr>
            <a:endParaRPr lang="pt-BR" altLang="pt-BR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6" name="Retângulo 1"/>
          <p:cNvSpPr>
            <a:spLocks noChangeArrowheads="1"/>
          </p:cNvSpPr>
          <p:nvPr/>
        </p:nvSpPr>
        <p:spPr bwMode="auto">
          <a:xfrm>
            <a:off x="615950" y="5922963"/>
            <a:ext cx="5441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Pensamento Econômico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 Brasileiro (1988), p. 8)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14388" y="188913"/>
            <a:ext cx="10363200" cy="792162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Plantagenet Cherokee"/>
              </a:rPr>
              <a:t>O início dos Governos Militares e a economia</a:t>
            </a:r>
            <a:r>
              <a:rPr lang="en-GB" sz="2400">
                <a:latin typeface="Plantagenet Cherokee"/>
              </a:rPr>
              <a:t> 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44500" y="906463"/>
            <a:ext cx="11425238" cy="57594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Euphemia"/>
              </a:rPr>
              <a:t>O Golpe militar impõe forma autoritária de solução da crise política.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Euphemia"/>
              </a:rPr>
              <a:t>Do lado econômico Castelo Branco lança o </a:t>
            </a:r>
            <a:r>
              <a:rPr lang="en-GB" sz="2800" b="1">
                <a:latin typeface="Euphemia"/>
              </a:rPr>
              <a:t>PAEG (Plano de Ação Econômica do Governo)</a:t>
            </a:r>
            <a:endParaRPr lang="en-GB" sz="2800">
              <a:latin typeface="Euphemia"/>
            </a:endParaRPr>
          </a:p>
          <a:p>
            <a:pPr marL="639763" lvl="1" indent="-273050" eaLnBrk="1" hangingPunct="1">
              <a:spcBef>
                <a:spcPts val="700"/>
              </a:spcBef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(Ministros Roberto Campos -planejamento - e Octavio Gouvêa de Bulhões – Fazenda)</a:t>
            </a:r>
          </a:p>
          <a:p>
            <a:pPr marL="319088" indent="-319088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>
                <a:latin typeface="Euphemia"/>
              </a:rPr>
              <a:t>Economicamente o Governo militar possui duas linhas iniciais de atuação: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DFBC25"/>
                </a:solidFill>
                <a:latin typeface="Euphemia"/>
              </a:rPr>
              <a:t>Política conjuntural de combate à inflação (curto prazo)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 b="1">
                <a:solidFill>
                  <a:srgbClr val="DFBC25"/>
                </a:solidFill>
                <a:latin typeface="Euphemia"/>
              </a:rPr>
              <a:t>Reformas estruturais (longo prazo).</a:t>
            </a:r>
          </a:p>
          <a:p>
            <a:pPr marL="639763" lvl="1" indent="-273050" eaLnBrk="1" hangingPunct="1"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3200" b="1">
              <a:solidFill>
                <a:srgbClr val="DFBC25"/>
              </a:solidFill>
              <a:latin typeface="Euphemia"/>
            </a:endParaRPr>
          </a:p>
          <a:p>
            <a:pPr marL="639763" lvl="1" indent="-27305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>
                <a:latin typeface="Euphemia"/>
              </a:rPr>
              <a:t>O controle inflacionário e as formas de conviver com a inflação eram vistos como pré-condições para a retomada do desenvolvimento</a:t>
            </a:r>
            <a:r>
              <a:rPr lang="en-GB" sz="2000" b="1">
                <a:latin typeface="Euphemia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ço Reservado para Número de Slide 3"/>
          <p:cNvSpPr txBox="1">
            <a:spLocks noGrp="1"/>
          </p:cNvSpPr>
          <p:nvPr/>
        </p:nvSpPr>
        <p:spPr bwMode="auto">
          <a:xfrm>
            <a:off x="0" y="6248400"/>
            <a:ext cx="7112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fld id="{12CF135A-854D-45C0-B45E-B7988EBC30F1}" type="slidenum">
              <a:rPr lang="pt-BR" sz="1400" b="1">
                <a:solidFill>
                  <a:schemeClr val="tx2"/>
                </a:solidFill>
                <a:latin typeface="+mn-lt"/>
                <a:cs typeface="Arial" pitchFamily="34" charset="0"/>
              </a:rPr>
              <a:pPr algn="ctr">
                <a:defRPr/>
              </a:pPr>
              <a:t>31</a:t>
            </a:fld>
            <a:endParaRPr lang="pt-BR" sz="1400" b="1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9458" name="Picture 11" descr="fotomat11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9363" y="736600"/>
            <a:ext cx="49291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camp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9188" y="879475"/>
            <a:ext cx="44735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781175" y="5646738"/>
            <a:ext cx="3001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Roberto Campos</a:t>
            </a:r>
          </a:p>
          <a:p>
            <a:pPr>
              <a:spcBef>
                <a:spcPct val="50000"/>
              </a:spcBef>
            </a:pPr>
            <a:r>
              <a:rPr lang="pt-BR"/>
              <a:t>Ministro do Planejamento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962775" y="5675313"/>
            <a:ext cx="379253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Octavio de Gouveia Bulhões</a:t>
            </a:r>
          </a:p>
          <a:p>
            <a:pPr>
              <a:spcBef>
                <a:spcPct val="50000"/>
              </a:spcBef>
            </a:pPr>
            <a:r>
              <a:rPr lang="pt-BR"/>
              <a:t>Ministro da Fazenda</a:t>
            </a:r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1143000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latin typeface="Plantagenet Cherokee"/>
              </a:rPr>
              <a:t>O diagnóstico da inflação</a:t>
            </a:r>
            <a:endParaRPr lang="en-GB" sz="3600">
              <a:latin typeface="Plantagenet Cherokee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1488" y="1090613"/>
            <a:ext cx="11350625" cy="551338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>
                <a:latin typeface="Euphemia"/>
              </a:rPr>
              <a:t>Inflação no início de 1964: entre 80 e 100% ao ano.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92150"/>
            <a:ext cx="9144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28588"/>
            <a:ext cx="10972800" cy="1143000"/>
          </a:xfrm>
        </p:spPr>
        <p:txBody>
          <a:bodyPr tIns="0" bIns="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latin typeface="Plantagenet Cherokee"/>
              </a:rPr>
              <a:t>O diagnóstico da inflação</a:t>
            </a:r>
            <a:endParaRPr lang="en-GB" sz="3600">
              <a:latin typeface="Plantagenet Cherokee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1488" y="1090613"/>
            <a:ext cx="11350625" cy="576738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>
                <a:latin typeface="Euphemia"/>
              </a:rPr>
              <a:t>Inflação no início de 1964: entre 80 e 100% ao ano.</a:t>
            </a:r>
          </a:p>
          <a:p>
            <a:pPr marL="319088" indent="-319088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Em um primeiro momento, diagnostico ortodoxo clássico</a:t>
            </a:r>
            <a:r>
              <a:rPr lang="pt-BR" dirty="0">
                <a:latin typeface="Euphemia"/>
              </a:rPr>
              <a:t>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Excesso de demanda</a:t>
            </a:r>
            <a:r>
              <a:rPr lang="pt-BR" sz="3200" dirty="0">
                <a:latin typeface="Euphemia"/>
              </a:rPr>
              <a:t> 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latin typeface="Euphemia"/>
              </a:rPr>
              <a:t> 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tendência ao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déficit público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, 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dirty="0">
                <a:latin typeface="Euphemia"/>
              </a:rPr>
              <a:t>elevada propensão à consumir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dirty="0">
                <a:latin typeface="Euphemia"/>
              </a:rPr>
              <a:t>fruto de uma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política salarial frouxa</a:t>
            </a:r>
            <a:r>
              <a:rPr lang="pt-BR" sz="2800" b="1" dirty="0">
                <a:latin typeface="Euphemia"/>
              </a:rPr>
              <a:t> em ambiente de pleno emprego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b="1" dirty="0">
                <a:latin typeface="Euphemia"/>
              </a:rPr>
              <a:t>falta de controle sobre a</a:t>
            </a:r>
            <a:r>
              <a:rPr lang="pt-BR" sz="2800" b="1" dirty="0">
                <a:solidFill>
                  <a:schemeClr val="hlink"/>
                </a:solidFill>
                <a:latin typeface="Euphemia"/>
              </a:rPr>
              <a:t> </a:t>
            </a:r>
            <a:r>
              <a:rPr lang="pt-BR" sz="2800" b="1" u="sng" dirty="0">
                <a:solidFill>
                  <a:schemeClr val="hlink"/>
                </a:solidFill>
                <a:latin typeface="Euphemia"/>
              </a:rPr>
              <a:t>expansão do crédito</a:t>
            </a:r>
            <a:r>
              <a:rPr lang="pt-BR" sz="2800" b="1" dirty="0">
                <a:latin typeface="Euphemia"/>
              </a:rPr>
              <a:t>.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b="1" dirty="0">
              <a:latin typeface="Euphemia"/>
            </a:endParaRPr>
          </a:p>
          <a:p>
            <a:pPr marL="319088" indent="-319088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3200" dirty="0">
                <a:latin typeface="Euphemia"/>
              </a:rPr>
              <a:t>No Plano existem algumas </a:t>
            </a:r>
            <a:r>
              <a:rPr lang="pt-BR" sz="3200" dirty="0" err="1">
                <a:latin typeface="Euphemia"/>
              </a:rPr>
              <a:t>idéias</a:t>
            </a:r>
            <a:r>
              <a:rPr lang="pt-BR" sz="3200" dirty="0">
                <a:latin typeface="Euphemia"/>
              </a:rPr>
              <a:t> um pouco diferentes:</a:t>
            </a:r>
          </a:p>
          <a:p>
            <a:pPr marL="639763" lvl="1" indent="-273050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solidFill>
                  <a:srgbClr val="FF0066"/>
                </a:solidFill>
                <a:latin typeface="Euphemia"/>
              </a:rPr>
              <a:t>inconsistência distributiva</a:t>
            </a:r>
            <a:r>
              <a:rPr lang="pt-BR" sz="2400" dirty="0">
                <a:latin typeface="Euphemia"/>
              </a:rPr>
              <a:t> por trás da inflação do período (até de inércia)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Gastos do governo, salários e investimentos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Salários à frente na corrida de preços </a:t>
            </a:r>
          </a:p>
          <a:p>
            <a:pPr marL="914400" lvl="2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Propagado por meio de expansão monetária</a:t>
            </a:r>
          </a:p>
          <a:p>
            <a:pPr marL="639763" lvl="1" indent="-273050" eaLnBrk="1" hangingPunct="1">
              <a:lnSpc>
                <a:spcPct val="70000"/>
              </a:lnSpc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>
                <a:latin typeface="Euphemia"/>
              </a:rPr>
              <a:t>Em outros momentos aceita-se inclusive </a:t>
            </a:r>
            <a:r>
              <a:rPr lang="pt-BR" sz="2400" dirty="0" err="1">
                <a:latin typeface="Euphemia"/>
              </a:rPr>
              <a:t>idéias</a:t>
            </a:r>
            <a:r>
              <a:rPr lang="pt-BR" sz="2400" dirty="0">
                <a:latin typeface="Euphemia"/>
              </a:rPr>
              <a:t> estruturalistas de </a:t>
            </a:r>
            <a:r>
              <a:rPr lang="pt-BR" sz="2400" dirty="0">
                <a:solidFill>
                  <a:srgbClr val="FF0066"/>
                </a:solidFill>
                <a:latin typeface="Euphemia"/>
              </a:rPr>
              <a:t>estrangulamentos e limitações de oferta</a:t>
            </a:r>
            <a:endParaRPr lang="en-GB" sz="2500" dirty="0">
              <a:latin typeface="Euphemi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55663" y="190500"/>
            <a:ext cx="10972800" cy="1082675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>
                <a:latin typeface="Plantagenet Cherokee"/>
              </a:rPr>
              <a:t>Heterodoxia: Uma “nova” atitude frente à inflação</a:t>
            </a:r>
            <a:r>
              <a:rPr lang="en-GB" sz="2400">
                <a:latin typeface="Plantagenet Cherokee"/>
              </a:rPr>
              <a:t>: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27050" y="1376363"/>
            <a:ext cx="11137900" cy="5382246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  <a:normAutofit/>
          </a:bodyPr>
          <a:lstStyle/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Os governantes do regime militar implementaram uma forma peculiar de lidar com a inflação:</a:t>
            </a:r>
            <a:endParaRPr lang="pt-BR" sz="2400" dirty="0">
              <a:latin typeface="Euphemia"/>
            </a:endParaRP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Adota-se uma atitude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gradualista</a:t>
            </a:r>
            <a:r>
              <a:rPr lang="pt-BR" sz="2800" b="1" dirty="0">
                <a:latin typeface="Euphemia"/>
              </a:rPr>
              <a:t> </a:t>
            </a:r>
            <a:r>
              <a:rPr lang="pt-BR" sz="2800" dirty="0">
                <a:latin typeface="Euphemia"/>
              </a:rPr>
              <a:t>no combate à inflação. Deixa-se de lado os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tratamentos de choque</a:t>
            </a:r>
            <a:r>
              <a:rPr lang="pt-BR" sz="2800" b="1" dirty="0">
                <a:latin typeface="Euphemia"/>
              </a:rPr>
              <a:t>.</a:t>
            </a:r>
            <a:r>
              <a:rPr lang="pt-BR" sz="2800" dirty="0">
                <a:latin typeface="Euphemia"/>
              </a:rPr>
              <a:t> 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900" dirty="0">
                <a:latin typeface="Euphemia"/>
              </a:rPr>
              <a:t>Metas para a inflação (em %): 70 (64), 25 (66), 10 (67)</a:t>
            </a:r>
          </a:p>
          <a:p>
            <a:pPr marL="1096963" lvl="2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700" dirty="0">
                <a:latin typeface="Euphemia"/>
              </a:rPr>
              <a:t>Gradualismo já dotado em planos anteriores PEM e Plano Trienal  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Deve-se aprender a </a:t>
            </a:r>
            <a:r>
              <a:rPr lang="pt-BR" sz="2800" b="1" dirty="0">
                <a:solidFill>
                  <a:srgbClr val="DFBC25"/>
                </a:solidFill>
                <a:latin typeface="Euphemia"/>
              </a:rPr>
              <a:t>conviver com a inflação</a:t>
            </a:r>
            <a:r>
              <a:rPr lang="pt-BR" sz="2800" dirty="0">
                <a:latin typeface="Euphemia"/>
              </a:rPr>
              <a:t>.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900" dirty="0">
                <a:latin typeface="Euphemia"/>
              </a:rPr>
              <a:t>Inflação é um mal inevitável do crescimento acelerado que se deseja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900" dirty="0">
                <a:latin typeface="Euphemia"/>
              </a:rPr>
              <a:t>Combate a inflação deve estar sintonizado com política de crescimento</a:t>
            </a:r>
          </a:p>
          <a:p>
            <a:pPr marL="319088" indent="-319088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>
                <a:latin typeface="Euphemia"/>
              </a:rPr>
              <a:t>Surge a noção de </a:t>
            </a:r>
            <a:r>
              <a:rPr lang="pt-BR" sz="2800" b="1" dirty="0">
                <a:solidFill>
                  <a:srgbClr val="FF0066"/>
                </a:solidFill>
                <a:latin typeface="Euphemia"/>
              </a:rPr>
              <a:t>correção monetária </a:t>
            </a:r>
            <a:r>
              <a:rPr lang="pt-BR" sz="2800" dirty="0">
                <a:solidFill>
                  <a:srgbClr val="FF0066"/>
                </a:solidFill>
                <a:latin typeface="Euphemia"/>
              </a:rPr>
              <a:t>e </a:t>
            </a:r>
            <a:r>
              <a:rPr lang="pt-BR" sz="2800" b="1" dirty="0">
                <a:solidFill>
                  <a:srgbClr val="FF0066"/>
                </a:solidFill>
                <a:latin typeface="Euphemia"/>
              </a:rPr>
              <a:t>indexação</a:t>
            </a:r>
          </a:p>
          <a:p>
            <a:pPr marL="639763" lvl="1" indent="-273050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000" dirty="0">
                <a:latin typeface="Euphemia"/>
              </a:rPr>
              <a:t>Inflação é um mal inevitável – necessário alterar o arcabouço legal do país de modo a facilitar o convívio com ela </a:t>
            </a:r>
          </a:p>
          <a:p>
            <a:pPr lvl="2" eaLnBrk="1" hangingPunct="1">
              <a:lnSpc>
                <a:spcPct val="8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800" dirty="0">
                <a:latin typeface="Euphemia"/>
              </a:rPr>
              <a:t>Eliminar o fictício pressuposto legal de que a moeda brasileira é estável</a:t>
            </a:r>
          </a:p>
          <a:p>
            <a:pPr marL="319088" indent="-319088" eaLnBrk="1" hangingPunct="1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t-BR" sz="2800" dirty="0">
              <a:latin typeface="Euphemia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188325" y="27717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5" name="Picture 4" descr="68770_3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137" y="2669721"/>
            <a:ext cx="14890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024" y="2669720"/>
            <a:ext cx="1135926" cy="201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en-GB" sz="3600">
                <a:latin typeface="Plantagenet Cherokee"/>
              </a:rPr>
              <a:t>Até onde o PAEG é um plano heterodoxo ?</a:t>
            </a:r>
            <a:endParaRPr lang="pt-BR" sz="3600">
              <a:latin typeface="Plantagenet Cherokee"/>
            </a:endParaRPr>
          </a:p>
        </p:txBody>
      </p:sp>
      <p:sp>
        <p:nvSpPr>
          <p:cNvPr id="23554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412750" y="1298575"/>
            <a:ext cx="10525125" cy="520065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eaLnBrk="1" hangingPunct="1"/>
            <a:r>
              <a:rPr lang="pt-BR" sz="2800">
                <a:latin typeface="Euphemia"/>
              </a:rPr>
              <a:t>Gradualismo</a:t>
            </a:r>
          </a:p>
          <a:p>
            <a:pPr marL="319088" indent="-319088" eaLnBrk="1" hangingPunct="1"/>
            <a:r>
              <a:rPr lang="pt-BR" sz="2800">
                <a:latin typeface="Euphemia"/>
              </a:rPr>
              <a:t>Convívio</a:t>
            </a:r>
          </a:p>
          <a:p>
            <a:pPr marL="319088" indent="-319088" eaLnBrk="1" hangingPunct="1"/>
            <a:r>
              <a:rPr lang="pt-BR" sz="2800">
                <a:latin typeface="Euphemia"/>
              </a:rPr>
              <a:t>Correção monetária e indexação</a:t>
            </a:r>
          </a:p>
          <a:p>
            <a:pPr marL="319088" indent="-319088" eaLnBrk="1" hangingPunct="1"/>
            <a:r>
              <a:rPr lang="pt-BR" sz="2800">
                <a:latin typeface="Euphemia"/>
              </a:rPr>
              <a:t>Mas também </a:t>
            </a:r>
          </a:p>
          <a:p>
            <a:pPr marL="639763" lvl="1" indent="-273050" eaLnBrk="1" hangingPunct="1"/>
            <a:r>
              <a:rPr lang="pt-BR" sz="2000">
                <a:latin typeface="Euphemia"/>
              </a:rPr>
              <a:t>Inconsistência distributiva – expansão monetária sancionadora</a:t>
            </a:r>
          </a:p>
          <a:p>
            <a:pPr lvl="2" eaLnBrk="1" hangingPunct="1"/>
            <a:r>
              <a:rPr lang="pt-BR" sz="1700">
                <a:latin typeface="Euphemia"/>
              </a:rPr>
              <a:t>Corrida de preços, inércia, problemas de oferta?</a:t>
            </a:r>
          </a:p>
          <a:p>
            <a:pPr marL="639763" lvl="1" indent="-273050" eaLnBrk="1" hangingPunct="1"/>
            <a:r>
              <a:rPr lang="pt-BR" sz="2000">
                <a:latin typeface="Euphemia"/>
              </a:rPr>
              <a:t>Necessidade de reforma </a:t>
            </a:r>
          </a:p>
          <a:p>
            <a:pPr lvl="2" eaLnBrk="1" hangingPunct="1"/>
            <a:r>
              <a:rPr lang="pt-BR" sz="1800">
                <a:latin typeface="Euphemia"/>
              </a:rPr>
              <a:t>vai além da idéia simplista de políticas monetárias e fiscais rigorosas como mecanismo de combate a inflação</a:t>
            </a:r>
          </a:p>
        </p:txBody>
      </p:sp>
      <p:graphicFrame>
        <p:nvGraphicFramePr>
          <p:cNvPr id="393218" name="Object 2"/>
          <p:cNvGraphicFramePr>
            <a:graphicFrameLocks noChangeAspect="1"/>
          </p:cNvGraphicFramePr>
          <p:nvPr/>
        </p:nvGraphicFramePr>
        <p:xfrm>
          <a:off x="8907463" y="1366838"/>
          <a:ext cx="2105025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lip" r:id="rId4" imgW="1063440" imgH="2287800" progId="">
                  <p:embed/>
                </p:oleObj>
              </mc:Choice>
              <mc:Fallback>
                <p:oleObj name="Clip" r:id="rId4" imgW="1063440" imgH="2287800" progId="">
                  <p:embed/>
                  <p:pic>
                    <p:nvPicPr>
                      <p:cNvPr id="393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7463" y="1366838"/>
                        <a:ext cx="2105025" cy="218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>
            <a:spLocks noChangeArrowheads="1"/>
          </p:cNvSpPr>
          <p:nvPr/>
        </p:nvSpPr>
        <p:spPr bwMode="auto">
          <a:xfrm>
            <a:off x="963613" y="358775"/>
            <a:ext cx="5511800" cy="1749425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>
                <a:solidFill>
                  <a:srgbClr val="F8FD3D"/>
                </a:solidFill>
              </a:rPr>
              <a:t>Indexação/ Correção Monetária: Até onde é/foi uma boa idéia ?</a:t>
            </a:r>
          </a:p>
        </p:txBody>
      </p:sp>
      <p:pic>
        <p:nvPicPr>
          <p:cNvPr id="31746" name="Picture 5" descr="MM900336956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3850" y="190500"/>
            <a:ext cx="1655763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34950" y="2224088"/>
            <a:ext cx="11504613" cy="2328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>
                <a:solidFill>
                  <a:srgbClr val="F8FD3D"/>
                </a:solidFill>
              </a:rPr>
              <a:t> Introduzida no Brasil pela criação da ORTN – ativos financeiro com rentabilidade real permitindo o governo financiar de forma não inflacionária déficits públicos com emissão de divida publica e efetivamente permite um convívio com a inflação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pt-BR" sz="1000">
              <a:solidFill>
                <a:srgbClr val="F8FD3D"/>
              </a:solidFill>
            </a:endParaRPr>
          </a:p>
          <a:p>
            <a:pPr>
              <a:spcBef>
                <a:spcPct val="50000"/>
              </a:spcBef>
              <a:buClr>
                <a:srgbClr val="BB0101"/>
              </a:buClr>
              <a:buSzPct val="215000"/>
              <a:buFont typeface="Wingdings" pitchFamily="2" charset="2"/>
              <a:buChar char="N"/>
            </a:pPr>
            <a:r>
              <a:rPr lang="pt-BR" sz="2400">
                <a:solidFill>
                  <a:srgbClr val="F8FD3D"/>
                </a:solidFill>
              </a:rPr>
              <a:t>  Problema: dependendo de seu alcance acaba por impedir que choques inflacionários sejam dissipados  - inflação inercial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 noGrp="1"/>
          </p:cNvGraphicFramePr>
          <p:nvPr/>
        </p:nvGraphicFramePr>
        <p:xfrm>
          <a:off x="528" y="0"/>
          <a:ext cx="121909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algn="ctr"/>
            <a:r>
              <a:rPr lang="pt-BR"/>
              <a:t>Brasil: Inflação (1973 – 1985) </a:t>
            </a:r>
            <a:r>
              <a:rPr lang="pt-BR" sz="1900"/>
              <a:t>Taxas anuais (%)</a:t>
            </a:r>
          </a:p>
        </p:txBody>
      </p:sp>
      <p:graphicFrame>
        <p:nvGraphicFramePr>
          <p:cNvPr id="387075" name="Object 3"/>
          <p:cNvGraphicFramePr>
            <a:graphicFrameLocks noGrp="1" noChangeAspect="1"/>
          </p:cNvGraphicFramePr>
          <p:nvPr>
            <p:ph type="chart" idx="4294967295"/>
          </p:nvPr>
        </p:nvGraphicFramePr>
        <p:xfrm>
          <a:off x="1117600" y="1774825"/>
          <a:ext cx="9704388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Gráfico" r:id="rId4" imgW="8001143" imgH="4267390" progId="MSGraph.Chart.8">
                  <p:embed followColorScheme="full"/>
                </p:oleObj>
              </mc:Choice>
              <mc:Fallback>
                <p:oleObj name="Gráfico" r:id="rId4" imgW="8001143" imgH="4267390" progId="MSGraph.Chart.8">
                  <p:embed followColorScheme="full"/>
                  <p:pic>
                    <p:nvPicPr>
                      <p:cNvPr id="387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774825"/>
                        <a:ext cx="9704388" cy="430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6" name="Line 4"/>
          <p:cNvSpPr>
            <a:spLocks noChangeShapeType="1"/>
          </p:cNvSpPr>
          <p:nvPr/>
        </p:nvSpPr>
        <p:spPr bwMode="auto">
          <a:xfrm flipV="1">
            <a:off x="2927350" y="4941888"/>
            <a:ext cx="2786063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77" name="Line 5"/>
          <p:cNvSpPr>
            <a:spLocks noChangeShapeType="1"/>
          </p:cNvSpPr>
          <p:nvPr/>
        </p:nvSpPr>
        <p:spPr bwMode="auto">
          <a:xfrm>
            <a:off x="6769100" y="4076700"/>
            <a:ext cx="1631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78" name="Line 6"/>
          <p:cNvSpPr>
            <a:spLocks noChangeShapeType="1"/>
          </p:cNvSpPr>
          <p:nvPr/>
        </p:nvSpPr>
        <p:spPr bwMode="auto">
          <a:xfrm>
            <a:off x="8783638" y="2492375"/>
            <a:ext cx="163195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3024188" y="2636838"/>
            <a:ext cx="23987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solidFill>
                  <a:srgbClr val="99FF66"/>
                </a:solidFill>
                <a:latin typeface="Verdana" pitchFamily="34" charset="0"/>
                <a:cs typeface="Arial" charset="0"/>
              </a:rPr>
              <a:t>Tendências </a:t>
            </a:r>
          </a:p>
        </p:txBody>
      </p:sp>
      <p:sp>
        <p:nvSpPr>
          <p:cNvPr id="387080" name="Line 8"/>
          <p:cNvSpPr>
            <a:spLocks noChangeShapeType="1"/>
          </p:cNvSpPr>
          <p:nvPr/>
        </p:nvSpPr>
        <p:spPr bwMode="auto">
          <a:xfrm>
            <a:off x="4078288" y="2997200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1" name="Line 9"/>
          <p:cNvSpPr>
            <a:spLocks noChangeShapeType="1"/>
          </p:cNvSpPr>
          <p:nvPr/>
        </p:nvSpPr>
        <p:spPr bwMode="auto">
          <a:xfrm>
            <a:off x="5135563" y="2997200"/>
            <a:ext cx="24971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4464050" y="3500438"/>
            <a:ext cx="1631950" cy="376237"/>
          </a:xfrm>
          <a:prstGeom prst="rect">
            <a:avLst/>
          </a:prstGeom>
          <a:solidFill>
            <a:srgbClr val="66FF33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Verdana" pitchFamily="34" charset="0"/>
                <a:cs typeface="Arial" charset="0"/>
              </a:rPr>
              <a:t>Choques</a:t>
            </a:r>
          </a:p>
        </p:txBody>
      </p:sp>
      <p:sp>
        <p:nvSpPr>
          <p:cNvPr id="387083" name="Line 11"/>
          <p:cNvSpPr>
            <a:spLocks noChangeShapeType="1"/>
          </p:cNvSpPr>
          <p:nvPr/>
        </p:nvSpPr>
        <p:spPr bwMode="auto">
          <a:xfrm flipV="1">
            <a:off x="5713413" y="4076700"/>
            <a:ext cx="1055687" cy="865188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84" name="Line 12"/>
          <p:cNvSpPr>
            <a:spLocks noChangeShapeType="1"/>
          </p:cNvSpPr>
          <p:nvPr/>
        </p:nvSpPr>
        <p:spPr bwMode="auto">
          <a:xfrm flipV="1">
            <a:off x="8401050" y="2492375"/>
            <a:ext cx="382588" cy="1584325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87085" name="Line 13"/>
          <p:cNvSpPr>
            <a:spLocks noChangeShapeType="1"/>
          </p:cNvSpPr>
          <p:nvPr/>
        </p:nvSpPr>
        <p:spPr bwMode="auto">
          <a:xfrm>
            <a:off x="5808663" y="3860800"/>
            <a:ext cx="5746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6" name="Line 14"/>
          <p:cNvSpPr>
            <a:spLocks noChangeShapeType="1"/>
          </p:cNvSpPr>
          <p:nvPr/>
        </p:nvSpPr>
        <p:spPr bwMode="auto">
          <a:xfrm flipV="1">
            <a:off x="6096000" y="3500438"/>
            <a:ext cx="24003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387087" name="Freeform 15"/>
          <p:cNvSpPr>
            <a:spLocks/>
          </p:cNvSpPr>
          <p:nvPr/>
        </p:nvSpPr>
        <p:spPr bwMode="auto">
          <a:xfrm>
            <a:off x="4559300" y="2133600"/>
            <a:ext cx="4513263" cy="468313"/>
          </a:xfrm>
          <a:custGeom>
            <a:avLst/>
            <a:gdLst>
              <a:gd name="T0" fmla="*/ 0 w 2132"/>
              <a:gd name="T1" fmla="*/ 743447572 h 295"/>
              <a:gd name="T2" fmla="*/ 2147483647 w 2132"/>
              <a:gd name="T3" fmla="*/ 57964450 h 295"/>
              <a:gd name="T4" fmla="*/ 2147483647 w 2132"/>
              <a:gd name="T5" fmla="*/ 400705999 h 295"/>
              <a:gd name="T6" fmla="*/ 0 60000 65536"/>
              <a:gd name="T7" fmla="*/ 0 60000 65536"/>
              <a:gd name="T8" fmla="*/ 0 60000 65536"/>
              <a:gd name="T9" fmla="*/ 0 w 2132"/>
              <a:gd name="T10" fmla="*/ 0 h 295"/>
              <a:gd name="T11" fmla="*/ 2132 w 2132"/>
              <a:gd name="T12" fmla="*/ 295 h 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2" h="295">
                <a:moveTo>
                  <a:pt x="0" y="295"/>
                </a:moveTo>
                <a:cubicBezTo>
                  <a:pt x="662" y="170"/>
                  <a:pt x="1324" y="46"/>
                  <a:pt x="1679" y="23"/>
                </a:cubicBezTo>
                <a:cubicBezTo>
                  <a:pt x="2034" y="0"/>
                  <a:pt x="2057" y="136"/>
                  <a:pt x="2132" y="15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8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87075" grpId="0"/>
      <p:bldP spid="387076" grpId="0" animBg="1"/>
      <p:bldP spid="387077" grpId="0" animBg="1"/>
      <p:bldP spid="387078" grpId="0" animBg="1"/>
      <p:bldP spid="387079" grpId="0" animBg="1"/>
      <p:bldP spid="387080" grpId="0" animBg="1"/>
      <p:bldP spid="387081" grpId="0" animBg="1"/>
      <p:bldP spid="387082" grpId="0" animBg="1"/>
      <p:bldP spid="387083" grpId="0" animBg="1"/>
      <p:bldP spid="387084" grpId="0" animBg="1"/>
      <p:bldP spid="387085" grpId="0" animBg="1"/>
      <p:bldP spid="387086" grpId="0" animBg="1"/>
      <p:bldP spid="3870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28600"/>
            <a:ext cx="9159875" cy="777875"/>
          </a:xfrm>
        </p:spPr>
        <p:txBody>
          <a:bodyPr/>
          <a:lstStyle/>
          <a:p>
            <a:r>
              <a:rPr altLang="pt-BR" sz="4400" b="1"/>
              <a:t>O Estado Desenvolvimentista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1775" y="1460500"/>
            <a:ext cx="9369425" cy="53975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60400" indent="-660400" algn="ctr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altLang="pt-BR" sz="2800" dirty="0"/>
              <a:t>Ao Estado caberiam diferentes funções :</a:t>
            </a:r>
            <a:endParaRPr altLang="pt-BR" sz="3200" dirty="0"/>
          </a:p>
          <a:p>
            <a:pPr lvl="1"/>
            <a:r>
              <a:rPr altLang="pt-BR" sz="2400" u="sng" dirty="0"/>
              <a:t>Estado condutor</a:t>
            </a:r>
          </a:p>
          <a:p>
            <a:pPr lvl="2"/>
            <a:r>
              <a:rPr altLang="pt-BR" sz="2000" dirty="0"/>
              <a:t>Política econômica (moeda, cambio, fiscalidade) conduzida tendo em vista a industrialização </a:t>
            </a:r>
          </a:p>
          <a:p>
            <a:pPr lvl="1"/>
            <a:r>
              <a:rPr altLang="pt-BR" sz="2400" u="sng" dirty="0"/>
              <a:t>Estado regulamentador</a:t>
            </a:r>
          </a:p>
          <a:p>
            <a:pPr lvl="2"/>
            <a:r>
              <a:rPr altLang="pt-BR" sz="2000" dirty="0"/>
              <a:t>Estatização dos conflitos, regulação das atividades e dos mercados </a:t>
            </a:r>
          </a:p>
          <a:p>
            <a:pPr lvl="3"/>
            <a:r>
              <a:rPr altLang="pt-BR" sz="2000" dirty="0"/>
              <a:t>Mercado de trabalho (Ministério, Justiça, sindicatos, previdência, CLT)</a:t>
            </a:r>
          </a:p>
          <a:p>
            <a:pPr lvl="3"/>
            <a:r>
              <a:rPr altLang="pt-BR" sz="2000" dirty="0"/>
              <a:t>Conflitos </a:t>
            </a:r>
            <a:r>
              <a:rPr altLang="pt-BR" sz="2000" dirty="0" err="1"/>
              <a:t>inter</a:t>
            </a:r>
            <a:r>
              <a:rPr altLang="pt-BR" sz="2000" dirty="0"/>
              <a:t> capitalistas (leis, códigos, departamentos, conselhos</a:t>
            </a:r>
            <a:r>
              <a:rPr altLang="pt-BR" sz="2000" u="sng" dirty="0"/>
              <a:t>)</a:t>
            </a:r>
          </a:p>
          <a:p>
            <a:pPr lvl="1"/>
            <a:r>
              <a:rPr altLang="pt-BR" sz="2400" u="sng" dirty="0"/>
              <a:t>Estado produtor</a:t>
            </a:r>
            <a:endParaRPr altLang="pt-BR" sz="2400" dirty="0"/>
          </a:p>
          <a:p>
            <a:pPr lvl="2"/>
            <a:r>
              <a:rPr altLang="pt-BR" sz="2000" dirty="0"/>
              <a:t>Estatização da provisão e produção de infraestrutura e de bens intermediários</a:t>
            </a:r>
          </a:p>
          <a:p>
            <a:pPr lvl="1"/>
            <a:r>
              <a:rPr altLang="pt-BR" sz="2400" u="sng" dirty="0"/>
              <a:t>Estado Financiador</a:t>
            </a:r>
          </a:p>
          <a:p>
            <a:pPr lvl="2"/>
            <a:r>
              <a:rPr altLang="pt-BR" sz="2000" dirty="0"/>
              <a:t>Controle da absorção da poupança e de seu destino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601200" y="1804737"/>
            <a:ext cx="2430378" cy="489364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Até onde isto é possível – Problemas 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Capacidade de financiamento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Capacidade de planejamento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Falhas de mercado x falhas de governo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22519" y="620534"/>
            <a:ext cx="7096263" cy="1200329"/>
          </a:xfrm>
          <a:prstGeom prst="rect">
            <a:avLst/>
          </a:prstGeom>
          <a:solidFill>
            <a:schemeClr val="tx2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600" dirty="0">
                <a:solidFill>
                  <a:srgbClr val="F8FD3D"/>
                </a:solidFill>
              </a:rPr>
              <a:t>Indexação/ Correção Monetária: Até onde é/foi uma boa </a:t>
            </a:r>
            <a:r>
              <a:rPr lang="pt-BR" sz="3600" dirty="0" err="1">
                <a:solidFill>
                  <a:srgbClr val="F8FD3D"/>
                </a:solidFill>
              </a:rPr>
              <a:t>idéia</a:t>
            </a:r>
            <a:r>
              <a:rPr lang="pt-BR" sz="3600" dirty="0">
                <a:solidFill>
                  <a:srgbClr val="F8FD3D"/>
                </a:solidFill>
              </a:rPr>
              <a:t> ?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34950" y="2224088"/>
            <a:ext cx="11650663" cy="23288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pt-BR" sz="2400">
                <a:solidFill>
                  <a:srgbClr val="F8FD3D"/>
                </a:solidFill>
              </a:rPr>
              <a:t> Introduzida no Brasil pela criação da ORTN – ativos financeiro com rentabilidade real permitindo o governo financiar de forma não inflacionária déficits públicos com emissão de divida publica e efetivamente permite um convívio com a inflação 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pt-BR" sz="1000">
              <a:solidFill>
                <a:srgbClr val="F8FD3D"/>
              </a:solidFill>
            </a:endParaRPr>
          </a:p>
          <a:p>
            <a:pPr>
              <a:spcBef>
                <a:spcPct val="50000"/>
              </a:spcBef>
              <a:buClr>
                <a:srgbClr val="BB0101"/>
              </a:buClr>
              <a:buSzPct val="215000"/>
              <a:buFont typeface="Wingdings" pitchFamily="2" charset="2"/>
              <a:buChar char="N"/>
            </a:pPr>
            <a:r>
              <a:rPr lang="pt-BR" sz="2400">
                <a:solidFill>
                  <a:srgbClr val="F8FD3D"/>
                </a:solidFill>
              </a:rPr>
              <a:t>  Problema: dependendo de seu alcance acaba por impedir que choques inflacionários sejam dissipados  - inflação inercial 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298450" y="4956175"/>
            <a:ext cx="11614150" cy="1735138"/>
          </a:xfrm>
          <a:prstGeom prst="rect">
            <a:avLst/>
          </a:prstGeom>
          <a:solidFill>
            <a:srgbClr val="DFBC2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pt-BR" sz="2400">
                <a:solidFill>
                  <a:srgbClr val="21291D"/>
                </a:solidFill>
              </a:rPr>
              <a:t>Defensores/críticos: Idéia original era correção monetária restrita à ativos financeiros e sistema tributário, mas se espalhou muito além disto rapidamente, especialmente para preços como salários e cambio –</a:t>
            </a:r>
          </a:p>
          <a:p>
            <a:pPr>
              <a:spcBef>
                <a:spcPct val="50000"/>
              </a:spcBef>
              <a:buClr>
                <a:srgbClr val="BB0101"/>
              </a:buClr>
              <a:buSzPct val="170000"/>
              <a:buFont typeface="Wingdings" pitchFamily="2" charset="2"/>
              <a:buChar char="M"/>
            </a:pPr>
            <a:r>
              <a:rPr lang="pt-BR" sz="2400">
                <a:solidFill>
                  <a:srgbClr val="21291D"/>
                </a:solidFill>
              </a:rPr>
              <a:t> boa idéia virou um problema</a:t>
            </a:r>
          </a:p>
        </p:txBody>
      </p:sp>
      <p:pic>
        <p:nvPicPr>
          <p:cNvPr id="43014" name="Picture 6" descr="https://www.traca.com.br/capas/849/849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78" y="1"/>
            <a:ext cx="1563757" cy="21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sultado de imagem para mario simons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018" name="Picture 10" descr="https://upload.wikimedia.org/wikipedia/pt/thumb/6/6b/Simonsen.jpg/200px-Simons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635" y="27762"/>
            <a:ext cx="1590261" cy="215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04775"/>
            <a:ext cx="11857037" cy="1739900"/>
          </a:xfrm>
        </p:spPr>
        <p:txBody>
          <a:bodyPr lIns="91440" rIns="91440" anchor="ctr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>
                <a:latin typeface="Plantagenet Cherokee"/>
              </a:rPr>
              <a:t>As principais medidas estabilizadoras do PAEG:</a:t>
            </a:r>
            <a:br>
              <a:rPr lang="en-GB" b="1">
                <a:latin typeface="Plantagenet Cherokee"/>
              </a:rPr>
            </a:br>
            <a:br>
              <a:rPr lang="en-GB" b="1">
                <a:latin typeface="Plantagenet Cherokee"/>
              </a:rPr>
            </a:br>
            <a:r>
              <a:rPr lang="en-GB" b="1">
                <a:latin typeface="Plantagenet Cherokee"/>
              </a:rPr>
              <a:t>(o lado ortodoxo)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693863"/>
            <a:ext cx="11811000" cy="5164137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>
                <a:latin typeface="Euphemia"/>
              </a:rPr>
              <a:t>Redução do déficit público</a:t>
            </a:r>
            <a:r>
              <a:rPr lang="pt-BR" sz="2800"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Diminuição de gastos (subsídios) mas especialmente aumento de arrecadação (impostos e tarifas públicas)</a:t>
            </a:r>
          </a:p>
          <a:p>
            <a:pPr marL="1301750" lvl="2" indent="-571500" eaLnBrk="1" hangingPunct="1"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>
                <a:latin typeface="Euphemia"/>
              </a:rPr>
              <a:t>Duvidas sobre contabilização do déficit mas: 4% (63) para 1% (66)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Redução de subsídios e aumento das tarifas públicas - </a:t>
            </a:r>
            <a:r>
              <a:rPr lang="pt-BR" sz="2000" b="1" u="sng">
                <a:solidFill>
                  <a:srgbClr val="DFBC25"/>
                </a:solidFill>
                <a:latin typeface="Euphemia"/>
              </a:rPr>
              <a:t>inflação corretiva</a:t>
            </a:r>
            <a:r>
              <a:rPr lang="pt-BR" sz="2000">
                <a:solidFill>
                  <a:srgbClr val="DFBC25"/>
                </a:solidFill>
                <a:latin typeface="Euphemia"/>
              </a:rPr>
              <a:t>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Novas formas de financiamento do déficit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800" b="1">
                <a:latin typeface="Euphemia"/>
              </a:rPr>
              <a:t>Restrição do crédito e aperto monetário 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Só aparece mesmo em 66</a:t>
            </a:r>
          </a:p>
          <a:p>
            <a:pPr marL="1301750" lvl="2" indent="-571500" eaLnBrk="1" hangingPunct="1"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>
                <a:latin typeface="Euphemia"/>
              </a:rPr>
              <a:t>65 – efeito entrada de capitais e BP (?)</a:t>
            </a:r>
          </a:p>
          <a:p>
            <a:pPr marL="1028700" lvl="1" indent="-571500" eaLnBrk="1" hangingPunct="1"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aumento das taxas de juros, </a:t>
            </a:r>
          </a:p>
          <a:p>
            <a:pPr marL="1028700" lvl="1" indent="-571500" eaLnBrk="1" hangingPunct="1"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melhora dos mecanismos de controle</a:t>
            </a:r>
          </a:p>
          <a:p>
            <a:pPr marL="708025" indent="-571500" eaLnBrk="1" hangingPunct="1">
              <a:buFont typeface="Tw Cen MT"/>
              <a:buAutoNum type="romanLcPeriod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en-GB" sz="2800">
              <a:latin typeface="Euphemia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462588" y="4435475"/>
            <a:ext cx="6246812" cy="1681163"/>
          </a:xfrm>
          <a:prstGeom prst="wedgeRectCallout">
            <a:avLst>
              <a:gd name="adj1" fmla="val 3139"/>
              <a:gd name="adj2" fmla="val -1082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000">
                <a:solidFill>
                  <a:srgbClr val="DFBC25"/>
                </a:solidFill>
              </a:rPr>
              <a:t>Inflação corretiva</a:t>
            </a:r>
            <a:r>
              <a:rPr lang="pt-BR" sz="2000">
                <a:solidFill>
                  <a:schemeClr val="bg1"/>
                </a:solidFill>
              </a:rPr>
              <a:t>: aumento de preços que ocorre em meio a processos de estabilização decorrentes de medidas que possam ter efeitos de </a:t>
            </a:r>
            <a:r>
              <a:rPr lang="pt-BR" sz="2000" u="sng">
                <a:solidFill>
                  <a:schemeClr val="bg1"/>
                </a:solidFill>
              </a:rPr>
              <a:t>reduzir a inflação no longo prazo mas que, no curto prazo, acabam elevando os preços</a:t>
            </a:r>
            <a:r>
              <a:rPr lang="pt-BR" sz="20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 idx="4294967295"/>
          </p:nvPr>
        </p:nvSpPr>
        <p:spPr>
          <a:xfrm>
            <a:off x="1109663" y="76200"/>
            <a:ext cx="9979025" cy="1096963"/>
          </a:xfrm>
        </p:spPr>
        <p:txBody>
          <a:bodyPr lIns="91440" rIns="91440" anchor="ctr"/>
          <a:lstStyle/>
          <a:p>
            <a:pPr eaLnBrk="1" hangingPunct="1"/>
            <a:r>
              <a:rPr lang="pt-BR" sz="3600">
                <a:latin typeface="Plantagenet Cherokee"/>
              </a:rPr>
              <a:t>Política salarial no Paeg</a:t>
            </a:r>
          </a:p>
        </p:txBody>
      </p:sp>
      <p:sp>
        <p:nvSpPr>
          <p:cNvPr id="47106" name="Espaço Reservado para Conteúdo 2"/>
          <p:cNvSpPr>
            <a:spLocks noGrp="1"/>
          </p:cNvSpPr>
          <p:nvPr>
            <p:ph sz="quarter" idx="4294967295"/>
          </p:nvPr>
        </p:nvSpPr>
        <p:spPr bwMode="auto">
          <a:xfrm>
            <a:off x="285750" y="1228725"/>
            <a:ext cx="11620500" cy="5414963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q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>
                <a:latin typeface="Euphemia"/>
              </a:rPr>
              <a:t>Circular 10 (65) do gabinete civil (vale ate 68)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Substitui processo de negociação salarial com base na anualidade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Restabelecer salário real médio dos últimos 24 meses</a:t>
            </a:r>
          </a:p>
          <a:p>
            <a:pPr marL="1301750" lvl="2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800">
                <a:latin typeface="Euphemia"/>
              </a:rPr>
              <a:t>Acrescido de: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>
                <a:latin typeface="Euphemia"/>
              </a:rPr>
              <a:t>Taxa de produtividade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Char char="ü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1900">
                <a:latin typeface="Euphemia"/>
              </a:rPr>
              <a:t>Metade da inflação programada futura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>
                <a:latin typeface="Euphemia"/>
              </a:rPr>
              <a:t> Leva ao arrocho salarial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Problema da média com inflação em ascensão</a:t>
            </a:r>
          </a:p>
          <a:p>
            <a:pPr marL="1028700" lvl="1" indent="-571500" eaLnBrk="1" hangingPunct="1">
              <a:lnSpc>
                <a:spcPct val="80000"/>
              </a:lnSpc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Inflação programada futura subestimada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900">
                <a:latin typeface="Euphemia"/>
              </a:rPr>
              <a:t>Importante: ambiente autoritário: </a:t>
            </a:r>
          </a:p>
          <a:p>
            <a:pPr marL="1028700" lvl="1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r>
              <a:rPr lang="pt-BR" sz="2000">
                <a:latin typeface="Euphemia"/>
              </a:rPr>
              <a:t>Pouca capacidade de pressão dos sindicatos e outras organizações em função da l</a:t>
            </a:r>
            <a:r>
              <a:rPr lang="pt-BR" sz="2100">
                <a:latin typeface="Euphemia"/>
              </a:rPr>
              <a:t>ei de greves, intervenções nos sindicatos e política de uma forma geral</a:t>
            </a:r>
          </a:p>
          <a:p>
            <a:pPr marL="708025" indent="-571500" eaLnBrk="1" hangingPunct="1">
              <a:lnSpc>
                <a:spcPct val="80000"/>
              </a:lnSpc>
              <a:buFont typeface="Wingdings" pitchFamily="2" charset="2"/>
              <a:buChar char="Ø"/>
              <a:tabLst>
                <a:tab pos="1146175" algn="l"/>
                <a:tab pos="2060575" algn="l"/>
                <a:tab pos="2974975" algn="l"/>
                <a:tab pos="3889375" algn="l"/>
                <a:tab pos="4803775" algn="l"/>
                <a:tab pos="5718175" algn="l"/>
                <a:tab pos="6632575" algn="l"/>
                <a:tab pos="7546975" algn="l"/>
                <a:tab pos="8461375" algn="l"/>
                <a:tab pos="9375775" algn="l"/>
                <a:tab pos="10290175" algn="l"/>
              </a:tabLst>
            </a:pPr>
            <a:endParaRPr lang="pt-BR" sz="2900">
              <a:latin typeface="Euphemia"/>
            </a:endParaRPr>
          </a:p>
        </p:txBody>
      </p:sp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ítulo 1"/>
          <p:cNvSpPr>
            <a:spLocks noGrp="1"/>
          </p:cNvSpPr>
          <p:nvPr>
            <p:ph type="title" idx="4294967295"/>
          </p:nvPr>
        </p:nvSpPr>
        <p:spPr/>
        <p:txBody>
          <a:bodyPr lIns="91440" rIns="91440" anchor="ctr"/>
          <a:lstStyle/>
          <a:p>
            <a:pPr eaLnBrk="1" hangingPunct="1"/>
            <a:r>
              <a:rPr lang="pt-BR">
                <a:latin typeface="Plantagenet Cherokee"/>
              </a:rPr>
              <a:t>Salário mínimo real</a:t>
            </a:r>
          </a:p>
        </p:txBody>
      </p:sp>
      <p:pic>
        <p:nvPicPr>
          <p:cNvPr id="49154" name="Picture 2" descr="http://www.ipeadata.gov.br/ipeaweb.dll/NSerieG?SessionID=813302879&amp;NoCache=-20315782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1557338"/>
            <a:ext cx="1198403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4638"/>
            <a:ext cx="10972800" cy="1143000"/>
          </a:xfrm>
        </p:spPr>
        <p:txBody>
          <a:bodyPr lIns="91440" rIns="91440" anchor="ctr"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latin typeface="Plantagenet Cherokee"/>
              </a:rPr>
              <a:t>A inflação reduziu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76250" y="1700213"/>
            <a:ext cx="11715750" cy="4114800"/>
          </a:xfrm>
          <a:noFill/>
        </p:spPr>
        <p:txBody>
          <a:bodyPr wrap="square" lIns="91440" rIns="91440" numCol="1" anchor="t" anchorCtr="0" compatLnSpc="1">
            <a:prstTxWarp prst="textNoShape">
              <a:avLst/>
            </a:prstTxWarp>
          </a:bodyPr>
          <a:lstStyle/>
          <a:p>
            <a:pPr marL="319088" indent="-319088" algn="ctr"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500">
                <a:latin typeface="Euphemia"/>
              </a:rPr>
              <a:t>Este resultado se deve em grande parte à própria retração nas taxas de crescimento econômico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Stop and go no PAEG 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Quebras principalmente em pequenas e médias empresas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100">
                <a:latin typeface="Euphemia"/>
              </a:rPr>
              <a:t>redução menor que a planejada</a:t>
            </a:r>
          </a:p>
          <a:p>
            <a:pPr marL="639763" lvl="1" indent="-273050" eaLnBrk="1" hangingPunct="1">
              <a:buFont typeface="Wingdings" pitchFamily="2" charset="2"/>
              <a:buChar char="Ø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100">
              <a:latin typeface="Euphemia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3" y="3702050"/>
            <a:ext cx="10467975" cy="2571750"/>
          </a:xfrm>
          <a:prstGeom prst="rect">
            <a:avLst/>
          </a:prstGeom>
          <a:solidFill>
            <a:srgbClr val="BBE0E3"/>
          </a:solidFill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_LHpBHKSzgo0/TI1V2sdqF9I/AAAAAAAAFi4/3I7envu_gzA/s400/fot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221163"/>
            <a:ext cx="3562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/>
          <p:cNvSpPr/>
          <p:nvPr/>
        </p:nvSpPr>
        <p:spPr>
          <a:xfrm>
            <a:off x="122238" y="476250"/>
            <a:ext cx="9909175" cy="3600450"/>
          </a:xfrm>
          <a:prstGeom prst="wedgeRectCallout">
            <a:avLst>
              <a:gd name="adj1" fmla="val 33332"/>
              <a:gd name="adj2" fmla="val 871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O processo de substituição de importações pode ser entendido como um processo  de desenvolvimento “parcial” e “fechado” que, respondendo às restrições do comércio exterior, procurou repetir aceleradamente, e em condições históricas distintas, a experiência de industrialização dos países desenvolvidos </a:t>
            </a:r>
          </a:p>
        </p:txBody>
      </p:sp>
      <p:pic>
        <p:nvPicPr>
          <p:cNvPr id="31748" name="Picture 4" descr="http://img.ibiubi.com.br/produtos/8/6/1/2/8/4/0/1/img/01_economia-capitalismo-financeiro-maria-conceicao-tav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481513"/>
            <a:ext cx="23050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/>
              <a:t>Substituição de Importações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600200"/>
            <a:ext cx="7966911" cy="4572000"/>
          </a:xfrm>
        </p:spPr>
        <p:txBody>
          <a:bodyPr>
            <a:normAutofit lnSpcReduction="10000"/>
          </a:bodyPr>
          <a:lstStyle/>
          <a:p>
            <a:r>
              <a:rPr lang="pt-BR" sz="4000" dirty="0"/>
              <a:t>Responde a estrangulamentos externos </a:t>
            </a:r>
          </a:p>
          <a:p>
            <a:r>
              <a:rPr lang="pt-BR" sz="4000" dirty="0"/>
              <a:t>Fechado </a:t>
            </a:r>
          </a:p>
          <a:p>
            <a:pPr lvl="1"/>
            <a:r>
              <a:rPr lang="pt-BR" sz="3200" dirty="0"/>
              <a:t>Voltado para o mercado interno </a:t>
            </a:r>
          </a:p>
          <a:p>
            <a:pPr lvl="1"/>
            <a:r>
              <a:rPr lang="pt-BR" sz="3200" dirty="0"/>
              <a:t>Protegido</a:t>
            </a:r>
          </a:p>
          <a:p>
            <a:r>
              <a:rPr lang="pt-BR" sz="4000" dirty="0"/>
              <a:t>Parcial </a:t>
            </a:r>
          </a:p>
          <a:p>
            <a:pPr lvl="1"/>
            <a:r>
              <a:rPr lang="pt-BR" sz="3200" dirty="0"/>
              <a:t>Por fases ou rodadas</a:t>
            </a:r>
          </a:p>
          <a:p>
            <a:pPr lvl="1"/>
            <a:r>
              <a:rPr lang="pt-BR" sz="3200" dirty="0"/>
              <a:t>Com estrangulamentos internos  </a:t>
            </a:r>
          </a:p>
          <a:p>
            <a:pPr lvl="1"/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15400" y="1407694"/>
            <a:ext cx="2899612" cy="526297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Novamente – tipo (modelo)  de industrialização criticado 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Problemas com competição , inovação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Blocos de investimento – excesso de oferta</a:t>
            </a: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bg2">
                    <a:lumMod val="50000"/>
                  </a:schemeClr>
                </a:solidFill>
              </a:rPr>
              <a:t>Problemas de falta de oferta e questões de inflação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36" y="182562"/>
            <a:ext cx="10657864" cy="6806817"/>
          </a:xfrm>
          <a:prstGeom prst="rect">
            <a:avLst/>
          </a:prstGeom>
        </p:spPr>
      </p:pic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82563"/>
            <a:ext cx="10345737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6499225" y="657225"/>
            <a:ext cx="23813" cy="512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267825" y="657225"/>
            <a:ext cx="0" cy="512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14950" y="781050"/>
            <a:ext cx="14288" cy="5000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46313" y="1562100"/>
            <a:ext cx="207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Y/N = (Y/L). (L/N)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462213" y="1857375"/>
            <a:ext cx="282575" cy="35083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773363" y="1857375"/>
            <a:ext cx="363537" cy="663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082800" y="4699000"/>
            <a:ext cx="4416425" cy="412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3273425" y="4516438"/>
            <a:ext cx="0" cy="3270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601913" y="4519613"/>
            <a:ext cx="779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Y/N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3273425" y="4516438"/>
            <a:ext cx="0" cy="327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6527800" y="5049838"/>
            <a:ext cx="2713038" cy="28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7369967" y="4833105"/>
            <a:ext cx="1612901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Y/N </a:t>
            </a:r>
            <a:r>
              <a:rPr lang="pt-BR" altLang="pt-BR" dirty="0" err="1">
                <a:solidFill>
                  <a:srgbClr val="FF0000"/>
                </a:solidFill>
                <a:latin typeface="Arial" panose="020B0604020202020204" pitchFamily="34" charset="0"/>
              </a:rPr>
              <a:t>estab</a:t>
            </a:r>
            <a:endParaRPr lang="pt-BR" altLang="pt-BR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err="1">
                <a:solidFill>
                  <a:srgbClr val="FF0000"/>
                </a:solidFill>
                <a:latin typeface="Arial" panose="020B0604020202020204" pitchFamily="34" charset="0"/>
              </a:rPr>
              <a:t>Gde</a:t>
            </a:r>
            <a:r>
              <a:rPr lang="pt-BR" altLang="pt-BR" sz="1800" dirty="0">
                <a:solidFill>
                  <a:srgbClr val="FF0000"/>
                </a:solidFill>
                <a:latin typeface="Arial" panose="020B0604020202020204" pitchFamily="34" charset="0"/>
              </a:rPr>
              <a:t> variação </a:t>
            </a: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9267825" y="4516438"/>
            <a:ext cx="19335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10013950" y="4333875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Y/N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0607675" y="4375150"/>
            <a:ext cx="0" cy="28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 flipV="1">
            <a:off x="4090737" y="781050"/>
            <a:ext cx="17713" cy="50006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1971675" y="3979863"/>
            <a:ext cx="3357563" cy="301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2744788" y="3702050"/>
            <a:ext cx="11572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  <a:r>
              <a:rPr lang="pt-BR" altLang="pt-BR" b="1" dirty="0" err="1">
                <a:solidFill>
                  <a:srgbClr val="0070C0"/>
                </a:solidFill>
                <a:latin typeface="Arial" panose="020B0604020202020204" pitchFamily="34" charset="0"/>
              </a:rPr>
              <a:t>cte</a:t>
            </a:r>
            <a:endParaRPr lang="pt-BR" altLang="pt-BR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Y/L </a:t>
            </a: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3425825" y="4051300"/>
            <a:ext cx="6350" cy="3127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6523038" y="4156075"/>
            <a:ext cx="1757362" cy="9525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7200900" y="3871913"/>
            <a:ext cx="882650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  <a:latin typeface="Arial" panose="020B0604020202020204" pitchFamily="34" charset="0"/>
              </a:rPr>
              <a:t>Y/L </a:t>
            </a:r>
            <a:r>
              <a:rPr lang="pt-BR" altLang="pt-BR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53" name="Conector de Seta Reta 52"/>
          <p:cNvCxnSpPr/>
          <p:nvPr/>
        </p:nvCxnSpPr>
        <p:spPr>
          <a:xfrm flipV="1">
            <a:off x="7821613" y="3851275"/>
            <a:ext cx="6350" cy="312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7821613" y="4241800"/>
            <a:ext cx="6350" cy="2746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8280400" y="641350"/>
            <a:ext cx="0" cy="5124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9925050" y="666750"/>
            <a:ext cx="0" cy="5124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7" name="Conector de Seta Reta 17416"/>
          <p:cNvCxnSpPr/>
          <p:nvPr/>
        </p:nvCxnSpPr>
        <p:spPr>
          <a:xfrm>
            <a:off x="9925050" y="5091113"/>
            <a:ext cx="127635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>
            <a:spLocks noChangeArrowheads="1"/>
          </p:cNvSpPr>
          <p:nvPr/>
        </p:nvSpPr>
        <p:spPr bwMode="auto">
          <a:xfrm>
            <a:off x="10042525" y="4883150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70C0"/>
                </a:solidFill>
                <a:latin typeface="Arial" panose="020B0604020202020204" pitchFamily="34" charset="0"/>
              </a:rPr>
              <a:t>Y/L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77" name="Conector de Seta Reta 76"/>
          <p:cNvCxnSpPr/>
          <p:nvPr/>
        </p:nvCxnSpPr>
        <p:spPr>
          <a:xfrm flipV="1">
            <a:off x="10548938" y="4949825"/>
            <a:ext cx="0" cy="282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5329238" y="1857375"/>
            <a:ext cx="575786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6948489" y="1051719"/>
            <a:ext cx="11572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  <a:endParaRPr lang="pt-BR" altLang="pt-B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7596187" y="1036637"/>
            <a:ext cx="6350" cy="312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/>
          <p:cNvSpPr/>
          <p:nvPr/>
        </p:nvSpPr>
        <p:spPr>
          <a:xfrm>
            <a:off x="7708902" y="499242"/>
            <a:ext cx="267308" cy="1431158"/>
          </a:xfrm>
          <a:prstGeom prst="lef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81157" y="499242"/>
            <a:ext cx="4179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70C0"/>
                </a:solidFill>
              </a:rPr>
              <a:t>Inicio da janela demográfica associada à transição demográfica (redução da taxa de dependência) </a:t>
            </a:r>
          </a:p>
          <a:p>
            <a:r>
              <a:rPr lang="pt-BR" sz="1600" b="1" dirty="0">
                <a:solidFill>
                  <a:srgbClr val="0070C0"/>
                </a:solidFill>
              </a:rPr>
              <a:t>Entrada das mulheres no mercado de trabalho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1" grpId="0" animBg="1"/>
      <p:bldP spid="38" grpId="0" animBg="1"/>
      <p:bldP spid="46" grpId="0" animBg="1"/>
      <p:bldP spid="52" grpId="0" animBg="1"/>
      <p:bldP spid="76" grpId="0" animBg="1"/>
      <p:bldP spid="37" grpId="0" animBg="1"/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38150"/>
            <a:ext cx="107569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49875" y="4149725"/>
            <a:ext cx="5510213" cy="465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63" y="825500"/>
            <a:ext cx="2171700" cy="457200"/>
          </a:xfrm>
          <a:prstGeom prst="rect">
            <a:avLst/>
          </a:prstGeom>
        </p:spPr>
      </p:pic>
      <p:sp>
        <p:nvSpPr>
          <p:cNvPr id="6" name="Balão de Fala: Retângulo 3"/>
          <p:cNvSpPr/>
          <p:nvPr/>
        </p:nvSpPr>
        <p:spPr>
          <a:xfrm>
            <a:off x="2574508" y="711869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6400"/>
            <a:ext cx="11196463" cy="6134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23900"/>
            <a:ext cx="1476375" cy="620712"/>
          </a:xfrm>
          <a:prstGeom prst="rect">
            <a:avLst/>
          </a:prstGeom>
        </p:spPr>
      </p:pic>
      <p:sp>
        <p:nvSpPr>
          <p:cNvPr id="8" name="Balão de Fala: Retângulo 3"/>
          <p:cNvSpPr/>
          <p:nvPr/>
        </p:nvSpPr>
        <p:spPr>
          <a:xfrm>
            <a:off x="2309813" y="723900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2713" y="4149724"/>
            <a:ext cx="5856287" cy="56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2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Literatura acadêmica 16x9">
  <a:themeElements>
    <a:clrScheme name="1_Literatura acadêmica 16x9 1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FFFFFF"/>
      </a:accent3>
      <a:accent4>
        <a:srgbClr val="443C38"/>
      </a:accent4>
      <a:accent5>
        <a:srgbClr val="B3B1B0"/>
      </a:accent5>
      <a:accent6>
        <a:srgbClr val="62715C"/>
      </a:accent6>
      <a:hlink>
        <a:srgbClr val="59704F"/>
      </a:hlink>
      <a:folHlink>
        <a:srgbClr val="A8A39E"/>
      </a:folHlink>
    </a:clrScheme>
    <a:fontScheme name="1_Literatura acadêmica 16x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iteratura acadêmica 16x9 1">
        <a:dk1>
          <a:srgbClr val="514843"/>
        </a:dk1>
        <a:lt1>
          <a:srgbClr val="FFFFFF"/>
        </a:lt1>
        <a:dk2>
          <a:srgbClr val="000000"/>
        </a:dk2>
        <a:lt2>
          <a:srgbClr val="FFFFF3"/>
        </a:lt2>
        <a:accent1>
          <a:srgbClr val="514843"/>
        </a:accent1>
        <a:accent2>
          <a:srgbClr val="6D7D66"/>
        </a:accent2>
        <a:accent3>
          <a:srgbClr val="FFFFFF"/>
        </a:accent3>
        <a:accent4>
          <a:srgbClr val="443C38"/>
        </a:accent4>
        <a:accent5>
          <a:srgbClr val="B3B1B0"/>
        </a:accent5>
        <a:accent6>
          <a:srgbClr val="62715C"/>
        </a:accent6>
        <a:hlink>
          <a:srgbClr val="59704F"/>
        </a:hlink>
        <a:folHlink>
          <a:srgbClr val="A8A3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Literatura acadêmica 16x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1937</Words>
  <Application>Microsoft Office PowerPoint</Application>
  <PresentationFormat>Widescreen</PresentationFormat>
  <Paragraphs>259</Paragraphs>
  <Slides>44</Slides>
  <Notes>16</Notes>
  <HiddenSlides>1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44</vt:i4>
      </vt:variant>
    </vt:vector>
  </HeadingPairs>
  <TitlesOfParts>
    <vt:vector size="46" baseType="lpstr">
      <vt:lpstr>1_Literatura acadêmica 16x9</vt:lpstr>
      <vt:lpstr>Literatura acadêmica 16x9</vt:lpstr>
      <vt:lpstr>AULA 03.   1964 e a estabilização econômica: O PAEG e o Gradualismo</vt:lpstr>
      <vt:lpstr>Apresentação do PowerPoint</vt:lpstr>
      <vt:lpstr>Desenvolvimentismo:  definição do conceito</vt:lpstr>
      <vt:lpstr>O Estado Desenvolvimentista</vt:lpstr>
      <vt:lpstr>Apresentação do PowerPoint</vt:lpstr>
      <vt:lpstr>Substituição de Importações </vt:lpstr>
      <vt:lpstr>Apresentação do PowerPoint</vt:lpstr>
      <vt:lpstr>Apresentação do PowerPoint</vt:lpstr>
      <vt:lpstr>Apresentação do PowerPoint</vt:lpstr>
      <vt:lpstr>Produtividade total de fatores: o efeito da mudança estrutural</vt:lpstr>
      <vt:lpstr>Baixa importância do capital humano:</vt:lpstr>
      <vt:lpstr>DISTRIBUIÇÃO DE RENDA NO BRASIL: 1960 E 1970</vt:lpstr>
      <vt:lpstr>“Aumento” do grau de concentração de renda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crise dos anos 60 e suas explicações</vt:lpstr>
      <vt:lpstr>Apresentação do PowerPoint</vt:lpstr>
      <vt:lpstr>Apresentação do PowerPoint</vt:lpstr>
      <vt:lpstr>Apresentação do PowerPoint</vt:lpstr>
      <vt:lpstr>O PAEG:   ESTABILIZAÇÃO  E REFORMAS</vt:lpstr>
      <vt:lpstr>Apresentação do PowerPoint</vt:lpstr>
      <vt:lpstr>O Estado Autoritário</vt:lpstr>
      <vt:lpstr>Projeto agrarista (liberal) x Brasil Potencia</vt:lpstr>
      <vt:lpstr>O início dos Governos Militares e a economia </vt:lpstr>
      <vt:lpstr>Apresentação do PowerPoint</vt:lpstr>
      <vt:lpstr>O diagnóstico da inflação</vt:lpstr>
      <vt:lpstr>Apresentação do PowerPoint</vt:lpstr>
      <vt:lpstr>O diagnóstico da inflação</vt:lpstr>
      <vt:lpstr>Heterodoxia: Uma “nova” atitude frente à inflação:</vt:lpstr>
      <vt:lpstr>Até onde o PAEG é um plano heterodoxo ?</vt:lpstr>
      <vt:lpstr>Apresentação do PowerPoint</vt:lpstr>
      <vt:lpstr>Apresentação do PowerPoint</vt:lpstr>
      <vt:lpstr>Brasil: Inflação (1973 – 1985) Taxas anuais (%)</vt:lpstr>
      <vt:lpstr>Apresentação do PowerPoint</vt:lpstr>
      <vt:lpstr>As principais medidas estabilizadoras do PAEG:  (o lado ortodoxo)</vt:lpstr>
      <vt:lpstr>Política salarial no Paeg</vt:lpstr>
      <vt:lpstr>Salário mínimo real</vt:lpstr>
      <vt:lpstr>A inflação reduziu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29</cp:revision>
  <dcterms:created xsi:type="dcterms:W3CDTF">2013-04-05T19:49:59Z</dcterms:created>
  <dcterms:modified xsi:type="dcterms:W3CDTF">2019-08-12T22:42:44Z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