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DM Sans" pitchFamily="2" charset="0"/>
      <p:regular r:id="rId22"/>
    </p:embeddedFont>
    <p:embeddedFont>
      <p:font typeface="DM Sans Bold" charset="0"/>
      <p:regular r:id="rId23"/>
    </p:embeddedFont>
    <p:embeddedFont>
      <p:font typeface="Roboto Slab" pitchFamily="2" charset="0"/>
      <p:regular r:id="rId24"/>
    </p:embeddedFont>
    <p:embeddedFont>
      <p:font typeface="Roboto Slab Bold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2" d="100"/>
          <a:sy n="42" d="100"/>
        </p:scale>
        <p:origin x="78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20.pn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12" Type="http://schemas.openxmlformats.org/officeDocument/2006/relationships/image" Target="../media/image1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4.svg"/><Relationship Id="rId4" Type="http://schemas.openxmlformats.org/officeDocument/2006/relationships/image" Target="../media/image36.jpeg"/><Relationship Id="rId9" Type="http://schemas.openxmlformats.org/officeDocument/2006/relationships/image" Target="../media/image3.png"/><Relationship Id="rId14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4.svg"/><Relationship Id="rId7" Type="http://schemas.openxmlformats.org/officeDocument/2006/relationships/image" Target="../media/image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svg"/><Relationship Id="rId7" Type="http://schemas.openxmlformats.org/officeDocument/2006/relationships/image" Target="../media/image2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6.sv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21.svg"/><Relationship Id="rId4" Type="http://schemas.openxmlformats.org/officeDocument/2006/relationships/image" Target="../media/image17.jpe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8.svg"/><Relationship Id="rId7" Type="http://schemas.openxmlformats.org/officeDocument/2006/relationships/image" Target="../media/image15.png"/><Relationship Id="rId12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0" Type="http://schemas.openxmlformats.org/officeDocument/2006/relationships/image" Target="../media/image14.sv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4.svg"/><Relationship Id="rId10" Type="http://schemas.openxmlformats.org/officeDocument/2006/relationships/image" Target="../media/image25.jpeg"/><Relationship Id="rId4" Type="http://schemas.openxmlformats.org/officeDocument/2006/relationships/image" Target="../media/image23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1.svg"/><Relationship Id="rId3" Type="http://schemas.openxmlformats.org/officeDocument/2006/relationships/image" Target="../media/image27.svg"/><Relationship Id="rId7" Type="http://schemas.openxmlformats.org/officeDocument/2006/relationships/image" Target="../media/image8.svg"/><Relationship Id="rId12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6.svg"/><Relationship Id="rId5" Type="http://schemas.openxmlformats.org/officeDocument/2006/relationships/image" Target="../media/image4.sv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4.svg"/><Relationship Id="rId7" Type="http://schemas.openxmlformats.org/officeDocument/2006/relationships/image" Target="../media/image29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4.svg"/><Relationship Id="rId10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3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4.svg"/><Relationship Id="rId7" Type="http://schemas.openxmlformats.org/officeDocument/2006/relationships/image" Target="../media/image29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4.svg"/><Relationship Id="rId10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3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4.svg"/><Relationship Id="rId7" Type="http://schemas.openxmlformats.org/officeDocument/2006/relationships/image" Target="../media/image29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4.svg"/><Relationship Id="rId10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3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7" Type="http://schemas.openxmlformats.org/officeDocument/2006/relationships/image" Target="../media/image12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979190">
            <a:off x="3021304" y="-985383"/>
            <a:ext cx="11826292" cy="12257766"/>
          </a:xfrm>
          <a:custGeom>
            <a:avLst/>
            <a:gdLst/>
            <a:ahLst/>
            <a:cxnLst/>
            <a:rect l="l" t="t" r="r" b="b"/>
            <a:pathLst>
              <a:path w="11826292" h="12257766">
                <a:moveTo>
                  <a:pt x="0" y="0"/>
                </a:moveTo>
                <a:lnTo>
                  <a:pt x="11826292" y="0"/>
                </a:lnTo>
                <a:lnTo>
                  <a:pt x="11826292" y="12257766"/>
                </a:lnTo>
                <a:lnTo>
                  <a:pt x="0" y="122577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119114" y="3209917"/>
            <a:ext cx="10049773" cy="406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10500">
                <a:solidFill>
                  <a:srgbClr val="FFFFFF"/>
                </a:solidFill>
                <a:latin typeface="Roboto Slab Bold"/>
              </a:rPr>
              <a:t>Fundamentos da Gestão de Pessoas</a:t>
            </a:r>
          </a:p>
        </p:txBody>
      </p:sp>
      <p:sp>
        <p:nvSpPr>
          <p:cNvPr id="4" name="Freeform 4"/>
          <p:cNvSpPr/>
          <p:nvPr/>
        </p:nvSpPr>
        <p:spPr>
          <a:xfrm rot="3087261" flipH="1" flipV="1">
            <a:off x="14495980" y="5473904"/>
            <a:ext cx="5933531" cy="5933531"/>
          </a:xfrm>
          <a:custGeom>
            <a:avLst/>
            <a:gdLst/>
            <a:ahLst/>
            <a:cxnLst/>
            <a:rect l="l" t="t" r="r" b="b"/>
            <a:pathLst>
              <a:path w="5933531" h="5933531">
                <a:moveTo>
                  <a:pt x="5933531" y="5933531"/>
                </a:moveTo>
                <a:lnTo>
                  <a:pt x="0" y="5933531"/>
                </a:lnTo>
                <a:lnTo>
                  <a:pt x="0" y="0"/>
                </a:lnTo>
                <a:lnTo>
                  <a:pt x="5933531" y="0"/>
                </a:lnTo>
                <a:lnTo>
                  <a:pt x="5933531" y="593353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6557971">
            <a:off x="-4011996" y="4406691"/>
            <a:ext cx="6383909" cy="6616821"/>
          </a:xfrm>
          <a:custGeom>
            <a:avLst/>
            <a:gdLst/>
            <a:ahLst/>
            <a:cxnLst/>
            <a:rect l="l" t="t" r="r" b="b"/>
            <a:pathLst>
              <a:path w="6383909" h="6616821">
                <a:moveTo>
                  <a:pt x="0" y="0"/>
                </a:moveTo>
                <a:lnTo>
                  <a:pt x="6383909" y="0"/>
                </a:lnTo>
                <a:lnTo>
                  <a:pt x="6383909" y="6616821"/>
                </a:lnTo>
                <a:lnTo>
                  <a:pt x="0" y="66168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3691186">
            <a:off x="611880" y="2907795"/>
            <a:ext cx="2108064" cy="2184976"/>
          </a:xfrm>
          <a:custGeom>
            <a:avLst/>
            <a:gdLst/>
            <a:ahLst/>
            <a:cxnLst/>
            <a:rect l="l" t="t" r="r" b="b"/>
            <a:pathLst>
              <a:path w="2108064" h="2184976">
                <a:moveTo>
                  <a:pt x="0" y="0"/>
                </a:moveTo>
                <a:lnTo>
                  <a:pt x="2108065" y="0"/>
                </a:lnTo>
                <a:lnTo>
                  <a:pt x="2108065" y="2184975"/>
                </a:lnTo>
                <a:lnTo>
                  <a:pt x="0" y="21849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539844">
            <a:off x="15089302" y="-486222"/>
            <a:ext cx="4210041" cy="4363641"/>
          </a:xfrm>
          <a:custGeom>
            <a:avLst/>
            <a:gdLst/>
            <a:ahLst/>
            <a:cxnLst/>
            <a:rect l="l" t="t" r="r" b="b"/>
            <a:pathLst>
              <a:path w="4210041" h="4363641">
                <a:moveTo>
                  <a:pt x="0" y="0"/>
                </a:moveTo>
                <a:lnTo>
                  <a:pt x="4210041" y="0"/>
                </a:lnTo>
                <a:lnTo>
                  <a:pt x="4210041" y="4363641"/>
                </a:lnTo>
                <a:lnTo>
                  <a:pt x="0" y="43636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9115676">
            <a:off x="628635" y="-1236564"/>
            <a:ext cx="3791589" cy="3929923"/>
          </a:xfrm>
          <a:custGeom>
            <a:avLst/>
            <a:gdLst/>
            <a:ahLst/>
            <a:cxnLst/>
            <a:rect l="l" t="t" r="r" b="b"/>
            <a:pathLst>
              <a:path w="3791589" h="3929923">
                <a:moveTo>
                  <a:pt x="0" y="0"/>
                </a:moveTo>
                <a:lnTo>
                  <a:pt x="3791589" y="0"/>
                </a:lnTo>
                <a:lnTo>
                  <a:pt x="3791589" y="3929922"/>
                </a:lnTo>
                <a:lnTo>
                  <a:pt x="0" y="392992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3611657" flipH="1" flipV="1">
            <a:off x="2517371" y="7976009"/>
            <a:ext cx="3415013" cy="3415013"/>
          </a:xfrm>
          <a:custGeom>
            <a:avLst/>
            <a:gdLst/>
            <a:ahLst/>
            <a:cxnLst/>
            <a:rect l="l" t="t" r="r" b="b"/>
            <a:pathLst>
              <a:path w="3415013" h="3415013">
                <a:moveTo>
                  <a:pt x="3415013" y="3415013"/>
                </a:moveTo>
                <a:lnTo>
                  <a:pt x="0" y="3415013"/>
                </a:lnTo>
                <a:lnTo>
                  <a:pt x="0" y="0"/>
                </a:lnTo>
                <a:lnTo>
                  <a:pt x="3415013" y="0"/>
                </a:lnTo>
                <a:lnTo>
                  <a:pt x="3415013" y="3415013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9115676">
            <a:off x="13077861" y="-120432"/>
            <a:ext cx="1276182" cy="1322743"/>
          </a:xfrm>
          <a:custGeom>
            <a:avLst/>
            <a:gdLst/>
            <a:ahLst/>
            <a:cxnLst/>
            <a:rect l="l" t="t" r="r" b="b"/>
            <a:pathLst>
              <a:path w="1276182" h="1322743">
                <a:moveTo>
                  <a:pt x="0" y="0"/>
                </a:moveTo>
                <a:lnTo>
                  <a:pt x="1276182" y="0"/>
                </a:lnTo>
                <a:lnTo>
                  <a:pt x="1276182" y="1322742"/>
                </a:lnTo>
                <a:lnTo>
                  <a:pt x="0" y="132274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397896">
            <a:off x="15637720" y="2907795"/>
            <a:ext cx="2108064" cy="2184976"/>
          </a:xfrm>
          <a:custGeom>
            <a:avLst/>
            <a:gdLst/>
            <a:ahLst/>
            <a:cxnLst/>
            <a:rect l="l" t="t" r="r" b="b"/>
            <a:pathLst>
              <a:path w="2108064" h="2184976">
                <a:moveTo>
                  <a:pt x="0" y="0"/>
                </a:moveTo>
                <a:lnTo>
                  <a:pt x="2108064" y="0"/>
                </a:lnTo>
                <a:lnTo>
                  <a:pt x="2108064" y="2184975"/>
                </a:lnTo>
                <a:lnTo>
                  <a:pt x="0" y="218497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6568819" y="7043589"/>
            <a:ext cx="4731261" cy="3659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3"/>
              </a:lnSpc>
            </a:pPr>
            <a:endParaRPr/>
          </a:p>
          <a:p>
            <a:pPr algn="ctr">
              <a:lnSpc>
                <a:spcPts val="3443"/>
              </a:lnSpc>
            </a:pPr>
            <a:r>
              <a:rPr lang="en-US" sz="3443">
                <a:solidFill>
                  <a:srgbClr val="FFFFFF"/>
                </a:solidFill>
                <a:latin typeface="Roboto Slab Bold"/>
              </a:rPr>
              <a:t>Módulo 1</a:t>
            </a:r>
          </a:p>
          <a:p>
            <a:pPr algn="ctr">
              <a:lnSpc>
                <a:spcPts val="3443"/>
              </a:lnSpc>
            </a:pPr>
            <a:endParaRPr lang="en-US" sz="3443">
              <a:solidFill>
                <a:srgbClr val="FFFFFF"/>
              </a:solidFill>
              <a:latin typeface="Roboto Slab Bold"/>
            </a:endParaRPr>
          </a:p>
          <a:p>
            <a:pPr>
              <a:lnSpc>
                <a:spcPts val="3443"/>
              </a:lnSpc>
            </a:pPr>
            <a:r>
              <a:rPr lang="en-US" sz="3443">
                <a:solidFill>
                  <a:srgbClr val="FFFFFF"/>
                </a:solidFill>
                <a:latin typeface="Roboto Slab"/>
              </a:rPr>
              <a:t>Prof. Felipe Urtado</a:t>
            </a:r>
          </a:p>
          <a:p>
            <a:pPr>
              <a:lnSpc>
                <a:spcPts val="3443"/>
              </a:lnSpc>
            </a:pPr>
            <a:r>
              <a:rPr lang="en-US" sz="3443">
                <a:solidFill>
                  <a:srgbClr val="FFFFFF"/>
                </a:solidFill>
                <a:latin typeface="Roboto Slab"/>
              </a:rPr>
              <a:t>Profª. Graciane Arruda</a:t>
            </a:r>
          </a:p>
          <a:p>
            <a:pPr>
              <a:lnSpc>
                <a:spcPts val="3443"/>
              </a:lnSpc>
            </a:pPr>
            <a:r>
              <a:rPr lang="en-US" sz="3443">
                <a:solidFill>
                  <a:srgbClr val="FFFFFF"/>
                </a:solidFill>
                <a:latin typeface="Roboto Slab"/>
              </a:rPr>
              <a:t>Prof. Marco Wang</a:t>
            </a:r>
          </a:p>
          <a:p>
            <a:pPr>
              <a:lnSpc>
                <a:spcPts val="3443"/>
              </a:lnSpc>
            </a:pPr>
            <a:endParaRPr lang="en-US" sz="3443">
              <a:solidFill>
                <a:srgbClr val="FFFFFF"/>
              </a:solidFill>
              <a:latin typeface="Roboto Slab"/>
            </a:endParaRPr>
          </a:p>
          <a:p>
            <a:pPr algn="ctr">
              <a:lnSpc>
                <a:spcPts val="4943"/>
              </a:lnSpc>
            </a:pPr>
            <a:endParaRPr lang="en-US" sz="3443">
              <a:solidFill>
                <a:srgbClr val="FFFFFF"/>
              </a:solidFill>
              <a:latin typeface="Roboto Slab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474613">
            <a:off x="-2025330" y="-1932008"/>
            <a:ext cx="6108061" cy="6330909"/>
          </a:xfrm>
          <a:custGeom>
            <a:avLst/>
            <a:gdLst/>
            <a:ahLst/>
            <a:cxnLst/>
            <a:rect l="l" t="t" r="r" b="b"/>
            <a:pathLst>
              <a:path w="6108061" h="6330909">
                <a:moveTo>
                  <a:pt x="0" y="0"/>
                </a:moveTo>
                <a:lnTo>
                  <a:pt x="6108060" y="0"/>
                </a:lnTo>
                <a:lnTo>
                  <a:pt x="6108060" y="6330909"/>
                </a:lnTo>
                <a:lnTo>
                  <a:pt x="0" y="63309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426632" y="1425584"/>
            <a:ext cx="7435862" cy="7435832"/>
            <a:chOff x="0" y="0"/>
            <a:chExt cx="6350000" cy="63499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4976" r="-24976"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10138562" y="3082563"/>
            <a:ext cx="7913016" cy="274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800"/>
              </a:lnSpc>
              <a:spcBef>
                <a:spcPct val="0"/>
              </a:spcBef>
            </a:pPr>
            <a:r>
              <a:rPr lang="en-US" sz="9000">
                <a:solidFill>
                  <a:srgbClr val="D04621"/>
                </a:solidFill>
                <a:latin typeface="Roboto Slab Bold"/>
              </a:rPr>
              <a:t>Recrutamento e seleção</a:t>
            </a:r>
          </a:p>
        </p:txBody>
      </p:sp>
      <p:sp>
        <p:nvSpPr>
          <p:cNvPr id="6" name="Freeform 6"/>
          <p:cNvSpPr/>
          <p:nvPr/>
        </p:nvSpPr>
        <p:spPr>
          <a:xfrm rot="-9474613">
            <a:off x="6972191" y="1582709"/>
            <a:ext cx="1632121" cy="1691668"/>
          </a:xfrm>
          <a:custGeom>
            <a:avLst/>
            <a:gdLst/>
            <a:ahLst/>
            <a:cxnLst/>
            <a:rect l="l" t="t" r="r" b="b"/>
            <a:pathLst>
              <a:path w="1632121" h="1691668">
                <a:moveTo>
                  <a:pt x="0" y="0"/>
                </a:moveTo>
                <a:lnTo>
                  <a:pt x="1632122" y="0"/>
                </a:lnTo>
                <a:lnTo>
                  <a:pt x="1632122" y="1691668"/>
                </a:lnTo>
                <a:lnTo>
                  <a:pt x="0" y="16916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539844">
            <a:off x="15620026" y="7912218"/>
            <a:ext cx="4210041" cy="4363641"/>
          </a:xfrm>
          <a:custGeom>
            <a:avLst/>
            <a:gdLst/>
            <a:ahLst/>
            <a:cxnLst/>
            <a:rect l="l" t="t" r="r" b="b"/>
            <a:pathLst>
              <a:path w="4210041" h="4363641">
                <a:moveTo>
                  <a:pt x="0" y="0"/>
                </a:moveTo>
                <a:lnTo>
                  <a:pt x="4210041" y="0"/>
                </a:lnTo>
                <a:lnTo>
                  <a:pt x="4210041" y="4363640"/>
                </a:lnTo>
                <a:lnTo>
                  <a:pt x="0" y="43636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3611657" flipH="1" flipV="1">
            <a:off x="5910191" y="6435315"/>
            <a:ext cx="3415013" cy="3415013"/>
          </a:xfrm>
          <a:custGeom>
            <a:avLst/>
            <a:gdLst/>
            <a:ahLst/>
            <a:cxnLst/>
            <a:rect l="l" t="t" r="r" b="b"/>
            <a:pathLst>
              <a:path w="3415013" h="3415013">
                <a:moveTo>
                  <a:pt x="3415013" y="3415013"/>
                </a:moveTo>
                <a:lnTo>
                  <a:pt x="0" y="3415013"/>
                </a:lnTo>
                <a:lnTo>
                  <a:pt x="0" y="0"/>
                </a:lnTo>
                <a:lnTo>
                  <a:pt x="3415013" y="0"/>
                </a:lnTo>
                <a:lnTo>
                  <a:pt x="3415013" y="3415013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204823">
            <a:off x="9341925" y="-6225788"/>
            <a:ext cx="8132481" cy="8132481"/>
          </a:xfrm>
          <a:custGeom>
            <a:avLst/>
            <a:gdLst/>
            <a:ahLst/>
            <a:cxnLst/>
            <a:rect l="l" t="t" r="r" b="b"/>
            <a:pathLst>
              <a:path w="8132481" h="8132481">
                <a:moveTo>
                  <a:pt x="0" y="0"/>
                </a:moveTo>
                <a:lnTo>
                  <a:pt x="8132481" y="0"/>
                </a:lnTo>
                <a:lnTo>
                  <a:pt x="8132481" y="8132481"/>
                </a:lnTo>
                <a:lnTo>
                  <a:pt x="0" y="813248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7356265" y="7418858"/>
            <a:ext cx="2255970" cy="2361249"/>
            <a:chOff x="0" y="0"/>
            <a:chExt cx="3007960" cy="314833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007960" cy="3148332"/>
            </a:xfrm>
            <a:custGeom>
              <a:avLst/>
              <a:gdLst/>
              <a:ahLst/>
              <a:cxnLst/>
              <a:rect l="l" t="t" r="r" b="b"/>
              <a:pathLst>
                <a:path w="3007960" h="3148332">
                  <a:moveTo>
                    <a:pt x="0" y="0"/>
                  </a:moveTo>
                  <a:lnTo>
                    <a:pt x="3007960" y="0"/>
                  </a:lnTo>
                  <a:lnTo>
                    <a:pt x="3007960" y="3148332"/>
                  </a:lnTo>
                  <a:lnTo>
                    <a:pt x="0" y="31483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-20465" t="-11019" r="-1788" b="-16114"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692498" y="659766"/>
              <a:ext cx="1622964" cy="1828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800"/>
                </a:lnSpc>
                <a:spcBef>
                  <a:spcPct val="0"/>
                </a:spcBef>
              </a:pPr>
              <a:r>
                <a:rPr lang="en-US" sz="9000">
                  <a:solidFill>
                    <a:srgbClr val="FFFFFF"/>
                  </a:solidFill>
                  <a:latin typeface="Roboto Slab Bold"/>
                </a:rPr>
                <a:t>3</a:t>
              </a:r>
            </a:p>
          </p:txBody>
        </p:sp>
      </p:grpSp>
      <p:sp>
        <p:nvSpPr>
          <p:cNvPr id="13" name="Freeform 13"/>
          <p:cNvSpPr/>
          <p:nvPr/>
        </p:nvSpPr>
        <p:spPr>
          <a:xfrm rot="-1204823">
            <a:off x="9494325" y="-6073388"/>
            <a:ext cx="8132481" cy="8132481"/>
          </a:xfrm>
          <a:custGeom>
            <a:avLst/>
            <a:gdLst/>
            <a:ahLst/>
            <a:cxnLst/>
            <a:rect l="l" t="t" r="r" b="b"/>
            <a:pathLst>
              <a:path w="8132481" h="8132481">
                <a:moveTo>
                  <a:pt x="0" y="0"/>
                </a:moveTo>
                <a:lnTo>
                  <a:pt x="8132481" y="0"/>
                </a:lnTo>
                <a:lnTo>
                  <a:pt x="8132481" y="8132481"/>
                </a:lnTo>
                <a:lnTo>
                  <a:pt x="0" y="813248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01202" y="3341583"/>
            <a:ext cx="9285596" cy="152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00"/>
              </a:lnSpc>
              <a:spcBef>
                <a:spcPct val="0"/>
              </a:spcBef>
            </a:pPr>
            <a:r>
              <a:rPr lang="en-US" sz="5000">
                <a:solidFill>
                  <a:srgbClr val="D04621"/>
                </a:solidFill>
                <a:latin typeface="Roboto Slab Bold"/>
              </a:rPr>
              <a:t>O que a organização precisa em termos de pessoas?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501202" y="5587032"/>
            <a:ext cx="9285596" cy="1657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599"/>
              </a:lnSpc>
              <a:spcBef>
                <a:spcPct val="0"/>
              </a:spcBef>
            </a:pPr>
            <a:r>
              <a:rPr lang="en-US" sz="5499">
                <a:solidFill>
                  <a:srgbClr val="ED8227"/>
                </a:solidFill>
                <a:latin typeface="Roboto Slab Bold"/>
              </a:rPr>
              <a:t>O que o mercado de RH pode oferecer?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787950" y="7543800"/>
            <a:ext cx="9285596" cy="1657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599"/>
              </a:lnSpc>
              <a:spcBef>
                <a:spcPct val="0"/>
              </a:spcBef>
            </a:pPr>
            <a:r>
              <a:rPr lang="en-US" sz="5499">
                <a:solidFill>
                  <a:srgbClr val="4A6D35"/>
                </a:solidFill>
                <a:latin typeface="Roboto Slab Bold"/>
              </a:rPr>
              <a:t>Quais técnicas de RH utilizar?</a:t>
            </a:r>
          </a:p>
        </p:txBody>
      </p:sp>
      <p:sp>
        <p:nvSpPr>
          <p:cNvPr id="5" name="Freeform 5"/>
          <p:cNvSpPr/>
          <p:nvPr/>
        </p:nvSpPr>
        <p:spPr>
          <a:xfrm rot="-1204823">
            <a:off x="11412811" y="-6324102"/>
            <a:ext cx="8683149" cy="8683149"/>
          </a:xfrm>
          <a:custGeom>
            <a:avLst/>
            <a:gdLst/>
            <a:ahLst/>
            <a:cxnLst/>
            <a:rect l="l" t="t" r="r" b="b"/>
            <a:pathLst>
              <a:path w="8683149" h="8683149">
                <a:moveTo>
                  <a:pt x="0" y="0"/>
                </a:moveTo>
                <a:lnTo>
                  <a:pt x="8683149" y="0"/>
                </a:lnTo>
                <a:lnTo>
                  <a:pt x="8683149" y="8683149"/>
                </a:lnTo>
                <a:lnTo>
                  <a:pt x="0" y="86831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 flipH="1">
            <a:off x="-5143500" y="-3050565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10287000" y="0"/>
                </a:moveTo>
                <a:lnTo>
                  <a:pt x="0" y="0"/>
                </a:lnTo>
                <a:lnTo>
                  <a:pt x="0" y="10287000"/>
                </a:lnTo>
                <a:lnTo>
                  <a:pt x="10287000" y="1028700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3724435" y="2685443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10287000" y="0"/>
                </a:moveTo>
                <a:lnTo>
                  <a:pt x="0" y="0"/>
                </a:lnTo>
                <a:lnTo>
                  <a:pt x="0" y="10287000"/>
                </a:lnTo>
                <a:lnTo>
                  <a:pt x="10287000" y="1028700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0603093">
            <a:off x="-2740600" y="8070364"/>
            <a:ext cx="8683149" cy="8683149"/>
          </a:xfrm>
          <a:custGeom>
            <a:avLst/>
            <a:gdLst/>
            <a:ahLst/>
            <a:cxnLst/>
            <a:rect l="l" t="t" r="r" b="b"/>
            <a:pathLst>
              <a:path w="8683149" h="8683149">
                <a:moveTo>
                  <a:pt x="0" y="0"/>
                </a:moveTo>
                <a:lnTo>
                  <a:pt x="8683149" y="0"/>
                </a:lnTo>
                <a:lnTo>
                  <a:pt x="8683149" y="8683149"/>
                </a:lnTo>
                <a:lnTo>
                  <a:pt x="0" y="86831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196837" y="1362075"/>
            <a:ext cx="10897942" cy="133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280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Roboto Slab Bold"/>
              </a:rPr>
              <a:t>Antes de recrutar devemos compreeender  os seguintes contextos</a:t>
            </a:r>
            <a:r>
              <a:rPr lang="en-US" sz="4400">
                <a:solidFill>
                  <a:srgbClr val="D04621"/>
                </a:solidFill>
                <a:latin typeface="Roboto Slab Bold"/>
              </a:rPr>
              <a:t>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594446"/>
            <a:ext cx="5553366" cy="1933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80"/>
              </a:lnSpc>
              <a:spcBef>
                <a:spcPct val="0"/>
              </a:spcBef>
            </a:pPr>
            <a:r>
              <a:rPr lang="en-US" sz="6400">
                <a:solidFill>
                  <a:srgbClr val="D04621"/>
                </a:solidFill>
                <a:latin typeface="Roboto Slab Bold"/>
              </a:rPr>
              <a:t>Fontes de Recrutamento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954042" y="1584921"/>
            <a:ext cx="3624235" cy="923848"/>
            <a:chOff x="0" y="0"/>
            <a:chExt cx="4832313" cy="1231798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4832313" cy="1231798"/>
            </a:xfrm>
            <a:prstGeom prst="rect">
              <a:avLst/>
            </a:prstGeom>
            <a:solidFill>
              <a:srgbClr val="D04621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511032" y="335441"/>
              <a:ext cx="3810248" cy="5323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24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FFFFFF"/>
                  </a:solidFill>
                  <a:latin typeface="DM Sans Bold"/>
                </a:rPr>
                <a:t> Própria Empresa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3789225" y="1588132"/>
            <a:ext cx="4498775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DM Sans"/>
              </a:rPr>
              <a:t>Arquivos de candidatos interessados ou banco de talentos</a:t>
            </a:r>
          </a:p>
        </p:txBody>
      </p:sp>
      <p:sp>
        <p:nvSpPr>
          <p:cNvPr id="7" name="AutoShape 7"/>
          <p:cNvSpPr/>
          <p:nvPr/>
        </p:nvSpPr>
        <p:spPr>
          <a:xfrm>
            <a:off x="12140480" y="2029358"/>
            <a:ext cx="1086541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7954042" y="3524624"/>
            <a:ext cx="3624235" cy="923848"/>
            <a:chOff x="0" y="0"/>
            <a:chExt cx="4832313" cy="1231798"/>
          </a:xfrm>
        </p:grpSpPr>
        <p:sp>
          <p:nvSpPr>
            <p:cNvPr id="9" name="AutoShape 9"/>
            <p:cNvSpPr/>
            <p:nvPr/>
          </p:nvSpPr>
          <p:spPr>
            <a:xfrm>
              <a:off x="0" y="0"/>
              <a:ext cx="4832313" cy="1231798"/>
            </a:xfrm>
            <a:prstGeom prst="rect">
              <a:avLst/>
            </a:prstGeom>
            <a:solidFill>
              <a:srgbClr val="ED822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511032" y="335441"/>
              <a:ext cx="3810248" cy="5323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24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FFFFFF"/>
                  </a:solidFill>
                  <a:latin typeface="DM Sans Bold"/>
                </a:rPr>
                <a:t> Outras Empresas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3789225" y="3527835"/>
            <a:ext cx="3470075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DM Sans"/>
              </a:rPr>
              <a:t>Anúncio aberto ou fechado via LinkedIn ou outras ferramentas</a:t>
            </a:r>
          </a:p>
        </p:txBody>
      </p:sp>
      <p:sp>
        <p:nvSpPr>
          <p:cNvPr id="12" name="AutoShape 12"/>
          <p:cNvSpPr/>
          <p:nvPr/>
        </p:nvSpPr>
        <p:spPr>
          <a:xfrm>
            <a:off x="12140480" y="3969061"/>
            <a:ext cx="1086541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3" name="Group 13"/>
          <p:cNvGrpSpPr/>
          <p:nvPr/>
        </p:nvGrpSpPr>
        <p:grpSpPr>
          <a:xfrm>
            <a:off x="7954042" y="7404030"/>
            <a:ext cx="3624235" cy="1333423"/>
            <a:chOff x="0" y="0"/>
            <a:chExt cx="4832313" cy="1777898"/>
          </a:xfrm>
        </p:grpSpPr>
        <p:sp>
          <p:nvSpPr>
            <p:cNvPr id="14" name="AutoShape 14"/>
            <p:cNvSpPr/>
            <p:nvPr/>
          </p:nvSpPr>
          <p:spPr>
            <a:xfrm>
              <a:off x="0" y="0"/>
              <a:ext cx="4832313" cy="1777898"/>
            </a:xfrm>
            <a:prstGeom prst="rect">
              <a:avLst/>
            </a:prstGeom>
            <a:solidFill>
              <a:srgbClr val="4A6D35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511032" y="335441"/>
              <a:ext cx="3810248" cy="1078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24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FFFFFF"/>
                  </a:solidFill>
                  <a:latin typeface="DM Sans Bold"/>
                </a:rPr>
                <a:t>Agências de Recrutamento  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789225" y="5467538"/>
            <a:ext cx="3470075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DM Sans"/>
              </a:rPr>
              <a:t>Paineis e feiras de recrutamento universitárias</a:t>
            </a:r>
          </a:p>
        </p:txBody>
      </p:sp>
      <p:sp>
        <p:nvSpPr>
          <p:cNvPr id="17" name="AutoShape 17"/>
          <p:cNvSpPr/>
          <p:nvPr/>
        </p:nvSpPr>
        <p:spPr>
          <a:xfrm>
            <a:off x="12140480" y="5908764"/>
            <a:ext cx="1086541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8" name="Group 18"/>
          <p:cNvGrpSpPr/>
          <p:nvPr/>
        </p:nvGrpSpPr>
        <p:grpSpPr>
          <a:xfrm>
            <a:off x="7954042" y="5464327"/>
            <a:ext cx="3624235" cy="1333423"/>
            <a:chOff x="0" y="0"/>
            <a:chExt cx="4832313" cy="1777898"/>
          </a:xfrm>
        </p:grpSpPr>
        <p:sp>
          <p:nvSpPr>
            <p:cNvPr id="19" name="AutoShape 19"/>
            <p:cNvSpPr/>
            <p:nvPr/>
          </p:nvSpPr>
          <p:spPr>
            <a:xfrm>
              <a:off x="0" y="0"/>
              <a:ext cx="4832313" cy="1777898"/>
            </a:xfrm>
            <a:prstGeom prst="rect">
              <a:avLst/>
            </a:prstGeom>
            <a:solidFill>
              <a:srgbClr val="FBC532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511032" y="335441"/>
              <a:ext cx="3810248" cy="1078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24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FFFFFF"/>
                  </a:solidFill>
                  <a:latin typeface="DM Sans"/>
                </a:rPr>
                <a:t>Escolas e Universidades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3789225" y="7407241"/>
            <a:ext cx="3470075" cy="173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DM Sans"/>
              </a:rPr>
              <a:t>Agências especializadas em perfis especifícos como Michael Page</a:t>
            </a:r>
          </a:p>
        </p:txBody>
      </p:sp>
      <p:sp>
        <p:nvSpPr>
          <p:cNvPr id="22" name="AutoShape 22"/>
          <p:cNvSpPr/>
          <p:nvPr/>
        </p:nvSpPr>
        <p:spPr>
          <a:xfrm>
            <a:off x="12140480" y="7848467"/>
            <a:ext cx="1086541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Freeform 23"/>
          <p:cNvSpPr/>
          <p:nvPr/>
        </p:nvSpPr>
        <p:spPr>
          <a:xfrm rot="10603093">
            <a:off x="-2740600" y="8070364"/>
            <a:ext cx="8683149" cy="8683149"/>
          </a:xfrm>
          <a:custGeom>
            <a:avLst/>
            <a:gdLst/>
            <a:ahLst/>
            <a:cxnLst/>
            <a:rect l="l" t="t" r="r" b="b"/>
            <a:pathLst>
              <a:path w="8683149" h="8683149">
                <a:moveTo>
                  <a:pt x="0" y="0"/>
                </a:moveTo>
                <a:lnTo>
                  <a:pt x="8683149" y="0"/>
                </a:lnTo>
                <a:lnTo>
                  <a:pt x="8683149" y="8683149"/>
                </a:lnTo>
                <a:lnTo>
                  <a:pt x="0" y="86831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-10800000">
            <a:off x="1028700" y="7828943"/>
            <a:ext cx="1786804" cy="1851994"/>
          </a:xfrm>
          <a:custGeom>
            <a:avLst/>
            <a:gdLst/>
            <a:ahLst/>
            <a:cxnLst/>
            <a:rect l="l" t="t" r="r" b="b"/>
            <a:pathLst>
              <a:path w="1786804" h="1851994">
                <a:moveTo>
                  <a:pt x="0" y="0"/>
                </a:moveTo>
                <a:lnTo>
                  <a:pt x="1786804" y="0"/>
                </a:lnTo>
                <a:lnTo>
                  <a:pt x="1786804" y="1851994"/>
                </a:lnTo>
                <a:lnTo>
                  <a:pt x="0" y="18519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38519" y="7745419"/>
            <a:ext cx="936960" cy="247771"/>
            <a:chOff x="0" y="0"/>
            <a:chExt cx="4802584" cy="1270000"/>
          </a:xfrm>
        </p:grpSpPr>
        <p:sp>
          <p:nvSpPr>
            <p:cNvPr id="3" name="Freeform 3"/>
            <p:cNvSpPr/>
            <p:nvPr/>
          </p:nvSpPr>
          <p:spPr>
            <a:xfrm>
              <a:off x="19812" y="350647"/>
              <a:ext cx="4762325" cy="568579"/>
            </a:xfrm>
            <a:custGeom>
              <a:avLst/>
              <a:gdLst/>
              <a:ahLst/>
              <a:cxnLst/>
              <a:rect l="l" t="t" r="r" b="b"/>
              <a:pathLst>
                <a:path w="4762325" h="568579">
                  <a:moveTo>
                    <a:pt x="4761817" y="284353"/>
                  </a:moveTo>
                  <a:cubicBezTo>
                    <a:pt x="4762325" y="274447"/>
                    <a:pt x="4761309" y="265430"/>
                    <a:pt x="4759404" y="257048"/>
                  </a:cubicBezTo>
                  <a:cubicBezTo>
                    <a:pt x="4740735" y="115189"/>
                    <a:pt x="4627578" y="127"/>
                    <a:pt x="4477718" y="127"/>
                  </a:cubicBezTo>
                  <a:cubicBezTo>
                    <a:pt x="4356052" y="127"/>
                    <a:pt x="4251150" y="80137"/>
                    <a:pt x="4211018" y="188976"/>
                  </a:cubicBezTo>
                  <a:lnTo>
                    <a:pt x="3938756" y="188976"/>
                  </a:lnTo>
                  <a:lnTo>
                    <a:pt x="3022822" y="188976"/>
                  </a:lnTo>
                  <a:lnTo>
                    <a:pt x="1906728" y="188976"/>
                  </a:lnTo>
                  <a:lnTo>
                    <a:pt x="948878" y="188976"/>
                  </a:lnTo>
                  <a:cubicBezTo>
                    <a:pt x="839723" y="188976"/>
                    <a:pt x="709803" y="184658"/>
                    <a:pt x="548894" y="185039"/>
                  </a:cubicBezTo>
                  <a:cubicBezTo>
                    <a:pt x="507619" y="78105"/>
                    <a:pt x="409067" y="0"/>
                    <a:pt x="285496" y="0"/>
                  </a:cubicBezTo>
                  <a:cubicBezTo>
                    <a:pt x="130302" y="254"/>
                    <a:pt x="2286" y="130048"/>
                    <a:pt x="1143" y="284353"/>
                  </a:cubicBezTo>
                  <a:cubicBezTo>
                    <a:pt x="0" y="438658"/>
                    <a:pt x="131953" y="568452"/>
                    <a:pt x="285242" y="568452"/>
                  </a:cubicBezTo>
                  <a:cubicBezTo>
                    <a:pt x="410337" y="568452"/>
                    <a:pt x="509778" y="488442"/>
                    <a:pt x="550164" y="379603"/>
                  </a:cubicBezTo>
                  <a:lnTo>
                    <a:pt x="857785" y="379603"/>
                  </a:lnTo>
                  <a:lnTo>
                    <a:pt x="1773719" y="379603"/>
                  </a:lnTo>
                  <a:lnTo>
                    <a:pt x="2889814" y="379603"/>
                  </a:lnTo>
                  <a:lnTo>
                    <a:pt x="3847664" y="379603"/>
                  </a:lnTo>
                  <a:cubicBezTo>
                    <a:pt x="3953362" y="379603"/>
                    <a:pt x="4059751" y="383667"/>
                    <a:pt x="4211526" y="383540"/>
                  </a:cubicBezTo>
                  <a:cubicBezTo>
                    <a:pt x="4252674" y="490474"/>
                    <a:pt x="4358592" y="568579"/>
                    <a:pt x="4477464" y="568579"/>
                  </a:cubicBezTo>
                  <a:cubicBezTo>
                    <a:pt x="4627324" y="568579"/>
                    <a:pt x="4740481" y="453644"/>
                    <a:pt x="4759150" y="311785"/>
                  </a:cubicBezTo>
                  <a:cubicBezTo>
                    <a:pt x="4761309" y="303403"/>
                    <a:pt x="4762198" y="294259"/>
                    <a:pt x="4761817" y="28435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id="4" name="Freeform 4"/>
          <p:cNvSpPr/>
          <p:nvPr/>
        </p:nvSpPr>
        <p:spPr>
          <a:xfrm rot="-1363352" flipH="1" flipV="1">
            <a:off x="13014542" y="-3913663"/>
            <a:ext cx="9884725" cy="9884725"/>
          </a:xfrm>
          <a:custGeom>
            <a:avLst/>
            <a:gdLst/>
            <a:ahLst/>
            <a:cxnLst/>
            <a:rect l="l" t="t" r="r" b="b"/>
            <a:pathLst>
              <a:path w="9884725" h="9884725">
                <a:moveTo>
                  <a:pt x="9884725" y="9884726"/>
                </a:moveTo>
                <a:lnTo>
                  <a:pt x="0" y="9884726"/>
                </a:lnTo>
                <a:lnTo>
                  <a:pt x="0" y="0"/>
                </a:lnTo>
                <a:lnTo>
                  <a:pt x="9884725" y="0"/>
                </a:lnTo>
                <a:lnTo>
                  <a:pt x="9884725" y="988472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15795357" y="788503"/>
            <a:ext cx="1786804" cy="1851994"/>
          </a:xfrm>
          <a:custGeom>
            <a:avLst/>
            <a:gdLst/>
            <a:ahLst/>
            <a:cxnLst/>
            <a:rect l="l" t="t" r="r" b="b"/>
            <a:pathLst>
              <a:path w="1786804" h="1851994">
                <a:moveTo>
                  <a:pt x="0" y="0"/>
                </a:moveTo>
                <a:lnTo>
                  <a:pt x="1786804" y="0"/>
                </a:lnTo>
                <a:lnTo>
                  <a:pt x="1786804" y="1851994"/>
                </a:lnTo>
                <a:lnTo>
                  <a:pt x="0" y="18519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>
            <a:off x="6059260" y="5459344"/>
            <a:ext cx="9575564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6059260" y="4849179"/>
            <a:ext cx="9575564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6059260" y="6060643"/>
            <a:ext cx="9575564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6059260" y="6661943"/>
            <a:ext cx="9575564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6059260" y="7263242"/>
            <a:ext cx="9575564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6059260" y="7864542"/>
            <a:ext cx="9575564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6061564" y="8476026"/>
            <a:ext cx="9575564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6059260" y="9058275"/>
            <a:ext cx="9575564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6059260" y="4658679"/>
            <a:ext cx="1092615" cy="0"/>
          </a:xfrm>
          <a:prstGeom prst="line">
            <a:avLst/>
          </a:prstGeom>
          <a:ln w="381000" cap="flat">
            <a:solidFill>
              <a:srgbClr val="D0462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7045533" y="5273607"/>
            <a:ext cx="1911766" cy="0"/>
          </a:xfrm>
          <a:prstGeom prst="line">
            <a:avLst/>
          </a:prstGeom>
          <a:ln w="381000" cap="flat">
            <a:solidFill>
              <a:srgbClr val="D0462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8931195" y="5874906"/>
            <a:ext cx="951925" cy="0"/>
          </a:xfrm>
          <a:prstGeom prst="line">
            <a:avLst/>
          </a:prstGeom>
          <a:ln w="381000" cap="flat">
            <a:solidFill>
              <a:srgbClr val="ED822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9883120" y="6476205"/>
            <a:ext cx="964324" cy="0"/>
          </a:xfrm>
          <a:prstGeom prst="line">
            <a:avLst/>
          </a:prstGeom>
          <a:ln w="381000" cap="flat">
            <a:solidFill>
              <a:srgbClr val="ED822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9892034" y="7077505"/>
            <a:ext cx="1914623" cy="0"/>
          </a:xfrm>
          <a:prstGeom prst="line">
            <a:avLst/>
          </a:prstGeom>
          <a:ln w="381000" cap="flat">
            <a:solidFill>
              <a:srgbClr val="FBC53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10833420" y="7678804"/>
            <a:ext cx="964324" cy="0"/>
          </a:xfrm>
          <a:prstGeom prst="line">
            <a:avLst/>
          </a:prstGeom>
          <a:ln w="381000" cap="flat">
            <a:solidFill>
              <a:srgbClr val="FBC53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>
            <a:off x="10849345" y="8290288"/>
            <a:ext cx="2871935" cy="0"/>
          </a:xfrm>
          <a:prstGeom prst="line">
            <a:avLst/>
          </a:prstGeom>
          <a:ln w="381000" cap="flat">
            <a:solidFill>
              <a:srgbClr val="4A6D3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>
            <a:off x="13721281" y="8877300"/>
            <a:ext cx="1913543" cy="0"/>
          </a:xfrm>
          <a:prstGeom prst="line">
            <a:avLst/>
          </a:prstGeom>
          <a:ln w="381000" cap="flat">
            <a:solidFill>
              <a:srgbClr val="4A6D3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>
            <a:off x="6059260" y="3540993"/>
            <a:ext cx="1914623" cy="867803"/>
          </a:xfrm>
          <a:prstGeom prst="rect">
            <a:avLst/>
          </a:prstGeom>
          <a:solidFill>
            <a:srgbClr val="EBD7B1"/>
          </a:solidFill>
        </p:spPr>
      </p:sp>
      <p:sp>
        <p:nvSpPr>
          <p:cNvPr id="23" name="AutoShape 23"/>
          <p:cNvSpPr/>
          <p:nvPr/>
        </p:nvSpPr>
        <p:spPr>
          <a:xfrm>
            <a:off x="7973883" y="3540993"/>
            <a:ext cx="1914623" cy="867803"/>
          </a:xfrm>
          <a:prstGeom prst="rect">
            <a:avLst/>
          </a:prstGeom>
          <a:solidFill>
            <a:srgbClr val="EBD7B1">
              <a:alpha val="29804"/>
            </a:srgbClr>
          </a:solidFill>
        </p:spPr>
      </p:sp>
      <p:sp>
        <p:nvSpPr>
          <p:cNvPr id="24" name="AutoShape 24"/>
          <p:cNvSpPr/>
          <p:nvPr/>
        </p:nvSpPr>
        <p:spPr>
          <a:xfrm>
            <a:off x="9892034" y="3540993"/>
            <a:ext cx="1914623" cy="867803"/>
          </a:xfrm>
          <a:prstGeom prst="rect">
            <a:avLst/>
          </a:prstGeom>
          <a:solidFill>
            <a:srgbClr val="EBD7B1"/>
          </a:solidFill>
        </p:spPr>
      </p:sp>
      <p:sp>
        <p:nvSpPr>
          <p:cNvPr id="25" name="AutoShape 25"/>
          <p:cNvSpPr/>
          <p:nvPr/>
        </p:nvSpPr>
        <p:spPr>
          <a:xfrm>
            <a:off x="11806657" y="3540993"/>
            <a:ext cx="1914623" cy="867803"/>
          </a:xfrm>
          <a:prstGeom prst="rect">
            <a:avLst/>
          </a:prstGeom>
          <a:solidFill>
            <a:srgbClr val="EBD7B1">
              <a:alpha val="29804"/>
            </a:srgbClr>
          </a:solidFill>
        </p:spPr>
      </p:sp>
      <p:sp>
        <p:nvSpPr>
          <p:cNvPr id="26" name="AutoShape 26"/>
          <p:cNvSpPr/>
          <p:nvPr/>
        </p:nvSpPr>
        <p:spPr>
          <a:xfrm>
            <a:off x="13720200" y="3534895"/>
            <a:ext cx="1914623" cy="867803"/>
          </a:xfrm>
          <a:prstGeom prst="rect">
            <a:avLst/>
          </a:prstGeom>
          <a:solidFill>
            <a:srgbClr val="EBD7B1"/>
          </a:solidFill>
        </p:spPr>
      </p:sp>
      <p:sp>
        <p:nvSpPr>
          <p:cNvPr id="27" name="AutoShape 27"/>
          <p:cNvSpPr/>
          <p:nvPr/>
        </p:nvSpPr>
        <p:spPr>
          <a:xfrm>
            <a:off x="1249552" y="4393174"/>
            <a:ext cx="14402274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TextBox 28"/>
          <p:cNvSpPr txBox="1"/>
          <p:nvPr/>
        </p:nvSpPr>
        <p:spPr>
          <a:xfrm>
            <a:off x="6279566" y="3757407"/>
            <a:ext cx="1474011" cy="40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DM Sans Bold"/>
              </a:rPr>
              <a:t>Triagem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194190" y="3757407"/>
            <a:ext cx="1474011" cy="40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DM Sans Bold"/>
              </a:rPr>
              <a:t>Testes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112340" y="3757407"/>
            <a:ext cx="1474011" cy="650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DM Sans Bold"/>
              </a:rPr>
              <a:t>Entrevista RH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026964" y="3697289"/>
            <a:ext cx="1474011" cy="732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9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DM Sans Bold"/>
              </a:rPr>
              <a:t>Entrevista Técnica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940506" y="3751310"/>
            <a:ext cx="1474011" cy="40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4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DM Sans Bold"/>
              </a:rPr>
              <a:t>Exames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34853" y="3751310"/>
            <a:ext cx="3226309" cy="409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49"/>
              </a:lnSpc>
              <a:spcBef>
                <a:spcPct val="0"/>
              </a:spcBef>
            </a:pPr>
            <a:r>
              <a:rPr lang="en-US" sz="2499" u="none">
                <a:solidFill>
                  <a:srgbClr val="000000"/>
                </a:solidFill>
                <a:latin typeface="DM Sans Bold"/>
              </a:rPr>
              <a:t>Tasks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34853" y="4607979"/>
            <a:ext cx="3389037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DM Sans"/>
              </a:rPr>
              <a:t>Triagem: entrevista inicial e análise de currículo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34853" y="6106579"/>
            <a:ext cx="3389037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DM Sans"/>
              </a:rPr>
              <a:t>Testes: conhecimento desempenho, psicológico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34853" y="7664977"/>
            <a:ext cx="3389037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DM Sans"/>
              </a:rPr>
              <a:t>Entrevistas de seleção e técnica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34853" y="8785225"/>
            <a:ext cx="3389037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DM Sans"/>
              </a:rPr>
              <a:t>Exames médicos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244528" y="1019175"/>
            <a:ext cx="13458710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200"/>
              </a:lnSpc>
              <a:spcBef>
                <a:spcPct val="0"/>
              </a:spcBef>
            </a:pPr>
            <a:r>
              <a:rPr lang="en-US" sz="6000">
                <a:solidFill>
                  <a:srgbClr val="D04621"/>
                </a:solidFill>
                <a:latin typeface="Roboto Slab Bold"/>
              </a:rPr>
              <a:t>Etapas de Processo de Seleção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04525" flipH="1">
            <a:off x="-3147271" y="-1560872"/>
            <a:ext cx="9974771" cy="5515694"/>
          </a:xfrm>
          <a:custGeom>
            <a:avLst/>
            <a:gdLst/>
            <a:ahLst/>
            <a:cxnLst/>
            <a:rect l="l" t="t" r="r" b="b"/>
            <a:pathLst>
              <a:path w="9974771" h="5515694">
                <a:moveTo>
                  <a:pt x="9974772" y="0"/>
                </a:moveTo>
                <a:lnTo>
                  <a:pt x="0" y="0"/>
                </a:lnTo>
                <a:lnTo>
                  <a:pt x="0" y="5515694"/>
                </a:lnTo>
                <a:lnTo>
                  <a:pt x="9974772" y="5515694"/>
                </a:lnTo>
                <a:lnTo>
                  <a:pt x="997477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22" t="-18597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017379" y="1196975"/>
            <a:ext cx="14149934" cy="137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800"/>
              </a:lnSpc>
              <a:spcBef>
                <a:spcPct val="0"/>
              </a:spcBef>
            </a:pPr>
            <a:r>
              <a:rPr lang="en-US" sz="9000">
                <a:solidFill>
                  <a:srgbClr val="D04621"/>
                </a:solidFill>
                <a:latin typeface="Roboto Slab Bold"/>
              </a:rPr>
              <a:t>Exemplos de Perguntas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053025" y="4001809"/>
            <a:ext cx="3928709" cy="227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5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DM Sans Bold"/>
              </a:rPr>
              <a:t>Se apresente contando suas experiências principais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163637" y="4001809"/>
            <a:ext cx="3928709" cy="170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5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DM Sans Bold"/>
              </a:rPr>
              <a:t>Compartilhe seus pontos fortes e fracos </a:t>
            </a:r>
          </a:p>
        </p:txBody>
      </p:sp>
      <p:sp>
        <p:nvSpPr>
          <p:cNvPr id="6" name="Freeform 6"/>
          <p:cNvSpPr/>
          <p:nvPr/>
        </p:nvSpPr>
        <p:spPr>
          <a:xfrm rot="2573591" flipH="1">
            <a:off x="11409709" y="5448879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10287000" y="0"/>
                </a:moveTo>
                <a:lnTo>
                  <a:pt x="0" y="0"/>
                </a:lnTo>
                <a:lnTo>
                  <a:pt x="0" y="10287000"/>
                </a:lnTo>
                <a:lnTo>
                  <a:pt x="10287000" y="1028700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2274250" y="4001809"/>
            <a:ext cx="3928709" cy="227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5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DM Sans Bold"/>
              </a:rPr>
              <a:t>Dê exemplos de casos que praticou criatividade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318395" y="6978650"/>
            <a:ext cx="3928709" cy="227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5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DM Sans Bold"/>
              </a:rPr>
              <a:t>Por que escolheu essa área? o que você conhece sobre a empresa?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41926" y="4350149"/>
            <a:ext cx="2849205" cy="5426850"/>
            <a:chOff x="0" y="0"/>
            <a:chExt cx="6879570" cy="131034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879570" cy="13103445"/>
            </a:xfrm>
            <a:custGeom>
              <a:avLst/>
              <a:gdLst/>
              <a:ahLst/>
              <a:cxnLst/>
              <a:rect l="l" t="t" r="r" b="b"/>
              <a:pathLst>
                <a:path w="6879570" h="13103445">
                  <a:moveTo>
                    <a:pt x="0" y="0"/>
                  </a:moveTo>
                  <a:lnTo>
                    <a:pt x="0" y="13103445"/>
                  </a:lnTo>
                  <a:lnTo>
                    <a:pt x="6879570" y="13103445"/>
                  </a:lnTo>
                  <a:lnTo>
                    <a:pt x="6879570" y="0"/>
                  </a:lnTo>
                  <a:lnTo>
                    <a:pt x="0" y="0"/>
                  </a:lnTo>
                  <a:close/>
                  <a:moveTo>
                    <a:pt x="6818610" y="13042485"/>
                  </a:moveTo>
                  <a:lnTo>
                    <a:pt x="59690" y="13042485"/>
                  </a:lnTo>
                  <a:lnTo>
                    <a:pt x="59690" y="59690"/>
                  </a:lnTo>
                  <a:lnTo>
                    <a:pt x="6818610" y="59690"/>
                  </a:lnTo>
                  <a:lnTo>
                    <a:pt x="6818610" y="13042485"/>
                  </a:lnTo>
                  <a:close/>
                </a:path>
              </a:pathLst>
            </a:custGeom>
            <a:solidFill>
              <a:srgbClr val="4A6D35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035102" y="4321574"/>
            <a:ext cx="2849205" cy="5426850"/>
            <a:chOff x="0" y="0"/>
            <a:chExt cx="6879570" cy="131034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879570" cy="13103445"/>
            </a:xfrm>
            <a:custGeom>
              <a:avLst/>
              <a:gdLst/>
              <a:ahLst/>
              <a:cxnLst/>
              <a:rect l="l" t="t" r="r" b="b"/>
              <a:pathLst>
                <a:path w="6879570" h="13103445">
                  <a:moveTo>
                    <a:pt x="0" y="0"/>
                  </a:moveTo>
                  <a:lnTo>
                    <a:pt x="0" y="13103445"/>
                  </a:lnTo>
                  <a:lnTo>
                    <a:pt x="6879570" y="13103445"/>
                  </a:lnTo>
                  <a:lnTo>
                    <a:pt x="6879570" y="0"/>
                  </a:lnTo>
                  <a:lnTo>
                    <a:pt x="0" y="0"/>
                  </a:lnTo>
                  <a:close/>
                  <a:moveTo>
                    <a:pt x="6818610" y="13042485"/>
                  </a:moveTo>
                  <a:lnTo>
                    <a:pt x="59690" y="13042485"/>
                  </a:lnTo>
                  <a:lnTo>
                    <a:pt x="59690" y="59690"/>
                  </a:lnTo>
                  <a:lnTo>
                    <a:pt x="6818610" y="59690"/>
                  </a:lnTo>
                  <a:lnTo>
                    <a:pt x="6818610" y="13042485"/>
                  </a:lnTo>
                  <a:close/>
                </a:path>
              </a:pathLst>
            </a:custGeom>
            <a:solidFill>
              <a:srgbClr val="FBC532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618754" y="4321574"/>
            <a:ext cx="2849205" cy="5426850"/>
            <a:chOff x="0" y="0"/>
            <a:chExt cx="6879570" cy="1310344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879570" cy="13103445"/>
            </a:xfrm>
            <a:custGeom>
              <a:avLst/>
              <a:gdLst/>
              <a:ahLst/>
              <a:cxnLst/>
              <a:rect l="l" t="t" r="r" b="b"/>
              <a:pathLst>
                <a:path w="6879570" h="13103445">
                  <a:moveTo>
                    <a:pt x="0" y="0"/>
                  </a:moveTo>
                  <a:lnTo>
                    <a:pt x="0" y="13103445"/>
                  </a:lnTo>
                  <a:lnTo>
                    <a:pt x="6879570" y="13103445"/>
                  </a:lnTo>
                  <a:lnTo>
                    <a:pt x="6879570" y="0"/>
                  </a:lnTo>
                  <a:lnTo>
                    <a:pt x="0" y="0"/>
                  </a:lnTo>
                  <a:close/>
                  <a:moveTo>
                    <a:pt x="6818610" y="13042485"/>
                  </a:moveTo>
                  <a:lnTo>
                    <a:pt x="59690" y="13042485"/>
                  </a:lnTo>
                  <a:lnTo>
                    <a:pt x="59690" y="59690"/>
                  </a:lnTo>
                  <a:lnTo>
                    <a:pt x="6818610" y="59690"/>
                  </a:lnTo>
                  <a:lnTo>
                    <a:pt x="6818610" y="13042485"/>
                  </a:lnTo>
                  <a:close/>
                </a:path>
              </a:pathLst>
            </a:custGeom>
            <a:solidFill>
              <a:srgbClr val="EBD7B1"/>
            </a:solidFill>
          </p:spPr>
        </p:sp>
      </p:grpSp>
      <p:sp>
        <p:nvSpPr>
          <p:cNvPr id="8" name="Freeform 8"/>
          <p:cNvSpPr/>
          <p:nvPr/>
        </p:nvSpPr>
        <p:spPr>
          <a:xfrm flipH="1">
            <a:off x="13963383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10287000" y="0"/>
                </a:moveTo>
                <a:lnTo>
                  <a:pt x="0" y="0"/>
                </a:lnTo>
                <a:lnTo>
                  <a:pt x="0" y="10287000"/>
                </a:lnTo>
                <a:lnTo>
                  <a:pt x="10287000" y="1028700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3202405" y="4321574"/>
            <a:ext cx="2849205" cy="5426850"/>
            <a:chOff x="0" y="0"/>
            <a:chExt cx="6879570" cy="1310344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879570" cy="13103445"/>
            </a:xfrm>
            <a:custGeom>
              <a:avLst/>
              <a:gdLst/>
              <a:ahLst/>
              <a:cxnLst/>
              <a:rect l="l" t="t" r="r" b="b"/>
              <a:pathLst>
                <a:path w="6879570" h="13103445">
                  <a:moveTo>
                    <a:pt x="0" y="0"/>
                  </a:moveTo>
                  <a:lnTo>
                    <a:pt x="0" y="13103445"/>
                  </a:lnTo>
                  <a:lnTo>
                    <a:pt x="6879570" y="13103445"/>
                  </a:lnTo>
                  <a:lnTo>
                    <a:pt x="6879570" y="0"/>
                  </a:lnTo>
                  <a:lnTo>
                    <a:pt x="0" y="0"/>
                  </a:lnTo>
                  <a:close/>
                  <a:moveTo>
                    <a:pt x="6818610" y="13042485"/>
                  </a:moveTo>
                  <a:lnTo>
                    <a:pt x="59690" y="13042485"/>
                  </a:lnTo>
                  <a:lnTo>
                    <a:pt x="59690" y="59690"/>
                  </a:lnTo>
                  <a:lnTo>
                    <a:pt x="6818610" y="59690"/>
                  </a:lnTo>
                  <a:lnTo>
                    <a:pt x="6818610" y="13042485"/>
                  </a:lnTo>
                  <a:close/>
                </a:path>
              </a:pathLst>
            </a:custGeom>
            <a:solidFill>
              <a:srgbClr val="D04621"/>
            </a:solidFill>
          </p:spPr>
        </p:sp>
      </p:grpSp>
      <p:sp>
        <p:nvSpPr>
          <p:cNvPr id="11" name="Freeform 11"/>
          <p:cNvSpPr/>
          <p:nvPr/>
        </p:nvSpPr>
        <p:spPr>
          <a:xfrm rot="-10800000" flipH="1">
            <a:off x="-5747323" y="-102870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10287000" y="0"/>
                </a:moveTo>
                <a:lnTo>
                  <a:pt x="0" y="0"/>
                </a:lnTo>
                <a:lnTo>
                  <a:pt x="0" y="10287000"/>
                </a:lnTo>
                <a:lnTo>
                  <a:pt x="10287000" y="1028700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2451451" y="2536284"/>
            <a:ext cx="2849205" cy="1794814"/>
            <a:chOff x="0" y="0"/>
            <a:chExt cx="3798940" cy="2393086"/>
          </a:xfrm>
        </p:grpSpPr>
        <p:sp>
          <p:nvSpPr>
            <p:cNvPr id="13" name="AutoShape 13"/>
            <p:cNvSpPr/>
            <p:nvPr/>
          </p:nvSpPr>
          <p:spPr>
            <a:xfrm>
              <a:off x="0" y="0"/>
              <a:ext cx="3798940" cy="2393086"/>
            </a:xfrm>
            <a:prstGeom prst="rect">
              <a:avLst/>
            </a:prstGeom>
            <a:solidFill>
              <a:srgbClr val="4A6D35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536299" y="317101"/>
              <a:ext cx="2726342" cy="18446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450"/>
                </a:lnSpc>
                <a:spcBef>
                  <a:spcPct val="0"/>
                </a:spcBef>
              </a:pPr>
              <a:r>
                <a:rPr lang="en-US" sz="9500" u="none">
                  <a:solidFill>
                    <a:srgbClr val="FFFFFF"/>
                  </a:solidFill>
                  <a:latin typeface="Roboto Slab Bold"/>
                </a:rPr>
                <a:t>S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750373" y="4980849"/>
            <a:ext cx="2251362" cy="4033427"/>
            <a:chOff x="0" y="0"/>
            <a:chExt cx="3001816" cy="5377903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28575"/>
              <a:ext cx="3001816" cy="590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39"/>
                </a:lnSpc>
                <a:spcBef>
                  <a:spcPct val="0"/>
                </a:spcBef>
              </a:pPr>
              <a:r>
                <a:rPr lang="en-US" sz="2799" dirty="0">
                  <a:solidFill>
                    <a:srgbClr val="000000"/>
                  </a:solidFill>
                  <a:latin typeface="DM Sans Bold"/>
                </a:rPr>
                <a:t>Strengths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792779"/>
              <a:ext cx="3001816" cy="45851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799" dirty="0">
                  <a:solidFill>
                    <a:srgbClr val="000000"/>
                  </a:solidFill>
                  <a:latin typeface="DM Sans"/>
                </a:rPr>
                <a:t>What are you doing well?</a:t>
              </a:r>
            </a:p>
            <a:p>
              <a:pPr algn="ctr">
                <a:lnSpc>
                  <a:spcPts val="3919"/>
                </a:lnSpc>
              </a:pPr>
              <a:r>
                <a:rPr lang="en-US" sz="2799" dirty="0">
                  <a:solidFill>
                    <a:srgbClr val="000000"/>
                  </a:solidFill>
                  <a:latin typeface="DM Sans"/>
                </a:rPr>
                <a:t>What sets</a:t>
              </a:r>
            </a:p>
            <a:p>
              <a:pPr algn="ctr">
                <a:lnSpc>
                  <a:spcPts val="3919"/>
                </a:lnSpc>
              </a:pPr>
              <a:r>
                <a:rPr lang="en-US" sz="2799" dirty="0">
                  <a:solidFill>
                    <a:srgbClr val="000000"/>
                  </a:solidFill>
                  <a:latin typeface="DM Sans"/>
                </a:rPr>
                <a:t>you apart?</a:t>
              </a:r>
            </a:p>
            <a:p>
              <a:pPr marL="0" lvl="1" indent="0" algn="ctr">
                <a:lnSpc>
                  <a:spcPts val="3919"/>
                </a:lnSpc>
                <a:spcBef>
                  <a:spcPct val="0"/>
                </a:spcBef>
              </a:pPr>
              <a:r>
                <a:rPr lang="en-US" sz="2799" dirty="0">
                  <a:solidFill>
                    <a:srgbClr val="000000"/>
                  </a:solidFill>
                  <a:latin typeface="DM Sans"/>
                </a:rPr>
                <a:t>What are your good qualities?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6035102" y="2536284"/>
            <a:ext cx="2849205" cy="1794814"/>
            <a:chOff x="0" y="0"/>
            <a:chExt cx="3798940" cy="2393086"/>
          </a:xfrm>
        </p:grpSpPr>
        <p:sp>
          <p:nvSpPr>
            <p:cNvPr id="19" name="AutoShape 19"/>
            <p:cNvSpPr/>
            <p:nvPr/>
          </p:nvSpPr>
          <p:spPr>
            <a:xfrm>
              <a:off x="0" y="0"/>
              <a:ext cx="3798940" cy="2393086"/>
            </a:xfrm>
            <a:prstGeom prst="rect">
              <a:avLst/>
            </a:prstGeom>
            <a:solidFill>
              <a:srgbClr val="FBC532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536299" y="317101"/>
              <a:ext cx="2726342" cy="18446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450"/>
                </a:lnSpc>
                <a:spcBef>
                  <a:spcPct val="0"/>
                </a:spcBef>
              </a:pPr>
              <a:r>
                <a:rPr lang="en-US" sz="9500">
                  <a:solidFill>
                    <a:srgbClr val="FFFFFF"/>
                  </a:solidFill>
                  <a:latin typeface="Roboto Slab Bold"/>
                </a:rPr>
                <a:t>W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6303101" y="4980849"/>
            <a:ext cx="2313208" cy="4686207"/>
            <a:chOff x="0" y="0"/>
            <a:chExt cx="3084277" cy="6248276"/>
          </a:xfrm>
        </p:grpSpPr>
        <p:sp>
          <p:nvSpPr>
            <p:cNvPr id="22" name="TextBox 22"/>
            <p:cNvSpPr txBox="1"/>
            <p:nvPr/>
          </p:nvSpPr>
          <p:spPr>
            <a:xfrm>
              <a:off x="0" y="-28575"/>
              <a:ext cx="3084277" cy="590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3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000000"/>
                  </a:solidFill>
                  <a:latin typeface="DM Sans Bold"/>
                </a:rPr>
                <a:t>Weaknesses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802304"/>
              <a:ext cx="3084277" cy="54459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000000"/>
                  </a:solidFill>
                  <a:latin typeface="DM Sans"/>
                </a:rPr>
                <a:t>Where do</a:t>
              </a:r>
            </a:p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000000"/>
                  </a:solidFill>
                  <a:latin typeface="DM Sans"/>
                </a:rPr>
                <a:t>you need to improve?</a:t>
              </a:r>
            </a:p>
            <a:p>
              <a:pPr marL="0" lvl="1" indent="0" algn="ctr">
                <a:lnSpc>
                  <a:spcPts val="3640"/>
                </a:lnSpc>
                <a:spcBef>
                  <a:spcPct val="0"/>
                </a:spcBef>
              </a:pPr>
              <a:r>
                <a:rPr lang="en-US" sz="2600">
                  <a:solidFill>
                    <a:srgbClr val="000000"/>
                  </a:solidFill>
                  <a:latin typeface="DM Sans"/>
                </a:rPr>
                <a:t>Are resources adequate? What do others do better than you?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9618754" y="2536284"/>
            <a:ext cx="2849205" cy="1794814"/>
            <a:chOff x="0" y="0"/>
            <a:chExt cx="3798940" cy="2393086"/>
          </a:xfrm>
        </p:grpSpPr>
        <p:sp>
          <p:nvSpPr>
            <p:cNvPr id="25" name="AutoShape 25"/>
            <p:cNvSpPr/>
            <p:nvPr/>
          </p:nvSpPr>
          <p:spPr>
            <a:xfrm>
              <a:off x="0" y="0"/>
              <a:ext cx="3798940" cy="2393086"/>
            </a:xfrm>
            <a:prstGeom prst="rect">
              <a:avLst/>
            </a:prstGeom>
            <a:solidFill>
              <a:srgbClr val="EBD7B1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536299" y="317101"/>
              <a:ext cx="2726342" cy="18446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450"/>
                </a:lnSpc>
                <a:spcBef>
                  <a:spcPct val="0"/>
                </a:spcBef>
              </a:pPr>
              <a:r>
                <a:rPr lang="en-US" sz="9500">
                  <a:solidFill>
                    <a:srgbClr val="FFFFFF"/>
                  </a:solidFill>
                  <a:latin typeface="Roboto Slab Bold"/>
                </a:rPr>
                <a:t>O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9917675" y="4980849"/>
            <a:ext cx="2251362" cy="4007392"/>
            <a:chOff x="0" y="0"/>
            <a:chExt cx="3001816" cy="5343189"/>
          </a:xfrm>
        </p:grpSpPr>
        <p:sp>
          <p:nvSpPr>
            <p:cNvPr id="28" name="TextBox 28"/>
            <p:cNvSpPr txBox="1"/>
            <p:nvPr/>
          </p:nvSpPr>
          <p:spPr>
            <a:xfrm>
              <a:off x="0" y="-19050"/>
              <a:ext cx="3001816" cy="546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80"/>
                </a:lnSpc>
                <a:spcBef>
                  <a:spcPct val="0"/>
                </a:spcBef>
              </a:pPr>
              <a:r>
                <a:rPr lang="en-US" sz="2600" u="none">
                  <a:solidFill>
                    <a:srgbClr val="000000"/>
                  </a:solidFill>
                  <a:latin typeface="DM Sans Bold"/>
                </a:rPr>
                <a:t>Opportunities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758066"/>
              <a:ext cx="3001816" cy="45851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r>
                <a:rPr lang="en-US" sz="2799" u="none">
                  <a:solidFill>
                    <a:srgbClr val="000000"/>
                  </a:solidFill>
                  <a:latin typeface="DM Sans"/>
                </a:rPr>
                <a:t>What are</a:t>
              </a:r>
            </a:p>
            <a:p>
              <a:pPr marL="0" lvl="1" indent="0" algn="ctr">
                <a:lnSpc>
                  <a:spcPts val="3919"/>
                </a:lnSpc>
                <a:spcBef>
                  <a:spcPct val="0"/>
                </a:spcBef>
              </a:pPr>
              <a:r>
                <a:rPr lang="en-US" sz="2799" u="none">
                  <a:solidFill>
                    <a:srgbClr val="000000"/>
                  </a:solidFill>
                  <a:latin typeface="DM Sans"/>
                </a:rPr>
                <a:t>your goals?</a:t>
              </a:r>
            </a:p>
            <a:p>
              <a:pPr marL="0" lvl="1" indent="0" algn="ctr">
                <a:lnSpc>
                  <a:spcPts val="3919"/>
                </a:lnSpc>
                <a:spcBef>
                  <a:spcPct val="0"/>
                </a:spcBef>
              </a:pPr>
              <a:r>
                <a:rPr lang="en-US" sz="2799" u="none">
                  <a:solidFill>
                    <a:srgbClr val="000000"/>
                  </a:solidFill>
                  <a:latin typeface="DM Sans"/>
                </a:rPr>
                <a:t>Are demands shifting?</a:t>
              </a:r>
            </a:p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r>
                <a:rPr lang="en-US" sz="2799" u="none">
                  <a:solidFill>
                    <a:srgbClr val="000000"/>
                  </a:solidFill>
                  <a:latin typeface="DM Sans"/>
                </a:rPr>
                <a:t>How can it</a:t>
              </a:r>
            </a:p>
            <a:p>
              <a:pPr marL="0" lvl="1" indent="0" algn="ctr">
                <a:lnSpc>
                  <a:spcPts val="3919"/>
                </a:lnSpc>
                <a:spcBef>
                  <a:spcPct val="0"/>
                </a:spcBef>
              </a:pPr>
              <a:r>
                <a:rPr lang="en-US" sz="2799" u="none">
                  <a:solidFill>
                    <a:srgbClr val="000000"/>
                  </a:solidFill>
                  <a:latin typeface="DM Sans"/>
                </a:rPr>
                <a:t>be improved?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3202405" y="2536284"/>
            <a:ext cx="2849205" cy="1794814"/>
            <a:chOff x="0" y="0"/>
            <a:chExt cx="3798940" cy="2393086"/>
          </a:xfrm>
        </p:grpSpPr>
        <p:sp>
          <p:nvSpPr>
            <p:cNvPr id="31" name="AutoShape 31"/>
            <p:cNvSpPr/>
            <p:nvPr/>
          </p:nvSpPr>
          <p:spPr>
            <a:xfrm>
              <a:off x="0" y="0"/>
              <a:ext cx="3798940" cy="2393086"/>
            </a:xfrm>
            <a:prstGeom prst="rect">
              <a:avLst/>
            </a:prstGeom>
            <a:solidFill>
              <a:srgbClr val="D04621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536299" y="317101"/>
              <a:ext cx="2726342" cy="18446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450"/>
                </a:lnSpc>
                <a:spcBef>
                  <a:spcPct val="0"/>
                </a:spcBef>
              </a:pPr>
              <a:r>
                <a:rPr lang="en-US" sz="9500">
                  <a:solidFill>
                    <a:srgbClr val="FFFFFF"/>
                  </a:solidFill>
                  <a:latin typeface="Roboto Slab Bold"/>
                </a:rPr>
                <a:t>T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3501326" y="4980849"/>
            <a:ext cx="2251362" cy="4033427"/>
            <a:chOff x="0" y="0"/>
            <a:chExt cx="3001816" cy="5377903"/>
          </a:xfrm>
        </p:grpSpPr>
        <p:sp>
          <p:nvSpPr>
            <p:cNvPr id="34" name="TextBox 34"/>
            <p:cNvSpPr txBox="1"/>
            <p:nvPr/>
          </p:nvSpPr>
          <p:spPr>
            <a:xfrm>
              <a:off x="0" y="-28575"/>
              <a:ext cx="3001816" cy="590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3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000000"/>
                  </a:solidFill>
                  <a:latin typeface="DM Sans Bold"/>
                </a:rPr>
                <a:t>Threats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792779"/>
              <a:ext cx="3001816" cy="45851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000000"/>
                  </a:solidFill>
                  <a:latin typeface="DM Sans"/>
                </a:rPr>
                <a:t>What are the blockers you're facing? What are factors outside of your control?</a:t>
              </a:r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3866529" y="661795"/>
            <a:ext cx="12185081" cy="137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>
                <a:solidFill>
                  <a:srgbClr val="7D4D1D"/>
                </a:solidFill>
                <a:latin typeface="Roboto Slab Bold"/>
              </a:rPr>
              <a:t>Atividade Prática: Construa uma SWOT sobre o seu perfil para um Processo Seletivo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4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204823">
            <a:off x="11412811" y="-6324102"/>
            <a:ext cx="8683149" cy="8683149"/>
          </a:xfrm>
          <a:custGeom>
            <a:avLst/>
            <a:gdLst/>
            <a:ahLst/>
            <a:cxnLst/>
            <a:rect l="l" t="t" r="r" b="b"/>
            <a:pathLst>
              <a:path w="8683149" h="8683149">
                <a:moveTo>
                  <a:pt x="0" y="0"/>
                </a:moveTo>
                <a:lnTo>
                  <a:pt x="8683149" y="0"/>
                </a:lnTo>
                <a:lnTo>
                  <a:pt x="8683149" y="8683149"/>
                </a:lnTo>
                <a:lnTo>
                  <a:pt x="0" y="86831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 flipH="1">
            <a:off x="-5143500" y="-3050565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10287000" y="0"/>
                </a:moveTo>
                <a:lnTo>
                  <a:pt x="0" y="0"/>
                </a:lnTo>
                <a:lnTo>
                  <a:pt x="0" y="10287000"/>
                </a:lnTo>
                <a:lnTo>
                  <a:pt x="10287000" y="1028700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3724435" y="2685443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10287000" y="0"/>
                </a:moveTo>
                <a:lnTo>
                  <a:pt x="0" y="0"/>
                </a:lnTo>
                <a:lnTo>
                  <a:pt x="0" y="10287000"/>
                </a:lnTo>
                <a:lnTo>
                  <a:pt x="10287000" y="1028700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0603093">
            <a:off x="-2740600" y="8070364"/>
            <a:ext cx="8683149" cy="8683149"/>
          </a:xfrm>
          <a:custGeom>
            <a:avLst/>
            <a:gdLst/>
            <a:ahLst/>
            <a:cxnLst/>
            <a:rect l="l" t="t" r="r" b="b"/>
            <a:pathLst>
              <a:path w="8683149" h="8683149">
                <a:moveTo>
                  <a:pt x="0" y="0"/>
                </a:moveTo>
                <a:lnTo>
                  <a:pt x="8683149" y="0"/>
                </a:lnTo>
                <a:lnTo>
                  <a:pt x="8683149" y="8683149"/>
                </a:lnTo>
                <a:lnTo>
                  <a:pt x="0" y="86831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676001" y="3093789"/>
            <a:ext cx="10935997" cy="321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20"/>
              </a:lnSpc>
            </a:pPr>
            <a:r>
              <a:rPr lang="en-US" sz="10600">
                <a:solidFill>
                  <a:srgbClr val="FFFFFF"/>
                </a:solidFill>
                <a:latin typeface="Roboto Slab"/>
              </a:rPr>
              <a:t>Obrigado e até o próximo módulo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82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-3355620" y="-2741174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10287000" y="0"/>
                </a:moveTo>
                <a:lnTo>
                  <a:pt x="0" y="0"/>
                </a:lnTo>
                <a:lnTo>
                  <a:pt x="0" y="10287000"/>
                </a:lnTo>
                <a:lnTo>
                  <a:pt x="10287000" y="1028700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78077" y="1439071"/>
            <a:ext cx="7408887" cy="7408858"/>
            <a:chOff x="0" y="0"/>
            <a:chExt cx="6350000" cy="63499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t="-28617" b="-21383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 rot="5815962">
            <a:off x="13102143" y="1577982"/>
            <a:ext cx="3417865" cy="3542563"/>
          </a:xfrm>
          <a:custGeom>
            <a:avLst/>
            <a:gdLst/>
            <a:ahLst/>
            <a:cxnLst/>
            <a:rect l="l" t="t" r="r" b="b"/>
            <a:pathLst>
              <a:path w="3417865" h="3542563">
                <a:moveTo>
                  <a:pt x="0" y="0"/>
                </a:moveTo>
                <a:lnTo>
                  <a:pt x="3417865" y="0"/>
                </a:lnTo>
                <a:lnTo>
                  <a:pt x="3417865" y="3542563"/>
                </a:lnTo>
                <a:lnTo>
                  <a:pt x="0" y="35425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9789362" y="3349263"/>
            <a:ext cx="7469938" cy="3588473"/>
            <a:chOff x="0" y="0"/>
            <a:chExt cx="9959918" cy="4784631"/>
          </a:xfrm>
        </p:grpSpPr>
        <p:sp>
          <p:nvSpPr>
            <p:cNvPr id="7" name="TextBox 7"/>
            <p:cNvSpPr txBox="1"/>
            <p:nvPr/>
          </p:nvSpPr>
          <p:spPr>
            <a:xfrm>
              <a:off x="0" y="0"/>
              <a:ext cx="9959918" cy="3657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0800"/>
                </a:lnSpc>
                <a:spcBef>
                  <a:spcPct val="0"/>
                </a:spcBef>
              </a:pPr>
              <a:r>
                <a:rPr lang="en-US" sz="9000">
                  <a:solidFill>
                    <a:srgbClr val="FFFFFF"/>
                  </a:solidFill>
                  <a:latin typeface="Roboto Slab Bold"/>
                </a:rPr>
                <a:t>Gestão de Pessoas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108356"/>
              <a:ext cx="9959918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>
                  <a:solidFill>
                    <a:srgbClr val="FFFFFF"/>
                  </a:solidFill>
                  <a:latin typeface="DM Sans"/>
                </a:rPr>
                <a:t>Conceituação. </a:t>
              </a:r>
            </a:p>
          </p:txBody>
        </p:sp>
      </p:grpSp>
      <p:sp>
        <p:nvSpPr>
          <p:cNvPr id="9" name="Freeform 9"/>
          <p:cNvSpPr/>
          <p:nvPr/>
        </p:nvSpPr>
        <p:spPr>
          <a:xfrm rot="5043927" flipH="1" flipV="1">
            <a:off x="11227112" y="5628014"/>
            <a:ext cx="9884725" cy="9884725"/>
          </a:xfrm>
          <a:custGeom>
            <a:avLst/>
            <a:gdLst/>
            <a:ahLst/>
            <a:cxnLst/>
            <a:rect l="l" t="t" r="r" b="b"/>
            <a:pathLst>
              <a:path w="9884725" h="9884725">
                <a:moveTo>
                  <a:pt x="9884726" y="9884725"/>
                </a:moveTo>
                <a:lnTo>
                  <a:pt x="0" y="9884725"/>
                </a:lnTo>
                <a:lnTo>
                  <a:pt x="0" y="0"/>
                </a:lnTo>
                <a:lnTo>
                  <a:pt x="9884726" y="0"/>
                </a:lnTo>
                <a:lnTo>
                  <a:pt x="9884726" y="9884725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3493628" y="1439071"/>
            <a:ext cx="8102723" cy="4381500"/>
            <a:chOff x="0" y="0"/>
            <a:chExt cx="10803631" cy="584200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4013200"/>
              <a:ext cx="10803631" cy="1828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080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3007960" cy="3148332"/>
            </a:xfrm>
            <a:custGeom>
              <a:avLst/>
              <a:gdLst/>
              <a:ahLst/>
              <a:cxnLst/>
              <a:rect l="l" t="t" r="r" b="b"/>
              <a:pathLst>
                <a:path w="3007960" h="3148332">
                  <a:moveTo>
                    <a:pt x="0" y="0"/>
                  </a:moveTo>
                  <a:lnTo>
                    <a:pt x="3007960" y="0"/>
                  </a:lnTo>
                  <a:lnTo>
                    <a:pt x="3007960" y="3148332"/>
                  </a:lnTo>
                  <a:lnTo>
                    <a:pt x="0" y="31483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-20465" t="-11019" r="-1788" b="-16114"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692498" y="659766"/>
              <a:ext cx="1622964" cy="1828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800"/>
                </a:lnSpc>
                <a:spcBef>
                  <a:spcPct val="0"/>
                </a:spcBef>
              </a:pPr>
              <a:r>
                <a:rPr lang="en-US" sz="9000">
                  <a:solidFill>
                    <a:srgbClr val="FFFFFF"/>
                  </a:solidFill>
                  <a:latin typeface="Roboto Slab Bold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28700"/>
            <a:ext cx="7762493" cy="137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800"/>
              </a:lnSpc>
              <a:spcBef>
                <a:spcPct val="0"/>
              </a:spcBef>
            </a:pPr>
            <a:r>
              <a:rPr lang="en-US" sz="9000">
                <a:solidFill>
                  <a:srgbClr val="D04621"/>
                </a:solidFill>
                <a:latin typeface="Roboto Slab Bold"/>
              </a:rPr>
              <a:t>Conceituação</a:t>
            </a:r>
          </a:p>
        </p:txBody>
      </p:sp>
      <p:sp>
        <p:nvSpPr>
          <p:cNvPr id="3" name="Freeform 3"/>
          <p:cNvSpPr/>
          <p:nvPr/>
        </p:nvSpPr>
        <p:spPr>
          <a:xfrm rot="-8295535">
            <a:off x="-1251311" y="8201581"/>
            <a:ext cx="4024025" cy="4170839"/>
          </a:xfrm>
          <a:custGeom>
            <a:avLst/>
            <a:gdLst/>
            <a:ahLst/>
            <a:cxnLst/>
            <a:rect l="l" t="t" r="r" b="b"/>
            <a:pathLst>
              <a:path w="4024025" h="4170839">
                <a:moveTo>
                  <a:pt x="0" y="0"/>
                </a:moveTo>
                <a:lnTo>
                  <a:pt x="4024025" y="0"/>
                </a:lnTo>
                <a:lnTo>
                  <a:pt x="4024025" y="4170838"/>
                </a:lnTo>
                <a:lnTo>
                  <a:pt x="0" y="41708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204823">
            <a:off x="11722040" y="-4766362"/>
            <a:ext cx="8683149" cy="8683149"/>
          </a:xfrm>
          <a:custGeom>
            <a:avLst/>
            <a:gdLst/>
            <a:ahLst/>
            <a:cxnLst/>
            <a:rect l="l" t="t" r="r" b="b"/>
            <a:pathLst>
              <a:path w="8683149" h="8683149">
                <a:moveTo>
                  <a:pt x="0" y="0"/>
                </a:moveTo>
                <a:lnTo>
                  <a:pt x="8683149" y="0"/>
                </a:lnTo>
                <a:lnTo>
                  <a:pt x="8683149" y="8683149"/>
                </a:lnTo>
                <a:lnTo>
                  <a:pt x="0" y="86831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823438" y="1425584"/>
            <a:ext cx="7435862" cy="743583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24976" r="-24976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rot="3611657" flipH="1" flipV="1">
            <a:off x="9938868" y="7790472"/>
            <a:ext cx="3415013" cy="3415013"/>
          </a:xfrm>
          <a:custGeom>
            <a:avLst/>
            <a:gdLst/>
            <a:ahLst/>
            <a:cxnLst/>
            <a:rect l="l" t="t" r="r" b="b"/>
            <a:pathLst>
              <a:path w="3415013" h="3415013">
                <a:moveTo>
                  <a:pt x="3415013" y="3415013"/>
                </a:moveTo>
                <a:lnTo>
                  <a:pt x="0" y="3415013"/>
                </a:lnTo>
                <a:lnTo>
                  <a:pt x="0" y="0"/>
                </a:lnTo>
                <a:lnTo>
                  <a:pt x="3415013" y="0"/>
                </a:lnTo>
                <a:lnTo>
                  <a:pt x="3415013" y="3415013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3691186">
            <a:off x="8261978" y="-1092488"/>
            <a:ext cx="2108064" cy="2184976"/>
          </a:xfrm>
          <a:custGeom>
            <a:avLst/>
            <a:gdLst/>
            <a:ahLst/>
            <a:cxnLst/>
            <a:rect l="l" t="t" r="r" b="b"/>
            <a:pathLst>
              <a:path w="2108064" h="2184976">
                <a:moveTo>
                  <a:pt x="0" y="0"/>
                </a:moveTo>
                <a:lnTo>
                  <a:pt x="2108064" y="0"/>
                </a:lnTo>
                <a:lnTo>
                  <a:pt x="2108064" y="2184976"/>
                </a:lnTo>
                <a:lnTo>
                  <a:pt x="0" y="218497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397896">
            <a:off x="15564917" y="6745519"/>
            <a:ext cx="2108064" cy="2184976"/>
          </a:xfrm>
          <a:custGeom>
            <a:avLst/>
            <a:gdLst/>
            <a:ahLst/>
            <a:cxnLst/>
            <a:rect l="l" t="t" r="r" b="b"/>
            <a:pathLst>
              <a:path w="2108064" h="2184976">
                <a:moveTo>
                  <a:pt x="0" y="0"/>
                </a:moveTo>
                <a:lnTo>
                  <a:pt x="2108065" y="0"/>
                </a:lnTo>
                <a:lnTo>
                  <a:pt x="2108065" y="2184976"/>
                </a:lnTo>
                <a:lnTo>
                  <a:pt x="0" y="218497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160671" y="2871839"/>
            <a:ext cx="8155339" cy="5718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37" lvl="1" indent="-388618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DM Sans"/>
              </a:rPr>
              <a:t>A gestão de pessoas é uma área área muito sensível à mentalidade que predomina nas organizações.</a:t>
            </a:r>
          </a:p>
          <a:p>
            <a:pPr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DM Sans"/>
              </a:rPr>
              <a:t> </a:t>
            </a:r>
          </a:p>
          <a:p>
            <a:pPr marL="777237" lvl="1" indent="-388618" algn="l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DM Sans"/>
              </a:rPr>
              <a:t>Ela depende de alguns contingentes e situações, como a cultura de cada organização, a estrutura e características do contexto ambiental.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006547" flipH="1" flipV="1">
            <a:off x="-4395774" y="4947833"/>
            <a:ext cx="9884725" cy="9884725"/>
          </a:xfrm>
          <a:custGeom>
            <a:avLst/>
            <a:gdLst/>
            <a:ahLst/>
            <a:cxnLst/>
            <a:rect l="l" t="t" r="r" b="b"/>
            <a:pathLst>
              <a:path w="9884725" h="9884725">
                <a:moveTo>
                  <a:pt x="9884726" y="9884726"/>
                </a:moveTo>
                <a:lnTo>
                  <a:pt x="0" y="9884726"/>
                </a:lnTo>
                <a:lnTo>
                  <a:pt x="0" y="0"/>
                </a:lnTo>
                <a:lnTo>
                  <a:pt x="9884726" y="0"/>
                </a:lnTo>
                <a:lnTo>
                  <a:pt x="9884726" y="988472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2107490" flipH="1" flipV="1">
            <a:off x="12663792" y="-4209963"/>
            <a:ext cx="9884725" cy="9884725"/>
          </a:xfrm>
          <a:custGeom>
            <a:avLst/>
            <a:gdLst/>
            <a:ahLst/>
            <a:cxnLst/>
            <a:rect l="l" t="t" r="r" b="b"/>
            <a:pathLst>
              <a:path w="9884725" h="9884725">
                <a:moveTo>
                  <a:pt x="9884725" y="9884726"/>
                </a:moveTo>
                <a:lnTo>
                  <a:pt x="0" y="9884726"/>
                </a:lnTo>
                <a:lnTo>
                  <a:pt x="0" y="0"/>
                </a:lnTo>
                <a:lnTo>
                  <a:pt x="9884725" y="0"/>
                </a:lnTo>
                <a:lnTo>
                  <a:pt x="9884725" y="98847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9379520" y="2162175"/>
            <a:ext cx="7222555" cy="6832054"/>
            <a:chOff x="0" y="0"/>
            <a:chExt cx="9630073" cy="9109406"/>
          </a:xfrm>
        </p:grpSpPr>
        <p:sp>
          <p:nvSpPr>
            <p:cNvPr id="5" name="TextBox 5"/>
            <p:cNvSpPr txBox="1"/>
            <p:nvPr/>
          </p:nvSpPr>
          <p:spPr>
            <a:xfrm>
              <a:off x="0" y="-9525"/>
              <a:ext cx="9630073" cy="6715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6600"/>
                </a:lnSpc>
                <a:spcBef>
                  <a:spcPct val="0"/>
                </a:spcBef>
              </a:pPr>
              <a:r>
                <a:rPr lang="en-US" sz="5500">
                  <a:solidFill>
                    <a:srgbClr val="D04621"/>
                  </a:solidFill>
                  <a:latin typeface="Roboto Slab Bold"/>
                </a:rPr>
                <a:t>No seu trabalho, cada pessoa que contribui para a gestão de pessoas desempenha as seguintes quatro funções: 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137306"/>
              <a:ext cx="9630073" cy="1972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19"/>
                </a:lnSpc>
              </a:pPr>
              <a:r>
                <a:rPr lang="en-US" sz="4299">
                  <a:solidFill>
                    <a:srgbClr val="000000"/>
                  </a:solidFill>
                  <a:latin typeface="DM Sans Bold"/>
                </a:rPr>
                <a:t>Planejar; Organizar; </a:t>
              </a:r>
            </a:p>
            <a:p>
              <a:pPr>
                <a:lnSpc>
                  <a:spcPts val="6019"/>
                </a:lnSpc>
              </a:pPr>
              <a:r>
                <a:rPr lang="en-US" sz="4299">
                  <a:solidFill>
                    <a:srgbClr val="000000"/>
                  </a:solidFill>
                  <a:latin typeface="DM Sans Bold"/>
                </a:rPr>
                <a:t>Dirigir; Controlar</a:t>
              </a:r>
            </a:p>
          </p:txBody>
        </p:sp>
      </p:grpSp>
      <p:sp>
        <p:nvSpPr>
          <p:cNvPr id="7" name="Freeform 7"/>
          <p:cNvSpPr/>
          <p:nvPr/>
        </p:nvSpPr>
        <p:spPr>
          <a:xfrm rot="-9766967">
            <a:off x="11439702" y="8878482"/>
            <a:ext cx="5493057" cy="5693467"/>
          </a:xfrm>
          <a:custGeom>
            <a:avLst/>
            <a:gdLst/>
            <a:ahLst/>
            <a:cxnLst/>
            <a:rect l="l" t="t" r="r" b="b"/>
            <a:pathLst>
              <a:path w="5493057" h="5693467">
                <a:moveTo>
                  <a:pt x="0" y="0"/>
                </a:moveTo>
                <a:lnTo>
                  <a:pt x="5493057" y="0"/>
                </a:lnTo>
                <a:lnTo>
                  <a:pt x="5493057" y="5693467"/>
                </a:lnTo>
                <a:lnTo>
                  <a:pt x="0" y="56934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9474613">
            <a:off x="-1266762" y="-1411327"/>
            <a:ext cx="3379319" cy="3502611"/>
          </a:xfrm>
          <a:custGeom>
            <a:avLst/>
            <a:gdLst/>
            <a:ahLst/>
            <a:cxnLst/>
            <a:rect l="l" t="t" r="r" b="b"/>
            <a:pathLst>
              <a:path w="3379319" h="3502611">
                <a:moveTo>
                  <a:pt x="0" y="0"/>
                </a:moveTo>
                <a:lnTo>
                  <a:pt x="3379319" y="0"/>
                </a:lnTo>
                <a:lnTo>
                  <a:pt x="3379319" y="3502610"/>
                </a:lnTo>
                <a:lnTo>
                  <a:pt x="0" y="35026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399775" y="1425584"/>
            <a:ext cx="7435862" cy="7435832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0"/>
              <a:stretch>
                <a:fillRect l="-24999" r="-24999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D7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115676">
            <a:off x="-3343602" y="-3361418"/>
            <a:ext cx="16411091" cy="17009837"/>
          </a:xfrm>
          <a:custGeom>
            <a:avLst/>
            <a:gdLst/>
            <a:ahLst/>
            <a:cxnLst/>
            <a:rect l="l" t="t" r="r" b="b"/>
            <a:pathLst>
              <a:path w="16411091" h="17009837">
                <a:moveTo>
                  <a:pt x="0" y="0"/>
                </a:moveTo>
                <a:lnTo>
                  <a:pt x="16411090" y="0"/>
                </a:lnTo>
                <a:lnTo>
                  <a:pt x="16411090" y="17009836"/>
                </a:lnTo>
                <a:lnTo>
                  <a:pt x="0" y="170098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611657" flipH="1" flipV="1">
            <a:off x="11693589" y="3479257"/>
            <a:ext cx="9884725" cy="9884725"/>
          </a:xfrm>
          <a:custGeom>
            <a:avLst/>
            <a:gdLst/>
            <a:ahLst/>
            <a:cxnLst/>
            <a:rect l="l" t="t" r="r" b="b"/>
            <a:pathLst>
              <a:path w="9884725" h="9884725">
                <a:moveTo>
                  <a:pt x="9884726" y="9884725"/>
                </a:moveTo>
                <a:lnTo>
                  <a:pt x="0" y="9884725"/>
                </a:lnTo>
                <a:lnTo>
                  <a:pt x="0" y="0"/>
                </a:lnTo>
                <a:lnTo>
                  <a:pt x="9884726" y="0"/>
                </a:lnTo>
                <a:lnTo>
                  <a:pt x="9884726" y="988472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6557971">
            <a:off x="13200522" y="-4175973"/>
            <a:ext cx="6383909" cy="6616821"/>
          </a:xfrm>
          <a:custGeom>
            <a:avLst/>
            <a:gdLst/>
            <a:ahLst/>
            <a:cxnLst/>
            <a:rect l="l" t="t" r="r" b="b"/>
            <a:pathLst>
              <a:path w="6383909" h="6616821">
                <a:moveTo>
                  <a:pt x="0" y="0"/>
                </a:moveTo>
                <a:lnTo>
                  <a:pt x="6383909" y="0"/>
                </a:lnTo>
                <a:lnTo>
                  <a:pt x="6383909" y="6616821"/>
                </a:lnTo>
                <a:lnTo>
                  <a:pt x="0" y="66168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9115676">
            <a:off x="11987673" y="4858478"/>
            <a:ext cx="3922421" cy="4065528"/>
          </a:xfrm>
          <a:custGeom>
            <a:avLst/>
            <a:gdLst/>
            <a:ahLst/>
            <a:cxnLst/>
            <a:rect l="l" t="t" r="r" b="b"/>
            <a:pathLst>
              <a:path w="3922421" h="4065528">
                <a:moveTo>
                  <a:pt x="0" y="0"/>
                </a:moveTo>
                <a:lnTo>
                  <a:pt x="3922421" y="0"/>
                </a:lnTo>
                <a:lnTo>
                  <a:pt x="3922421" y="4065528"/>
                </a:lnTo>
                <a:lnTo>
                  <a:pt x="0" y="40655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3611657" flipH="1" flipV="1">
            <a:off x="11538343" y="597432"/>
            <a:ext cx="4006742" cy="4006742"/>
          </a:xfrm>
          <a:custGeom>
            <a:avLst/>
            <a:gdLst/>
            <a:ahLst/>
            <a:cxnLst/>
            <a:rect l="l" t="t" r="r" b="b"/>
            <a:pathLst>
              <a:path w="4006742" h="4006742">
                <a:moveTo>
                  <a:pt x="4006742" y="4006742"/>
                </a:moveTo>
                <a:lnTo>
                  <a:pt x="0" y="4006742"/>
                </a:lnTo>
                <a:lnTo>
                  <a:pt x="0" y="0"/>
                </a:lnTo>
                <a:lnTo>
                  <a:pt x="4006742" y="0"/>
                </a:lnTo>
                <a:lnTo>
                  <a:pt x="4006742" y="4006742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9115676">
            <a:off x="15821061" y="2222718"/>
            <a:ext cx="1276182" cy="1322743"/>
          </a:xfrm>
          <a:custGeom>
            <a:avLst/>
            <a:gdLst/>
            <a:ahLst/>
            <a:cxnLst/>
            <a:rect l="l" t="t" r="r" b="b"/>
            <a:pathLst>
              <a:path w="1276182" h="1322743">
                <a:moveTo>
                  <a:pt x="0" y="0"/>
                </a:moveTo>
                <a:lnTo>
                  <a:pt x="1276182" y="0"/>
                </a:lnTo>
                <a:lnTo>
                  <a:pt x="1276182" y="1322742"/>
                </a:lnTo>
                <a:lnTo>
                  <a:pt x="0" y="13227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621313" y="895350"/>
            <a:ext cx="8102723" cy="8496300"/>
            <a:chOff x="0" y="0"/>
            <a:chExt cx="10803631" cy="11328400"/>
          </a:xfrm>
        </p:grpSpPr>
        <p:sp>
          <p:nvSpPr>
            <p:cNvPr id="9" name="TextBox 9"/>
            <p:cNvSpPr txBox="1"/>
            <p:nvPr/>
          </p:nvSpPr>
          <p:spPr>
            <a:xfrm>
              <a:off x="0" y="4013200"/>
              <a:ext cx="10803631" cy="7315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0800"/>
                </a:lnSpc>
                <a:spcBef>
                  <a:spcPct val="0"/>
                </a:spcBef>
              </a:pPr>
              <a:r>
                <a:rPr lang="en-US" sz="9000">
                  <a:solidFill>
                    <a:srgbClr val="ED8227"/>
                  </a:solidFill>
                  <a:latin typeface="Roboto Slab Bold"/>
                </a:rPr>
                <a:t>A.R.H. - Administração de Recursos Humanos</a:t>
              </a:r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007960" cy="3148332"/>
            </a:xfrm>
            <a:custGeom>
              <a:avLst/>
              <a:gdLst/>
              <a:ahLst/>
              <a:cxnLst/>
              <a:rect l="l" t="t" r="r" b="b"/>
              <a:pathLst>
                <a:path w="3007960" h="3148332">
                  <a:moveTo>
                    <a:pt x="0" y="0"/>
                  </a:moveTo>
                  <a:lnTo>
                    <a:pt x="3007960" y="0"/>
                  </a:lnTo>
                  <a:lnTo>
                    <a:pt x="3007960" y="3148332"/>
                  </a:lnTo>
                  <a:lnTo>
                    <a:pt x="0" y="31483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-20465" t="-11019" r="-1788" b="-16114"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692498" y="659766"/>
              <a:ext cx="1622964" cy="1828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800"/>
                </a:lnSpc>
                <a:spcBef>
                  <a:spcPct val="0"/>
                </a:spcBef>
              </a:pPr>
              <a:r>
                <a:rPr lang="en-US" sz="9000">
                  <a:solidFill>
                    <a:srgbClr val="FFFFFF"/>
                  </a:solidFill>
                  <a:latin typeface="Roboto Slab Bold"/>
                </a:rPr>
                <a:t>2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19365" y="1393853"/>
            <a:ext cx="15839935" cy="137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800"/>
              </a:lnSpc>
              <a:spcBef>
                <a:spcPct val="0"/>
              </a:spcBef>
            </a:pPr>
            <a:r>
              <a:rPr lang="en-US" sz="9000">
                <a:solidFill>
                  <a:srgbClr val="D04621"/>
                </a:solidFill>
                <a:latin typeface="Roboto Slab Bold"/>
              </a:rPr>
              <a:t>Políticas e Práticas da A.R.H.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19365" y="5674579"/>
            <a:ext cx="3928709" cy="285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5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DM Sans Bold"/>
              </a:rPr>
              <a:t>Análise e descrição de cargos e modelagem do trabalho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768103" y="5674579"/>
            <a:ext cx="3928709" cy="342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5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DM Sans Bold"/>
              </a:rPr>
              <a:t>Recrutamento e seleção de pessoas e admissão de candidatos selecionados</a:t>
            </a:r>
          </a:p>
        </p:txBody>
      </p:sp>
      <p:sp>
        <p:nvSpPr>
          <p:cNvPr id="5" name="Freeform 5"/>
          <p:cNvSpPr/>
          <p:nvPr/>
        </p:nvSpPr>
        <p:spPr>
          <a:xfrm rot="2875131" flipH="1">
            <a:off x="11531771" y="5381664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10287000" y="0"/>
                </a:moveTo>
                <a:lnTo>
                  <a:pt x="0" y="0"/>
                </a:lnTo>
                <a:lnTo>
                  <a:pt x="0" y="10287000"/>
                </a:lnTo>
                <a:lnTo>
                  <a:pt x="10287000" y="1028700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2116841" y="5674579"/>
            <a:ext cx="3928709" cy="227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5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DM Sans Bold"/>
              </a:rPr>
              <a:t> Orientação e integração de novos funcionários</a:t>
            </a:r>
          </a:p>
        </p:txBody>
      </p:sp>
      <p:sp>
        <p:nvSpPr>
          <p:cNvPr id="7" name="Freeform 7"/>
          <p:cNvSpPr/>
          <p:nvPr/>
        </p:nvSpPr>
        <p:spPr>
          <a:xfrm rot="10603093">
            <a:off x="-2835850" y="8260864"/>
            <a:ext cx="8683149" cy="8683149"/>
          </a:xfrm>
          <a:custGeom>
            <a:avLst/>
            <a:gdLst/>
            <a:ahLst/>
            <a:cxnLst/>
            <a:rect l="l" t="t" r="r" b="b"/>
            <a:pathLst>
              <a:path w="8683149" h="8683149">
                <a:moveTo>
                  <a:pt x="0" y="0"/>
                </a:moveTo>
                <a:lnTo>
                  <a:pt x="8683149" y="0"/>
                </a:lnTo>
                <a:lnTo>
                  <a:pt x="8683149" y="8683149"/>
                </a:lnTo>
                <a:lnTo>
                  <a:pt x="0" y="86831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19365" y="4275029"/>
            <a:ext cx="976194" cy="866150"/>
          </a:xfrm>
          <a:custGeom>
            <a:avLst/>
            <a:gdLst/>
            <a:ahLst/>
            <a:cxnLst/>
            <a:rect l="l" t="t" r="r" b="b"/>
            <a:pathLst>
              <a:path w="976194" h="866150">
                <a:moveTo>
                  <a:pt x="0" y="0"/>
                </a:moveTo>
                <a:lnTo>
                  <a:pt x="976194" y="0"/>
                </a:lnTo>
                <a:lnTo>
                  <a:pt x="976194" y="866150"/>
                </a:lnTo>
                <a:lnTo>
                  <a:pt x="0" y="8661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116841" y="4275029"/>
            <a:ext cx="1060986" cy="866150"/>
          </a:xfrm>
          <a:custGeom>
            <a:avLst/>
            <a:gdLst/>
            <a:ahLst/>
            <a:cxnLst/>
            <a:rect l="l" t="t" r="r" b="b"/>
            <a:pathLst>
              <a:path w="1060986" h="866150">
                <a:moveTo>
                  <a:pt x="0" y="0"/>
                </a:moveTo>
                <a:lnTo>
                  <a:pt x="1060985" y="0"/>
                </a:lnTo>
                <a:lnTo>
                  <a:pt x="1060985" y="866150"/>
                </a:lnTo>
                <a:lnTo>
                  <a:pt x="0" y="8661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768103" y="4275029"/>
            <a:ext cx="636227" cy="866150"/>
          </a:xfrm>
          <a:custGeom>
            <a:avLst/>
            <a:gdLst/>
            <a:ahLst/>
            <a:cxnLst/>
            <a:rect l="l" t="t" r="r" b="b"/>
            <a:pathLst>
              <a:path w="636227" h="866150">
                <a:moveTo>
                  <a:pt x="0" y="0"/>
                </a:moveTo>
                <a:lnTo>
                  <a:pt x="636227" y="0"/>
                </a:lnTo>
                <a:lnTo>
                  <a:pt x="636227" y="866150"/>
                </a:lnTo>
                <a:lnTo>
                  <a:pt x="0" y="8661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19365" y="1393853"/>
            <a:ext cx="15839935" cy="137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800"/>
              </a:lnSpc>
              <a:spcBef>
                <a:spcPct val="0"/>
              </a:spcBef>
            </a:pPr>
            <a:r>
              <a:rPr lang="en-US" sz="9000">
                <a:solidFill>
                  <a:srgbClr val="D04621"/>
                </a:solidFill>
                <a:latin typeface="Roboto Slab Bold"/>
              </a:rPr>
              <a:t>Políticas e Práticas da A.R.H.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19365" y="5674579"/>
            <a:ext cx="3928709" cy="1136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5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DM Sans Bold"/>
              </a:rPr>
              <a:t>Administração de cargos e salários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768103" y="5674579"/>
            <a:ext cx="3928709" cy="170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5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DM Sans Bold"/>
              </a:rPr>
              <a:t>Avaliação do desempenho dos funcionários</a:t>
            </a:r>
          </a:p>
        </p:txBody>
      </p:sp>
      <p:sp>
        <p:nvSpPr>
          <p:cNvPr id="5" name="Freeform 5"/>
          <p:cNvSpPr/>
          <p:nvPr/>
        </p:nvSpPr>
        <p:spPr>
          <a:xfrm rot="2875131" flipH="1">
            <a:off x="11531771" y="5381664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10287000" y="0"/>
                </a:moveTo>
                <a:lnTo>
                  <a:pt x="0" y="0"/>
                </a:lnTo>
                <a:lnTo>
                  <a:pt x="0" y="10287000"/>
                </a:lnTo>
                <a:lnTo>
                  <a:pt x="10287000" y="1028700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2116841" y="5674579"/>
            <a:ext cx="3928709" cy="227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5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DM Sans Bold"/>
              </a:rPr>
              <a:t>Proporcionar a competividade saudável dentro da organização</a:t>
            </a:r>
          </a:p>
        </p:txBody>
      </p:sp>
      <p:sp>
        <p:nvSpPr>
          <p:cNvPr id="7" name="Freeform 7"/>
          <p:cNvSpPr/>
          <p:nvPr/>
        </p:nvSpPr>
        <p:spPr>
          <a:xfrm rot="10603093">
            <a:off x="-2835850" y="8260864"/>
            <a:ext cx="8683149" cy="8683149"/>
          </a:xfrm>
          <a:custGeom>
            <a:avLst/>
            <a:gdLst/>
            <a:ahLst/>
            <a:cxnLst/>
            <a:rect l="l" t="t" r="r" b="b"/>
            <a:pathLst>
              <a:path w="8683149" h="8683149">
                <a:moveTo>
                  <a:pt x="0" y="0"/>
                </a:moveTo>
                <a:lnTo>
                  <a:pt x="8683149" y="0"/>
                </a:lnTo>
                <a:lnTo>
                  <a:pt x="8683149" y="8683149"/>
                </a:lnTo>
                <a:lnTo>
                  <a:pt x="0" y="86831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19365" y="4275029"/>
            <a:ext cx="976194" cy="866150"/>
          </a:xfrm>
          <a:custGeom>
            <a:avLst/>
            <a:gdLst/>
            <a:ahLst/>
            <a:cxnLst/>
            <a:rect l="l" t="t" r="r" b="b"/>
            <a:pathLst>
              <a:path w="976194" h="866150">
                <a:moveTo>
                  <a:pt x="0" y="0"/>
                </a:moveTo>
                <a:lnTo>
                  <a:pt x="976194" y="0"/>
                </a:lnTo>
                <a:lnTo>
                  <a:pt x="976194" y="866150"/>
                </a:lnTo>
                <a:lnTo>
                  <a:pt x="0" y="8661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116841" y="4275029"/>
            <a:ext cx="1060986" cy="866150"/>
          </a:xfrm>
          <a:custGeom>
            <a:avLst/>
            <a:gdLst/>
            <a:ahLst/>
            <a:cxnLst/>
            <a:rect l="l" t="t" r="r" b="b"/>
            <a:pathLst>
              <a:path w="1060986" h="866150">
                <a:moveTo>
                  <a:pt x="0" y="0"/>
                </a:moveTo>
                <a:lnTo>
                  <a:pt x="1060985" y="0"/>
                </a:lnTo>
                <a:lnTo>
                  <a:pt x="1060985" y="866150"/>
                </a:lnTo>
                <a:lnTo>
                  <a:pt x="0" y="8661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768103" y="4275029"/>
            <a:ext cx="636227" cy="866150"/>
          </a:xfrm>
          <a:custGeom>
            <a:avLst/>
            <a:gdLst/>
            <a:ahLst/>
            <a:cxnLst/>
            <a:rect l="l" t="t" r="r" b="b"/>
            <a:pathLst>
              <a:path w="636227" h="866150">
                <a:moveTo>
                  <a:pt x="0" y="0"/>
                </a:moveTo>
                <a:lnTo>
                  <a:pt x="636227" y="0"/>
                </a:lnTo>
                <a:lnTo>
                  <a:pt x="636227" y="866150"/>
                </a:lnTo>
                <a:lnTo>
                  <a:pt x="0" y="8661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19365" y="1393853"/>
            <a:ext cx="15839935" cy="137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800"/>
              </a:lnSpc>
              <a:spcBef>
                <a:spcPct val="0"/>
              </a:spcBef>
            </a:pPr>
            <a:r>
              <a:rPr lang="en-US" sz="9000">
                <a:solidFill>
                  <a:srgbClr val="D04621"/>
                </a:solidFill>
                <a:latin typeface="Roboto Slab Bold"/>
              </a:rPr>
              <a:t>Políticas e Práticas da A.R.H.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19365" y="5674579"/>
            <a:ext cx="3928709" cy="227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5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DM Sans Bold"/>
              </a:rPr>
              <a:t>Auxiliar a organização em suas metas e objetivos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768103" y="5674579"/>
            <a:ext cx="3928709" cy="227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5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DM Sans Bold"/>
              </a:rPr>
              <a:t>Aumentar a realização e o senso de pertencimento</a:t>
            </a:r>
          </a:p>
        </p:txBody>
      </p:sp>
      <p:sp>
        <p:nvSpPr>
          <p:cNvPr id="5" name="Freeform 5"/>
          <p:cNvSpPr/>
          <p:nvPr/>
        </p:nvSpPr>
        <p:spPr>
          <a:xfrm rot="2875131" flipH="1">
            <a:off x="11531771" y="5381664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10287000" y="0"/>
                </a:moveTo>
                <a:lnTo>
                  <a:pt x="0" y="0"/>
                </a:lnTo>
                <a:lnTo>
                  <a:pt x="0" y="10287000"/>
                </a:lnTo>
                <a:lnTo>
                  <a:pt x="10287000" y="1028700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2116841" y="5674579"/>
            <a:ext cx="3928709" cy="227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5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DM Sans Bold"/>
              </a:rPr>
              <a:t>Manter políticas éticas de comportamento social</a:t>
            </a:r>
          </a:p>
        </p:txBody>
      </p:sp>
      <p:sp>
        <p:nvSpPr>
          <p:cNvPr id="7" name="Freeform 7"/>
          <p:cNvSpPr/>
          <p:nvPr/>
        </p:nvSpPr>
        <p:spPr>
          <a:xfrm rot="10603093">
            <a:off x="-2835850" y="8260864"/>
            <a:ext cx="8683149" cy="8683149"/>
          </a:xfrm>
          <a:custGeom>
            <a:avLst/>
            <a:gdLst/>
            <a:ahLst/>
            <a:cxnLst/>
            <a:rect l="l" t="t" r="r" b="b"/>
            <a:pathLst>
              <a:path w="8683149" h="8683149">
                <a:moveTo>
                  <a:pt x="0" y="0"/>
                </a:moveTo>
                <a:lnTo>
                  <a:pt x="8683149" y="0"/>
                </a:lnTo>
                <a:lnTo>
                  <a:pt x="8683149" y="8683149"/>
                </a:lnTo>
                <a:lnTo>
                  <a:pt x="0" y="86831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19365" y="4275029"/>
            <a:ext cx="976194" cy="866150"/>
          </a:xfrm>
          <a:custGeom>
            <a:avLst/>
            <a:gdLst/>
            <a:ahLst/>
            <a:cxnLst/>
            <a:rect l="l" t="t" r="r" b="b"/>
            <a:pathLst>
              <a:path w="976194" h="866150">
                <a:moveTo>
                  <a:pt x="0" y="0"/>
                </a:moveTo>
                <a:lnTo>
                  <a:pt x="976194" y="0"/>
                </a:lnTo>
                <a:lnTo>
                  <a:pt x="976194" y="866150"/>
                </a:lnTo>
                <a:lnTo>
                  <a:pt x="0" y="8661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116841" y="4275029"/>
            <a:ext cx="1060986" cy="866150"/>
          </a:xfrm>
          <a:custGeom>
            <a:avLst/>
            <a:gdLst/>
            <a:ahLst/>
            <a:cxnLst/>
            <a:rect l="l" t="t" r="r" b="b"/>
            <a:pathLst>
              <a:path w="1060986" h="866150">
                <a:moveTo>
                  <a:pt x="0" y="0"/>
                </a:moveTo>
                <a:lnTo>
                  <a:pt x="1060985" y="0"/>
                </a:lnTo>
                <a:lnTo>
                  <a:pt x="1060985" y="866150"/>
                </a:lnTo>
                <a:lnTo>
                  <a:pt x="0" y="8661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768103" y="4275029"/>
            <a:ext cx="636227" cy="866150"/>
          </a:xfrm>
          <a:custGeom>
            <a:avLst/>
            <a:gdLst/>
            <a:ahLst/>
            <a:cxnLst/>
            <a:rect l="l" t="t" r="r" b="b"/>
            <a:pathLst>
              <a:path w="636227" h="866150">
                <a:moveTo>
                  <a:pt x="0" y="0"/>
                </a:moveTo>
                <a:lnTo>
                  <a:pt x="636227" y="0"/>
                </a:lnTo>
                <a:lnTo>
                  <a:pt x="636227" y="866150"/>
                </a:lnTo>
                <a:lnTo>
                  <a:pt x="0" y="8661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4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285180">
            <a:off x="15878709" y="5007566"/>
            <a:ext cx="6335067" cy="6311311"/>
          </a:xfrm>
          <a:custGeom>
            <a:avLst/>
            <a:gdLst/>
            <a:ahLst/>
            <a:cxnLst/>
            <a:rect l="l" t="t" r="r" b="b"/>
            <a:pathLst>
              <a:path w="6335067" h="6311311">
                <a:moveTo>
                  <a:pt x="0" y="0"/>
                </a:moveTo>
                <a:lnTo>
                  <a:pt x="6335067" y="0"/>
                </a:lnTo>
                <a:lnTo>
                  <a:pt x="6335067" y="6311311"/>
                </a:lnTo>
                <a:lnTo>
                  <a:pt x="0" y="63113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9422245">
            <a:off x="8055351" y="8416790"/>
            <a:ext cx="8683149" cy="8683149"/>
          </a:xfrm>
          <a:custGeom>
            <a:avLst/>
            <a:gdLst/>
            <a:ahLst/>
            <a:cxnLst/>
            <a:rect l="l" t="t" r="r" b="b"/>
            <a:pathLst>
              <a:path w="8683149" h="8683149">
                <a:moveTo>
                  <a:pt x="0" y="0"/>
                </a:moveTo>
                <a:lnTo>
                  <a:pt x="8683148" y="0"/>
                </a:lnTo>
                <a:lnTo>
                  <a:pt x="8683148" y="8683149"/>
                </a:lnTo>
                <a:lnTo>
                  <a:pt x="0" y="86831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580004" y="4579060"/>
            <a:ext cx="14626184" cy="4095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80"/>
              </a:lnSpc>
            </a:pPr>
            <a:r>
              <a:rPr lang="en-US" sz="5400">
                <a:solidFill>
                  <a:srgbClr val="FFFFFF"/>
                </a:solidFill>
                <a:latin typeface="Roboto Slab Bold"/>
              </a:rPr>
              <a:t> 1. Descreva o que você entende por gestão de pessoas? </a:t>
            </a:r>
          </a:p>
          <a:p>
            <a:pPr>
              <a:lnSpc>
                <a:spcPts val="6480"/>
              </a:lnSpc>
            </a:pPr>
            <a:endParaRPr lang="en-US" sz="5400">
              <a:solidFill>
                <a:srgbClr val="FFFFFF"/>
              </a:solidFill>
              <a:latin typeface="Roboto Slab Bold"/>
            </a:endParaRPr>
          </a:p>
          <a:p>
            <a:pPr marL="0" lvl="0" indent="0">
              <a:lnSpc>
                <a:spcPts val="6480"/>
              </a:lnSpc>
              <a:spcBef>
                <a:spcPct val="0"/>
              </a:spcBef>
            </a:pPr>
            <a:r>
              <a:rPr lang="en-US" sz="5400">
                <a:solidFill>
                  <a:srgbClr val="FFFFFF"/>
                </a:solidFill>
                <a:latin typeface="Roboto Slab Bold"/>
              </a:rPr>
              <a:t>2. Quais devem ser as principais atribuições de um gestor?</a:t>
            </a:r>
          </a:p>
        </p:txBody>
      </p:sp>
      <p:sp>
        <p:nvSpPr>
          <p:cNvPr id="5" name="Freeform 5"/>
          <p:cNvSpPr/>
          <p:nvPr/>
        </p:nvSpPr>
        <p:spPr>
          <a:xfrm rot="8764145" flipH="1" flipV="1">
            <a:off x="-4107160" y="5112756"/>
            <a:ext cx="9884725" cy="9884725"/>
          </a:xfrm>
          <a:custGeom>
            <a:avLst/>
            <a:gdLst/>
            <a:ahLst/>
            <a:cxnLst/>
            <a:rect l="l" t="t" r="r" b="b"/>
            <a:pathLst>
              <a:path w="9884725" h="9884725">
                <a:moveTo>
                  <a:pt x="9884726" y="9884725"/>
                </a:moveTo>
                <a:lnTo>
                  <a:pt x="0" y="9884725"/>
                </a:lnTo>
                <a:lnTo>
                  <a:pt x="0" y="0"/>
                </a:lnTo>
                <a:lnTo>
                  <a:pt x="9884726" y="0"/>
                </a:lnTo>
                <a:lnTo>
                  <a:pt x="9884726" y="9884725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983308" y="2091081"/>
            <a:ext cx="14626184" cy="137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800"/>
              </a:lnSpc>
              <a:spcBef>
                <a:spcPct val="0"/>
              </a:spcBef>
            </a:pPr>
            <a:r>
              <a:rPr lang="en-US" sz="9000">
                <a:solidFill>
                  <a:srgbClr val="FFFFFF"/>
                </a:solidFill>
                <a:latin typeface="Roboto Slab Bold"/>
              </a:rPr>
              <a:t>Questão para sala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476</Words>
  <Application>Microsoft Office PowerPoint</Application>
  <PresentationFormat>Personalizar</PresentationFormat>
  <Paragraphs>89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3" baseType="lpstr">
      <vt:lpstr>DM Sans</vt:lpstr>
      <vt:lpstr>DM Sans Bold</vt:lpstr>
      <vt:lpstr>Arial</vt:lpstr>
      <vt:lpstr>Roboto Slab Bold</vt:lpstr>
      <vt:lpstr>Calibri</vt:lpstr>
      <vt:lpstr>Roboto Slab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Blobs Slides</dc:title>
  <dc:creator>Felipe</dc:creator>
  <cp:lastModifiedBy>Tiago Belloni Urtado</cp:lastModifiedBy>
  <cp:revision>1</cp:revision>
  <dcterms:created xsi:type="dcterms:W3CDTF">2006-08-16T00:00:00Z</dcterms:created>
  <dcterms:modified xsi:type="dcterms:W3CDTF">2024-04-03T19:30:40Z</dcterms:modified>
  <dc:identifier>DAGBYp0QCKQ</dc:identifier>
</cp:coreProperties>
</file>