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3" r:id="rId3"/>
    <p:sldMasterId id="2147483683" r:id="rId4"/>
  </p:sldMasterIdLst>
  <p:notesMasterIdLst>
    <p:notesMasterId r:id="rId12"/>
  </p:notesMasterIdLst>
  <p:sldIdLst>
    <p:sldId id="478" r:id="rId5"/>
    <p:sldId id="479" r:id="rId6"/>
    <p:sldId id="492" r:id="rId7"/>
    <p:sldId id="512" r:id="rId8"/>
    <p:sldId id="270" r:id="rId9"/>
    <p:sldId id="499" r:id="rId10"/>
    <p:sldId id="48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8AA56"/>
    <a:srgbClr val="14548B"/>
    <a:srgbClr val="FFAE94"/>
    <a:srgbClr val="D7FC00"/>
    <a:srgbClr val="FFA924"/>
    <a:srgbClr val="F90182"/>
    <a:srgbClr val="2F5DAB"/>
    <a:srgbClr val="FF0000"/>
    <a:srgbClr val="2E2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93"/>
    <p:restoredTop sz="82782" autoAdjust="0"/>
  </p:normalViewPr>
  <p:slideViewPr>
    <p:cSldViewPr snapToGrid="0" snapToObjects="1">
      <p:cViewPr varScale="1">
        <p:scale>
          <a:sx n="103" d="100"/>
          <a:sy n="103" d="100"/>
        </p:scale>
        <p:origin x="8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DFCCE-19D4-4349-AC38-48C8BD116E28}" type="datetimeFigureOut">
              <a:rPr lang="en-US" smtClean="0"/>
              <a:pPr/>
              <a:t>6/15/22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E9DE-52D5-A84A-9513-91B44C63F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>
            <a:extLst>
              <a:ext uri="{FF2B5EF4-FFF2-40B4-BE49-F238E27FC236}">
                <a16:creationId xmlns:a16="http://schemas.microsoft.com/office/drawing/2014/main" id="{0BF13914-AFB7-C04D-84D3-F0A7655F06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ln/>
        </p:spPr>
        <p:txBody>
          <a:bodyPr lIns="91425" tIns="91425" rIns="91425" bIns="91425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  <a:defRPr/>
            </a:pPr>
            <a:endParaRPr sz="1408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410" name="Shape 74">
            <a:extLst>
              <a:ext uri="{FF2B5EF4-FFF2-40B4-BE49-F238E27FC236}">
                <a16:creationId xmlns:a16="http://schemas.microsoft.com/office/drawing/2014/main" id="{3E3FFA5A-ECD1-4843-9533-FC38EAAE20B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custGeom>
            <a:avLst/>
            <a:gdLst>
              <a:gd name="T0" fmla="*/ 0 w 120000"/>
              <a:gd name="T1" fmla="*/ 0 h 120000"/>
              <a:gd name="T2" fmla="*/ 4114800 w 120000"/>
              <a:gd name="T3" fmla="*/ 0 h 120000"/>
              <a:gd name="T4" fmla="*/ 4114800 w 120000"/>
              <a:gd name="T5" fmla="*/ 3086100 h 120000"/>
              <a:gd name="T6" fmla="*/ 0 w 120000"/>
              <a:gd name="T7" fmla="*/ 30861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98277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23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2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50D9-6186-A04D-BB79-1D3200D9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F4147-5A6C-8A4A-81B9-3B15556F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CD253-5FCF-7B4C-A1CA-A4EDCA93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8B29D-CEB9-F949-A7EA-99438A25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5D5E-BD64-FE4B-A84E-5FB69825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753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0CA8-AC69-9E4A-80BA-B9B1C01D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3001-E333-3D44-916A-BA9C1F924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D9A65-F62F-244E-AF33-BA0D0317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8A5D0-3A10-E54C-9D4B-AAA050A4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DBD8A-36A6-7040-8061-DEB8C02D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466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0216-411A-4844-BC87-D862EF3C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978B2-EF42-034C-8B4F-54841A958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AEA4-4755-724D-9C2D-F45AC7B5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CD7AC-DD11-1C48-9A2F-4C49A458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C529-1A58-D54A-97C3-0FACA976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485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712BD-F1C5-EA45-A8FC-0DC82122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884B9-10E7-6948-9EC6-41FF2822F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E1209-03E9-1646-AB7D-72AAA55FE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4FE83-62AB-414B-B67E-56CA470A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DB86F-7818-B948-9BDA-44C87D3B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AB928-87EC-A140-A4D2-AFC0DE3A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829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0F3D0-3D17-5D4C-BB78-C8AAA0F8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BC23F-8E55-2E4E-90D7-00487D25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A4C51-27F2-F947-8817-48FD3EC36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494B2-ADE0-B344-B3B2-61C5EF4C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A89B4-301C-9349-A907-E340B72D4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4708A-E241-584C-808C-978C1203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AC760-163D-AA49-A8B0-D07CDC53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DAB9B-9AD4-7B48-9026-FD835274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7640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B5F6-1AB4-C24E-BFF8-43202706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DA21D-E5F5-F14A-8E11-D1760E09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D2710-9C03-D947-A72B-27F52FC4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AB7EC-E50D-AD46-9559-D62CAFF4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10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3E9C6-C050-0445-9AF0-8BD0655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0B535-F94F-2C48-B4A6-13035F53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971C-2D95-6944-81CE-7CB0D64A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4897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F395-7071-D24F-AEBE-4FE6F5B51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5D43-0AA5-4548-B4B4-EE51D60F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4219B-1879-C448-9DC7-CBBE1AA33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D6589-A55D-AC48-8380-C15383F6F4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F2C46-4F63-FE47-83B5-A4BBB35C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E4EB-F9B0-6F43-B46E-C491F1D7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7467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27572-75C2-1C4D-B296-FF3FEDF4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DAE88-C19E-8441-9E5F-AA3FBF4F1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C9B5B-2007-4C4B-8E7A-4FF267628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DC3D8-ECEE-E543-8F43-1CDB198E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063B6-FC19-274A-816F-CF579AB3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3D934-44EC-8047-8E66-5C51E02B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31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0993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3F52-C614-0F49-AE2D-829ED1BD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C96BA-2F17-F04F-AE48-ABE6B32F7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FAB24-7F73-2F43-A1B2-91E96E62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D7BF-B6FE-4840-8E3D-E2C910E2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139B0-8119-584A-9371-85B1C18C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479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41A1FC-E54B-0C41-B617-2B7F2BCD0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58134-1A11-2649-8181-D6425001B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5423E-F012-D547-B62C-02506C96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42800-A305-FD4B-8BED-E816DE4F93FF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5F1F-DCD7-7B47-A3F8-DB177116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80E0C-A965-D247-BB70-F62E8D10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F91F308-B310-EE41-B3AD-037C2573543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8274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84201" y="813508"/>
            <a:ext cx="7953508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30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33062" marR="0" lvl="1" indent="7034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55103" marR="0" lvl="2" indent="23447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77145" marR="0" lvl="3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9186" marR="0" lvl="4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227" marR="0" lvl="5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69" marR="0" lvl="6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65310" marR="0" lvl="7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87351" marR="0" lvl="8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93725" y="1278800"/>
            <a:ext cx="7953508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33062" marR="0" lvl="1" indent="7034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55103" marR="0" lvl="2" indent="23447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77145" marR="0" lvl="3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9186" marR="0" lvl="4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1227" marR="0" lvl="5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69" marR="0" lvl="6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65310" marR="0" lvl="7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587351" marR="0" lvl="8" indent="0" algn="l" rtl="0">
              <a:lnSpc>
                <a:spcPct val="9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95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38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02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896926"/>
          </a:xfrm>
        </p:spPr>
        <p:txBody>
          <a:bodyPr/>
          <a:lstStyle/>
          <a:p>
            <a:r>
              <a:rPr lang="pt-BR" noProof="0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2000" y="2092325"/>
            <a:ext cx="7772400" cy="3420694"/>
          </a:xfrm>
        </p:spPr>
        <p:txBody>
          <a:bodyPr/>
          <a:lstStyle/>
          <a:p>
            <a:pPr lvl="0"/>
            <a:r>
              <a:rPr lang="pt-BR" noProof="0" dirty="0"/>
              <a:t>Clique para editar os estilos do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0025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FC25C-F59C-9841-870A-BC61425D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9443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B9F5-EA8F-B34C-B2CC-996A866A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D14-A1B1-2A4A-BC84-23E415D14FBE}" type="datetimeFigureOut">
              <a:rPr lang="x-none" smtClean="0"/>
              <a:t>15/06/22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2A306-CD10-F34A-8F9E-CDB5294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1C24F-B1C0-BF4E-B088-3E01B669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7686-D637-964A-AB07-E465C63BC8C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133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D30D5-8329-E44B-AB44-5C8BAC7D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3CAB9-2313-4F4F-99AA-BDEF6EC8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4750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B2B8C-76F2-3643-BDC7-0EF1355E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D197-0315-0D48-9D5A-750A4D17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9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BECA72-82A1-EF42-BE65-E8EE03040A03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66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371600"/>
            <a:ext cx="7772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noProof="0" dirty="0"/>
              <a:t>Clique para editar o título mestre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92325"/>
            <a:ext cx="7772400" cy="252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2" tIns="47886" rIns="95772" bIns="478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 noProof="0" dirty="0"/>
              <a:t>Clique para editar os estilos do texto mestre</a:t>
            </a:r>
          </a:p>
          <a:p>
            <a:pPr lvl="1"/>
            <a:r>
              <a:rPr lang="pt-BR" altLang="pt-BR" noProof="0" dirty="0"/>
              <a:t>Segundo nível Clique para editar os estilos do texto mestre</a:t>
            </a:r>
          </a:p>
          <a:p>
            <a:pPr lvl="2"/>
            <a:r>
              <a:rPr lang="pt-BR" altLang="pt-BR" noProof="0" dirty="0"/>
              <a:t> Terceiro nível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2621022" y="861417"/>
            <a:ext cx="3902764" cy="23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72" tIns="47886" rIns="95772" bIns="47886">
            <a:spAutoFit/>
          </a:bodyPr>
          <a:lstStyle/>
          <a:p>
            <a:pPr algn="ctr">
              <a:defRPr/>
            </a:pPr>
            <a:r>
              <a:rPr lang="pt-BR" sz="900" noProof="0" dirty="0">
                <a:solidFill>
                  <a:srgbClr val="000066"/>
                </a:solidFill>
                <a:effectLst/>
              </a:rPr>
              <a:t>PMI 3817: Empreendedorismo e inovação em engenharia</a:t>
            </a:r>
            <a:endParaRPr lang="pt-BR" sz="900" baseline="0" noProof="0" dirty="0">
              <a:solidFill>
                <a:srgbClr val="0000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7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defTabSz="960438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82575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2825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200">
          <a:solidFill>
            <a:schemeClr val="tx1"/>
          </a:solidFill>
          <a:latin typeface="+mn-lt"/>
        </a:defRPr>
      </a:lvl2pPr>
      <a:lvl3pPr marL="1235075" indent="-320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3pPr>
      <a:lvl4pPr marL="1438275" indent="-6667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4pPr>
      <a:lvl5pPr marL="1914525" indent="-85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5pPr>
      <a:lvl6pPr marL="23717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6pPr>
      <a:lvl7pPr marL="28289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7pPr>
      <a:lvl8pPr marL="32861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8pPr>
      <a:lvl9pPr marL="3743325" algn="l" defTabSz="960438" rtl="0" eaLnBrk="0" fontAlgn="base" hangingPunct="0">
        <a:spcBef>
          <a:spcPct val="100000"/>
        </a:spcBef>
        <a:spcAft>
          <a:spcPct val="0"/>
        </a:spcAft>
        <a:buChar char="•"/>
        <a:tabLst>
          <a:tab pos="282575" algn="l"/>
          <a:tab pos="952500" algn="l"/>
          <a:tab pos="123507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35239-F8F7-FC42-8515-83BB4F38B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2C3F3-31D0-8D4B-B5A1-C367C089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29CE1-7CBD-4B43-A5DD-54B579C2B2E7}"/>
              </a:ext>
            </a:extLst>
          </p:cNvPr>
          <p:cNvSpPr/>
          <p:nvPr userDrawn="1"/>
        </p:nvSpPr>
        <p:spPr>
          <a:xfrm>
            <a:off x="323801" y="6479903"/>
            <a:ext cx="24705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0" dirty="0">
                <a:latin typeface="+mn-lt"/>
              </a:rPr>
              <a:t>Autoria: </a:t>
            </a:r>
            <a:r>
              <a:rPr lang="pt-BR" sz="1000" b="0" dirty="0" err="1">
                <a:latin typeface="+mn-lt"/>
              </a:rPr>
              <a:t>R.Approbato</a:t>
            </a:r>
            <a:r>
              <a:rPr lang="pt-BR" sz="1000" b="0" dirty="0">
                <a:latin typeface="+mn-lt"/>
              </a:rPr>
              <a:t> &amp; </a:t>
            </a:r>
            <a:r>
              <a:rPr lang="pt-BR" sz="1000" b="0" dirty="0" err="1">
                <a:latin typeface="+mn-lt"/>
              </a:rPr>
              <a:t>C.Fenerich</a:t>
            </a:r>
            <a:r>
              <a:rPr lang="pt-BR" sz="1000" b="0" baseline="0" dirty="0">
                <a:latin typeface="+mn-lt"/>
              </a:rPr>
              <a:t> </a:t>
            </a:r>
            <a:endParaRPr lang="pt-BR" sz="1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6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7B13D-AE27-B440-8176-9B85D740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BC7F7-E2B0-AA44-9C0B-51A224C2B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7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1F79C51-675A-194B-86F3-E8FD83F43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95337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Nome da Startup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9CBD27BC-1E41-EF4D-BEF0-EF87E09C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54013"/>
            <a:ext cx="197802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8DBC0E-603C-CA47-9A87-BB90F1AA8C08}"/>
              </a:ext>
            </a:extLst>
          </p:cNvPr>
          <p:cNvSpPr>
            <a:spLocks noChangeAspect="1"/>
          </p:cNvSpPr>
          <p:nvPr/>
        </p:nvSpPr>
        <p:spPr>
          <a:xfrm>
            <a:off x="38973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Logo</a:t>
            </a:r>
            <a:endParaRPr lang="x-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94B4309-B749-EA4D-ACAA-A4092CC94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5405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 dirty="0">
                <a:ea typeface="ＭＳ Ｐゴシック" panose="020B0600070205080204" pitchFamily="34" charset="-128"/>
              </a:rPr>
              <a:t>Equipe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7446A47-7568-904A-944F-07FA1255DD05}"/>
              </a:ext>
            </a:extLst>
          </p:cNvPr>
          <p:cNvSpPr>
            <a:spLocks noChangeAspect="1"/>
          </p:cNvSpPr>
          <p:nvPr/>
        </p:nvSpPr>
        <p:spPr>
          <a:xfrm>
            <a:off x="3540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0" name="TextBox 2">
            <a:extLst>
              <a:ext uri="{FF2B5EF4-FFF2-40B4-BE49-F238E27FC236}">
                <a16:creationId xmlns:a16="http://schemas.microsoft.com/office/drawing/2014/main" id="{FDAD5AAD-055A-9146-A9D6-EBBD5E52E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103688"/>
            <a:ext cx="16684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C3E19D-855E-3340-BF1B-C8200122BA6E}"/>
              </a:ext>
            </a:extLst>
          </p:cNvPr>
          <p:cNvSpPr>
            <a:spLocks noChangeAspect="1"/>
          </p:cNvSpPr>
          <p:nvPr/>
        </p:nvSpPr>
        <p:spPr>
          <a:xfrm>
            <a:off x="2130425" y="2519363"/>
            <a:ext cx="1439863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2" name="TextBox 7">
            <a:extLst>
              <a:ext uri="{FF2B5EF4-FFF2-40B4-BE49-F238E27FC236}">
                <a16:creationId xmlns:a16="http://schemas.microsoft.com/office/drawing/2014/main" id="{327CD088-E2F8-0F4B-A797-4D8B7A68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4103688"/>
            <a:ext cx="166846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BE602D0-2A9C-7044-85F6-6FDB5857992E}"/>
              </a:ext>
            </a:extLst>
          </p:cNvPr>
          <p:cNvSpPr>
            <a:spLocks noChangeAspect="1"/>
          </p:cNvSpPr>
          <p:nvPr/>
        </p:nvSpPr>
        <p:spPr>
          <a:xfrm>
            <a:off x="38973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4" name="TextBox 12">
            <a:extLst>
              <a:ext uri="{FF2B5EF4-FFF2-40B4-BE49-F238E27FC236}">
                <a16:creationId xmlns:a16="http://schemas.microsoft.com/office/drawing/2014/main" id="{A79D50F0-6CDE-8E4A-BFC1-13042FD9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3" y="4103688"/>
            <a:ext cx="166846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91D531C-8BFB-5C43-952B-43AE0E089ABD}"/>
              </a:ext>
            </a:extLst>
          </p:cNvPr>
          <p:cNvSpPr>
            <a:spLocks noChangeAspect="1"/>
          </p:cNvSpPr>
          <p:nvPr/>
        </p:nvSpPr>
        <p:spPr>
          <a:xfrm>
            <a:off x="5649913" y="2519363"/>
            <a:ext cx="1439862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6" name="TextBox 14">
            <a:extLst>
              <a:ext uri="{FF2B5EF4-FFF2-40B4-BE49-F238E27FC236}">
                <a16:creationId xmlns:a16="http://schemas.microsoft.com/office/drawing/2014/main" id="{F3466FAC-A3A2-4543-AA76-17D1A8C2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4103688"/>
            <a:ext cx="16700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48F09F-7A58-7641-9F5B-DB9FF1647959}"/>
              </a:ext>
            </a:extLst>
          </p:cNvPr>
          <p:cNvSpPr>
            <a:spLocks noChangeAspect="1"/>
          </p:cNvSpPr>
          <p:nvPr/>
        </p:nvSpPr>
        <p:spPr>
          <a:xfrm>
            <a:off x="7394575" y="2519363"/>
            <a:ext cx="1439863" cy="1439862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Foto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24588" name="TextBox 16">
            <a:extLst>
              <a:ext uri="{FF2B5EF4-FFF2-40B4-BE49-F238E27FC236}">
                <a16:creationId xmlns:a16="http://schemas.microsoft.com/office/drawing/2014/main" id="{28A69C56-7DA7-1D48-B8FA-18F3B6E7E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275" y="4103688"/>
            <a:ext cx="167005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x-none" altLang="x-none" sz="1600"/>
              <a:t>Nome</a:t>
            </a:r>
          </a:p>
          <a:p>
            <a:pPr algn="ctr"/>
            <a:r>
              <a:rPr lang="x-none" altLang="x-none" sz="1600"/>
              <a:t>Qualificação</a:t>
            </a:r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  <a:p>
            <a:pPr algn="ctr"/>
            <a:endParaRPr lang="x-none" altLang="x-none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1ED5F05-188E-F34C-95FD-3761FF89EC36}"/>
              </a:ext>
            </a:extLst>
          </p:cNvPr>
          <p:cNvSpPr txBox="1">
            <a:spLocks/>
          </p:cNvSpPr>
          <p:nvPr/>
        </p:nvSpPr>
        <p:spPr>
          <a:xfrm>
            <a:off x="699867" y="2802441"/>
            <a:ext cx="7744266" cy="37254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82575" indent="-28257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52500" indent="-28257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200">
                <a:solidFill>
                  <a:schemeClr val="tx1"/>
                </a:solidFill>
                <a:latin typeface="+mn-lt"/>
              </a:defRPr>
            </a:lvl2pPr>
            <a:lvl3pPr marL="1235075" indent="-32067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3pPr>
            <a:lvl4pPr marL="1438275" indent="-6667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4pPr>
            <a:lvl5pPr marL="1914525" indent="-8572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5pPr>
            <a:lvl6pPr marL="237172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6pPr>
            <a:lvl7pPr marL="282892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7pPr>
            <a:lvl8pPr marL="328612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8pPr>
            <a:lvl9pPr marL="3743325" algn="l" defTabSz="960438" rtl="0" eaLnBrk="0" fontAlgn="base" hangingPunct="0">
              <a:spcBef>
                <a:spcPct val="100000"/>
              </a:spcBef>
              <a:spcAft>
                <a:spcPct val="0"/>
              </a:spcAft>
              <a:buChar char="•"/>
              <a:tabLst>
                <a:tab pos="282575" algn="l"/>
                <a:tab pos="952500" algn="l"/>
                <a:tab pos="1235075" algn="l"/>
              </a:tabLs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b="1" kern="0" dirty="0" err="1"/>
              <a:t>Termos</a:t>
            </a:r>
            <a:r>
              <a:rPr lang="en-US" sz="2000" b="1" kern="0" dirty="0"/>
              <a:t>  </a:t>
            </a:r>
            <a:r>
              <a:rPr lang="en-US" sz="2000" b="1" kern="0" dirty="0" err="1"/>
              <a:t>econômicos</a:t>
            </a:r>
            <a:endParaRPr lang="en-US" sz="2000" b="1" kern="0" dirty="0"/>
          </a:p>
          <a:p>
            <a:pPr lvl="1">
              <a:spcBef>
                <a:spcPts val="600"/>
              </a:spcBef>
            </a:pPr>
            <a:r>
              <a:rPr lang="en-US" sz="2000" kern="0" dirty="0"/>
              <a:t>Valor do </a:t>
            </a:r>
            <a:r>
              <a:rPr lang="en-US" sz="2000" kern="0" dirty="0" err="1"/>
              <a:t>aporte</a:t>
            </a:r>
            <a:r>
              <a:rPr lang="en-US" sz="2000" kern="0" dirty="0">
                <a:sym typeface="Wingdings" pitchFamily="2" charset="2"/>
              </a:rPr>
              <a:t> (runway de 18 meses): R$ </a:t>
            </a:r>
            <a:r>
              <a:rPr lang="en-US" sz="2000" kern="0" dirty="0">
                <a:highlight>
                  <a:srgbClr val="FFFF00"/>
                </a:highlight>
                <a:sym typeface="Wingdings" pitchFamily="2" charset="2"/>
              </a:rPr>
              <a:t>XXXX</a:t>
            </a:r>
            <a:endParaRPr lang="en-US" sz="2000" kern="0" dirty="0">
              <a:highlight>
                <a:srgbClr val="FFFF00"/>
              </a:highlight>
            </a:endParaRPr>
          </a:p>
          <a:p>
            <a:pPr lvl="1">
              <a:spcBef>
                <a:spcPts val="600"/>
              </a:spcBef>
            </a:pPr>
            <a:r>
              <a:rPr lang="en-US" sz="2000" kern="0" dirty="0"/>
              <a:t>Pool de </a:t>
            </a:r>
            <a:r>
              <a:rPr lang="en-US" sz="2000" kern="0" dirty="0" err="1"/>
              <a:t>opções</a:t>
            </a:r>
            <a:r>
              <a:rPr lang="en-US" sz="2000" kern="0" dirty="0"/>
              <a:t> de </a:t>
            </a:r>
            <a:r>
              <a:rPr lang="en-US" sz="2000" kern="0" dirty="0" err="1"/>
              <a:t>ação</a:t>
            </a:r>
            <a:r>
              <a:rPr lang="en-US" sz="2000" kern="0" dirty="0"/>
              <a:t> SOP</a:t>
            </a:r>
            <a:r>
              <a:rPr lang="en-US" sz="2000" kern="0" dirty="0">
                <a:sym typeface="Wingdings" pitchFamily="2" charset="2"/>
              </a:rPr>
              <a:t>: </a:t>
            </a:r>
            <a:r>
              <a:rPr lang="en-US" sz="2000" kern="0" dirty="0">
                <a:highlight>
                  <a:srgbClr val="FFFF00"/>
                </a:highlight>
                <a:sym typeface="Wingdings" pitchFamily="2" charset="2"/>
              </a:rPr>
              <a:t>XX</a:t>
            </a:r>
            <a:r>
              <a:rPr lang="en-US" sz="2000" kern="0" dirty="0">
                <a:sym typeface="Wingdings" pitchFamily="2" charset="2"/>
              </a:rPr>
              <a:t>%</a:t>
            </a:r>
          </a:p>
          <a:p>
            <a:pPr lvl="1">
              <a:spcBef>
                <a:spcPts val="600"/>
              </a:spcBef>
            </a:pPr>
            <a:r>
              <a:rPr lang="en-US" sz="2000" kern="0" dirty="0">
                <a:sym typeface="Wingdings" pitchFamily="2" charset="2"/>
              </a:rPr>
              <a:t>Valuation</a:t>
            </a:r>
          </a:p>
          <a:p>
            <a:pPr lvl="2">
              <a:spcBef>
                <a:spcPts val="600"/>
              </a:spcBef>
            </a:pPr>
            <a:r>
              <a:rPr lang="en-US" sz="1800" kern="0" dirty="0" err="1"/>
              <a:t>Alternativa</a:t>
            </a:r>
            <a:r>
              <a:rPr lang="en-US" sz="1800" kern="0" dirty="0"/>
              <a:t> 1 (</a:t>
            </a:r>
            <a:r>
              <a:rPr lang="en-US" sz="1800" kern="0" dirty="0" err="1"/>
              <a:t>rodada</a:t>
            </a:r>
            <a:r>
              <a:rPr lang="en-US" sz="1800" kern="0" dirty="0"/>
              <a:t> </a:t>
            </a:r>
            <a:r>
              <a:rPr lang="en-US" sz="1800" kern="0" dirty="0" err="1"/>
              <a:t>precificada</a:t>
            </a:r>
            <a:r>
              <a:rPr lang="en-US" sz="1800" kern="0" dirty="0"/>
              <a:t>)</a:t>
            </a:r>
          </a:p>
          <a:p>
            <a:pPr lvl="3">
              <a:spcBef>
                <a:spcPts val="600"/>
              </a:spcBef>
            </a:pPr>
            <a:r>
              <a:rPr lang="en-US" sz="1800" kern="0" dirty="0"/>
              <a:t> % de </a:t>
            </a:r>
            <a:r>
              <a:rPr lang="en-US" sz="1800" kern="0" dirty="0" err="1"/>
              <a:t>participação</a:t>
            </a:r>
            <a:r>
              <a:rPr lang="en-US" sz="1800" kern="0" dirty="0"/>
              <a:t> no capital da </a:t>
            </a:r>
            <a:r>
              <a:rPr lang="en-US" sz="1800" kern="0" dirty="0" err="1"/>
              <a:t>empresa</a:t>
            </a:r>
            <a:r>
              <a:rPr lang="en-US" sz="1800" kern="0" dirty="0"/>
              <a:t> (Post Money): </a:t>
            </a:r>
            <a:r>
              <a:rPr lang="en-US" sz="1800" kern="0" dirty="0">
                <a:highlight>
                  <a:srgbClr val="FFFF00"/>
                </a:highlight>
              </a:rPr>
              <a:t>XX</a:t>
            </a:r>
            <a:r>
              <a:rPr lang="en-US" sz="1800" kern="0" dirty="0"/>
              <a:t>% </a:t>
            </a:r>
          </a:p>
          <a:p>
            <a:pPr lvl="3">
              <a:spcBef>
                <a:spcPts val="600"/>
              </a:spcBef>
            </a:pPr>
            <a:r>
              <a:rPr lang="en-US" sz="1800" kern="0" dirty="0"/>
              <a:t> Valor </a:t>
            </a:r>
            <a:r>
              <a:rPr lang="en-US" sz="1800" kern="0" dirty="0" err="1"/>
              <a:t>proposto</a:t>
            </a:r>
            <a:r>
              <a:rPr lang="en-US" sz="1800" kern="0" dirty="0"/>
              <a:t> para a Startup (pre money): R$ </a:t>
            </a:r>
            <a:r>
              <a:rPr lang="en-US" sz="1800" kern="0" dirty="0">
                <a:highlight>
                  <a:srgbClr val="FFFF00"/>
                </a:highlight>
              </a:rPr>
              <a:t>XXXX</a:t>
            </a:r>
          </a:p>
          <a:p>
            <a:pPr lvl="2">
              <a:spcBef>
                <a:spcPts val="600"/>
              </a:spcBef>
            </a:pPr>
            <a:r>
              <a:rPr lang="en-US" sz="1800" kern="0" dirty="0" err="1"/>
              <a:t>Alternativa</a:t>
            </a:r>
            <a:r>
              <a:rPr lang="en-US" sz="1800" kern="0" dirty="0"/>
              <a:t> 2 (</a:t>
            </a:r>
            <a:r>
              <a:rPr lang="en-US" sz="1800" kern="0" dirty="0" err="1"/>
              <a:t>rodada</a:t>
            </a:r>
            <a:r>
              <a:rPr lang="en-US" sz="1800" kern="0" dirty="0"/>
              <a:t> com valor </a:t>
            </a:r>
            <a:r>
              <a:rPr lang="en-US" sz="1800" kern="0" dirty="0" err="1"/>
              <a:t>futuro</a:t>
            </a:r>
            <a:r>
              <a:rPr lang="en-US" sz="1800" kern="0" dirty="0"/>
              <a:t>)</a:t>
            </a:r>
          </a:p>
          <a:p>
            <a:pPr lvl="3">
              <a:spcBef>
                <a:spcPts val="600"/>
              </a:spcBef>
            </a:pPr>
            <a:r>
              <a:rPr lang="en-US" sz="1800" kern="0" dirty="0"/>
              <a:t> </a:t>
            </a:r>
            <a:r>
              <a:rPr lang="en-US" sz="1800" kern="0" dirty="0" err="1"/>
              <a:t>Desconto</a:t>
            </a:r>
            <a:r>
              <a:rPr lang="en-US" sz="1800" kern="0" dirty="0"/>
              <a:t> </a:t>
            </a:r>
            <a:r>
              <a:rPr lang="en-US" sz="1800" kern="0" dirty="0" err="1"/>
              <a:t>na</a:t>
            </a:r>
            <a:r>
              <a:rPr lang="en-US" sz="1800" kern="0" dirty="0"/>
              <a:t> </a:t>
            </a:r>
            <a:r>
              <a:rPr lang="en-US" sz="1800" kern="0" dirty="0" err="1"/>
              <a:t>próxima</a:t>
            </a:r>
            <a:r>
              <a:rPr lang="en-US" sz="1800" kern="0" dirty="0"/>
              <a:t> </a:t>
            </a:r>
            <a:r>
              <a:rPr lang="en-US" sz="1800" kern="0" dirty="0" err="1"/>
              <a:t>rodada</a:t>
            </a:r>
            <a:r>
              <a:rPr lang="en-US" sz="1800" kern="0" dirty="0"/>
              <a:t>:  </a:t>
            </a:r>
            <a:r>
              <a:rPr lang="en-US" sz="1800" kern="0" dirty="0">
                <a:highlight>
                  <a:srgbClr val="FFFF00"/>
                </a:highlight>
              </a:rPr>
              <a:t>XX</a:t>
            </a:r>
            <a:r>
              <a:rPr lang="en-US" sz="1800" kern="0" dirty="0"/>
              <a:t>%</a:t>
            </a:r>
          </a:p>
          <a:p>
            <a:pPr lvl="3">
              <a:spcBef>
                <a:spcPts val="600"/>
              </a:spcBef>
            </a:pPr>
            <a:r>
              <a:rPr lang="en-US" sz="1800" kern="0" dirty="0" err="1"/>
              <a:t>Estimativa</a:t>
            </a:r>
            <a:r>
              <a:rPr lang="en-US" sz="1800" kern="0" dirty="0"/>
              <a:t> do valuation </a:t>
            </a:r>
            <a:r>
              <a:rPr lang="en-US" sz="1800" kern="0" dirty="0" err="1"/>
              <a:t>na</a:t>
            </a:r>
            <a:r>
              <a:rPr lang="en-US" sz="1800" kern="0" dirty="0"/>
              <a:t> </a:t>
            </a:r>
            <a:r>
              <a:rPr lang="en-US" sz="1800" kern="0" dirty="0" err="1"/>
              <a:t>próxima</a:t>
            </a:r>
            <a:r>
              <a:rPr lang="en-US" sz="1800" kern="0" dirty="0"/>
              <a:t> </a:t>
            </a:r>
            <a:r>
              <a:rPr lang="en-US" sz="1800" kern="0" dirty="0" err="1"/>
              <a:t>rodada</a:t>
            </a:r>
            <a:r>
              <a:rPr lang="en-US" sz="1800" kern="0" dirty="0"/>
              <a:t>: R$ </a:t>
            </a:r>
            <a:r>
              <a:rPr lang="en-US" sz="1800" kern="0" dirty="0">
                <a:highlight>
                  <a:srgbClr val="FFFF00"/>
                </a:highlight>
              </a:rPr>
              <a:t>XXXX</a:t>
            </a:r>
          </a:p>
          <a:p>
            <a:pPr lvl="2">
              <a:spcBef>
                <a:spcPts val="600"/>
              </a:spcBef>
            </a:pPr>
            <a:endParaRPr lang="en-US" sz="18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5855B7-26E4-BB4D-B0A0-1540CF2A289C}"/>
              </a:ext>
            </a:extLst>
          </p:cNvPr>
          <p:cNvSpPr txBox="1"/>
          <p:nvPr/>
        </p:nvSpPr>
        <p:spPr>
          <a:xfrm>
            <a:off x="699867" y="816176"/>
            <a:ext cx="7744266" cy="18312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R" sz="2000" b="1" dirty="0"/>
              <a:t>Possíveis fontes de financiamento:</a:t>
            </a:r>
            <a:endParaRPr lang="en-BR" sz="2000" b="1" dirty="0">
              <a:latin typeface="+mn-lt"/>
            </a:endParaRP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BR" sz="2000" dirty="0">
                <a:latin typeface="+mn-lt"/>
              </a:rPr>
              <a:t> 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BR" sz="2000" dirty="0">
                <a:latin typeface="+mn-lt"/>
              </a:rPr>
              <a:t> 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BR" sz="2000" dirty="0">
                <a:latin typeface="+mn-lt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BR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BAC8ED-9408-7E4B-9DE4-C434ADD47D01}"/>
              </a:ext>
            </a:extLst>
          </p:cNvPr>
          <p:cNvSpPr txBox="1"/>
          <p:nvPr/>
        </p:nvSpPr>
        <p:spPr>
          <a:xfrm>
            <a:off x="1505243" y="255980"/>
            <a:ext cx="5894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R" sz="2400" b="1" dirty="0"/>
              <a:t>Planejamento da rodada</a:t>
            </a:r>
          </a:p>
        </p:txBody>
      </p:sp>
    </p:spTree>
    <p:extLst>
      <p:ext uri="{BB962C8B-B14F-4D97-AF65-F5344CB8AC3E}">
        <p14:creationId xmlns:p14="http://schemas.microsoft.com/office/powerpoint/2010/main" val="286576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564FF-F63A-E643-9D21-7B46AF54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Previsão de uso dos fundos do aporte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78E4CA-E584-084A-926A-CB86AE788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98891"/>
              </p:ext>
            </p:extLst>
          </p:nvPr>
        </p:nvGraphicFramePr>
        <p:xfrm>
          <a:off x="1066800" y="2295070"/>
          <a:ext cx="70104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91104184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4544779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895690718"/>
                    </a:ext>
                  </a:extLst>
                </a:gridCol>
                <a:gridCol w="2373086">
                  <a:extLst>
                    <a:ext uri="{9D8B030D-6E8A-4147-A177-3AD203B41FA5}">
                      <a16:colId xmlns:a16="http://schemas.microsoft.com/office/drawing/2014/main" val="2119780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BR" sz="1600" b="0" dirty="0"/>
                        <a:t>USO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b="0" dirty="0"/>
                        <a:t>Valor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b="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b="0" dirty="0"/>
                        <a:t>Observação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00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47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70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12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2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6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112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5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94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1">
            <a:extLst>
              <a:ext uri="{FF2B5EF4-FFF2-40B4-BE49-F238E27FC236}">
                <a16:creationId xmlns:a16="http://schemas.microsoft.com/office/drawing/2014/main" id="{4F9E8922-A0D7-614A-8FFE-06446725E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8008" y="276359"/>
            <a:ext cx="1383017" cy="46672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x-none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Cap table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x-none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C8DE4A9-C8F3-8742-B2E0-C9AE2B5C2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886489"/>
              </p:ext>
            </p:extLst>
          </p:nvPr>
        </p:nvGraphicFramePr>
        <p:xfrm>
          <a:off x="1205858" y="861878"/>
          <a:ext cx="6999810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98250">
                  <a:extLst>
                    <a:ext uri="{9D8B030D-6E8A-4147-A177-3AD203B41FA5}">
                      <a16:colId xmlns:a16="http://schemas.microsoft.com/office/drawing/2014/main" val="2280502059"/>
                    </a:ext>
                  </a:extLst>
                </a:gridCol>
                <a:gridCol w="1363356">
                  <a:extLst>
                    <a:ext uri="{9D8B030D-6E8A-4147-A177-3AD203B41FA5}">
                      <a16:colId xmlns:a16="http://schemas.microsoft.com/office/drawing/2014/main" val="3413625314"/>
                    </a:ext>
                  </a:extLst>
                </a:gridCol>
                <a:gridCol w="1403852">
                  <a:extLst>
                    <a:ext uri="{9D8B030D-6E8A-4147-A177-3AD203B41FA5}">
                      <a16:colId xmlns:a16="http://schemas.microsoft.com/office/drawing/2014/main" val="2673088816"/>
                    </a:ext>
                  </a:extLst>
                </a:gridCol>
                <a:gridCol w="1834352">
                  <a:extLst>
                    <a:ext uri="{9D8B030D-6E8A-4147-A177-3AD203B41FA5}">
                      <a16:colId xmlns:a16="http://schemas.microsoft.com/office/drawing/2014/main" val="1959313010"/>
                    </a:ext>
                  </a:extLst>
                </a:gridCol>
              </a:tblGrid>
              <a:tr h="1129038">
                <a:tc>
                  <a:txBody>
                    <a:bodyPr/>
                    <a:lstStyle/>
                    <a:p>
                      <a:pPr algn="ctr"/>
                      <a:r>
                        <a:rPr lang="en-BR" dirty="0"/>
                        <a:t>Acionista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dirty="0"/>
                        <a:t>% de participação antes do aporte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R" dirty="0"/>
                        <a:t>% de participação previsto após do 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dirty="0"/>
                        <a:t>Observação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3746295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377323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92954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740409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90726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459600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00550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30849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634377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71821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lvl="1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730866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 algn="l"/>
                      <a:r>
                        <a:rPr lang="en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b="1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R" b="1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9058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F7FB106-FF71-5A44-8B31-C109BA1045DA}"/>
              </a:ext>
            </a:extLst>
          </p:cNvPr>
          <p:cNvSpPr txBox="1">
            <a:spLocks/>
          </p:cNvSpPr>
          <p:nvPr/>
        </p:nvSpPr>
        <p:spPr>
          <a:xfrm>
            <a:off x="584200" y="812800"/>
            <a:ext cx="7953375" cy="46672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ＭＳ Ｐゴシック" pitchFamily="-89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x-none" dirty="0" err="1"/>
              <a:t>Métricas</a:t>
            </a:r>
            <a:r>
              <a:rPr lang="en-US" altLang="x-none" dirty="0"/>
              <a:t> de </a:t>
            </a:r>
            <a:r>
              <a:rPr lang="en-US" altLang="x-none" dirty="0" err="1"/>
              <a:t>acompanhamento</a:t>
            </a:r>
            <a:r>
              <a:rPr lang="en-US" altLang="x-none" dirty="0"/>
              <a:t>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x-non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856AEB-519E-5045-A227-03FD2A2D3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631124"/>
              </p:ext>
            </p:extLst>
          </p:nvPr>
        </p:nvGraphicFramePr>
        <p:xfrm>
          <a:off x="1051543" y="3200478"/>
          <a:ext cx="7018688" cy="2026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0022">
                  <a:extLst>
                    <a:ext uri="{9D8B030D-6E8A-4147-A177-3AD203B41FA5}">
                      <a16:colId xmlns:a16="http://schemas.microsoft.com/office/drawing/2014/main" val="2076048155"/>
                    </a:ext>
                  </a:extLst>
                </a:gridCol>
                <a:gridCol w="1173729">
                  <a:extLst>
                    <a:ext uri="{9D8B030D-6E8A-4147-A177-3AD203B41FA5}">
                      <a16:colId xmlns:a16="http://schemas.microsoft.com/office/drawing/2014/main" val="1317253125"/>
                    </a:ext>
                  </a:extLst>
                </a:gridCol>
                <a:gridCol w="1039239">
                  <a:extLst>
                    <a:ext uri="{9D8B030D-6E8A-4147-A177-3AD203B41FA5}">
                      <a16:colId xmlns:a16="http://schemas.microsoft.com/office/drawing/2014/main" val="4050486468"/>
                    </a:ext>
                  </a:extLst>
                </a:gridCol>
                <a:gridCol w="1027015">
                  <a:extLst>
                    <a:ext uri="{9D8B030D-6E8A-4147-A177-3AD203B41FA5}">
                      <a16:colId xmlns:a16="http://schemas.microsoft.com/office/drawing/2014/main" val="2318673530"/>
                    </a:ext>
                  </a:extLst>
                </a:gridCol>
                <a:gridCol w="968683">
                  <a:extLst>
                    <a:ext uri="{9D8B030D-6E8A-4147-A177-3AD203B41FA5}">
                      <a16:colId xmlns:a16="http://schemas.microsoft.com/office/drawing/2014/main" val="11081346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Métrica</a:t>
                      </a:r>
                    </a:p>
                    <a:p>
                      <a:pPr algn="ctr"/>
                      <a:r>
                        <a:rPr lang="x-none" dirty="0"/>
                        <a:t>KPI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 Valor</a:t>
                      </a:r>
                    </a:p>
                    <a:p>
                      <a:pPr algn="ctr"/>
                      <a:r>
                        <a:rPr lang="x-none" dirty="0"/>
                        <a:t>da 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Meta da 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V</a:t>
                      </a:r>
                      <a:r>
                        <a:rPr lang="en-US" dirty="0"/>
                        <a:t>a</a:t>
                      </a:r>
                      <a:r>
                        <a:rPr lang="x-none" dirty="0"/>
                        <a:t>lor do mês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/>
                        <a:t>Meta do mês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3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6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5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816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F00B1B-8D53-5D4C-A055-AFB9AA8DAB3C}"/>
              </a:ext>
            </a:extLst>
          </p:cNvPr>
          <p:cNvSpPr txBox="1"/>
          <p:nvPr/>
        </p:nvSpPr>
        <p:spPr>
          <a:xfrm>
            <a:off x="1512887" y="2274731"/>
            <a:ext cx="428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Semana de ___ a ____ de _____ </a:t>
            </a:r>
          </a:p>
        </p:txBody>
      </p:sp>
    </p:spTree>
    <p:extLst>
      <p:ext uri="{BB962C8B-B14F-4D97-AF65-F5344CB8AC3E}">
        <p14:creationId xmlns:p14="http://schemas.microsoft.com/office/powerpoint/2010/main" val="427392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BCD8C73E-CCB4-EB46-9E33-498267DB4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457200"/>
            <a:ext cx="281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x-none" altLang="x-none" sz="2400" b="1"/>
              <a:t>Próximos passos:</a:t>
            </a:r>
          </a:p>
        </p:txBody>
      </p:sp>
      <p:sp>
        <p:nvSpPr>
          <p:cNvPr id="23555" name="TextBox 2">
            <a:extLst>
              <a:ext uri="{FF2B5EF4-FFF2-40B4-BE49-F238E27FC236}">
                <a16:creationId xmlns:a16="http://schemas.microsoft.com/office/drawing/2014/main" id="{7D140314-33D9-B04A-ABCE-4D4A3ECD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25" y="1428750"/>
            <a:ext cx="730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x-none" altLang="x-none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altLang="x-none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altLang="x-none"/>
              <a:t>xxx</a:t>
            </a:r>
          </a:p>
          <a:p>
            <a:pPr>
              <a:buFont typeface="Arial" panose="020B0604020202020204" pitchFamily="34" charset="0"/>
              <a:buChar char="•"/>
            </a:pPr>
            <a:endParaRPr lang="x-none" altLang="x-non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Personalizad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presentação em branco">
  <a:themeElements>
    <a:clrScheme name="Personalizad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Apresentação em 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72" tIns="47886" rIns="95772" bIns="47886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12829</TotalTime>
  <Words>185</Words>
  <Application>Microsoft Macintosh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Verdana</vt:lpstr>
      <vt:lpstr>Apresentação em branco</vt:lpstr>
      <vt:lpstr>1_Apresentação em branco</vt:lpstr>
      <vt:lpstr>1_Custom Design</vt:lpstr>
      <vt:lpstr>Custom Design</vt:lpstr>
      <vt:lpstr>Nome da Startup</vt:lpstr>
      <vt:lpstr>Equipe</vt:lpstr>
      <vt:lpstr>PowerPoint Presentation</vt:lpstr>
      <vt:lpstr>Previsão de uso dos fundos do aporte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Crie sua Startup – aula 1</dc:title>
  <dc:creator>Rubens Approbato</dc:creator>
  <cp:lastModifiedBy>Rubens Approbato Machado Jr</cp:lastModifiedBy>
  <cp:revision>851</cp:revision>
  <dcterms:created xsi:type="dcterms:W3CDTF">2018-10-19T12:51:37Z</dcterms:created>
  <dcterms:modified xsi:type="dcterms:W3CDTF">2022-06-15T03:31:43Z</dcterms:modified>
</cp:coreProperties>
</file>