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79" r:id="rId2"/>
    <p:sldId id="348" r:id="rId3"/>
    <p:sldId id="349" r:id="rId4"/>
    <p:sldId id="350" r:id="rId5"/>
    <p:sldId id="396" r:id="rId6"/>
    <p:sldId id="393" r:id="rId7"/>
    <p:sldId id="383" r:id="rId8"/>
    <p:sldId id="341" r:id="rId9"/>
    <p:sldId id="394" r:id="rId10"/>
    <p:sldId id="39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04/06/2020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04/06/2020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04/06/2020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04/06/2020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9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de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Modelo CROPSIM – aula 4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Objetivos:</a:t>
            </a:r>
          </a:p>
          <a:p>
            <a:pPr marL="1081088" indent="-366713"/>
            <a:r>
              <a:rPr lang="pt-BR" sz="2400" b="1" dirty="0">
                <a:solidFill>
                  <a:srgbClr val="0070C0"/>
                </a:solidFill>
                <a:latin typeface="+mj-lt"/>
              </a:rPr>
              <a:t>Incluir a redução da transpiração por falta de água</a:t>
            </a:r>
          </a:p>
          <a:p>
            <a:pPr marL="1081088" indent="-366713"/>
            <a:r>
              <a:rPr lang="pt-BR" sz="2400" b="1" dirty="0">
                <a:solidFill>
                  <a:srgbClr val="0070C0"/>
                </a:solidFill>
                <a:latin typeface="+mj-lt"/>
              </a:rPr>
              <a:t>Incluir a consequente redução no acúmulo de biomassa para calcular a produtividade limitada por água (ou atingível)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1171545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Tarefa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Incluir a redução da transpiração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E2ECB4E-47BA-46AF-BE84-F68A0164440A}"/>
              </a:ext>
            </a:extLst>
          </p:cNvPr>
          <p:cNvSpPr/>
          <p:nvPr/>
        </p:nvSpPr>
        <p:spPr>
          <a:xfrm>
            <a:off x="1524000" y="27432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+mj-lt"/>
              </a:rPr>
              <a:t>Instruções </a:t>
            </a:r>
            <a:r>
              <a:rPr lang="pt-BR" sz="2400" dirty="0" err="1">
                <a:solidFill>
                  <a:srgbClr val="002060"/>
                </a:solidFill>
                <a:latin typeface="+mj-lt"/>
              </a:rPr>
              <a:t>ETa</a:t>
            </a:r>
            <a:r>
              <a:rPr lang="pt-BR" sz="2400" dirty="0">
                <a:solidFill>
                  <a:srgbClr val="002060"/>
                </a:solidFill>
                <a:latin typeface="+mj-lt"/>
              </a:rPr>
              <a:t> Método FAO.docx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0ACD5C9-679E-424A-873C-5C0DBBF6F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58414"/>
            <a:ext cx="762000" cy="762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1149B28-6CEF-4106-AFF7-39EA06FEB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477766"/>
            <a:ext cx="6567487" cy="302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6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571500" y="2209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Tarefa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Inserir o cálculo da </a:t>
            </a:r>
            <a:r>
              <a:rPr lang="pt-BR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ETp</a:t>
            </a:r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usando </a:t>
            </a:r>
            <a:r>
              <a:rPr lang="pt-BR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Penman-Monteith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7D458303-6F3C-4568-8178-180BE576FA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173357"/>
              </p:ext>
            </p:extLst>
          </p:nvPr>
        </p:nvGraphicFramePr>
        <p:xfrm>
          <a:off x="1257300" y="3337640"/>
          <a:ext cx="6302408" cy="13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3" imgW="2955205" imgH="620188" progId="Equation.DSMT4">
                  <p:embed/>
                </p:oleObj>
              </mc:Choice>
              <mc:Fallback>
                <p:oleObj name="Equation" r:id="rId3" imgW="2955205" imgH="62018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7300" y="3337640"/>
                        <a:ext cx="6302408" cy="13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80CF92FD-B10C-4E39-BD63-16F84CDAFC36}"/>
              </a:ext>
            </a:extLst>
          </p:cNvPr>
          <p:cNvSpPr txBox="1"/>
          <p:nvPr/>
        </p:nvSpPr>
        <p:spPr>
          <a:xfrm>
            <a:off x="990600" y="5257800"/>
            <a:ext cx="3657600" cy="707886"/>
          </a:xfrm>
          <a:custGeom>
            <a:avLst/>
            <a:gdLst>
              <a:gd name="connsiteX0" fmla="*/ 0 w 3657600"/>
              <a:gd name="connsiteY0" fmla="*/ 0 h 707886"/>
              <a:gd name="connsiteX1" fmla="*/ 573024 w 3657600"/>
              <a:gd name="connsiteY1" fmla="*/ 0 h 707886"/>
              <a:gd name="connsiteX2" fmla="*/ 1072896 w 3657600"/>
              <a:gd name="connsiteY2" fmla="*/ 0 h 707886"/>
              <a:gd name="connsiteX3" fmla="*/ 1755648 w 3657600"/>
              <a:gd name="connsiteY3" fmla="*/ 0 h 707886"/>
              <a:gd name="connsiteX4" fmla="*/ 2328672 w 3657600"/>
              <a:gd name="connsiteY4" fmla="*/ 0 h 707886"/>
              <a:gd name="connsiteX5" fmla="*/ 2901696 w 3657600"/>
              <a:gd name="connsiteY5" fmla="*/ 0 h 707886"/>
              <a:gd name="connsiteX6" fmla="*/ 3657600 w 3657600"/>
              <a:gd name="connsiteY6" fmla="*/ 0 h 707886"/>
              <a:gd name="connsiteX7" fmla="*/ 3657600 w 3657600"/>
              <a:gd name="connsiteY7" fmla="*/ 339785 h 707886"/>
              <a:gd name="connsiteX8" fmla="*/ 3657600 w 3657600"/>
              <a:gd name="connsiteY8" fmla="*/ 707886 h 707886"/>
              <a:gd name="connsiteX9" fmla="*/ 3121152 w 3657600"/>
              <a:gd name="connsiteY9" fmla="*/ 707886 h 707886"/>
              <a:gd name="connsiteX10" fmla="*/ 2511552 w 3657600"/>
              <a:gd name="connsiteY10" fmla="*/ 707886 h 707886"/>
              <a:gd name="connsiteX11" fmla="*/ 1901952 w 3657600"/>
              <a:gd name="connsiteY11" fmla="*/ 707886 h 707886"/>
              <a:gd name="connsiteX12" fmla="*/ 1328928 w 3657600"/>
              <a:gd name="connsiteY12" fmla="*/ 707886 h 707886"/>
              <a:gd name="connsiteX13" fmla="*/ 646176 w 3657600"/>
              <a:gd name="connsiteY13" fmla="*/ 707886 h 707886"/>
              <a:gd name="connsiteX14" fmla="*/ 0 w 3657600"/>
              <a:gd name="connsiteY14" fmla="*/ 707886 h 707886"/>
              <a:gd name="connsiteX15" fmla="*/ 0 w 3657600"/>
              <a:gd name="connsiteY15" fmla="*/ 368101 h 707886"/>
              <a:gd name="connsiteX16" fmla="*/ 0 w 3657600"/>
              <a:gd name="connsiteY16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57600" h="707886" extrusionOk="0">
                <a:moveTo>
                  <a:pt x="0" y="0"/>
                </a:moveTo>
                <a:cubicBezTo>
                  <a:pt x="153534" y="-19803"/>
                  <a:pt x="288729" y="-8840"/>
                  <a:pt x="573024" y="0"/>
                </a:cubicBezTo>
                <a:cubicBezTo>
                  <a:pt x="857319" y="8840"/>
                  <a:pt x="884769" y="-15804"/>
                  <a:pt x="1072896" y="0"/>
                </a:cubicBezTo>
                <a:cubicBezTo>
                  <a:pt x="1261023" y="15804"/>
                  <a:pt x="1460490" y="10239"/>
                  <a:pt x="1755648" y="0"/>
                </a:cubicBezTo>
                <a:cubicBezTo>
                  <a:pt x="2050806" y="-10239"/>
                  <a:pt x="2119783" y="2915"/>
                  <a:pt x="2328672" y="0"/>
                </a:cubicBezTo>
                <a:cubicBezTo>
                  <a:pt x="2537561" y="-2915"/>
                  <a:pt x="2686088" y="9644"/>
                  <a:pt x="2901696" y="0"/>
                </a:cubicBezTo>
                <a:cubicBezTo>
                  <a:pt x="3117304" y="-9644"/>
                  <a:pt x="3472388" y="-23206"/>
                  <a:pt x="3657600" y="0"/>
                </a:cubicBezTo>
                <a:cubicBezTo>
                  <a:pt x="3671090" y="120283"/>
                  <a:pt x="3649576" y="178611"/>
                  <a:pt x="3657600" y="339785"/>
                </a:cubicBezTo>
                <a:cubicBezTo>
                  <a:pt x="3665624" y="500959"/>
                  <a:pt x="3649814" y="625485"/>
                  <a:pt x="3657600" y="707886"/>
                </a:cubicBezTo>
                <a:cubicBezTo>
                  <a:pt x="3467492" y="726978"/>
                  <a:pt x="3312975" y="722486"/>
                  <a:pt x="3121152" y="707886"/>
                </a:cubicBezTo>
                <a:cubicBezTo>
                  <a:pt x="2929329" y="693286"/>
                  <a:pt x="2790598" y="679888"/>
                  <a:pt x="2511552" y="707886"/>
                </a:cubicBezTo>
                <a:cubicBezTo>
                  <a:pt x="2232506" y="735884"/>
                  <a:pt x="2165040" y="690412"/>
                  <a:pt x="1901952" y="707886"/>
                </a:cubicBezTo>
                <a:cubicBezTo>
                  <a:pt x="1638864" y="725360"/>
                  <a:pt x="1472973" y="700642"/>
                  <a:pt x="1328928" y="707886"/>
                </a:cubicBezTo>
                <a:cubicBezTo>
                  <a:pt x="1184883" y="715130"/>
                  <a:pt x="794627" y="733479"/>
                  <a:pt x="646176" y="707886"/>
                </a:cubicBezTo>
                <a:cubicBezTo>
                  <a:pt x="497725" y="682293"/>
                  <a:pt x="167519" y="705181"/>
                  <a:pt x="0" y="707886"/>
                </a:cubicBezTo>
                <a:cubicBezTo>
                  <a:pt x="15551" y="564281"/>
                  <a:pt x="1509" y="467410"/>
                  <a:pt x="0" y="368101"/>
                </a:cubicBezTo>
                <a:cubicBezTo>
                  <a:pt x="-1509" y="268793"/>
                  <a:pt x="9425" y="136343"/>
                  <a:pt x="0" y="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onsolas" panose="020B0609020204030204" pitchFamily="49" charset="0"/>
              </a:rPr>
              <a:t>CROPSIM11.py</a:t>
            </a:r>
            <a:endParaRPr lang="pt-BR" sz="2000" b="1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1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BEE3A16A-5581-4FB1-AB8C-C4107D7E7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5907809" cy="258222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90C2E69-E580-43FA-9156-C0E5B093E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200400"/>
            <a:ext cx="7756071" cy="3048000"/>
          </a:xfrm>
          <a:prstGeom prst="rect">
            <a:avLst/>
          </a:prstGeom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516B2435-CB62-4726-815D-670E51A62E19}"/>
              </a:ext>
            </a:extLst>
          </p:cNvPr>
          <p:cNvCxnSpPr/>
          <p:nvPr/>
        </p:nvCxnSpPr>
        <p:spPr>
          <a:xfrm flipH="1" flipV="1">
            <a:off x="1447800" y="1981200"/>
            <a:ext cx="1524000" cy="2743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962D5F06-8367-429C-91C6-96F60078F3A4}"/>
              </a:ext>
            </a:extLst>
          </p:cNvPr>
          <p:cNvCxnSpPr>
            <a:cxnSpLocks/>
          </p:cNvCxnSpPr>
          <p:nvPr/>
        </p:nvCxnSpPr>
        <p:spPr>
          <a:xfrm flipH="1" flipV="1">
            <a:off x="1365161" y="656823"/>
            <a:ext cx="1900707" cy="424573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606D5E05-80AC-44CC-9ADF-3CFE62456B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427" y="304800"/>
            <a:ext cx="1851329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9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2064B59-4671-430D-94B5-1D5570563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7800"/>
            <a:ext cx="6842673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2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396E0A2-83D8-4624-8793-2A83F215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6335CDB-278F-467E-B84D-8B7262C02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558257"/>
            <a:ext cx="4579304" cy="315463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4AA3A0F-DAAF-4BA2-BC05-7D459F334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09600"/>
            <a:ext cx="4733925" cy="244792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CC27524-FB9A-4084-BCDF-808DAB6A658B}"/>
              </a:ext>
            </a:extLst>
          </p:cNvPr>
          <p:cNvSpPr txBox="1"/>
          <p:nvPr/>
        </p:nvSpPr>
        <p:spPr>
          <a:xfrm>
            <a:off x="565597" y="3800476"/>
            <a:ext cx="3200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70C0"/>
                </a:solidFill>
              </a:rPr>
              <a:t>Transpiração relativa </a:t>
            </a:r>
          </a:p>
          <a:p>
            <a:pPr algn="ctr"/>
            <a:r>
              <a:rPr lang="pt-BR" sz="3600" b="1" dirty="0">
                <a:solidFill>
                  <a:srgbClr val="FF0000"/>
                </a:solidFill>
              </a:rPr>
              <a:t>=</a:t>
            </a:r>
            <a:r>
              <a:rPr lang="pt-BR" sz="2800" b="1" dirty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pt-BR" sz="2800" b="1" dirty="0">
                <a:solidFill>
                  <a:srgbClr val="00B050"/>
                </a:solidFill>
              </a:rPr>
              <a:t>Acúmulo relativo de biomassa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D14555E-1B86-428A-B447-C5E9748B0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75" y="2257424"/>
            <a:ext cx="5918068" cy="3686175"/>
          </a:xfrm>
          <a:prstGeom prst="rect">
            <a:avLst/>
          </a:prstGeom>
        </p:spPr>
      </p:pic>
      <p:sp>
        <p:nvSpPr>
          <p:cNvPr id="142" name="Text Box 6"/>
          <p:cNvSpPr txBox="1">
            <a:spLocks noChangeArrowheads="1"/>
          </p:cNvSpPr>
          <p:nvPr/>
        </p:nvSpPr>
        <p:spPr bwMode="auto">
          <a:xfrm>
            <a:off x="457200" y="1627348"/>
            <a:ext cx="54871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pt-BR" sz="2000" cap="small" dirty="0"/>
              <a:t>FAO Handbook 33 (</a:t>
            </a:r>
            <a:r>
              <a:rPr lang="pt-BR" sz="2000" cap="small" dirty="0" err="1">
                <a:latin typeface="+mj-lt"/>
                <a:ea typeface="+mj-ea"/>
                <a:cs typeface="+mj-cs"/>
              </a:rPr>
              <a:t>Doorenbos</a:t>
            </a:r>
            <a:r>
              <a:rPr lang="pt-BR" sz="2000" cap="small" dirty="0">
                <a:latin typeface="+mj-lt"/>
                <a:ea typeface="+mj-ea"/>
                <a:cs typeface="+mj-cs"/>
              </a:rPr>
              <a:t> &amp; </a:t>
            </a:r>
            <a:r>
              <a:rPr lang="pt-BR" sz="2000" cap="small" dirty="0" err="1">
                <a:latin typeface="+mj-lt"/>
                <a:ea typeface="+mj-ea"/>
                <a:cs typeface="+mj-cs"/>
              </a:rPr>
              <a:t>Kassam</a:t>
            </a:r>
            <a:r>
              <a:rPr lang="pt-BR" sz="2000" cap="small" dirty="0">
                <a:latin typeface="+mj-lt"/>
                <a:ea typeface="+mj-ea"/>
                <a:cs typeface="+mj-cs"/>
              </a:rPr>
              <a:t>, 1979)</a:t>
            </a:r>
            <a:endParaRPr lang="en-GB" sz="2000" cap="small" dirty="0"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1144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09600" y="1144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80801"/>
              </p:ext>
            </p:extLst>
          </p:nvPr>
        </p:nvGraphicFramePr>
        <p:xfrm>
          <a:off x="5756275" y="2257425"/>
          <a:ext cx="295275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4" imgW="1752480" imgH="939600" progId="Equation.DSMT4">
                  <p:embed/>
                </p:oleObj>
              </mc:Choice>
              <mc:Fallback>
                <p:oleObj name="Equation" r:id="rId4" imgW="1752480" imgH="939600" progId="Equation.DSMT4">
                  <p:embed/>
                  <p:pic>
                    <p:nvPicPr>
                      <p:cNvPr id="32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2257425"/>
                        <a:ext cx="2952750" cy="158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09600" y="1144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752085"/>
              </p:ext>
            </p:extLst>
          </p:nvPr>
        </p:nvGraphicFramePr>
        <p:xfrm>
          <a:off x="5715000" y="4502150"/>
          <a:ext cx="3048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6" imgW="1803240" imgH="279360" progId="Equation.DSMT4">
                  <p:embed/>
                </p:oleObj>
              </mc:Choice>
              <mc:Fallback>
                <p:oleObj name="Equation" r:id="rId6" imgW="1803240" imgH="279360" progId="Equation.DSMT4">
                  <p:embed/>
                  <p:pic>
                    <p:nvPicPr>
                      <p:cNvPr id="327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502150"/>
                        <a:ext cx="30480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7010400" y="4915090"/>
            <a:ext cx="317142" cy="57131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216471" y="5486400"/>
            <a:ext cx="1905000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C00000"/>
                </a:solidFill>
                <a:latin typeface="+mj-lt"/>
              </a:rPr>
              <a:t>Fração</a:t>
            </a:r>
            <a:r>
              <a:rPr lang="en-GB" dirty="0">
                <a:solidFill>
                  <a:srgbClr val="C00000"/>
                </a:solidFill>
                <a:latin typeface="+mj-lt"/>
              </a:rPr>
              <a:t> de </a:t>
            </a:r>
            <a:r>
              <a:rPr lang="en-GB" dirty="0" err="1">
                <a:solidFill>
                  <a:srgbClr val="C00000"/>
                </a:solidFill>
                <a:latin typeface="+mj-lt"/>
              </a:rPr>
              <a:t>água</a:t>
            </a:r>
            <a:r>
              <a:rPr lang="en-GB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GB" dirty="0" err="1">
                <a:solidFill>
                  <a:srgbClr val="C00000"/>
                </a:solidFill>
                <a:latin typeface="+mj-lt"/>
              </a:rPr>
              <a:t>disponível</a:t>
            </a:r>
            <a:r>
              <a:rPr lang="en-GB" dirty="0">
                <a:solidFill>
                  <a:srgbClr val="C00000"/>
                </a:solidFill>
                <a:latin typeface="+mj-lt"/>
              </a:rPr>
              <a:t>, p=AFD/AD</a:t>
            </a:r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381000" y="331948"/>
            <a:ext cx="7467600" cy="1143000"/>
          </a:xfrm>
        </p:spPr>
        <p:txBody>
          <a:bodyPr>
            <a:normAutofit/>
          </a:bodyPr>
          <a:lstStyle/>
          <a:p>
            <a:r>
              <a:rPr lang="pt-BR" sz="3600" cap="none" dirty="0">
                <a:solidFill>
                  <a:srgbClr val="C00000"/>
                </a:solidFill>
              </a:rPr>
              <a:t>Transpiração relativa </a:t>
            </a:r>
            <a:r>
              <a:rPr lang="pt-BR" sz="3600" cap="none" dirty="0" err="1">
                <a:solidFill>
                  <a:srgbClr val="C00000"/>
                </a:solidFill>
              </a:rPr>
              <a:t>Tr</a:t>
            </a:r>
            <a:r>
              <a:rPr lang="pt-BR" sz="3600" cap="none" dirty="0">
                <a:solidFill>
                  <a:srgbClr val="C00000"/>
                </a:solidFill>
              </a:rPr>
              <a:t> = </a:t>
            </a:r>
            <a:r>
              <a:rPr lang="pt-BR" sz="3600" cap="none" dirty="0" err="1">
                <a:solidFill>
                  <a:srgbClr val="C00000"/>
                </a:solidFill>
              </a:rPr>
              <a:t>Ta</a:t>
            </a:r>
            <a:r>
              <a:rPr lang="pt-BR" sz="3600" cap="none" dirty="0">
                <a:solidFill>
                  <a:srgbClr val="C00000"/>
                </a:solidFill>
              </a:rPr>
              <a:t>/</a:t>
            </a:r>
            <a:r>
              <a:rPr lang="pt-BR" sz="3600" cap="none" dirty="0" err="1">
                <a:solidFill>
                  <a:srgbClr val="C00000"/>
                </a:solidFill>
              </a:rPr>
              <a:t>Tp</a:t>
            </a:r>
            <a:endParaRPr lang="pt-B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81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4"/>
          <a:stretch/>
        </p:blipFill>
        <p:spPr bwMode="auto">
          <a:xfrm>
            <a:off x="210191" y="213038"/>
            <a:ext cx="8476609" cy="3276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EBF69D7-0D87-4349-9CBC-0A022B14C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679135"/>
            <a:ext cx="3904609" cy="2988365"/>
          </a:xfrm>
          <a:prstGeom prst="rect">
            <a:avLst/>
          </a:prstGeom>
        </p:spPr>
      </p:pic>
      <p:sp>
        <p:nvSpPr>
          <p:cNvPr id="7" name="Text Box 11">
            <a:extLst>
              <a:ext uri="{FF2B5EF4-FFF2-40B4-BE49-F238E27FC236}">
                <a16:creationId xmlns:a16="http://schemas.microsoft.com/office/drawing/2014/main" id="{588A057F-17AC-40EF-9C05-5A9FB14BE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663472"/>
            <a:ext cx="28956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sz="2000">
                <a:solidFill>
                  <a:srgbClr val="C00000"/>
                </a:solidFill>
                <a:latin typeface="+mj-lt"/>
              </a:rPr>
              <a:t>Fração de água disponível, p=AFD/AD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4F19358-9B18-4577-9008-7B1818CFB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859823"/>
            <a:ext cx="3264118" cy="2007577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78043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artoon of a young maize plant">
            <a:extLst>
              <a:ext uri="{FF2B5EF4-FFF2-40B4-BE49-F238E27FC236}">
                <a16:creationId xmlns:a16="http://schemas.microsoft.com/office/drawing/2014/main" id="{359EE299-0467-4F22-9EA8-024DB32F6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323" y="1371600"/>
            <a:ext cx="2143125" cy="353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414337" y="1068421"/>
            <a:ext cx="34718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70C0"/>
                </a:solidFill>
                <a:latin typeface="+mj-lt"/>
              </a:rPr>
              <a:t>Aplicar o método da FAO a cada uma das camadas e somar as extrações de cada camada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26448ED-4651-48D6-A35A-793EBE3FB96B}"/>
              </a:ext>
            </a:extLst>
          </p:cNvPr>
          <p:cNvSpPr/>
          <p:nvPr/>
        </p:nvSpPr>
        <p:spPr>
          <a:xfrm>
            <a:off x="5001986" y="3579034"/>
            <a:ext cx="2209800" cy="914400"/>
          </a:xfrm>
          <a:prstGeom prst="rect">
            <a:avLst/>
          </a:prstGeom>
          <a:solidFill>
            <a:srgbClr val="C0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3BF5B38-B4B5-426D-B8BB-666D1B21963D}"/>
              </a:ext>
            </a:extLst>
          </p:cNvPr>
          <p:cNvSpPr/>
          <p:nvPr/>
        </p:nvSpPr>
        <p:spPr>
          <a:xfrm>
            <a:off x="5001986" y="4493434"/>
            <a:ext cx="2209800" cy="1676400"/>
          </a:xfrm>
          <a:prstGeom prst="rect">
            <a:avLst/>
          </a:prstGeom>
          <a:solidFill>
            <a:srgbClr val="C0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428AB1A-629B-48B2-9E27-2988A6173668}"/>
              </a:ext>
            </a:extLst>
          </p:cNvPr>
          <p:cNvSpPr txBox="1"/>
          <p:nvPr/>
        </p:nvSpPr>
        <p:spPr>
          <a:xfrm>
            <a:off x="7478486" y="33444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0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5662C34-FA03-43FE-A75F-C3D18ADF695D}"/>
              </a:ext>
            </a:extLst>
          </p:cNvPr>
          <p:cNvSpPr txBox="1"/>
          <p:nvPr/>
        </p:nvSpPr>
        <p:spPr>
          <a:xfrm>
            <a:off x="7452360" y="423182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9F86646-5960-4FCC-B98B-A15294F204D1}"/>
              </a:ext>
            </a:extLst>
          </p:cNvPr>
          <p:cNvSpPr txBox="1"/>
          <p:nvPr/>
        </p:nvSpPr>
        <p:spPr>
          <a:xfrm>
            <a:off x="7402286" y="590822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60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653ED21-4B4C-48A1-8994-007791F82C9F}"/>
              </a:ext>
            </a:extLst>
          </p:cNvPr>
          <p:cNvCxnSpPr/>
          <p:nvPr/>
        </p:nvCxnSpPr>
        <p:spPr>
          <a:xfrm>
            <a:off x="4752703" y="4837404"/>
            <a:ext cx="3086100" cy="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12104B6-5CB8-4E4D-8140-5F694AE5DB47}"/>
              </a:ext>
            </a:extLst>
          </p:cNvPr>
          <p:cNvSpPr txBox="1"/>
          <p:nvPr/>
        </p:nvSpPr>
        <p:spPr>
          <a:xfrm>
            <a:off x="7897586" y="457579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>
                <a:latin typeface="+mj-lt"/>
              </a:rPr>
              <a:t>ze</a:t>
            </a:r>
            <a:endParaRPr lang="pt-BR" sz="2800" dirty="0">
              <a:latin typeface="+mj-lt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BD61832-0EF0-47B4-8F5D-20BF01171A69}"/>
              </a:ext>
            </a:extLst>
          </p:cNvPr>
          <p:cNvSpPr txBox="1"/>
          <p:nvPr/>
        </p:nvSpPr>
        <p:spPr>
          <a:xfrm>
            <a:off x="6528352" y="1049103"/>
            <a:ext cx="717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err="1">
                <a:solidFill>
                  <a:srgbClr val="FF0000"/>
                </a:solidFill>
                <a:latin typeface="+mj-lt"/>
              </a:rPr>
              <a:t>T</a:t>
            </a:r>
            <a:r>
              <a:rPr lang="pt-BR" sz="3600" b="1" baseline="-25000" dirty="0" err="1">
                <a:solidFill>
                  <a:srgbClr val="FF0000"/>
                </a:solidFill>
                <a:latin typeface="+mj-lt"/>
              </a:rPr>
              <a:t>p</a:t>
            </a:r>
            <a:endParaRPr lang="pt-BR" sz="3600" b="1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A9909FD-CE12-496C-A631-7717E13EC5BF}"/>
              </a:ext>
            </a:extLst>
          </p:cNvPr>
          <p:cNvSpPr txBox="1"/>
          <p:nvPr/>
        </p:nvSpPr>
        <p:spPr>
          <a:xfrm>
            <a:off x="5035323" y="3675118"/>
            <a:ext cx="717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S</a:t>
            </a:r>
            <a:r>
              <a:rPr lang="pt-BR" sz="3200" b="1" baseline="-25000" dirty="0">
                <a:solidFill>
                  <a:srgbClr val="FF0000"/>
                </a:solidFill>
                <a:latin typeface="+mj-lt"/>
              </a:rPr>
              <a:t>p1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510F584-4BCF-4332-B0CA-A78D5FC742A3}"/>
              </a:ext>
            </a:extLst>
          </p:cNvPr>
          <p:cNvSpPr txBox="1"/>
          <p:nvPr/>
        </p:nvSpPr>
        <p:spPr>
          <a:xfrm>
            <a:off x="5035323" y="4786670"/>
            <a:ext cx="717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S</a:t>
            </a:r>
            <a:r>
              <a:rPr lang="pt-BR" sz="3200" b="1" baseline="-25000" dirty="0">
                <a:solidFill>
                  <a:srgbClr val="FF0000"/>
                </a:solidFill>
                <a:latin typeface="+mj-lt"/>
              </a:rPr>
              <a:t>p2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81D48952-D3CB-4987-8AF1-209BCA11A5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921404"/>
              </p:ext>
            </p:extLst>
          </p:nvPr>
        </p:nvGraphicFramePr>
        <p:xfrm>
          <a:off x="799134" y="3737023"/>
          <a:ext cx="2780357" cy="54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4" imgW="1295280" imgH="253800" progId="Equation.DSMT4">
                  <p:embed/>
                </p:oleObj>
              </mc:Choice>
              <mc:Fallback>
                <p:oleObj name="Equation" r:id="rId4" imgW="1295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9134" y="3737023"/>
                        <a:ext cx="2780357" cy="545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0A2C510C-0BFF-4D53-B2B3-99E10129C3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550425"/>
              </p:ext>
            </p:extLst>
          </p:nvPr>
        </p:nvGraphicFramePr>
        <p:xfrm>
          <a:off x="931785" y="4465920"/>
          <a:ext cx="2371481" cy="54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6" imgW="1104840" imgH="253800" progId="Equation.DSMT4">
                  <p:embed/>
                </p:oleObj>
              </mc:Choice>
              <mc:Fallback>
                <p:oleObj name="Equation" r:id="rId6" imgW="1104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1785" y="4465920"/>
                        <a:ext cx="2371481" cy="545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3C2AB0DE-0014-487A-A5C8-69008E090E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01236"/>
              </p:ext>
            </p:extLst>
          </p:nvPr>
        </p:nvGraphicFramePr>
        <p:xfrm>
          <a:off x="1445890" y="5215163"/>
          <a:ext cx="1778377" cy="58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8" imgW="774360" imgH="253800" progId="Equation.DSMT4">
                  <p:embed/>
                </p:oleObj>
              </mc:Choice>
              <mc:Fallback>
                <p:oleObj name="Equation" r:id="rId8" imgW="774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5890" y="5215163"/>
                        <a:ext cx="1778377" cy="583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D127A74F-101F-47A3-9899-7BAA8EC35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240503"/>
              </p:ext>
            </p:extLst>
          </p:nvPr>
        </p:nvGraphicFramePr>
        <p:xfrm>
          <a:off x="1445890" y="5908224"/>
          <a:ext cx="1662540" cy="91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10" imgW="761760" imgH="419040" progId="Equation.DSMT4">
                  <p:embed/>
                </p:oleObj>
              </mc:Choice>
              <mc:Fallback>
                <p:oleObj name="Equation" r:id="rId10" imgW="761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45890" y="5908224"/>
                        <a:ext cx="1662540" cy="914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98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27955C0-6E9C-47BF-8C5C-EAFB98134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1581150"/>
            <a:ext cx="7800877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25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27306</TotalTime>
  <Words>145</Words>
  <Application>Microsoft Office PowerPoint</Application>
  <PresentationFormat>Apresentação na tela (4:3)</PresentationFormat>
  <Paragraphs>30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Calibri</vt:lpstr>
      <vt:lpstr>Consolas</vt:lpstr>
      <vt:lpstr>Constantia</vt:lpstr>
      <vt:lpstr>Courier New</vt:lpstr>
      <vt:lpstr>Wingdings 2</vt:lpstr>
      <vt:lpstr>Fluxo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Transpiração relativa Tr = Ta/Tp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1101</cp:revision>
  <dcterms:created xsi:type="dcterms:W3CDTF">2011-10-26T11:01:36Z</dcterms:created>
  <dcterms:modified xsi:type="dcterms:W3CDTF">2020-06-04T10:40:15Z</dcterms:modified>
</cp:coreProperties>
</file>