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72" r:id="rId2"/>
    <p:sldId id="256" r:id="rId3"/>
    <p:sldId id="257" r:id="rId4"/>
    <p:sldId id="268" r:id="rId5"/>
    <p:sldId id="269" r:id="rId6"/>
    <p:sldId id="270" r:id="rId7"/>
    <p:sldId id="267" r:id="rId8"/>
    <p:sldId id="258" r:id="rId9"/>
    <p:sldId id="271" r:id="rId10"/>
    <p:sldId id="259" r:id="rId11"/>
    <p:sldId id="260" r:id="rId12"/>
    <p:sldId id="261" r:id="rId13"/>
    <p:sldId id="262" r:id="rId14"/>
    <p:sldId id="265" r:id="rId15"/>
    <p:sldId id="263" r:id="rId16"/>
    <p:sldId id="264" r:id="rId17"/>
    <p:sldId id="266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820DB-3F93-2C4F-B3B3-644A91655559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42845-2727-B64D-B8E5-E011A00CB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85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8FB2C-7475-40DE-BBDE-F5A92ABF7171}" type="datetimeFigureOut">
              <a:rPr lang="pt-BR" smtClean="0"/>
              <a:t>10/08/17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651E0-3F0A-430F-BC2D-ED937F9DB7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8279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9AC2-09C5-9841-9D78-06F9BD6690D8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BEFD-1687-C644-BD43-A32114C1CC07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B521-1627-0A45-B9A2-0FC5AD5FA1B3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4574-D41B-9D4D-891E-211F98320D7E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BDCE-BF6F-3C4E-894F-321F46B48D51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83B-1AD4-4143-AB95-21AFCD4DC70A}" type="datetime1">
              <a:rPr lang="pt-BR" smtClean="0"/>
              <a:t>10/08/17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BC5E-D6BA-FE4C-AD24-8338DD96DDD3}" type="datetime1">
              <a:rPr lang="pt-BR" smtClean="0"/>
              <a:t>10/08/17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E91A-D0F4-264C-B72C-05E9FC2BDEF2}" type="datetime1">
              <a:rPr lang="pt-BR" smtClean="0"/>
              <a:t>10/08/17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394D-2FA1-E44F-8273-DF4BB2650C5E}" type="datetime1">
              <a:rPr lang="pt-BR" smtClean="0"/>
              <a:t>10/08/17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9214-7596-7844-B865-77A08115ECFC}" type="datetime1">
              <a:rPr lang="pt-BR" smtClean="0"/>
              <a:t>10/08/17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0050-D30C-9D4D-AF9D-8181A41D5F06}" type="datetime1">
              <a:rPr lang="pt-BR" smtClean="0"/>
              <a:t>10/08/17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383AE7-69A1-404E-8760-B65F886CF73B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228DB9-4D0C-4DA3-B48D-E5FFE5441CF5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wordle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7992888" cy="576064"/>
          </a:xfrm>
        </p:spPr>
        <p:txBody>
          <a:bodyPr/>
          <a:lstStyle/>
          <a:p>
            <a:r>
              <a:rPr lang="pt-BR" dirty="0" smtClean="0"/>
              <a:t>Conhecimento, informação e linguagem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1268760"/>
            <a:ext cx="8892480" cy="5256584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 smtClean="0"/>
              <a:t>Três aspectos da relação informação/conhecimento:</a:t>
            </a:r>
          </a:p>
          <a:p>
            <a:pPr marL="457200" indent="-457200" algn="just">
              <a:buAutoNum type="alphaLcParenR"/>
            </a:pPr>
            <a:r>
              <a:rPr lang="pt-BR" sz="2000" dirty="0" smtClean="0"/>
              <a:t>Conhecimento estruturado, coerente e frequentemente universal, a informação é atomizada, fragmentada e particular;</a:t>
            </a:r>
          </a:p>
          <a:p>
            <a:pPr marL="457200" indent="-457200" algn="just">
              <a:buAutoNum type="alphaLcParenR"/>
            </a:pPr>
            <a:r>
              <a:rPr lang="pt-BR" sz="2000" dirty="0" smtClean="0"/>
              <a:t>Conhecimento é de duração significativa, a informação é temporária, transitória, talvez mesmo efêmera;</a:t>
            </a:r>
          </a:p>
          <a:p>
            <a:pPr marL="457200" indent="-457200" algn="just">
              <a:buAutoNum type="alphaLcParenR"/>
            </a:pPr>
            <a:r>
              <a:rPr lang="pt-BR" sz="2000" dirty="0" smtClean="0"/>
              <a:t>Enquanto o conhecimento é um estoque, a informação é um fluxo de mensagens.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Estoque de Conhecimento </a:t>
            </a:r>
            <a:r>
              <a:rPr lang="pt-BR" sz="2000" dirty="0" smtClean="0">
                <a:solidFill>
                  <a:schemeClr val="accent5"/>
                </a:solidFill>
              </a:rPr>
              <a:t>ALTERADO</a:t>
            </a:r>
            <a:r>
              <a:rPr lang="pt-BR" sz="2000" dirty="0" smtClean="0"/>
              <a:t> por NOVAS INFORMAÇÕES.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Conhecimento </a:t>
            </a:r>
            <a:r>
              <a:rPr lang="pt-BR" sz="2000" dirty="0" smtClean="0">
                <a:solidFill>
                  <a:schemeClr val="accent5"/>
                </a:solidFill>
              </a:rPr>
              <a:t>REGISTRADO</a:t>
            </a:r>
            <a:r>
              <a:rPr lang="pt-BR" sz="2000" dirty="0" smtClean="0"/>
              <a:t> em </a:t>
            </a:r>
            <a:r>
              <a:rPr lang="pt-BR" sz="2000" dirty="0" smtClean="0">
                <a:solidFill>
                  <a:schemeClr val="accent5"/>
                </a:solidFill>
              </a:rPr>
              <a:t>SUPORTES</a:t>
            </a:r>
            <a:r>
              <a:rPr lang="pt-BR" sz="2000" dirty="0" smtClean="0"/>
              <a:t> constituindo-se um </a:t>
            </a:r>
            <a:r>
              <a:rPr lang="pt-BR" sz="2000" dirty="0" smtClean="0">
                <a:solidFill>
                  <a:srgbClr val="FF0000"/>
                </a:solidFill>
              </a:rPr>
              <a:t>DOCUMENTO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Documentos precisam ser </a:t>
            </a:r>
            <a:r>
              <a:rPr lang="pt-BR" sz="2000" dirty="0" smtClean="0">
                <a:solidFill>
                  <a:srgbClr val="FF0000"/>
                </a:solidFill>
              </a:rPr>
              <a:t>TRATADOS/ORGANIZADOS</a:t>
            </a:r>
            <a:r>
              <a:rPr lang="pt-BR" sz="2000" dirty="0"/>
              <a:t> </a:t>
            </a:r>
            <a:r>
              <a:rPr lang="pt-BR" sz="2000" dirty="0" smtClean="0"/>
              <a:t>(crescimento da informação científica e técnica nos últimos séculos).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b="1" dirty="0" smtClean="0"/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>                         </a:t>
            </a:r>
            <a:endParaRPr lang="pt-BR" sz="2000" dirty="0"/>
          </a:p>
          <a:p>
            <a:pPr algn="just"/>
            <a:r>
              <a:rPr lang="pt-BR" sz="2000" dirty="0" smtClean="0"/>
              <a:t>                         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321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7992888" cy="576064"/>
          </a:xfrm>
        </p:spPr>
        <p:txBody>
          <a:bodyPr/>
          <a:lstStyle/>
          <a:p>
            <a:r>
              <a:rPr lang="pt-BR" dirty="0" smtClean="0"/>
              <a:t>Conhecimento, informação e linguagem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1268760"/>
            <a:ext cx="8892480" cy="5256584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/>
              <a:t>Dimensão do problema:</a:t>
            </a:r>
          </a:p>
          <a:p>
            <a:pPr algn="just"/>
            <a:endParaRPr lang="pt-BR" sz="2000" dirty="0"/>
          </a:p>
          <a:p>
            <a:r>
              <a:rPr lang="pt-BR" sz="2000" dirty="0" smtClean="0">
                <a:solidFill>
                  <a:srgbClr val="FF0000"/>
                </a:solidFill>
              </a:rPr>
              <a:t>criação de revistas secundárias e terciárias;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			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fenômeno da “redescoberta” científica;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FF0000"/>
                </a:solidFill>
              </a:rPr>
              <a:t>tendência à especialização e da rápida obsolescência da informação;</a:t>
            </a:r>
          </a:p>
          <a:p>
            <a:pPr algn="just"/>
            <a:endParaRPr lang="pt-BR" sz="2000" dirty="0">
              <a:solidFill>
                <a:srgbClr val="FF0000"/>
              </a:solidFill>
            </a:endParaRPr>
          </a:p>
          <a:p>
            <a:pPr algn="ctr"/>
            <a:endParaRPr lang="pt-BR" sz="2000" dirty="0" smtClean="0">
              <a:solidFill>
                <a:schemeClr val="tx1"/>
              </a:solidFill>
            </a:endParaRPr>
          </a:p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INFORMAÇÃO precisa ser: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CONFIÁVEL</a:t>
            </a:r>
            <a:r>
              <a:rPr lang="pt-BR" sz="2000" dirty="0" smtClean="0">
                <a:solidFill>
                  <a:schemeClr val="tx1"/>
                </a:solidFill>
              </a:rPr>
              <a:t>,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ATUAL</a:t>
            </a:r>
            <a:r>
              <a:rPr lang="pt-BR" sz="2000" dirty="0" smtClean="0">
                <a:solidFill>
                  <a:schemeClr val="tx1"/>
                </a:solidFill>
              </a:rPr>
              <a:t> e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DISPONÍVEL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			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b="1" dirty="0" smtClean="0"/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>                         </a:t>
            </a:r>
            <a:endParaRPr lang="pt-BR" sz="2000" dirty="0"/>
          </a:p>
          <a:p>
            <a:pPr algn="just"/>
            <a:r>
              <a:rPr lang="pt-BR" sz="2000" dirty="0" smtClean="0"/>
              <a:t>                         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53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7992888" cy="576064"/>
          </a:xfrm>
        </p:spPr>
        <p:txBody>
          <a:bodyPr/>
          <a:lstStyle/>
          <a:p>
            <a:r>
              <a:rPr lang="pt-BR" dirty="0" smtClean="0"/>
              <a:t>Conhecimento, informação e linguagem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1268760"/>
            <a:ext cx="8892480" cy="5256584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TRABALHO SISTÊMICO</a:t>
            </a:r>
          </a:p>
          <a:p>
            <a:pPr algn="just"/>
            <a:r>
              <a:rPr lang="pt-BR" sz="2000" dirty="0" smtClean="0"/>
              <a:t>		</a:t>
            </a:r>
            <a:r>
              <a:rPr lang="pt-BR" sz="2000" dirty="0" smtClean="0">
                <a:solidFill>
                  <a:schemeClr val="accent3">
                    <a:lumMod val="75000"/>
                  </a:schemeClr>
                </a:solidFill>
              </a:rPr>
              <a:t>CONJUNTO DE OPERAÇÕES EM CADEIA</a:t>
            </a:r>
          </a:p>
          <a:p>
            <a:pPr algn="just"/>
            <a:r>
              <a:rPr lang="pt-BR" sz="2000" dirty="0" smtClean="0"/>
              <a:t>					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OPERAÇÕES MARCADAS POR ETAPAS</a:t>
            </a:r>
          </a:p>
          <a:p>
            <a:pPr algn="just"/>
            <a:endParaRPr lang="pt-BR" sz="2000" dirty="0"/>
          </a:p>
          <a:p>
            <a:pPr algn="ctr"/>
            <a:endParaRPr lang="pt-BR" sz="2000" dirty="0"/>
          </a:p>
          <a:p>
            <a:pPr algn="ctr"/>
            <a:r>
              <a:rPr lang="pt-BR" sz="2000" dirty="0" smtClean="0"/>
              <a:t>CADEIA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Documentos                                                                   Resultados</a:t>
            </a:r>
          </a:p>
          <a:p>
            <a:pPr algn="just"/>
            <a:r>
              <a:rPr lang="pt-BR" sz="2000" dirty="0" smtClean="0"/>
              <a:t>                                                                           (produtos documentários)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			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b="1" dirty="0" smtClean="0"/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>                         </a:t>
            </a:r>
            <a:endParaRPr lang="pt-BR" sz="2000" dirty="0"/>
          </a:p>
          <a:p>
            <a:pPr algn="just"/>
            <a:r>
              <a:rPr lang="pt-BR" sz="2000" dirty="0" smtClean="0"/>
              <a:t>                         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1835696" y="4293096"/>
            <a:ext cx="47525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03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7992888" cy="576064"/>
          </a:xfrm>
        </p:spPr>
        <p:txBody>
          <a:bodyPr/>
          <a:lstStyle/>
          <a:p>
            <a:r>
              <a:rPr lang="pt-BR" dirty="0" smtClean="0"/>
              <a:t>Conhecimento, informação e linguagem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908720"/>
            <a:ext cx="8892480" cy="5616624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CICLO DOCUMENTAL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			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b="1" dirty="0" smtClean="0"/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>                         </a:t>
            </a:r>
            <a:endParaRPr lang="pt-BR" sz="2000" dirty="0"/>
          </a:p>
          <a:p>
            <a:pPr algn="just"/>
            <a:r>
              <a:rPr lang="pt-BR" sz="2000" dirty="0" smtClean="0"/>
              <a:t>                         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6408712" cy="5445224"/>
          </a:xfrm>
          <a:prstGeom prst="rect">
            <a:avLst/>
          </a:prstGeom>
        </p:spPr>
      </p:pic>
      <p:sp>
        <p:nvSpPr>
          <p:cNvPr id="6" name="Seta para cima 5"/>
          <p:cNvSpPr/>
          <p:nvPr/>
        </p:nvSpPr>
        <p:spPr>
          <a:xfrm rot="6181148">
            <a:off x="1164003" y="587142"/>
            <a:ext cx="592036" cy="2197236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55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7992888" cy="576064"/>
          </a:xfrm>
        </p:spPr>
        <p:txBody>
          <a:bodyPr/>
          <a:lstStyle/>
          <a:p>
            <a:r>
              <a:rPr lang="pt-BR" dirty="0" smtClean="0"/>
              <a:t>Conhecimento, informação e linguagem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908720"/>
            <a:ext cx="8892480" cy="5616624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CICLO DOCUMENTAL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			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b="1" dirty="0" smtClean="0"/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>                         </a:t>
            </a:r>
            <a:endParaRPr lang="pt-BR" sz="2000" dirty="0"/>
          </a:p>
          <a:p>
            <a:pPr algn="just"/>
            <a:r>
              <a:rPr lang="pt-BR" sz="2000" dirty="0" smtClean="0"/>
              <a:t>                         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12776"/>
            <a:ext cx="7776864" cy="4896544"/>
          </a:xfrm>
          <a:prstGeom prst="rect">
            <a:avLst/>
          </a:prstGeom>
        </p:spPr>
      </p:pic>
      <p:sp>
        <p:nvSpPr>
          <p:cNvPr id="7" name="Seta para cima 6"/>
          <p:cNvSpPr/>
          <p:nvPr/>
        </p:nvSpPr>
        <p:spPr>
          <a:xfrm rot="13555311">
            <a:off x="7883340" y="862746"/>
            <a:ext cx="592036" cy="219723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09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7992888" cy="576064"/>
          </a:xfrm>
        </p:spPr>
        <p:txBody>
          <a:bodyPr/>
          <a:lstStyle/>
          <a:p>
            <a:r>
              <a:rPr lang="pt-BR" dirty="0" smtClean="0"/>
              <a:t>Conhecimento, informação e linguagem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908720"/>
            <a:ext cx="8892480" cy="5616624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Tratamento: operações de controle e registro do material.</a:t>
            </a:r>
          </a:p>
          <a:p>
            <a:pPr algn="just"/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Tratamento intelectual dos documentos: por meio da descrição bibliográfica, descrição do conteúdo, estocagem, busca e difusão. </a:t>
            </a:r>
          </a:p>
          <a:p>
            <a:pPr algn="just"/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pt-BR" sz="2000" dirty="0" smtClean="0">
                <a:solidFill>
                  <a:srgbClr val="FF0000"/>
                </a:solidFill>
              </a:rPr>
              <a:t>Descrição do Conteúdo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</a:t>
            </a:r>
            <a:r>
              <a:rPr lang="pt-BR" sz="2000" dirty="0" smtClean="0">
                <a:solidFill>
                  <a:srgbClr val="FF0000"/>
                </a:solidFill>
              </a:rPr>
              <a:t>ANÁLISE DOCUMENTÁRIA</a:t>
            </a:r>
          </a:p>
          <a:p>
            <a:pPr algn="just"/>
            <a:endParaRPr lang="pt-B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Etapa de operações de </a:t>
            </a:r>
            <a:r>
              <a:rPr lang="pt-BR" sz="2000" dirty="0" smtClean="0">
                <a:solidFill>
                  <a:srgbClr val="FF0000"/>
                </a:solidFill>
              </a:rPr>
              <a:t>representação das informações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que trazem o documento, e a 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tradução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 dessas informações numa forma aceitável pelo sistema abordado.</a:t>
            </a:r>
          </a:p>
          <a:p>
            <a:pPr algn="just"/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RELAÇÃO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 da Biblioteconomia/Ciência da Informação com </a:t>
            </a:r>
            <a:r>
              <a:rPr lang="pt-BR" sz="2000" dirty="0" smtClean="0">
                <a:solidFill>
                  <a:srgbClr val="FF0000"/>
                </a:solidFill>
              </a:rPr>
              <a:t>a LINGUAGEM NATURAL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just"/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			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b="1" dirty="0" smtClean="0"/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>                         </a:t>
            </a:r>
            <a:endParaRPr lang="pt-BR" sz="2000" dirty="0"/>
          </a:p>
          <a:p>
            <a:pPr algn="just"/>
            <a:r>
              <a:rPr lang="pt-BR" sz="2000" dirty="0" smtClean="0"/>
              <a:t>                         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3131840" y="3068960"/>
            <a:ext cx="23762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12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7992888" cy="576064"/>
          </a:xfrm>
        </p:spPr>
        <p:txBody>
          <a:bodyPr/>
          <a:lstStyle/>
          <a:p>
            <a:r>
              <a:rPr lang="pt-BR" dirty="0" smtClean="0"/>
              <a:t>Conhecimento, informação e linguagem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908720"/>
            <a:ext cx="8892480" cy="2160240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Linguagem Natural: as palavras chegam as pessoas por intermédio dos sentidos de forma organizada, regras estabelecidas formando frases.</a:t>
            </a:r>
          </a:p>
          <a:p>
            <a:pPr algn="just"/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pt-BR" sz="2000" dirty="0" smtClean="0">
                <a:solidFill>
                  <a:srgbClr val="FF0000"/>
                </a:solidFill>
              </a:rPr>
              <a:t>LÍNGUA</a:t>
            </a: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SISTEMA                                                                                   SÍMBOLOS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pt-BR" sz="2000" dirty="0" smtClean="0"/>
          </a:p>
          <a:p>
            <a:pPr algn="just"/>
            <a:endParaRPr lang="pt-BR" sz="2000" b="1" dirty="0" smtClean="0"/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>                         </a:t>
            </a:r>
            <a:endParaRPr lang="pt-BR" sz="2000" dirty="0"/>
          </a:p>
          <a:p>
            <a:pPr algn="just"/>
            <a:r>
              <a:rPr lang="pt-BR" sz="2000" dirty="0" smtClean="0"/>
              <a:t>                         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7504" y="3212976"/>
            <a:ext cx="2952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Unidades se articulam no plano da expressão e do conteúdo. Língua integra o universo da linguagem e atua como elemento fundamental na comunicação social. A língua é um sistema de signos e regras combinatórias que só existe no conjunto de uma sociedade.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940152" y="3212976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São símbolos apreendidos e compreendidos como tendo significados a partir de um acordo entre sujeitos realizando em sociedade o caráter simbólico da língua, condição do pensamento. </a:t>
            </a:r>
            <a:endParaRPr lang="pt-BR" dirty="0"/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1583668" y="2276872"/>
            <a:ext cx="255628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5220072" y="2276872"/>
            <a:ext cx="21962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755576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8100392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43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908720"/>
            <a:ext cx="8892480" cy="2160240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REFERÊNCIA</a:t>
            </a:r>
          </a:p>
          <a:p>
            <a:pPr algn="just"/>
            <a:endParaRPr lang="pt-B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CINTRA, Anna Maria Marques et. al. </a:t>
            </a:r>
            <a:r>
              <a:rPr lang="pt-BR" sz="2000" b="1" dirty="0" smtClean="0">
                <a:solidFill>
                  <a:schemeClr val="bg2">
                    <a:lumMod val="50000"/>
                  </a:schemeClr>
                </a:solidFill>
              </a:rPr>
              <a:t>Para entender as linguagens documentárias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. 2.ed. ver. </a:t>
            </a:r>
            <a:r>
              <a:rPr lang="pt-BR" sz="2000" dirty="0" err="1" smtClean="0">
                <a:solidFill>
                  <a:schemeClr val="bg2">
                    <a:lumMod val="50000"/>
                  </a:schemeClr>
                </a:solidFill>
              </a:rPr>
              <a:t>ampl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. São Paulo: Polis, 2002. Cap. 1.</a:t>
            </a:r>
            <a:endParaRPr lang="pt-BR" sz="2000" dirty="0" smtClean="0"/>
          </a:p>
          <a:p>
            <a:pPr algn="just"/>
            <a:endParaRPr lang="pt-BR" sz="2000" b="1" dirty="0" smtClean="0"/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>                         </a:t>
            </a:r>
            <a:endParaRPr lang="pt-BR" sz="2000" dirty="0"/>
          </a:p>
          <a:p>
            <a:pPr algn="just"/>
            <a:r>
              <a:rPr lang="pt-BR" sz="2000" dirty="0" smtClean="0"/>
              <a:t>                         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638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27784" y="5105400"/>
            <a:ext cx="6400800" cy="1203920"/>
          </a:xfrm>
        </p:spPr>
        <p:txBody>
          <a:bodyPr>
            <a:normAutofit/>
          </a:bodyPr>
          <a:lstStyle/>
          <a:p>
            <a:pPr algn="r"/>
            <a:r>
              <a:rPr lang="pt-BR" sz="1800" dirty="0" smtClean="0"/>
              <a:t>Prof.ª Deise </a:t>
            </a:r>
            <a:r>
              <a:rPr lang="pt-BR" sz="1800" dirty="0" err="1" smtClean="0"/>
              <a:t>Sabbag</a:t>
            </a:r>
            <a:endParaRPr lang="pt-BR" sz="1800" dirty="0" smtClean="0"/>
          </a:p>
          <a:p>
            <a:pPr algn="r"/>
            <a:endParaRPr lang="pt-BR" sz="18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175351" cy="1793167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Conhecimento, informação e linguagem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077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7992888" cy="576064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7544" y="980728"/>
            <a:ext cx="8424936" cy="5544616"/>
          </a:xfrm>
        </p:spPr>
        <p:txBody>
          <a:bodyPr>
            <a:noAutofit/>
          </a:bodyPr>
          <a:lstStyle/>
          <a:p>
            <a:pPr algn="r"/>
            <a:r>
              <a:rPr lang="pt-BR" sz="1600" dirty="0" smtClean="0">
                <a:solidFill>
                  <a:srgbClr val="FF0000"/>
                </a:solidFill>
              </a:rPr>
              <a:t>  </a:t>
            </a:r>
            <a:r>
              <a:rPr lang="pt-BR" sz="1600" b="1" dirty="0" smtClean="0">
                <a:solidFill>
                  <a:srgbClr val="FF0000"/>
                </a:solidFill>
              </a:rPr>
              <a:t>Campos Semiológicos</a:t>
            </a:r>
            <a:endParaRPr lang="pt-BR" sz="1600" b="1" dirty="0" smtClean="0"/>
          </a:p>
          <a:p>
            <a:pPr algn="just"/>
            <a:r>
              <a:rPr lang="pt-BR" sz="1600" b="1" dirty="0" smtClean="0">
                <a:solidFill>
                  <a:srgbClr val="0070C0"/>
                </a:solidFill>
              </a:rPr>
              <a:t>Cada campo tem seu CÓDIGO</a:t>
            </a:r>
          </a:p>
          <a:p>
            <a:pPr algn="just"/>
            <a:r>
              <a:rPr lang="pt-BR" sz="1600" b="1" dirty="0"/>
              <a:t> </a:t>
            </a:r>
            <a:r>
              <a:rPr lang="pt-BR" sz="1600" b="1" dirty="0" smtClean="0"/>
              <a:t>          </a:t>
            </a:r>
          </a:p>
          <a:p>
            <a:pPr algn="r"/>
            <a:r>
              <a:rPr lang="pt-BR" sz="1600" b="1" dirty="0">
                <a:solidFill>
                  <a:srgbClr val="00B050"/>
                </a:solidFill>
              </a:rPr>
              <a:t> </a:t>
            </a:r>
            <a:r>
              <a:rPr lang="pt-BR" sz="1600" b="1" dirty="0" smtClean="0">
                <a:solidFill>
                  <a:srgbClr val="00B050"/>
                </a:solidFill>
              </a:rPr>
              <a:t>          “Esses campos semiológicos, com seus códigos próprios, muitos deles </a:t>
            </a:r>
            <a:r>
              <a:rPr lang="pt-BR" sz="1600" b="1" dirty="0" err="1" smtClean="0">
                <a:solidFill>
                  <a:srgbClr val="00B050"/>
                </a:solidFill>
              </a:rPr>
              <a:t>não-verbais</a:t>
            </a:r>
            <a:r>
              <a:rPr lang="pt-BR" sz="1600" b="1" dirty="0" smtClean="0">
                <a:solidFill>
                  <a:srgbClr val="00B050"/>
                </a:solidFill>
              </a:rPr>
              <a:t>, entrelaçam-se e manifestam, na verdade, a condição da sociedade naquele momento histórico. Essa inter-relação entre os campos, essa “costura” é realizada pelo CÓDIGO VERBAL, pelo SIGNO VERBAL, pela PALAVRA. Ou seja: os campos semiológicos são manifestações </a:t>
            </a:r>
            <a:r>
              <a:rPr lang="pt-BR" sz="1600" b="1" dirty="0" err="1" smtClean="0">
                <a:solidFill>
                  <a:srgbClr val="00B050"/>
                </a:solidFill>
              </a:rPr>
              <a:t>sócio-culturais</a:t>
            </a:r>
            <a:r>
              <a:rPr lang="pt-BR" sz="1600" b="1" dirty="0" smtClean="0">
                <a:solidFill>
                  <a:srgbClr val="00B050"/>
                </a:solidFill>
              </a:rPr>
              <a:t> de uma da sociedade” (CINTRA et. al., 2002, p. 09)</a:t>
            </a:r>
          </a:p>
          <a:p>
            <a:pPr algn="just"/>
            <a:r>
              <a:rPr lang="pt-BR" sz="1600" dirty="0" smtClean="0"/>
              <a:t>Os campos semiológicos revelam a CULTURA de uma determinada sociedade, de sua etapa de desenvolvimento. A cultura é transmitida pela PALAVRA. </a:t>
            </a:r>
          </a:p>
          <a:p>
            <a:pPr algn="just"/>
            <a:endParaRPr lang="pt-BR" sz="1600" b="1" dirty="0" smtClean="0">
              <a:solidFill>
                <a:schemeClr val="accent5"/>
              </a:solidFill>
            </a:endParaRPr>
          </a:p>
          <a:p>
            <a:pPr algn="just"/>
            <a:r>
              <a:rPr lang="pt-BR" sz="1600" b="1" dirty="0" smtClean="0">
                <a:solidFill>
                  <a:schemeClr val="accent5"/>
                </a:solidFill>
              </a:rPr>
              <a:t>PALAVRA suporte de  CONHECIMENTO. CONHECIMENTO E INFORMAÇÃO. </a:t>
            </a:r>
          </a:p>
          <a:p>
            <a:pPr algn="just"/>
            <a:endParaRPr lang="pt-BR" sz="1600" b="1" dirty="0" smtClean="0">
              <a:solidFill>
                <a:schemeClr val="accent5"/>
              </a:solidFill>
            </a:endParaRPr>
          </a:p>
          <a:p>
            <a:pPr algn="just"/>
            <a:r>
              <a:rPr lang="pt-B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“E para que o conhecimento da sociedade não se perca e posso ser compartilhado, ele é registrado num dado suporte: livro, imagem, foto, disco etc. passando a se constituir num documento” (CINTRA et. al., 2002, p. 10).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                         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SABBAG, </a:t>
            </a:r>
            <a:r>
              <a:rPr lang="pt-BR" dirty="0" smtClean="0"/>
              <a:t>2017.2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15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476672"/>
            <a:ext cx="8136904" cy="590465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rgbClr val="0070C0"/>
                </a:solidFill>
              </a:rPr>
              <a:t>INFORMAÇÃO não é dado. </a:t>
            </a:r>
          </a:p>
          <a:p>
            <a:pPr algn="just"/>
            <a:r>
              <a:rPr lang="pt-BR" dirty="0" smtClean="0">
                <a:solidFill>
                  <a:srgbClr val="0070C0"/>
                </a:solidFill>
              </a:rPr>
              <a:t>Jogo de forças permanente: a informação se constrói no encontro de duas dinâmicas: do enunciador e do enunciatário.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ANÁLISE DOCUMENTÁRIA pressupõe: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A importância da divulgação da informação para que o homem assuma sua própria voz;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O sujeito que vai passar o conhecimento científico, elaborado na linguagem polissêmica, para outra – a linguagem documentária.</a:t>
            </a:r>
          </a:p>
          <a:p>
            <a:pPr algn="just">
              <a:buFont typeface="Wingdings" pitchFamily="2" charset="2"/>
              <a:buChar char="ü"/>
            </a:pPr>
            <a:endParaRPr lang="pt-BR" dirty="0" smtClean="0">
              <a:solidFill>
                <a:srgbClr val="C00000"/>
              </a:solidFill>
            </a:endParaRPr>
          </a:p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A palavra carrega a prática social. </a:t>
            </a:r>
          </a:p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O SUJEITO que vai traduzir o texto científico para linguagem documentária ------- conhecimento prévio;</a:t>
            </a:r>
          </a:p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O SUJEITO QUE ELABOROU  o texto científico ----- conhecimento prévio;</a:t>
            </a:r>
          </a:p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Cada um possuir um universo de valores transmitido pela cultura. </a:t>
            </a:r>
          </a:p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COMO EVITAR OS DESVIOS NESSE TRADUÇÃO?????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SABBAG, </a:t>
            </a:r>
            <a:r>
              <a:rPr lang="pt-BR" dirty="0" smtClean="0"/>
              <a:t>2017.2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776864" cy="478571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LINGUAGEM NATURAL ------- LINGUAGEM DOCUMENTÁRIA</a:t>
            </a:r>
          </a:p>
          <a:p>
            <a:endParaRPr lang="pt-BR" dirty="0" smtClean="0"/>
          </a:p>
          <a:p>
            <a:r>
              <a:rPr lang="pt-BR" dirty="0" smtClean="0"/>
              <a:t>Linguagem natural : signo linguístico, que associa um significante (IMAGEM ACÚSTICA) a um significado (CONCEITO).</a:t>
            </a:r>
          </a:p>
          <a:p>
            <a:endParaRPr lang="pt-BR" dirty="0" smtClean="0"/>
          </a:p>
          <a:p>
            <a:r>
              <a:rPr lang="pt-BR" dirty="0" smtClean="0"/>
              <a:t>Linguagem documentária: possui limites de uma linguagem construída, linguagens documentárias (</a:t>
            </a:r>
            <a:r>
              <a:rPr lang="pt-BR" dirty="0" err="1" smtClean="0"/>
              <a:t>LDs</a:t>
            </a:r>
            <a:r>
              <a:rPr lang="pt-BR" dirty="0" smtClean="0"/>
              <a:t>), se valem de quase todos os conceitos apresentados para a LN, constituem sistemas onde as unidades se organizam em relações de dependência. 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Não se processo com as </a:t>
            </a:r>
            <a:r>
              <a:rPr lang="pt-BR" dirty="0" err="1" smtClean="0"/>
              <a:t>LDs</a:t>
            </a:r>
            <a:r>
              <a:rPr lang="pt-BR" dirty="0" smtClean="0"/>
              <a:t> uma comunicação no sentido estrito, mas uma decodificação pura e simples, à maneira de códigos estáticos.</a:t>
            </a:r>
          </a:p>
        </p:txBody>
      </p:sp>
      <p:sp>
        <p:nvSpPr>
          <p:cNvPr id="8" name="Seta em curva para cima 7"/>
          <p:cNvSpPr/>
          <p:nvPr/>
        </p:nvSpPr>
        <p:spPr>
          <a:xfrm rot="5400000">
            <a:off x="-360040" y="3645024"/>
            <a:ext cx="1512168" cy="792088"/>
          </a:xfrm>
          <a:prstGeom prst="curvedUpArrow">
            <a:avLst>
              <a:gd name="adj1" fmla="val 25000"/>
              <a:gd name="adj2" fmla="val 50000"/>
              <a:gd name="adj3" fmla="val 27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776864" cy="4785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FUNÇÃO DA LD: </a:t>
            </a:r>
          </a:p>
          <a:p>
            <a:r>
              <a:rPr lang="pt-BR" dirty="0" smtClean="0"/>
              <a:t>tratar o conhecimento dispondo-o como informação;</a:t>
            </a:r>
          </a:p>
          <a:p>
            <a:r>
              <a:rPr lang="pt-BR" dirty="0" smtClean="0"/>
              <a:t>Transformar os estoques de conhecimentos em informações adequadas aos diferentes segmentos sociais;</a:t>
            </a:r>
          </a:p>
          <a:p>
            <a:pPr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Organização para garantia do compartilhamento. 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7992888" cy="576064"/>
          </a:xfrm>
        </p:spPr>
        <p:txBody>
          <a:bodyPr/>
          <a:lstStyle/>
          <a:p>
            <a:r>
              <a:rPr lang="pt-BR" dirty="0" smtClean="0"/>
              <a:t>Conhecimento, informação e linguagem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95536" y="980728"/>
            <a:ext cx="8424936" cy="5544616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 smtClean="0"/>
              <a:t>INFORMAÇÃO:</a:t>
            </a:r>
          </a:p>
          <a:p>
            <a:pPr algn="just"/>
            <a:endParaRPr lang="pt-BR" sz="2000" b="1" dirty="0" smtClean="0"/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>                         </a:t>
            </a:r>
            <a:r>
              <a:rPr lang="pt-BR" sz="2000" b="1" dirty="0" smtClean="0">
                <a:solidFill>
                  <a:srgbClr val="FF0000"/>
                </a:solidFill>
              </a:rPr>
              <a:t>conhecimento potencialmente transmissível</a:t>
            </a:r>
          </a:p>
          <a:p>
            <a:pPr algn="just"/>
            <a:endParaRPr lang="pt-BR" sz="2000" b="1" dirty="0" smtClean="0"/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dirty="0" smtClean="0">
                <a:solidFill>
                  <a:srgbClr val="0070C0"/>
                </a:solidFill>
              </a:rPr>
              <a:t>Sinal e forma: passível de ser interpretada como mensagem</a:t>
            </a:r>
          </a:p>
          <a:p>
            <a:pPr algn="just"/>
            <a:r>
              <a:rPr lang="pt-BR" sz="2000" b="1" dirty="0"/>
              <a:t> </a:t>
            </a:r>
            <a:r>
              <a:rPr lang="pt-BR" sz="2000" b="1" dirty="0" smtClean="0"/>
              <a:t>          </a:t>
            </a:r>
          </a:p>
          <a:p>
            <a:pPr algn="just"/>
            <a:endParaRPr lang="pt-BR" sz="2000" b="1" dirty="0" smtClean="0"/>
          </a:p>
          <a:p>
            <a:pPr algn="r"/>
            <a:r>
              <a:rPr lang="pt-BR" sz="2000" b="1" dirty="0">
                <a:solidFill>
                  <a:srgbClr val="00B050"/>
                </a:solidFill>
              </a:rPr>
              <a:t> </a:t>
            </a:r>
            <a:r>
              <a:rPr lang="pt-BR" sz="2000" b="1" dirty="0" smtClean="0">
                <a:solidFill>
                  <a:srgbClr val="00B050"/>
                </a:solidFill>
              </a:rPr>
              <a:t>                        Ingrediente do dia-a-dia das pessoas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chemeClr val="accent5"/>
                </a:solidFill>
              </a:rPr>
              <a:t>Conhecimento produzido no mundo científico e tecnológico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                         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2267744" y="1268760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H="1">
            <a:off x="683568" y="1340768"/>
            <a:ext cx="122413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2123728" y="1412776"/>
            <a:ext cx="2232248" cy="302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2051720" y="1412776"/>
            <a:ext cx="288032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5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136904" cy="792088"/>
          </a:xfrm>
        </p:spPr>
        <p:txBody>
          <a:bodyPr/>
          <a:lstStyle/>
          <a:p>
            <a:r>
              <a:rPr lang="pt-BR" dirty="0" smtClean="0"/>
              <a:t>Circuito da Comunicação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8424936" cy="4464496"/>
          </a:xfrm>
        </p:spPr>
      </p:pic>
      <p:sp>
        <p:nvSpPr>
          <p:cNvPr id="6" name="CaixaDeTexto 5"/>
          <p:cNvSpPr txBox="1"/>
          <p:nvPr/>
        </p:nvSpPr>
        <p:spPr>
          <a:xfrm>
            <a:off x="611560" y="119675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INFORMAÇÃO X CONHECIMENTO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05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wordl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405</TotalTime>
  <Words>903</Words>
  <Application>Microsoft Macintosh PowerPoint</Application>
  <PresentationFormat>On-screen Show (4:3)</PresentationFormat>
  <Paragraphs>211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Integração</vt:lpstr>
      <vt:lpstr>PowerPoint Presentation</vt:lpstr>
      <vt:lpstr>Conhecimento, informação e linguagem</vt:lpstr>
      <vt:lpstr>Introdução</vt:lpstr>
      <vt:lpstr>PowerPoint Presentation</vt:lpstr>
      <vt:lpstr>PowerPoint Presentation</vt:lpstr>
      <vt:lpstr>PowerPoint Presentation</vt:lpstr>
      <vt:lpstr>Conhecimento, informação e linguagem</vt:lpstr>
      <vt:lpstr>Circuito da Comunicação</vt:lpstr>
      <vt:lpstr>PowerPoint Presentation</vt:lpstr>
      <vt:lpstr>Conhecimento, informação e linguagem</vt:lpstr>
      <vt:lpstr>Conhecimento, informação e linguagem</vt:lpstr>
      <vt:lpstr>Conhecimento, informação e linguagem</vt:lpstr>
      <vt:lpstr>Conhecimento, informação e linguagem</vt:lpstr>
      <vt:lpstr>Conhecimento, informação e linguagem</vt:lpstr>
      <vt:lpstr>Conhecimento, informação e linguagem</vt:lpstr>
      <vt:lpstr>Conhecimento, informação e linguagem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Conhecimento, informação e linguagem</dc:title>
  <dc:creator>Usuário do Windows</dc:creator>
  <cp:lastModifiedBy>Deise Sabbag</cp:lastModifiedBy>
  <cp:revision>57</cp:revision>
  <dcterms:created xsi:type="dcterms:W3CDTF">2012-12-19T00:30:48Z</dcterms:created>
  <dcterms:modified xsi:type="dcterms:W3CDTF">2017-08-10T15:00:46Z</dcterms:modified>
</cp:coreProperties>
</file>