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5" r:id="rId2"/>
    <p:sldId id="272" r:id="rId3"/>
    <p:sldId id="273" r:id="rId4"/>
    <p:sldId id="274" r:id="rId5"/>
    <p:sldId id="258" r:id="rId6"/>
    <p:sldId id="257" r:id="rId7"/>
    <p:sldId id="266" r:id="rId8"/>
    <p:sldId id="262" r:id="rId9"/>
    <p:sldId id="259" r:id="rId10"/>
    <p:sldId id="260" r:id="rId11"/>
    <p:sldId id="261" r:id="rId12"/>
    <p:sldId id="270" r:id="rId13"/>
    <p:sldId id="263" r:id="rId14"/>
    <p:sldId id="269" r:id="rId15"/>
    <p:sldId id="277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64" r:id="rId25"/>
    <p:sldId id="265" r:id="rId26"/>
    <p:sldId id="267" r:id="rId27"/>
    <p:sldId id="268" r:id="rId28"/>
    <p:sldId id="28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66" d="100"/>
          <a:sy n="66" d="100"/>
        </p:scale>
        <p:origin x="-14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8639-BD05-48DD-91B2-68F4DBC6AB3F}" type="datetimeFigureOut">
              <a:rPr lang="pt-BR"/>
              <a:t>16/06/2015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3FBC-87CF-4B3D-8CBB-2C189D61394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16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84B1-1417-4617-845C-DD5B8288A7C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26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70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94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3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98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1FA-B140-47D8-B5AC-6F73D49E7D1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04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1FA-B140-47D8-B5AC-6F73D49E7D1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0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1FA-B140-47D8-B5AC-6F73D49E7D1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0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152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80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78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84B1-1417-4617-845C-DD5B8288A7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853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60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84B1-1417-4617-845C-DD5B8288A7C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22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48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25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0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64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9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3FBC-87CF-4B3D-8CBB-2C189D61394C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8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06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5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0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45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26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3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2AFE-4DA6-44AF-95BA-6D5E1234E2DA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1158-F70D-4B18-A991-27E5BEED6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9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ravonempensar.org.br/sobre-o-projeto/o-trabalho-escravo-no-brasi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porterbrasil.org.br/trabalho-escravo/perguntas-e-respostas/" TargetMode="External"/><Relationship Id="rId4" Type="http://schemas.openxmlformats.org/officeDocument/2006/relationships/hyperlink" Target="http://reporterbrasil.org.br/traficodepessoas/traficoempauta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0" y="692696"/>
            <a:ext cx="8858280" cy="34290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PRO2310 – Engenharia e Sociedade</a:t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4900" dirty="0" smtClean="0">
                <a:solidFill>
                  <a:schemeClr val="tx1"/>
                </a:solidFill>
              </a:rPr>
              <a:t/>
            </a:r>
            <a:br>
              <a:rPr lang="pt-BR" sz="4900" dirty="0" smtClean="0">
                <a:solidFill>
                  <a:schemeClr val="tx1"/>
                </a:solidFill>
              </a:rPr>
            </a:br>
            <a:r>
              <a:rPr lang="pt-BR" sz="4900" b="1" dirty="0" smtClean="0"/>
              <a:t>O </a:t>
            </a:r>
            <a:r>
              <a:rPr lang="pt-BR" sz="4900" b="1" dirty="0" smtClean="0"/>
              <a:t>Trabalho Escravo</a:t>
            </a:r>
            <a:r>
              <a:rPr lang="pt-BR" dirty="0" smtClean="0">
                <a:latin typeface="Cambria" panose="02040503050406030204" pitchFamily="18" charset="0"/>
              </a:rPr>
              <a:t/>
            </a:r>
            <a:br>
              <a:rPr lang="pt-BR" dirty="0" smtClean="0">
                <a:latin typeface="Cambria" panose="02040503050406030204" pitchFamily="18" charset="0"/>
              </a:rPr>
            </a:b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08518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Denis Eduardo Claudino de Azevedo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Eduardo Augusto </a:t>
            </a:r>
            <a:r>
              <a:rPr lang="pt-BR" dirty="0" err="1" smtClean="0">
                <a:latin typeface="Cambria" panose="02040503050406030204" pitchFamily="18" charset="0"/>
              </a:rPr>
              <a:t>Nabhan</a:t>
            </a:r>
            <a:r>
              <a:rPr lang="pt-BR" dirty="0" smtClean="0">
                <a:latin typeface="Cambria" panose="02040503050406030204" pitchFamily="18" charset="0"/>
              </a:rPr>
              <a:t> de Barros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Guilherme </a:t>
            </a:r>
            <a:r>
              <a:rPr lang="pt-BR" dirty="0">
                <a:latin typeface="Cambria" panose="02040503050406030204" pitchFamily="18" charset="0"/>
              </a:rPr>
              <a:t>d</a:t>
            </a:r>
            <a:r>
              <a:rPr lang="pt-BR" dirty="0" smtClean="0">
                <a:latin typeface="Cambria" panose="02040503050406030204" pitchFamily="18" charset="0"/>
              </a:rPr>
              <a:t>os Anjos Borges Campos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Mathias Jonas Parra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92906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Cambria" panose="02040503050406030204" pitchFamily="18" charset="0"/>
            </a:endParaRPr>
          </a:p>
          <a:p>
            <a:endParaRPr lang="pt-BR" b="1" dirty="0" smtClean="0">
              <a:latin typeface="Cambria" panose="02040503050406030204" pitchFamily="18" charset="0"/>
            </a:endParaRPr>
          </a:p>
          <a:p>
            <a:r>
              <a:rPr lang="pt-BR" sz="2000" dirty="0" smtClean="0">
                <a:latin typeface="Cambria" panose="02040503050406030204" pitchFamily="18" charset="0"/>
              </a:rPr>
              <a:t>Grupo K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50429" y="508518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8585140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8584747</a:t>
            </a:r>
            <a:endParaRPr lang="pt-BR" dirty="0">
              <a:latin typeface="Cambria" panose="02040503050406030204" pitchFamily="18" charset="0"/>
            </a:endParaRPr>
          </a:p>
          <a:p>
            <a:r>
              <a:rPr lang="pt-BR" dirty="0" smtClean="0">
                <a:latin typeface="Cambria" panose="02040503050406030204" pitchFamily="18" charset="0"/>
              </a:rPr>
              <a:t>8585112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8585216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76864" cy="629148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b="1" dirty="0" smtClean="0"/>
              <a:t>Onde estão?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239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 feito?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Desde 1995, o governo brasileiro assumiu a existência do problema e começou a agir;</a:t>
            </a:r>
          </a:p>
          <a:p>
            <a:pPr algn="just"/>
            <a:r>
              <a:rPr lang="pt-BR" sz="2800" dirty="0" smtClean="0"/>
              <a:t>Criação da PEC 57A/1999, que prevê o confisco de propriedades onde for encontrado trabalho escravo e sua destinação à reforma agrária ou ao uso social urbano</a:t>
            </a:r>
          </a:p>
          <a:p>
            <a:pPr algn="just"/>
            <a:r>
              <a:rPr lang="pt-BR" sz="2800" dirty="0" smtClean="0"/>
              <a:t>CPI criada em 2012 que prevê </a:t>
            </a:r>
            <a:r>
              <a:rPr lang="pt-BR" sz="2800" dirty="0"/>
              <a:t>a</a:t>
            </a:r>
            <a:r>
              <a:rPr lang="pt-BR" sz="2800" dirty="0" smtClean="0"/>
              <a:t>lém da punição e da prevenção ao tráfico interno e internacional, o PLS 479/12 trata de medidas de proteção às vítimas. 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7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447307" cy="2927810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745731" cy="2592288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99695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dados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De 1995 até </a:t>
            </a:r>
            <a:r>
              <a:rPr lang="pt-BR" sz="2600" dirty="0"/>
              <a:t>2012, </a:t>
            </a:r>
            <a:r>
              <a:rPr lang="pt-BR" sz="2600" dirty="0" smtClean="0"/>
              <a:t>mais de 47 mil </a:t>
            </a:r>
            <a:r>
              <a:rPr lang="pt-BR" sz="2600" dirty="0"/>
              <a:t>pessoas foram libertadas do trabalho escravo no Brasil</a:t>
            </a:r>
            <a:r>
              <a:rPr lang="pt-BR" sz="2600" dirty="0" smtClean="0"/>
              <a:t>;</a:t>
            </a:r>
          </a:p>
          <a:p>
            <a:pPr algn="just"/>
            <a:r>
              <a:rPr lang="pt-BR" sz="2600" dirty="0"/>
              <a:t> Dos libertados entre 2003 e 2009, mais de 60% eram analfabetos ou tinham apenas </a:t>
            </a:r>
            <a:r>
              <a:rPr lang="pt-BR" sz="2600" dirty="0" smtClean="0"/>
              <a:t>até o </a:t>
            </a:r>
            <a:r>
              <a:rPr lang="pt-BR" sz="2600" dirty="0"/>
              <a:t>quarto ano </a:t>
            </a:r>
            <a:r>
              <a:rPr lang="pt-BR" sz="2600" dirty="0" smtClean="0"/>
              <a:t>completo</a:t>
            </a:r>
            <a:r>
              <a:rPr lang="pt-BR" sz="2600" dirty="0"/>
              <a:t>. Ou seja, eram adultos que não estudaram quando crianças</a:t>
            </a:r>
            <a:r>
              <a:rPr lang="pt-BR" sz="2600" dirty="0" smtClean="0"/>
              <a:t>.</a:t>
            </a:r>
          </a:p>
          <a:p>
            <a:pPr algn="just"/>
            <a:r>
              <a:rPr lang="pt-BR" sz="2600" dirty="0"/>
              <a:t>O Maranhão é o principal fornecedor de escravos e o Pará é o principal utilizador</a:t>
            </a:r>
            <a:r>
              <a:rPr lang="pt-BR" sz="26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126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dados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Brasil, 95% das pessoas submetidas ao trabalho escravo rural com fins de exploração econômica são homens;</a:t>
            </a:r>
          </a:p>
          <a:p>
            <a:pPr algn="just"/>
            <a:r>
              <a:rPr lang="pt-BR" dirty="0" smtClean="0"/>
              <a:t>Mais de 75% do trabalho escravo no brasil é encontrado em zonas rurais;</a:t>
            </a:r>
          </a:p>
          <a:p>
            <a:pPr algn="just"/>
            <a:r>
              <a:rPr lang="pt-BR" dirty="0" smtClean="0"/>
              <a:t>Porem o numero de casos em centros urbanos vem aumentando (indústria têxtil, mercado do sexo e construção civil).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5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/>
              <a:t>ZARA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Produção de peças no Brasil</a:t>
            </a:r>
          </a:p>
          <a:p>
            <a:r>
              <a:rPr lang="pt-BR" dirty="0" smtClean="0"/>
              <a:t>Trabalhadores não-regulamentados, em ambiente degradante, com salários reduzidos e jornadas extensivas.</a:t>
            </a:r>
          </a:p>
          <a:p>
            <a:r>
              <a:rPr lang="pt-BR" dirty="0" smtClean="0"/>
              <a:t>Multa de R$ 25 milhões mais R$ 850 mil por atitude discriminatória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 descr="http://www.bahianoticias.com.br/fotos/justica_noticias/42266/IMAGEM_NOTICI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714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152645"/>
          </a:xfrm>
        </p:spPr>
        <p:txBody>
          <a:bodyPr>
            <a:noAutofit/>
          </a:bodyPr>
          <a:lstStyle/>
          <a:p>
            <a:r>
              <a:rPr lang="pt-BR" b="1" dirty="0" smtClean="0"/>
              <a:t>Chocolate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92073" y="1888503"/>
            <a:ext cx="3808927" cy="3369297"/>
          </a:xfrm>
        </p:spPr>
        <p:txBody>
          <a:bodyPr>
            <a:normAutofit fontScale="85000" lnSpcReduction="10000"/>
          </a:bodyPr>
          <a:lstStyle/>
          <a:p>
            <a:r>
              <a:rPr lang="pt-BR" sz="3300" dirty="0" smtClean="0">
                <a:solidFill>
                  <a:schemeClr val="tx1"/>
                </a:solidFill>
              </a:rPr>
              <a:t>42% do cacau produzido no mundo, exportando para empresas como: </a:t>
            </a:r>
            <a:r>
              <a:rPr lang="pt-BR" sz="3300" dirty="0" err="1" smtClean="0">
                <a:solidFill>
                  <a:schemeClr val="tx1"/>
                </a:solidFill>
              </a:rPr>
              <a:t>Hershey’s</a:t>
            </a:r>
            <a:r>
              <a:rPr lang="pt-BR" sz="3300" dirty="0" smtClean="0">
                <a:solidFill>
                  <a:schemeClr val="tx1"/>
                </a:solidFill>
              </a:rPr>
              <a:t>, Nestlé e </a:t>
            </a:r>
            <a:r>
              <a:rPr lang="pt-BR" sz="3300" dirty="0" err="1" smtClean="0">
                <a:solidFill>
                  <a:schemeClr val="tx1"/>
                </a:solidFill>
              </a:rPr>
              <a:t>Mars</a:t>
            </a:r>
            <a:endParaRPr lang="pt-BR" sz="3300" dirty="0" smtClean="0">
              <a:solidFill>
                <a:schemeClr val="tx1"/>
              </a:solidFill>
            </a:endParaRPr>
          </a:p>
          <a:p>
            <a:endParaRPr lang="pt-BR" sz="3300" dirty="0" smtClean="0">
              <a:solidFill>
                <a:schemeClr val="tx1"/>
              </a:solidFill>
            </a:endParaRPr>
          </a:p>
          <a:p>
            <a:endParaRPr lang="pt-BR" sz="3300" dirty="0" smtClean="0">
              <a:solidFill>
                <a:schemeClr val="tx1"/>
              </a:solidFill>
            </a:endParaRPr>
          </a:p>
          <a:p>
            <a:r>
              <a:rPr lang="pt-BR" sz="3300" dirty="0" smtClean="0">
                <a:solidFill>
                  <a:schemeClr val="tx1"/>
                </a:solidFill>
              </a:rPr>
              <a:t>Protocolo do Cacau</a:t>
            </a:r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1026" name="Picture 2" descr="http://static.hsw.com.br/gif/informacoes-costa-do-marfim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9" y="1888503"/>
            <a:ext cx="3077598" cy="34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/>
              <a:t>Chocolate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4403770" cy="4351338"/>
          </a:xfrm>
        </p:spPr>
        <p:txBody>
          <a:bodyPr/>
          <a:lstStyle/>
          <a:p>
            <a:r>
              <a:rPr lang="pt-BR" sz="2400" dirty="0" err="1" smtClean="0"/>
              <a:t>Miki</a:t>
            </a:r>
            <a:r>
              <a:rPr lang="pt-BR" sz="2400" dirty="0" smtClean="0"/>
              <a:t> </a:t>
            </a:r>
            <a:r>
              <a:rPr lang="pt-BR" sz="2400" dirty="0" err="1" smtClean="0"/>
              <a:t>Mistrati</a:t>
            </a:r>
            <a:r>
              <a:rPr lang="pt-BR" sz="2400" dirty="0" smtClean="0"/>
              <a:t>, documentário em 2010</a:t>
            </a:r>
          </a:p>
          <a:p>
            <a:r>
              <a:rPr lang="pt-BR" sz="2400" dirty="0" smtClean="0"/>
              <a:t>Tráfico de crianças para plantações de cacau</a:t>
            </a:r>
          </a:p>
          <a:p>
            <a:r>
              <a:rPr lang="pt-BR" sz="2400" dirty="0" smtClean="0"/>
              <a:t>Compradas por 230 euros cada ( 800 reais )</a:t>
            </a:r>
          </a:p>
          <a:p>
            <a:endParaRPr lang="pt-BR" dirty="0"/>
          </a:p>
        </p:txBody>
      </p:sp>
      <p:pic>
        <p:nvPicPr>
          <p:cNvPr id="2050" name="Picture 2" descr="https://scontent-gru1-1.xx.fbcdn.net/hphotos-xpf1/v/t1.0-9/s180x540/231027_222472477763738_3776273_n.jpg?oh=d85fa6b7123fd90d4b62cbc0afa5b83d&amp;oe=562BE8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57" y="1825625"/>
            <a:ext cx="2812793" cy="27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11095" r="38218" b="18682"/>
          <a:stretch/>
        </p:blipFill>
        <p:spPr bwMode="auto">
          <a:xfrm>
            <a:off x="1547664" y="908720"/>
            <a:ext cx="6257964" cy="51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2249" y="213285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/>
              <a:t>“Os </a:t>
            </a:r>
            <a:r>
              <a:rPr lang="pt-BR" i="1" dirty="0"/>
              <a:t>dez países com maior </a:t>
            </a:r>
            <a:r>
              <a:rPr lang="pt-BR" b="1" i="1" dirty="0"/>
              <a:t>número </a:t>
            </a:r>
            <a:r>
              <a:rPr lang="pt-BR" b="1" i="1" dirty="0" smtClean="0"/>
              <a:t>percentual de </a:t>
            </a:r>
            <a:r>
              <a:rPr lang="pt-BR" b="1" i="1" dirty="0"/>
              <a:t>escravos </a:t>
            </a:r>
            <a:r>
              <a:rPr lang="pt-BR" i="1" dirty="0"/>
              <a:t>são, por ordem: Mauritânia, Haiti, Paquistão, Índia, Nepal, Moldávia, Benin, Costa do Marfim, Gâmbia e Gabão.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i="1" dirty="0" smtClean="0"/>
              <a:t>Em </a:t>
            </a:r>
            <a:r>
              <a:rPr lang="pt-BR" i="1" dirty="0"/>
              <a:t>termos absolutos, os </a:t>
            </a:r>
            <a:r>
              <a:rPr lang="pt-BR" b="1" i="1" dirty="0"/>
              <a:t>países com mais escravos</a:t>
            </a:r>
            <a:r>
              <a:rPr lang="pt-BR" i="1" dirty="0"/>
              <a:t> são Índia (13.956.010), seguida de China (2.949.243), Paquistão (2.127.132), Nigéria (701.032), Etiópia (651.110) e Rússia (516.217).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i="1" dirty="0" smtClean="0"/>
              <a:t>Entre </a:t>
            </a:r>
            <a:r>
              <a:rPr lang="pt-BR" i="1" dirty="0"/>
              <a:t>os </a:t>
            </a:r>
            <a:r>
              <a:rPr lang="pt-BR" b="1" i="1" dirty="0"/>
              <a:t>20</a:t>
            </a:r>
            <a:r>
              <a:rPr lang="pt-BR" i="1" dirty="0"/>
              <a:t> países com a pior posição, </a:t>
            </a:r>
            <a:r>
              <a:rPr lang="pt-BR" b="1" i="1" dirty="0"/>
              <a:t>14 são africanos</a:t>
            </a:r>
            <a:r>
              <a:rPr lang="pt-BR" i="1" dirty="0"/>
              <a:t>, embora 75% dos escravos vivam na Ásia</a:t>
            </a:r>
            <a:r>
              <a:rPr lang="pt-BR" i="1" dirty="0" smtClean="0"/>
              <a:t>.”</a:t>
            </a:r>
            <a:endParaRPr lang="pt-BR" i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7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842" y="47102"/>
            <a:ext cx="7772400" cy="1043017"/>
          </a:xfrm>
        </p:spPr>
        <p:txBody>
          <a:bodyPr>
            <a:normAutofit/>
          </a:bodyPr>
          <a:lstStyle/>
          <a:p>
            <a:r>
              <a:rPr lang="pt-BR" b="1" dirty="0" smtClean="0"/>
              <a:t>Escravidão e trabalho escravo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163" y="1358900"/>
            <a:ext cx="8697425" cy="5083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Calibri" charset="0"/>
              </a:rPr>
              <a:t>        A escravidão  é a prática social em que um ser humano assume direitos de propriedade sobre outro designado por escravo, ao qual é imposta tal condição por meio da força.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charset="0"/>
              </a:rPr>
              <a:t>       Desde milênios, em todos os cantos do mundo, a escravidão foi uma prática comum e aceita por diversos povos. Somente a partir do século XIX é que o comércio de pessoas passou a ser criticado.</a:t>
            </a:r>
          </a:p>
        </p:txBody>
      </p:sp>
    </p:spTree>
    <p:extLst>
      <p:ext uri="{BB962C8B-B14F-4D97-AF65-F5344CB8AC3E}">
        <p14:creationId xmlns:p14="http://schemas.microsoft.com/office/powerpoint/2010/main" val="26687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7524" y="11247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China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5999" y="1602666"/>
            <a:ext cx="8432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Atividades: </a:t>
            </a:r>
            <a:r>
              <a:rPr lang="pt-BR" dirty="0"/>
              <a:t>indústria de tijolos</a:t>
            </a:r>
            <a:r>
              <a:rPr lang="pt-BR" dirty="0" smtClean="0"/>
              <a:t>, </a:t>
            </a:r>
            <a:r>
              <a:rPr lang="pt-BR" dirty="0"/>
              <a:t>minas de carvão </a:t>
            </a:r>
            <a:r>
              <a:rPr lang="pt-BR" dirty="0" smtClean="0"/>
              <a:t>e </a:t>
            </a:r>
            <a:r>
              <a:rPr lang="pt-BR" dirty="0"/>
              <a:t>construção civil.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L</a:t>
            </a:r>
            <a:r>
              <a:rPr lang="pt-BR" dirty="0" smtClean="0"/>
              <a:t>egislação </a:t>
            </a:r>
            <a:r>
              <a:rPr lang="pt-BR" dirty="0"/>
              <a:t>do país não reconhece homens como vítimas de tráfico ou adultos como vítimas de trabalho escravo na China.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Limitação da natalidade: mulheres </a:t>
            </a:r>
            <a:r>
              <a:rPr lang="pt-BR" dirty="0"/>
              <a:t>e crianças </a:t>
            </a:r>
            <a:r>
              <a:rPr lang="pt-BR" dirty="0" smtClean="0"/>
              <a:t>levadas as casamentos forçados e vulneráveis </a:t>
            </a:r>
            <a:r>
              <a:rPr lang="pt-BR" dirty="0"/>
              <a:t>à servidão doméstica ou à exploração sexual.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Governo </a:t>
            </a:r>
            <a:r>
              <a:rPr lang="pt-BR" dirty="0"/>
              <a:t>limita a divulgação de informações.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/>
          <a:stretch/>
        </p:blipFill>
        <p:spPr>
          <a:xfrm>
            <a:off x="2502167" y="3789040"/>
            <a:ext cx="4139666" cy="27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7524" y="11247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Índia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5999" y="1602666"/>
            <a:ext cx="8432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Servidão </a:t>
            </a:r>
            <a:r>
              <a:rPr lang="pt-BR" dirty="0"/>
              <a:t>por dívida.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Atividades: olarias</a:t>
            </a:r>
            <a:r>
              <a:rPr lang="pt-BR" dirty="0"/>
              <a:t>, moinhos de arroz </a:t>
            </a:r>
            <a:r>
              <a:rPr lang="pt-BR" dirty="0" smtClean="0"/>
              <a:t>e </a:t>
            </a:r>
            <a:r>
              <a:rPr lang="pt-BR" dirty="0"/>
              <a:t>agricultura.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Crianças submetidas </a:t>
            </a:r>
            <a:r>
              <a:rPr lang="pt-BR" dirty="0"/>
              <a:t>a trabalho forçado como operárias, empregadas domésticas, trabalhadores agrícolas ou mendigos.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Há </a:t>
            </a:r>
            <a:r>
              <a:rPr lang="pt-BR" dirty="0"/>
              <a:t>leis proibindo o tráfico sexual, o trabalho forçado e o trabalho </a:t>
            </a:r>
            <a:r>
              <a:rPr lang="pt-BR" dirty="0" smtClean="0"/>
              <a:t>infantil; condenações </a:t>
            </a:r>
            <a:r>
              <a:rPr lang="pt-BR" dirty="0"/>
              <a:t>por trabalho escravo na </a:t>
            </a:r>
            <a:r>
              <a:rPr lang="pt-BR" dirty="0" smtClean="0"/>
              <a:t>Índia, porém, </a:t>
            </a:r>
            <a:r>
              <a:rPr lang="pt-BR" dirty="0"/>
              <a:t>são </a:t>
            </a:r>
            <a:r>
              <a:rPr lang="pt-BR" dirty="0" smtClean="0"/>
              <a:t>raras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79" y="3573016"/>
            <a:ext cx="4536504" cy="29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7524" y="11247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Haiti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602666"/>
            <a:ext cx="846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Maioria de </a:t>
            </a:r>
            <a:r>
              <a:rPr lang="pt-BR" i="1" dirty="0" err="1" smtClean="0"/>
              <a:t>restavecs</a:t>
            </a:r>
            <a:r>
              <a:rPr lang="pt-BR" dirty="0" smtClean="0"/>
              <a:t> </a:t>
            </a:r>
            <a:r>
              <a:rPr lang="pt-BR" dirty="0"/>
              <a:t>(do francês </a:t>
            </a:r>
            <a:r>
              <a:rPr lang="pt-BR" i="1" dirty="0" err="1"/>
              <a:t>rester</a:t>
            </a:r>
            <a:r>
              <a:rPr lang="pt-BR" i="1" dirty="0"/>
              <a:t> </a:t>
            </a:r>
            <a:r>
              <a:rPr lang="pt-BR" i="1" dirty="0" err="1"/>
              <a:t>avec</a:t>
            </a:r>
            <a:r>
              <a:rPr lang="pt-BR" dirty="0"/>
              <a:t>, “ficar com”) – filhos de pais pobres entregues a famílias mais ricas. </a:t>
            </a:r>
            <a:r>
              <a:rPr lang="pt-BR" dirty="0" smtClean="0"/>
              <a:t>3 </a:t>
            </a:r>
            <a:r>
              <a:rPr lang="pt-BR" dirty="0"/>
              <a:t>mil </a:t>
            </a:r>
            <a:r>
              <a:rPr lang="pt-BR" i="1" dirty="0" err="1"/>
              <a:t>restavecs</a:t>
            </a:r>
            <a:r>
              <a:rPr lang="pt-BR" dirty="0"/>
              <a:t> haitianos na </a:t>
            </a:r>
            <a:r>
              <a:rPr lang="pt-BR" dirty="0" smtClean="0"/>
              <a:t>República </a:t>
            </a:r>
            <a:r>
              <a:rPr lang="pt-BR" dirty="0"/>
              <a:t>Dominicana</a:t>
            </a:r>
            <a:r>
              <a:rPr lang="pt-BR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Atividades: prostituição e </a:t>
            </a:r>
            <a:r>
              <a:rPr lang="pt-BR" dirty="0"/>
              <a:t>crime. </a:t>
            </a:r>
            <a:endParaRPr lang="pt-BR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/>
              <a:t>L</a:t>
            </a:r>
            <a:r>
              <a:rPr lang="pt-BR" dirty="0" smtClean="0"/>
              <a:t>imitada </a:t>
            </a:r>
            <a:r>
              <a:rPr lang="pt-BR" dirty="0"/>
              <a:t>capacidade das instituições do país para responder ao trabalho </a:t>
            </a:r>
            <a:r>
              <a:rPr lang="pt-BR" dirty="0" smtClean="0"/>
              <a:t>escravo; enfraquecidas </a:t>
            </a:r>
            <a:r>
              <a:rPr lang="pt-BR" dirty="0"/>
              <a:t>pelos danos do grande terremoto de janeiro de </a:t>
            </a:r>
            <a:r>
              <a:rPr lang="pt-BR" dirty="0" smtClean="0"/>
              <a:t>2010.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Grande evasão de haitianos para outras nações americanas, dentre elas o Brasil.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34" y="3634027"/>
            <a:ext cx="4119031" cy="29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Trabalho escravo contemporâneo no mundo</a:t>
            </a:r>
            <a:endParaRPr lang="pt-BR" sz="3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7524" y="11247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Mauritânia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602666"/>
            <a:ext cx="8460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Entre 5% e 10% dos </a:t>
            </a:r>
            <a:r>
              <a:rPr lang="pt-BR" dirty="0"/>
              <a:t>3,5 milhões de habitantes do país </a:t>
            </a:r>
            <a:r>
              <a:rPr lang="pt-BR" dirty="0" smtClean="0"/>
              <a:t>exercem trabalho escravo.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Atividades:  trabalho doméstico e comércio.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Sistema </a:t>
            </a:r>
            <a:r>
              <a:rPr lang="pt-BR" dirty="0"/>
              <a:t>de enraizada discriminação étnica</a:t>
            </a:r>
            <a:r>
              <a:rPr lang="pt-BR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Grupo </a:t>
            </a:r>
            <a:r>
              <a:rPr lang="pt-BR" i="1" dirty="0" err="1" smtClean="0"/>
              <a:t>Hratine</a:t>
            </a:r>
            <a:r>
              <a:rPr lang="pt-BR" dirty="0" smtClean="0"/>
              <a:t> ocupa </a:t>
            </a:r>
            <a:r>
              <a:rPr lang="pt-BR" dirty="0"/>
              <a:t>o mais baixo nível social e econômico</a:t>
            </a:r>
            <a:r>
              <a:rPr lang="pt-BR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"</a:t>
            </a:r>
            <a:r>
              <a:rPr lang="pt-BR" dirty="0"/>
              <a:t>Não há o papel do pai, pois o senhor dos escravos possui as mulheres e, quando elas engravidam e têm filhos, ele pode vendê-los ou fazer o que quiser com eles</a:t>
            </a:r>
            <a:r>
              <a:rPr lang="pt-BR" dirty="0" smtClean="0"/>
              <a:t>.“ </a:t>
            </a:r>
            <a:r>
              <a:rPr lang="pt-BR" dirty="0" err="1" smtClean="0"/>
              <a:t>Boubacar</a:t>
            </a:r>
            <a:r>
              <a:rPr lang="pt-BR" dirty="0" smtClean="0"/>
              <a:t> </a:t>
            </a:r>
            <a:r>
              <a:rPr lang="pt-BR" dirty="0" err="1" smtClean="0"/>
              <a:t>Massaoud</a:t>
            </a:r>
            <a:r>
              <a:rPr lang="pt-BR" dirty="0" smtClean="0"/>
              <a:t>, SOS Escravos.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0" b="17025"/>
          <a:stretch/>
        </p:blipFill>
        <p:spPr>
          <a:xfrm>
            <a:off x="1817476" y="3714734"/>
            <a:ext cx="5473043" cy="29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3760" cy="6585722"/>
          </a:xfrm>
        </p:spPr>
      </p:pic>
    </p:spTree>
    <p:extLst>
      <p:ext uri="{BB962C8B-B14F-4D97-AF65-F5344CB8AC3E}">
        <p14:creationId xmlns:p14="http://schemas.microsoft.com/office/powerpoint/2010/main" val="418357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reflexões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Libertar o trabalhador e dar assistência por alguns meses basta?</a:t>
            </a:r>
          </a:p>
          <a:p>
            <a:r>
              <a:rPr lang="pt-BR" dirty="0" smtClean="0"/>
              <a:t>Tendo em vista o índice de analfabetismo dos trab. resgatados, qual a importância da educação no combate ao trabalho escravo?</a:t>
            </a:r>
          </a:p>
          <a:p>
            <a:r>
              <a:rPr lang="pt-BR" dirty="0"/>
              <a:t>Trabalho escravo também é filho do trabalho infantil</a:t>
            </a:r>
          </a:p>
        </p:txBody>
      </p:sp>
    </p:spTree>
    <p:extLst>
      <p:ext uri="{BB962C8B-B14F-4D97-AF65-F5344CB8AC3E}">
        <p14:creationId xmlns:p14="http://schemas.microsoft.com/office/powerpoint/2010/main" val="404762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360128" cy="3888432"/>
          </a:xfrm>
        </p:spPr>
      </p:pic>
    </p:spTree>
    <p:extLst>
      <p:ext uri="{BB962C8B-B14F-4D97-AF65-F5344CB8AC3E}">
        <p14:creationId xmlns:p14="http://schemas.microsoft.com/office/powerpoint/2010/main" val="238171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hlinkClick r:id="rId3"/>
              </a:rPr>
              <a:t>http://www.escravonempensar.org.br/sobre-o-projeto/o-trabalho-escravo-no-brasil/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hlinkClick r:id="rId4"/>
              </a:rPr>
              <a:t>http://reporterbrasil.org.br/traficodepessoas/traficoempauta.pdf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hlinkClick r:id="rId5"/>
              </a:rPr>
              <a:t>http://reporterbrasil.org.br/trabalho-escravo/perguntas-e-respostas/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76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0380" y="764704"/>
            <a:ext cx="868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Senado Online - http://www.senado.gov.br/noticias/Jornal/emdiscussao/trabalho-escravo/trabalho-escravo-no-mundo.aspx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3140" y="2939408"/>
            <a:ext cx="438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Repórter Brasil - http://reporterbrasil.org.br/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3140" y="3717032"/>
            <a:ext cx="873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Portal G1 - http://g1.globo.com/mundo/noticia/2013/10/ha-30-milhoes-de-escravos-no-mundo-asia-e-africa-lideram-ranking.html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10380" y="186197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Deutsche </a:t>
            </a:r>
            <a:r>
              <a:rPr lang="pt-BR" dirty="0" err="1" smtClean="0"/>
              <a:t>Welle</a:t>
            </a:r>
            <a:r>
              <a:rPr lang="pt-BR" dirty="0"/>
              <a:t> </a:t>
            </a:r>
            <a:r>
              <a:rPr lang="pt-BR" dirty="0" smtClean="0"/>
              <a:t>- http</a:t>
            </a:r>
            <a:r>
              <a:rPr lang="pt-BR" dirty="0"/>
              <a:t>://www.dw.de/maurit%C3%A2nia-o-%C3%BAltimo-basti%C3%A3o-da-escravatura/g-17106695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0380" y="4797152"/>
            <a:ext cx="868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Jornal Zero Hora - http</a:t>
            </a:r>
            <a:r>
              <a:rPr lang="pt-BR" dirty="0"/>
              <a:t>://zh.clicrbs.com.br/rs/noticias/noticia/2013/11/mesmo-duas-decadas-depois-da-abolicao-da-escravidao-mauritania-ainda-encontra-vestigios-do-passado-4348350.html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03125" y="17862"/>
            <a:ext cx="28674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>
                <a:solidFill>
                  <a:prstClr val="black"/>
                </a:solidFill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4611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Formas comuns de se tornar </a:t>
            </a:r>
            <a:r>
              <a:rPr lang="pt-BR" sz="3600" b="1" dirty="0" smtClean="0"/>
              <a:t>escravo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13" y="1452563"/>
            <a:ext cx="8458717" cy="4804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 smtClean="0">
                <a:cs typeface="Arial" charset="0"/>
              </a:rPr>
              <a:t>Prisioneiro </a:t>
            </a:r>
            <a:r>
              <a:rPr lang="pt-BR" sz="2400" dirty="0">
                <a:cs typeface="Arial" charset="0"/>
              </a:rPr>
              <a:t>de guerra</a:t>
            </a:r>
          </a:p>
          <a:p>
            <a:r>
              <a:rPr lang="pt-BR" sz="2400" dirty="0" smtClean="0">
                <a:cs typeface="Arial" charset="0"/>
              </a:rPr>
              <a:t>Contração de dívida, paga </a:t>
            </a:r>
            <a:r>
              <a:rPr lang="pt-BR" sz="2400" dirty="0">
                <a:cs typeface="Arial" charset="0"/>
              </a:rPr>
              <a:t>com seu trabalho (por um tempo determinado ou pela vida toda)</a:t>
            </a:r>
          </a:p>
          <a:p>
            <a:r>
              <a:rPr lang="pt-BR" sz="2400" dirty="0" smtClean="0">
                <a:cs typeface="Arial" charset="0"/>
              </a:rPr>
              <a:t>Crime, </a:t>
            </a:r>
            <a:r>
              <a:rPr lang="pt-BR" sz="2400" dirty="0">
                <a:cs typeface="Arial" charset="0"/>
              </a:rPr>
              <a:t>punido com a escravidão</a:t>
            </a:r>
          </a:p>
          <a:p>
            <a:r>
              <a:rPr lang="pt-BR" sz="2400" dirty="0" smtClean="0">
                <a:cs typeface="Arial" charset="0"/>
              </a:rPr>
              <a:t>Se </a:t>
            </a:r>
            <a:r>
              <a:rPr lang="pt-BR" sz="2400" dirty="0">
                <a:cs typeface="Arial" charset="0"/>
              </a:rPr>
              <a:t>oferecer como </a:t>
            </a:r>
            <a:r>
              <a:rPr lang="pt-BR" sz="2400" dirty="0" smtClean="0">
                <a:cs typeface="Arial" charset="0"/>
              </a:rPr>
              <a:t>escravo, </a:t>
            </a:r>
            <a:r>
              <a:rPr lang="pt-BR" sz="2400" dirty="0">
                <a:cs typeface="Arial" charset="0"/>
              </a:rPr>
              <a:t>em troca de alimento ou bens para a salvação de sua família ou </a:t>
            </a:r>
            <a:r>
              <a:rPr lang="pt-BR" sz="2400" dirty="0" smtClean="0">
                <a:cs typeface="Arial" charset="0"/>
              </a:rPr>
              <a:t>comunidade</a:t>
            </a:r>
            <a:endParaRPr lang="pt-BR" sz="2400" dirty="0">
              <a:cs typeface="Arial" charset="0"/>
            </a:endParaRPr>
          </a:p>
          <a:p>
            <a:r>
              <a:rPr lang="pt-BR" sz="2400" dirty="0">
                <a:cs typeface="Arial" charset="0"/>
              </a:rPr>
              <a:t>P</a:t>
            </a:r>
            <a:r>
              <a:rPr lang="pt-BR" sz="2400" dirty="0" smtClean="0">
                <a:cs typeface="Arial" charset="0"/>
              </a:rPr>
              <a:t>ertencer </a:t>
            </a:r>
            <a:r>
              <a:rPr lang="pt-BR" sz="2400" dirty="0">
                <a:cs typeface="Arial" charset="0"/>
              </a:rPr>
              <a:t>a povos inimigos ou ser considerado culturalmente inferior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6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4812083" cy="345638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000" b="1" dirty="0">
                <a:cs typeface="Arial" charset="0"/>
              </a:rPr>
              <a:t>Egito</a:t>
            </a:r>
            <a:r>
              <a:rPr lang="pt-BR" sz="2000" dirty="0">
                <a:cs typeface="Arial" charset="0"/>
              </a:rPr>
              <a:t>: Prisioneiros de guerra ou pessoas </a:t>
            </a:r>
            <a:r>
              <a:rPr lang="pt-BR" sz="2000" dirty="0" smtClean="0">
                <a:cs typeface="Arial" charset="0"/>
              </a:rPr>
              <a:t>livres </a:t>
            </a:r>
            <a:r>
              <a:rPr lang="pt-BR" sz="2000" dirty="0">
                <a:cs typeface="Arial" charset="0"/>
              </a:rPr>
              <a:t>vendidas. Participavam das grandes obras.</a:t>
            </a:r>
          </a:p>
          <a:p>
            <a:pPr algn="just"/>
            <a:r>
              <a:rPr lang="pt-BR" sz="2000" b="1" dirty="0" smtClean="0">
                <a:cs typeface="Arial" charset="0"/>
              </a:rPr>
              <a:t>Grécia</a:t>
            </a:r>
            <a:r>
              <a:rPr lang="pt-BR" sz="2000" dirty="0">
                <a:cs typeface="Arial" charset="0"/>
              </a:rPr>
              <a:t>: Escravos eram propiedade do estado.</a:t>
            </a:r>
          </a:p>
          <a:p>
            <a:pPr algn="just"/>
            <a:r>
              <a:rPr lang="pt-BR" sz="2000" b="1" dirty="0">
                <a:cs typeface="Arial" charset="0"/>
              </a:rPr>
              <a:t>Roma</a:t>
            </a:r>
            <a:r>
              <a:rPr lang="pt-BR" sz="2000" dirty="0">
                <a:cs typeface="Arial" charset="0"/>
              </a:rPr>
              <a:t>: Escravos trazidos dos povos dominados.</a:t>
            </a:r>
          </a:p>
          <a:p>
            <a:pPr algn="just"/>
            <a:r>
              <a:rPr lang="pt-BR" sz="2000" b="1" dirty="0">
                <a:cs typeface="Arial" charset="0"/>
              </a:rPr>
              <a:t>Escravidão moderna</a:t>
            </a:r>
            <a:r>
              <a:rPr lang="pt-BR" sz="2000" dirty="0">
                <a:cs typeface="Arial" charset="0"/>
              </a:rPr>
              <a:t>: Baseada no </a:t>
            </a:r>
            <a:r>
              <a:rPr lang="pt-BR" sz="2000" dirty="0" smtClean="0">
                <a:cs typeface="Arial" charset="0"/>
              </a:rPr>
              <a:t>preconceito </a:t>
            </a:r>
            <a:r>
              <a:rPr lang="pt-BR" sz="2000" dirty="0">
                <a:cs typeface="Arial" charset="0"/>
              </a:rPr>
              <a:t>racial e no </a:t>
            </a:r>
            <a:r>
              <a:rPr lang="pt-BR" sz="2000" dirty="0" smtClean="0">
                <a:cs typeface="Arial" charset="0"/>
              </a:rPr>
              <a:t>comércio intercontinental </a:t>
            </a:r>
            <a:r>
              <a:rPr lang="pt-BR" sz="2000" dirty="0">
                <a:cs typeface="Arial" charset="0"/>
              </a:rPr>
              <a:t>de pessoas.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7838" y="34925"/>
            <a:ext cx="8288375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</a:rPr>
              <a:t>História e escravidão</a:t>
            </a:r>
            <a:endParaRPr lang="pt-BR" sz="4400" b="1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124744"/>
            <a:ext cx="3672408" cy="22937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672409" cy="27314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22293"/>
          <a:stretch/>
        </p:blipFill>
        <p:spPr>
          <a:xfrm>
            <a:off x="767695" y="4406304"/>
            <a:ext cx="3876313" cy="2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/>
          <a:lstStyle/>
          <a:p>
            <a:r>
              <a:rPr lang="pt-BR" b="1" dirty="0" smtClean="0"/>
              <a:t>Trabalho Escravo no Brasil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958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É </a:t>
            </a:r>
            <a:r>
              <a:rPr lang="pt-BR" sz="2800" dirty="0"/>
              <a:t>quando o trabalhador não consegue se desligar do patrão por fraude ou </a:t>
            </a:r>
            <a:r>
              <a:rPr lang="pt-BR" sz="2800" dirty="0" smtClean="0"/>
              <a:t>violência,</a:t>
            </a:r>
          </a:p>
          <a:p>
            <a:pPr algn="just"/>
            <a:r>
              <a:rPr lang="pt-BR" sz="2800" dirty="0" smtClean="0"/>
              <a:t> </a:t>
            </a:r>
            <a:r>
              <a:rPr lang="pt-BR" sz="2800" dirty="0"/>
              <a:t>quando é forçado a trabalhar contra sua vontade</a:t>
            </a:r>
            <a:r>
              <a:rPr lang="pt-BR" sz="2800" dirty="0" smtClean="0"/>
              <a:t>,</a:t>
            </a:r>
          </a:p>
          <a:p>
            <a:pPr algn="just"/>
            <a:r>
              <a:rPr lang="pt-BR" sz="2800" dirty="0" smtClean="0"/>
              <a:t> </a:t>
            </a:r>
            <a:r>
              <a:rPr lang="pt-BR" sz="2800" dirty="0"/>
              <a:t>quando é sujeito a condições desumanas de </a:t>
            </a:r>
            <a:r>
              <a:rPr lang="pt-BR" sz="2800" dirty="0" smtClean="0"/>
              <a:t>trabalho ou é forçado a realizar jornadas exaustivas .</a:t>
            </a:r>
          </a:p>
          <a:p>
            <a:pPr algn="just"/>
            <a:endParaRPr lang="pt-BR" sz="2800" i="1" dirty="0" smtClean="0"/>
          </a:p>
          <a:p>
            <a:pPr algn="just"/>
            <a:r>
              <a:rPr lang="pt-BR" sz="2800" i="1" dirty="0" smtClean="0"/>
              <a:t>“</a:t>
            </a:r>
            <a:r>
              <a:rPr lang="pt-BR" sz="2800" i="1" dirty="0"/>
              <a:t>Não é apenas a ausência de liberdade que faz um trabalhador escravo, mas sim de dignidade</a:t>
            </a:r>
            <a:r>
              <a:rPr lang="pt-BR" sz="2800" i="1" dirty="0" smtClean="0"/>
              <a:t>.”</a:t>
            </a:r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194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b="1" dirty="0" smtClean="0"/>
              <a:t>O que é? Pela Lei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i="1" dirty="0"/>
              <a:t>Artigo 149. Reduzir alguém a condição análoga à de escravo, quer submetendo-o a trabalhos forçados ou a jornada exaustiva, quer sujeitando-o a condições degradantes de trabalhando, quer restringindo, por qualquer meio, sua locomoção em razão de dívida contraída com o empregador ou preposto:</a:t>
            </a:r>
            <a:endParaRPr lang="pt-BR" dirty="0"/>
          </a:p>
          <a:p>
            <a:r>
              <a:rPr lang="pt-BR" b="1" dirty="0"/>
              <a:t>Pena- </a:t>
            </a:r>
            <a:r>
              <a:rPr lang="pt-BR" b="1" i="1" dirty="0"/>
              <a:t>reclusão, de dois a oito anos, e multa, além da pena correspondente à violência.</a:t>
            </a:r>
            <a:br>
              <a:rPr lang="pt-BR" b="1" i="1" dirty="0"/>
            </a:br>
            <a:r>
              <a:rPr lang="pt-BR" i="1" dirty="0"/>
              <a:t>§ 1º. Nas mesmas penas incorre quem:</a:t>
            </a:r>
            <a:br>
              <a:rPr lang="pt-BR" i="1" dirty="0"/>
            </a:br>
            <a:r>
              <a:rPr lang="pt-BR" i="1" dirty="0"/>
              <a:t>I- cerceia o uso de qualquer meio de transporte por parte do trabalhador, com o fim de retê-lo no local de trabalho;</a:t>
            </a:r>
            <a:br>
              <a:rPr lang="pt-BR" i="1" dirty="0"/>
            </a:br>
            <a:r>
              <a:rPr lang="pt-BR" i="1" dirty="0"/>
              <a:t>II – mantém vigilância ostensiva no local de trabalho ou se apodera de documentos ou objetos pessoais do trabalhador, com o fim de retê-lo no local de trabalho.</a:t>
            </a:r>
            <a:endParaRPr lang="pt-BR" dirty="0"/>
          </a:p>
          <a:p>
            <a:r>
              <a:rPr lang="pt-BR" i="1" dirty="0"/>
              <a:t>§ 2º. </a:t>
            </a:r>
            <a:r>
              <a:rPr lang="pt-BR" b="1" i="1" dirty="0"/>
              <a:t>A pena é aumentada de metade, se o crime é cometido: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i="1" dirty="0"/>
              <a:t>I – contra a criança ou adolescente;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i="1" dirty="0"/>
              <a:t>II – por motivo de preconceito de raça, cor etnia, religião ou origem</a:t>
            </a:r>
            <a:r>
              <a:rPr lang="pt-BR" i="1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1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Quem são?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pPr algn="just"/>
            <a:r>
              <a:rPr lang="pt-BR" sz="2800" dirty="0" smtClean="0"/>
              <a:t>Na </a:t>
            </a:r>
            <a:r>
              <a:rPr lang="pt-BR" sz="2800" dirty="0"/>
              <a:t>zona rural, as principais vítimas são homens, entre 18 e 44 anos; </a:t>
            </a:r>
            <a:endParaRPr lang="pt-BR" sz="2800" dirty="0" smtClean="0"/>
          </a:p>
          <a:p>
            <a:r>
              <a:rPr lang="pt-BR" sz="2800" dirty="0" smtClean="0"/>
              <a:t>Na </a:t>
            </a:r>
            <a:r>
              <a:rPr lang="pt-BR" sz="2800" dirty="0"/>
              <a:t>zona urbana, há </a:t>
            </a:r>
            <a:r>
              <a:rPr lang="pt-BR" sz="2800" dirty="0" smtClean="0"/>
              <a:t>uma </a:t>
            </a:r>
            <a:r>
              <a:rPr lang="pt-BR" sz="2800" dirty="0"/>
              <a:t>grande quantidade de sul-americanos, principalmente bolivianos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 </a:t>
            </a:r>
            <a:r>
              <a:rPr lang="pt-BR" sz="2800" dirty="0"/>
              <a:t>Nos bordéis, há mais mulheres e crianças nessas condições;</a:t>
            </a:r>
          </a:p>
        </p:txBody>
      </p:sp>
    </p:spTree>
    <p:extLst>
      <p:ext uri="{BB962C8B-B14F-4D97-AF65-F5344CB8AC3E}">
        <p14:creationId xmlns:p14="http://schemas.microsoft.com/office/powerpoint/2010/main" val="19908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De onde são?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São em grande maioria Brasileiros migrantes de outros estados:</a:t>
            </a:r>
          </a:p>
          <a:p>
            <a:pPr marL="0" indent="0" algn="just">
              <a:buNone/>
            </a:pPr>
            <a:r>
              <a:rPr lang="pt-BR" sz="2800" dirty="0" smtClean="0"/>
              <a:t>    - Maranhão</a:t>
            </a:r>
          </a:p>
          <a:p>
            <a:pPr marL="0" indent="0" algn="just">
              <a:buNone/>
            </a:pPr>
            <a:r>
              <a:rPr lang="pt-BR" sz="2800" dirty="0" smtClean="0"/>
              <a:t>    - Bahia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- Pará</a:t>
            </a:r>
          </a:p>
          <a:p>
            <a:pPr algn="just"/>
            <a:r>
              <a:rPr lang="pt-BR" sz="2800" dirty="0" smtClean="0"/>
              <a:t>De outros países (mais comumente encontrados nas cidades):</a:t>
            </a:r>
          </a:p>
          <a:p>
            <a:pPr marL="0" indent="0" algn="just">
              <a:buNone/>
            </a:pPr>
            <a:r>
              <a:rPr lang="pt-BR" sz="2800" dirty="0" smtClean="0"/>
              <a:t>    - Bolívia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- Paraguai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- Peru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188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1181</Words>
  <Application>Microsoft Office PowerPoint</Application>
  <PresentationFormat>Apresentação na tela (4:3)</PresentationFormat>
  <Paragraphs>147</Paragraphs>
  <Slides>28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PRO2310 – Engenharia e Sociedade  O Trabalho Escravo </vt:lpstr>
      <vt:lpstr>Escravidão e trabalho escravo</vt:lpstr>
      <vt:lpstr>Formas comuns de se tornar escravo</vt:lpstr>
      <vt:lpstr>Apresentação do PowerPoint</vt:lpstr>
      <vt:lpstr>Trabalho Escravo no Brasil</vt:lpstr>
      <vt:lpstr>O que é?</vt:lpstr>
      <vt:lpstr>O que é? Pela Lei</vt:lpstr>
      <vt:lpstr>Quem são?</vt:lpstr>
      <vt:lpstr>De onde são?</vt:lpstr>
      <vt:lpstr>Onde estão?</vt:lpstr>
      <vt:lpstr>O que é feito?</vt:lpstr>
      <vt:lpstr>Apresentação do PowerPoint</vt:lpstr>
      <vt:lpstr>Alguns dados</vt:lpstr>
      <vt:lpstr>Alguns dados</vt:lpstr>
      <vt:lpstr>ZARA</vt:lpstr>
      <vt:lpstr>Chocolate</vt:lpstr>
      <vt:lpstr>Chocolate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reflexões </vt:lpstr>
      <vt:lpstr>Apresentação do PowerPoint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Cornelia Jonas</dc:creator>
  <cp:lastModifiedBy>Denis</cp:lastModifiedBy>
  <cp:revision>20</cp:revision>
  <dcterms:created xsi:type="dcterms:W3CDTF">2015-06-16T00:39:55Z</dcterms:created>
  <dcterms:modified xsi:type="dcterms:W3CDTF">2015-06-16T18:09:47Z</dcterms:modified>
</cp:coreProperties>
</file>