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368" r:id="rId3"/>
    <p:sldId id="370" r:id="rId4"/>
    <p:sldId id="371" r:id="rId5"/>
    <p:sldId id="372" r:id="rId6"/>
    <p:sldId id="269" r:id="rId7"/>
    <p:sldId id="334" r:id="rId8"/>
    <p:sldId id="325" r:id="rId9"/>
    <p:sldId id="280" r:id="rId10"/>
    <p:sldId id="374" r:id="rId11"/>
    <p:sldId id="377" r:id="rId12"/>
    <p:sldId id="319" r:id="rId13"/>
    <p:sldId id="259" r:id="rId14"/>
    <p:sldId id="378" r:id="rId15"/>
    <p:sldId id="260" r:id="rId16"/>
    <p:sldId id="375" r:id="rId17"/>
    <p:sldId id="436" r:id="rId18"/>
    <p:sldId id="328" r:id="rId19"/>
    <p:sldId id="437" r:id="rId20"/>
    <p:sldId id="440" r:id="rId21"/>
    <p:sldId id="441" r:id="rId22"/>
    <p:sldId id="376" r:id="rId23"/>
    <p:sldId id="261" r:id="rId24"/>
    <p:sldId id="257" r:id="rId25"/>
    <p:sldId id="442" r:id="rId26"/>
    <p:sldId id="443" r:id="rId27"/>
    <p:sldId id="444" r:id="rId28"/>
    <p:sldId id="445" r:id="rId29"/>
    <p:sldId id="438" r:id="rId30"/>
    <p:sldId id="263" r:id="rId31"/>
    <p:sldId id="262" r:id="rId32"/>
    <p:sldId id="447" r:id="rId3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5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75"/>
  </p:normalViewPr>
  <p:slideViewPr>
    <p:cSldViewPr snapToGrid="0" snapToObjects="1">
      <p:cViewPr varScale="1">
        <p:scale>
          <a:sx n="117" d="100"/>
          <a:sy n="117" d="100"/>
        </p:scale>
        <p:origin x="3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5" d="100"/>
        <a:sy n="95" d="100"/>
      </p:scale>
      <p:origin x="0" y="-2472"/>
    </p:cViewPr>
  </p:sorterViewPr>
  <p:notesViewPr>
    <p:cSldViewPr snapToGrid="0" snapToObjects="1">
      <p:cViewPr varScale="1">
        <p:scale>
          <a:sx n="97" d="100"/>
          <a:sy n="97" d="100"/>
        </p:scale>
        <p:origin x="3688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E1B93A-8A9D-4199-964B-CB746D4E0403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1E773B88-6563-4709-8477-20EFFD9BC23C}">
      <dgm:prSet/>
      <dgm:spPr/>
      <dgm:t>
        <a:bodyPr/>
        <a:lstStyle/>
        <a:p>
          <a:r>
            <a:rPr lang="pt-BR"/>
            <a:t>(1) Saúde materna </a:t>
          </a:r>
          <a:endParaRPr lang="en-US"/>
        </a:p>
      </dgm:t>
    </dgm:pt>
    <dgm:pt modelId="{712838FE-E474-40EF-96B1-20B0AB701FFD}" type="parTrans" cxnId="{CF73AC89-1564-4CD2-AB10-307A17B33F56}">
      <dgm:prSet/>
      <dgm:spPr/>
      <dgm:t>
        <a:bodyPr/>
        <a:lstStyle/>
        <a:p>
          <a:endParaRPr lang="en-US"/>
        </a:p>
      </dgm:t>
    </dgm:pt>
    <dgm:pt modelId="{A25C46C2-8793-4DEB-B40E-C9111650E1C6}" type="sibTrans" cxnId="{CF73AC89-1564-4CD2-AB10-307A17B33F56}">
      <dgm:prSet/>
      <dgm:spPr/>
      <dgm:t>
        <a:bodyPr/>
        <a:lstStyle/>
        <a:p>
          <a:endParaRPr lang="en-US"/>
        </a:p>
      </dgm:t>
    </dgm:pt>
    <dgm:pt modelId="{4BEB5579-1374-4428-8972-5CE16FD1365A}">
      <dgm:prSet/>
      <dgm:spPr/>
      <dgm:t>
        <a:bodyPr/>
        <a:lstStyle/>
        <a:p>
          <a:r>
            <a:rPr lang="pt-BR"/>
            <a:t>(2) Direitos sexuais e reprodutivos </a:t>
          </a:r>
          <a:endParaRPr lang="en-US"/>
        </a:p>
      </dgm:t>
    </dgm:pt>
    <dgm:pt modelId="{D59D33EE-07A5-4FBF-B4ED-31AC1611D3A4}" type="parTrans" cxnId="{D532E49B-3917-4204-8D69-E142B1A10D95}">
      <dgm:prSet/>
      <dgm:spPr/>
      <dgm:t>
        <a:bodyPr/>
        <a:lstStyle/>
        <a:p>
          <a:endParaRPr lang="en-US"/>
        </a:p>
      </dgm:t>
    </dgm:pt>
    <dgm:pt modelId="{A483FF99-D75D-4951-BDA3-E422ECDC469B}" type="sibTrans" cxnId="{D532E49B-3917-4204-8D69-E142B1A10D95}">
      <dgm:prSet/>
      <dgm:spPr/>
      <dgm:t>
        <a:bodyPr/>
        <a:lstStyle/>
        <a:p>
          <a:endParaRPr lang="en-US"/>
        </a:p>
      </dgm:t>
    </dgm:pt>
    <dgm:pt modelId="{33A4D108-25DE-4EF1-B11B-FACECFCB26B9}">
      <dgm:prSet/>
      <dgm:spPr/>
      <dgm:t>
        <a:bodyPr/>
        <a:lstStyle/>
        <a:p>
          <a:r>
            <a:rPr lang="pt-BR"/>
            <a:t>(3) violência doméstica </a:t>
          </a:r>
          <a:endParaRPr lang="en-US"/>
        </a:p>
      </dgm:t>
    </dgm:pt>
    <dgm:pt modelId="{3A1D8E91-E09B-4A51-B115-DB034B32B0B5}" type="parTrans" cxnId="{61CD5652-179F-4748-9DD8-5BADAFE3D88B}">
      <dgm:prSet/>
      <dgm:spPr/>
      <dgm:t>
        <a:bodyPr/>
        <a:lstStyle/>
        <a:p>
          <a:endParaRPr lang="en-US"/>
        </a:p>
      </dgm:t>
    </dgm:pt>
    <dgm:pt modelId="{A119FD4B-52BC-4821-AC4D-0E6672A42174}" type="sibTrans" cxnId="{61CD5652-179F-4748-9DD8-5BADAFE3D88B}">
      <dgm:prSet/>
      <dgm:spPr/>
      <dgm:t>
        <a:bodyPr/>
        <a:lstStyle/>
        <a:p>
          <a:endParaRPr lang="en-US"/>
        </a:p>
      </dgm:t>
    </dgm:pt>
    <dgm:pt modelId="{4963C752-3C41-48EA-A7D3-303E751B66A6}" type="pres">
      <dgm:prSet presAssocID="{2EE1B93A-8A9D-4199-964B-CB746D4E0403}" presName="linear" presStyleCnt="0">
        <dgm:presLayoutVars>
          <dgm:animLvl val="lvl"/>
          <dgm:resizeHandles val="exact"/>
        </dgm:presLayoutVars>
      </dgm:prSet>
      <dgm:spPr/>
    </dgm:pt>
    <dgm:pt modelId="{9ABDA89D-5C6F-4278-90F7-DBE78AA15A8F}" type="pres">
      <dgm:prSet presAssocID="{1E773B88-6563-4709-8477-20EFFD9BC23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319AF1F-6DB7-49B2-BBAC-BADAB65055C6}" type="pres">
      <dgm:prSet presAssocID="{A25C46C2-8793-4DEB-B40E-C9111650E1C6}" presName="spacer" presStyleCnt="0"/>
      <dgm:spPr/>
    </dgm:pt>
    <dgm:pt modelId="{3E7522CB-20CE-4550-8F20-891DA996676B}" type="pres">
      <dgm:prSet presAssocID="{4BEB5579-1374-4428-8972-5CE16FD1365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0873BC7-3606-434D-8709-F54E4CF54A48}" type="pres">
      <dgm:prSet presAssocID="{A483FF99-D75D-4951-BDA3-E422ECDC469B}" presName="spacer" presStyleCnt="0"/>
      <dgm:spPr/>
    </dgm:pt>
    <dgm:pt modelId="{098212EA-C1C2-4A9D-89CB-F721698DE256}" type="pres">
      <dgm:prSet presAssocID="{33A4D108-25DE-4EF1-B11B-FACECFCB26B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C04CC431-4D74-487D-B18E-C7D48B5CE99E}" type="presOf" srcId="{1E773B88-6563-4709-8477-20EFFD9BC23C}" destId="{9ABDA89D-5C6F-4278-90F7-DBE78AA15A8F}" srcOrd="0" destOrd="0" presId="urn:microsoft.com/office/officeart/2005/8/layout/vList2"/>
    <dgm:cxn modelId="{9AC83949-A9A3-436D-89D0-1EC488144218}" type="presOf" srcId="{4BEB5579-1374-4428-8972-5CE16FD1365A}" destId="{3E7522CB-20CE-4550-8F20-891DA996676B}" srcOrd="0" destOrd="0" presId="urn:microsoft.com/office/officeart/2005/8/layout/vList2"/>
    <dgm:cxn modelId="{61CD5652-179F-4748-9DD8-5BADAFE3D88B}" srcId="{2EE1B93A-8A9D-4199-964B-CB746D4E0403}" destId="{33A4D108-25DE-4EF1-B11B-FACECFCB26B9}" srcOrd="2" destOrd="0" parTransId="{3A1D8E91-E09B-4A51-B115-DB034B32B0B5}" sibTransId="{A119FD4B-52BC-4821-AC4D-0E6672A42174}"/>
    <dgm:cxn modelId="{2E90CF81-BE3B-4A57-97C4-317A879F8A54}" type="presOf" srcId="{33A4D108-25DE-4EF1-B11B-FACECFCB26B9}" destId="{098212EA-C1C2-4A9D-89CB-F721698DE256}" srcOrd="0" destOrd="0" presId="urn:microsoft.com/office/officeart/2005/8/layout/vList2"/>
    <dgm:cxn modelId="{CF73AC89-1564-4CD2-AB10-307A17B33F56}" srcId="{2EE1B93A-8A9D-4199-964B-CB746D4E0403}" destId="{1E773B88-6563-4709-8477-20EFFD9BC23C}" srcOrd="0" destOrd="0" parTransId="{712838FE-E474-40EF-96B1-20B0AB701FFD}" sibTransId="{A25C46C2-8793-4DEB-B40E-C9111650E1C6}"/>
    <dgm:cxn modelId="{D532E49B-3917-4204-8D69-E142B1A10D95}" srcId="{2EE1B93A-8A9D-4199-964B-CB746D4E0403}" destId="{4BEB5579-1374-4428-8972-5CE16FD1365A}" srcOrd="1" destOrd="0" parTransId="{D59D33EE-07A5-4FBF-B4ED-31AC1611D3A4}" sibTransId="{A483FF99-D75D-4951-BDA3-E422ECDC469B}"/>
    <dgm:cxn modelId="{5245F8A1-5B92-4E3D-A606-128287896C51}" type="presOf" srcId="{2EE1B93A-8A9D-4199-964B-CB746D4E0403}" destId="{4963C752-3C41-48EA-A7D3-303E751B66A6}" srcOrd="0" destOrd="0" presId="urn:microsoft.com/office/officeart/2005/8/layout/vList2"/>
    <dgm:cxn modelId="{A1F1AD93-1BE3-4395-88F0-F015414C4A62}" type="presParOf" srcId="{4963C752-3C41-48EA-A7D3-303E751B66A6}" destId="{9ABDA89D-5C6F-4278-90F7-DBE78AA15A8F}" srcOrd="0" destOrd="0" presId="urn:microsoft.com/office/officeart/2005/8/layout/vList2"/>
    <dgm:cxn modelId="{83D95732-92B2-47B0-8924-FF2A381CB3BC}" type="presParOf" srcId="{4963C752-3C41-48EA-A7D3-303E751B66A6}" destId="{E319AF1F-6DB7-49B2-BBAC-BADAB65055C6}" srcOrd="1" destOrd="0" presId="urn:microsoft.com/office/officeart/2005/8/layout/vList2"/>
    <dgm:cxn modelId="{76EBE7DE-B79C-468D-B587-1871EF345017}" type="presParOf" srcId="{4963C752-3C41-48EA-A7D3-303E751B66A6}" destId="{3E7522CB-20CE-4550-8F20-891DA996676B}" srcOrd="2" destOrd="0" presId="urn:microsoft.com/office/officeart/2005/8/layout/vList2"/>
    <dgm:cxn modelId="{83472073-84DF-46EE-802B-E6FB8F262EAA}" type="presParOf" srcId="{4963C752-3C41-48EA-A7D3-303E751B66A6}" destId="{F0873BC7-3606-434D-8709-F54E4CF54A48}" srcOrd="3" destOrd="0" presId="urn:microsoft.com/office/officeart/2005/8/layout/vList2"/>
    <dgm:cxn modelId="{E2765EAA-9083-4518-9821-A320B0C569B8}" type="presParOf" srcId="{4963C752-3C41-48EA-A7D3-303E751B66A6}" destId="{098212EA-C1C2-4A9D-89CB-F721698DE25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BDA89D-5C6F-4278-90F7-DBE78AA15A8F}">
      <dsp:nvSpPr>
        <dsp:cNvPr id="0" name=""/>
        <dsp:cNvSpPr/>
      </dsp:nvSpPr>
      <dsp:spPr>
        <a:xfrm>
          <a:off x="0" y="3763"/>
          <a:ext cx="6263640" cy="174790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400" kern="1200"/>
            <a:t>(1) Saúde materna </a:t>
          </a:r>
          <a:endParaRPr lang="en-US" sz="4400" kern="1200"/>
        </a:p>
      </dsp:txBody>
      <dsp:txXfrm>
        <a:off x="85326" y="89089"/>
        <a:ext cx="6092988" cy="1577254"/>
      </dsp:txXfrm>
    </dsp:sp>
    <dsp:sp modelId="{3E7522CB-20CE-4550-8F20-891DA996676B}">
      <dsp:nvSpPr>
        <dsp:cNvPr id="0" name=""/>
        <dsp:cNvSpPr/>
      </dsp:nvSpPr>
      <dsp:spPr>
        <a:xfrm>
          <a:off x="0" y="1878390"/>
          <a:ext cx="6263640" cy="1747906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400" kern="1200"/>
            <a:t>(2) Direitos sexuais e reprodutivos </a:t>
          </a:r>
          <a:endParaRPr lang="en-US" sz="4400" kern="1200"/>
        </a:p>
      </dsp:txBody>
      <dsp:txXfrm>
        <a:off x="85326" y="1963716"/>
        <a:ext cx="6092988" cy="1577254"/>
      </dsp:txXfrm>
    </dsp:sp>
    <dsp:sp modelId="{098212EA-C1C2-4A9D-89CB-F721698DE256}">
      <dsp:nvSpPr>
        <dsp:cNvPr id="0" name=""/>
        <dsp:cNvSpPr/>
      </dsp:nvSpPr>
      <dsp:spPr>
        <a:xfrm>
          <a:off x="0" y="3753017"/>
          <a:ext cx="6263640" cy="1747906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400" kern="1200"/>
            <a:t>(3) violência doméstica </a:t>
          </a:r>
          <a:endParaRPr lang="en-US" sz="4400" kern="1200"/>
        </a:p>
      </dsp:txBody>
      <dsp:txXfrm>
        <a:off x="85326" y="3838343"/>
        <a:ext cx="6092988" cy="15772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207D4920-6379-9A46-BA5A-BF01B8809E1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D0FD662-F99A-E046-93AE-3F5DB71863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85BFD2-44A4-C342-9562-699048E05111}" type="datetimeFigureOut">
              <a:rPr lang="pt-BR" smtClean="0"/>
              <a:t>25/08/2021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F02D19A-3EAF-A748-AC1C-564D6D4E5D1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31C6116-DD57-7D46-9D23-B0CEDB5134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11BBB0-CCC6-F64B-A48A-340C2C5C49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98843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AC70A3-3BE4-0443-88FB-7FCB74C480EE}" type="datetimeFigureOut">
              <a:rPr lang="pt-BR" smtClean="0"/>
              <a:t>25/08/2021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9E20B6-D0AC-F440-B28B-83C160AD775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7523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FA5E86-43FA-F14F-A751-C1B4A04605A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765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B9B60-539F-F743-943C-EBDB421D8E45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563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028946-49F5-484D-A4AB-3BA874D3C8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4CD63A-100A-9840-8666-50791488BD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12599EF-3300-5B4C-9A02-7EA8BABCC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2C939-8708-6747-8F14-05B27593AFE8}" type="datetimeFigureOut">
              <a:rPr lang="pt-BR" smtClean="0"/>
              <a:t>25/08/2021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EEE5C1E-7F7A-6D4D-B0D4-239CBFDBF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4F933F2-AF86-0F4A-B9D9-22B9D3CA8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5B39F-1AF1-244E-B579-4DBC06E5F7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3859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7FAC11-0BC9-794F-9534-981639560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CF8BF76-D54D-0C43-91C8-74DFAA9BDD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A48C5FC-92C3-BC4A-BE75-8DFBFAA59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2C939-8708-6747-8F14-05B27593AFE8}" type="datetimeFigureOut">
              <a:rPr lang="pt-BR" smtClean="0"/>
              <a:t>25/08/2021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C483C85-4646-F245-8E60-3F0D5D3A7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315F7B4-106B-E248-BAC2-DEB585F04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5B39F-1AF1-244E-B579-4DBC06E5F7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4264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59920F4-00B0-D743-8665-6ABE37E848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7EE96E8-087E-7F47-8D48-C01E0214A2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17BEF88-8C32-0640-92F7-D417708C3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2C939-8708-6747-8F14-05B27593AFE8}" type="datetimeFigureOut">
              <a:rPr lang="pt-BR" smtClean="0"/>
              <a:t>25/08/2021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44089D1-0EB7-9D43-B330-05E31BB9F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B608D7A-8A03-A44A-A49B-D11464887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5B39F-1AF1-244E-B579-4DBC06E5F7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5554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A59ABD-568E-A445-BF90-C7BC981CB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EACA002-3C68-4F4C-9BF7-DA5C0EAB5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1193DEC-958B-9942-B509-6F5B5F71F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2C939-8708-6747-8F14-05B27593AFE8}" type="datetimeFigureOut">
              <a:rPr lang="pt-BR" smtClean="0"/>
              <a:t>25/08/2021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712F4CD-4C74-CF48-8F0F-B30BC5398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C401D76-F6F2-C84D-8CCE-68CF9AFD0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5B39F-1AF1-244E-B579-4DBC06E5F7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4740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089111-FFC5-314F-8F05-0877538DC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B10B3F3-9D87-5E42-B714-70C245AFD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FD73A32-7B50-5744-83B7-DA7E52351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2C939-8708-6747-8F14-05B27593AFE8}" type="datetimeFigureOut">
              <a:rPr lang="pt-BR" smtClean="0"/>
              <a:t>25/08/2021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91B565D-7FA6-B046-A00A-274479B67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70744B6-1FD8-5B4E-99A8-7F46CFC3D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5B39F-1AF1-244E-B579-4DBC06E5F7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8481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9CBC91-0D29-9542-B42F-09AD76E0E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32BEAD1-2CDF-A54D-B037-BEDDFEC1F7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CFCF476-87B0-FB4A-AB31-32AA9B799D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54CCA30-76EB-4A4D-8B34-4AEC0F708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2C939-8708-6747-8F14-05B27593AFE8}" type="datetimeFigureOut">
              <a:rPr lang="pt-BR" smtClean="0"/>
              <a:t>25/08/2021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D3EB42D-3598-474C-8704-C12E9964D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91CE49E-3B7A-AA49-BE3B-8162C6818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5B39F-1AF1-244E-B579-4DBC06E5F7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1092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748A3E-8D00-8F48-8969-A362B075E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B5F39E0-F690-DC4F-88FA-6F3F9EE050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14B12AA-8DBC-5B4C-8525-E861095EBB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8D882F9-FB06-A041-931D-2C0FCC69A9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9C0FE25E-992B-E24B-BC2D-4EF300C06C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5F389B8-19C3-A841-8E6C-5538A6774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2C939-8708-6747-8F14-05B27593AFE8}" type="datetimeFigureOut">
              <a:rPr lang="pt-BR" smtClean="0"/>
              <a:t>25/08/2021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1CE4A67-BBB4-9A49-82C4-490FC1194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FF7FDA8-AE4A-7B43-AE2B-FB9B29A65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5B39F-1AF1-244E-B579-4DBC06E5F7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1349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F84199-29C6-A546-8955-E88847BEC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75C7B39-9E59-9648-905B-EF1294DE0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2C939-8708-6747-8F14-05B27593AFE8}" type="datetimeFigureOut">
              <a:rPr lang="pt-BR" smtClean="0"/>
              <a:t>25/08/2021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F24AAB8-F0AA-8542-B442-56AF49D81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52675A1-39CB-224E-A33D-EC0C34C06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5B39F-1AF1-244E-B579-4DBC06E5F7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682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862A723-8F79-A442-BB09-FC375B869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2C939-8708-6747-8F14-05B27593AFE8}" type="datetimeFigureOut">
              <a:rPr lang="pt-BR" smtClean="0"/>
              <a:t>25/08/2021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EA720C4-8E53-824C-BB3A-24307602F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E16065A-49D7-164B-BF69-93E033EE5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5B39F-1AF1-244E-B579-4DBC06E5F7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690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8A0B5A-6113-0E49-8CFE-6805824AB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21F02C-8C3F-3941-8D70-C648297BF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84BFA8B-98EF-404A-A5CC-504183472B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EBBA1C4-734C-714C-9919-FE176AD52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2C939-8708-6747-8F14-05B27593AFE8}" type="datetimeFigureOut">
              <a:rPr lang="pt-BR" smtClean="0"/>
              <a:t>25/08/2021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41F1C53-7E3D-D64A-9C2E-CF9955B4C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11E0B69-1BEA-8B48-8705-F97FC8A34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5B39F-1AF1-244E-B579-4DBC06E5F7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2875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68631F-F197-F740-AB8D-FC5850622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DFB3032-E628-A446-B3D9-9FABED0C59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6C5B9A9-8828-FA4D-8FFB-2A62DB1DBB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35DBE20-A0C6-2F43-8709-3E6FD53BB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2C939-8708-6747-8F14-05B27593AFE8}" type="datetimeFigureOut">
              <a:rPr lang="pt-BR" smtClean="0"/>
              <a:t>25/08/2021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2E6CD7F-5308-AC41-968F-95C4D99D4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AB70CD4-2150-FE4B-A61A-082A39917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5B39F-1AF1-244E-B579-4DBC06E5F7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8336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09853299-37C8-9140-9261-BFF5EDF37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1ADFAE3-F8FC-A744-8499-1819E4C65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BF344E1-1BEB-9044-BBA9-B3BCC98149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2C939-8708-6747-8F14-05B27593AFE8}" type="datetimeFigureOut">
              <a:rPr lang="pt-BR" smtClean="0"/>
              <a:t>25/08/2021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CEE589-D293-F14B-AD53-74CEE59E1E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E1D6DF3-976B-C041-BABA-1D0111644B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5B39F-1AF1-244E-B579-4DBC06E5F7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5406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B40A3A9-1B37-4844-B207-38B92F257F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pt-BR" sz="3400"/>
              <a:t>“Violências de gênero na Pandemia: </a:t>
            </a:r>
            <a:br>
              <a:rPr lang="pt-BR" sz="3400"/>
            </a:br>
            <a:r>
              <a:rPr lang="pt-BR" sz="3400"/>
              <a:t>Saúde materna (1), violência doméstica (3) e direitos sexuais e reprodutivos (2)”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F8029CD-932A-A84C-99FE-6DF47E41F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1" y="4872922"/>
            <a:ext cx="3933306" cy="1208141"/>
          </a:xfrm>
        </p:spPr>
        <p:txBody>
          <a:bodyPr>
            <a:normAutofit/>
          </a:bodyPr>
          <a:lstStyle/>
          <a:p>
            <a:pPr algn="l"/>
            <a:r>
              <a:rPr lang="pt-BR" sz="1700"/>
              <a:t>Aula na Disciplina na FD Direito e Equidade de Gênero (2021)</a:t>
            </a:r>
          </a:p>
          <a:p>
            <a:pPr algn="l"/>
            <a:r>
              <a:rPr lang="pt-BR" sz="1700"/>
              <a:t>Carmen Simone Grilo Diniz – Faculdade de Saúde Pública – 25/08/21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A13162F-4660-4563-A8D2-E5D73F655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4608" y="1043250"/>
            <a:ext cx="6846363" cy="462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752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1F30B1F-DFC2-244F-A179-F10066395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pt-BR" sz="6000">
                <a:solidFill>
                  <a:schemeClr val="bg1"/>
                </a:solidFill>
              </a:rPr>
              <a:t>Situação de saúde no Brasil e a covid-19</a:t>
            </a: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5C159D06-928A-4164-A8B4-40D6FB4135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4634286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10813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F43488E-F8C3-4BF8-A974-FB0EF135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777739"/>
            <a:ext cx="3418990" cy="1412119"/>
          </a:xfrm>
        </p:spPr>
        <p:txBody>
          <a:bodyPr>
            <a:normAutofit/>
          </a:bodyPr>
          <a:lstStyle/>
          <a:p>
            <a:r>
              <a:rPr lang="pt-BR" sz="4100" dirty="0"/>
              <a:t>Situação da saúde materna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D44DF39C-EFD5-4D75-A0FB-FD112C0CD3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963"/>
          <a:stretch/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13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A6AA470-EBDD-493D-A895-07583BC1A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4777739"/>
            <a:ext cx="6897626" cy="1399223"/>
          </a:xfrm>
        </p:spPr>
        <p:txBody>
          <a:bodyPr anchor="ctr">
            <a:normAutofit/>
          </a:bodyPr>
          <a:lstStyle/>
          <a:p>
            <a:r>
              <a:rPr lang="en-US" sz="2200" dirty="0" err="1"/>
              <a:t>Mortalidade</a:t>
            </a:r>
            <a:r>
              <a:rPr lang="en-US" sz="2200" dirty="0"/>
              <a:t> </a:t>
            </a:r>
            <a:r>
              <a:rPr lang="en-US" sz="2200" dirty="0" err="1"/>
              <a:t>materna</a:t>
            </a:r>
            <a:endParaRPr lang="en-US" sz="2200" dirty="0"/>
          </a:p>
          <a:p>
            <a:r>
              <a:rPr lang="en-US" sz="2200" dirty="0" err="1"/>
              <a:t>Modelo</a:t>
            </a:r>
            <a:r>
              <a:rPr lang="en-US" sz="2200" dirty="0"/>
              <a:t> de </a:t>
            </a:r>
            <a:r>
              <a:rPr lang="en-US" sz="2200" dirty="0" err="1"/>
              <a:t>assistência</a:t>
            </a:r>
            <a:endParaRPr lang="en-US" sz="2200" dirty="0"/>
          </a:p>
          <a:p>
            <a:r>
              <a:rPr lang="en-US" sz="2200" dirty="0" err="1"/>
              <a:t>Violência</a:t>
            </a:r>
            <a:r>
              <a:rPr lang="en-US" sz="2200" dirty="0"/>
              <a:t> </a:t>
            </a:r>
            <a:r>
              <a:rPr lang="en-US" sz="2200" dirty="0" err="1"/>
              <a:t>obstétrica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083309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 idx="4294967295"/>
          </p:nvPr>
        </p:nvSpPr>
        <p:spPr>
          <a:xfrm>
            <a:off x="870439" y="66383"/>
            <a:ext cx="10740990" cy="114387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t-BR" sz="3100" b="1" dirty="0">
                <a:latin typeface="Calibri" charset="0"/>
              </a:rPr>
              <a:t>Gênero, maternidade, hierarquias sexuais, discriminação e violência </a:t>
            </a:r>
            <a:r>
              <a:rPr lang="pt-BR" sz="1300" b="1" dirty="0">
                <a:latin typeface="Calibri" charset="0"/>
              </a:rPr>
              <a:t>(baseado em </a:t>
            </a:r>
            <a:r>
              <a:rPr lang="pt-BR" sz="1300" b="1" dirty="0" err="1">
                <a:latin typeface="Calibri" charset="0"/>
              </a:rPr>
              <a:t>Gayle</a:t>
            </a:r>
            <a:r>
              <a:rPr lang="pt-BR" sz="1300" b="1" dirty="0">
                <a:latin typeface="Calibri" charset="0"/>
              </a:rPr>
              <a:t> Rubin, 1984)*</a:t>
            </a:r>
            <a:br>
              <a:rPr lang="pt-BR" sz="3100" b="1" dirty="0">
                <a:solidFill>
                  <a:schemeClr val="accent4">
                    <a:lumMod val="75000"/>
                  </a:schemeClr>
                </a:solidFill>
                <a:latin typeface="Calibri" charset="0"/>
              </a:rPr>
            </a:br>
            <a:r>
              <a:rPr lang="pt-BR" sz="2200" dirty="0">
                <a:latin typeface="Calibri" charset="0"/>
              </a:rPr>
              <a:t>Todas as combinações/ sinergias são possíveis: </a:t>
            </a:r>
            <a:r>
              <a:rPr lang="pt-BR" sz="2200" dirty="0" err="1">
                <a:latin typeface="Calibri" charset="0"/>
              </a:rPr>
              <a:t>interseccionalidades</a:t>
            </a:r>
            <a:endParaRPr lang="pt-BR" sz="2200" dirty="0">
              <a:latin typeface="Calibri" charset="0"/>
            </a:endParaRPr>
          </a:p>
        </p:txBody>
      </p:sp>
      <p:sp>
        <p:nvSpPr>
          <p:cNvPr id="4" name="Isosceles Triangle 3"/>
          <p:cNvSpPr/>
          <p:nvPr/>
        </p:nvSpPr>
        <p:spPr>
          <a:xfrm>
            <a:off x="1726475" y="1204857"/>
            <a:ext cx="6215063" cy="4572000"/>
          </a:xfrm>
          <a:prstGeom prst="triangle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627" name="TextBox 4"/>
          <p:cNvSpPr txBox="1">
            <a:spLocks noChangeArrowheads="1"/>
          </p:cNvSpPr>
          <p:nvPr/>
        </p:nvSpPr>
        <p:spPr bwMode="auto">
          <a:xfrm>
            <a:off x="5625253" y="1516046"/>
            <a:ext cx="49577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Brancas, casadas, heterossexuais, &gt;=classe média </a:t>
            </a:r>
          </a:p>
        </p:txBody>
      </p:sp>
      <p:sp>
        <p:nvSpPr>
          <p:cNvPr id="26628" name="TextBox 6"/>
          <p:cNvSpPr txBox="1">
            <a:spLocks noChangeArrowheads="1"/>
          </p:cNvSpPr>
          <p:nvPr/>
        </p:nvSpPr>
        <p:spPr bwMode="auto">
          <a:xfrm>
            <a:off x="8667750" y="5786439"/>
            <a:ext cx="1257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Presidiárias</a:t>
            </a:r>
          </a:p>
        </p:txBody>
      </p:sp>
      <p:sp>
        <p:nvSpPr>
          <p:cNvPr id="26629" name="TextBox 7"/>
          <p:cNvSpPr txBox="1">
            <a:spLocks noChangeArrowheads="1"/>
          </p:cNvSpPr>
          <p:nvPr/>
        </p:nvSpPr>
        <p:spPr bwMode="auto">
          <a:xfrm>
            <a:off x="6738939" y="3357564"/>
            <a:ext cx="2847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Soropositivas (HIV, sífilis etc)</a:t>
            </a:r>
          </a:p>
        </p:txBody>
      </p:sp>
      <p:sp>
        <p:nvSpPr>
          <p:cNvPr id="26630" name="TextBox 8"/>
          <p:cNvSpPr txBox="1">
            <a:spLocks noChangeArrowheads="1"/>
          </p:cNvSpPr>
          <p:nvPr/>
        </p:nvSpPr>
        <p:spPr bwMode="auto">
          <a:xfrm>
            <a:off x="7453313" y="1857375"/>
            <a:ext cx="29035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Adolescentes, </a:t>
            </a:r>
            <a:r>
              <a:rPr kumimoji="0" lang="ja-JP" alt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“</a:t>
            </a:r>
            <a:r>
              <a:rPr kumimoji="0" lang="pt-BR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idosas</a:t>
            </a:r>
            <a:r>
              <a:rPr kumimoji="0" lang="ja-JP" alt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”</a:t>
            </a:r>
            <a:r>
              <a:rPr kumimoji="0" lang="pt-BR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 (&gt;35)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6631" name="TextBox 9"/>
          <p:cNvSpPr txBox="1">
            <a:spLocks noChangeArrowheads="1"/>
          </p:cNvSpPr>
          <p:nvPr/>
        </p:nvSpPr>
        <p:spPr bwMode="auto">
          <a:xfrm>
            <a:off x="6223087" y="1876211"/>
            <a:ext cx="984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Solteiras</a:t>
            </a:r>
          </a:p>
        </p:txBody>
      </p:sp>
      <p:sp>
        <p:nvSpPr>
          <p:cNvPr id="26632" name="TextBox 10"/>
          <p:cNvSpPr txBox="1">
            <a:spLocks noChangeArrowheads="1"/>
          </p:cNvSpPr>
          <p:nvPr/>
        </p:nvSpPr>
        <p:spPr bwMode="auto">
          <a:xfrm>
            <a:off x="8167688" y="5286375"/>
            <a:ext cx="22717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Trabalhadoras do sexo</a:t>
            </a:r>
          </a:p>
        </p:txBody>
      </p:sp>
      <p:sp>
        <p:nvSpPr>
          <p:cNvPr id="26633" name="TextBox 11"/>
          <p:cNvSpPr txBox="1">
            <a:spLocks noChangeArrowheads="1"/>
          </p:cNvSpPr>
          <p:nvPr/>
        </p:nvSpPr>
        <p:spPr bwMode="auto">
          <a:xfrm>
            <a:off x="7596188" y="4286250"/>
            <a:ext cx="1955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Usuárias de drogas</a:t>
            </a:r>
          </a:p>
        </p:txBody>
      </p:sp>
      <p:sp>
        <p:nvSpPr>
          <p:cNvPr id="26634" name="TextBox 12"/>
          <p:cNvSpPr txBox="1">
            <a:spLocks noChangeArrowheads="1"/>
          </p:cNvSpPr>
          <p:nvPr/>
        </p:nvSpPr>
        <p:spPr bwMode="auto">
          <a:xfrm>
            <a:off x="7024689" y="3786189"/>
            <a:ext cx="1906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Doentes mentais</a:t>
            </a:r>
          </a:p>
        </p:txBody>
      </p:sp>
      <p:sp>
        <p:nvSpPr>
          <p:cNvPr id="26635" name="TextBox 13"/>
          <p:cNvSpPr txBox="1">
            <a:spLocks noChangeArrowheads="1"/>
          </p:cNvSpPr>
          <p:nvPr/>
        </p:nvSpPr>
        <p:spPr bwMode="auto">
          <a:xfrm>
            <a:off x="6310313" y="2571750"/>
            <a:ext cx="8239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Pobres</a:t>
            </a:r>
          </a:p>
        </p:txBody>
      </p:sp>
      <p:sp>
        <p:nvSpPr>
          <p:cNvPr id="26636" name="TextBox 15"/>
          <p:cNvSpPr txBox="1">
            <a:spLocks noChangeArrowheads="1"/>
          </p:cNvSpPr>
          <p:nvPr/>
        </p:nvSpPr>
        <p:spPr bwMode="auto">
          <a:xfrm>
            <a:off x="7881938" y="4786314"/>
            <a:ext cx="18653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Moradoras de rua</a:t>
            </a:r>
          </a:p>
        </p:txBody>
      </p:sp>
      <p:sp>
        <p:nvSpPr>
          <p:cNvPr id="26637" name="TextBox 16"/>
          <p:cNvSpPr txBox="1">
            <a:spLocks noChangeArrowheads="1"/>
          </p:cNvSpPr>
          <p:nvPr/>
        </p:nvSpPr>
        <p:spPr bwMode="auto">
          <a:xfrm>
            <a:off x="7810501" y="2571750"/>
            <a:ext cx="2041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Negras, nordestinas</a:t>
            </a:r>
          </a:p>
        </p:txBody>
      </p:sp>
      <p:sp>
        <p:nvSpPr>
          <p:cNvPr id="26638" name="TextBox 17"/>
          <p:cNvSpPr txBox="1">
            <a:spLocks noChangeArrowheads="1"/>
          </p:cNvSpPr>
          <p:nvPr/>
        </p:nvSpPr>
        <p:spPr bwMode="auto">
          <a:xfrm>
            <a:off x="6453188" y="2928939"/>
            <a:ext cx="958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Lésbicas</a:t>
            </a:r>
          </a:p>
        </p:txBody>
      </p:sp>
      <p:sp>
        <p:nvSpPr>
          <p:cNvPr id="26639" name="TextBox 18"/>
          <p:cNvSpPr txBox="1">
            <a:spLocks noChangeArrowheads="1"/>
          </p:cNvSpPr>
          <p:nvPr/>
        </p:nvSpPr>
        <p:spPr bwMode="auto">
          <a:xfrm>
            <a:off x="8024814" y="2928939"/>
            <a:ext cx="1844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Deficientes físicas</a:t>
            </a:r>
          </a:p>
        </p:txBody>
      </p:sp>
      <p:sp>
        <p:nvSpPr>
          <p:cNvPr id="26640" name="TextBox 19"/>
          <p:cNvSpPr txBox="1">
            <a:spLocks noChangeArrowheads="1"/>
          </p:cNvSpPr>
          <p:nvPr/>
        </p:nvSpPr>
        <p:spPr bwMode="auto">
          <a:xfrm>
            <a:off x="9024939" y="3786189"/>
            <a:ext cx="1341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Transgender</a:t>
            </a:r>
          </a:p>
        </p:txBody>
      </p:sp>
      <p:sp>
        <p:nvSpPr>
          <p:cNvPr id="26641" name="TextBox 20"/>
          <p:cNvSpPr txBox="1">
            <a:spLocks noChangeArrowheads="1"/>
          </p:cNvSpPr>
          <p:nvPr/>
        </p:nvSpPr>
        <p:spPr bwMode="auto">
          <a:xfrm>
            <a:off x="2702719" y="6137022"/>
            <a:ext cx="890870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*Thinking Sex: Notes for a Radical Theory of the Politics of Sexuality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, in Carole Vance, ed.,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 Pleasure and Danger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, (Routledge &amp; Kegan, Paul, 1984</a:t>
            </a:r>
            <a:endParaRPr lang="en-US" sz="1100" b="1" i="1" dirty="0">
              <a:solidFill>
                <a:prstClr val="black"/>
              </a:solidFill>
              <a:cs typeface="Arial" charset="0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i="1" dirty="0" err="1">
                <a:solidFill>
                  <a:prstClr val="black"/>
                </a:solidFill>
                <a:cs typeface="Arial" charset="0"/>
              </a:rPr>
              <a:t>Mattar</a:t>
            </a:r>
            <a:r>
              <a:rPr lang="en-US" sz="1100" b="1" i="1" dirty="0">
                <a:solidFill>
                  <a:prstClr val="black"/>
                </a:solidFill>
                <a:cs typeface="Arial" charset="0"/>
              </a:rPr>
              <a:t>, L. Diniz, CSG. </a:t>
            </a:r>
            <a:endParaRPr kumimoji="0" lang="pt-BR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6642" name="TextBox 21"/>
          <p:cNvSpPr txBox="1">
            <a:spLocks noChangeArrowheads="1"/>
          </p:cNvSpPr>
          <p:nvPr/>
        </p:nvSpPr>
        <p:spPr bwMode="auto">
          <a:xfrm>
            <a:off x="6096001" y="2214564"/>
            <a:ext cx="3832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Doentes em geral (diabetes, lupus, HA)</a:t>
            </a:r>
          </a:p>
        </p:txBody>
      </p:sp>
      <p:sp>
        <p:nvSpPr>
          <p:cNvPr id="26643" name="TextBox 22"/>
          <p:cNvSpPr txBox="1">
            <a:spLocks noChangeArrowheads="1"/>
          </p:cNvSpPr>
          <p:nvPr/>
        </p:nvSpPr>
        <p:spPr bwMode="auto">
          <a:xfrm>
            <a:off x="3007498" y="3057867"/>
            <a:ext cx="3724661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Hierarquias de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 maternidades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Arial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A respeitabilidade da maternidade/ reprodução é dependente daquela da parceria sexual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Arial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4116" y="1283248"/>
            <a:ext cx="2073832" cy="121520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356" y="4017432"/>
            <a:ext cx="1828959" cy="112785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4150" y="2595438"/>
            <a:ext cx="1902117" cy="126198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913" y="5305303"/>
            <a:ext cx="1809751" cy="120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0741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1" name="Isosceles Triangle 8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80BF8DA-E5FE-6E47-8735-9A7DD1F8E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0728" y="1056881"/>
            <a:ext cx="7275916" cy="5293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Isosceles Triangle 8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AAD7DF5-2A5F-47E6-BDB5-5EB949557A4A}"/>
              </a:ext>
            </a:extLst>
          </p:cNvPr>
          <p:cNvSpPr txBox="1"/>
          <p:nvPr/>
        </p:nvSpPr>
        <p:spPr>
          <a:xfrm>
            <a:off x="3498927" y="251149"/>
            <a:ext cx="5100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FF0000"/>
                </a:solidFill>
              </a:rPr>
              <a:t>Evolução da mortalidade materna</a:t>
            </a:r>
          </a:p>
        </p:txBody>
      </p:sp>
    </p:spTree>
    <p:extLst>
      <p:ext uri="{BB962C8B-B14F-4D97-AF65-F5344CB8AC3E}">
        <p14:creationId xmlns:p14="http://schemas.microsoft.com/office/powerpoint/2010/main" val="3627899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DD338D1-658A-4DA4-8576-D08AB48213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09" r="1" b="1111"/>
          <a:stretch/>
        </p:blipFill>
        <p:spPr>
          <a:xfrm>
            <a:off x="643467" y="643467"/>
            <a:ext cx="10905066" cy="5571065"/>
          </a:xfrm>
          <a:prstGeom prst="rect">
            <a:avLst/>
          </a:prstGeom>
          <a:ln>
            <a:noFill/>
          </a:ln>
        </p:spPr>
      </p:pic>
      <p:sp>
        <p:nvSpPr>
          <p:cNvPr id="51" name="Isosceles Triangle 50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043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4" name="Rectangle 74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05" name="Freeform: Shape 76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06" name="Rectangle 78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7" name="Rectangle 80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8" name="Freeform: Shape 82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5" name="Isosceles Triangle 84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Gráfico, Gráfico de barras&#10;&#10;Descrição gerada automaticamente">
            <a:extLst>
              <a:ext uri="{FF2B5EF4-FFF2-40B4-BE49-F238E27FC236}">
                <a16:creationId xmlns:a16="http://schemas.microsoft.com/office/drawing/2014/main" id="{0D5A7E6F-B91A-6740-937C-6ACAA04DE2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3" r="-1" b="-1"/>
          <a:stretch/>
        </p:blipFill>
        <p:spPr bwMode="auto">
          <a:xfrm>
            <a:off x="1318665" y="1017507"/>
            <a:ext cx="8037978" cy="51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Isosceles Triangle 86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55EA29F-23FB-437D-AE00-9801E83A4634}"/>
              </a:ext>
            </a:extLst>
          </p:cNvPr>
          <p:cNvSpPr txBox="1"/>
          <p:nvPr/>
        </p:nvSpPr>
        <p:spPr>
          <a:xfrm>
            <a:off x="2813178" y="438539"/>
            <a:ext cx="5372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FF0000"/>
                </a:solidFill>
              </a:rPr>
              <a:t>Principais causas de morte materna</a:t>
            </a:r>
          </a:p>
        </p:txBody>
      </p:sp>
    </p:spTree>
    <p:extLst>
      <p:ext uri="{BB962C8B-B14F-4D97-AF65-F5344CB8AC3E}">
        <p14:creationId xmlns:p14="http://schemas.microsoft.com/office/powerpoint/2010/main" val="123892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6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" name="Group 8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10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12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Isosceles Triangle 14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C370428-D87B-43E1-A27B-EB23C17C0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907203"/>
            <a:ext cx="10905066" cy="504359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0077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id="{E557ECAF-FDD2-4D5A-8734-40D260768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825" y="2330505"/>
            <a:ext cx="5056482" cy="425473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sz="1700" dirty="0"/>
              <a:t>Direção dos vieses e da cegueira de gênero</a:t>
            </a:r>
          </a:p>
          <a:p>
            <a:r>
              <a:rPr lang="pt-BR" sz="1700" dirty="0"/>
              <a:t>Superestimação dos riscos e desconfortos do parto "fisiológico"</a:t>
            </a:r>
          </a:p>
          <a:p>
            <a:r>
              <a:rPr lang="pt-BR" sz="1700" dirty="0"/>
              <a:t>Superestimação dos benefícios das intervenções médico-cirúrgicas</a:t>
            </a:r>
          </a:p>
          <a:p>
            <a:r>
              <a:rPr lang="pt-BR" sz="1700" dirty="0"/>
              <a:t>Subestimação dos riscos e desconfortos das intervenções</a:t>
            </a:r>
          </a:p>
          <a:p>
            <a:r>
              <a:rPr lang="pt-BR" sz="1700" dirty="0"/>
              <a:t>Subestimar os benefícios do normal (</a:t>
            </a:r>
            <a:r>
              <a:rPr lang="pt-BR" sz="1700" dirty="0" err="1"/>
              <a:t>microbioma</a:t>
            </a:r>
            <a:r>
              <a:rPr lang="pt-BR" sz="1700" dirty="0"/>
              <a:t>, epigenética)</a:t>
            </a:r>
          </a:p>
          <a:p>
            <a:r>
              <a:rPr lang="pt-BR" sz="1700" dirty="0"/>
              <a:t>Pontos cegos nos indicadores: </a:t>
            </a:r>
            <a:r>
              <a:rPr lang="pt-BR" sz="1700" dirty="0" err="1"/>
              <a:t>pessimização</a:t>
            </a:r>
            <a:r>
              <a:rPr lang="pt-BR" sz="1700" dirty="0"/>
              <a:t> da experiência, danos iatrogênicos etc.</a:t>
            </a:r>
          </a:p>
          <a:p>
            <a:r>
              <a:rPr lang="pt-BR" sz="1700" dirty="0"/>
              <a:t>Profunda contradição entre evidências e prática - recusa de mudança por parte das instituições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D91B9C2-9776-4519-AE0B-89C92F4B0E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057" b="-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B4112D58-2AC3-48BE-8810-C9AD96F961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73177" y="611043"/>
            <a:ext cx="5080129" cy="1267022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pt-BR" sz="21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Essencialismo, saúde pública e a indústria de abordagem correcional </a:t>
            </a:r>
            <a:br>
              <a:rPr kumimoji="0" lang="pt-PT" altLang="pt-BR" sz="21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</a:br>
            <a:r>
              <a:rPr kumimoji="0" lang="pt-PT" altLang="pt-BR" sz="21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“O corpo da mulher é defeituoso e se beneficia da correção de rotina”</a:t>
            </a:r>
            <a:r>
              <a:rPr kumimoji="0" lang="pt-PT" altLang="pt-BR" sz="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686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5057" name="Título 1"/>
          <p:cNvSpPr>
            <a:spLocks noGrp="1"/>
          </p:cNvSpPr>
          <p:nvPr>
            <p:ph type="title"/>
          </p:nvPr>
        </p:nvSpPr>
        <p:spPr>
          <a:xfrm>
            <a:off x="457201" y="723406"/>
            <a:ext cx="340722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br>
              <a:rPr lang="en-US" alt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alt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“</a:t>
            </a:r>
            <a:r>
              <a:rPr lang="en-US" altLang="ja-JP" sz="3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Chega</a:t>
            </a:r>
            <a:r>
              <a:rPr lang="en-US" altLang="ja-JP" sz="3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altLang="ja-JP" sz="3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parto</a:t>
            </a:r>
            <a:r>
              <a:rPr lang="en-US" altLang="ja-JP" sz="3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ja-JP" sz="3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violento</a:t>
            </a:r>
            <a:r>
              <a:rPr lang="en-US" altLang="ja-JP" sz="3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para vender </a:t>
            </a:r>
            <a:r>
              <a:rPr lang="en-US" altLang="ja-JP" sz="3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cesárea</a:t>
            </a:r>
            <a:r>
              <a:rPr lang="en-US" altLang="en-US" sz="3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”</a:t>
            </a:r>
            <a:br>
              <a:rPr lang="en-US" altLang="ja-JP" sz="3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altLang="ja-JP" sz="3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Cesárea</a:t>
            </a:r>
            <a:r>
              <a:rPr lang="en-US" altLang="ja-JP" sz="3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ja-JP" sz="3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como</a:t>
            </a:r>
            <a:r>
              <a:rPr lang="en-US" altLang="ja-JP" sz="3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(</a:t>
            </a:r>
            <a:r>
              <a:rPr lang="en-US" altLang="ja-JP" sz="3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comparativamente</a:t>
            </a:r>
            <a:r>
              <a:rPr lang="en-US" altLang="ja-JP" sz="3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) </a:t>
            </a:r>
            <a:r>
              <a:rPr lang="en-US" altLang="en-US" sz="3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“</a:t>
            </a:r>
            <a:r>
              <a:rPr lang="en-US" altLang="ja-JP" sz="3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menos</a:t>
            </a:r>
            <a:r>
              <a:rPr lang="en-US" altLang="ja-JP" sz="3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ja-JP" sz="3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insegura</a:t>
            </a:r>
            <a:r>
              <a:rPr lang="en-US" altLang="en-US" sz="3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”</a:t>
            </a:r>
            <a:endParaRPr lang="en-US" altLang="pt-BR" sz="30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5058" name="Picture 2" descr="C:\Users\casa\Pictures\26-03-2011\DSC0135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251" y="1033428"/>
            <a:ext cx="6631341" cy="479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516186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293688"/>
            <a:ext cx="5046663" cy="317976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552825"/>
            <a:ext cx="2562225" cy="1565275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0200" y="3552825"/>
            <a:ext cx="2405063" cy="156527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4638" y="293688"/>
            <a:ext cx="2527300" cy="25273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2900" y="293688"/>
            <a:ext cx="3924300" cy="25273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4638" y="2901950"/>
            <a:ext cx="4237038" cy="221615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1050" y="2901950"/>
            <a:ext cx="2216150" cy="221615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8046611E-46B5-42CA-BE8A-DFDFB1526EDE}"/>
              </a:ext>
            </a:extLst>
          </p:cNvPr>
          <p:cNvSpPr txBox="1"/>
          <p:nvPr/>
        </p:nvSpPr>
        <p:spPr>
          <a:xfrm>
            <a:off x="975511" y="6252635"/>
            <a:ext cx="104083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/>
              <a:t>Papel dos movimentos sociais na criação de direitos e de indicadores</a:t>
            </a:r>
          </a:p>
        </p:txBody>
      </p:sp>
    </p:spTree>
    <p:extLst>
      <p:ext uri="{BB962C8B-B14F-4D97-AF65-F5344CB8AC3E}">
        <p14:creationId xmlns:p14="http://schemas.microsoft.com/office/powerpoint/2010/main" val="1789278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Saúde da mulher </a:t>
            </a:r>
            <a:br>
              <a:rPr lang="en-US"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aspectos históricos</a:t>
            </a:r>
            <a:br>
              <a:rPr lang="en-US"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 materno-infantilismo</a:t>
            </a:r>
            <a:br>
              <a:rPr lang="en-US"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hygiene pré-natal e infantil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ixaDeTexto 4"/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/>
              <a:t>A saúde materna </a:t>
            </a:r>
            <a:r>
              <a:rPr lang="en-US" sz="1900" b="1"/>
              <a:t>essencialista e conservadora</a:t>
            </a:r>
            <a:r>
              <a:rPr lang="en-US" sz="1900"/>
              <a:t> da maternidade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/>
              <a:t>Tutelando as mulheres como se fossem crianças  - o chamado </a:t>
            </a:r>
            <a:r>
              <a:rPr lang="en-US" sz="1900" b="1"/>
              <a:t>materno-infantilismo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/>
              <a:t>Mulheres como </a:t>
            </a:r>
            <a:r>
              <a:rPr lang="en-US" sz="1900" b="1"/>
              <a:t>meio</a:t>
            </a:r>
            <a:r>
              <a:rPr lang="en-US" sz="1900"/>
              <a:t> – aquém da condição humana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041" r="26081" b="-1"/>
          <a:stretch/>
        </p:blipFill>
        <p:spPr>
          <a:xfrm>
            <a:off x="5034625" y="640080"/>
            <a:ext cx="6143062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5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A5EBBEC-6126-FA44-A79A-F66F1C11E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19" y="315686"/>
            <a:ext cx="11487561" cy="635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4303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E8D3613-E058-6648-8752-9E7391DB3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256" y="1367160"/>
            <a:ext cx="10341429" cy="537500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41BB49C-8259-1F46-BD9F-2AE7997361BF}"/>
              </a:ext>
            </a:extLst>
          </p:cNvPr>
          <p:cNvSpPr txBox="1"/>
          <p:nvPr/>
        </p:nvSpPr>
        <p:spPr>
          <a:xfrm>
            <a:off x="359227" y="115839"/>
            <a:ext cx="10693953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200" b="1" dirty="0"/>
              <a:t>O parto não precisa ser uma experiência negativa, física e emocionalmente</a:t>
            </a:r>
          </a:p>
          <a:p>
            <a:pPr algn="ctr"/>
            <a:r>
              <a:rPr lang="pt-BR" sz="2200" b="1" dirty="0"/>
              <a:t>Como podemos melhorar a experiência das mulheres e famílias? </a:t>
            </a:r>
          </a:p>
        </p:txBody>
      </p:sp>
    </p:spTree>
    <p:extLst>
      <p:ext uri="{BB962C8B-B14F-4D97-AF65-F5344CB8AC3E}">
        <p14:creationId xmlns:p14="http://schemas.microsoft.com/office/powerpoint/2010/main" val="31526654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DBB15DE-44FF-4048-8AC7-9400A98F3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345" y="1567832"/>
            <a:ext cx="7346332" cy="4885311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3BF784A-4082-43C8-9C27-17227AA37F12}"/>
              </a:ext>
            </a:extLst>
          </p:cNvPr>
          <p:cNvSpPr txBox="1"/>
          <p:nvPr/>
        </p:nvSpPr>
        <p:spPr>
          <a:xfrm>
            <a:off x="2042934" y="726831"/>
            <a:ext cx="7080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chemeClr val="accent1">
                    <a:lumMod val="75000"/>
                  </a:schemeClr>
                </a:solidFill>
              </a:rPr>
              <a:t>Racismo estrutural e violência obstétrica</a:t>
            </a:r>
          </a:p>
        </p:txBody>
      </p:sp>
    </p:spTree>
    <p:extLst>
      <p:ext uri="{BB962C8B-B14F-4D97-AF65-F5344CB8AC3E}">
        <p14:creationId xmlns:p14="http://schemas.microsoft.com/office/powerpoint/2010/main" val="18023572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70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25" name="Freeform: Shape 72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5126" name="Freeform: Shape 74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127" name="Freeform: Shape 76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CAC7F9D-C1A7-426D-885B-D8A146530965}"/>
              </a:ext>
            </a:extLst>
          </p:cNvPr>
          <p:cNvSpPr txBox="1"/>
          <p:nvPr/>
        </p:nvSpPr>
        <p:spPr>
          <a:xfrm>
            <a:off x="457200" y="723406"/>
            <a:ext cx="3377681" cy="3826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Racismo</a:t>
            </a:r>
            <a:r>
              <a:rPr lang="en-US" sz="5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estrutural</a:t>
            </a:r>
            <a:r>
              <a:rPr lang="en-US" sz="5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mortalidade</a:t>
            </a:r>
            <a:r>
              <a:rPr lang="en-US" sz="5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materna</a:t>
            </a:r>
            <a:endParaRPr lang="en-US" sz="5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122" name="Picture 2" descr="Pretas grávidas e no pós-parto morrem mais por Covid-19 do que brancas">
            <a:extLst>
              <a:ext uri="{FF2B5EF4-FFF2-40B4-BE49-F238E27FC236}">
                <a16:creationId xmlns:a16="http://schemas.microsoft.com/office/drawing/2014/main" id="{784C1169-0CB0-BA45-80DC-53B83B501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46390" y="643469"/>
            <a:ext cx="5571062" cy="557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0090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&#10;&#10;Descrição gerada automaticamente">
            <a:extLst>
              <a:ext uri="{FF2B5EF4-FFF2-40B4-BE49-F238E27FC236}">
                <a16:creationId xmlns:a16="http://schemas.microsoft.com/office/drawing/2014/main" id="{4E02F76D-F9CB-4293-9494-40620F558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07" y="0"/>
            <a:ext cx="6950270" cy="390952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6915EE2-0D9D-42B7-B079-ECEB2AC35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5977" y="0"/>
            <a:ext cx="6017274" cy="601727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B432887-8AB8-4B2C-93A3-278011152DF8}"/>
              </a:ext>
            </a:extLst>
          </p:cNvPr>
          <p:cNvSpPr txBox="1"/>
          <p:nvPr/>
        </p:nvSpPr>
        <p:spPr>
          <a:xfrm>
            <a:off x="494522" y="4422710"/>
            <a:ext cx="365452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Disrupções</a:t>
            </a:r>
            <a:r>
              <a:rPr lang="pt-BR" dirty="0"/>
              <a:t> na assistência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Alta do pré-natal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Deslocamento e redução de leitos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Sem alternativas à hospitalização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Gestantes trabalhadoras da saúde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Falta de priorização </a:t>
            </a:r>
          </a:p>
        </p:txBody>
      </p:sp>
    </p:spTree>
    <p:extLst>
      <p:ext uri="{BB962C8B-B14F-4D97-AF65-F5344CB8AC3E}">
        <p14:creationId xmlns:p14="http://schemas.microsoft.com/office/powerpoint/2010/main" val="15282993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34DD97E-AE47-40C3-8C19-32D5A48FA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01337"/>
            <a:ext cx="5291666" cy="5455325"/>
          </a:xfrm>
          <a:prstGeom prst="rect">
            <a:avLst/>
          </a:prstGeom>
        </p:spPr>
      </p:pic>
      <p:pic>
        <p:nvPicPr>
          <p:cNvPr id="12290" name="Picture 2" descr="ONU aponta para nova dinâmica populacional, a partir da maior autonomia das  mulheres em saúde reprodutiva">
            <a:extLst>
              <a:ext uri="{FF2B5EF4-FFF2-40B4-BE49-F238E27FC236}">
                <a16:creationId xmlns:a16="http://schemas.microsoft.com/office/drawing/2014/main" id="{1816FDF5-6073-4F00-B229-E1064950F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8163" y="2052735"/>
            <a:ext cx="5291667" cy="380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56962B2-D6BD-4531-B05F-F90AC7A5DC40}"/>
              </a:ext>
            </a:extLst>
          </p:cNvPr>
          <p:cNvSpPr txBox="1"/>
          <p:nvPr/>
        </p:nvSpPr>
        <p:spPr>
          <a:xfrm>
            <a:off x="6256869" y="558162"/>
            <a:ext cx="555838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dirty="0">
                <a:solidFill>
                  <a:srgbClr val="C00000"/>
                </a:solidFill>
              </a:rPr>
              <a:t>Direitos reprodutivos, equidade </a:t>
            </a:r>
          </a:p>
          <a:p>
            <a:pPr algn="ctr"/>
            <a:r>
              <a:rPr lang="pt-BR" sz="3200" dirty="0">
                <a:solidFill>
                  <a:srgbClr val="C00000"/>
                </a:solidFill>
              </a:rPr>
              <a:t>e saúde reprodutiva</a:t>
            </a:r>
          </a:p>
        </p:txBody>
      </p:sp>
    </p:spTree>
    <p:extLst>
      <p:ext uri="{BB962C8B-B14F-4D97-AF65-F5344CB8AC3E}">
        <p14:creationId xmlns:p14="http://schemas.microsoft.com/office/powerpoint/2010/main" val="6809217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5FA7C47-B7C1-4D2E-AB49-ED23BA34B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596EE156-ABF1-4329-A6BA-03B4254E0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521144" y="911116"/>
            <a:ext cx="687754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19B9933F-AAB3-444A-8BB5-9CA194A8B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0" y="1370435"/>
            <a:ext cx="527226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7D20183A-0B1D-4A1F-89B1-ADBEDBC6E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00164" y="643467"/>
            <a:ext cx="40937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131031D3-26CD-4214-A9A4-5857EFA15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95529" y="644382"/>
            <a:ext cx="3856024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8D4003C-9559-4627-9EFD-2A454A6C44DB}"/>
              </a:ext>
            </a:extLst>
          </p:cNvPr>
          <p:cNvSpPr txBox="1"/>
          <p:nvPr/>
        </p:nvSpPr>
        <p:spPr>
          <a:xfrm>
            <a:off x="1139635" y="2546161"/>
            <a:ext cx="3200451" cy="29859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rgbClr val="FEFFFF"/>
                </a:solidFill>
              </a:rPr>
              <a:t>Vivemos um apagão de dados sobre contracepção –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rgbClr val="FEFFFF"/>
                </a:solidFill>
              </a:rPr>
              <a:t>últimos dados nacionais de 2006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966D256-7834-4572-B679-2D7747B06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268" y="817137"/>
            <a:ext cx="6539075" cy="490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9965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5FA7C47-B7C1-4D2E-AB49-ED23BA34B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596EE156-ABF1-4329-A6BA-03B4254E0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521144" y="911116"/>
            <a:ext cx="687754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19B9933F-AAB3-444A-8BB5-9CA194A8B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0" y="1370435"/>
            <a:ext cx="527226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7D20183A-0B1D-4A1F-89B1-ADBEDBC6E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00164" y="643467"/>
            <a:ext cx="40937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131031D3-26CD-4214-A9A4-5857EFA15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95529" y="644382"/>
            <a:ext cx="3856024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1D42EF9-45C6-4141-94CE-853C5C8A987A}"/>
              </a:ext>
            </a:extLst>
          </p:cNvPr>
          <p:cNvSpPr txBox="1"/>
          <p:nvPr/>
        </p:nvSpPr>
        <p:spPr>
          <a:xfrm>
            <a:off x="1139635" y="2546161"/>
            <a:ext cx="3200451" cy="29859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>
                <a:solidFill>
                  <a:srgbClr val="FEFFFF"/>
                </a:solidFill>
              </a:rPr>
              <a:t>Apagão</a:t>
            </a:r>
            <a:r>
              <a:rPr lang="en-US" sz="2400" dirty="0">
                <a:solidFill>
                  <a:srgbClr val="FEFFFF"/>
                </a:solidFill>
              </a:rPr>
              <a:t> de dados e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FEFFFF"/>
                </a:solidFill>
              </a:rPr>
              <a:t>a </a:t>
            </a:r>
            <a:r>
              <a:rPr lang="en-US" sz="2400" dirty="0" err="1">
                <a:solidFill>
                  <a:srgbClr val="FEFFFF"/>
                </a:solidFill>
              </a:rPr>
              <a:t>situação</a:t>
            </a:r>
            <a:r>
              <a:rPr lang="en-US" sz="2400" dirty="0">
                <a:solidFill>
                  <a:srgbClr val="FEFFFF"/>
                </a:solidFill>
              </a:rPr>
              <a:t> </a:t>
            </a:r>
            <a:r>
              <a:rPr lang="en-US" sz="2400" dirty="0" err="1">
                <a:solidFill>
                  <a:srgbClr val="FEFFFF"/>
                </a:solidFill>
              </a:rPr>
              <a:t>atual</a:t>
            </a:r>
            <a:r>
              <a:rPr lang="en-US" sz="2400" dirty="0">
                <a:solidFill>
                  <a:srgbClr val="FEFFFF"/>
                </a:solidFill>
              </a:rPr>
              <a:t>: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EFFFF"/>
                </a:solidFill>
              </a:rPr>
              <a:t>redução</a:t>
            </a:r>
            <a:r>
              <a:rPr lang="en-US" sz="2400" dirty="0">
                <a:solidFill>
                  <a:srgbClr val="FEFFFF"/>
                </a:solidFill>
              </a:rPr>
              <a:t> de </a:t>
            </a:r>
            <a:r>
              <a:rPr lang="en-US" sz="2400" dirty="0" err="1">
                <a:solidFill>
                  <a:srgbClr val="FEFFFF"/>
                </a:solidFill>
              </a:rPr>
              <a:t>escolhas</a:t>
            </a:r>
            <a:r>
              <a:rPr lang="en-US" sz="2400" dirty="0">
                <a:solidFill>
                  <a:srgbClr val="FEFFFF"/>
                </a:solidFill>
              </a:rPr>
              <a:t>,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EFFFF"/>
                </a:solidFill>
              </a:rPr>
              <a:t>aumento</a:t>
            </a:r>
            <a:r>
              <a:rPr lang="en-US" sz="2400" dirty="0">
                <a:solidFill>
                  <a:srgbClr val="FEFFFF"/>
                </a:solidFill>
              </a:rPr>
              <a:t> </a:t>
            </a:r>
            <a:r>
              <a:rPr lang="en-US" sz="2400" dirty="0" err="1">
                <a:solidFill>
                  <a:srgbClr val="FEFFFF"/>
                </a:solidFill>
              </a:rPr>
              <a:t>hormonais</a:t>
            </a:r>
            <a:r>
              <a:rPr lang="en-US" sz="2400" dirty="0">
                <a:solidFill>
                  <a:srgbClr val="FEFFFF"/>
                </a:solidFill>
              </a:rPr>
              <a:t>,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EFFFF"/>
                </a:solidFill>
              </a:rPr>
              <a:t>aumento</a:t>
            </a:r>
            <a:r>
              <a:rPr lang="en-US" sz="2400" dirty="0">
                <a:solidFill>
                  <a:srgbClr val="FEFFFF"/>
                </a:solidFill>
              </a:rPr>
              <a:t> LARCs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D11D4D5-F101-4CD4-8A59-31B0F6A86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268" y="817137"/>
            <a:ext cx="6539075" cy="490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4784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C2832B0-D577-4EA0-820F-695EE1E9D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FA57A853-2E0C-42F0-85F3-C0B501A9C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84269" y="1756600"/>
            <a:ext cx="1080325" cy="4736395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F2E9C3F6-DA5B-4DBC-9A74-B8E0CB075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76839" y="1357766"/>
            <a:ext cx="687754" cy="430312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1A166365-F18F-415C-B28F-D46003176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78850" y="1135060"/>
            <a:ext cx="409371" cy="416921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8">
            <a:extLst>
              <a:ext uri="{FF2B5EF4-FFF2-40B4-BE49-F238E27FC236}">
                <a16:creationId xmlns:a16="http://schemas.microsoft.com/office/drawing/2014/main" id="{B2CDDFB2-5255-4B15-A6A1-CF9145882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1124043"/>
            <a:ext cx="5288862" cy="39781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E6A6383-5E6F-48DB-88D0-D5B4C5970A19}"/>
              </a:ext>
            </a:extLst>
          </p:cNvPr>
          <p:cNvSpPr txBox="1"/>
          <p:nvPr/>
        </p:nvSpPr>
        <p:spPr>
          <a:xfrm>
            <a:off x="795342" y="1357766"/>
            <a:ext cx="4322204" cy="34333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Violência</a:t>
            </a:r>
            <a:r>
              <a:rPr lang="en-US" sz="46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6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doméstica</a:t>
            </a:r>
            <a:r>
              <a:rPr lang="en-US" sz="46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6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</a:t>
            </a:r>
            <a:r>
              <a:rPr lang="en-US" sz="46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quarentena</a:t>
            </a:r>
            <a:r>
              <a:rPr lang="en-US" sz="46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e </a:t>
            </a:r>
            <a:r>
              <a:rPr lang="en-US" sz="46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respostas</a:t>
            </a:r>
            <a:r>
              <a:rPr lang="en-US" sz="46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institucionais</a:t>
            </a:r>
            <a:endParaRPr lang="en-US" sz="46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DE107F8-FB62-4E44-82F2-3E023BCE2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4455" y="643468"/>
            <a:ext cx="4380512" cy="26957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732483E-7C66-40D1-A7CA-B82213B41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8538" y="3508757"/>
            <a:ext cx="1923201" cy="2718307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25E30EF6-B188-437B-B692-D06085B6F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6165" y="3518832"/>
            <a:ext cx="1970238" cy="270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5493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1" name="Isosceles Triangle 8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O Combate à Violência contra a Mulher (VCM) no Brasil em época de COVID-19">
            <a:extLst>
              <a:ext uri="{FF2B5EF4-FFF2-40B4-BE49-F238E27FC236}">
                <a16:creationId xmlns:a16="http://schemas.microsoft.com/office/drawing/2014/main" id="{369C5BE0-79F1-49F8-A8D3-E556B9D7C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3942" y="643467"/>
            <a:ext cx="9904116" cy="557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Isosceles Triangle 8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849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7805" y="1849999"/>
            <a:ext cx="5483836" cy="4629062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378941" y="329514"/>
            <a:ext cx="1168125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/>
              <a:t>Feminismo  (“2ª. Onda”) dos anos 60-70, em muitos países </a:t>
            </a:r>
          </a:p>
          <a:p>
            <a:pPr algn="ctr"/>
            <a:endParaRPr lang="pt-BR" sz="1500">
              <a:solidFill>
                <a:prstClr val="black"/>
              </a:solidFill>
            </a:endParaRPr>
          </a:p>
          <a:p>
            <a:pPr algn="ctr"/>
            <a:r>
              <a:rPr lang="pt-BR" sz="2800">
                <a:solidFill>
                  <a:prstClr val="black"/>
                </a:solidFill>
              </a:rPr>
              <a:t>Mudanças na cultura e legislação - </a:t>
            </a:r>
            <a:r>
              <a:rPr lang="pt-BR" sz="2800" b="1">
                <a:solidFill>
                  <a:srgbClr val="AA2F0E"/>
                </a:solidFill>
              </a:rPr>
              <a:t>legalização do aborto e da contracepção</a:t>
            </a:r>
            <a:endParaRPr lang="pt-BR" sz="2800" dirty="0">
              <a:solidFill>
                <a:srgbClr val="AA2F0E"/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231" y="1849999"/>
            <a:ext cx="5604719" cy="458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224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E17995E-AD35-0142-929F-C945EC6DFD30}"/>
              </a:ext>
            </a:extLst>
          </p:cNvPr>
          <p:cNvSpPr/>
          <p:nvPr/>
        </p:nvSpPr>
        <p:spPr>
          <a:xfrm>
            <a:off x="643468" y="1782981"/>
            <a:ext cx="4970877" cy="4393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0" u="none" strike="noStrike">
                <a:effectLst/>
              </a:rPr>
              <a:t>Fórum Brasileiro de Segurança Pública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/>
              <a:t>Levantamento do Datafolha encomendada pelo Fórum Brasileiro de Segurança Pública mostrou que quase metade das mulheres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/>
              <a:t>que sofreram violência no último ano também perderam o emprego.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/>
              <a:t>Média entre as que não sofreram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/>
              <a:t>violência foi de 29,5%.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0" u="none" strike="noStrike">
                <a:effectLst/>
              </a:rPr>
              <a:t> 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Pesquisa sobre violência doméstica  — Foto: Arte/G1">
            <a:extLst>
              <a:ext uri="{FF2B5EF4-FFF2-40B4-BE49-F238E27FC236}">
                <a16:creationId xmlns:a16="http://schemas.microsoft.com/office/drawing/2014/main" id="{CC979EE3-5CD0-3E41-8A5F-CC5560E59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7813" y="1008495"/>
            <a:ext cx="5290720" cy="484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5CBE6EC-46EF-45D9-8E16-DCDC5917C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4720" y="0"/>
            <a:ext cx="1097280" cy="1097280"/>
            <a:chOff x="11094720" y="0"/>
            <a:chExt cx="1097280" cy="1097280"/>
          </a:xfrm>
        </p:grpSpPr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DEEDCD65-9740-4F34-BDF1-9C068E053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1094720" y="0"/>
              <a:ext cx="1097280" cy="109728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B3DA7FD-5CC0-46D1-9DFB-5BAF6BE249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189552" y="127618"/>
              <a:ext cx="457894" cy="457894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272182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erfil das vítimas de violência doméstica — Foto: Arte/G1">
            <a:extLst>
              <a:ext uri="{FF2B5EF4-FFF2-40B4-BE49-F238E27FC236}">
                <a16:creationId xmlns:a16="http://schemas.microsoft.com/office/drawing/2014/main" id="{47F60E8B-3A6D-E444-A2B4-4AF69033F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67" y="441979"/>
            <a:ext cx="6581547" cy="625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8613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8B014C-56F9-1F49-9B7A-BAF46F7515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2" y="639193"/>
            <a:ext cx="3571810" cy="3573516"/>
          </a:xfrm>
        </p:spPr>
        <p:txBody>
          <a:bodyPr>
            <a:normAutofit/>
          </a:bodyPr>
          <a:lstStyle/>
          <a:p>
            <a:pPr algn="l"/>
            <a:r>
              <a:rPr lang="pt-BR" sz="4600" b="1" dirty="0">
                <a:latin typeface="+mn-lt"/>
                <a:cs typeface="AL BAYAN PLAIN" pitchFamily="2" charset="-78"/>
              </a:rPr>
              <a:t>Obrigada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956790D-E8F5-6D4D-93BF-B52CB16AD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882" y="4631161"/>
            <a:ext cx="3571810" cy="1559327"/>
          </a:xfrm>
        </p:spPr>
        <p:txBody>
          <a:bodyPr>
            <a:normAutofit/>
          </a:bodyPr>
          <a:lstStyle/>
          <a:p>
            <a:pPr algn="l"/>
            <a:r>
              <a:rPr lang="pt-BR" sz="1500" dirty="0"/>
              <a:t>Simone G Diniz – sidiniz@usp.br</a:t>
            </a:r>
          </a:p>
          <a:p>
            <a:pPr algn="l"/>
            <a:r>
              <a:rPr lang="pt-BR" sz="1500" b="1" dirty="0"/>
              <a:t>Faculdade de Saúde Pública</a:t>
            </a:r>
          </a:p>
          <a:p>
            <a:pPr algn="l"/>
            <a:r>
              <a:rPr lang="pt-BR" sz="1500" b="1" dirty="0"/>
              <a:t>Universidade de São Paulo</a:t>
            </a:r>
          </a:p>
          <a:p>
            <a:pPr algn="l"/>
            <a:r>
              <a:rPr lang="pt-BR" sz="1500" dirty="0"/>
              <a:t>Gênero e Evidências em Maternidade e Saúde (GEMAS – CNPq)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FAC6E07-D55E-C34A-B4EB-6233F9189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5688" y="640080"/>
            <a:ext cx="6411831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75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02508" y="271849"/>
            <a:ext cx="114490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prstClr val="black"/>
                </a:solidFill>
              </a:rPr>
              <a:t>Feminismo e a denúncia de abusos de contracepção e esterilização forçados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8089" y="2780810"/>
            <a:ext cx="3315162" cy="271798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30" y="3053594"/>
            <a:ext cx="3463906" cy="2445204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8081172" y="5849393"/>
            <a:ext cx="3265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4472C4"/>
                </a:solidFill>
              </a:rPr>
              <a:t>O caso do DIU </a:t>
            </a:r>
            <a:r>
              <a:rPr lang="pt-BR" b="1" dirty="0" err="1">
                <a:solidFill>
                  <a:srgbClr val="4472C4"/>
                </a:solidFill>
              </a:rPr>
              <a:t>Dalkon</a:t>
            </a:r>
            <a:r>
              <a:rPr lang="pt-BR" b="1" dirty="0">
                <a:solidFill>
                  <a:srgbClr val="4472C4"/>
                </a:solidFill>
              </a:rPr>
              <a:t> Shields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544496" y="5849393"/>
            <a:ext cx="3498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4472C4"/>
                </a:solidFill>
              </a:rPr>
              <a:t>Racismo e esterilização forçada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765" y="2094550"/>
            <a:ext cx="2869337" cy="3833800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4340883" y="1725218"/>
            <a:ext cx="3383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rgbClr val="4472C4"/>
                </a:solidFill>
              </a:rPr>
              <a:t>As mortes nas pesquisas de pílula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521866" y="855161"/>
            <a:ext cx="93657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accent1">
                    <a:lumMod val="50000"/>
                  </a:schemeClr>
                </a:solidFill>
              </a:rPr>
              <a:t>Saúde da mulher: uma longa história de abusos e impunidade</a:t>
            </a:r>
          </a:p>
        </p:txBody>
      </p:sp>
    </p:spTree>
    <p:extLst>
      <p:ext uri="{BB962C8B-B14F-4D97-AF65-F5344CB8AC3E}">
        <p14:creationId xmlns:p14="http://schemas.microsoft.com/office/powerpoint/2010/main" val="949336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2555" y="365125"/>
            <a:ext cx="11630480" cy="557513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>
                <a:solidFill>
                  <a:srgbClr val="C00000"/>
                </a:solidFill>
              </a:rPr>
              <a:t>O conceito de liberdade reprodutiva e os direitos sociais</a:t>
            </a:r>
            <a:endParaRPr lang="pt-BR" b="1" dirty="0">
              <a:solidFill>
                <a:srgbClr val="C0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17556" y="1295272"/>
            <a:ext cx="8608541" cy="5327950"/>
          </a:xfrm>
        </p:spPr>
        <p:txBody>
          <a:bodyPr>
            <a:normAutofit fontScale="62500" lnSpcReduction="20000"/>
          </a:bodyPr>
          <a:lstStyle/>
          <a:p>
            <a:r>
              <a:rPr lang="pt-BR" sz="3300"/>
              <a:t>“Além dos serviços adequados e seguros de </a:t>
            </a:r>
            <a:r>
              <a:rPr lang="pt-BR" sz="3300" b="1"/>
              <a:t>contracepção e aborto</a:t>
            </a:r>
            <a:r>
              <a:rPr lang="pt-BR" sz="3300"/>
              <a:t>, e o </a:t>
            </a:r>
            <a:r>
              <a:rPr lang="pt-BR" sz="3300" b="1"/>
              <a:t>fim das esterilizações involuntárias</a:t>
            </a:r>
            <a:r>
              <a:rPr lang="pt-BR" sz="3300"/>
              <a:t>, a liberdade reprodutiva significa...” </a:t>
            </a:r>
          </a:p>
          <a:p>
            <a:endParaRPr lang="pt-BR"/>
          </a:p>
          <a:p>
            <a:pPr marL="0" indent="0">
              <a:buNone/>
            </a:pPr>
            <a:r>
              <a:rPr lang="pt-BR" sz="4300"/>
              <a:t>“a disponibilidade para todas as pessoas de </a:t>
            </a:r>
            <a:r>
              <a:rPr lang="pt-BR" sz="4300" b="1"/>
              <a:t>creches e escolas </a:t>
            </a:r>
            <a:r>
              <a:rPr lang="pt-BR" sz="4300"/>
              <a:t>de boa qualidade, moradia decente, </a:t>
            </a:r>
            <a:r>
              <a:rPr lang="pt-BR" sz="4300" b="1"/>
              <a:t>apoio social e salários adequados </a:t>
            </a:r>
            <a:r>
              <a:rPr lang="pt-BR" sz="4300"/>
              <a:t>para o sustento de filhos, e </a:t>
            </a:r>
            <a:r>
              <a:rPr lang="pt-BR" sz="4300" b="1"/>
              <a:t>assistência à saúde</a:t>
            </a:r>
            <a:r>
              <a:rPr lang="pt-BR" sz="4300"/>
              <a:t> de boa qualidade à gravidez, parto e pós-parto. Significa também </a:t>
            </a:r>
            <a:r>
              <a:rPr lang="pt-BR" sz="4300" b="1"/>
              <a:t>liberdade de escolha sexual</a:t>
            </a:r>
            <a:r>
              <a:rPr lang="pt-BR" sz="4300"/>
              <a:t>, o que implica o </a:t>
            </a:r>
            <a:r>
              <a:rPr lang="pt-BR" sz="4300" b="1"/>
              <a:t>fim de normas culturais </a:t>
            </a:r>
            <a:r>
              <a:rPr lang="pt-BR" sz="4300"/>
              <a:t>que definem uma mulher em termos de ter filhos e viver com um homem; uma afirmação dos direitos das pessoas de ter </a:t>
            </a:r>
            <a:r>
              <a:rPr lang="pt-BR" sz="4300" b="1"/>
              <a:t>filhos fora das famílias convencionais</a:t>
            </a:r>
            <a:r>
              <a:rPr lang="pt-BR" sz="4300"/>
              <a:t>; e a </a:t>
            </a:r>
            <a:r>
              <a:rPr lang="pt-BR" sz="4300" b="1"/>
              <a:t>transformação dos arranjos sobre os cuidados com as crianças</a:t>
            </a:r>
            <a:r>
              <a:rPr lang="pt-BR" sz="4300"/>
              <a:t>, de forma que estes sejam compartilhados entre mulheres e homens.”</a:t>
            </a:r>
          </a:p>
          <a:p>
            <a:pPr marL="0" indent="0">
              <a:buNone/>
            </a:pPr>
            <a:endParaRPr lang="pt-BR" sz="2300"/>
          </a:p>
          <a:p>
            <a:pPr marL="0" indent="0">
              <a:buNone/>
            </a:pPr>
            <a:r>
              <a:rPr lang="pt-BR" sz="2300"/>
              <a:t>(documento de fundação do CARASA - Committee for Abortion Rights and Against Sterilization Abuse (Comitê pelo Direito ao Aborto e contra o Abuso da Esterilização, em 1979), in Petchesky, 2006</a:t>
            </a:r>
            <a:r>
              <a:rPr lang="en-US" sz="2300"/>
              <a:t>: On the Unstable Marriage of Reproductive and Sexual Rights The Case for a Trial Separation Conscience Spring 2006</a:t>
            </a:r>
            <a:r>
              <a:rPr lang="pt-BR" sz="2300"/>
              <a:t> )</a:t>
            </a:r>
            <a:endParaRPr lang="pt-BR" sz="23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36" y="1118465"/>
            <a:ext cx="3025410" cy="539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219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6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8195" name="Rectangle 6"/>
          <p:cNvSpPr>
            <a:spLocks noChangeArrowheads="1"/>
          </p:cNvSpPr>
          <p:nvPr/>
        </p:nvSpPr>
        <p:spPr bwMode="auto">
          <a:xfrm>
            <a:off x="888631" y="4760132"/>
            <a:ext cx="3947420" cy="177782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None/>
            </a:pPr>
            <a:endParaRPr lang="en-US" altLang="pt-BR" sz="25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None/>
            </a:pPr>
            <a:r>
              <a:rPr lang="en-US" altLang="pt-BR" sz="25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Saúde da mulher, saúde integral da mulher – o PAISM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None/>
            </a:pPr>
            <a:endParaRPr lang="en-US" altLang="pt-BR" sz="25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44C110BA-81E8-4247-853A-5F2B93E92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37825"/>
          </a:xfrm>
          <a:custGeom>
            <a:avLst/>
            <a:gdLst>
              <a:gd name="connsiteX0" fmla="*/ 0 w 12192000"/>
              <a:gd name="connsiteY0" fmla="*/ 0 h 4537825"/>
              <a:gd name="connsiteX1" fmla="*/ 12192000 w 12192000"/>
              <a:gd name="connsiteY1" fmla="*/ 0 h 4537825"/>
              <a:gd name="connsiteX2" fmla="*/ 12192000 w 12192000"/>
              <a:gd name="connsiteY2" fmla="*/ 3020937 h 4537825"/>
              <a:gd name="connsiteX3" fmla="*/ 12192000 w 12192000"/>
              <a:gd name="connsiteY3" fmla="*/ 3213062 h 4537825"/>
              <a:gd name="connsiteX4" fmla="*/ 12192000 w 12192000"/>
              <a:gd name="connsiteY4" fmla="*/ 4188880 h 4537825"/>
              <a:gd name="connsiteX5" fmla="*/ 12113803 w 12192000"/>
              <a:gd name="connsiteY5" fmla="*/ 4197163 h 4537825"/>
              <a:gd name="connsiteX6" fmla="*/ 6753597 w 12192000"/>
              <a:gd name="connsiteY6" fmla="*/ 4520720 h 4537825"/>
              <a:gd name="connsiteX7" fmla="*/ 400746 w 12192000"/>
              <a:gd name="connsiteY7" fmla="*/ 4349377 h 4537825"/>
              <a:gd name="connsiteX8" fmla="*/ 0 w 12192000"/>
              <a:gd name="connsiteY8" fmla="*/ 4312401 h 4537825"/>
              <a:gd name="connsiteX9" fmla="*/ 0 w 12192000"/>
              <a:gd name="connsiteY9" fmla="*/ 3213062 h 4537825"/>
              <a:gd name="connsiteX10" fmla="*/ 0 w 12192000"/>
              <a:gd name="connsiteY10" fmla="*/ 3020937 h 453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4537825">
                <a:moveTo>
                  <a:pt x="0" y="0"/>
                </a:moveTo>
                <a:lnTo>
                  <a:pt x="12192000" y="0"/>
                </a:lnTo>
                <a:lnTo>
                  <a:pt x="12192000" y="3020937"/>
                </a:lnTo>
                <a:lnTo>
                  <a:pt x="12192000" y="3213062"/>
                </a:lnTo>
                <a:lnTo>
                  <a:pt x="12192000" y="4188880"/>
                </a:lnTo>
                <a:lnTo>
                  <a:pt x="12113803" y="4197163"/>
                </a:lnTo>
                <a:cubicBezTo>
                  <a:pt x="10139508" y="4395112"/>
                  <a:pt x="8237152" y="4488115"/>
                  <a:pt x="6753597" y="4520720"/>
                </a:cubicBezTo>
                <a:cubicBezTo>
                  <a:pt x="4940362" y="4560569"/>
                  <a:pt x="2657278" y="4541239"/>
                  <a:pt x="400746" y="4349377"/>
                </a:cubicBezTo>
                <a:lnTo>
                  <a:pt x="0" y="4312401"/>
                </a:lnTo>
                <a:lnTo>
                  <a:pt x="0" y="3213062"/>
                </a:lnTo>
                <a:lnTo>
                  <a:pt x="0" y="3020937"/>
                </a:lnTo>
                <a:close/>
              </a:path>
            </a:pathLst>
          </a:custGeom>
          <a:solidFill>
            <a:schemeClr val="tx1"/>
          </a:soli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591" y="671951"/>
            <a:ext cx="10813812" cy="3359108"/>
          </a:xfrm>
          <a:prstGeom prst="rect">
            <a:avLst/>
          </a:prstGeom>
        </p:spPr>
      </p:pic>
      <p:sp>
        <p:nvSpPr>
          <p:cNvPr id="8196" name="Text Box 7"/>
          <p:cNvSpPr txBox="1">
            <a:spLocks noChangeArrowheads="1"/>
          </p:cNvSpPr>
          <p:nvPr/>
        </p:nvSpPr>
        <p:spPr bwMode="auto">
          <a:xfrm>
            <a:off x="5118447" y="4767660"/>
            <a:ext cx="6281873" cy="17703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pt-BR" sz="1700">
                <a:latin typeface="+mn-lt"/>
              </a:rPr>
              <a:t>Programação em saúde, reforma sanitária</a:t>
            </a:r>
          </a:p>
          <a:p>
            <a:pPr marL="3429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pt-BR" sz="1700">
                <a:latin typeface="+mn-lt"/>
              </a:rPr>
              <a:t>“Nosso corpo nos pertence” e direitos sociais</a:t>
            </a:r>
          </a:p>
          <a:p>
            <a:pPr marL="3429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pt-BR" sz="1700">
                <a:latin typeface="+mn-lt"/>
              </a:rPr>
              <a:t>Um ativo  movimento de saúde da mulher: material educativo</a:t>
            </a:r>
          </a:p>
          <a:p>
            <a:pPr marL="3429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pt-BR" sz="1700">
                <a:latin typeface="+mn-lt"/>
              </a:rPr>
              <a:t>A Carta de Itapecerica de 1984: saúde e política</a:t>
            </a:r>
          </a:p>
          <a:p>
            <a:pPr marL="3429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pt-BR" sz="1700">
                <a:latin typeface="+mn-lt"/>
              </a:rPr>
              <a:t>A noção de “cidadania reprodutiva”: uma agenda ampla</a:t>
            </a:r>
          </a:p>
        </p:txBody>
      </p:sp>
    </p:spTree>
    <p:extLst>
      <p:ext uri="{BB962C8B-B14F-4D97-AF65-F5344CB8AC3E}">
        <p14:creationId xmlns:p14="http://schemas.microsoft.com/office/powerpoint/2010/main" val="14650602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330" y="2003142"/>
            <a:ext cx="4131342" cy="431504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6413" y="4355948"/>
            <a:ext cx="3834926" cy="196223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6413" y="1870290"/>
            <a:ext cx="3291161" cy="2130637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23745" y="1101896"/>
            <a:ext cx="4770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AA2F0E"/>
                </a:solidFill>
              </a:rPr>
              <a:t>Romper com a promoção da ignorância, promover a decisão compartilhada</a:t>
            </a:r>
          </a:p>
        </p:txBody>
      </p:sp>
      <p:sp>
        <p:nvSpPr>
          <p:cNvPr id="7" name="Retângulo 6"/>
          <p:cNvSpPr/>
          <p:nvPr/>
        </p:nvSpPr>
        <p:spPr>
          <a:xfrm>
            <a:off x="6845416" y="1083773"/>
            <a:ext cx="46894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AA2F0E"/>
                </a:solidFill>
              </a:rPr>
              <a:t>O questionamento de autoridades e hierarquias, o empoderamento das pacientes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718034" y="158600"/>
            <a:ext cx="73049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/>
              <a:t>O PAISM e a operacionalização de direitos</a:t>
            </a:r>
          </a:p>
        </p:txBody>
      </p:sp>
    </p:spTree>
    <p:extLst>
      <p:ext uri="{BB962C8B-B14F-4D97-AF65-F5344CB8AC3E}">
        <p14:creationId xmlns:p14="http://schemas.microsoft.com/office/powerpoint/2010/main" val="28768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048104" y="1577238"/>
            <a:ext cx="5654538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/>
              <a:t>Reconhecimento pela </a:t>
            </a:r>
            <a:r>
              <a:rPr lang="pt-BR" sz="2400" b="1" dirty="0"/>
              <a:t>Constituição de 1988 dos direitos reprodutivos</a:t>
            </a:r>
            <a:r>
              <a:rPr lang="pt-BR" sz="2400" dirty="0"/>
              <a:t>: direito à igualdade de gênero e ao planejamento familiar (responsabilidade do estado)</a:t>
            </a:r>
          </a:p>
          <a:p>
            <a:endParaRPr lang="pt-BR" sz="2400" dirty="0"/>
          </a:p>
          <a:p>
            <a:r>
              <a:rPr lang="pt-BR" sz="2400" dirty="0"/>
              <a:t>“</a:t>
            </a:r>
            <a:r>
              <a:rPr lang="pt-BR" sz="2400" i="1" dirty="0"/>
              <a:t>No plano internacional, (...) </a:t>
            </a:r>
            <a:r>
              <a:rPr lang="pt-BR" sz="2400" b="1" i="1" dirty="0"/>
              <a:t>abria caminho para a consagração, em 1994, dos direitos reprodutivos na Conferência de Cairo</a:t>
            </a:r>
            <a:r>
              <a:rPr lang="pt-BR" sz="2400" i="1" dirty="0"/>
              <a:t>, com a contribuição fundamental do movimento feminista brasileiro.” </a:t>
            </a:r>
          </a:p>
          <a:p>
            <a:endParaRPr lang="pt-BR" i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276836" y="6268614"/>
            <a:ext cx="11643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de Britto, Marcelo Andréas Faria. A INFLUÊNCIA DE MOVIMENTOS DE MULHERES NAS POLÍTICAS </a:t>
            </a:r>
            <a:r>
              <a:rPr lang="pt-BR" sz="1200" dirty="0" err="1"/>
              <a:t>PÚBLICaS</a:t>
            </a:r>
            <a:r>
              <a:rPr lang="pt-BR" sz="1200" dirty="0"/>
              <a:t> PARA A SAÚDE DA MULHER NO BRASIL. Diss. Universidade de Brasília, 2014</a:t>
            </a:r>
            <a:r>
              <a:rPr lang="pt-BR" dirty="0"/>
              <a:t>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37" y="1761904"/>
            <a:ext cx="4970152" cy="3355596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975918" y="247213"/>
            <a:ext cx="103911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/>
              <a:t>PAISM e o movimento de mulheres como agente social de mudanças da legislação e das práticas de saúde </a:t>
            </a:r>
            <a:r>
              <a:rPr lang="pt-BR" dirty="0"/>
              <a:t>(México, 1984) </a:t>
            </a:r>
          </a:p>
        </p:txBody>
      </p:sp>
    </p:spTree>
    <p:extLst>
      <p:ext uri="{BB962C8B-B14F-4D97-AF65-F5344CB8AC3E}">
        <p14:creationId xmlns:p14="http://schemas.microsoft.com/office/powerpoint/2010/main" val="1626822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948556" y="340709"/>
            <a:ext cx="945433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200">
              <a:spcBef>
                <a:spcPct val="0"/>
              </a:spcBef>
              <a:buFontTx/>
              <a:buNone/>
            </a:pPr>
            <a:r>
              <a:rPr lang="pt-BR" altLang="pt-BR" sz="2800" b="1" dirty="0">
                <a:solidFill>
                  <a:srgbClr val="AA2F0E"/>
                </a:solidFill>
              </a:rPr>
              <a:t>Saúde reprodutiva definida na ICPD</a:t>
            </a:r>
            <a:r>
              <a:rPr lang="pt-BR" altLang="pt-BR" sz="2600" b="1" dirty="0">
                <a:solidFill>
                  <a:srgbClr val="AA2F0E"/>
                </a:solidFill>
              </a:rPr>
              <a:t>: o Capítulo VII</a:t>
            </a:r>
          </a:p>
        </p:txBody>
      </p:sp>
      <p:graphicFrame>
        <p:nvGraphicFramePr>
          <p:cNvPr id="16387" name="Object 5"/>
          <p:cNvGraphicFramePr>
            <a:graphicFrameLocks noChangeAspect="1"/>
          </p:cNvGraphicFramePr>
          <p:nvPr/>
        </p:nvGraphicFramePr>
        <p:xfrm>
          <a:off x="1774826" y="5734050"/>
          <a:ext cx="2232025" cy="833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Imagem de bitmap" r:id="rId3" imgW="2219635" imgH="828791" progId="Paint.Picture">
                  <p:embed/>
                </p:oleObj>
              </mc:Choice>
              <mc:Fallback>
                <p:oleObj name="Imagem de bitmap" r:id="rId3" imgW="2219635" imgH="828791" progId="Paint.Picture">
                  <p:embed/>
                  <p:pic>
                    <p:nvPicPr>
                      <p:cNvPr id="1638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4826" y="5734050"/>
                        <a:ext cx="2232025" cy="833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8" name="Object 6"/>
          <p:cNvGraphicFramePr>
            <a:graphicFrameLocks noChangeAspect="1"/>
          </p:cNvGraphicFramePr>
          <p:nvPr/>
        </p:nvGraphicFramePr>
        <p:xfrm>
          <a:off x="3935414" y="5734051"/>
          <a:ext cx="2219325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Imagem de bitmap" r:id="rId5" imgW="2219635" imgH="828791" progId="Paint.Picture">
                  <p:embed/>
                </p:oleObj>
              </mc:Choice>
              <mc:Fallback>
                <p:oleObj name="Imagem de bitmap" r:id="rId5" imgW="2219635" imgH="828791" progId="Paint.Picture">
                  <p:embed/>
                  <p:pic>
                    <p:nvPicPr>
                      <p:cNvPr id="1638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5414" y="5734051"/>
                        <a:ext cx="2219325" cy="828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9" name="Object 7"/>
          <p:cNvGraphicFramePr>
            <a:graphicFrameLocks noChangeAspect="1"/>
          </p:cNvGraphicFramePr>
          <p:nvPr/>
        </p:nvGraphicFramePr>
        <p:xfrm>
          <a:off x="6096001" y="5734051"/>
          <a:ext cx="2219325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Imagem de bitmap" r:id="rId6" imgW="2219635" imgH="828791" progId="Paint.Picture">
                  <p:embed/>
                </p:oleObj>
              </mc:Choice>
              <mc:Fallback>
                <p:oleObj name="Imagem de bitmap" r:id="rId6" imgW="2219635" imgH="828791" progId="Paint.Picture">
                  <p:embed/>
                  <p:pic>
                    <p:nvPicPr>
                      <p:cNvPr id="1638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1" y="5734051"/>
                        <a:ext cx="2219325" cy="828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0" name="Object 8"/>
          <p:cNvGraphicFramePr>
            <a:graphicFrameLocks noChangeAspect="1"/>
          </p:cNvGraphicFramePr>
          <p:nvPr/>
        </p:nvGraphicFramePr>
        <p:xfrm>
          <a:off x="8183564" y="5734051"/>
          <a:ext cx="2219325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Imagem de bitmap" r:id="rId7" imgW="2219635" imgH="828791" progId="Paint.Picture">
                  <p:embed/>
                </p:oleObj>
              </mc:Choice>
              <mc:Fallback>
                <p:oleObj name="Imagem de bitmap" r:id="rId7" imgW="2219635" imgH="828791" progId="Paint.Picture">
                  <p:embed/>
                  <p:pic>
                    <p:nvPicPr>
                      <p:cNvPr id="1639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3564" y="5734051"/>
                        <a:ext cx="2219325" cy="828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1" name="Rectangle 9"/>
          <p:cNvSpPr>
            <a:spLocks noChangeArrowheads="1"/>
          </p:cNvSpPr>
          <p:nvPr/>
        </p:nvSpPr>
        <p:spPr bwMode="auto">
          <a:xfrm>
            <a:off x="2063750" y="1125539"/>
            <a:ext cx="8135938" cy="428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457200">
              <a:spcBef>
                <a:spcPct val="0"/>
              </a:spcBef>
              <a:buFontTx/>
              <a:buNone/>
            </a:pPr>
            <a:r>
              <a:rPr lang="pt-BR" altLang="pt-BR" sz="2500" dirty="0">
                <a:solidFill>
                  <a:prstClr val="black"/>
                </a:solidFill>
              </a:rPr>
              <a:t>“A </a:t>
            </a:r>
            <a:r>
              <a:rPr lang="pt-BR" altLang="pt-BR" sz="2500" b="1" dirty="0">
                <a:solidFill>
                  <a:prstClr val="black"/>
                </a:solidFill>
              </a:rPr>
              <a:t>saúde reprodutiva </a:t>
            </a:r>
            <a:r>
              <a:rPr lang="pt-BR" altLang="pt-BR" sz="2500" dirty="0">
                <a:solidFill>
                  <a:prstClr val="black"/>
                </a:solidFill>
              </a:rPr>
              <a:t>é um estado de completo bem-estar físico, mental e social, e não mera ausência de enfermidade ou doença, em todos os </a:t>
            </a:r>
            <a:r>
              <a:rPr lang="pt-BR" altLang="pt-BR" sz="2500" b="1" dirty="0">
                <a:solidFill>
                  <a:schemeClr val="bg2">
                    <a:lumMod val="10000"/>
                  </a:schemeClr>
                </a:solidFill>
              </a:rPr>
              <a:t>aspectos relacionados ao sistema reprodutivo e a suas funções e processos</a:t>
            </a:r>
            <a:r>
              <a:rPr lang="pt-BR" altLang="pt-BR" sz="2500" dirty="0">
                <a:solidFill>
                  <a:prstClr val="black"/>
                </a:solidFill>
              </a:rPr>
              <a:t>. </a:t>
            </a:r>
            <a:r>
              <a:rPr lang="pt-BR" altLang="pt-BR" sz="2500" dirty="0" err="1">
                <a:solidFill>
                  <a:prstClr val="black"/>
                </a:solidFill>
              </a:rPr>
              <a:t>Conseqüentemente</a:t>
            </a:r>
            <a:r>
              <a:rPr lang="pt-BR" altLang="pt-BR" sz="2500" dirty="0">
                <a:solidFill>
                  <a:prstClr val="black"/>
                </a:solidFill>
              </a:rPr>
              <a:t>, a saúde reprodutiva implica a capacidade de desfrutar de uma </a:t>
            </a:r>
            <a:r>
              <a:rPr lang="pt-BR" altLang="pt-BR" sz="2500" b="1" dirty="0">
                <a:solidFill>
                  <a:srgbClr val="993300"/>
                </a:solidFill>
              </a:rPr>
              <a:t>vida sexual satisfatória</a:t>
            </a:r>
            <a:r>
              <a:rPr lang="pt-BR" altLang="pt-BR" sz="2500" b="1" dirty="0">
                <a:solidFill>
                  <a:prstClr val="black"/>
                </a:solidFill>
              </a:rPr>
              <a:t> </a:t>
            </a:r>
            <a:r>
              <a:rPr lang="pt-BR" altLang="pt-BR" sz="2500" dirty="0">
                <a:solidFill>
                  <a:prstClr val="black"/>
                </a:solidFill>
              </a:rPr>
              <a:t>(...) Inclui também a </a:t>
            </a:r>
            <a:r>
              <a:rPr lang="pt-BR" altLang="pt-BR" sz="2500" b="1" dirty="0">
                <a:solidFill>
                  <a:prstClr val="black"/>
                </a:solidFill>
              </a:rPr>
              <a:t>saúde sexual</a:t>
            </a:r>
            <a:r>
              <a:rPr lang="pt-BR" altLang="pt-BR" sz="2500" dirty="0">
                <a:solidFill>
                  <a:prstClr val="black"/>
                </a:solidFill>
              </a:rPr>
              <a:t>, cujo objetivo é a </a:t>
            </a:r>
            <a:r>
              <a:rPr lang="pt-BR" altLang="pt-BR" sz="2500" b="1" dirty="0">
                <a:solidFill>
                  <a:prstClr val="black"/>
                </a:solidFill>
              </a:rPr>
              <a:t>melhoria da vida e das relações pessoais</a:t>
            </a:r>
            <a:r>
              <a:rPr lang="pt-BR" altLang="pt-BR" sz="2500" dirty="0">
                <a:solidFill>
                  <a:prstClr val="black"/>
                </a:solidFill>
              </a:rPr>
              <a:t>, e não somente o aconselhamento e a atenção referentes à reprodução e às doenças sexualmente transmissíveis”</a:t>
            </a:r>
          </a:p>
        </p:txBody>
      </p:sp>
    </p:spTree>
    <p:extLst>
      <p:ext uri="{BB962C8B-B14F-4D97-AF65-F5344CB8AC3E}">
        <p14:creationId xmlns:p14="http://schemas.microsoft.com/office/powerpoint/2010/main" val="423953041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877</TotalTime>
  <Words>1135</Words>
  <Application>Microsoft Macintosh PowerPoint</Application>
  <PresentationFormat>Widescreen</PresentationFormat>
  <Paragraphs>119</Paragraphs>
  <Slides>32</Slides>
  <Notes>1</Notes>
  <HiddenSlides>0</HiddenSlides>
  <MMClips>0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inherit</vt:lpstr>
      <vt:lpstr>Tema do Office</vt:lpstr>
      <vt:lpstr>Imagem de bitmap</vt:lpstr>
      <vt:lpstr>“Violências de gênero na Pandemia:  Saúde materna (1), violência doméstica (3) e direitos sexuais e reprodutivos (2)”</vt:lpstr>
      <vt:lpstr> Saúde da mulher  aspectos históricos  O materno-infantilismo  A hygiene pré-natal e infantil</vt:lpstr>
      <vt:lpstr>Apresentação do PowerPoint</vt:lpstr>
      <vt:lpstr>Apresentação do PowerPoint</vt:lpstr>
      <vt:lpstr>O conceito de liberdade reprodutiva e os direitos sociais</vt:lpstr>
      <vt:lpstr>Apresentação do PowerPoint</vt:lpstr>
      <vt:lpstr>Apresentação do PowerPoint</vt:lpstr>
      <vt:lpstr>Apresentação do PowerPoint</vt:lpstr>
      <vt:lpstr>Apresentação do PowerPoint</vt:lpstr>
      <vt:lpstr>Situação de saúde no Brasil e a covid-19</vt:lpstr>
      <vt:lpstr>Situação da saúde materna</vt:lpstr>
      <vt:lpstr>Gênero, maternidade, hierarquias sexuais, discriminação e violência (baseado em Gayle Rubin, 1984)* Todas as combinações/ sinergias são possíveis: interseccionalidades</vt:lpstr>
      <vt:lpstr>Apresentação do PowerPoint</vt:lpstr>
      <vt:lpstr>Apresentação do PowerPoint</vt:lpstr>
      <vt:lpstr>Apresentação do PowerPoint</vt:lpstr>
      <vt:lpstr>Apresentação do PowerPoint</vt:lpstr>
      <vt:lpstr>Essencialismo, saúde pública e a indústria de abordagem correcional  “O corpo da mulher é defeituoso e se beneficia da correção de rotina” </vt:lpstr>
      <vt:lpstr> “Chega de parto violento para vender cesárea” Cesárea como (comparativamente) “menos insegura”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Obrigada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carmen simone grilo diniz</dc:creator>
  <cp:lastModifiedBy>carmen simone grilo diniz</cp:lastModifiedBy>
  <cp:revision>9</cp:revision>
  <dcterms:created xsi:type="dcterms:W3CDTF">2021-08-24T19:55:58Z</dcterms:created>
  <dcterms:modified xsi:type="dcterms:W3CDTF">2021-08-25T15:05:22Z</dcterms:modified>
</cp:coreProperties>
</file>