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59" autoAdjust="0"/>
  </p:normalViewPr>
  <p:slideViewPr>
    <p:cSldViewPr>
      <p:cViewPr varScale="1">
        <p:scale>
          <a:sx n="95" d="100"/>
          <a:sy n="95" d="100"/>
        </p:scale>
        <p:origin x="36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FE8FE13-2364-46E9-9D13-197621A327A6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FE8FE13-2364-46E9-9D13-197621A327A6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E8FE13-2364-46E9-9D13-197621A327A6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Direitos</a:t>
            </a:r>
            <a:r>
              <a:rPr lang="en-US" dirty="0" smtClean="0"/>
              <a:t> </a:t>
            </a:r>
            <a:r>
              <a:rPr lang="en-US" dirty="0" err="1" smtClean="0"/>
              <a:t>Humanos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Outubro</a:t>
            </a:r>
            <a:r>
              <a:rPr lang="en-US" dirty="0" smtClean="0"/>
              <a:t> 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smtClean="0">
                <a:latin typeface="Bookman Old Style" panose="02050604050505020204" pitchFamily="18" charset="0"/>
              </a:rPr>
              <a:t>Mobilizing for Human Rights</a:t>
            </a:r>
            <a:br>
              <a:rPr lang="en-US" altLang="pt-BR" smtClean="0">
                <a:latin typeface="Bookman Old Style" panose="02050604050505020204" pitchFamily="18" charset="0"/>
              </a:rPr>
            </a:br>
            <a:r>
              <a:rPr lang="en-US" altLang="pt-BR" sz="2200" smtClean="0">
                <a:latin typeface="Bookman Old Style" panose="02050604050505020204" pitchFamily="18" charset="0"/>
              </a:rPr>
              <a:t>Teorias de Comprometimento</a:t>
            </a:r>
            <a:endParaRPr lang="en-US" altLang="pt-BR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endParaRPr lang="en-US" dirty="0" smtClean="0"/>
          </a:p>
          <a:p>
            <a:pPr marL="0" indent="0">
              <a:buSzPct val="60000"/>
              <a:buFont typeface="Wingdings" panose="05000000000000000000" pitchFamily="2" charset="2"/>
              <a:buNone/>
              <a:defRPr/>
            </a:pPr>
            <a:endParaRPr lang="pt-BR" sz="2400" dirty="0" smtClean="0">
              <a:latin typeface="+mj-lt"/>
            </a:endParaRPr>
          </a:p>
          <a:p>
            <a:pPr marL="0" indent="0">
              <a:buSzPct val="60000"/>
              <a:buFont typeface="Wingdings" panose="05000000000000000000" pitchFamily="2" charset="2"/>
              <a:buNone/>
              <a:defRPr/>
            </a:pPr>
            <a:r>
              <a:rPr lang="pt-BR" sz="2400" dirty="0" smtClean="0">
                <a:latin typeface="+mj-lt"/>
              </a:rPr>
              <a:t>Evidência:</a:t>
            </a:r>
          </a:p>
          <a:p>
            <a:pPr>
              <a:buSzPct val="60000"/>
              <a:buFont typeface="Wingdings" pitchFamily="-28" charset="2"/>
              <a:buChar char="§"/>
              <a:defRPr/>
            </a:pPr>
            <a:r>
              <a:rPr lang="pt-BR" sz="2400" dirty="0" smtClean="0">
                <a:latin typeface="+mj-lt"/>
              </a:rPr>
              <a:t>Questões:</a:t>
            </a: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pt-BR" sz="2100" dirty="0" smtClean="0">
                <a:latin typeface="+mj-lt"/>
              </a:rPr>
              <a:t>O comprometimento com o tratado reflete as preferências?</a:t>
            </a: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pt-BR" sz="2100" dirty="0" smtClean="0">
                <a:latin typeface="+mj-lt"/>
              </a:rPr>
              <a:t>O comprometimento com o tratado é enfraquecido pelas instituições domésticas?</a:t>
            </a: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pt-BR" sz="2100" dirty="0" smtClean="0">
                <a:latin typeface="+mj-lt"/>
              </a:rPr>
              <a:t>O comprometimento pode ser impulsionado por manobras estratégicas?</a:t>
            </a:r>
          </a:p>
          <a:p>
            <a:pPr lvl="1">
              <a:buSzPct val="60000"/>
              <a:buFont typeface="Wingdings" pitchFamily="-28" charset="2"/>
              <a:buChar char="§"/>
              <a:defRPr/>
            </a:pPr>
            <a:endParaRPr lang="pt-BR" sz="2100" dirty="0" smtClean="0">
              <a:latin typeface="+mj-lt"/>
            </a:endParaRPr>
          </a:p>
          <a:p>
            <a:pPr>
              <a:buSzPct val="60000"/>
              <a:buFont typeface="Wingdings" pitchFamily="-28" charset="2"/>
              <a:buChar char="§"/>
              <a:defRPr/>
            </a:pPr>
            <a:r>
              <a:rPr lang="pt-BR" sz="2400" dirty="0" smtClean="0">
                <a:latin typeface="+mj-lt"/>
              </a:rPr>
              <a:t>Tratados: ICCPR, ICESCR, CERD, CAT, CEDAW, CRC</a:t>
            </a:r>
          </a:p>
          <a:p>
            <a:pPr>
              <a:buSzPct val="60000"/>
              <a:buFont typeface="Wingdings" pitchFamily="-28" charset="2"/>
              <a:buChar char="§"/>
              <a:defRPr/>
            </a:pPr>
            <a:r>
              <a:rPr lang="pt-BR" sz="2400" dirty="0" smtClean="0">
                <a:latin typeface="+mj-lt"/>
              </a:rPr>
              <a:t>3 oportunidades para observar o comprometimento vis-à-vis o tratado:</a:t>
            </a: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pt-BR" sz="2100" dirty="0" smtClean="0">
                <a:latin typeface="+mj-lt"/>
              </a:rPr>
              <a:t>Ratificação</a:t>
            </a: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pt-BR" sz="2100" dirty="0" smtClean="0">
                <a:latin typeface="+mj-lt"/>
              </a:rPr>
              <a:t>Reservas</a:t>
            </a: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pt-BR" sz="2100" dirty="0" smtClean="0">
                <a:latin typeface="+mj-lt"/>
              </a:rPr>
              <a:t>Protocolos adicionais</a:t>
            </a:r>
          </a:p>
        </p:txBody>
      </p:sp>
    </p:spTree>
    <p:extLst>
      <p:ext uri="{BB962C8B-B14F-4D97-AF65-F5344CB8AC3E}">
        <p14:creationId xmlns:p14="http://schemas.microsoft.com/office/powerpoint/2010/main" val="400923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smtClean="0">
                <a:latin typeface="Bookman Old Style" panose="02050604050505020204" pitchFamily="18" charset="0"/>
              </a:rPr>
              <a:t>Mobilizing for Human Rights</a:t>
            </a:r>
            <a:br>
              <a:rPr lang="en-US" altLang="pt-BR" smtClean="0">
                <a:latin typeface="Bookman Old Style" panose="02050604050505020204" pitchFamily="18" charset="0"/>
              </a:rPr>
            </a:br>
            <a:r>
              <a:rPr lang="en-US" altLang="pt-BR" sz="2200" smtClean="0">
                <a:latin typeface="Bookman Old Style" panose="02050604050505020204" pitchFamily="18" charset="0"/>
              </a:rPr>
              <a:t>Theories of Commitment</a:t>
            </a:r>
            <a:endParaRPr lang="en-US" altLang="pt-BR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charset="0"/>
              <a:buChar char="o"/>
              <a:defRPr/>
            </a:pPr>
            <a:endParaRPr lang="en-US" dirty="0" smtClean="0">
              <a:ea typeface="ＭＳ Ｐゴシック" charset="0"/>
            </a:endParaRPr>
          </a:p>
          <a:p>
            <a:pPr marL="0" indent="0">
              <a:buSzPct val="60000"/>
              <a:buFont typeface="Wingdings" charset="0"/>
              <a:buNone/>
              <a:defRPr/>
            </a:pPr>
            <a:r>
              <a:rPr lang="en-US" sz="2400" dirty="0" smtClean="0">
                <a:latin typeface="+mj-lt"/>
                <a:ea typeface="ＭＳ Ｐゴシック" charset="0"/>
              </a:rPr>
              <a:t>Evidence. Ratification:</a:t>
            </a:r>
          </a:p>
          <a:p>
            <a:pPr marL="0" indent="0">
              <a:buSzPct val="60000"/>
              <a:buFont typeface="Wingdings" charset="0"/>
              <a:buNone/>
              <a:defRPr/>
            </a:pPr>
            <a:endParaRPr lang="en-US" sz="2400" dirty="0">
              <a:latin typeface="+mj-lt"/>
              <a:ea typeface="ＭＳ Ｐゴシック" charset="0"/>
            </a:endParaRPr>
          </a:p>
          <a:p>
            <a:pPr marL="0" indent="0">
              <a:buSzPct val="60000"/>
              <a:buFont typeface="Wingdings" charset="0"/>
              <a:buNone/>
              <a:defRPr/>
            </a:pPr>
            <a:endParaRPr lang="en-US" sz="2400" dirty="0" smtClean="0">
              <a:latin typeface="+mj-lt"/>
              <a:ea typeface="ＭＳ Ｐゴシック" charset="0"/>
            </a:endParaRPr>
          </a:p>
          <a:p>
            <a:pPr marL="0" indent="0">
              <a:buSzPct val="60000"/>
              <a:buFont typeface="Wingdings" charset="0"/>
              <a:buNone/>
              <a:defRPr/>
            </a:pPr>
            <a:endParaRPr lang="en-US" sz="2400" dirty="0" smtClean="0">
              <a:latin typeface="+mj-lt"/>
              <a:ea typeface="ＭＳ Ｐゴシック" charset="0"/>
            </a:endParaRPr>
          </a:p>
          <a:p>
            <a:pPr marL="0" indent="0">
              <a:buSzPct val="60000"/>
              <a:buFont typeface="Wingdings" charset="0"/>
              <a:buNone/>
              <a:defRPr/>
            </a:pPr>
            <a:endParaRPr lang="en-US" sz="2400" dirty="0" smtClean="0">
              <a:latin typeface="+mj-lt"/>
              <a:ea typeface="ＭＳ Ｐゴシック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457200" y="2667000"/>
          <a:ext cx="8153400" cy="2951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726"/>
                <a:gridCol w="3339011"/>
                <a:gridCol w="3416663"/>
              </a:tblGrid>
              <a:tr h="640041">
                <a:tc>
                  <a:txBody>
                    <a:bodyPr/>
                    <a:lstStyle/>
                    <a:p>
                      <a:r>
                        <a:rPr lang="fr-CH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Question</a:t>
                      </a:r>
                      <a:endParaRPr lang="fr-CH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fr-CH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Variables</a:t>
                      </a:r>
                      <a:endParaRPr lang="fr-CH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fr-CH" sz="18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Results</a:t>
                      </a:r>
                      <a:endParaRPr lang="fr-CH" sz="18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fr-CH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Influence on ratification</a:t>
                      </a:r>
                      <a:endParaRPr lang="fr-CH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5715" marB="45715"/>
                </a:tc>
              </a:tr>
              <a:tr h="822912">
                <a:tc>
                  <a:txBody>
                    <a:bodyPr/>
                    <a:lstStyle/>
                    <a:p>
                      <a:r>
                        <a:rPr lang="fr-CH" sz="1600" dirty="0" err="1" smtClean="0">
                          <a:latin typeface="+mj-lt"/>
                        </a:rPr>
                        <a:t>Preferences</a:t>
                      </a:r>
                      <a:endParaRPr lang="fr-CH" sz="1600" dirty="0">
                        <a:latin typeface="+mj-lt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CH" sz="1600" dirty="0" err="1" smtClean="0">
                          <a:latin typeface="+mj-lt"/>
                        </a:rPr>
                        <a:t>Democracy</a:t>
                      </a:r>
                      <a:endParaRPr lang="fr-CH" sz="1600" dirty="0" smtClean="0">
                        <a:latin typeface="+mj-lt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H" sz="1600" dirty="0" err="1" smtClean="0">
                          <a:latin typeface="+mj-lt"/>
                        </a:rPr>
                        <a:t>Leftist</a:t>
                      </a:r>
                      <a:r>
                        <a:rPr lang="fr-CH" sz="1600" baseline="0" dirty="0" smtClean="0">
                          <a:latin typeface="+mj-lt"/>
                        </a:rPr>
                        <a:t> </a:t>
                      </a:r>
                      <a:r>
                        <a:rPr lang="fr-CH" sz="1600" baseline="0" dirty="0" err="1" smtClean="0">
                          <a:latin typeface="+mj-lt"/>
                        </a:rPr>
                        <a:t>government</a:t>
                      </a:r>
                      <a:endParaRPr lang="fr-CH" sz="1600" baseline="0" dirty="0" smtClean="0">
                        <a:latin typeface="+mj-lt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H" sz="1600" baseline="0" dirty="0" smtClean="0">
                          <a:latin typeface="+mj-lt"/>
                        </a:rPr>
                        <a:t>Western nations (religion)</a:t>
                      </a:r>
                      <a:endParaRPr lang="fr-CH" sz="1600" dirty="0">
                        <a:latin typeface="+mj-lt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CH" sz="1600" dirty="0" smtClean="0">
                          <a:latin typeface="+mj-lt"/>
                        </a:rPr>
                        <a:t>Positive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fr-CH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Positive (ICESCR,</a:t>
                      </a:r>
                      <a:r>
                        <a:rPr kumimoji="0" lang="fr-CH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CERD)</a:t>
                      </a:r>
                      <a:endParaRPr lang="fr-CH" sz="1600" dirty="0" smtClean="0">
                        <a:latin typeface="+mj-lt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H" sz="1600" dirty="0" smtClean="0">
                          <a:latin typeface="+mj-lt"/>
                        </a:rPr>
                        <a:t>Islam </a:t>
                      </a:r>
                      <a:r>
                        <a:rPr lang="fr-CH" sz="1600" dirty="0" err="1" smtClean="0">
                          <a:latin typeface="+mj-lt"/>
                        </a:rPr>
                        <a:t>only</a:t>
                      </a:r>
                      <a:r>
                        <a:rPr lang="fr-CH" sz="1600" dirty="0" smtClean="0">
                          <a:latin typeface="+mj-lt"/>
                        </a:rPr>
                        <a:t> exception CEDAW</a:t>
                      </a:r>
                    </a:p>
                  </a:txBody>
                  <a:tcPr marT="45715" marB="45715"/>
                </a:tc>
              </a:tr>
              <a:tr h="822912">
                <a:tc>
                  <a:txBody>
                    <a:bodyPr/>
                    <a:lstStyle/>
                    <a:p>
                      <a:r>
                        <a:rPr lang="fr-CH" sz="1600" dirty="0" smtClean="0">
                          <a:latin typeface="+mj-lt"/>
                        </a:rPr>
                        <a:t>The </a:t>
                      </a:r>
                      <a:r>
                        <a:rPr lang="fr-CH" sz="1600" dirty="0" err="1" smtClean="0">
                          <a:latin typeface="+mj-lt"/>
                        </a:rPr>
                        <a:t>legal</a:t>
                      </a:r>
                      <a:r>
                        <a:rPr lang="fr-CH" sz="1600" dirty="0" smtClean="0">
                          <a:latin typeface="+mj-lt"/>
                        </a:rPr>
                        <a:t> system</a:t>
                      </a:r>
                      <a:endParaRPr lang="fr-CH" sz="1600" dirty="0">
                        <a:latin typeface="+mj-lt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CH" sz="1600" dirty="0" smtClean="0">
                          <a:latin typeface="+mj-lt"/>
                        </a:rPr>
                        <a:t>Common</a:t>
                      </a:r>
                      <a:r>
                        <a:rPr lang="fr-CH" sz="1600" baseline="0" dirty="0" smtClean="0">
                          <a:latin typeface="+mj-lt"/>
                        </a:rPr>
                        <a:t> </a:t>
                      </a:r>
                      <a:r>
                        <a:rPr lang="fr-CH" sz="1600" baseline="0" dirty="0" err="1" smtClean="0">
                          <a:latin typeface="+mj-lt"/>
                        </a:rPr>
                        <a:t>law</a:t>
                      </a:r>
                      <a:r>
                        <a:rPr lang="fr-CH" sz="1600" baseline="0" dirty="0" smtClean="0">
                          <a:latin typeface="+mj-lt"/>
                        </a:rPr>
                        <a:t> system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H" sz="1600" baseline="0" dirty="0" smtClean="0">
                          <a:latin typeface="+mj-lt"/>
                        </a:rPr>
                        <a:t>Ratification </a:t>
                      </a:r>
                      <a:r>
                        <a:rPr lang="fr-CH" sz="1600" baseline="0" dirty="0" err="1" smtClean="0">
                          <a:latin typeface="+mj-lt"/>
                        </a:rPr>
                        <a:t>process</a:t>
                      </a:r>
                      <a:endParaRPr lang="fr-CH" sz="1600" baseline="0" dirty="0" smtClean="0">
                        <a:latin typeface="+mj-lt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H" sz="1600" dirty="0" err="1" smtClean="0">
                          <a:latin typeface="+mj-lt"/>
                        </a:rPr>
                        <a:t>Federalism</a:t>
                      </a:r>
                      <a:r>
                        <a:rPr lang="fr-CH" sz="1600" dirty="0" smtClean="0">
                          <a:latin typeface="+mj-lt"/>
                        </a:rPr>
                        <a:t>, </a:t>
                      </a:r>
                      <a:r>
                        <a:rPr lang="fr-CH" sz="1600" dirty="0" err="1" smtClean="0">
                          <a:latin typeface="+mj-lt"/>
                        </a:rPr>
                        <a:t>presidentialism</a:t>
                      </a:r>
                      <a:endParaRPr lang="fr-CH" sz="1600" dirty="0">
                        <a:latin typeface="+mj-lt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CH" sz="1600" dirty="0" err="1" smtClean="0">
                          <a:latin typeface="+mj-lt"/>
                        </a:rPr>
                        <a:t>Negative</a:t>
                      </a:r>
                      <a:r>
                        <a:rPr lang="fr-CH" sz="1600" baseline="0" dirty="0" smtClean="0">
                          <a:latin typeface="+mj-lt"/>
                        </a:rPr>
                        <a:t> (exception CERD)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H" sz="1600" dirty="0" err="1" smtClean="0">
                          <a:latin typeface="+mj-lt"/>
                        </a:rPr>
                        <a:t>Some</a:t>
                      </a:r>
                      <a:r>
                        <a:rPr lang="fr-CH" sz="1600" baseline="0" dirty="0" smtClean="0">
                          <a:latin typeface="+mj-lt"/>
                        </a:rPr>
                        <a:t> </a:t>
                      </a:r>
                      <a:r>
                        <a:rPr lang="fr-CH" sz="1600" baseline="0" dirty="0" err="1" smtClean="0">
                          <a:latin typeface="+mj-lt"/>
                        </a:rPr>
                        <a:t>evidence</a:t>
                      </a:r>
                      <a:endParaRPr lang="fr-CH" sz="1600" dirty="0" smtClean="0">
                        <a:latin typeface="+mj-lt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H" sz="1600" dirty="0" err="1" smtClean="0">
                          <a:latin typeface="+mj-lt"/>
                        </a:rPr>
                        <a:t>Some</a:t>
                      </a:r>
                      <a:r>
                        <a:rPr lang="fr-CH" sz="1600" baseline="0" dirty="0" smtClean="0">
                          <a:latin typeface="+mj-lt"/>
                        </a:rPr>
                        <a:t> </a:t>
                      </a:r>
                      <a:r>
                        <a:rPr lang="fr-CH" sz="1600" baseline="0" dirty="0" err="1" smtClean="0">
                          <a:latin typeface="+mj-lt"/>
                        </a:rPr>
                        <a:t>evidence</a:t>
                      </a:r>
                      <a:endParaRPr lang="fr-CH" sz="1600" dirty="0">
                        <a:latin typeface="+mj-lt"/>
                      </a:endParaRPr>
                    </a:p>
                  </a:txBody>
                  <a:tcPr marT="45715" marB="45715"/>
                </a:tc>
              </a:tr>
              <a:tr h="665299">
                <a:tc>
                  <a:txBody>
                    <a:bodyPr/>
                    <a:lstStyle/>
                    <a:p>
                      <a:r>
                        <a:rPr lang="fr-CH" sz="1600" dirty="0" smtClean="0">
                          <a:latin typeface="+mj-lt"/>
                        </a:rPr>
                        <a:t>Strategic ratification</a:t>
                      </a:r>
                      <a:endParaRPr lang="fr-CH" sz="1600" dirty="0">
                        <a:latin typeface="+mj-lt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CH" sz="1600" dirty="0" err="1" smtClean="0">
                          <a:latin typeface="+mj-lt"/>
                        </a:rPr>
                        <a:t>Regional</a:t>
                      </a:r>
                      <a:r>
                        <a:rPr lang="fr-CH" sz="1600" dirty="0" smtClean="0">
                          <a:latin typeface="+mj-lt"/>
                        </a:rPr>
                        <a:t> ratification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CH" sz="1600" dirty="0">
                        <a:latin typeface="+mj-lt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CH" sz="1600" dirty="0" err="1" smtClean="0">
                          <a:latin typeface="+mj-lt"/>
                        </a:rPr>
                        <a:t>Some</a:t>
                      </a:r>
                      <a:r>
                        <a:rPr lang="fr-CH" sz="1600" dirty="0" smtClean="0">
                          <a:latin typeface="+mj-lt"/>
                        </a:rPr>
                        <a:t> positive </a:t>
                      </a:r>
                      <a:r>
                        <a:rPr lang="fr-CH" sz="1600" dirty="0" err="1" smtClean="0">
                          <a:latin typeface="+mj-lt"/>
                        </a:rPr>
                        <a:t>evidence</a:t>
                      </a:r>
                      <a:endParaRPr lang="fr-CH" sz="1600" dirty="0" smtClean="0">
                        <a:latin typeface="+mj-lt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fr-CH" sz="1600" dirty="0">
                        <a:latin typeface="+mj-lt"/>
                      </a:endParaRPr>
                    </a:p>
                  </a:txBody>
                  <a:tcPr marT="45715" marB="4571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56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smtClean="0">
                <a:latin typeface="Bookman Old Style" panose="02050604050505020204" pitchFamily="18" charset="0"/>
              </a:rPr>
              <a:t>Mobilizing for Human Rights</a:t>
            </a:r>
            <a:br>
              <a:rPr lang="en-US" altLang="pt-BR" smtClean="0">
                <a:latin typeface="Bookman Old Style" panose="02050604050505020204" pitchFamily="18" charset="0"/>
              </a:rPr>
            </a:br>
            <a:r>
              <a:rPr lang="en-US" altLang="pt-BR" sz="2200" smtClean="0">
                <a:latin typeface="Bookman Old Style" panose="02050604050505020204" pitchFamily="18" charset="0"/>
              </a:rPr>
              <a:t>Theories of Commitment</a:t>
            </a:r>
            <a:endParaRPr lang="en-US" altLang="pt-BR" smtClean="0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pt-BR" smtClean="0"/>
          </a:p>
          <a:p>
            <a:pPr>
              <a:buSzPct val="60000"/>
              <a:buFont typeface="Wingdings" panose="05000000000000000000" pitchFamily="2" charset="2"/>
              <a:buNone/>
            </a:pPr>
            <a:r>
              <a:rPr lang="en-US" altLang="pt-BR" sz="2400" smtClean="0"/>
              <a:t>Evidence. Customized commitments:</a:t>
            </a:r>
          </a:p>
          <a:p>
            <a:pPr>
              <a:buSzPct val="60000"/>
              <a:buFont typeface="Wingdings" panose="05000000000000000000" pitchFamily="2" charset="2"/>
              <a:buNone/>
            </a:pPr>
            <a:r>
              <a:rPr lang="en-US" altLang="pt-BR" sz="2400" smtClean="0"/>
              <a:t>→ </a:t>
            </a:r>
            <a:r>
              <a:rPr lang="en-US" altLang="pt-BR" sz="2000" smtClean="0"/>
              <a:t>Most countries that ratify do not enter reservations.</a:t>
            </a:r>
          </a:p>
          <a:p>
            <a:pPr>
              <a:buSzPct val="60000"/>
              <a:buFont typeface="Wingdings" panose="05000000000000000000" pitchFamily="2" charset="2"/>
              <a:buNone/>
            </a:pPr>
            <a:endParaRPr lang="en-US" altLang="pt-BR" sz="2400" smtClean="0"/>
          </a:p>
          <a:p>
            <a:pPr>
              <a:buSzPct val="60000"/>
              <a:buFont typeface="Wingdings" panose="05000000000000000000" pitchFamily="2" charset="2"/>
              <a:buNone/>
            </a:pPr>
            <a:endParaRPr lang="en-US" altLang="pt-BR" sz="2400" smtClean="0"/>
          </a:p>
          <a:p>
            <a:pPr>
              <a:buSzPct val="60000"/>
              <a:buFont typeface="Wingdings" panose="05000000000000000000" pitchFamily="2" charset="2"/>
              <a:buNone/>
            </a:pPr>
            <a:endParaRPr lang="en-US" altLang="pt-BR" sz="2400" smtClean="0"/>
          </a:p>
          <a:p>
            <a:pPr>
              <a:buSzPct val="60000"/>
              <a:buFont typeface="Wingdings" panose="05000000000000000000" pitchFamily="2" charset="2"/>
              <a:buNone/>
            </a:pPr>
            <a:endParaRPr lang="en-US" altLang="pt-BR" sz="240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295400" y="3276600"/>
          <a:ext cx="5867400" cy="2819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5450"/>
                <a:gridCol w="1821950"/>
              </a:tblGrid>
              <a:tr h="995081">
                <a:tc>
                  <a:txBody>
                    <a:bodyPr/>
                    <a:lstStyle/>
                    <a:p>
                      <a:r>
                        <a:rPr lang="fr-CH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Variable</a:t>
                      </a:r>
                      <a:endParaRPr lang="fr-CH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Result</a:t>
                      </a:r>
                      <a:endParaRPr lang="fr-CH" sz="16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fr-CH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Influence on </a:t>
                      </a:r>
                      <a:r>
                        <a:rPr lang="fr-CH" sz="16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reservations</a:t>
                      </a:r>
                      <a:endParaRPr lang="fr-CH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64864">
                <a:tc>
                  <a:txBody>
                    <a:bodyPr/>
                    <a:lstStyle/>
                    <a:p>
                      <a:r>
                        <a:rPr lang="fr-CH" sz="14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Democracy</a:t>
                      </a:r>
                      <a:endParaRPr lang="fr-CH" sz="14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Negative</a:t>
                      </a:r>
                      <a:endParaRPr lang="fr-CH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64864">
                <a:tc>
                  <a:txBody>
                    <a:bodyPr/>
                    <a:lstStyle/>
                    <a:p>
                      <a:r>
                        <a:rPr lang="fr-CH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GDP/capita</a:t>
                      </a:r>
                      <a:endParaRPr lang="fr-CH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Positive</a:t>
                      </a:r>
                      <a:endParaRPr lang="fr-CH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64864">
                <a:tc>
                  <a:txBody>
                    <a:bodyPr/>
                    <a:lstStyle/>
                    <a:p>
                      <a:r>
                        <a:rPr lang="fr-CH" sz="14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Density</a:t>
                      </a:r>
                      <a:r>
                        <a:rPr lang="fr-CH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of </a:t>
                      </a:r>
                      <a:r>
                        <a:rPr lang="fr-CH" sz="14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regional</a:t>
                      </a:r>
                      <a:r>
                        <a:rPr lang="fr-CH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CH" sz="14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reservations</a:t>
                      </a:r>
                      <a:endParaRPr lang="fr-CH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Positive</a:t>
                      </a:r>
                      <a:endParaRPr lang="fr-CH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64864">
                <a:tc>
                  <a:txBody>
                    <a:bodyPr/>
                    <a:lstStyle/>
                    <a:p>
                      <a:r>
                        <a:rPr lang="fr-CH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Islam</a:t>
                      </a:r>
                      <a:endParaRPr lang="fr-CH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Positive</a:t>
                      </a:r>
                      <a:endParaRPr lang="fr-CH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64864">
                <a:tc>
                  <a:txBody>
                    <a:bodyPr/>
                    <a:lstStyle/>
                    <a:p>
                      <a:r>
                        <a:rPr lang="fr-CH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Common </a:t>
                      </a:r>
                      <a:r>
                        <a:rPr lang="fr-CH" sz="14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law</a:t>
                      </a:r>
                      <a:r>
                        <a:rPr lang="fr-CH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CH" sz="14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legal</a:t>
                      </a:r>
                      <a:r>
                        <a:rPr lang="fr-CH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tradition</a:t>
                      </a:r>
                      <a:endParaRPr lang="fr-CH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Positive</a:t>
                      </a:r>
                      <a:endParaRPr lang="fr-CH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1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smtClean="0">
                <a:latin typeface="Bookman Old Style" panose="02050604050505020204" pitchFamily="18" charset="0"/>
              </a:rPr>
              <a:t>Mobilizing for Human Rights</a:t>
            </a:r>
            <a:br>
              <a:rPr lang="en-US" altLang="pt-BR" smtClean="0">
                <a:latin typeface="Bookman Old Style" panose="02050604050505020204" pitchFamily="18" charset="0"/>
              </a:rPr>
            </a:br>
            <a:r>
              <a:rPr lang="en-US" altLang="pt-BR" sz="2200" smtClean="0">
                <a:latin typeface="Bookman Old Style" panose="02050604050505020204" pitchFamily="18" charset="0"/>
              </a:rPr>
              <a:t>Theories of Commitment</a:t>
            </a:r>
            <a:endParaRPr lang="en-US" altLang="pt-BR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charset="0"/>
              <a:buChar char="o"/>
              <a:defRPr/>
            </a:pPr>
            <a:endParaRPr lang="en-US" dirty="0" smtClean="0">
              <a:ea typeface="ＭＳ Ｐゴシック" charset="0"/>
            </a:endParaRPr>
          </a:p>
          <a:p>
            <a:pPr marL="0" indent="0">
              <a:buSzPct val="60000"/>
              <a:buFont typeface="Wingdings" charset="0"/>
              <a:buNone/>
              <a:defRPr/>
            </a:pPr>
            <a:r>
              <a:rPr lang="en-US" sz="2400" dirty="0" smtClean="0">
                <a:latin typeface="+mj-lt"/>
                <a:ea typeface="ＭＳ Ｐゴシック" charset="0"/>
              </a:rPr>
              <a:t>Evidence. Recognizing international authority:</a:t>
            </a:r>
          </a:p>
          <a:p>
            <a:pPr marL="0" indent="0">
              <a:buSzPct val="60000"/>
              <a:buFont typeface="Wingdings" charset="0"/>
              <a:buNone/>
              <a:defRPr/>
            </a:pPr>
            <a:endParaRPr lang="en-US" sz="2400" dirty="0">
              <a:latin typeface="+mj-lt"/>
              <a:ea typeface="ＭＳ Ｐゴシック" charset="0"/>
            </a:endParaRPr>
          </a:p>
          <a:p>
            <a:pPr marL="0" indent="0">
              <a:buSzPct val="60000"/>
              <a:buFont typeface="Wingdings" charset="0"/>
              <a:buNone/>
              <a:defRPr/>
            </a:pPr>
            <a:endParaRPr lang="en-US" sz="2100" dirty="0" smtClean="0">
              <a:latin typeface="+mj-lt"/>
              <a:ea typeface="ＭＳ Ｐゴシック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09600" y="2286000"/>
          <a:ext cx="7924800" cy="3043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743200"/>
                <a:gridCol w="2895600"/>
              </a:tblGrid>
              <a:tr h="1188844">
                <a:tc>
                  <a:txBody>
                    <a:bodyPr/>
                    <a:lstStyle/>
                    <a:p>
                      <a:r>
                        <a:rPr lang="fr-CH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Variable</a:t>
                      </a:r>
                      <a:endParaRPr lang="fr-CH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fr-CH" sz="1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Result</a:t>
                      </a:r>
                      <a:endParaRPr lang="fr-CH" sz="18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fr-CH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Influence</a:t>
                      </a:r>
                      <a:r>
                        <a:rPr lang="fr-CH" sz="18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on </a:t>
                      </a:r>
                      <a:r>
                        <a:rPr lang="fr-CH" sz="1800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optional</a:t>
                      </a:r>
                      <a:r>
                        <a:rPr lang="fr-CH" sz="18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CH" sz="1800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protocol</a:t>
                      </a:r>
                      <a:r>
                        <a:rPr lang="fr-CH" sz="18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: </a:t>
                      </a:r>
                    </a:p>
                    <a:p>
                      <a:r>
                        <a:rPr lang="fr-CH" sz="18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state right</a:t>
                      </a:r>
                      <a:endParaRPr lang="fr-CH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fr-CH" sz="18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Result</a:t>
                      </a:r>
                      <a:endParaRPr lang="fr-CH" sz="18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fr-CH" sz="1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Influence</a:t>
                      </a:r>
                      <a:r>
                        <a:rPr lang="fr-CH" sz="18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on </a:t>
                      </a:r>
                      <a:r>
                        <a:rPr lang="fr-CH" sz="1800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optional</a:t>
                      </a:r>
                      <a:r>
                        <a:rPr lang="fr-CH" sz="18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CH" sz="1800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protocol</a:t>
                      </a:r>
                      <a:r>
                        <a:rPr lang="fr-CH" sz="18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: </a:t>
                      </a:r>
                    </a:p>
                    <a:p>
                      <a:r>
                        <a:rPr lang="fr-CH" sz="1800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individual</a:t>
                      </a:r>
                      <a:r>
                        <a:rPr lang="fr-CH" sz="18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right</a:t>
                      </a:r>
                      <a:endParaRPr lang="fr-CH" sz="18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5725" marB="45725"/>
                </a:tc>
              </a:tr>
              <a:tr h="370879">
                <a:tc>
                  <a:txBody>
                    <a:bodyPr/>
                    <a:lstStyle/>
                    <a:p>
                      <a:r>
                        <a:rPr lang="fr-CH" sz="1600" dirty="0" err="1" smtClean="0">
                          <a:latin typeface="+mj-lt"/>
                        </a:rPr>
                        <a:t>Democracy</a:t>
                      </a:r>
                      <a:endParaRPr lang="fr-CH" sz="1600" dirty="0">
                        <a:latin typeface="+mj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fr-CH" sz="1600" dirty="0" smtClean="0">
                          <a:latin typeface="+mj-lt"/>
                        </a:rPr>
                        <a:t>Positive</a:t>
                      </a:r>
                      <a:endParaRPr lang="fr-CH" sz="1600" dirty="0">
                        <a:latin typeface="+mj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fr-CH" sz="1600" dirty="0" smtClean="0">
                          <a:latin typeface="+mj-lt"/>
                        </a:rPr>
                        <a:t>Positive</a:t>
                      </a:r>
                      <a:endParaRPr lang="fr-CH" sz="1600" dirty="0">
                        <a:latin typeface="+mj-lt"/>
                      </a:endParaRPr>
                    </a:p>
                  </a:txBody>
                  <a:tcPr marT="45725" marB="45725"/>
                </a:tc>
              </a:tr>
              <a:tr h="370879">
                <a:tc>
                  <a:txBody>
                    <a:bodyPr/>
                    <a:lstStyle/>
                    <a:p>
                      <a:r>
                        <a:rPr lang="fr-CH" sz="1600" dirty="0" smtClean="0">
                          <a:latin typeface="+mj-lt"/>
                        </a:rPr>
                        <a:t>Common </a:t>
                      </a:r>
                      <a:r>
                        <a:rPr lang="fr-CH" sz="1600" dirty="0" err="1" smtClean="0">
                          <a:latin typeface="+mj-lt"/>
                        </a:rPr>
                        <a:t>law</a:t>
                      </a:r>
                      <a:r>
                        <a:rPr lang="fr-CH" sz="1600" dirty="0" smtClean="0">
                          <a:latin typeface="+mj-lt"/>
                        </a:rPr>
                        <a:t> </a:t>
                      </a:r>
                      <a:endParaRPr lang="fr-CH" sz="1600" dirty="0">
                        <a:latin typeface="+mj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fr-CH" sz="1600" dirty="0" err="1" smtClean="0">
                          <a:latin typeface="+mj-lt"/>
                        </a:rPr>
                        <a:t>Negative</a:t>
                      </a:r>
                      <a:endParaRPr lang="fr-CH" sz="1600" dirty="0">
                        <a:latin typeface="+mj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fr-CH" sz="1600" dirty="0" err="1" smtClean="0">
                          <a:latin typeface="+mj-lt"/>
                        </a:rPr>
                        <a:t>Negative</a:t>
                      </a:r>
                      <a:endParaRPr lang="fr-CH" sz="1600" dirty="0">
                        <a:latin typeface="+mj-lt"/>
                      </a:endParaRPr>
                    </a:p>
                  </a:txBody>
                  <a:tcPr marT="45725" marB="45725"/>
                </a:tc>
              </a:tr>
              <a:tr h="370879">
                <a:tc>
                  <a:txBody>
                    <a:bodyPr/>
                    <a:lstStyle/>
                    <a:p>
                      <a:r>
                        <a:rPr lang="fr-CH" sz="1600" dirty="0" err="1" smtClean="0">
                          <a:latin typeface="+mj-lt"/>
                        </a:rPr>
                        <a:t>Leftist</a:t>
                      </a:r>
                      <a:r>
                        <a:rPr lang="fr-CH" sz="1600" dirty="0" smtClean="0">
                          <a:latin typeface="+mj-lt"/>
                        </a:rPr>
                        <a:t> </a:t>
                      </a:r>
                      <a:r>
                        <a:rPr lang="fr-CH" sz="1600" dirty="0" err="1" smtClean="0">
                          <a:latin typeface="+mj-lt"/>
                        </a:rPr>
                        <a:t>government</a:t>
                      </a:r>
                      <a:endParaRPr lang="fr-CH" sz="1600" dirty="0">
                        <a:latin typeface="+mj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fr-CH" sz="1600" dirty="0">
                        <a:latin typeface="+mj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fr-CH" sz="1600" dirty="0" smtClean="0">
                          <a:latin typeface="+mj-lt"/>
                        </a:rPr>
                        <a:t>Positive </a:t>
                      </a:r>
                      <a:endParaRPr lang="fr-CH" sz="1600" dirty="0">
                        <a:latin typeface="+mj-lt"/>
                      </a:endParaRPr>
                    </a:p>
                  </a:txBody>
                  <a:tcPr marT="45725" marB="45725"/>
                </a:tc>
              </a:tr>
              <a:tr h="370879">
                <a:tc>
                  <a:txBody>
                    <a:bodyPr/>
                    <a:lstStyle/>
                    <a:p>
                      <a:r>
                        <a:rPr lang="fr-CH" sz="1600" dirty="0" smtClean="0">
                          <a:latin typeface="+mj-lt"/>
                        </a:rPr>
                        <a:t>Protestant</a:t>
                      </a:r>
                      <a:endParaRPr lang="fr-CH" sz="1600" dirty="0">
                        <a:latin typeface="+mj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fr-CH" sz="1600" dirty="0" smtClean="0">
                          <a:latin typeface="+mj-lt"/>
                        </a:rPr>
                        <a:t>Positive</a:t>
                      </a:r>
                      <a:endParaRPr lang="fr-CH" sz="1600" dirty="0">
                        <a:latin typeface="+mj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fr-CH" sz="1600" dirty="0" smtClean="0">
                          <a:latin typeface="+mj-lt"/>
                        </a:rPr>
                        <a:t>Positive </a:t>
                      </a:r>
                      <a:endParaRPr lang="fr-CH" sz="1600" dirty="0">
                        <a:latin typeface="+mj-lt"/>
                      </a:endParaRPr>
                    </a:p>
                  </a:txBody>
                  <a:tcPr marT="45725" marB="45725"/>
                </a:tc>
              </a:tr>
              <a:tr h="370879">
                <a:tc>
                  <a:txBody>
                    <a:bodyPr/>
                    <a:lstStyle/>
                    <a:p>
                      <a:r>
                        <a:rPr lang="fr-CH" sz="1600" dirty="0" err="1" smtClean="0">
                          <a:latin typeface="+mj-lt"/>
                        </a:rPr>
                        <a:t>Regional</a:t>
                      </a:r>
                      <a:r>
                        <a:rPr lang="fr-CH" sz="1600" dirty="0" smtClean="0">
                          <a:latin typeface="+mj-lt"/>
                        </a:rPr>
                        <a:t> ratifications</a:t>
                      </a:r>
                      <a:endParaRPr lang="fr-CH" sz="1600" dirty="0">
                        <a:latin typeface="+mj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fr-CH" sz="1600" dirty="0" smtClean="0">
                          <a:latin typeface="+mj-lt"/>
                        </a:rPr>
                        <a:t>Positive</a:t>
                      </a:r>
                      <a:endParaRPr lang="fr-CH" sz="1600" dirty="0">
                        <a:latin typeface="+mj-lt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fr-CH" sz="1600" dirty="0" smtClean="0">
                          <a:latin typeface="+mj-lt"/>
                        </a:rPr>
                        <a:t>Positive </a:t>
                      </a:r>
                      <a:endParaRPr lang="fr-CH" sz="1600" dirty="0">
                        <a:latin typeface="+mj-lt"/>
                      </a:endParaRPr>
                    </a:p>
                  </a:txBody>
                  <a:tcPr marT="45725" marB="457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0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smtClean="0">
                <a:latin typeface="Bookman Old Style" panose="02050604050505020204" pitchFamily="18" charset="0"/>
              </a:rPr>
              <a:t>Mobilizing for Human Rights</a:t>
            </a:r>
            <a:br>
              <a:rPr lang="en-US" altLang="pt-BR" smtClean="0">
                <a:latin typeface="Bookman Old Style" panose="02050604050505020204" pitchFamily="18" charset="0"/>
              </a:rPr>
            </a:br>
            <a:r>
              <a:rPr lang="en-US" altLang="pt-BR" sz="2200" smtClean="0">
                <a:latin typeface="Bookman Old Style" panose="02050604050505020204" pitchFamily="18" charset="0"/>
              </a:rPr>
              <a:t>Teorias de Comprometimento</a:t>
            </a:r>
            <a:endParaRPr lang="en-US" altLang="pt-BR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 smtClean="0"/>
          </a:p>
          <a:p>
            <a:pPr marL="0" indent="0">
              <a:buSzPct val="60000"/>
              <a:buFont typeface="Wingdings" panose="05000000000000000000" pitchFamily="2" charset="2"/>
              <a:buNone/>
              <a:defRPr/>
            </a:pPr>
            <a:r>
              <a:rPr lang="pt-BR" sz="2400" dirty="0" smtClean="0">
                <a:latin typeface="+mj-lt"/>
              </a:rPr>
              <a:t>Conclusões: </a:t>
            </a:r>
          </a:p>
          <a:p>
            <a:pPr marL="0" indent="0">
              <a:buSzPct val="60000"/>
              <a:buFont typeface="Wingdings" panose="05000000000000000000" pitchFamily="2" charset="2"/>
              <a:buNone/>
              <a:defRPr/>
            </a:pPr>
            <a:r>
              <a:rPr lang="pt-BR" sz="2400" dirty="0" smtClean="0">
                <a:latin typeface="+mj-lt"/>
              </a:rPr>
              <a:t>	Por que os estados se comprometem diante de 	tratados internacionais de direitos humanos?</a:t>
            </a:r>
          </a:p>
          <a:p>
            <a:pPr marL="0" indent="0">
              <a:buSzPct val="60000"/>
              <a:buFont typeface="Wingdings" panose="05000000000000000000" pitchFamily="2" charset="2"/>
              <a:buNone/>
              <a:defRPr/>
            </a:pPr>
            <a:endParaRPr lang="pt-BR" sz="2400" dirty="0" smtClean="0">
              <a:latin typeface="+mj-lt"/>
            </a:endParaRPr>
          </a:p>
          <a:p>
            <a:pPr>
              <a:buSzPct val="60000"/>
              <a:defRPr/>
            </a:pPr>
            <a:r>
              <a:rPr lang="pt-BR" sz="2000" dirty="0" smtClean="0">
                <a:latin typeface="+mj-lt"/>
              </a:rPr>
              <a:t>Porque eles têm a intenção de cumprir (preferências estão alinhadas com o conteúdo do tratado)</a:t>
            </a:r>
          </a:p>
          <a:p>
            <a:pPr>
              <a:buSzPct val="60000"/>
              <a:defRPr/>
            </a:pPr>
            <a:r>
              <a:rPr lang="pt-BR" sz="2000" dirty="0" smtClean="0">
                <a:latin typeface="+mj-lt"/>
              </a:rPr>
              <a:t>A natureza do sistema jurídico pode explicar alguns dos “falso negativos”</a:t>
            </a:r>
          </a:p>
          <a:p>
            <a:pPr>
              <a:buSzPct val="60000"/>
              <a:defRPr/>
            </a:pPr>
            <a:r>
              <a:rPr lang="pt-BR" sz="2000" dirty="0" smtClean="0">
                <a:latin typeface="+mj-lt"/>
              </a:rPr>
              <a:t>A ratificação estratégica pode explicar os “falso positivos”</a:t>
            </a:r>
          </a:p>
          <a:p>
            <a:pPr marL="0" indent="0">
              <a:buSzPct val="60000"/>
              <a:buFont typeface="Wingdings" panose="05000000000000000000" pitchFamily="2" charset="2"/>
              <a:buNone/>
              <a:defRPr/>
            </a:pPr>
            <a:endParaRPr lang="en-US" sz="2400" dirty="0">
              <a:latin typeface="+mj-lt"/>
            </a:endParaRPr>
          </a:p>
          <a:p>
            <a:pPr marL="0" indent="0">
              <a:buSzPct val="60000"/>
              <a:buFont typeface="Wingdings" panose="05000000000000000000" pitchFamily="2" charset="2"/>
              <a:buNone/>
              <a:defRPr/>
            </a:pPr>
            <a:endParaRPr lang="en-US" sz="21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814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Roteiro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latin typeface="Bookman Old Style" pitchFamily="18" charset="0"/>
              </a:rPr>
              <a:t>Beth Simmons (2009)</a:t>
            </a:r>
            <a:endParaRPr lang="en-US" dirty="0" smtClean="0">
              <a:latin typeface="Bookman Old Style" pitchFamily="18" charset="0"/>
            </a:endParaRPr>
          </a:p>
          <a:p>
            <a:pPr marL="548640" lvl="2" indent="0">
              <a:buNone/>
            </a:pPr>
            <a:r>
              <a:rPr lang="en-US" sz="2300" dirty="0" smtClean="0">
                <a:solidFill>
                  <a:schemeClr val="tx2"/>
                </a:solidFill>
                <a:latin typeface="Bookman Old Style" pitchFamily="18" charset="0"/>
              </a:rPr>
              <a:t>“Mobilizing for Human Rights”</a:t>
            </a:r>
            <a:endParaRPr lang="en-US" sz="2300" dirty="0" smtClean="0">
              <a:solidFill>
                <a:schemeClr val="tx2"/>
              </a:solidFill>
              <a:latin typeface="Bookman Old Style" pitchFamily="18" charset="0"/>
            </a:endParaRPr>
          </a:p>
          <a:p>
            <a:r>
              <a:rPr lang="en-US" dirty="0" err="1" smtClean="0">
                <a:latin typeface="Bookman Old Style" pitchFamily="18" charset="0"/>
              </a:rPr>
              <a:t>Hafner</a:t>
            </a:r>
            <a:r>
              <a:rPr lang="en-US" dirty="0" smtClean="0">
                <a:latin typeface="Bookman Old Style" pitchFamily="18" charset="0"/>
              </a:rPr>
              <a:t>-Burton e </a:t>
            </a:r>
            <a:r>
              <a:rPr lang="en-US" dirty="0" err="1" smtClean="0">
                <a:latin typeface="Bookman Old Style" pitchFamily="18" charset="0"/>
              </a:rPr>
              <a:t>Tsutsui</a:t>
            </a:r>
            <a:r>
              <a:rPr lang="en-US" dirty="0" smtClean="0">
                <a:latin typeface="Bookman Old Style" pitchFamily="18" charset="0"/>
              </a:rPr>
              <a:t> (2007)</a:t>
            </a:r>
            <a:endParaRPr lang="en-US" dirty="0" smtClean="0">
              <a:latin typeface="Bookman Old Style" pitchFamily="18" charset="0"/>
            </a:endParaRPr>
          </a:p>
          <a:p>
            <a:pPr lvl="1">
              <a:buNone/>
            </a:pPr>
            <a:r>
              <a:rPr lang="en-US" dirty="0" smtClean="0">
                <a:latin typeface="Bookman Old Style" pitchFamily="18" charset="0"/>
              </a:rPr>
              <a:t>	</a:t>
            </a:r>
            <a:r>
              <a:rPr lang="en-US" smtClean="0">
                <a:latin typeface="Bookman Old Style" pitchFamily="18" charset="0"/>
              </a:rPr>
              <a:t>“Justice Lost!”</a:t>
            </a:r>
            <a:endParaRPr lang="en-US" dirty="0" smtClean="0">
              <a:latin typeface="Bookman Old Style" pitchFamily="18" charset="0"/>
            </a:endParaRPr>
          </a:p>
          <a:p>
            <a:pPr lvl="1">
              <a:buNone/>
            </a:pPr>
            <a:r>
              <a:rPr lang="en-US" dirty="0" smtClean="0">
                <a:latin typeface="Bookman Old Style" pitchFamily="18" charset="0"/>
              </a:rPr>
              <a:t>	</a:t>
            </a:r>
          </a:p>
          <a:p>
            <a:endParaRPr lang="en-US" i="1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smtClean="0">
                <a:latin typeface="Bookman Old Style" panose="02050604050505020204" pitchFamily="18" charset="0"/>
              </a:rPr>
              <a:t>Mobilizing for Human Rights</a:t>
            </a:r>
            <a:br>
              <a:rPr lang="en-US" altLang="pt-BR" smtClean="0">
                <a:latin typeface="Bookman Old Style" panose="02050604050505020204" pitchFamily="18" charset="0"/>
              </a:rPr>
            </a:br>
            <a:r>
              <a:rPr lang="en-US" altLang="pt-BR" sz="2200" smtClean="0">
                <a:latin typeface="Bookman Old Style" panose="02050604050505020204" pitchFamily="18" charset="0"/>
              </a:rPr>
              <a:t>Introdução</a:t>
            </a:r>
            <a:endParaRPr lang="en-US" altLang="pt-BR" sz="220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 smtClean="0"/>
          </a:p>
          <a:p>
            <a:pPr>
              <a:buSzPct val="60000"/>
              <a:buFont typeface="Wingdings" pitchFamily="-28" charset="2"/>
              <a:buChar char="§"/>
              <a:defRPr/>
            </a:pPr>
            <a:r>
              <a:rPr lang="pt-BR" sz="2000" dirty="0" smtClean="0">
                <a:latin typeface="+mj-lt"/>
              </a:rPr>
              <a:t>Porque um governo escolheria vincular-se internacionalmente com vistas a limitar sua Liberdade de ação no âmbito doméstico?</a:t>
            </a:r>
          </a:p>
          <a:p>
            <a:pPr>
              <a:buSzPct val="60000"/>
              <a:buFont typeface="Wingdings" pitchFamily="-28" charset="2"/>
              <a:buChar char="§"/>
              <a:defRPr/>
            </a:pPr>
            <a:r>
              <a:rPr lang="pt-BR" sz="2000" dirty="0" smtClean="0">
                <a:latin typeface="+mj-lt"/>
              </a:rPr>
              <a:t>Em que medida o conjunto crescente de acordos jurídicos melhorou as “oportunidades de direitos” para aqueles indivíduos cujos direitos essas regras visaram proteger?</a:t>
            </a:r>
          </a:p>
          <a:p>
            <a:pPr>
              <a:buSzPct val="60000"/>
              <a:buFont typeface="Wingdings" pitchFamily="-28" charset="2"/>
              <a:buChar char="§"/>
              <a:defRPr/>
            </a:pPr>
            <a:endParaRPr lang="pt-BR" sz="2000" dirty="0" smtClean="0">
              <a:latin typeface="+mj-lt"/>
            </a:endParaRPr>
          </a:p>
          <a:p>
            <a:pPr marL="274320" lvl="1" indent="0">
              <a:buSzPct val="60000"/>
              <a:buFont typeface="Wingdings" panose="05000000000000000000" pitchFamily="2" charset="2"/>
              <a:buNone/>
              <a:defRPr/>
            </a:pPr>
            <a:r>
              <a:rPr lang="pt-BR" sz="1700" dirty="0" smtClean="0">
                <a:latin typeface="+mj-lt"/>
              </a:rPr>
              <a:t>→ Relação entre o regime internacional de direitos humanos e as práticas domésticas</a:t>
            </a:r>
          </a:p>
          <a:p>
            <a:pPr marL="274320" lvl="1" indent="0">
              <a:buSzPct val="60000"/>
              <a:buFont typeface="Wingdings" panose="05000000000000000000" pitchFamily="2" charset="2"/>
              <a:buNone/>
              <a:defRPr/>
            </a:pPr>
            <a:r>
              <a:rPr lang="pt-BR" sz="1700" dirty="0" smtClean="0">
                <a:latin typeface="+mj-lt"/>
              </a:rPr>
              <a:t>→ Evidência de relações ao longo do tempo e do espaço</a:t>
            </a:r>
          </a:p>
        </p:txBody>
      </p:sp>
    </p:spTree>
    <p:extLst>
      <p:ext uri="{BB962C8B-B14F-4D97-AF65-F5344CB8AC3E}">
        <p14:creationId xmlns:p14="http://schemas.microsoft.com/office/powerpoint/2010/main" val="298313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smtClean="0">
                <a:latin typeface="Bookman Old Style" panose="02050604050505020204" pitchFamily="18" charset="0"/>
              </a:rPr>
              <a:t>Mobilizing for Human Rights</a:t>
            </a:r>
            <a:br>
              <a:rPr lang="en-US" altLang="pt-BR" smtClean="0">
                <a:latin typeface="Bookman Old Style" panose="02050604050505020204" pitchFamily="18" charset="0"/>
              </a:rPr>
            </a:br>
            <a:r>
              <a:rPr lang="en-US" altLang="pt-BR" sz="2200" smtClean="0">
                <a:latin typeface="Bookman Old Style" panose="02050604050505020204" pitchFamily="18" charset="0"/>
              </a:rPr>
              <a:t>Introdução</a:t>
            </a:r>
            <a:endParaRPr lang="en-US" altLang="pt-BR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 smtClean="0"/>
          </a:p>
          <a:p>
            <a:pPr>
              <a:buSzPct val="60000"/>
              <a:buFont typeface="Wingdings" pitchFamily="-28" charset="2"/>
              <a:buChar char="§"/>
              <a:defRPr/>
            </a:pPr>
            <a:r>
              <a:rPr lang="pt-BR" sz="2400" dirty="0" smtClean="0">
                <a:latin typeface="+mj-lt"/>
              </a:rPr>
              <a:t>Tratados refletem a política</a:t>
            </a: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pt-BR" sz="2100" dirty="0" smtClean="0">
                <a:latin typeface="+mj-lt"/>
              </a:rPr>
              <a:t>Governos negociam tratados</a:t>
            </a:r>
          </a:p>
          <a:p>
            <a:pPr>
              <a:buSzPct val="60000"/>
              <a:buFont typeface="Wingdings" pitchFamily="-28" charset="2"/>
              <a:buChar char="§"/>
              <a:defRPr/>
            </a:pPr>
            <a:endParaRPr lang="pt-BR" sz="2400" dirty="0" smtClean="0">
              <a:latin typeface="+mj-lt"/>
            </a:endParaRPr>
          </a:p>
          <a:p>
            <a:pPr>
              <a:buSzPct val="60000"/>
              <a:buFont typeface="Wingdings" pitchFamily="-28" charset="2"/>
              <a:buChar char="§"/>
              <a:defRPr/>
            </a:pPr>
            <a:r>
              <a:rPr lang="pt-BR" sz="2400" dirty="0" smtClean="0">
                <a:latin typeface="+mj-lt"/>
              </a:rPr>
              <a:t>Tratados alteram a política</a:t>
            </a:r>
            <a:endParaRPr lang="pt-BR" sz="1700" dirty="0" smtClean="0">
              <a:latin typeface="+mj-lt"/>
            </a:endParaRP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pt-BR" sz="2100" dirty="0" smtClean="0">
                <a:latin typeface="+mj-lt"/>
              </a:rPr>
              <a:t>Tratados incorporam novas questões à política doméstica que não existiriam na ausência da política internacional</a:t>
            </a:r>
          </a:p>
          <a:p>
            <a:pPr marL="274320" lvl="1" indent="0">
              <a:buSzPct val="60000"/>
              <a:buFont typeface="Wingdings" panose="05000000000000000000" pitchFamily="2" charset="2"/>
              <a:buNone/>
              <a:defRPr/>
            </a:pPr>
            <a:endParaRPr lang="pt-BR" sz="2400" dirty="0" smtClean="0"/>
          </a:p>
          <a:p>
            <a:pPr marL="548640" lvl="2" indent="0">
              <a:buSzPct val="60000"/>
              <a:buFont typeface="Wingdings" panose="05000000000000000000" pitchFamily="2" charset="2"/>
              <a:buNone/>
              <a:defRPr/>
            </a:pPr>
            <a:r>
              <a:rPr lang="pt-BR" dirty="0" smtClean="0"/>
              <a:t>→ A ratificação de tratados de direitos humanos está associada à melhora no nível de proteção (resultados), mas os tratados não são a explicação mais importante pare esse progresso</a:t>
            </a:r>
          </a:p>
        </p:txBody>
      </p:sp>
    </p:spTree>
    <p:extLst>
      <p:ext uri="{BB962C8B-B14F-4D97-AF65-F5344CB8AC3E}">
        <p14:creationId xmlns:p14="http://schemas.microsoft.com/office/powerpoint/2010/main" val="213700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smtClean="0">
                <a:latin typeface="Bookman Old Style" panose="02050604050505020204" pitchFamily="18" charset="0"/>
              </a:rPr>
              <a:t>Mobilizing for Human Rights</a:t>
            </a:r>
            <a:br>
              <a:rPr lang="en-US" altLang="pt-BR" smtClean="0">
                <a:latin typeface="Bookman Old Style" panose="02050604050505020204" pitchFamily="18" charset="0"/>
              </a:rPr>
            </a:br>
            <a:r>
              <a:rPr lang="en-US" altLang="pt-BR" sz="2200" smtClean="0">
                <a:latin typeface="Bookman Old Style" panose="02050604050505020204" pitchFamily="18" charset="0"/>
              </a:rPr>
              <a:t>Introdução</a:t>
            </a:r>
            <a:endParaRPr lang="en-US" altLang="pt-BR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000" dirty="0" smtClean="0">
              <a:latin typeface="+mj-lt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 smtClean="0">
                <a:latin typeface="+mj-lt"/>
              </a:rPr>
              <a:t>PARTE I</a:t>
            </a:r>
          </a:p>
          <a:p>
            <a:pPr marL="274320" lvl="1" indent="0">
              <a:buFont typeface="Wingdings" panose="05000000000000000000" pitchFamily="2" charset="2"/>
              <a:buNone/>
              <a:defRPr/>
            </a:pPr>
            <a:r>
              <a:rPr lang="en-US" sz="1700" dirty="0" smtClean="0">
                <a:latin typeface="+mj-lt"/>
              </a:rPr>
              <a:t>1 Introduction</a:t>
            </a:r>
          </a:p>
          <a:p>
            <a:pPr marL="274320" lvl="1" indent="0">
              <a:buFont typeface="Wingdings" panose="05000000000000000000" pitchFamily="2" charset="2"/>
              <a:buNone/>
              <a:defRPr/>
            </a:pPr>
            <a:r>
              <a:rPr lang="en-US" sz="1700" dirty="0" smtClean="0">
                <a:latin typeface="+mj-lt"/>
              </a:rPr>
              <a:t>2 Why International Law?</a:t>
            </a:r>
          </a:p>
          <a:p>
            <a:pPr marL="274320" lvl="1" indent="0">
              <a:buFont typeface="Wingdings" panose="05000000000000000000" pitchFamily="2" charset="2"/>
              <a:buNone/>
              <a:defRPr/>
            </a:pPr>
            <a:r>
              <a:rPr lang="en-US" sz="1700" dirty="0" smtClean="0">
                <a:latin typeface="+mj-lt"/>
              </a:rPr>
              <a:t>3 Theories of Commitment</a:t>
            </a:r>
          </a:p>
          <a:p>
            <a:pPr marL="274320" lvl="1" indent="0">
              <a:buFont typeface="Wingdings" panose="05000000000000000000" pitchFamily="2" charset="2"/>
              <a:buNone/>
              <a:defRPr/>
            </a:pPr>
            <a:r>
              <a:rPr lang="en-US" sz="1700" dirty="0" smtClean="0">
                <a:latin typeface="+mj-lt"/>
              </a:rPr>
              <a:t>4 Theories of Compliance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000" dirty="0">
              <a:latin typeface="+mj-lt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000" dirty="0" smtClean="0">
                <a:latin typeface="+mj-lt"/>
              </a:rPr>
              <a:t>PARTE II</a:t>
            </a:r>
          </a:p>
          <a:p>
            <a:pPr marL="274320" lvl="1" indent="0">
              <a:buFont typeface="Wingdings" panose="05000000000000000000" pitchFamily="2" charset="2"/>
              <a:buNone/>
              <a:defRPr/>
            </a:pPr>
            <a:r>
              <a:rPr lang="en-US" sz="1700" dirty="0" smtClean="0">
                <a:latin typeface="+mj-lt"/>
              </a:rPr>
              <a:t>5 Civil Rights</a:t>
            </a:r>
          </a:p>
          <a:p>
            <a:pPr marL="274320" lvl="1" indent="0">
              <a:buFont typeface="Wingdings" panose="05000000000000000000" pitchFamily="2" charset="2"/>
              <a:buNone/>
              <a:defRPr/>
            </a:pPr>
            <a:r>
              <a:rPr lang="en-US" sz="1700" dirty="0" smtClean="0">
                <a:latin typeface="+mj-lt"/>
              </a:rPr>
              <a:t>6 Equality for Women</a:t>
            </a:r>
          </a:p>
          <a:p>
            <a:pPr marL="274320" lvl="1" indent="0">
              <a:buFont typeface="Wingdings" panose="05000000000000000000" pitchFamily="2" charset="2"/>
              <a:buNone/>
              <a:defRPr/>
            </a:pPr>
            <a:r>
              <a:rPr lang="en-US" sz="1700" dirty="0" smtClean="0">
                <a:latin typeface="+mj-lt"/>
              </a:rPr>
              <a:t>7 Humane Treatment</a:t>
            </a:r>
          </a:p>
          <a:p>
            <a:pPr marL="274320" lvl="1" indent="0">
              <a:buFont typeface="Wingdings" panose="05000000000000000000" pitchFamily="2" charset="2"/>
              <a:buNone/>
              <a:defRPr/>
            </a:pPr>
            <a:r>
              <a:rPr lang="en-US" sz="1700" dirty="0" smtClean="0">
                <a:latin typeface="+mj-lt"/>
              </a:rPr>
              <a:t>8 The Protection of Innocence: Rights of the Child</a:t>
            </a:r>
          </a:p>
          <a:p>
            <a:pPr marL="274320" lvl="1" indent="0">
              <a:buFont typeface="Wingdings" panose="05000000000000000000" pitchFamily="2" charset="2"/>
              <a:buNone/>
              <a:defRPr/>
            </a:pPr>
            <a:r>
              <a:rPr lang="en-US" sz="1700" dirty="0" smtClean="0">
                <a:latin typeface="+mj-lt"/>
              </a:rPr>
              <a:t>9 Conclusion</a:t>
            </a:r>
          </a:p>
        </p:txBody>
      </p:sp>
    </p:spTree>
    <p:extLst>
      <p:ext uri="{BB962C8B-B14F-4D97-AF65-F5344CB8AC3E}">
        <p14:creationId xmlns:p14="http://schemas.microsoft.com/office/powerpoint/2010/main" val="282162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smtClean="0">
                <a:latin typeface="Bookman Old Style" panose="02050604050505020204" pitchFamily="18" charset="0"/>
              </a:rPr>
              <a:t>Mobilizing for Human Rights</a:t>
            </a:r>
            <a:br>
              <a:rPr lang="en-US" altLang="pt-BR" smtClean="0">
                <a:latin typeface="Bookman Old Style" panose="02050604050505020204" pitchFamily="18" charset="0"/>
              </a:rPr>
            </a:br>
            <a:r>
              <a:rPr lang="en-US" altLang="pt-BR" sz="2200" smtClean="0">
                <a:latin typeface="Bookman Old Style" panose="02050604050505020204" pitchFamily="18" charset="0"/>
              </a:rPr>
              <a:t>Teorias de Comprometimento</a:t>
            </a:r>
            <a:endParaRPr lang="en-US" altLang="pt-BR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 smtClean="0"/>
          </a:p>
          <a:p>
            <a:pPr>
              <a:buSzPct val="60000"/>
              <a:buFont typeface="Wingdings" pitchFamily="-28" charset="2"/>
              <a:buChar char="§"/>
              <a:defRPr/>
            </a:pPr>
            <a:r>
              <a:rPr lang="pt-BR" sz="2400" dirty="0" smtClean="0">
                <a:latin typeface="+mj-lt"/>
              </a:rPr>
              <a:t>Razões para se comprometer</a:t>
            </a:r>
          </a:p>
          <a:p>
            <a:pPr>
              <a:buSzPct val="60000"/>
              <a:buFont typeface="Wingdings" pitchFamily="-28" charset="2"/>
              <a:buChar char="§"/>
              <a:defRPr/>
            </a:pPr>
            <a:endParaRPr lang="pt-BR" sz="800" dirty="0" smtClean="0">
              <a:latin typeface="+mj-lt"/>
            </a:endParaRP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pt-BR" sz="2000" dirty="0" smtClean="0">
                <a:latin typeface="+mj-lt"/>
              </a:rPr>
              <a:t>O comprometimento não tem custos</a:t>
            </a:r>
          </a:p>
          <a:p>
            <a:pPr marL="274320" lvl="1" indent="0">
              <a:buSzPct val="60000"/>
              <a:buFont typeface="Wingdings" panose="05000000000000000000" pitchFamily="2" charset="2"/>
              <a:buNone/>
              <a:defRPr/>
            </a:pPr>
            <a:r>
              <a:rPr lang="pt-BR" sz="2000" dirty="0" smtClean="0">
                <a:latin typeface="+mj-lt"/>
              </a:rPr>
              <a:t>    → Porém: Porque a ratificação não é imediata e universal?</a:t>
            </a:r>
          </a:p>
          <a:p>
            <a:pPr marL="822960" lvl="3" indent="0">
              <a:buSzPct val="60000"/>
              <a:buFont typeface="Wingdings" panose="05000000000000000000" pitchFamily="2" charset="2"/>
              <a:buNone/>
              <a:defRPr/>
            </a:pPr>
            <a:r>
              <a:rPr lang="pt-BR" dirty="0" smtClean="0">
                <a:latin typeface="+mj-lt"/>
              </a:rPr>
              <a:t>O que explica a variação no que diz respeito a padrões de ratificação ao longo do tempo, no tempo, e entre regiões?</a:t>
            </a:r>
          </a:p>
          <a:p>
            <a:pPr marL="274320" lvl="1" indent="0">
              <a:buSzPct val="60000"/>
              <a:buFont typeface="Wingdings" panose="05000000000000000000" pitchFamily="2" charset="2"/>
              <a:buNone/>
              <a:defRPr/>
            </a:pPr>
            <a:r>
              <a:rPr lang="pt-BR" sz="2000" dirty="0" smtClean="0">
                <a:latin typeface="+mj-lt"/>
              </a:rPr>
              <a:t>	        </a:t>
            </a:r>
            <a:r>
              <a:rPr lang="pt-BR" sz="2000" dirty="0" smtClean="0"/>
              <a:t>				↓</a:t>
            </a:r>
            <a:endParaRPr lang="pt-BR" sz="2000" dirty="0" smtClean="0">
              <a:latin typeface="+mj-lt"/>
            </a:endParaRPr>
          </a:p>
          <a:p>
            <a:pPr marL="822960" lvl="3" indent="0">
              <a:buSzPct val="60000"/>
              <a:buFont typeface="Wingdings" panose="05000000000000000000" pitchFamily="2" charset="2"/>
              <a:buNone/>
              <a:defRPr/>
            </a:pPr>
            <a:r>
              <a:rPr lang="pt-BR" dirty="0" smtClean="0">
                <a:latin typeface="+mj-lt"/>
              </a:rPr>
              <a:t>O comprometimento é um ato de emulação. Os estados reproduzem valores de uma cultura Ocidental mais ampla</a:t>
            </a:r>
            <a:r>
              <a:rPr lang="pt-BR" sz="1500" dirty="0" smtClean="0">
                <a:latin typeface="+mj-lt"/>
              </a:rPr>
              <a:t>	</a:t>
            </a:r>
          </a:p>
          <a:p>
            <a:pPr marL="548640" lvl="2" indent="0">
              <a:buSzPct val="60000"/>
              <a:buFont typeface="Wingdings" panose="05000000000000000000" pitchFamily="2" charset="2"/>
              <a:buNone/>
              <a:defRPr/>
            </a:pPr>
            <a:r>
              <a:rPr lang="pt-BR" dirty="0" smtClean="0"/>
              <a:t>→ Porém: Porque para alguns governos o comprometimento é atraente 	e não para outros?</a:t>
            </a:r>
          </a:p>
        </p:txBody>
      </p:sp>
    </p:spTree>
    <p:extLst>
      <p:ext uri="{BB962C8B-B14F-4D97-AF65-F5344CB8AC3E}">
        <p14:creationId xmlns:p14="http://schemas.microsoft.com/office/powerpoint/2010/main" val="294054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smtClean="0">
                <a:latin typeface="Bookman Old Style" panose="02050604050505020204" pitchFamily="18" charset="0"/>
              </a:rPr>
              <a:t>Mobilizing for Human Rights</a:t>
            </a:r>
            <a:br>
              <a:rPr lang="en-US" altLang="pt-BR" smtClean="0">
                <a:latin typeface="Bookman Old Style" panose="02050604050505020204" pitchFamily="18" charset="0"/>
              </a:rPr>
            </a:br>
            <a:r>
              <a:rPr lang="en-US" altLang="pt-BR" sz="2200" smtClean="0">
                <a:latin typeface="Bookman Old Style" panose="02050604050505020204" pitchFamily="18" charset="0"/>
              </a:rPr>
              <a:t>Teorias de Comprometimento</a:t>
            </a:r>
            <a:endParaRPr lang="en-US" altLang="pt-BR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 smtClean="0"/>
          </a:p>
          <a:p>
            <a:pPr>
              <a:buSzPct val="60000"/>
              <a:buFont typeface="Wingdings" pitchFamily="-28" charset="2"/>
              <a:buChar char="§"/>
              <a:defRPr/>
            </a:pPr>
            <a:r>
              <a:rPr lang="en-US" sz="2400" dirty="0" smtClean="0">
                <a:latin typeface="+mj-lt"/>
              </a:rPr>
              <a:t>A </a:t>
            </a:r>
            <a:r>
              <a:rPr lang="en-US" sz="2400" dirty="0" err="1" smtClean="0">
                <a:latin typeface="+mj-lt"/>
              </a:rPr>
              <a:t>Teoria</a:t>
            </a:r>
            <a:r>
              <a:rPr lang="en-US" sz="2400" dirty="0" smtClean="0">
                <a:latin typeface="+mj-lt"/>
              </a:rPr>
              <a:t> da </a:t>
            </a:r>
            <a:r>
              <a:rPr lang="en-US" sz="2400" dirty="0" err="1" smtClean="0">
                <a:latin typeface="+mj-lt"/>
              </a:rPr>
              <a:t>Ratificação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Racionalmente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Expressiva</a:t>
            </a:r>
            <a:endParaRPr lang="en-US" sz="2400" dirty="0" smtClean="0">
              <a:latin typeface="+mj-lt"/>
            </a:endParaRPr>
          </a:p>
          <a:p>
            <a:pPr>
              <a:buSzPct val="60000"/>
              <a:buFont typeface="Wingdings" pitchFamily="-28" charset="2"/>
              <a:buChar char="§"/>
              <a:defRPr/>
            </a:pPr>
            <a:endParaRPr lang="en-US" sz="2400" dirty="0" smtClean="0">
              <a:latin typeface="+mj-lt"/>
            </a:endParaRP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en-US" sz="2000" dirty="0" err="1" smtClean="0">
                <a:latin typeface="+mj-lt"/>
              </a:rPr>
              <a:t>Maneira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diferente</a:t>
            </a:r>
            <a:r>
              <a:rPr lang="en-US" sz="2000" dirty="0" smtClean="0">
                <a:latin typeface="+mj-lt"/>
              </a:rPr>
              <a:t> de </a:t>
            </a:r>
            <a:r>
              <a:rPr lang="en-US" sz="2000" dirty="0" err="1" smtClean="0">
                <a:latin typeface="+mj-lt"/>
              </a:rPr>
              <a:t>pensar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sobre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ratificação</a:t>
            </a:r>
            <a:r>
              <a:rPr lang="en-US" sz="2000" dirty="0" smtClean="0">
                <a:latin typeface="+mj-lt"/>
              </a:rPr>
              <a:t> (≠ </a:t>
            </a:r>
            <a:r>
              <a:rPr lang="en-US" sz="2000" dirty="0" err="1" smtClean="0">
                <a:latin typeface="+mj-lt"/>
              </a:rPr>
              <a:t>gratuita</a:t>
            </a:r>
            <a:r>
              <a:rPr lang="en-US" sz="2000" dirty="0" smtClean="0">
                <a:latin typeface="+mj-lt"/>
              </a:rPr>
              <a:t>)</a:t>
            </a:r>
          </a:p>
          <a:p>
            <a:pPr lvl="1">
              <a:buSzPct val="60000"/>
              <a:buFont typeface="Wingdings" pitchFamily="-28" charset="2"/>
              <a:buChar char="§"/>
              <a:defRPr/>
            </a:pPr>
            <a:endParaRPr lang="en-US" sz="2000" dirty="0" smtClean="0">
              <a:latin typeface="+mj-lt"/>
            </a:endParaRP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en-US" sz="2000" dirty="0" err="1" smtClean="0">
                <a:latin typeface="+mj-lt"/>
              </a:rPr>
              <a:t>Comprometimento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como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uma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decisão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racional</a:t>
            </a:r>
            <a:endParaRPr lang="en-US" sz="2000" dirty="0" smtClean="0">
              <a:latin typeface="+mj-lt"/>
            </a:endParaRPr>
          </a:p>
          <a:p>
            <a:pPr marL="274320" lvl="1" indent="0">
              <a:buSzPct val="60000"/>
              <a:buFont typeface="Wingdings" panose="05000000000000000000" pitchFamily="2" charset="2"/>
              <a:buNone/>
              <a:defRPr/>
            </a:pPr>
            <a:r>
              <a:rPr lang="en-US" sz="2000" dirty="0" smtClean="0">
                <a:latin typeface="+mj-lt"/>
              </a:rPr>
              <a:t>	</a:t>
            </a:r>
            <a:r>
              <a:rPr lang="en-US" sz="1800" dirty="0" smtClean="0">
                <a:latin typeface="+mj-lt"/>
              </a:rPr>
              <a:t>→ </a:t>
            </a:r>
            <a:r>
              <a:rPr lang="en-US" sz="1800" dirty="0" err="1" smtClean="0">
                <a:latin typeface="+mj-lt"/>
              </a:rPr>
              <a:t>Os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governos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são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mais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propensos</a:t>
            </a:r>
            <a:r>
              <a:rPr lang="en-US" sz="1800" dirty="0" smtClean="0">
                <a:latin typeface="+mj-lt"/>
              </a:rPr>
              <a:t> a </a:t>
            </a:r>
            <a:r>
              <a:rPr lang="en-US" sz="1800" dirty="0" err="1" smtClean="0">
                <a:latin typeface="+mj-lt"/>
              </a:rPr>
              <a:t>ratificarem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tratados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nos</a:t>
            </a:r>
            <a:r>
              <a:rPr lang="en-US" sz="1800" dirty="0" smtClean="0">
                <a:latin typeface="+mj-lt"/>
              </a:rPr>
              <a:t> 	</a:t>
            </a:r>
            <a:r>
              <a:rPr lang="en-US" sz="1800" dirty="0" err="1" smtClean="0">
                <a:latin typeface="+mj-lt"/>
              </a:rPr>
              <a:t>quais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eles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acreditam</a:t>
            </a:r>
            <a:r>
              <a:rPr lang="en-US" sz="1800" dirty="0" smtClean="0">
                <a:latin typeface="+mj-lt"/>
              </a:rPr>
              <a:t> e que </a:t>
            </a:r>
            <a:r>
              <a:rPr lang="en-US" sz="1800" dirty="0" err="1" smtClean="0">
                <a:latin typeface="+mj-lt"/>
              </a:rPr>
              <a:t>podem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ser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cumpridos</a:t>
            </a:r>
            <a:r>
              <a:rPr lang="en-US" sz="1800" dirty="0" smtClean="0">
                <a:latin typeface="+mj-lt"/>
              </a:rPr>
              <a:t> a </a:t>
            </a:r>
            <a:r>
              <a:rPr lang="en-US" sz="1800" dirty="0" err="1" smtClean="0">
                <a:latin typeface="+mj-lt"/>
              </a:rPr>
              <a:t>custos</a:t>
            </a:r>
            <a:r>
              <a:rPr lang="en-US" sz="1800" dirty="0" smtClean="0">
                <a:latin typeface="+mj-lt"/>
              </a:rPr>
              <a:t> 	</a:t>
            </a:r>
            <a:r>
              <a:rPr lang="en-US" sz="1800" dirty="0" err="1" smtClean="0">
                <a:latin typeface="+mj-lt"/>
              </a:rPr>
              <a:t>razoáveis</a:t>
            </a:r>
            <a:endParaRPr lang="en-US" sz="1800" dirty="0" smtClean="0">
              <a:latin typeface="+mj-lt"/>
            </a:endParaRPr>
          </a:p>
          <a:p>
            <a:pPr marL="274320" lvl="1" indent="0">
              <a:buSzPct val="60000"/>
              <a:buFont typeface="Wingdings" panose="05000000000000000000" pitchFamily="2" charset="2"/>
              <a:buNone/>
              <a:defRPr/>
            </a:pPr>
            <a:r>
              <a:rPr lang="en-US" sz="2000" dirty="0" smtClean="0">
                <a:latin typeface="+mj-lt"/>
              </a:rPr>
              <a:t>	→ </a:t>
            </a:r>
            <a:r>
              <a:rPr lang="en-US" sz="1800" dirty="0" smtClean="0">
                <a:latin typeface="+mj-lt"/>
              </a:rPr>
              <a:t>As </a:t>
            </a:r>
            <a:r>
              <a:rPr lang="en-US" sz="1800" dirty="0" err="1" smtClean="0">
                <a:latin typeface="+mj-lt"/>
              </a:rPr>
              <a:t>democracias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são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mais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propensas</a:t>
            </a:r>
            <a:r>
              <a:rPr lang="en-US" sz="1800" dirty="0" smtClean="0">
                <a:latin typeface="+mj-lt"/>
              </a:rPr>
              <a:t> a </a:t>
            </a:r>
            <a:r>
              <a:rPr lang="en-US" sz="1800" dirty="0" err="1" smtClean="0">
                <a:latin typeface="+mj-lt"/>
              </a:rPr>
              <a:t>cumprir</a:t>
            </a:r>
            <a:endParaRPr lang="en-US" sz="1800" dirty="0" smtClean="0">
              <a:latin typeface="+mj-lt"/>
            </a:endParaRPr>
          </a:p>
          <a:p>
            <a:pPr marL="274320" lvl="1" indent="0">
              <a:buSzPct val="60000"/>
              <a:buFont typeface="Wingdings" panose="05000000000000000000" pitchFamily="2" charset="2"/>
              <a:buNone/>
              <a:defRPr/>
            </a:pPr>
            <a:r>
              <a:rPr lang="en-US" sz="1800" dirty="0">
                <a:latin typeface="+mj-lt"/>
              </a:rPr>
              <a:t>	</a:t>
            </a:r>
            <a:r>
              <a:rPr lang="en-US" sz="1800" dirty="0" err="1" smtClean="0">
                <a:latin typeface="+mj-lt"/>
              </a:rPr>
              <a:t>Novas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democracias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têm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uma</a:t>
            </a:r>
            <a:r>
              <a:rPr lang="en-US" sz="1800" dirty="0" smtClean="0">
                <a:latin typeface="+mj-lt"/>
              </a:rPr>
              <a:t> forte </a:t>
            </a:r>
            <a:r>
              <a:rPr lang="en-US" sz="1800" dirty="0" err="1" smtClean="0">
                <a:latin typeface="+mj-lt"/>
              </a:rPr>
              <a:t>preferência</a:t>
            </a:r>
            <a:r>
              <a:rPr lang="en-US" sz="1800" dirty="0" smtClean="0">
                <a:latin typeface="+mj-lt"/>
              </a:rPr>
              <a:t> (lock in)</a:t>
            </a:r>
          </a:p>
          <a:p>
            <a:pPr marL="274320" lvl="1" indent="0">
              <a:buSzPct val="60000"/>
              <a:buFont typeface="Wingdings" panose="05000000000000000000" pitchFamily="2" charset="2"/>
              <a:buNone/>
              <a:defRPr/>
            </a:pPr>
            <a:r>
              <a:rPr lang="en-US" sz="1800" dirty="0">
                <a:latin typeface="+mj-lt"/>
              </a:rPr>
              <a:t>	</a:t>
            </a:r>
            <a:r>
              <a:rPr lang="en-US" sz="1800" dirty="0" smtClean="0">
                <a:latin typeface="+mj-lt"/>
              </a:rPr>
              <a:t>Regimes </a:t>
            </a:r>
            <a:r>
              <a:rPr lang="en-US" sz="1800" dirty="0" err="1" smtClean="0">
                <a:latin typeface="+mj-lt"/>
              </a:rPr>
              <a:t>autoritários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resistirão</a:t>
            </a:r>
            <a:r>
              <a:rPr lang="en-US" sz="1800" dirty="0" smtClean="0">
                <a:latin typeface="+mj-lt"/>
              </a:rPr>
              <a:t> a </a:t>
            </a:r>
            <a:r>
              <a:rPr lang="en-US" sz="1800" dirty="0" err="1" smtClean="0">
                <a:latin typeface="+mj-lt"/>
              </a:rPr>
              <a:t>ratificação</a:t>
            </a:r>
            <a:endParaRPr lang="en-US" sz="1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1441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smtClean="0">
                <a:latin typeface="Bookman Old Style" panose="02050604050505020204" pitchFamily="18" charset="0"/>
              </a:rPr>
              <a:t>Mobilizing for Human Rights</a:t>
            </a:r>
            <a:br>
              <a:rPr lang="en-US" altLang="pt-BR" smtClean="0">
                <a:latin typeface="Bookman Old Style" panose="02050604050505020204" pitchFamily="18" charset="0"/>
              </a:rPr>
            </a:br>
            <a:r>
              <a:rPr lang="en-US" altLang="pt-BR" sz="2200" smtClean="0">
                <a:latin typeface="Bookman Old Style" panose="02050604050505020204" pitchFamily="18" charset="0"/>
              </a:rPr>
              <a:t>Teorias de Comprometimento</a:t>
            </a:r>
            <a:endParaRPr lang="en-US" altLang="pt-BR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  <a:p>
            <a:pPr>
              <a:buSzPct val="60000"/>
              <a:buFont typeface="Wingdings" pitchFamily="-28" charset="2"/>
              <a:buChar char="§"/>
              <a:defRPr/>
            </a:pPr>
            <a:r>
              <a:rPr lang="pt-BR" sz="2400" dirty="0" smtClean="0">
                <a:latin typeface="+mj-lt"/>
              </a:rPr>
              <a:t>Por que governos que respeitam direitos humanos não ratificam?</a:t>
            </a:r>
          </a:p>
          <a:p>
            <a:pPr marL="0" indent="0">
              <a:buSzPct val="60000"/>
              <a:buFont typeface="Wingdings" panose="05000000000000000000" pitchFamily="2" charset="2"/>
              <a:buNone/>
              <a:defRPr/>
            </a:pPr>
            <a:r>
              <a:rPr lang="pt-BR" sz="800" dirty="0" smtClean="0"/>
              <a:t>   </a:t>
            </a:r>
          </a:p>
          <a:p>
            <a:pPr marL="0" indent="0">
              <a:buSzPct val="60000"/>
              <a:buFont typeface="Wingdings" panose="05000000000000000000" pitchFamily="2" charset="2"/>
              <a:buNone/>
              <a:defRPr/>
            </a:pPr>
            <a:r>
              <a:rPr lang="pt-BR" sz="2400" dirty="0" smtClean="0"/>
              <a:t> </a:t>
            </a:r>
            <a:r>
              <a:rPr lang="pt-BR" sz="2400" dirty="0" smtClean="0">
                <a:latin typeface="+mj-lt"/>
              </a:rPr>
              <a:t>→ Custos:</a:t>
            </a:r>
          </a:p>
          <a:p>
            <a:pPr marL="0" indent="0">
              <a:buSzPct val="60000"/>
              <a:buFont typeface="Wingdings" panose="05000000000000000000" pitchFamily="2" charset="2"/>
              <a:buNone/>
              <a:defRPr/>
            </a:pPr>
            <a:endParaRPr lang="pt-BR" sz="800" dirty="0" smtClean="0">
              <a:latin typeface="+mj-lt"/>
            </a:endParaRP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pt-BR" sz="2000" dirty="0" smtClean="0">
                <a:latin typeface="+mj-lt"/>
              </a:rPr>
              <a:t>Processo de ratificação</a:t>
            </a: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pt-BR" sz="2000" dirty="0" smtClean="0">
                <a:latin typeface="+mj-lt"/>
              </a:rPr>
              <a:t>Sistemas políticos federativos</a:t>
            </a: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pt-BR" sz="2000" dirty="0" smtClean="0">
                <a:latin typeface="+mj-lt"/>
              </a:rPr>
              <a:t>Custos de integração “</a:t>
            </a:r>
            <a:r>
              <a:rPr lang="pt-BR" sz="2000" dirty="0" err="1" smtClean="0">
                <a:latin typeface="+mj-lt"/>
              </a:rPr>
              <a:t>Ex</a:t>
            </a:r>
            <a:r>
              <a:rPr lang="pt-BR" sz="2000" dirty="0" smtClean="0">
                <a:latin typeface="+mj-lt"/>
              </a:rPr>
              <a:t> post”: </a:t>
            </a:r>
          </a:p>
          <a:p>
            <a:pPr marL="274320" lvl="1" indent="0">
              <a:buSzPct val="60000"/>
              <a:buFont typeface="Wingdings" panose="05000000000000000000" pitchFamily="2" charset="2"/>
              <a:buNone/>
              <a:defRPr/>
            </a:pPr>
            <a:r>
              <a:rPr lang="pt-BR" sz="2000" dirty="0" smtClean="0">
                <a:latin typeface="+mj-lt"/>
              </a:rPr>
              <a:t>   common </a:t>
            </a:r>
            <a:r>
              <a:rPr lang="pt-BR" sz="2000" dirty="0" err="1" smtClean="0">
                <a:latin typeface="+mj-lt"/>
              </a:rPr>
              <a:t>law</a:t>
            </a:r>
            <a:r>
              <a:rPr lang="pt-BR" sz="2000" dirty="0" smtClean="0">
                <a:latin typeface="+mj-lt"/>
              </a:rPr>
              <a:t> vs. civil </a:t>
            </a:r>
            <a:r>
              <a:rPr lang="pt-BR" sz="2000" dirty="0" err="1" smtClean="0">
                <a:latin typeface="+mj-lt"/>
              </a:rPr>
              <a:t>law</a:t>
            </a:r>
            <a:endParaRPr lang="pt-BR" sz="2000" dirty="0" smtClean="0">
              <a:latin typeface="+mj-lt"/>
            </a:endParaRPr>
          </a:p>
          <a:p>
            <a:pPr marL="274320" lvl="1" indent="0">
              <a:buSzPct val="60000"/>
              <a:buFont typeface="Wingdings" panose="05000000000000000000" pitchFamily="2" charset="2"/>
              <a:buNone/>
              <a:defRPr/>
            </a:pPr>
            <a:r>
              <a:rPr lang="pt-BR" sz="2000" dirty="0" smtClean="0">
                <a:latin typeface="+mj-lt"/>
              </a:rPr>
              <a:t>	- Custos de ajuste</a:t>
            </a:r>
          </a:p>
          <a:p>
            <a:pPr marL="274320" lvl="1" indent="0">
              <a:buSzPct val="60000"/>
              <a:buFont typeface="Wingdings" panose="05000000000000000000" pitchFamily="2" charset="2"/>
              <a:buNone/>
              <a:defRPr/>
            </a:pPr>
            <a:r>
              <a:rPr lang="pt-BR" sz="2000" dirty="0" smtClean="0">
                <a:latin typeface="+mj-lt"/>
              </a:rPr>
              <a:t>	- Custos associados à incerteza</a:t>
            </a:r>
          </a:p>
          <a:p>
            <a:pPr marL="274320" lvl="1" indent="0">
              <a:buSzPct val="60000"/>
              <a:buFont typeface="Wingdings" panose="05000000000000000000" pitchFamily="2" charset="2"/>
              <a:buNone/>
              <a:defRPr/>
            </a:pPr>
            <a:r>
              <a:rPr lang="pt-BR" sz="2000" dirty="0" smtClean="0">
                <a:latin typeface="+mj-lt"/>
              </a:rPr>
              <a:t>	- Custos associados à irreversibilidade</a:t>
            </a:r>
          </a:p>
          <a:p>
            <a:pPr marL="274320" lvl="1" indent="0">
              <a:buSzPct val="60000"/>
              <a:buFont typeface="Wingdings" panose="05000000000000000000" pitchFamily="2" charset="2"/>
              <a:buNone/>
              <a:defRPr/>
            </a:pPr>
            <a:r>
              <a:rPr lang="pt-BR" sz="2000" dirty="0" smtClean="0">
                <a:latin typeface="+mj-lt"/>
              </a:rPr>
              <a:t> 	→ Custos mais altos em sistemas de common </a:t>
            </a:r>
            <a:r>
              <a:rPr lang="pt-BR" sz="2000" dirty="0" err="1" smtClean="0">
                <a:latin typeface="+mj-lt"/>
              </a:rPr>
              <a:t>law</a:t>
            </a:r>
            <a:endParaRPr lang="pt-B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873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smtClean="0">
                <a:latin typeface="Bookman Old Style" panose="02050604050505020204" pitchFamily="18" charset="0"/>
              </a:rPr>
              <a:t>Mobilizing for Human Rights</a:t>
            </a:r>
            <a:br>
              <a:rPr lang="en-US" altLang="pt-BR" smtClean="0">
                <a:latin typeface="Bookman Old Style" panose="02050604050505020204" pitchFamily="18" charset="0"/>
              </a:rPr>
            </a:br>
            <a:r>
              <a:rPr lang="en-US" altLang="pt-BR" sz="2200" smtClean="0">
                <a:latin typeface="Bookman Old Style" panose="02050604050505020204" pitchFamily="18" charset="0"/>
              </a:rPr>
              <a:t>Teorias de Comprometimento</a:t>
            </a:r>
            <a:endParaRPr lang="en-US" altLang="pt-BR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 smtClean="0"/>
          </a:p>
          <a:p>
            <a:pPr>
              <a:buSzPct val="60000"/>
              <a:buFont typeface="Wingdings" pitchFamily="-28" charset="2"/>
              <a:buChar char="§"/>
              <a:defRPr/>
            </a:pPr>
            <a:r>
              <a:rPr lang="en-US" sz="2400" dirty="0" err="1" smtClean="0">
                <a:latin typeface="+mj-lt"/>
              </a:rPr>
              <a:t>Por</a:t>
            </a:r>
            <a:r>
              <a:rPr lang="en-US" sz="2400" dirty="0" smtClean="0">
                <a:latin typeface="+mj-lt"/>
              </a:rPr>
              <a:t> que </a:t>
            </a:r>
            <a:r>
              <a:rPr lang="en-US" sz="2400" dirty="0" err="1" smtClean="0">
                <a:latin typeface="+mj-lt"/>
              </a:rPr>
              <a:t>governos</a:t>
            </a:r>
            <a:r>
              <a:rPr lang="en-US" sz="2400" dirty="0" smtClean="0">
                <a:latin typeface="+mj-lt"/>
              </a:rPr>
              <a:t> que </a:t>
            </a:r>
            <a:r>
              <a:rPr lang="en-US" sz="2400" dirty="0" err="1" smtClean="0">
                <a:latin typeface="+mj-lt"/>
              </a:rPr>
              <a:t>violam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direitos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humanos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ratificam</a:t>
            </a:r>
            <a:r>
              <a:rPr lang="en-US" sz="2400" dirty="0" smtClean="0">
                <a:latin typeface="+mj-lt"/>
              </a:rPr>
              <a:t>?</a:t>
            </a:r>
          </a:p>
          <a:p>
            <a:pPr marL="0" indent="0">
              <a:buSzPct val="60000"/>
              <a:buFont typeface="Wingdings" panose="05000000000000000000" pitchFamily="2" charset="2"/>
              <a:buNone/>
              <a:defRPr/>
            </a:pPr>
            <a:r>
              <a:rPr lang="en-US" sz="800" dirty="0" smtClean="0"/>
              <a:t>   </a:t>
            </a:r>
          </a:p>
          <a:p>
            <a:pPr marL="0" indent="0">
              <a:buSzPct val="60000"/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</a:t>
            </a:r>
            <a:r>
              <a:rPr lang="en-US" sz="2400" dirty="0" smtClean="0">
                <a:latin typeface="+mj-lt"/>
              </a:rPr>
              <a:t>→ </a:t>
            </a:r>
            <a:r>
              <a:rPr lang="en-US" sz="2400" dirty="0" err="1" smtClean="0">
                <a:latin typeface="+mj-lt"/>
              </a:rPr>
              <a:t>Eles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acreditam</a:t>
            </a:r>
            <a:r>
              <a:rPr lang="en-US" sz="2400" dirty="0" smtClean="0">
                <a:latin typeface="+mj-lt"/>
              </a:rPr>
              <a:t> que a </a:t>
            </a:r>
            <a:r>
              <a:rPr lang="en-US" sz="2400" dirty="0" err="1" smtClean="0">
                <a:latin typeface="+mj-lt"/>
              </a:rPr>
              <a:t>ratificação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compensa</a:t>
            </a:r>
            <a:r>
              <a:rPr lang="en-US" sz="2400" dirty="0" smtClean="0">
                <a:latin typeface="+mj-lt"/>
              </a:rPr>
              <a:t>:</a:t>
            </a:r>
          </a:p>
          <a:p>
            <a:pPr marL="0" indent="0">
              <a:buSzPct val="60000"/>
              <a:buFont typeface="Wingdings" panose="05000000000000000000" pitchFamily="2" charset="2"/>
              <a:buNone/>
              <a:defRPr/>
            </a:pPr>
            <a:endParaRPr lang="en-US" sz="800" dirty="0">
              <a:latin typeface="+mj-lt"/>
            </a:endParaRP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en-US" sz="2000" dirty="0" err="1" smtClean="0">
                <a:latin typeface="+mj-lt"/>
              </a:rPr>
              <a:t>Benefícios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esperados</a:t>
            </a:r>
            <a:r>
              <a:rPr lang="en-US" sz="2000" dirty="0" smtClean="0">
                <a:latin typeface="+mj-lt"/>
              </a:rPr>
              <a:t>: </a:t>
            </a:r>
            <a:r>
              <a:rPr lang="en-US" sz="2000" dirty="0" err="1" smtClean="0">
                <a:latin typeface="+mj-lt"/>
              </a:rPr>
              <a:t>cobertuda</a:t>
            </a:r>
            <a:r>
              <a:rPr lang="en-US" sz="2000" dirty="0" smtClean="0">
                <a:latin typeface="+mj-lt"/>
              </a:rPr>
              <a:t> da </a:t>
            </a:r>
            <a:r>
              <a:rPr lang="en-US" sz="2000" dirty="0" err="1" smtClean="0">
                <a:latin typeface="+mj-lt"/>
              </a:rPr>
              <a:t>mídia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dirty="0" err="1" smtClean="0">
                <a:latin typeface="+mj-lt"/>
              </a:rPr>
              <a:t>melhor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imagem</a:t>
            </a:r>
            <a:r>
              <a:rPr lang="en-US" sz="2000" dirty="0" smtClean="0">
                <a:latin typeface="+mj-lt"/>
              </a:rPr>
              <a:t>,…</a:t>
            </a: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en-US" sz="2000" dirty="0" err="1" smtClean="0">
                <a:latin typeface="+mj-lt"/>
              </a:rPr>
              <a:t>Incerteza</a:t>
            </a:r>
            <a:r>
              <a:rPr lang="en-US" sz="2000" dirty="0" smtClean="0">
                <a:latin typeface="+mj-lt"/>
              </a:rPr>
              <a:t> no que </a:t>
            </a:r>
            <a:r>
              <a:rPr lang="en-US" sz="2000" dirty="0" err="1" smtClean="0">
                <a:latin typeface="+mj-lt"/>
              </a:rPr>
              <a:t>respeita</a:t>
            </a:r>
            <a:r>
              <a:rPr lang="en-US" sz="2000" dirty="0" smtClean="0">
                <a:latin typeface="+mj-lt"/>
              </a:rPr>
              <a:t> as </a:t>
            </a:r>
            <a:r>
              <a:rPr lang="en-US" sz="2000" dirty="0" err="1" smtClean="0">
                <a:latin typeface="+mj-lt"/>
              </a:rPr>
              <a:t>consequências</a:t>
            </a:r>
            <a:endParaRPr lang="en-US" sz="2000" dirty="0" smtClean="0">
              <a:latin typeface="+mj-lt"/>
            </a:endParaRP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en-US" sz="2000" dirty="0" err="1" smtClean="0">
                <a:latin typeface="+mj-lt"/>
              </a:rPr>
              <a:t>Curto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horizonte</a:t>
            </a:r>
            <a:r>
              <a:rPr lang="en-US" sz="2000" dirty="0" smtClean="0">
                <a:latin typeface="+mj-lt"/>
              </a:rPr>
              <a:t> temporal</a:t>
            </a:r>
          </a:p>
        </p:txBody>
      </p:sp>
    </p:spTree>
    <p:extLst>
      <p:ext uri="{BB962C8B-B14F-4D97-AF65-F5344CB8AC3E}">
        <p14:creationId xmlns:p14="http://schemas.microsoft.com/office/powerpoint/2010/main" val="392113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1374</TotalTime>
  <Words>572</Words>
  <Application>Microsoft Office PowerPoint</Application>
  <PresentationFormat>Apresentação na tela (4:3)</PresentationFormat>
  <Paragraphs>174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MS PGothic</vt:lpstr>
      <vt:lpstr>Bookman Old Style</vt:lpstr>
      <vt:lpstr>Gill Sans MT</vt:lpstr>
      <vt:lpstr>Wingdings</vt:lpstr>
      <vt:lpstr>Wingdings 3</vt:lpstr>
      <vt:lpstr>Origin</vt:lpstr>
      <vt:lpstr>Direitos Humanos</vt:lpstr>
      <vt:lpstr>Roteiro</vt:lpstr>
      <vt:lpstr>Mobilizing for Human Rights Introdução</vt:lpstr>
      <vt:lpstr>Mobilizing for Human Rights Introdução</vt:lpstr>
      <vt:lpstr>Mobilizing for Human Rights Introdução</vt:lpstr>
      <vt:lpstr>Mobilizing for Human Rights Teorias de Comprometimento</vt:lpstr>
      <vt:lpstr>Mobilizing for Human Rights Teorias de Comprometimento</vt:lpstr>
      <vt:lpstr>Mobilizing for Human Rights Teorias de Comprometimento</vt:lpstr>
      <vt:lpstr>Mobilizing for Human Rights Teorias de Comprometimento</vt:lpstr>
      <vt:lpstr>Mobilizing for Human Rights Teorias de Comprometimento</vt:lpstr>
      <vt:lpstr>Mobilizing for Human Rights Theories of Commitment</vt:lpstr>
      <vt:lpstr>Mobilizing for Human Rights Theories of Commitment</vt:lpstr>
      <vt:lpstr>Mobilizing for Human Rights Theories of Commitment</vt:lpstr>
      <vt:lpstr>Mobilizing for Human Rights Teorias de Comprometimento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Politics of Human Rights</dc:title>
  <dc:creator>Politics Admin</dc:creator>
  <cp:lastModifiedBy>Cristiane</cp:lastModifiedBy>
  <cp:revision>120</cp:revision>
  <dcterms:created xsi:type="dcterms:W3CDTF">2015-07-06T16:36:26Z</dcterms:created>
  <dcterms:modified xsi:type="dcterms:W3CDTF">2022-10-19T19:20:03Z</dcterms:modified>
</cp:coreProperties>
</file>