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61" r:id="rId4"/>
    <p:sldId id="264" r:id="rId5"/>
    <p:sldId id="263" r:id="rId6"/>
    <p:sldId id="258" r:id="rId7"/>
    <p:sldId id="265" r:id="rId8"/>
    <p:sldId id="259" r:id="rId9"/>
    <p:sldId id="266" r:id="rId10"/>
    <p:sldId id="267" r:id="rId11"/>
    <p:sldId id="268" r:id="rId12"/>
    <p:sldId id="260" r:id="rId13"/>
    <p:sldId id="269" r:id="rId14"/>
    <p:sldId id="270"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44A"/>
    <a:srgbClr val="00F2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71" autoAdjust="0"/>
  </p:normalViewPr>
  <p:slideViewPr>
    <p:cSldViewPr>
      <p:cViewPr varScale="1">
        <p:scale>
          <a:sx n="56" d="100"/>
          <a:sy n="56" d="100"/>
        </p:scale>
        <p:origin x="-92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B5BED-2772-4A0D-B8D7-8B1ECCCAF9A1}" type="datetimeFigureOut">
              <a:rPr lang="pt-BR" smtClean="0"/>
              <a:t>30/05/2012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42F48F-009F-4A82-96C8-890C9E3A3EB7}" type="slidenum">
              <a:rPr lang="pt-BR" smtClean="0"/>
              <a:t>‹nº›</a:t>
            </a:fld>
            <a:endParaRPr lang="pt-BR"/>
          </a:p>
        </p:txBody>
      </p:sp>
    </p:spTree>
    <p:extLst>
      <p:ext uri="{BB962C8B-B14F-4D97-AF65-F5344CB8AC3E}">
        <p14:creationId xmlns:p14="http://schemas.microsoft.com/office/powerpoint/2010/main" val="2921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367662A-7278-4911-93E5-280E8377F620}" type="datetime1">
              <a:rPr lang="pt-BR" smtClean="0"/>
              <a:t>30/05/2012</a:t>
            </a:fld>
            <a:endParaRPr lang="pt-BR"/>
          </a:p>
        </p:txBody>
      </p:sp>
      <p:sp>
        <p:nvSpPr>
          <p:cNvPr id="5" name="Espaço Reservado para Rodapé 4"/>
          <p:cNvSpPr>
            <a:spLocks noGrp="1"/>
          </p:cNvSpPr>
          <p:nvPr>
            <p:ph type="ftr" sz="quarter" idx="11"/>
          </p:nvPr>
        </p:nvSpPr>
        <p:spPr/>
        <p:txBody>
          <a:bodyPr/>
          <a:lstStyle/>
          <a:p>
            <a:r>
              <a:rPr lang="pt-BR" dirty="0" smtClean="0"/>
              <a:t>IPUSP - HFP - LMSimão</a:t>
            </a:r>
            <a:endParaRPr lang="pt-BR" dirty="0"/>
          </a:p>
        </p:txBody>
      </p:sp>
      <p:sp>
        <p:nvSpPr>
          <p:cNvPr id="6" name="Espaço Reservado para Número de Slide 5"/>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228720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7CE1265-22B1-4612-8A4E-9B4E8F4DFFB7}" type="datetime1">
              <a:rPr lang="pt-BR" smtClean="0"/>
              <a:t>30/05/2012</a:t>
            </a:fld>
            <a:endParaRPr lang="pt-BR"/>
          </a:p>
        </p:txBody>
      </p:sp>
      <p:sp>
        <p:nvSpPr>
          <p:cNvPr id="5" name="Espaço Reservado para Rodapé 4"/>
          <p:cNvSpPr>
            <a:spLocks noGrp="1"/>
          </p:cNvSpPr>
          <p:nvPr>
            <p:ph type="ftr" sz="quarter" idx="11"/>
          </p:nvPr>
        </p:nvSpPr>
        <p:spPr/>
        <p:txBody>
          <a:bodyPr/>
          <a:lstStyle/>
          <a:p>
            <a:r>
              <a:rPr lang="pt-BR" dirty="0" smtClean="0"/>
              <a:t>IPUSP - HFP - LMSimão</a:t>
            </a:r>
            <a:endParaRPr lang="pt-BR" dirty="0"/>
          </a:p>
        </p:txBody>
      </p:sp>
      <p:sp>
        <p:nvSpPr>
          <p:cNvPr id="6" name="Espaço Reservado para Número de Slide 5"/>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65794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6AF53AB-63A7-4D0F-A7AF-8043253E0CAD}" type="datetime1">
              <a:rPr lang="pt-BR" smtClean="0"/>
              <a:t>30/05/2012</a:t>
            </a:fld>
            <a:endParaRPr lang="pt-BR"/>
          </a:p>
        </p:txBody>
      </p:sp>
      <p:sp>
        <p:nvSpPr>
          <p:cNvPr id="5" name="Espaço Reservado para Rodapé 4"/>
          <p:cNvSpPr>
            <a:spLocks noGrp="1"/>
          </p:cNvSpPr>
          <p:nvPr>
            <p:ph type="ftr" sz="quarter" idx="11"/>
          </p:nvPr>
        </p:nvSpPr>
        <p:spPr/>
        <p:txBody>
          <a:bodyPr/>
          <a:lstStyle/>
          <a:p>
            <a:r>
              <a:rPr lang="pt-BR" dirty="0" smtClean="0"/>
              <a:t>IPUSP - HFP - LMSimão</a:t>
            </a:r>
            <a:endParaRPr lang="pt-BR" dirty="0"/>
          </a:p>
        </p:txBody>
      </p:sp>
      <p:sp>
        <p:nvSpPr>
          <p:cNvPr id="6" name="Espaço Reservado para Número de Slide 5"/>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376316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9A0DCC6-8FA2-427E-814A-74B2D6F8F2E3}" type="datetime1">
              <a:rPr lang="pt-BR" smtClean="0"/>
              <a:t>30/05/2012</a:t>
            </a:fld>
            <a:endParaRPr lang="pt-BR"/>
          </a:p>
        </p:txBody>
      </p:sp>
      <p:sp>
        <p:nvSpPr>
          <p:cNvPr id="5" name="Espaço Reservado para Rodapé 4"/>
          <p:cNvSpPr>
            <a:spLocks noGrp="1"/>
          </p:cNvSpPr>
          <p:nvPr>
            <p:ph type="ftr" sz="quarter" idx="11"/>
          </p:nvPr>
        </p:nvSpPr>
        <p:spPr/>
        <p:txBody>
          <a:bodyPr/>
          <a:lstStyle/>
          <a:p>
            <a:r>
              <a:rPr lang="pt-BR" dirty="0" smtClean="0"/>
              <a:t>IPUSP - HFP - LMSimão</a:t>
            </a:r>
            <a:endParaRPr lang="pt-BR" dirty="0"/>
          </a:p>
        </p:txBody>
      </p:sp>
      <p:sp>
        <p:nvSpPr>
          <p:cNvPr id="6" name="Espaço Reservado para Número de Slide 5"/>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238995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A6466137-F085-4BCE-8641-A450B66B258A}" type="datetime1">
              <a:rPr lang="pt-BR" smtClean="0"/>
              <a:t>30/05/2012</a:t>
            </a:fld>
            <a:endParaRPr lang="pt-BR"/>
          </a:p>
        </p:txBody>
      </p:sp>
      <p:sp>
        <p:nvSpPr>
          <p:cNvPr id="5" name="Espaço Reservado para Rodapé 4"/>
          <p:cNvSpPr>
            <a:spLocks noGrp="1"/>
          </p:cNvSpPr>
          <p:nvPr>
            <p:ph type="ftr" sz="quarter" idx="11"/>
          </p:nvPr>
        </p:nvSpPr>
        <p:spPr/>
        <p:txBody>
          <a:bodyPr/>
          <a:lstStyle/>
          <a:p>
            <a:r>
              <a:rPr lang="pt-BR" dirty="0" smtClean="0"/>
              <a:t>IPUSP - HFP - LMSimão</a:t>
            </a:r>
            <a:endParaRPr lang="pt-BR" dirty="0"/>
          </a:p>
        </p:txBody>
      </p:sp>
      <p:sp>
        <p:nvSpPr>
          <p:cNvPr id="6" name="Espaço Reservado para Número de Slide 5"/>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118990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3AB01B1-D9DE-4B38-97DE-AF5DC75F25BB}" type="datetime1">
              <a:rPr lang="pt-BR" smtClean="0"/>
              <a:t>30/05/2012</a:t>
            </a:fld>
            <a:endParaRPr lang="pt-BR"/>
          </a:p>
        </p:txBody>
      </p:sp>
      <p:sp>
        <p:nvSpPr>
          <p:cNvPr id="6" name="Espaço Reservado para Rodapé 5"/>
          <p:cNvSpPr>
            <a:spLocks noGrp="1"/>
          </p:cNvSpPr>
          <p:nvPr>
            <p:ph type="ftr" sz="quarter" idx="11"/>
          </p:nvPr>
        </p:nvSpPr>
        <p:spPr/>
        <p:txBody>
          <a:bodyPr/>
          <a:lstStyle/>
          <a:p>
            <a:r>
              <a:rPr lang="pt-BR" dirty="0" smtClean="0"/>
              <a:t>IPUSP - HFP - LMSimão</a:t>
            </a:r>
            <a:endParaRPr lang="pt-BR" dirty="0"/>
          </a:p>
        </p:txBody>
      </p:sp>
      <p:sp>
        <p:nvSpPr>
          <p:cNvPr id="7" name="Espaço Reservado para Número de Slide 6"/>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52329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91ECF8D-3302-42E3-9EE4-A7BE9F632FC1}" type="datetime1">
              <a:rPr lang="pt-BR" smtClean="0"/>
              <a:t>30/05/2012</a:t>
            </a:fld>
            <a:endParaRPr lang="pt-BR"/>
          </a:p>
        </p:txBody>
      </p:sp>
      <p:sp>
        <p:nvSpPr>
          <p:cNvPr id="8" name="Espaço Reservado para Rodapé 7"/>
          <p:cNvSpPr>
            <a:spLocks noGrp="1"/>
          </p:cNvSpPr>
          <p:nvPr>
            <p:ph type="ftr" sz="quarter" idx="11"/>
          </p:nvPr>
        </p:nvSpPr>
        <p:spPr/>
        <p:txBody>
          <a:bodyPr/>
          <a:lstStyle/>
          <a:p>
            <a:r>
              <a:rPr lang="pt-BR" dirty="0" smtClean="0"/>
              <a:t>IPUSP - HFP - LMSimão</a:t>
            </a:r>
            <a:endParaRPr lang="pt-BR" dirty="0"/>
          </a:p>
        </p:txBody>
      </p:sp>
      <p:sp>
        <p:nvSpPr>
          <p:cNvPr id="9" name="Espaço Reservado para Número de Slide 8"/>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307760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0AEEB111-C0FB-4F18-8BC4-0BBEE869E9BB}" type="datetime1">
              <a:rPr lang="pt-BR" smtClean="0"/>
              <a:t>30/05/2012</a:t>
            </a:fld>
            <a:endParaRPr lang="pt-BR"/>
          </a:p>
        </p:txBody>
      </p:sp>
      <p:sp>
        <p:nvSpPr>
          <p:cNvPr id="4" name="Espaço Reservado para Rodapé 3"/>
          <p:cNvSpPr>
            <a:spLocks noGrp="1"/>
          </p:cNvSpPr>
          <p:nvPr>
            <p:ph type="ftr" sz="quarter" idx="11"/>
          </p:nvPr>
        </p:nvSpPr>
        <p:spPr/>
        <p:txBody>
          <a:bodyPr/>
          <a:lstStyle/>
          <a:p>
            <a:r>
              <a:rPr lang="pt-BR" dirty="0" smtClean="0"/>
              <a:t>IPUSP - HFP - LMSimão</a:t>
            </a:r>
            <a:endParaRPr lang="pt-BR" dirty="0"/>
          </a:p>
        </p:txBody>
      </p:sp>
      <p:sp>
        <p:nvSpPr>
          <p:cNvPr id="5" name="Espaço Reservado para Número de Slide 4"/>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196537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FD55E4F-DD4E-48CC-9CC6-069AF6396664}" type="datetime1">
              <a:rPr lang="pt-BR" smtClean="0"/>
              <a:t>30/05/2012</a:t>
            </a:fld>
            <a:endParaRPr lang="pt-BR"/>
          </a:p>
        </p:txBody>
      </p:sp>
      <p:sp>
        <p:nvSpPr>
          <p:cNvPr id="3" name="Espaço Reservado para Rodapé 2"/>
          <p:cNvSpPr>
            <a:spLocks noGrp="1"/>
          </p:cNvSpPr>
          <p:nvPr>
            <p:ph type="ftr" sz="quarter" idx="11"/>
          </p:nvPr>
        </p:nvSpPr>
        <p:spPr/>
        <p:txBody>
          <a:bodyPr/>
          <a:lstStyle/>
          <a:p>
            <a:r>
              <a:rPr lang="pt-BR" dirty="0" smtClean="0"/>
              <a:t>IPUSP - HFP - LMSimão</a:t>
            </a:r>
            <a:endParaRPr lang="pt-BR" dirty="0"/>
          </a:p>
        </p:txBody>
      </p:sp>
      <p:sp>
        <p:nvSpPr>
          <p:cNvPr id="4" name="Espaço Reservado para Número de Slide 3"/>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324812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73E0F60-FD85-4EE3-A3F9-DB1DEA31E07C}" type="datetime1">
              <a:rPr lang="pt-BR" smtClean="0"/>
              <a:t>30/05/2012</a:t>
            </a:fld>
            <a:endParaRPr lang="pt-BR"/>
          </a:p>
        </p:txBody>
      </p:sp>
      <p:sp>
        <p:nvSpPr>
          <p:cNvPr id="6" name="Espaço Reservado para Rodapé 5"/>
          <p:cNvSpPr>
            <a:spLocks noGrp="1"/>
          </p:cNvSpPr>
          <p:nvPr>
            <p:ph type="ftr" sz="quarter" idx="11"/>
          </p:nvPr>
        </p:nvSpPr>
        <p:spPr/>
        <p:txBody>
          <a:bodyPr/>
          <a:lstStyle/>
          <a:p>
            <a:r>
              <a:rPr lang="pt-BR" dirty="0" smtClean="0"/>
              <a:t>IPUSP - HFP - LMSimão</a:t>
            </a:r>
            <a:endParaRPr lang="pt-BR" dirty="0"/>
          </a:p>
        </p:txBody>
      </p:sp>
      <p:sp>
        <p:nvSpPr>
          <p:cNvPr id="7" name="Espaço Reservado para Número de Slide 6"/>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146977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501F8E7-7E1D-496D-822C-FBEC89473C2C}" type="datetime1">
              <a:rPr lang="pt-BR" smtClean="0"/>
              <a:t>30/05/2012</a:t>
            </a:fld>
            <a:endParaRPr lang="pt-BR"/>
          </a:p>
        </p:txBody>
      </p:sp>
      <p:sp>
        <p:nvSpPr>
          <p:cNvPr id="6" name="Espaço Reservado para Rodapé 5"/>
          <p:cNvSpPr>
            <a:spLocks noGrp="1"/>
          </p:cNvSpPr>
          <p:nvPr>
            <p:ph type="ftr" sz="quarter" idx="11"/>
          </p:nvPr>
        </p:nvSpPr>
        <p:spPr/>
        <p:txBody>
          <a:bodyPr/>
          <a:lstStyle/>
          <a:p>
            <a:r>
              <a:rPr lang="pt-BR" dirty="0" smtClean="0"/>
              <a:t>IPUSP - HFP - LMSimão</a:t>
            </a:r>
            <a:endParaRPr lang="pt-BR" dirty="0"/>
          </a:p>
        </p:txBody>
      </p:sp>
      <p:sp>
        <p:nvSpPr>
          <p:cNvPr id="7" name="Espaço Reservado para Número de Slide 6"/>
          <p:cNvSpPr>
            <a:spLocks noGrp="1"/>
          </p:cNvSpPr>
          <p:nvPr>
            <p:ph type="sldNum" sz="quarter" idx="12"/>
          </p:nvPr>
        </p:nvSpPr>
        <p:spPr/>
        <p:txBody>
          <a:bodyPr/>
          <a:lstStyle/>
          <a:p>
            <a:fld id="{D682B7A3-AFFF-4435-B20B-7F7CD023EFA9}" type="slidenum">
              <a:rPr lang="pt-BR" smtClean="0"/>
              <a:t>‹nº›</a:t>
            </a:fld>
            <a:endParaRPr lang="pt-BR"/>
          </a:p>
        </p:txBody>
      </p:sp>
    </p:spTree>
    <p:extLst>
      <p:ext uri="{BB962C8B-B14F-4D97-AF65-F5344CB8AC3E}">
        <p14:creationId xmlns:p14="http://schemas.microsoft.com/office/powerpoint/2010/main" val="3861858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03A79-0164-4D76-A1EE-40865F66AEA5}" type="datetime1">
              <a:rPr lang="pt-BR" smtClean="0"/>
              <a:t>30/05/2012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dirty="0" smtClean="0"/>
              <a:t>IPUSP - HFP - LMSimão</a:t>
            </a:r>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2B7A3-AFFF-4435-B20B-7F7CD023EFA9}" type="slidenum">
              <a:rPr lang="pt-BR" smtClean="0"/>
              <a:t>‹nº›</a:t>
            </a:fld>
            <a:endParaRPr lang="pt-BR"/>
          </a:p>
        </p:txBody>
      </p:sp>
    </p:spTree>
    <p:extLst>
      <p:ext uri="{BB962C8B-B14F-4D97-AF65-F5344CB8AC3E}">
        <p14:creationId xmlns:p14="http://schemas.microsoft.com/office/powerpoint/2010/main" val="3058815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dirty="0" smtClean="0"/>
              <a:t>IPUSP - HFP - LMSimão</a:t>
            </a:r>
            <a:endParaRPr lang="pt-BR" dirty="0"/>
          </a:p>
        </p:txBody>
      </p:sp>
      <p:pic>
        <p:nvPicPr>
          <p:cNvPr id="6" name="Picture 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7175" y="116632"/>
            <a:ext cx="4104456" cy="4869160"/>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p:cNvSpPr txBox="1"/>
          <p:nvPr/>
        </p:nvSpPr>
        <p:spPr>
          <a:xfrm>
            <a:off x="989142" y="5085184"/>
            <a:ext cx="6912768" cy="1200329"/>
          </a:xfrm>
          <a:prstGeom prst="rect">
            <a:avLst/>
          </a:prstGeom>
          <a:noFill/>
        </p:spPr>
        <p:txBody>
          <a:bodyPr wrap="square" rtlCol="0">
            <a:spAutoFit/>
          </a:bodyPr>
          <a:lstStyle/>
          <a:p>
            <a:pPr algn="ctr"/>
            <a:r>
              <a:rPr lang="pt-BR" sz="3600" b="1" dirty="0" smtClean="0">
                <a:solidFill>
                  <a:srgbClr val="7030A0"/>
                </a:solidFill>
                <a:effectLst>
                  <a:outerShdw blurRad="38100" dist="38100" dir="2700000" algn="tl">
                    <a:srgbClr val="000000">
                      <a:alpha val="43137"/>
                    </a:srgbClr>
                  </a:outerShdw>
                </a:effectLst>
              </a:rPr>
              <a:t>Vigotski, um dialogador nas tensões das psicologias</a:t>
            </a:r>
            <a:endParaRPr lang="pt-BR" sz="36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2226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CaixaDeTexto 2"/>
          <p:cNvSpPr txBox="1"/>
          <p:nvPr/>
        </p:nvSpPr>
        <p:spPr>
          <a:xfrm>
            <a:off x="0" y="0"/>
            <a:ext cx="9144000" cy="6124754"/>
          </a:xfrm>
          <a:prstGeom prst="rect">
            <a:avLst/>
          </a:prstGeom>
          <a:noFill/>
        </p:spPr>
        <p:txBody>
          <a:bodyPr wrap="square" rtlCol="0">
            <a:spAutoFit/>
          </a:bodyPr>
          <a:lstStyle/>
          <a:p>
            <a:pPr marL="342900" indent="-342900" algn="just">
              <a:buFont typeface="+mj-lt"/>
              <a:buAutoNum type="arabicPeriod"/>
            </a:pPr>
            <a:r>
              <a:rPr lang="pt-BR" sz="2800" dirty="0" smtClean="0">
                <a:effectLst>
                  <a:outerShdw blurRad="38100" dist="38100" dir="2700000" algn="tl">
                    <a:srgbClr val="000000">
                      <a:alpha val="43137"/>
                    </a:srgbClr>
                  </a:outerShdw>
                </a:effectLst>
              </a:rPr>
              <a:t>descobre-se algo importante (A), que modifica as ideias sobre um fenômeno (B) e recoloca as bases do grupo de fenômenos (C) em que aquele fenômeno (B) foi observado ou formulado; surge uma nova ideia;</a:t>
            </a:r>
          </a:p>
          <a:p>
            <a:pPr marL="342900" indent="-342900" algn="just">
              <a:buFont typeface="+mj-lt"/>
              <a:buAutoNum type="arabicPeriod"/>
            </a:pPr>
            <a:r>
              <a:rPr lang="pt-BR" sz="2800" dirty="0" smtClean="0">
                <a:effectLst>
                  <a:outerShdw blurRad="38100" dist="38100" dir="2700000" algn="tl">
                    <a:srgbClr val="000000">
                      <a:alpha val="43137"/>
                    </a:srgbClr>
                  </a:outerShdw>
                </a:effectLst>
              </a:rPr>
              <a:t>essa nova ideia torna-se mais abstrata e descontextualizada de sua origem, embora ainda necessite dela para sua validação;</a:t>
            </a:r>
          </a:p>
          <a:p>
            <a:pPr marL="342900" indent="-342900" algn="just">
              <a:buFont typeface="+mj-lt"/>
              <a:buAutoNum type="arabicPeriod"/>
            </a:pPr>
            <a:r>
              <a:rPr lang="pt-BR" sz="2800" dirty="0" smtClean="0">
                <a:effectLst>
                  <a:outerShdw blurRad="38100" dist="38100" dir="2700000" algn="tl">
                    <a:srgbClr val="000000">
                      <a:alpha val="43137"/>
                    </a:srgbClr>
                  </a:outerShdw>
                </a:effectLst>
              </a:rPr>
              <a:t>a nova ideia impregna a disciplina na qual surgiu e por ela é também modificada; descontextualiza-se, expandindo-se para outros ramos afins, modificando o alcance da disciplina de origem; torna-se </a:t>
            </a:r>
            <a:r>
              <a:rPr lang="pt-BR" sz="2800" dirty="0">
                <a:effectLst>
                  <a:outerShdw blurRad="38100" dist="38100" dir="2700000" algn="tl">
                    <a:srgbClr val="000000">
                      <a:alpha val="43137"/>
                    </a:srgbClr>
                  </a:outerShdw>
                </a:effectLst>
              </a:rPr>
              <a:t>um princípio </a:t>
            </a:r>
            <a:r>
              <a:rPr lang="pt-BR" sz="2800" dirty="0" smtClean="0">
                <a:effectLst>
                  <a:outerShdw blurRad="38100" dist="38100" dir="2700000" algn="tl">
                    <a:srgbClr val="000000">
                      <a:alpha val="43137"/>
                    </a:srgbClr>
                  </a:outerShdw>
                </a:effectLst>
              </a:rPr>
              <a:t>explicativo, transfere-se para disciplinas de fronteira, que a modificam mais ainda;</a:t>
            </a:r>
          </a:p>
          <a:p>
            <a:endParaRPr lang="pt-B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6483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Retângulo 2"/>
          <p:cNvSpPr/>
          <p:nvPr/>
        </p:nvSpPr>
        <p:spPr>
          <a:xfrm>
            <a:off x="123099" y="21098"/>
            <a:ext cx="9036496" cy="4401205"/>
          </a:xfrm>
          <a:prstGeom prst="rect">
            <a:avLst/>
          </a:prstGeom>
        </p:spPr>
        <p:txBody>
          <a:bodyPr wrap="square">
            <a:spAutoFit/>
          </a:bodyPr>
          <a:lstStyle/>
          <a:p>
            <a:pPr marL="514350" lvl="0" indent="-514350" algn="just">
              <a:buFont typeface="+mj-lt"/>
              <a:buAutoNum type="arabicPeriod" startAt="4"/>
            </a:pPr>
            <a:r>
              <a:rPr lang="pt-BR" sz="2800" dirty="0">
                <a:solidFill>
                  <a:prstClr val="black"/>
                </a:solidFill>
                <a:effectLst>
                  <a:outerShdw blurRad="38100" dist="38100" dir="2700000" algn="tl">
                    <a:srgbClr val="000000">
                      <a:alpha val="43137"/>
                    </a:srgbClr>
                  </a:outerShdw>
                </a:effectLst>
              </a:rPr>
              <a:t>a ideia descontextualiza-se mais ainda, funcionando como ponte entre disciplinas de fronteira; ou </a:t>
            </a:r>
            <a:r>
              <a:rPr lang="pt-BR" sz="2800" dirty="0" smtClean="0">
                <a:solidFill>
                  <a:prstClr val="black"/>
                </a:solidFill>
                <a:effectLst>
                  <a:outerShdw blurRad="38100" dist="38100" dir="2700000" algn="tl">
                    <a:srgbClr val="000000">
                      <a:alpha val="43137"/>
                    </a:srgbClr>
                  </a:outerShdw>
                </a:effectLst>
              </a:rPr>
              <a:t>então migra para outros âmbitos como um princípio universal ou uma ideologia;</a:t>
            </a:r>
          </a:p>
          <a:p>
            <a:pPr marL="514350" lvl="0" indent="-514350" algn="just">
              <a:buFont typeface="+mj-lt"/>
              <a:buAutoNum type="arabicPeriod" startAt="4"/>
            </a:pPr>
            <a:r>
              <a:rPr lang="pt-BR" sz="2800" dirty="0" smtClean="0">
                <a:solidFill>
                  <a:prstClr val="black"/>
                </a:solidFill>
                <a:effectLst>
                  <a:outerShdw blurRad="38100" dist="38100" dir="2700000" algn="tl">
                    <a:srgbClr val="000000">
                      <a:alpha val="43137"/>
                    </a:srgbClr>
                  </a:outerShdw>
                </a:effectLst>
              </a:rPr>
              <a:t>a ideia incha-se e estoura como bolha de sabão porque tão descontextualizada que está, não resiste como ideia científica; como ideologia, converte-se em um fato da vida social, de onde tinha surgido.; aparece, então, sua natureza social e ideológica, e ela estará submetida às mesmas leis que, segundo Engels, regem a luta social.</a:t>
            </a:r>
            <a:endParaRPr lang="pt-BR" sz="2800" dirty="0">
              <a:solidFill>
                <a:prstClr val="black"/>
              </a:solidFill>
              <a:effectLst>
                <a:outerShdw blurRad="38100" dist="38100" dir="2700000" algn="tl">
                  <a:srgbClr val="000000">
                    <a:alpha val="43137"/>
                  </a:srgbClr>
                </a:outerShdw>
              </a:effectLst>
            </a:endParaRPr>
          </a:p>
        </p:txBody>
      </p:sp>
      <p:sp>
        <p:nvSpPr>
          <p:cNvPr id="4" name="Retângulo 3"/>
          <p:cNvSpPr/>
          <p:nvPr/>
        </p:nvSpPr>
        <p:spPr>
          <a:xfrm>
            <a:off x="53751" y="5013176"/>
            <a:ext cx="9036496" cy="1200329"/>
          </a:xfrm>
          <a:prstGeom prst="rect">
            <a:avLst/>
          </a:prstGeom>
        </p:spPr>
        <p:txBody>
          <a:bodyPr wrap="square">
            <a:spAutoFit/>
          </a:bodyPr>
          <a:lstStyle/>
          <a:p>
            <a:pPr lvl="0" algn="just"/>
            <a:r>
              <a:rPr lang="pt-BR" sz="2400" b="1" dirty="0" smtClean="0">
                <a:solidFill>
                  <a:srgbClr val="7030A0"/>
                </a:solidFill>
                <a:effectLst>
                  <a:outerShdw blurRad="38100" dist="38100" dir="2700000" algn="tl">
                    <a:srgbClr val="000000">
                      <a:alpha val="43137"/>
                    </a:srgbClr>
                  </a:outerShdw>
                </a:effectLst>
              </a:rPr>
              <a:t>Análise </a:t>
            </a:r>
            <a:r>
              <a:rPr lang="pt-BR" sz="2400" b="1" dirty="0">
                <a:solidFill>
                  <a:srgbClr val="7030A0"/>
                </a:solidFill>
                <a:effectLst>
                  <a:outerShdw blurRad="38100" dist="38100" dir="2700000" algn="tl">
                    <a:srgbClr val="000000">
                      <a:alpha val="43137"/>
                    </a:srgbClr>
                  </a:outerShdw>
                </a:effectLst>
              </a:rPr>
              <a:t>crítica do objeto da psicologia (o psíquico? o comportamento? o inconsciente?) e de </a:t>
            </a:r>
            <a:r>
              <a:rPr lang="pt-BR" sz="2400" b="1" dirty="0" smtClean="0">
                <a:solidFill>
                  <a:srgbClr val="7030A0"/>
                </a:solidFill>
                <a:effectLst>
                  <a:outerShdw blurRad="38100" dist="38100" dir="2700000" algn="tl">
                    <a:srgbClr val="000000">
                      <a:alpha val="43137"/>
                    </a:srgbClr>
                  </a:outerShdw>
                </a:effectLst>
              </a:rPr>
              <a:t>seu método </a:t>
            </a:r>
            <a:r>
              <a:rPr lang="pt-BR" sz="2400" b="1" dirty="0">
                <a:solidFill>
                  <a:srgbClr val="7030A0"/>
                </a:solidFill>
                <a:effectLst>
                  <a:outerShdw blurRad="38100" dist="38100" dir="2700000" algn="tl">
                    <a:srgbClr val="000000">
                      <a:alpha val="43137"/>
                    </a:srgbClr>
                  </a:outerShdw>
                </a:effectLst>
              </a:rPr>
              <a:t>de </a:t>
            </a:r>
            <a:r>
              <a:rPr lang="pt-BR" sz="2400" b="1" dirty="0" smtClean="0">
                <a:solidFill>
                  <a:srgbClr val="7030A0"/>
                </a:solidFill>
                <a:effectLst>
                  <a:outerShdw blurRad="38100" dist="38100" dir="2700000" algn="tl">
                    <a:srgbClr val="000000">
                      <a:alpha val="43137"/>
                    </a:srgbClr>
                  </a:outerShdw>
                </a:effectLst>
              </a:rPr>
              <a:t>abordá-lo pelas: </a:t>
            </a:r>
            <a:r>
              <a:rPr lang="pt-BR" sz="2400" b="1" dirty="0">
                <a:solidFill>
                  <a:srgbClr val="7030A0"/>
                </a:solidFill>
                <a:effectLst>
                  <a:outerShdw blurRad="38100" dist="38100" dir="2700000" algn="tl">
                    <a:srgbClr val="000000">
                      <a:alpha val="43137"/>
                    </a:srgbClr>
                  </a:outerShdw>
                </a:effectLst>
              </a:rPr>
              <a:t>reflexologia; </a:t>
            </a:r>
            <a:r>
              <a:rPr lang="pt-BR" sz="2400" b="1" dirty="0" smtClean="0">
                <a:solidFill>
                  <a:srgbClr val="7030A0"/>
                </a:solidFill>
                <a:effectLst>
                  <a:outerShdw blurRad="38100" dist="38100" dir="2700000" algn="tl">
                    <a:srgbClr val="000000">
                      <a:alpha val="43137"/>
                    </a:srgbClr>
                  </a:outerShdw>
                </a:effectLst>
              </a:rPr>
              <a:t>Gestalt</a:t>
            </a:r>
            <a:r>
              <a:rPr lang="pt-BR" sz="2400" b="1" dirty="0">
                <a:solidFill>
                  <a:srgbClr val="7030A0"/>
                </a:solidFill>
                <a:effectLst>
                  <a:outerShdw blurRad="38100" dist="38100" dir="2700000" algn="tl">
                    <a:srgbClr val="000000">
                      <a:alpha val="43137"/>
                    </a:srgbClr>
                  </a:outerShdw>
                </a:effectLst>
              </a:rPr>
              <a:t>; </a:t>
            </a:r>
            <a:r>
              <a:rPr lang="pt-BR" sz="2400" b="1" dirty="0" smtClean="0">
                <a:solidFill>
                  <a:srgbClr val="7030A0"/>
                </a:solidFill>
                <a:effectLst>
                  <a:outerShdw blurRad="38100" dist="38100" dir="2700000" algn="tl">
                    <a:srgbClr val="000000">
                      <a:alpha val="43137"/>
                    </a:srgbClr>
                  </a:outerShdw>
                </a:effectLst>
              </a:rPr>
              <a:t>psicanálise</a:t>
            </a:r>
            <a:r>
              <a:rPr lang="pt-BR" sz="2400" b="1" dirty="0">
                <a:solidFill>
                  <a:srgbClr val="7030A0"/>
                </a:solidFill>
                <a:effectLst>
                  <a:outerShdw blurRad="38100" dist="38100" dir="2700000" algn="tl">
                    <a:srgbClr val="000000">
                      <a:alpha val="43137"/>
                    </a:srgbClr>
                  </a:outerShdw>
                </a:effectLst>
              </a:rPr>
              <a:t>; e </a:t>
            </a:r>
            <a:r>
              <a:rPr lang="pt-BR" sz="2400" b="1" dirty="0" smtClean="0">
                <a:solidFill>
                  <a:srgbClr val="7030A0"/>
                </a:solidFill>
                <a:effectLst>
                  <a:outerShdw blurRad="38100" dist="38100" dir="2700000" algn="tl">
                    <a:srgbClr val="000000">
                      <a:alpha val="43137"/>
                    </a:srgbClr>
                  </a:outerShdw>
                </a:effectLst>
              </a:rPr>
              <a:t>personalismo</a:t>
            </a:r>
            <a:r>
              <a:rPr lang="pt-BR" sz="2400" b="1" dirty="0">
                <a:solidFill>
                  <a:srgbClr val="7030A0"/>
                </a:solidFill>
                <a:effectLst>
                  <a:outerShdw blurRad="38100" dist="38100" dir="2700000" algn="tl">
                    <a:srgbClr val="000000">
                      <a:alpha val="43137"/>
                    </a:srgbClr>
                  </a:outerShdw>
                </a:effectLst>
              </a:rPr>
              <a:t>.</a:t>
            </a:r>
            <a:endParaRPr lang="pt-BR" sz="2400" b="1" dirty="0">
              <a:solidFill>
                <a:srgbClr val="7030A0"/>
              </a:solidFill>
              <a:effectLst>
                <a:outerShdw blurRad="38100" dist="38100" dir="2700000" algn="tl">
                  <a:srgbClr val="000000">
                    <a:alpha val="43137"/>
                  </a:srgbClr>
                </a:outerShdw>
              </a:effectLst>
            </a:endParaRPr>
          </a:p>
        </p:txBody>
      </p:sp>
      <p:sp>
        <p:nvSpPr>
          <p:cNvPr id="5" name="Triângulo isósceles 4"/>
          <p:cNvSpPr/>
          <p:nvPr/>
        </p:nvSpPr>
        <p:spPr>
          <a:xfrm rot="10800000">
            <a:off x="3851920" y="4422302"/>
            <a:ext cx="1440160" cy="45673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192525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7" name="CaixaDeTexto 6"/>
          <p:cNvSpPr txBox="1"/>
          <p:nvPr/>
        </p:nvSpPr>
        <p:spPr>
          <a:xfrm>
            <a:off x="0" y="11219"/>
            <a:ext cx="9144000" cy="5693866"/>
          </a:xfrm>
          <a:prstGeom prst="rect">
            <a:avLst/>
          </a:prstGeom>
          <a:noFill/>
        </p:spPr>
        <p:txBody>
          <a:bodyPr wrap="square" rtlCol="0">
            <a:spAutoFit/>
          </a:bodyPr>
          <a:lstStyle/>
          <a:p>
            <a:pPr algn="just"/>
            <a:r>
              <a:rPr lang="pt-BR" sz="2800" u="sng" dirty="0" smtClean="0"/>
              <a:t>Texto-base</a:t>
            </a:r>
            <a:r>
              <a:rPr lang="pt-BR" sz="2800" dirty="0" smtClean="0"/>
              <a:t>: Vygotski, L. S. (1927) El significado histórico de </a:t>
            </a:r>
            <a:r>
              <a:rPr lang="pt-BR" sz="2800" dirty="0" err="1" smtClean="0"/>
              <a:t>la</a:t>
            </a:r>
            <a:r>
              <a:rPr lang="pt-BR" sz="2800" dirty="0" smtClean="0"/>
              <a:t> </a:t>
            </a:r>
            <a:r>
              <a:rPr lang="pt-BR" sz="2800" dirty="0" err="1" smtClean="0"/>
              <a:t>crisis</a:t>
            </a:r>
            <a:r>
              <a:rPr lang="pt-BR" sz="2800" dirty="0" smtClean="0"/>
              <a:t> de </a:t>
            </a:r>
            <a:r>
              <a:rPr lang="pt-BR" sz="2800" dirty="0" err="1" smtClean="0"/>
              <a:t>la</a:t>
            </a:r>
            <a:r>
              <a:rPr lang="pt-BR" sz="2800" dirty="0" smtClean="0"/>
              <a:t> </a:t>
            </a:r>
            <a:r>
              <a:rPr lang="pt-BR" sz="2800" dirty="0" err="1" smtClean="0"/>
              <a:t>psicología</a:t>
            </a:r>
            <a:r>
              <a:rPr lang="pt-BR" sz="2800" dirty="0" smtClean="0"/>
              <a:t>. Una </a:t>
            </a:r>
            <a:r>
              <a:rPr lang="pt-BR" sz="2800" dirty="0" err="1" smtClean="0"/>
              <a:t>investigación</a:t>
            </a:r>
            <a:r>
              <a:rPr lang="pt-BR" sz="2800" dirty="0" smtClean="0"/>
              <a:t> metodológica. Em: L. S. Vygotski –</a:t>
            </a:r>
            <a:r>
              <a:rPr lang="pt-BR" sz="2800" i="1" dirty="0" smtClean="0"/>
              <a:t>Obras </a:t>
            </a:r>
            <a:r>
              <a:rPr lang="pt-BR" sz="2800" i="1" dirty="0" err="1" smtClean="0"/>
              <a:t>Escogidas</a:t>
            </a:r>
            <a:r>
              <a:rPr lang="pt-BR" sz="2800" dirty="0" smtClean="0"/>
              <a:t>, Vol. I. Madrid: Visor, 1991, pp. 259-407.</a:t>
            </a:r>
          </a:p>
          <a:p>
            <a:pPr algn="just"/>
            <a:endParaRPr lang="pt-BR" sz="2800" dirty="0" smtClean="0"/>
          </a:p>
          <a:p>
            <a:pPr algn="just"/>
            <a:r>
              <a:rPr lang="pt-BR" sz="2800" u="sng" dirty="0" smtClean="0"/>
              <a:t>Referências complementares selecionadas</a:t>
            </a:r>
            <a:r>
              <a:rPr lang="pt-BR" sz="2800" dirty="0" smtClean="0"/>
              <a:t>:</a:t>
            </a:r>
          </a:p>
          <a:p>
            <a:pPr lvl="0" algn="just"/>
            <a:r>
              <a:rPr lang="en-US" sz="2800" dirty="0"/>
              <a:t>1978 - Cole, Steiner &amp; </a:t>
            </a:r>
            <a:r>
              <a:rPr lang="en-US" sz="2800" dirty="0" err="1"/>
              <a:t>Scibner</a:t>
            </a:r>
            <a:r>
              <a:rPr lang="en-US" sz="2800" dirty="0"/>
              <a:t>, Mind in Society – </a:t>
            </a:r>
            <a:r>
              <a:rPr lang="en-US" sz="2800" i="1" dirty="0"/>
              <a:t>L. S. </a:t>
            </a:r>
            <a:r>
              <a:rPr lang="en-US" sz="2800" i="1" dirty="0" err="1"/>
              <a:t>Vygotsky</a:t>
            </a:r>
            <a:r>
              <a:rPr lang="en-US" sz="2800" i="1" dirty="0"/>
              <a:t> -The Development of Higher Psychological </a:t>
            </a:r>
            <a:r>
              <a:rPr lang="en-US" sz="2800" i="1" dirty="0" smtClean="0"/>
              <a:t>Processes.</a:t>
            </a:r>
            <a:endParaRPr lang="pt-BR" sz="2800" dirty="0"/>
          </a:p>
          <a:p>
            <a:pPr lvl="0" algn="just"/>
            <a:r>
              <a:rPr lang="en-US" sz="2800" dirty="0"/>
              <a:t>1985 – </a:t>
            </a:r>
            <a:r>
              <a:rPr lang="en-US" sz="2800" dirty="0" err="1"/>
              <a:t>Wertsch</a:t>
            </a:r>
            <a:r>
              <a:rPr lang="en-US" sz="2800" dirty="0"/>
              <a:t> – </a:t>
            </a:r>
            <a:r>
              <a:rPr lang="en-US" sz="2800" i="1" dirty="0" err="1"/>
              <a:t>Vygotsky</a:t>
            </a:r>
            <a:r>
              <a:rPr lang="en-US" sz="2800" i="1" dirty="0"/>
              <a:t> and the Social Formation of Mind</a:t>
            </a:r>
            <a:endParaRPr lang="pt-BR" sz="2800" dirty="0"/>
          </a:p>
          <a:p>
            <a:pPr lvl="0" algn="just"/>
            <a:r>
              <a:rPr lang="en-US" sz="2800" dirty="0"/>
              <a:t>1990 – </a:t>
            </a:r>
            <a:r>
              <a:rPr lang="en-US" sz="2800" dirty="0" err="1"/>
              <a:t>Kouzolin</a:t>
            </a:r>
            <a:r>
              <a:rPr lang="en-US" sz="2800" dirty="0"/>
              <a:t> – </a:t>
            </a:r>
            <a:r>
              <a:rPr lang="en-US" sz="2800" i="1" dirty="0" err="1"/>
              <a:t>Vygotsky</a:t>
            </a:r>
            <a:r>
              <a:rPr lang="en-US" sz="2800" i="1" dirty="0"/>
              <a:t> Psychology: a biography of ideas.</a:t>
            </a:r>
            <a:endParaRPr lang="pt-BR" sz="2800" dirty="0"/>
          </a:p>
          <a:p>
            <a:pPr lvl="0" algn="just"/>
            <a:r>
              <a:rPr lang="en-US" sz="2800" dirty="0"/>
              <a:t>1991 (1996) Van der Veer e </a:t>
            </a:r>
            <a:r>
              <a:rPr lang="en-US" sz="2800" dirty="0" err="1"/>
              <a:t>Valsiner</a:t>
            </a:r>
            <a:r>
              <a:rPr lang="en-US" sz="2800" dirty="0"/>
              <a:t> – </a:t>
            </a:r>
            <a:r>
              <a:rPr lang="en-US" sz="2800" dirty="0" err="1"/>
              <a:t>Vygotsky</a:t>
            </a:r>
            <a:r>
              <a:rPr lang="en-US" sz="2800" dirty="0"/>
              <a:t>, </a:t>
            </a:r>
            <a:r>
              <a:rPr lang="en-US" sz="2800" dirty="0" err="1"/>
              <a:t>uma</a:t>
            </a:r>
            <a:r>
              <a:rPr lang="en-US" sz="2800" dirty="0"/>
              <a:t> </a:t>
            </a:r>
            <a:r>
              <a:rPr lang="en-US" sz="2800" dirty="0" err="1"/>
              <a:t>síntese</a:t>
            </a:r>
            <a:r>
              <a:rPr lang="en-US" sz="2800" dirty="0"/>
              <a:t>.</a:t>
            </a:r>
            <a:endParaRPr lang="pt-BR" sz="2800" dirty="0"/>
          </a:p>
          <a:p>
            <a:pPr lvl="0" algn="just"/>
            <a:r>
              <a:rPr lang="pt-BR" sz="2800" dirty="0"/>
              <a:t>1992 - De La </a:t>
            </a:r>
            <a:r>
              <a:rPr lang="pt-BR" sz="2800" dirty="0" err="1"/>
              <a:t>Taille</a:t>
            </a:r>
            <a:r>
              <a:rPr lang="pt-BR" sz="2800" dirty="0"/>
              <a:t>, Oliveira e Dantas, H. </a:t>
            </a:r>
            <a:r>
              <a:rPr lang="pt-BR" sz="2800" i="1" dirty="0"/>
              <a:t>Piaget, Vygotsky e </a:t>
            </a:r>
            <a:r>
              <a:rPr lang="pt-BR" sz="2800" i="1" dirty="0" err="1"/>
              <a:t>Wallon</a:t>
            </a:r>
            <a:r>
              <a:rPr lang="pt-BR" sz="2800" i="1" dirty="0"/>
              <a:t>: teorias psicogenéticas em discussão</a:t>
            </a:r>
            <a:r>
              <a:rPr lang="pt-BR" sz="2800" dirty="0"/>
              <a:t>. </a:t>
            </a:r>
          </a:p>
        </p:txBody>
      </p:sp>
    </p:spTree>
    <p:extLst>
      <p:ext uri="{BB962C8B-B14F-4D97-AF65-F5344CB8AC3E}">
        <p14:creationId xmlns:p14="http://schemas.microsoft.com/office/powerpoint/2010/main" val="3540302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Retângulo 2"/>
          <p:cNvSpPr/>
          <p:nvPr/>
        </p:nvSpPr>
        <p:spPr>
          <a:xfrm>
            <a:off x="0" y="8300"/>
            <a:ext cx="9144000" cy="7263527"/>
          </a:xfrm>
          <a:prstGeom prst="rect">
            <a:avLst/>
          </a:prstGeom>
        </p:spPr>
        <p:txBody>
          <a:bodyPr wrap="square">
            <a:spAutoFit/>
          </a:bodyPr>
          <a:lstStyle/>
          <a:p>
            <a:pPr lvl="0" algn="just"/>
            <a:r>
              <a:rPr lang="en-US" sz="2800" dirty="0"/>
              <a:t>1993 – Newman e </a:t>
            </a:r>
            <a:r>
              <a:rPr lang="en-US" sz="2800" dirty="0" err="1"/>
              <a:t>Holzman</a:t>
            </a:r>
            <a:r>
              <a:rPr lang="en-US" sz="2800" dirty="0"/>
              <a:t> – </a:t>
            </a:r>
            <a:r>
              <a:rPr lang="en-US" sz="2800" i="1" dirty="0"/>
              <a:t>Lev </a:t>
            </a:r>
            <a:r>
              <a:rPr lang="en-US" sz="2800" i="1" dirty="0" err="1"/>
              <a:t>Vygotsky</a:t>
            </a:r>
            <a:r>
              <a:rPr lang="en-US" sz="2800" i="1" dirty="0"/>
              <a:t> – Revolutionary Scientist.</a:t>
            </a:r>
            <a:endParaRPr lang="pt-BR" sz="2800" dirty="0"/>
          </a:p>
          <a:p>
            <a:pPr lvl="0" algn="just"/>
            <a:r>
              <a:rPr lang="en-US" sz="2800" dirty="0"/>
              <a:t>1994 – Van der Veer e </a:t>
            </a:r>
            <a:r>
              <a:rPr lang="en-US" sz="2800" dirty="0" err="1"/>
              <a:t>Valsiner</a:t>
            </a:r>
            <a:r>
              <a:rPr lang="en-US" sz="2800" dirty="0"/>
              <a:t> – </a:t>
            </a:r>
            <a:r>
              <a:rPr lang="en-US" sz="2800" i="1" dirty="0"/>
              <a:t>The </a:t>
            </a:r>
            <a:r>
              <a:rPr lang="en-US" sz="2800" i="1" dirty="0" err="1"/>
              <a:t>Vygotsky</a:t>
            </a:r>
            <a:r>
              <a:rPr lang="en-US" sz="2800" i="1" dirty="0"/>
              <a:t> Reader</a:t>
            </a:r>
            <a:endParaRPr lang="pt-BR" sz="2800" dirty="0"/>
          </a:p>
          <a:p>
            <a:pPr lvl="0" algn="just"/>
            <a:r>
              <a:rPr lang="en-US" sz="2800" dirty="0"/>
              <a:t>1996 – </a:t>
            </a:r>
            <a:r>
              <a:rPr lang="en-US" sz="2800" dirty="0" err="1"/>
              <a:t>Tryphon</a:t>
            </a:r>
            <a:r>
              <a:rPr lang="en-US" sz="2800" dirty="0"/>
              <a:t> e </a:t>
            </a:r>
            <a:r>
              <a:rPr lang="en-US" sz="2800" dirty="0" err="1"/>
              <a:t>Vonèche</a:t>
            </a:r>
            <a:r>
              <a:rPr lang="en-US" sz="2800" dirty="0"/>
              <a:t> – </a:t>
            </a:r>
            <a:r>
              <a:rPr lang="en-US" sz="2800" i="1" dirty="0"/>
              <a:t>Piaget – </a:t>
            </a:r>
            <a:r>
              <a:rPr lang="en-US" sz="2800" i="1" dirty="0" err="1"/>
              <a:t>Vygotsky</a:t>
            </a:r>
            <a:r>
              <a:rPr lang="en-US" sz="2800" i="1" dirty="0"/>
              <a:t>: The Social Genesis of Thought</a:t>
            </a:r>
            <a:endParaRPr lang="pt-BR" sz="2800" dirty="0"/>
          </a:p>
          <a:p>
            <a:pPr lvl="0" algn="just"/>
            <a:r>
              <a:rPr lang="en-US" sz="2800" dirty="0"/>
              <a:t>1997 - </a:t>
            </a:r>
            <a:r>
              <a:rPr lang="en-US" sz="2800" dirty="0" err="1"/>
              <a:t>Dockrell</a:t>
            </a:r>
            <a:r>
              <a:rPr lang="en-US" sz="2800" dirty="0"/>
              <a:t>, Smith &amp; Tomlinson – </a:t>
            </a:r>
            <a:r>
              <a:rPr lang="en-US" sz="2800" i="1" dirty="0"/>
              <a:t>Piaget, </a:t>
            </a:r>
            <a:r>
              <a:rPr lang="en-US" sz="2800" i="1" dirty="0" err="1"/>
              <a:t>Vygotsky</a:t>
            </a:r>
            <a:r>
              <a:rPr lang="en-US" sz="2800" i="1" dirty="0"/>
              <a:t> and </a:t>
            </a:r>
            <a:r>
              <a:rPr lang="en-US" sz="2800" i="1" dirty="0" smtClean="0"/>
              <a:t>Beyond</a:t>
            </a:r>
          </a:p>
          <a:p>
            <a:pPr lvl="0" algn="just"/>
            <a:r>
              <a:rPr lang="en-US" sz="2800" dirty="0" smtClean="0"/>
              <a:t>1999 – </a:t>
            </a:r>
            <a:r>
              <a:rPr lang="en-US" sz="2800" dirty="0" err="1" smtClean="0"/>
              <a:t>Simão</a:t>
            </a:r>
            <a:r>
              <a:rPr lang="en-US" sz="2800" dirty="0" smtClean="0"/>
              <a:t>, L. M. – A </a:t>
            </a:r>
            <a:r>
              <a:rPr lang="en-US" sz="2800" dirty="0" err="1" smtClean="0"/>
              <a:t>relação</a:t>
            </a:r>
            <a:r>
              <a:rPr lang="en-US" sz="2800" dirty="0" smtClean="0"/>
              <a:t> </a:t>
            </a:r>
            <a:r>
              <a:rPr lang="en-US" sz="2800" dirty="0" err="1" smtClean="0"/>
              <a:t>evolução-cultura</a:t>
            </a:r>
            <a:r>
              <a:rPr lang="en-US" sz="2800" dirty="0" smtClean="0"/>
              <a:t> no </a:t>
            </a:r>
            <a:r>
              <a:rPr lang="en-US" sz="2800" dirty="0" err="1" smtClean="0"/>
              <a:t>marco</a:t>
            </a:r>
            <a:r>
              <a:rPr lang="en-US" sz="2800" dirty="0" smtClean="0"/>
              <a:t> da </a:t>
            </a:r>
            <a:r>
              <a:rPr lang="en-US" sz="2800" dirty="0" err="1" smtClean="0"/>
              <a:t>epistemologia</a:t>
            </a:r>
            <a:r>
              <a:rPr lang="en-US" sz="2800" dirty="0" smtClean="0"/>
              <a:t> </a:t>
            </a:r>
            <a:r>
              <a:rPr lang="en-US" sz="2800" dirty="0" err="1" smtClean="0"/>
              <a:t>evolutiva</a:t>
            </a:r>
            <a:r>
              <a:rPr lang="en-US" sz="2800" dirty="0" smtClean="0"/>
              <a:t> </a:t>
            </a:r>
            <a:r>
              <a:rPr lang="en-US" sz="2800" dirty="0" err="1" smtClean="0"/>
              <a:t>contemporânea</a:t>
            </a:r>
            <a:r>
              <a:rPr lang="en-US" sz="2800" dirty="0" smtClean="0"/>
              <a:t> a </a:t>
            </a:r>
            <a:r>
              <a:rPr lang="en-US" sz="2800" dirty="0" err="1" smtClean="0"/>
              <a:t>partir</a:t>
            </a:r>
            <a:r>
              <a:rPr lang="en-US" sz="2800" dirty="0" smtClean="0"/>
              <a:t> de </a:t>
            </a:r>
            <a:r>
              <a:rPr lang="en-US" sz="2800" dirty="0" err="1" smtClean="0"/>
              <a:t>concepções</a:t>
            </a:r>
            <a:r>
              <a:rPr lang="en-US" sz="2800" dirty="0" smtClean="0"/>
              <a:t> de </a:t>
            </a:r>
            <a:r>
              <a:rPr lang="en-US" sz="2800" dirty="0" err="1" smtClean="0"/>
              <a:t>Vygotsky</a:t>
            </a:r>
            <a:r>
              <a:rPr lang="en-US" sz="2800" dirty="0" smtClean="0"/>
              <a:t>: um </a:t>
            </a:r>
            <a:r>
              <a:rPr lang="en-US" sz="2800" dirty="0" err="1" smtClean="0"/>
              <a:t>exercício</a:t>
            </a:r>
            <a:r>
              <a:rPr lang="en-US" sz="2800" dirty="0" smtClean="0"/>
              <a:t> </a:t>
            </a:r>
            <a:r>
              <a:rPr lang="en-US" sz="2800" dirty="0" err="1" smtClean="0"/>
              <a:t>para</a:t>
            </a:r>
            <a:r>
              <a:rPr lang="en-US" sz="2800" dirty="0" smtClean="0"/>
              <a:t> debate. </a:t>
            </a:r>
            <a:r>
              <a:rPr lang="en-US" sz="2800" dirty="0" err="1" smtClean="0"/>
              <a:t>Em</a:t>
            </a:r>
            <a:r>
              <a:rPr lang="en-US" sz="2800" dirty="0" smtClean="0"/>
              <a:t>: A. M. </a:t>
            </a:r>
            <a:r>
              <a:rPr lang="en-US" sz="2800" dirty="0" err="1" smtClean="0"/>
              <a:t>Carvalho</a:t>
            </a:r>
            <a:r>
              <a:rPr lang="en-US" sz="2800" dirty="0" smtClean="0"/>
              <a:t> (Org.) – </a:t>
            </a:r>
            <a:r>
              <a:rPr lang="en-US" sz="2800" i="1" dirty="0" smtClean="0"/>
              <a:t>O </a:t>
            </a:r>
            <a:r>
              <a:rPr lang="en-US" sz="2800" i="1" dirty="0" err="1" smtClean="0"/>
              <a:t>Mundo</a:t>
            </a:r>
            <a:r>
              <a:rPr lang="en-US" sz="2800" i="1" dirty="0" smtClean="0"/>
              <a:t> Social da </a:t>
            </a:r>
            <a:r>
              <a:rPr lang="en-US" sz="2800" i="1" dirty="0" err="1" smtClean="0"/>
              <a:t>Criança</a:t>
            </a:r>
            <a:r>
              <a:rPr lang="en-US" sz="2800" i="1" dirty="0" smtClean="0"/>
              <a:t> – </a:t>
            </a:r>
            <a:r>
              <a:rPr lang="en-US" sz="2800" i="1" dirty="0" err="1" smtClean="0"/>
              <a:t>Natureza</a:t>
            </a:r>
            <a:r>
              <a:rPr lang="en-US" sz="2800" i="1" dirty="0" smtClean="0"/>
              <a:t> e </a:t>
            </a:r>
            <a:r>
              <a:rPr lang="en-US" sz="2800" i="1" dirty="0" err="1" smtClean="0"/>
              <a:t>cultura</a:t>
            </a:r>
            <a:r>
              <a:rPr lang="en-US" sz="2800" i="1" dirty="0" smtClean="0"/>
              <a:t> </a:t>
            </a:r>
            <a:r>
              <a:rPr lang="en-US" sz="2800" i="1" dirty="0" err="1" smtClean="0"/>
              <a:t>em</a:t>
            </a:r>
            <a:r>
              <a:rPr lang="en-US" sz="2800" i="1" dirty="0" smtClean="0"/>
              <a:t> </a:t>
            </a:r>
            <a:r>
              <a:rPr lang="en-US" sz="2800" i="1" dirty="0" err="1" smtClean="0"/>
              <a:t>ação</a:t>
            </a:r>
            <a:r>
              <a:rPr lang="en-US" sz="2800" i="1" dirty="0" smtClean="0"/>
              <a:t>. </a:t>
            </a:r>
            <a:r>
              <a:rPr lang="en-US" sz="2800" dirty="0" smtClean="0"/>
              <a:t>São Paulo: Casa do </a:t>
            </a:r>
            <a:r>
              <a:rPr lang="en-US" sz="2800" dirty="0" err="1" smtClean="0"/>
              <a:t>Psicólogo</a:t>
            </a:r>
            <a:r>
              <a:rPr lang="en-US" sz="2800" dirty="0" smtClean="0"/>
              <a:t>.</a:t>
            </a:r>
            <a:endParaRPr lang="pt-BR" sz="2800" dirty="0"/>
          </a:p>
          <a:p>
            <a:pPr lvl="0" algn="just"/>
            <a:r>
              <a:rPr lang="pt-BR" sz="2800" dirty="0" smtClean="0"/>
              <a:t>2005 - Pino</a:t>
            </a:r>
            <a:r>
              <a:rPr lang="pt-BR" sz="2800" dirty="0"/>
              <a:t>, A. </a:t>
            </a:r>
            <a:r>
              <a:rPr lang="pt-BR" sz="2800" i="1" dirty="0"/>
              <a:t>As marcas do humano: às origens da constituição cultural da criança na perspectiva de Lev S. Vigotski</a:t>
            </a:r>
            <a:r>
              <a:rPr lang="pt-BR" sz="2800" dirty="0"/>
              <a:t>, São Paulo: </a:t>
            </a:r>
            <a:r>
              <a:rPr lang="pt-BR" sz="2800" dirty="0" smtClean="0"/>
              <a:t>Cortez.</a:t>
            </a:r>
            <a:endParaRPr lang="pt-BR" sz="2800" dirty="0"/>
          </a:p>
          <a:p>
            <a:endParaRPr lang="pt-BR" sz="2800" dirty="0"/>
          </a:p>
          <a:p>
            <a:endParaRPr lang="pt-BR" dirty="0"/>
          </a:p>
        </p:txBody>
      </p:sp>
    </p:spTree>
    <p:extLst>
      <p:ext uri="{BB962C8B-B14F-4D97-AF65-F5344CB8AC3E}">
        <p14:creationId xmlns:p14="http://schemas.microsoft.com/office/powerpoint/2010/main" val="3948806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Retângulo 2"/>
          <p:cNvSpPr/>
          <p:nvPr/>
        </p:nvSpPr>
        <p:spPr>
          <a:xfrm>
            <a:off x="0" y="0"/>
            <a:ext cx="8964488" cy="3970318"/>
          </a:xfrm>
          <a:prstGeom prst="rect">
            <a:avLst/>
          </a:prstGeom>
        </p:spPr>
        <p:txBody>
          <a:bodyPr wrap="square">
            <a:spAutoFit/>
          </a:bodyPr>
          <a:lstStyle/>
          <a:p>
            <a:pPr lvl="0" algn="just"/>
            <a:r>
              <a:rPr lang="pt-BR" sz="2800" dirty="0"/>
              <a:t>2007 – Doria - </a:t>
            </a:r>
            <a:r>
              <a:rPr lang="pt-BR" sz="2800" i="1" dirty="0"/>
              <a:t>Vygotsky e Popper: perspectivas sobre o crescimento do conhecimento</a:t>
            </a:r>
            <a:r>
              <a:rPr lang="pt-BR" sz="2800" dirty="0"/>
              <a:t>. Dissertação de Mestrado. IPUSP. </a:t>
            </a:r>
          </a:p>
          <a:p>
            <a:pPr lvl="0" algn="just"/>
            <a:r>
              <a:rPr lang="en-US" sz="2800" dirty="0"/>
              <a:t>2010 – </a:t>
            </a:r>
            <a:r>
              <a:rPr lang="en-US" sz="2800" dirty="0" err="1"/>
              <a:t>Dossiê</a:t>
            </a:r>
            <a:r>
              <a:rPr lang="en-US" sz="2800" dirty="0"/>
              <a:t> </a:t>
            </a:r>
            <a:r>
              <a:rPr lang="en-US" sz="2800" dirty="0" err="1"/>
              <a:t>Vigotski</a:t>
            </a:r>
            <a:r>
              <a:rPr lang="en-US" sz="2800" dirty="0"/>
              <a:t> – </a:t>
            </a:r>
            <a:r>
              <a:rPr lang="en-US" sz="2800" dirty="0" err="1"/>
              <a:t>Psicologia</a:t>
            </a:r>
            <a:r>
              <a:rPr lang="en-US" sz="2800" dirty="0"/>
              <a:t> USP.</a:t>
            </a:r>
            <a:endParaRPr lang="pt-BR" sz="2800" dirty="0"/>
          </a:p>
          <a:p>
            <a:pPr lvl="0" algn="just"/>
            <a:r>
              <a:rPr lang="en-US" sz="2800" dirty="0"/>
              <a:t>2010 – </a:t>
            </a:r>
            <a:r>
              <a:rPr lang="en-US" sz="2800" dirty="0" err="1"/>
              <a:t>Elhammoumi</a:t>
            </a:r>
            <a:r>
              <a:rPr lang="en-US" sz="2800" dirty="0"/>
              <a:t> – Is ‘back to </a:t>
            </a:r>
            <a:r>
              <a:rPr lang="en-US" sz="2800" dirty="0" err="1"/>
              <a:t>Vygotsky</a:t>
            </a:r>
            <a:r>
              <a:rPr lang="en-US" sz="2800" dirty="0"/>
              <a:t>’ enough? The legacy of </a:t>
            </a:r>
            <a:r>
              <a:rPr lang="en-US" sz="2800" dirty="0" err="1"/>
              <a:t>sociohistoricocultural</a:t>
            </a:r>
            <a:r>
              <a:rPr lang="en-US" sz="2800" dirty="0"/>
              <a:t> Psychology, </a:t>
            </a:r>
            <a:r>
              <a:rPr lang="en-US" sz="2800" dirty="0" err="1"/>
              <a:t>Psicologia</a:t>
            </a:r>
            <a:r>
              <a:rPr lang="en-US" sz="2800" dirty="0"/>
              <a:t> </a:t>
            </a:r>
            <a:r>
              <a:rPr lang="en-US" sz="2800" dirty="0" err="1"/>
              <a:t>em</a:t>
            </a:r>
            <a:r>
              <a:rPr lang="en-US" sz="2800" dirty="0"/>
              <a:t> </a:t>
            </a:r>
            <a:r>
              <a:rPr lang="en-US" sz="2800" dirty="0" err="1"/>
              <a:t>Estudo</a:t>
            </a:r>
            <a:r>
              <a:rPr lang="en-US" sz="2800" dirty="0"/>
              <a:t>, </a:t>
            </a:r>
            <a:r>
              <a:rPr lang="en-US" sz="2800" dirty="0" err="1"/>
              <a:t>Maringá</a:t>
            </a:r>
            <a:r>
              <a:rPr lang="en-US" sz="2800" dirty="0"/>
              <a:t>.</a:t>
            </a:r>
            <a:endParaRPr lang="pt-BR" sz="2800" dirty="0"/>
          </a:p>
          <a:p>
            <a:pPr lvl="0" algn="just"/>
            <a:r>
              <a:rPr lang="en-US" sz="2800" dirty="0"/>
              <a:t>2011 – </a:t>
            </a:r>
            <a:r>
              <a:rPr lang="en-US" sz="2800" dirty="0" err="1"/>
              <a:t>Zinchenko</a:t>
            </a:r>
            <a:r>
              <a:rPr lang="en-US" sz="2800" dirty="0"/>
              <a:t> e </a:t>
            </a:r>
            <a:r>
              <a:rPr lang="en-US" sz="2800" dirty="0" err="1"/>
              <a:t>Petrenko</a:t>
            </a:r>
            <a:r>
              <a:rPr lang="en-US" sz="2800" dirty="0"/>
              <a:t> – </a:t>
            </a:r>
            <a:r>
              <a:rPr lang="en-US" sz="2800" i="1" dirty="0"/>
              <a:t>Psychology in Russia – State of the Art</a:t>
            </a:r>
            <a:r>
              <a:rPr lang="en-US" sz="2800" dirty="0" smtClean="0"/>
              <a:t>. Moscow: </a:t>
            </a:r>
            <a:r>
              <a:rPr lang="en-US" sz="2800" dirty="0" err="1" smtClean="0"/>
              <a:t>Lomonosov</a:t>
            </a:r>
            <a:r>
              <a:rPr lang="en-US" sz="2800" dirty="0" smtClean="0"/>
              <a:t> Moscow State University.</a:t>
            </a:r>
            <a:endParaRPr lang="pt-BR" sz="2800" dirty="0"/>
          </a:p>
        </p:txBody>
      </p:sp>
    </p:spTree>
    <p:extLst>
      <p:ext uri="{BB962C8B-B14F-4D97-AF65-F5344CB8AC3E}">
        <p14:creationId xmlns:p14="http://schemas.microsoft.com/office/powerpoint/2010/main" val="1101403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dirty="0" smtClean="0"/>
              <a:t>IPUSP - HFP - LMSimão</a:t>
            </a:r>
            <a:endParaRPr lang="pt-BR" dirty="0"/>
          </a:p>
        </p:txBody>
      </p:sp>
      <p:sp>
        <p:nvSpPr>
          <p:cNvPr id="3" name="Retângulo 2"/>
          <p:cNvSpPr/>
          <p:nvPr/>
        </p:nvSpPr>
        <p:spPr>
          <a:xfrm>
            <a:off x="-3894" y="0"/>
            <a:ext cx="9144000" cy="6247864"/>
          </a:xfrm>
          <a:prstGeom prst="rect">
            <a:avLst/>
          </a:prstGeom>
        </p:spPr>
        <p:txBody>
          <a:bodyPr wrap="square">
            <a:spAutoFit/>
          </a:bodyPr>
          <a:lstStyle/>
          <a:p>
            <a:pPr lvl="0" algn="just"/>
            <a:r>
              <a:rPr lang="pt-BR" sz="3200" b="1" dirty="0" smtClean="0">
                <a:solidFill>
                  <a:srgbClr val="7030A0"/>
                </a:solidFill>
                <a:effectLst>
                  <a:outerShdw blurRad="38100" dist="38100" dir="2700000" algn="tl">
                    <a:srgbClr val="000000">
                      <a:alpha val="43137"/>
                    </a:srgbClr>
                  </a:outerShdw>
                </a:effectLst>
              </a:rPr>
              <a:t>Percurso de Vigotski </a:t>
            </a:r>
            <a:r>
              <a:rPr lang="pt-BR" sz="3200" b="1" dirty="0" smtClean="0">
                <a:solidFill>
                  <a:srgbClr val="7030A0"/>
                </a:solidFill>
                <a:effectLst>
                  <a:outerShdw blurRad="38100" dist="38100" dir="2700000" algn="tl">
                    <a:srgbClr val="000000">
                      <a:alpha val="43137"/>
                    </a:srgbClr>
                  </a:outerShdw>
                </a:effectLst>
              </a:rPr>
              <a:t>na argumentação </a:t>
            </a:r>
            <a:r>
              <a:rPr lang="pt-BR" sz="3200" b="1" dirty="0" smtClean="0">
                <a:solidFill>
                  <a:srgbClr val="7030A0"/>
                </a:solidFill>
                <a:effectLst>
                  <a:outerShdw blurRad="38100" dist="38100" dir="2700000" algn="tl">
                    <a:srgbClr val="000000">
                      <a:alpha val="43137"/>
                    </a:srgbClr>
                  </a:outerShdw>
                </a:effectLst>
              </a:rPr>
              <a:t>sobre a  </a:t>
            </a:r>
            <a:r>
              <a:rPr lang="pt-BR" sz="3200" b="1" dirty="0" smtClean="0">
                <a:solidFill>
                  <a:srgbClr val="7030A0"/>
                </a:solidFill>
                <a:effectLst>
                  <a:outerShdw blurRad="38100" dist="38100" dir="2700000" algn="tl">
                    <a:srgbClr val="000000">
                      <a:alpha val="43137"/>
                    </a:srgbClr>
                  </a:outerShdw>
                </a:effectLst>
              </a:rPr>
              <a:t>“crise” a </a:t>
            </a:r>
            <a:r>
              <a:rPr lang="pt-BR" sz="3200" b="1" dirty="0" smtClean="0">
                <a:solidFill>
                  <a:srgbClr val="7030A0"/>
                </a:solidFill>
                <a:effectLst>
                  <a:outerShdw blurRad="38100" dist="38100" dir="2700000" algn="tl">
                    <a:srgbClr val="000000">
                      <a:alpha val="43137"/>
                    </a:srgbClr>
                  </a:outerShdw>
                </a:effectLst>
              </a:rPr>
              <a:t>superar na psicologia e sobre como fazê-lo:</a:t>
            </a:r>
            <a:endParaRPr lang="pt-BR" sz="3200" b="1" dirty="0" smtClean="0">
              <a:solidFill>
                <a:srgbClr val="7030A0"/>
              </a:solidFill>
              <a:effectLst>
                <a:outerShdw blurRad="38100" dist="38100" dir="2700000" algn="tl">
                  <a:srgbClr val="000000">
                    <a:alpha val="43137"/>
                  </a:srgbClr>
                </a:outerShdw>
              </a:effectLst>
            </a:endParaRPr>
          </a:p>
          <a:p>
            <a:pPr marL="457200" lvl="0" indent="-457200" algn="just">
              <a:buFont typeface="Arial" pitchFamily="34" charset="0"/>
              <a:buChar char="•"/>
            </a:pPr>
            <a:r>
              <a:rPr lang="pt-BR" sz="2800" dirty="0" smtClean="0">
                <a:effectLst>
                  <a:outerShdw blurRad="38100" dist="38100" dir="2700000" algn="tl">
                    <a:srgbClr val="000000">
                      <a:alpha val="43137"/>
                    </a:srgbClr>
                  </a:outerShdw>
                </a:effectLst>
              </a:rPr>
              <a:t>inadequação entre práticas </a:t>
            </a:r>
            <a:r>
              <a:rPr lang="pt-BR" sz="2800" dirty="0" smtClean="0">
                <a:effectLst>
                  <a:outerShdw blurRad="38100" dist="38100" dir="2700000" algn="tl">
                    <a:srgbClr val="000000">
                      <a:alpha val="43137"/>
                    </a:srgbClr>
                  </a:outerShdw>
                </a:effectLst>
              </a:rPr>
              <a:t>psicológicas e </a:t>
            </a:r>
            <a:r>
              <a:rPr lang="pt-BR" sz="2800" dirty="0" smtClean="0">
                <a:effectLst>
                  <a:outerShdw blurRad="38100" dist="38100" dir="2700000" algn="tl">
                    <a:srgbClr val="000000">
                      <a:alpha val="43137"/>
                    </a:srgbClr>
                  </a:outerShdw>
                </a:effectLst>
              </a:rPr>
              <a:t>teorias </a:t>
            </a:r>
            <a:r>
              <a:rPr lang="pt-BR" sz="2800" dirty="0" smtClean="0">
                <a:effectLst>
                  <a:outerShdw blurRad="38100" dist="38100" dir="2700000" algn="tl">
                    <a:srgbClr val="000000">
                      <a:alpha val="43137"/>
                    </a:srgbClr>
                  </a:outerShdw>
                </a:effectLst>
              </a:rPr>
              <a:t>que buscam dar conta dos </a:t>
            </a:r>
            <a:r>
              <a:rPr lang="pt-BR" sz="2800" dirty="0" smtClean="0">
                <a:effectLst>
                  <a:outerShdw blurRad="38100" dist="38100" dir="2700000" algn="tl">
                    <a:srgbClr val="000000">
                      <a:alpha val="43137"/>
                    </a:srgbClr>
                  </a:outerShdw>
                </a:effectLst>
              </a:rPr>
              <a:t>acontecimentos referentes àquelas práticas, instruindo-as;</a:t>
            </a:r>
            <a:endParaRPr lang="pt-BR" sz="2800" dirty="0" smtClean="0">
              <a:effectLst>
                <a:outerShdw blurRad="38100" dist="38100" dir="2700000" algn="tl">
                  <a:srgbClr val="000000">
                    <a:alpha val="43137"/>
                  </a:srgbClr>
                </a:outerShdw>
              </a:effectLst>
            </a:endParaRPr>
          </a:p>
          <a:p>
            <a:pPr marL="457200" lvl="0" indent="-457200" algn="just">
              <a:buFont typeface="Arial" pitchFamily="34" charset="0"/>
              <a:buChar char="•"/>
            </a:pPr>
            <a:r>
              <a:rPr lang="pt-BR" sz="2800" dirty="0" smtClean="0">
                <a:effectLst>
                  <a:outerShdw blurRad="38100" dist="38100" dir="2700000" algn="tl">
                    <a:srgbClr val="000000">
                      <a:alpha val="43137"/>
                    </a:srgbClr>
                  </a:outerShdw>
                </a:effectLst>
              </a:rPr>
              <a:t>dessa </a:t>
            </a:r>
            <a:r>
              <a:rPr lang="pt-BR" sz="2800" b="1" dirty="0">
                <a:solidFill>
                  <a:srgbClr val="FF0000"/>
                </a:solidFill>
                <a:effectLst>
                  <a:outerShdw blurRad="38100" dist="38100" dir="2700000" algn="tl">
                    <a:srgbClr val="000000">
                      <a:alpha val="43137"/>
                    </a:srgbClr>
                  </a:outerShdw>
                </a:effectLst>
              </a:rPr>
              <a:t>tensão </a:t>
            </a:r>
            <a:r>
              <a:rPr lang="pt-BR" sz="2800" dirty="0" smtClean="0">
                <a:effectLst>
                  <a:outerShdw blurRad="38100" dist="38100" dir="2700000" algn="tl">
                    <a:srgbClr val="000000">
                      <a:alpha val="43137"/>
                    </a:srgbClr>
                  </a:outerShdw>
                </a:effectLst>
              </a:rPr>
              <a:t>emergem questões </a:t>
            </a:r>
            <a:r>
              <a:rPr lang="pt-BR" sz="2800" b="1" dirty="0" smtClean="0">
                <a:solidFill>
                  <a:srgbClr val="00A44A"/>
                </a:solidFill>
                <a:effectLst>
                  <a:outerShdw blurRad="38100" dist="38100" dir="2700000" algn="tl">
                    <a:srgbClr val="000000">
                      <a:alpha val="43137"/>
                    </a:srgbClr>
                  </a:outerShdw>
                </a:effectLst>
              </a:rPr>
              <a:t>metodológicas</a:t>
            </a:r>
            <a:r>
              <a:rPr lang="pt-BR" sz="2800" dirty="0" smtClean="0">
                <a:effectLst>
                  <a:outerShdw blurRad="38100" dist="38100" dir="2700000" algn="tl">
                    <a:srgbClr val="000000">
                      <a:alpha val="43137"/>
                    </a:srgbClr>
                  </a:outerShdw>
                </a:effectLst>
              </a:rPr>
              <a:t> (</a:t>
            </a:r>
            <a:r>
              <a:rPr lang="pt-BR" sz="2800" dirty="0" smtClean="0">
                <a:effectLst>
                  <a:outerShdw blurRad="38100" dist="38100" dir="2700000" algn="tl">
                    <a:srgbClr val="000000">
                      <a:alpha val="43137"/>
                    </a:srgbClr>
                  </a:outerShdw>
                </a:effectLst>
              </a:rPr>
              <a:t>objeto, objetivos e modos de fazer psicologia);</a:t>
            </a:r>
          </a:p>
          <a:p>
            <a:pPr marL="457200" lvl="0" indent="-457200" algn="just">
              <a:buFont typeface="Arial" pitchFamily="34" charset="0"/>
              <a:buChar char="•"/>
            </a:pPr>
            <a:r>
              <a:rPr lang="pt-BR" sz="2800" dirty="0" smtClean="0">
                <a:effectLst>
                  <a:outerShdw blurRad="38100" dist="38100" dir="2700000" algn="tl">
                    <a:srgbClr val="000000">
                      <a:alpha val="43137"/>
                    </a:srgbClr>
                  </a:outerShdw>
                </a:effectLst>
              </a:rPr>
              <a:t>do exame dessas questões, emerge </a:t>
            </a:r>
            <a:r>
              <a:rPr lang="pt-BR" sz="2800" b="1" dirty="0" smtClean="0">
                <a:solidFill>
                  <a:srgbClr val="0070C0"/>
                </a:solidFill>
                <a:effectLst>
                  <a:outerShdw blurRad="38100" dist="38100" dir="2700000" algn="tl">
                    <a:srgbClr val="000000">
                      <a:alpha val="43137"/>
                    </a:srgbClr>
                  </a:outerShdw>
                </a:effectLst>
              </a:rPr>
              <a:t>nova </a:t>
            </a:r>
            <a:r>
              <a:rPr lang="pt-BR" sz="2800" b="1" dirty="0" smtClean="0">
                <a:solidFill>
                  <a:srgbClr val="0070C0"/>
                </a:solidFill>
                <a:effectLst>
                  <a:outerShdw blurRad="38100" dist="38100" dir="2700000" algn="tl">
                    <a:srgbClr val="000000">
                      <a:alpha val="43137"/>
                    </a:srgbClr>
                  </a:outerShdw>
                </a:effectLst>
              </a:rPr>
              <a:t>relação teórico-metodológica </a:t>
            </a:r>
            <a:r>
              <a:rPr lang="pt-BR" sz="2800" dirty="0" smtClean="0">
                <a:effectLst>
                  <a:outerShdw blurRad="38100" dist="38100" dir="2700000" algn="tl">
                    <a:srgbClr val="000000">
                      <a:alpha val="43137"/>
                    </a:srgbClr>
                  </a:outerShdw>
                </a:effectLst>
              </a:rPr>
              <a:t>para a psicologia, instruindo a prática profissional em outras direções;</a:t>
            </a:r>
          </a:p>
          <a:p>
            <a:pPr marL="457200" lvl="0" indent="-457200" algn="just">
              <a:buFont typeface="Arial" pitchFamily="34" charset="0"/>
              <a:buChar char="•"/>
            </a:pPr>
            <a:r>
              <a:rPr lang="pt-BR" sz="2800" dirty="0" smtClean="0">
                <a:effectLst>
                  <a:outerShdw blurRad="38100" dist="38100" dir="2700000" algn="tl">
                    <a:srgbClr val="000000">
                      <a:alpha val="43137"/>
                    </a:srgbClr>
                  </a:outerShdw>
                </a:effectLst>
              </a:rPr>
              <a:t>para tanto, deve-se examinar o </a:t>
            </a:r>
            <a:r>
              <a:rPr lang="pt-BR" sz="2800" b="1" dirty="0" smtClean="0">
                <a:solidFill>
                  <a:srgbClr val="FF0000"/>
                </a:solidFill>
                <a:effectLst>
                  <a:outerShdw blurRad="38100" dist="38100" dir="2700000" algn="tl">
                    <a:srgbClr val="000000">
                      <a:alpha val="43137"/>
                    </a:srgbClr>
                  </a:outerShdw>
                </a:effectLst>
              </a:rPr>
              <a:t>processo</a:t>
            </a:r>
            <a:r>
              <a:rPr lang="pt-BR" sz="2800" dirty="0" smtClean="0">
                <a:effectLst>
                  <a:outerShdw blurRad="38100" dist="38100" dir="2700000" algn="tl">
                    <a:srgbClr val="000000">
                      <a:alpha val="43137"/>
                    </a:srgbClr>
                  </a:outerShdw>
                </a:effectLst>
              </a:rPr>
              <a:t> (</a:t>
            </a:r>
            <a:r>
              <a:rPr lang="pt-BR" sz="2800" b="1" dirty="0" smtClean="0">
                <a:solidFill>
                  <a:srgbClr val="7030A0"/>
                </a:solidFill>
                <a:effectLst>
                  <a:outerShdw blurRad="38100" dist="38100" dir="2700000" algn="tl">
                    <a:srgbClr val="000000">
                      <a:alpha val="43137"/>
                    </a:srgbClr>
                  </a:outerShdw>
                </a:effectLst>
              </a:rPr>
              <a:t>gênese histórico-cultural das teorias psicológicas e sua relação com os eventos que pretendem explicar</a:t>
            </a:r>
            <a:r>
              <a:rPr lang="pt-BR" sz="2800" b="1" dirty="0" smtClean="0">
                <a:effectLst>
                  <a:outerShdw blurRad="38100" dist="38100" dir="2700000" algn="tl">
                    <a:srgbClr val="000000">
                      <a:alpha val="43137"/>
                    </a:srgbClr>
                  </a:outerShdw>
                </a:effectLst>
              </a:rPr>
              <a:t>)</a:t>
            </a:r>
            <a:r>
              <a:rPr lang="pt-BR" sz="2800" dirty="0" smtClean="0">
                <a:effectLst>
                  <a:outerShdw blurRad="38100" dist="38100" dir="2700000" algn="tl">
                    <a:srgbClr val="000000">
                      <a:alpha val="43137"/>
                    </a:srgbClr>
                  </a:outerShdw>
                </a:effectLst>
              </a:rPr>
              <a:t> e não apenas </a:t>
            </a:r>
            <a:r>
              <a:rPr lang="pt-BR" sz="2800" dirty="0" smtClean="0">
                <a:effectLst>
                  <a:outerShdw blurRad="38100" dist="38100" dir="2700000" algn="tl">
                    <a:srgbClr val="000000">
                      <a:alpha val="43137"/>
                    </a:srgbClr>
                  </a:outerShdw>
                </a:effectLst>
              </a:rPr>
              <a:t>o </a:t>
            </a:r>
            <a:r>
              <a:rPr lang="pt-BR" sz="2800" dirty="0" smtClean="0">
                <a:effectLst>
                  <a:outerShdw blurRad="38100" dist="38100" dir="2700000" algn="tl">
                    <a:srgbClr val="000000">
                      <a:alpha val="43137"/>
                    </a:srgbClr>
                  </a:outerShdw>
                </a:effectLst>
              </a:rPr>
              <a:t>produto (</a:t>
            </a:r>
            <a:r>
              <a:rPr lang="pt-BR" sz="2800" b="1" dirty="0" smtClean="0">
                <a:solidFill>
                  <a:srgbClr val="7030A0"/>
                </a:solidFill>
                <a:effectLst>
                  <a:outerShdw blurRad="38100" dist="38100" dir="2700000" algn="tl">
                    <a:srgbClr val="000000">
                      <a:alpha val="43137"/>
                    </a:srgbClr>
                  </a:outerShdw>
                </a:effectLst>
              </a:rPr>
              <a:t>as teorias resultantes</a:t>
            </a:r>
            <a:r>
              <a:rPr lang="pt-BR" sz="2800" dirty="0" smtClean="0">
                <a:effectLst>
                  <a:outerShdw blurRad="38100" dist="38100" dir="2700000" algn="tl">
                    <a:srgbClr val="000000">
                      <a:alpha val="43137"/>
                    </a:srgbClr>
                  </a:outerShdw>
                </a:effectLst>
              </a:rPr>
              <a:t>).</a:t>
            </a:r>
            <a:endParaRPr lang="pt-BR" sz="32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0515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Retângulo 2"/>
          <p:cNvSpPr/>
          <p:nvPr/>
        </p:nvSpPr>
        <p:spPr>
          <a:xfrm>
            <a:off x="0" y="476672"/>
            <a:ext cx="9144000" cy="5632311"/>
          </a:xfrm>
          <a:prstGeom prst="rect">
            <a:avLst/>
          </a:prstGeom>
        </p:spPr>
        <p:txBody>
          <a:bodyPr wrap="square">
            <a:spAutoFit/>
          </a:bodyPr>
          <a:lstStyle/>
          <a:p>
            <a:pPr lvl="0" algn="just"/>
            <a:r>
              <a:rPr lang="pt-BR" sz="2400" dirty="0"/>
              <a:t>“Ultimamente, cada vez soam com mais frequência vozes que colocam o problema da psicologia geral como um problema de primeiríssima importância. Essas colocações – e isso é o mais notável – não partem dos filósofos (para quem isso se converteu em um costume profissional) nem dos psicólogos teóricos,  mas dos psicólogos práticos, que estudam aspectos concretos da psicologia aplicada, e dos psiquiatras e psicotécnicos, representantes da parte mais pontual e precisa de nossa ciência. É evidente que nos encontramos diante de uma encruzilhada, tanto no que se refere ao desenvolvimento da pesquisa, como à acumulação de material experimental, a sistematização de conhecimentos e a formação de princípios e leis fundamentais. Continuar avançando em linha reta, seguir realizando o mesmo trabalho, dedicar-se a acumular material paulatinamente, resulta estéril ou inclusive impossível. Para seguir adiante há que se assinalar um caminho” (</a:t>
            </a:r>
            <a:r>
              <a:rPr lang="pt-BR" sz="2400" dirty="0" smtClean="0"/>
              <a:t>Vygotski</a:t>
            </a:r>
            <a:r>
              <a:rPr lang="pt-BR" sz="2400" dirty="0"/>
              <a:t>, 1927/1991, p. 259)</a:t>
            </a:r>
          </a:p>
        </p:txBody>
      </p:sp>
    </p:spTree>
    <p:extLst>
      <p:ext uri="{BB962C8B-B14F-4D97-AF65-F5344CB8AC3E}">
        <p14:creationId xmlns:p14="http://schemas.microsoft.com/office/powerpoint/2010/main" val="219528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CaixaDeTexto 2"/>
          <p:cNvSpPr txBox="1"/>
          <p:nvPr/>
        </p:nvSpPr>
        <p:spPr>
          <a:xfrm>
            <a:off x="0" y="43713"/>
            <a:ext cx="9036496" cy="6370975"/>
          </a:xfrm>
          <a:prstGeom prst="rect">
            <a:avLst/>
          </a:prstGeom>
          <a:noFill/>
        </p:spPr>
        <p:txBody>
          <a:bodyPr wrap="square" rtlCol="0">
            <a:spAutoFit/>
          </a:bodyPr>
          <a:lstStyle/>
          <a:p>
            <a:pPr algn="just"/>
            <a:r>
              <a:rPr lang="pt-BR" sz="2400" dirty="0" smtClean="0"/>
              <a:t>“Não os trataremos [os sistemas psicológicos] desde o ponto de vista da lógica abstrata, puramente filosófica, mas como determinados fatos da história da ciência. Isto é, como acontecimentos concretos, historicamente vivos. Nos referiremos aos sistemas levando em conta suas tendências, as oposições entre uns e outros, seus condicionamentos reais, e sua essência teórico-cognitiva, isto é, sua correspondência com a realidade, a cujo conhecimento estão destinados. É através da análise da realidade científica, e não mediante raciocínios abstratos, que pretendemos obter uma ideia clara da essência da psicologia individual e social – como aspectos de uma mesma ciência – e do destino histórico de ambas. E dos mesmo modo que o político extrai suas regras de atuação da análise dos acontecimentos, nós extrairemos dessa análise nossas regras para organizar a investigação metodológica, que se baseia no estudo histórico das formas concretas que a ciência foi adotando e na análise teórica dessas formas para chegar a princípios generalizadores, comprovados e válidos” (Vygotski, 1927/1991, p. 264).</a:t>
            </a:r>
            <a:endParaRPr lang="pt-BR" sz="2400" dirty="0"/>
          </a:p>
        </p:txBody>
      </p:sp>
    </p:spTree>
    <p:extLst>
      <p:ext uri="{BB962C8B-B14F-4D97-AF65-F5344CB8AC3E}">
        <p14:creationId xmlns:p14="http://schemas.microsoft.com/office/powerpoint/2010/main" val="417538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Retângulo 2"/>
          <p:cNvSpPr/>
          <p:nvPr/>
        </p:nvSpPr>
        <p:spPr>
          <a:xfrm>
            <a:off x="0" y="0"/>
            <a:ext cx="8964488" cy="6678751"/>
          </a:xfrm>
          <a:prstGeom prst="rect">
            <a:avLst/>
          </a:prstGeom>
        </p:spPr>
        <p:txBody>
          <a:bodyPr wrap="square">
            <a:spAutoFit/>
          </a:bodyPr>
          <a:lstStyle/>
          <a:p>
            <a:pPr algn="just"/>
            <a:r>
              <a:rPr lang="pt-BR" sz="3200" b="1" dirty="0">
                <a:solidFill>
                  <a:srgbClr val="7030A0"/>
                </a:solidFill>
                <a:effectLst>
                  <a:outerShdw blurRad="38100" dist="38100" dir="2700000" algn="tl">
                    <a:srgbClr val="000000">
                      <a:alpha val="43137"/>
                    </a:srgbClr>
                  </a:outerShdw>
                </a:effectLst>
              </a:rPr>
              <a:t>Principais movimentos construtivos </a:t>
            </a:r>
            <a:r>
              <a:rPr lang="pt-BR" sz="3200" b="1" dirty="0" smtClean="0">
                <a:solidFill>
                  <a:srgbClr val="7030A0"/>
                </a:solidFill>
                <a:effectLst>
                  <a:outerShdw blurRad="38100" dist="38100" dir="2700000" algn="tl">
                    <a:srgbClr val="000000">
                      <a:alpha val="43137"/>
                    </a:srgbClr>
                  </a:outerShdw>
                </a:effectLst>
              </a:rPr>
              <a:t>de  </a:t>
            </a:r>
            <a:r>
              <a:rPr lang="pt-BR" sz="3200" b="1" dirty="0" smtClean="0">
                <a:solidFill>
                  <a:srgbClr val="7030A0"/>
                </a:solidFill>
                <a:effectLst>
                  <a:outerShdw blurRad="38100" dist="38100" dir="2700000" algn="tl">
                    <a:srgbClr val="000000">
                      <a:alpha val="43137"/>
                    </a:srgbClr>
                  </a:outerShdw>
                </a:effectLst>
              </a:rPr>
              <a:t>Vigotski </a:t>
            </a:r>
            <a:r>
              <a:rPr lang="pt-BR" sz="3200" b="1" dirty="0" smtClean="0">
                <a:solidFill>
                  <a:srgbClr val="7030A0"/>
                </a:solidFill>
                <a:effectLst>
                  <a:outerShdw blurRad="38100" dist="38100" dir="2700000" algn="tl">
                    <a:srgbClr val="000000">
                      <a:alpha val="43137"/>
                    </a:srgbClr>
                  </a:outerShdw>
                </a:effectLst>
              </a:rPr>
              <a:t>na proposta para </a:t>
            </a:r>
            <a:r>
              <a:rPr lang="pt-BR" sz="3200" b="1" dirty="0" smtClean="0">
                <a:solidFill>
                  <a:srgbClr val="7030A0"/>
                </a:solidFill>
                <a:effectLst>
                  <a:outerShdw blurRad="38100" dist="38100" dir="2700000" algn="tl">
                    <a:srgbClr val="000000">
                      <a:alpha val="43137"/>
                    </a:srgbClr>
                  </a:outerShdw>
                </a:effectLst>
              </a:rPr>
              <a:t>uma nova psicologia:</a:t>
            </a:r>
            <a:endParaRPr lang="pt-BR" sz="3200" b="1" dirty="0">
              <a:solidFill>
                <a:srgbClr val="7030A0"/>
              </a:solidFill>
              <a:effectLst>
                <a:outerShdw blurRad="38100" dist="38100" dir="2700000" algn="tl">
                  <a:srgbClr val="000000">
                    <a:alpha val="43137"/>
                  </a:srgbClr>
                </a:outerShdw>
              </a:effectLst>
            </a:endParaRPr>
          </a:p>
          <a:p>
            <a:pPr marL="457200" lvl="0" indent="-457200" algn="just">
              <a:buFont typeface="Arial" pitchFamily="34" charset="0"/>
              <a:buChar char="•"/>
            </a:pPr>
            <a:r>
              <a:rPr lang="pt-BR" sz="2800" b="1" dirty="0" smtClean="0"/>
              <a:t>examina criticamente sistemas teóricos historicamente já propostos para </a:t>
            </a:r>
            <a:r>
              <a:rPr lang="pt-BR" sz="2800" b="1" dirty="0"/>
              <a:t>dar conta da </a:t>
            </a:r>
            <a:r>
              <a:rPr lang="pt-BR" sz="2800" b="1" dirty="0" smtClean="0"/>
              <a:t>realidade;</a:t>
            </a:r>
          </a:p>
          <a:p>
            <a:pPr marL="457200" lvl="0" indent="-457200" algn="just">
              <a:buFont typeface="Arial" pitchFamily="34" charset="0"/>
              <a:buChar char="•"/>
            </a:pPr>
            <a:r>
              <a:rPr lang="pt-BR" sz="2800" b="1" dirty="0" smtClean="0"/>
              <a:t>o exame se dá pelo estabelecimento de </a:t>
            </a:r>
            <a:r>
              <a:rPr lang="pt-BR" sz="2800" b="1" dirty="0"/>
              <a:t>um diálogo entre </a:t>
            </a:r>
            <a:r>
              <a:rPr lang="pt-BR" sz="2800" b="1" dirty="0" smtClean="0"/>
              <a:t>os vários sistemas, emergindo suas </a:t>
            </a:r>
            <a:r>
              <a:rPr lang="pt-BR" sz="2800" b="1" dirty="0" smtClean="0"/>
              <a:t>possibilidades e </a:t>
            </a:r>
            <a:r>
              <a:rPr lang="pt-BR" sz="2800" b="1" dirty="0" smtClean="0"/>
              <a:t>limites</a:t>
            </a:r>
            <a:r>
              <a:rPr lang="pt-BR" sz="2800" b="1" dirty="0"/>
              <a:t> </a:t>
            </a:r>
            <a:r>
              <a:rPr lang="pt-BR" sz="2800" b="1" dirty="0" smtClean="0"/>
              <a:t>para dar conta da realidade;</a:t>
            </a:r>
          </a:p>
          <a:p>
            <a:pPr marL="457200" lvl="0" indent="-457200" algn="just">
              <a:buFont typeface="Arial" pitchFamily="34" charset="0"/>
              <a:buChar char="•"/>
            </a:pPr>
            <a:r>
              <a:rPr lang="pt-BR" sz="2800" b="1" dirty="0" smtClean="0"/>
              <a:t>os limites estarão sempre relacionados à </a:t>
            </a:r>
            <a:r>
              <a:rPr lang="pt-BR" sz="2800" b="1" dirty="0" smtClean="0">
                <a:solidFill>
                  <a:srgbClr val="7030A0"/>
                </a:solidFill>
                <a:effectLst>
                  <a:outerShdw blurRad="38100" dist="38100" dir="2700000" algn="tl">
                    <a:srgbClr val="000000">
                      <a:alpha val="43137"/>
                    </a:srgbClr>
                  </a:outerShdw>
                </a:effectLst>
              </a:rPr>
              <a:t>inadequação da unidade de análise </a:t>
            </a:r>
            <a:r>
              <a:rPr lang="pt-BR" sz="2800" b="1" dirty="0" smtClean="0"/>
              <a:t>desses sistemas teóricos, </a:t>
            </a:r>
            <a:r>
              <a:rPr lang="pt-BR" sz="2800" b="1" dirty="0" smtClean="0"/>
              <a:t>em </a:t>
            </a:r>
            <a:r>
              <a:rPr lang="pt-BR" sz="2800" b="1" dirty="0" smtClean="0"/>
              <a:t>vista da realidade a explicar;</a:t>
            </a:r>
          </a:p>
          <a:p>
            <a:pPr marL="457200" lvl="0" indent="-457200" algn="just">
              <a:buFont typeface="Arial" pitchFamily="34" charset="0"/>
              <a:buChar char="•"/>
            </a:pPr>
            <a:r>
              <a:rPr lang="pt-BR" sz="2800" b="1" dirty="0" smtClean="0"/>
              <a:t>propõe construir – na historicidade </a:t>
            </a:r>
            <a:r>
              <a:rPr lang="pt-BR" sz="2800" b="1" dirty="0" smtClean="0"/>
              <a:t>daquele momento (extinta União Soviética, que então se formava e fortalecia) </a:t>
            </a:r>
            <a:r>
              <a:rPr lang="pt-BR" sz="2800" b="1" dirty="0" smtClean="0"/>
              <a:t>- uma nova psicologia, superadora da </a:t>
            </a:r>
            <a:r>
              <a:rPr lang="pt-BR" sz="2800" b="1" dirty="0" smtClean="0"/>
              <a:t>crise, </a:t>
            </a:r>
            <a:r>
              <a:rPr lang="pt-BR" sz="2800" b="1" dirty="0" smtClean="0">
                <a:solidFill>
                  <a:srgbClr val="7030A0"/>
                </a:solidFill>
                <a:effectLst>
                  <a:outerShdw blurRad="38100" dist="38100" dir="2700000" algn="tl">
                    <a:srgbClr val="000000">
                      <a:alpha val="43137"/>
                    </a:srgbClr>
                  </a:outerShdw>
                </a:effectLst>
              </a:rPr>
              <a:t>tendo como unidade de análise o significado da palavra</a:t>
            </a:r>
            <a:r>
              <a:rPr lang="pt-BR" sz="2800" b="1" dirty="0" smtClean="0"/>
              <a:t> (cf. p. 326)</a:t>
            </a:r>
          </a:p>
        </p:txBody>
      </p:sp>
    </p:spTree>
    <p:extLst>
      <p:ext uri="{BB962C8B-B14F-4D97-AF65-F5344CB8AC3E}">
        <p14:creationId xmlns:p14="http://schemas.microsoft.com/office/powerpoint/2010/main" val="2386611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dirty="0" smtClean="0"/>
              <a:t>IPUSP - HFP - LMSimão</a:t>
            </a:r>
            <a:endParaRPr lang="pt-BR" dirty="0"/>
          </a:p>
        </p:txBody>
      </p:sp>
      <p:sp>
        <p:nvSpPr>
          <p:cNvPr id="3" name="CaixaDeTexto 2"/>
          <p:cNvSpPr txBox="1"/>
          <p:nvPr/>
        </p:nvSpPr>
        <p:spPr>
          <a:xfrm>
            <a:off x="0" y="0"/>
            <a:ext cx="9144000" cy="3170099"/>
          </a:xfrm>
          <a:prstGeom prst="rect">
            <a:avLst/>
          </a:prstGeom>
          <a:noFill/>
        </p:spPr>
        <p:txBody>
          <a:bodyPr wrap="square" rtlCol="0">
            <a:spAutoFit/>
          </a:bodyPr>
          <a:lstStyle/>
          <a:p>
            <a:pPr algn="just"/>
            <a:r>
              <a:rPr lang="pt-BR" sz="3200" dirty="0" smtClean="0">
                <a:effectLst>
                  <a:outerShdw blurRad="38100" dist="38100" dir="2700000" algn="tl">
                    <a:srgbClr val="000000">
                      <a:alpha val="43137"/>
                    </a:srgbClr>
                  </a:outerShdw>
                </a:effectLst>
              </a:rPr>
              <a:t>Relações de </a:t>
            </a:r>
            <a:r>
              <a:rPr lang="pt-BR" sz="3200" b="1" dirty="0" smtClean="0">
                <a:solidFill>
                  <a:srgbClr val="FF0000"/>
                </a:solidFill>
                <a:effectLst>
                  <a:outerShdw blurRad="38100" dist="38100" dir="2700000" algn="tl">
                    <a:srgbClr val="000000">
                      <a:alpha val="43137"/>
                    </a:srgbClr>
                  </a:outerShdw>
                </a:effectLst>
              </a:rPr>
              <a:t>tensão</a:t>
            </a:r>
            <a:r>
              <a:rPr lang="pt-BR" sz="3200" dirty="0" smtClean="0">
                <a:effectLst>
                  <a:outerShdw blurRad="38100" dist="38100" dir="2700000" algn="tl">
                    <a:srgbClr val="000000">
                      <a:alpha val="43137"/>
                    </a:srgbClr>
                  </a:outerShdw>
                </a:effectLst>
              </a:rPr>
              <a:t> nas psicologias</a:t>
            </a:r>
            <a:r>
              <a:rPr lang="pt-BR" sz="3200" dirty="0">
                <a:effectLst>
                  <a:outerShdw blurRad="38100" dist="38100" dir="2700000" algn="tl">
                    <a:srgbClr val="000000">
                      <a:alpha val="43137"/>
                    </a:srgbClr>
                  </a:outerShdw>
                </a:effectLst>
              </a:rPr>
              <a:t> </a:t>
            </a:r>
            <a:r>
              <a:rPr lang="pt-BR" sz="3200" dirty="0" smtClean="0">
                <a:effectLst>
                  <a:outerShdw blurRad="38100" dist="38100" dir="2700000" algn="tl">
                    <a:srgbClr val="000000">
                      <a:alpha val="43137"/>
                    </a:srgbClr>
                  </a:outerShdw>
                </a:effectLst>
              </a:rPr>
              <a:t> (</a:t>
            </a:r>
            <a:r>
              <a:rPr lang="pt-BR" sz="3200" dirty="0" smtClean="0"/>
              <a:t>pp. 260-62</a:t>
            </a:r>
            <a:r>
              <a:rPr lang="pt-BR" sz="3200" dirty="0" smtClean="0">
                <a:effectLst>
                  <a:outerShdw blurRad="38100" dist="38100" dir="2700000" algn="tl">
                    <a:srgbClr val="000000">
                      <a:alpha val="43137"/>
                    </a:srgbClr>
                  </a:outerShdw>
                </a:effectLst>
              </a:rPr>
              <a:t>):</a:t>
            </a:r>
          </a:p>
          <a:p>
            <a:pPr marL="457200" indent="-457200" algn="ctr">
              <a:buFont typeface="Arial" pitchFamily="34" charset="0"/>
              <a:buChar char="•"/>
            </a:pPr>
            <a:r>
              <a:rPr lang="pt-BR" sz="2800" dirty="0" smtClean="0">
                <a:solidFill>
                  <a:srgbClr val="C00000"/>
                </a:solidFill>
                <a:effectLst>
                  <a:outerShdw blurRad="38100" dist="38100" dir="2700000" algn="tl">
                    <a:srgbClr val="000000">
                      <a:alpha val="43137"/>
                    </a:srgbClr>
                  </a:outerShdw>
                </a:effectLst>
              </a:rPr>
              <a:t>geral e teórica</a:t>
            </a:r>
          </a:p>
          <a:p>
            <a:pPr marL="457200" indent="-457200" algn="ctr">
              <a:buFont typeface="Arial" pitchFamily="34" charset="0"/>
              <a:buChar char="•"/>
            </a:pPr>
            <a:r>
              <a:rPr lang="pt-BR" sz="2800" dirty="0" smtClean="0">
                <a:solidFill>
                  <a:srgbClr val="C00000"/>
                </a:solidFill>
                <a:effectLst>
                  <a:outerShdw blurRad="38100" dist="38100" dir="2700000" algn="tl">
                    <a:srgbClr val="000000">
                      <a:alpha val="43137"/>
                    </a:srgbClr>
                  </a:outerShdw>
                </a:effectLst>
              </a:rPr>
              <a:t>normal e patológica</a:t>
            </a:r>
          </a:p>
          <a:p>
            <a:pPr marL="457200" indent="-457200" algn="ctr">
              <a:buFont typeface="Arial" pitchFamily="34" charset="0"/>
              <a:buChar char="•"/>
            </a:pPr>
            <a:r>
              <a:rPr lang="pt-BR" sz="2800" dirty="0" smtClean="0">
                <a:solidFill>
                  <a:srgbClr val="C00000"/>
                </a:solidFill>
                <a:effectLst>
                  <a:outerShdw blurRad="38100" dist="38100" dir="2700000" algn="tl">
                    <a:srgbClr val="000000">
                      <a:alpha val="43137"/>
                    </a:srgbClr>
                  </a:outerShdw>
                </a:effectLst>
              </a:rPr>
              <a:t>animal e humana</a:t>
            </a:r>
          </a:p>
          <a:p>
            <a:r>
              <a:rPr lang="pt-BR" sz="2800" dirty="0" smtClean="0"/>
              <a:t>sistemas com </a:t>
            </a:r>
            <a:r>
              <a:rPr lang="pt-BR" sz="2800" u="sng" dirty="0" smtClean="0"/>
              <a:t>≠s centros e bases</a:t>
            </a:r>
            <a:r>
              <a:rPr lang="pt-BR" sz="2800" dirty="0" smtClean="0"/>
              <a:t>, alternando-se em relação de figura-fundo (Gestalt</a:t>
            </a:r>
            <a:r>
              <a:rPr lang="pt-BR" sz="2800" dirty="0" smtClean="0"/>
              <a:t>), </a:t>
            </a:r>
            <a:r>
              <a:rPr lang="pt-BR" sz="2800" u="sng" dirty="0" smtClean="0"/>
              <a:t>conforme as demandas da realidade histórica </a:t>
            </a:r>
            <a:r>
              <a:rPr lang="pt-BR" sz="2800" dirty="0" smtClean="0"/>
              <a:t>no desenvolvimento das ciências (cf. pp. 264-65)</a:t>
            </a:r>
            <a:endParaRPr lang="pt-BR" sz="2800" dirty="0"/>
          </a:p>
        </p:txBody>
      </p:sp>
      <p:sp>
        <p:nvSpPr>
          <p:cNvPr id="4" name="Triângulo isósceles 3"/>
          <p:cNvSpPr/>
          <p:nvPr/>
        </p:nvSpPr>
        <p:spPr>
          <a:xfrm rot="10800000">
            <a:off x="3947452" y="3170099"/>
            <a:ext cx="1440160" cy="79208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0" y="4149080"/>
            <a:ext cx="9144000" cy="1384995"/>
          </a:xfrm>
          <a:prstGeom prst="rect">
            <a:avLst/>
          </a:prstGeom>
        </p:spPr>
        <p:txBody>
          <a:bodyPr wrap="square">
            <a:spAutoFit/>
          </a:bodyPr>
          <a:lstStyle/>
          <a:p>
            <a:pPr lvl="0" algn="just"/>
            <a:r>
              <a:rPr lang="pt-BR" sz="2800" dirty="0">
                <a:solidFill>
                  <a:prstClr val="black"/>
                </a:solidFill>
              </a:rPr>
              <a:t>“Por conseguinte, a questão </a:t>
            </a:r>
            <a:r>
              <a:rPr lang="pt-BR" sz="2800" u="sng" dirty="0">
                <a:solidFill>
                  <a:prstClr val="black"/>
                </a:solidFill>
              </a:rPr>
              <a:t>não está nos fatos</a:t>
            </a:r>
            <a:r>
              <a:rPr lang="pt-BR" sz="2800" dirty="0">
                <a:solidFill>
                  <a:prstClr val="black"/>
                </a:solidFill>
              </a:rPr>
              <a:t>, mas nos </a:t>
            </a:r>
            <a:r>
              <a:rPr lang="pt-BR" sz="2800" u="sng" dirty="0">
                <a:solidFill>
                  <a:prstClr val="black"/>
                </a:solidFill>
              </a:rPr>
              <a:t>conceitos</a:t>
            </a:r>
            <a:r>
              <a:rPr lang="pt-BR" sz="2800" dirty="0">
                <a:solidFill>
                  <a:prstClr val="black"/>
                </a:solidFill>
              </a:rPr>
              <a:t>, isto é, na </a:t>
            </a:r>
            <a:r>
              <a:rPr lang="pt-BR" sz="2800" u="sng" dirty="0">
                <a:solidFill>
                  <a:prstClr val="black"/>
                </a:solidFill>
              </a:rPr>
              <a:t>forma de se imaginar esses fatos</a:t>
            </a:r>
            <a:r>
              <a:rPr lang="pt-BR" sz="2800" dirty="0">
                <a:solidFill>
                  <a:prstClr val="black"/>
                </a:solidFill>
              </a:rPr>
              <a:t>” (Vigotski, 1927/1991, p.263; grifos </a:t>
            </a:r>
            <a:r>
              <a:rPr lang="pt-BR" sz="2800" dirty="0" smtClean="0">
                <a:solidFill>
                  <a:prstClr val="black"/>
                </a:solidFill>
              </a:rPr>
              <a:t>meus)</a:t>
            </a:r>
            <a:endParaRPr lang="pt-BR" sz="2800" dirty="0">
              <a:solidFill>
                <a:prstClr val="black"/>
              </a:solidFill>
            </a:endParaRPr>
          </a:p>
        </p:txBody>
      </p:sp>
    </p:spTree>
    <p:extLst>
      <p:ext uri="{BB962C8B-B14F-4D97-AF65-F5344CB8AC3E}">
        <p14:creationId xmlns:p14="http://schemas.microsoft.com/office/powerpoint/2010/main" val="2910343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CaixaDeTexto 2"/>
          <p:cNvSpPr txBox="1"/>
          <p:nvPr/>
        </p:nvSpPr>
        <p:spPr>
          <a:xfrm>
            <a:off x="0" y="692696"/>
            <a:ext cx="9144000" cy="4832092"/>
          </a:xfrm>
          <a:prstGeom prst="rect">
            <a:avLst/>
          </a:prstGeom>
          <a:noFill/>
        </p:spPr>
        <p:txBody>
          <a:bodyPr wrap="square" rtlCol="0">
            <a:spAutoFit/>
          </a:bodyPr>
          <a:lstStyle/>
          <a:p>
            <a:pPr algn="just"/>
            <a:r>
              <a:rPr lang="pt-BR" sz="2800" dirty="0" smtClean="0"/>
              <a:t>“Todo fenômeno concreto é </a:t>
            </a:r>
            <a:r>
              <a:rPr lang="pt-BR" sz="2800" u="sng" dirty="0" smtClean="0"/>
              <a:t>absolutamente infinito e inesgotável se considerarmos separadamente cada um de seus aspectos</a:t>
            </a:r>
            <a:r>
              <a:rPr lang="pt-BR" sz="2800" dirty="0" smtClean="0"/>
              <a:t>. Em todos os fenômenos há que se buscar sempre o que os </a:t>
            </a:r>
            <a:r>
              <a:rPr lang="pt-BR" sz="2800" u="sng" dirty="0" smtClean="0"/>
              <a:t>converte</a:t>
            </a:r>
            <a:r>
              <a:rPr lang="pt-BR" sz="2800" dirty="0" smtClean="0"/>
              <a:t> em objeto científico. Isto é precisamente o que distingue a observação de um eclipse do sol por um astrônomo da observação desse fenômeno a título de simples curiosidade. Na primeira observação se destacará do fenômeno aquilo que o converte em um fato astronômico; na segunda, só se observarão aspectos que chamam a atenção por acaso” (Vygotski, 1927 / 1991, p. 266; grifos </a:t>
            </a:r>
            <a:r>
              <a:rPr lang="pt-BR" sz="2800" dirty="0" smtClean="0"/>
              <a:t>meus).</a:t>
            </a:r>
            <a:endParaRPr lang="pt-BR" sz="2800" dirty="0"/>
          </a:p>
        </p:txBody>
      </p:sp>
    </p:spTree>
    <p:extLst>
      <p:ext uri="{BB962C8B-B14F-4D97-AF65-F5344CB8AC3E}">
        <p14:creationId xmlns:p14="http://schemas.microsoft.com/office/powerpoint/2010/main" val="337956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4" name="CaixaDeTexto 3"/>
          <p:cNvSpPr txBox="1"/>
          <p:nvPr/>
        </p:nvSpPr>
        <p:spPr>
          <a:xfrm>
            <a:off x="0" y="0"/>
            <a:ext cx="9144000" cy="3046988"/>
          </a:xfrm>
          <a:prstGeom prst="rect">
            <a:avLst/>
          </a:prstGeom>
          <a:noFill/>
        </p:spPr>
        <p:txBody>
          <a:bodyPr wrap="square" rtlCol="0">
            <a:spAutoFit/>
          </a:bodyPr>
          <a:lstStyle/>
          <a:p>
            <a:pPr algn="just"/>
            <a:r>
              <a:rPr lang="pt-BR" sz="3200" dirty="0" smtClean="0">
                <a:solidFill>
                  <a:srgbClr val="7030A0"/>
                </a:solidFill>
                <a:effectLst>
                  <a:outerShdw blurRad="38100" dist="38100" dir="2700000" algn="tl">
                    <a:srgbClr val="000000">
                      <a:alpha val="43137"/>
                    </a:srgbClr>
                  </a:outerShdw>
                </a:effectLst>
              </a:rPr>
              <a:t>Dado que a psicologia é uma ciência, sua ‘crise’ não poderá ser entendida como um caso isolado, mas apenas em relação com as ciências e segundo os princípios que regem as construções científicas em sua historicidade. Passa, então, a examiná-los (pp. 267 e sgtes):</a:t>
            </a:r>
            <a:endParaRPr lang="pt-BR" sz="3200" dirty="0">
              <a:solidFill>
                <a:srgbClr val="7030A0"/>
              </a:solidFill>
              <a:effectLst>
                <a:outerShdw blurRad="38100" dist="38100" dir="2700000" algn="tl">
                  <a:srgbClr val="000000">
                    <a:alpha val="43137"/>
                  </a:srgbClr>
                </a:outerShdw>
              </a:effectLst>
            </a:endParaRPr>
          </a:p>
        </p:txBody>
      </p:sp>
      <p:sp>
        <p:nvSpPr>
          <p:cNvPr id="5" name="Retângulo 4"/>
          <p:cNvSpPr/>
          <p:nvPr/>
        </p:nvSpPr>
        <p:spPr>
          <a:xfrm>
            <a:off x="-12737" y="2924944"/>
            <a:ext cx="9144000" cy="3108543"/>
          </a:xfrm>
          <a:prstGeom prst="rect">
            <a:avLst/>
          </a:prstGeom>
        </p:spPr>
        <p:txBody>
          <a:bodyPr wrap="square">
            <a:spAutoFit/>
          </a:bodyPr>
          <a:lstStyle/>
          <a:p>
            <a:pPr marL="514350" indent="-514350" algn="just">
              <a:buFont typeface="+mj-lt"/>
              <a:buAutoNum type="alphaLcPeriod"/>
            </a:pPr>
            <a:r>
              <a:rPr lang="pt-BR" sz="2800" dirty="0" smtClean="0">
                <a:effectLst>
                  <a:outerShdw blurRad="38100" dist="38100" dir="2700000" algn="tl">
                    <a:srgbClr val="000000">
                      <a:alpha val="43137"/>
                    </a:srgbClr>
                  </a:outerShdw>
                </a:effectLst>
              </a:rPr>
              <a:t>o </a:t>
            </a:r>
            <a:r>
              <a:rPr lang="pt-BR" sz="2800" dirty="0">
                <a:effectLst>
                  <a:outerShdw blurRad="38100" dist="38100" dir="2700000" algn="tl">
                    <a:srgbClr val="000000">
                      <a:alpha val="43137"/>
                    </a:srgbClr>
                  </a:outerShdw>
                </a:effectLst>
              </a:rPr>
              <a:t>princípio integrador na ciência é uma </a:t>
            </a:r>
            <a:r>
              <a:rPr lang="pt-BR" sz="2800" u="sng" dirty="0">
                <a:effectLst>
                  <a:outerShdw blurRad="38100" dist="38100" dir="2700000" algn="tl">
                    <a:srgbClr val="000000">
                      <a:alpha val="43137"/>
                    </a:srgbClr>
                  </a:outerShdw>
                </a:effectLst>
              </a:rPr>
              <a:t>abstração primária que integra,  de modo explicativo, os fatos </a:t>
            </a:r>
            <a:r>
              <a:rPr lang="pt-BR" sz="2800" dirty="0">
                <a:effectLst>
                  <a:outerShdw blurRad="38100" dist="38100" dir="2700000" algn="tl">
                    <a:srgbClr val="000000">
                      <a:alpha val="43137"/>
                    </a:srgbClr>
                  </a:outerShdw>
                </a:effectLst>
              </a:rPr>
              <a:t>em cada ciência e as Ciências entre si </a:t>
            </a:r>
            <a:r>
              <a:rPr lang="pt-BR" sz="2800" dirty="0" smtClean="0">
                <a:effectLst>
                  <a:outerShdw blurRad="38100" dist="38100" dir="2700000" algn="tl">
                    <a:srgbClr val="000000">
                      <a:alpha val="43137"/>
                    </a:srgbClr>
                  </a:outerShdw>
                </a:effectLst>
              </a:rPr>
              <a:t>;</a:t>
            </a:r>
          </a:p>
          <a:p>
            <a:pPr marL="514350" indent="-514350" algn="just">
              <a:buAutoNum type="alphaLcPeriod"/>
            </a:pPr>
            <a:r>
              <a:rPr lang="pt-BR" sz="2800" dirty="0" smtClean="0">
                <a:effectLst>
                  <a:outerShdw blurRad="38100" dist="38100" dir="2700000" algn="tl">
                    <a:srgbClr val="000000">
                      <a:alpha val="43137"/>
                    </a:srgbClr>
                  </a:outerShdw>
                </a:effectLst>
              </a:rPr>
              <a:t>disciplinas particulares tendem a estender-se para abarcar ramos adjacentes e a ciência geral tende a organizá-los </a:t>
            </a:r>
            <a:r>
              <a:rPr lang="pt-BR" sz="2800" u="sng" dirty="0" smtClean="0">
                <a:effectLst>
                  <a:outerShdw blurRad="38100" dist="38100" dir="2700000" algn="tl">
                    <a:srgbClr val="000000">
                      <a:alpha val="43137"/>
                    </a:srgbClr>
                  </a:outerShdw>
                </a:effectLst>
              </a:rPr>
              <a:t>em um todo hierárquico mais complexo, devendo, para tanto, haver ajustes, transformações,  das partes </a:t>
            </a:r>
            <a:r>
              <a:rPr lang="pt-BR" sz="2800" u="sng" dirty="0">
                <a:effectLst>
                  <a:outerShdw blurRad="38100" dist="38100" dir="2700000" algn="tl">
                    <a:srgbClr val="000000">
                      <a:alpha val="43137"/>
                    </a:srgbClr>
                  </a:outerShdw>
                </a:effectLst>
              </a:rPr>
              <a:t>(Gestalt)</a:t>
            </a:r>
            <a:r>
              <a:rPr lang="pt-BR" sz="2800" dirty="0" smtClean="0">
                <a:effectLst>
                  <a:outerShdw blurRad="38100" dist="38100" dir="2700000" algn="tl">
                    <a:srgbClr val="000000">
                      <a:alpha val="43137"/>
                    </a:srgbClr>
                  </a:outerShdw>
                </a:effectLst>
              </a:rPr>
              <a:t>;</a:t>
            </a:r>
            <a:endParaRPr lang="pt-B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7103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smtClean="0"/>
              <a:t>IPUSP - HFP - LMSimão</a:t>
            </a:r>
            <a:endParaRPr lang="pt-BR" dirty="0"/>
          </a:p>
        </p:txBody>
      </p:sp>
      <p:sp>
        <p:nvSpPr>
          <p:cNvPr id="3" name="CaixaDeTexto 2"/>
          <p:cNvSpPr txBox="1"/>
          <p:nvPr/>
        </p:nvSpPr>
        <p:spPr>
          <a:xfrm>
            <a:off x="0" y="116632"/>
            <a:ext cx="9144000" cy="3970318"/>
          </a:xfrm>
          <a:prstGeom prst="rect">
            <a:avLst/>
          </a:prstGeom>
          <a:noFill/>
        </p:spPr>
        <p:txBody>
          <a:bodyPr wrap="square" rtlCol="0">
            <a:spAutoFit/>
          </a:bodyPr>
          <a:lstStyle/>
          <a:p>
            <a:pPr marL="514350" indent="-514350" algn="just">
              <a:buFont typeface="+mj-lt"/>
              <a:buAutoNum type="alphaLcPeriod" startAt="3"/>
            </a:pPr>
            <a:r>
              <a:rPr lang="pt-BR" sz="2800" dirty="0" smtClean="0">
                <a:effectLst>
                  <a:outerShdw blurRad="38100" dist="38100" dir="2700000" algn="tl">
                    <a:srgbClr val="000000">
                      <a:alpha val="43137"/>
                    </a:srgbClr>
                  </a:outerShdw>
                </a:effectLst>
              </a:rPr>
              <a:t>“A regularidade na mudança e no desenvolvimento das ideias, a aparição e a morte dos conceitos, incluída a mudança de categorizações, etc., tudo isso pode ser explicado cientificamente se relacionarmos a ciência em questão com: 1) o substrato social da época, 2) as leis e condições gerais do conhecimento científico, 3) as exigências objetivas que a natureza dos objetos de estudo colocam ao conhecimento científico no estágio atual de investigação” (p. 270).</a:t>
            </a:r>
            <a:endParaRPr lang="pt-BR" sz="2800" dirty="0">
              <a:effectLst>
                <a:outerShdw blurRad="38100" dist="38100" dir="2700000" algn="tl">
                  <a:srgbClr val="000000">
                    <a:alpha val="43137"/>
                  </a:srgbClr>
                </a:outerShdw>
              </a:effectLst>
            </a:endParaRPr>
          </a:p>
        </p:txBody>
      </p:sp>
      <p:sp>
        <p:nvSpPr>
          <p:cNvPr id="4" name="Triângulo isósceles 3"/>
          <p:cNvSpPr/>
          <p:nvPr/>
        </p:nvSpPr>
        <p:spPr>
          <a:xfrm rot="10800000">
            <a:off x="3851920" y="4086950"/>
            <a:ext cx="1440160" cy="79208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0" y="5013176"/>
            <a:ext cx="9144000" cy="1569660"/>
          </a:xfrm>
          <a:prstGeom prst="rect">
            <a:avLst/>
          </a:prstGeom>
          <a:noFill/>
        </p:spPr>
        <p:txBody>
          <a:bodyPr wrap="square" rtlCol="0">
            <a:spAutoFit/>
          </a:bodyPr>
          <a:lstStyle/>
          <a:p>
            <a:pPr algn="just"/>
            <a:r>
              <a:rPr lang="pt-BR" sz="3200" b="1" dirty="0" smtClean="0">
                <a:solidFill>
                  <a:srgbClr val="7030A0"/>
                </a:solidFill>
                <a:effectLst>
                  <a:outerShdw blurRad="38100" dist="38100" dir="2700000" algn="tl">
                    <a:srgbClr val="000000">
                      <a:alpha val="43137"/>
                    </a:srgbClr>
                  </a:outerShdw>
                </a:effectLst>
              </a:rPr>
              <a:t>5 estágios de desenvolvimento das explicações científicas (pp. 270-273) (</a:t>
            </a:r>
            <a:r>
              <a:rPr lang="pt-BR" sz="3200" b="1" u="sng" dirty="0" smtClean="0">
                <a:solidFill>
                  <a:srgbClr val="7030A0"/>
                </a:solidFill>
                <a:effectLst>
                  <a:outerShdw blurRad="38100" dist="38100" dir="2700000" algn="tl">
                    <a:srgbClr val="000000">
                      <a:alpha val="43137"/>
                    </a:srgbClr>
                  </a:outerShdw>
                </a:effectLst>
              </a:rPr>
              <a:t>notar a influência das ideias da Gestalt</a:t>
            </a:r>
            <a:r>
              <a:rPr lang="pt-BR" sz="3200" b="1" dirty="0" smtClean="0">
                <a:solidFill>
                  <a:srgbClr val="7030A0"/>
                </a:solidFill>
                <a:effectLst>
                  <a:outerShdw blurRad="38100" dist="38100" dir="2700000" algn="tl">
                    <a:srgbClr val="000000">
                      <a:alpha val="43137"/>
                    </a:srgbClr>
                  </a:outerShdw>
                </a:effectLst>
              </a:rPr>
              <a:t>):</a:t>
            </a:r>
            <a:endParaRPr lang="pt-BR" sz="32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25259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1673</Words>
  <Application>Microsoft Office PowerPoint</Application>
  <PresentationFormat>Apresentação na tela (4:3)</PresentationFormat>
  <Paragraphs>63</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Lívia Mathias Simão</dc:creator>
  <cp:lastModifiedBy>Lívia Mathias Simão</cp:lastModifiedBy>
  <cp:revision>101</cp:revision>
  <dcterms:created xsi:type="dcterms:W3CDTF">2012-05-29T20:03:49Z</dcterms:created>
  <dcterms:modified xsi:type="dcterms:W3CDTF">2012-05-30T20:31:49Z</dcterms:modified>
</cp:coreProperties>
</file>