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82" r:id="rId3"/>
    <p:sldId id="291" r:id="rId4"/>
    <p:sldId id="299" r:id="rId5"/>
    <p:sldId id="306" r:id="rId6"/>
    <p:sldId id="307" r:id="rId7"/>
    <p:sldId id="308" r:id="rId8"/>
    <p:sldId id="309" r:id="rId9"/>
    <p:sldId id="310" r:id="rId10"/>
    <p:sldId id="311" r:id="rId11"/>
    <p:sldId id="312" r:id="rId1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0467A"/>
    <a:srgbClr val="FF0000"/>
    <a:srgbClr val="0D23C5"/>
    <a:srgbClr val="0224D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749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BC544-898E-434E-93DF-F750F50BDE97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CE8E-2F09-4D02-921F-29E30FB02B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52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153F-2481-48D7-8575-6EDD9C5D9448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6188-3C82-4484-9E97-4BAE5DA5C0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87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ADC2E-99AC-4F0A-8AD0-99EAA8BE6AF7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11996-708C-47E3-BF57-360C76C1BE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19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FE830-4283-4703-AF4E-4980C3F17950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650BC-84C1-449D-B5D0-B0C97F2026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56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68D8BC-45BD-42B3-BB19-2A1A8484A1F9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7D466-1C16-43F4-9567-2DBF3F149F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91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4BB5-BC3F-4539-9E2F-E9B2F09CFC11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25A6B-4396-49B1-BE5E-38DCB4F644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26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71DBA6-4A61-4C8F-BDE4-D106EBF3F71D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43772-5015-413E-9367-54686DC919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93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9ACA-6BEF-4779-9ABE-A3C46D09E66F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A67A-EA71-4D51-9578-34ACD7AF61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11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tâ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B88643-0F4B-4C76-94F7-6EFE284A8AFC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7411-35D3-45D6-AAE4-96FAEE3789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01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3F84CC-6365-442C-8BA1-2768B2FE72B5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6BA38-D2BC-4FCB-9F63-3BA68725E8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1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A484AA-A120-452B-87C5-9B41653F1934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CEC7-5B95-4241-8A92-32D61DBD4E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17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F4F40D7-C119-4526-8870-7877BAD4A1EE}" type="datetimeFigureOut">
              <a:rPr lang="pt-BR"/>
              <a:pPr>
                <a:defRPr/>
              </a:pPr>
              <a:t>23/06/2017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F4E184F3-C581-4384-BAF6-BE3E265022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3" y="1182688"/>
            <a:ext cx="734481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 smtClean="0">
                <a:latin typeface="Calibri" panose="020F0502020204030204" pitchFamily="34" charset="0"/>
                <a:cs typeface="Arial" pitchFamily="34" charset="0"/>
              </a:rPr>
              <a:t>Exercícios anteriores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800" b="1" dirty="0" smtClean="0">
              <a:latin typeface="Calibri" panose="020F0502020204030204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cultivo </a:t>
            </a:r>
            <a:r>
              <a:rPr lang="pt-BR" sz="4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de microrganismos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>
                <a:solidFill>
                  <a:schemeClr val="accent6"/>
                </a:solidFill>
                <a:latin typeface="Calibri" panose="020F0502020204030204" pitchFamily="34" charset="0"/>
                <a:cs typeface="Arial" pitchFamily="34" charset="0"/>
              </a:rPr>
              <a:t>i</a:t>
            </a:r>
            <a:r>
              <a:rPr lang="pt-BR" sz="4000" dirty="0" smtClean="0">
                <a:solidFill>
                  <a:schemeClr val="accent6"/>
                </a:solidFill>
                <a:latin typeface="Calibri" panose="020F0502020204030204" pitchFamily="34" charset="0"/>
                <a:cs typeface="Arial" pitchFamily="34" charset="0"/>
              </a:rPr>
              <a:t>nfluência </a:t>
            </a:r>
            <a:r>
              <a:rPr lang="pt-BR" sz="4000" dirty="0">
                <a:solidFill>
                  <a:schemeClr val="accent6"/>
                </a:solidFill>
                <a:latin typeface="Calibri" panose="020F0502020204030204" pitchFamily="34" charset="0"/>
                <a:cs typeface="Arial" pitchFamily="34" charset="0"/>
              </a:rPr>
              <a:t>da</a:t>
            </a:r>
            <a:r>
              <a:rPr lang="pt-BR" sz="4000" b="1" dirty="0">
                <a:solidFill>
                  <a:schemeClr val="accent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sz="4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temperatura</a:t>
            </a:r>
            <a:r>
              <a:rPr lang="pt-BR" sz="4000" b="1" dirty="0" smtClean="0">
                <a:solidFill>
                  <a:schemeClr val="accent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sz="4000" b="1" dirty="0">
                <a:solidFill>
                  <a:schemeClr val="accent6"/>
                </a:solidFill>
                <a:latin typeface="Calibri" panose="020F0502020204030204" pitchFamily="34" charset="0"/>
                <a:cs typeface="Arial" pitchFamily="34" charset="0"/>
              </a:rPr>
              <a:t>e de </a:t>
            </a:r>
            <a:r>
              <a:rPr lang="pt-BR" sz="4000" dirty="0" smtClean="0">
                <a:solidFill>
                  <a:schemeClr val="accent6"/>
                </a:solidFill>
                <a:latin typeface="Calibri" panose="020F0502020204030204" pitchFamily="34" charset="0"/>
                <a:cs typeface="Arial" pitchFamily="34" charset="0"/>
              </a:rPr>
              <a:t>produção de</a:t>
            </a:r>
            <a:r>
              <a:rPr lang="pt-BR" sz="4000" b="1" dirty="0" smtClean="0">
                <a:solidFill>
                  <a:schemeClr val="accent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pt-BR" sz="4000" b="1" dirty="0" err="1" smtClean="0">
                <a:solidFill>
                  <a:schemeClr val="accent6"/>
                </a:solidFill>
                <a:latin typeface="Calibri" panose="020F0502020204030204" pitchFamily="34" charset="0"/>
                <a:cs typeface="Arial" pitchFamily="34" charset="0"/>
              </a:rPr>
              <a:t>exoenzimas</a:t>
            </a:r>
            <a:endParaRPr lang="pt-BR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87624" y="332656"/>
            <a:ext cx="7488832" cy="566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4" descr="EMBplate"/>
          <p:cNvPicPr>
            <a:picLocks noChangeAspect="1" noChangeArrowheads="1"/>
          </p:cNvPicPr>
          <p:nvPr/>
        </p:nvPicPr>
        <p:blipFill>
          <a:blip r:embed="rId2">
            <a:lum bright="30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172" y="1988359"/>
            <a:ext cx="3471484" cy="3291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Rectangle 29"/>
          <p:cNvSpPr>
            <a:spLocks noChangeArrowheads="1"/>
          </p:cNvSpPr>
          <p:nvPr/>
        </p:nvSpPr>
        <p:spPr bwMode="auto">
          <a:xfrm>
            <a:off x="4830608" y="1895341"/>
            <a:ext cx="378389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Quadrante </a:t>
            </a:r>
            <a:r>
              <a:rPr lang="pt-BR" altLang="pt-BR" sz="20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pt-BR" altLang="pt-BR" sz="20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Crescimento </a:t>
            </a:r>
            <a:r>
              <a:rPr lang="pt-BR" alt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alt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Escherichia coli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(Gram-negativa)</a:t>
            </a:r>
            <a:r>
              <a:rPr lang="pt-BR" alt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em meio </a:t>
            </a:r>
            <a:r>
              <a:rPr lang="pt-BR" alt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eosina azul </a:t>
            </a:r>
            <a:r>
              <a:rPr lang="pt-BR" alt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alt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metileno (coloração </a:t>
            </a:r>
            <a:r>
              <a:rPr lang="pt-BR" alt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verde </a:t>
            </a:r>
            <a:r>
              <a:rPr lang="pt-BR" alt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metálica)</a:t>
            </a:r>
            <a:endParaRPr lang="pt-BR" alt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Quadrante 3</a:t>
            </a:r>
            <a:endParaRPr lang="pt-BR" alt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Crescimento </a:t>
            </a:r>
            <a:r>
              <a:rPr lang="pt-BR" alt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altLang="pt-BR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Aerobacter</a:t>
            </a:r>
            <a:r>
              <a:rPr lang="pt-BR" alt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aerogenes</a:t>
            </a:r>
            <a:r>
              <a:rPr lang="pt-BR" altLang="pt-B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(Gram-negativa</a:t>
            </a:r>
            <a:r>
              <a:rPr lang="pt-BR" alt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alt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t-BR" alt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(observar coloração rosa)</a:t>
            </a:r>
            <a:endParaRPr lang="pt-BR" alt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87624" y="332656"/>
            <a:ext cx="7488832" cy="566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813"/>
            <a:ext cx="7344816" cy="11430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hangingPunct="1"/>
            <a:r>
              <a:rPr lang="pt-BR" altLang="pt-BR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pt-BR" altLang="pt-BR" sz="3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eio de cultivo EMB</a:t>
            </a:r>
            <a:br>
              <a:rPr lang="pt-BR" altLang="pt-BR" sz="3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altLang="pt-BR" sz="3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ágar eosina azul de metileno</a:t>
            </a:r>
          </a:p>
        </p:txBody>
      </p:sp>
    </p:spTree>
    <p:extLst>
      <p:ext uri="{BB962C8B-B14F-4D97-AF65-F5344CB8AC3E}">
        <p14:creationId xmlns:p14="http://schemas.microsoft.com/office/powerpoint/2010/main" val="5279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3"/>
          <p:cNvSpPr txBox="1">
            <a:spLocks noChangeArrowheads="1"/>
          </p:cNvSpPr>
          <p:nvPr/>
        </p:nvSpPr>
        <p:spPr bwMode="auto">
          <a:xfrm>
            <a:off x="1259632" y="1196752"/>
            <a:ext cx="734481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7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aviso</a:t>
            </a:r>
          </a:p>
          <a:p>
            <a:pPr algn="ctr"/>
            <a:r>
              <a:rPr lang="pt-BR" altLang="pt-B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segunda prova prática de microbiologia na próxima semana</a:t>
            </a:r>
          </a:p>
          <a:p>
            <a:pPr algn="ctr"/>
            <a:r>
              <a:rPr lang="pt-BR" altLang="pt-BR" sz="4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altLang="pt-B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dias 28, 29 e 30 de junho 2017)</a:t>
            </a:r>
            <a:endParaRPr lang="pt-BR" altLang="pt-B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87624" y="332656"/>
            <a:ext cx="7488832" cy="566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63689" y="404664"/>
            <a:ext cx="67970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Prática </a:t>
            </a:r>
            <a:r>
              <a:rPr lang="pt-B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1: efeito </a:t>
            </a:r>
            <a:r>
              <a:rPr lang="pt-BR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da temperatura</a:t>
            </a:r>
          </a:p>
        </p:txBody>
      </p:sp>
      <p:sp>
        <p:nvSpPr>
          <p:cNvPr id="24579" name="CaixaDeTexto 2"/>
          <p:cNvSpPr txBox="1">
            <a:spLocks noChangeArrowheads="1"/>
          </p:cNvSpPr>
          <p:nvPr/>
        </p:nvSpPr>
        <p:spPr bwMode="auto">
          <a:xfrm>
            <a:off x="1331640" y="1311576"/>
            <a:ext cx="720080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defRPr/>
            </a:pPr>
            <a:r>
              <a:rPr lang="pt-BR" altLang="pt-BR" sz="2800" b="1" dirty="0">
                <a:solidFill>
                  <a:srgbClr val="37609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Fungo (</a:t>
            </a:r>
            <a:r>
              <a:rPr lang="pt-BR" altLang="pt-BR" sz="2800" b="1" i="1" dirty="0" err="1">
                <a:solidFill>
                  <a:srgbClr val="37609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Sclerotinia</a:t>
            </a:r>
            <a:r>
              <a:rPr lang="pt-BR" altLang="pt-BR" sz="2800" b="1" i="1" dirty="0">
                <a:solidFill>
                  <a:srgbClr val="37609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altLang="pt-BR" sz="2800" b="1" i="1" dirty="0" err="1">
                <a:solidFill>
                  <a:srgbClr val="37609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sclerotiorum</a:t>
            </a:r>
            <a:r>
              <a:rPr lang="pt-BR" altLang="pt-BR" sz="2800" b="1" dirty="0">
                <a:solidFill>
                  <a:srgbClr val="37609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mantido em meio sólido</a:t>
            </a:r>
            <a:endParaRPr lang="pt-BR" altLang="pt-BR" sz="2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defRPr/>
            </a:pPr>
            <a:r>
              <a:rPr lang="pt-BR" altLang="pt-BR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Colocar discos de micélio no centro de </a:t>
            </a:r>
            <a:r>
              <a:rPr lang="pt-BR" altLang="pt-BR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pt-BR" altLang="pt-BR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placas (meio  BDA)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defRPr/>
            </a:pPr>
            <a:r>
              <a:rPr lang="pt-BR" altLang="pt-BR" sz="2800" b="1" dirty="0">
                <a:solidFill>
                  <a:srgbClr val="37609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Incubar no escuro </a:t>
            </a:r>
            <a:r>
              <a:rPr lang="pt-BR" altLang="pt-BR" sz="28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(5 e 25°C)</a:t>
            </a:r>
            <a:endParaRPr lang="pt-BR" altLang="pt-BR" sz="28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defRPr/>
            </a:pPr>
            <a:r>
              <a:rPr lang="pt-BR" altLang="pt-B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Avaliar após 1 semana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defRPr/>
            </a:pPr>
            <a:r>
              <a:rPr lang="pt-BR" altLang="pt-B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Diâmetro da colônia </a:t>
            </a:r>
            <a:r>
              <a:rPr lang="pt-BR" altLang="pt-BR" sz="2800" b="1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fúngica</a:t>
            </a:r>
            <a:endParaRPr lang="pt-BR" altLang="pt-BR" sz="28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defRPr/>
            </a:pPr>
            <a:r>
              <a:rPr lang="pt-BR" altLang="pt-B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Número de </a:t>
            </a:r>
            <a:r>
              <a:rPr lang="pt-BR" altLang="pt-BR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escleródios</a:t>
            </a:r>
            <a:endParaRPr lang="pt-BR" altLang="pt-BR" sz="28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87624" y="332656"/>
            <a:ext cx="7488832" cy="566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27981" y="332656"/>
            <a:ext cx="6911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ts val="0"/>
              </a:spcBef>
              <a:defRPr/>
            </a:pPr>
            <a:r>
              <a:rPr lang="pt-BR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Prática 2: </a:t>
            </a:r>
            <a:r>
              <a:rPr lang="pt-BR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teste de amilase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75656" y="908720"/>
            <a:ext cx="70643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0"/>
              </a:spcBef>
              <a:buClrTx/>
              <a:buSzTx/>
              <a:defRPr/>
            </a:pPr>
            <a:r>
              <a:rPr lang="pt-BR" altLang="pt-BR" sz="2400" b="1" dirty="0" smtClean="0">
                <a:solidFill>
                  <a:srgbClr val="0046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Repicar </a:t>
            </a:r>
            <a:r>
              <a:rPr lang="pt-BR" altLang="pt-BR" sz="2400" b="1" i="1" dirty="0" err="1" smtClean="0">
                <a:solidFill>
                  <a:srgbClr val="0046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Saccharomyces</a:t>
            </a:r>
            <a:r>
              <a:rPr lang="pt-BR" altLang="pt-BR" sz="2400" b="1" dirty="0" smtClean="0">
                <a:solidFill>
                  <a:srgbClr val="0046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altLang="pt-BR" sz="2400" b="1" i="1" dirty="0" err="1" smtClean="0">
                <a:solidFill>
                  <a:srgbClr val="0046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Bacillus</a:t>
            </a:r>
            <a:r>
              <a:rPr lang="pt-BR" altLang="pt-BR" sz="2400" b="1" dirty="0" smtClean="0">
                <a:solidFill>
                  <a:srgbClr val="0046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em pontos diferentes de  1 placa por balcão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ClrTx/>
              <a:buSzTx/>
              <a:defRPr/>
            </a:pPr>
            <a:r>
              <a:rPr lang="pt-BR" altLang="pt-BR" sz="2400" b="1" dirty="0" smtClean="0">
                <a:solidFill>
                  <a:srgbClr val="0046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Anotar turma e balcão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ClrTx/>
              <a:buSzTx/>
              <a:defRPr/>
            </a:pPr>
            <a:r>
              <a:rPr lang="pt-BR" altLang="pt-BR" sz="2400" b="1" dirty="0" smtClean="0">
                <a:solidFill>
                  <a:srgbClr val="0046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Incubar em temperatura ambiente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pt-BR" altLang="pt-BR" sz="32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Hoje: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ClrTx/>
              <a:buSzTx/>
              <a:defRPr/>
            </a:pPr>
            <a:r>
              <a:rPr lang="pt-BR" altLang="pt-BR" sz="32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Pingar solução de iodo nas placas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ClrTx/>
              <a:buSzTx/>
              <a:defRPr/>
            </a:pPr>
            <a:r>
              <a:rPr lang="pt-BR" altLang="pt-BR" sz="32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Aguardar alguns minutos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ClrTx/>
              <a:buSzTx/>
              <a:defRPr/>
            </a:pPr>
            <a:r>
              <a:rPr lang="pt-BR" altLang="pt-BR" sz="32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Observar formação de halo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Char char="-"/>
              <a:defRPr/>
            </a:pPr>
            <a:endParaRPr lang="pt-BR" altLang="pt-BR" sz="2400" b="1" dirty="0" smtClean="0">
              <a:solidFill>
                <a:srgbClr val="00467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4" y="332656"/>
            <a:ext cx="7488832" cy="566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1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4"/>
          <p:cNvSpPr txBox="1">
            <a:spLocks noChangeArrowheads="1"/>
          </p:cNvSpPr>
          <p:nvPr/>
        </p:nvSpPr>
        <p:spPr bwMode="auto">
          <a:xfrm>
            <a:off x="2159486" y="2287198"/>
            <a:ext cx="55451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análise </a:t>
            </a:r>
            <a:r>
              <a:rPr lang="pt-BR" altLang="pt-BR" sz="3600" b="1" dirty="0">
                <a:solidFill>
                  <a:srgbClr val="002060"/>
                </a:solidFill>
                <a:latin typeface="Arial" panose="020B0604020202020204" pitchFamily="34" charset="0"/>
              </a:rPr>
              <a:t>microbiológica 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 b="1" dirty="0">
                <a:solidFill>
                  <a:srgbClr val="002060"/>
                </a:solidFill>
                <a:latin typeface="Arial" panose="020B0604020202020204" pitchFamily="34" charset="0"/>
              </a:rPr>
              <a:t>tratamento da água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87624" y="332656"/>
            <a:ext cx="7488832" cy="566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2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21582" y="332929"/>
            <a:ext cx="5329287" cy="863823"/>
          </a:xfrm>
        </p:spPr>
        <p:txBody>
          <a:bodyPr/>
          <a:lstStyle/>
          <a:p>
            <a:pPr algn="r" eaLnBrk="1" hangingPunct="1">
              <a:spcBef>
                <a:spcPts val="0"/>
              </a:spcBef>
            </a:pPr>
            <a:r>
              <a:rPr lang="pt-BR" altLang="pt-BR" sz="4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pt-BR" altLang="pt-BR" sz="4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gua potável?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991270"/>
            <a:ext cx="8229600" cy="4525962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pt-BR" alt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Isenta de microrganismos patogênicos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b="1" i="1" dirty="0" smtClean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Escherichia coli</a:t>
            </a:r>
            <a:r>
              <a:rPr lang="pt-BR" altLang="pt-B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(organismo teste)</a:t>
            </a:r>
          </a:p>
          <a:p>
            <a:pPr lvl="1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alt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t-BR" altLang="pt-B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abitante intestino homem/ animais superiores</a:t>
            </a:r>
          </a:p>
          <a:p>
            <a:pPr lvl="1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alt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pt-BR" altLang="pt-B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úmero elevado</a:t>
            </a:r>
          </a:p>
          <a:p>
            <a:pPr lvl="1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alt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pt-BR" altLang="pt-B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axa sobrevivência= microrganismos patogênicos</a:t>
            </a:r>
          </a:p>
        </p:txBody>
      </p:sp>
      <p:pic>
        <p:nvPicPr>
          <p:cNvPr id="16388" name="Picture 4" descr="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8" b="8762"/>
          <a:stretch>
            <a:fillRect/>
          </a:stretch>
        </p:blipFill>
        <p:spPr bwMode="auto">
          <a:xfrm>
            <a:off x="6157094" y="4060904"/>
            <a:ext cx="2519362" cy="1935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187624" y="332656"/>
            <a:ext cx="7488832" cy="566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9839" y="360902"/>
            <a:ext cx="2844403" cy="792162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</a:pPr>
            <a:r>
              <a:rPr lang="pt-BR" altLang="pt-BR" sz="4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Coliformes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590296" y="1196752"/>
            <a:ext cx="252025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pt-BR" altLang="pt-BR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Escherichia </a:t>
            </a:r>
            <a:r>
              <a:rPr lang="pt-BR" alt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altLang="pt-BR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oli</a:t>
            </a:r>
            <a:r>
              <a:rPr lang="pt-BR" altLang="pt-BR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(homem</a:t>
            </a:r>
            <a:r>
              <a:rPr lang="pt-BR" alt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980676" y="1195615"/>
            <a:ext cx="348050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pt-BR" altLang="pt-BR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Aerobacter</a:t>
            </a:r>
            <a:r>
              <a:rPr lang="pt-BR" alt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sz="2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aerogenes</a:t>
            </a:r>
            <a:endParaRPr lang="pt-BR" altLang="pt-BR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pt-BR" alt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( solo/plantas)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2230525" y="2210635"/>
            <a:ext cx="936625" cy="7207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3270686" y="2435696"/>
            <a:ext cx="3346707" cy="1446550"/>
          </a:xfrm>
          <a:prstGeom prst="rect">
            <a:avLst/>
          </a:prstGeom>
          <a:noFill/>
          <a:ln w="571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pt-BR" altLang="pt-B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Gram (−)</a:t>
            </a:r>
            <a:endParaRPr lang="pt-BR" alt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pt-BR" altLang="pt-BR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bastonetes</a:t>
            </a:r>
            <a:endParaRPr lang="pt-BR" altLang="pt-BR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pt-BR" altLang="pt-BR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fermentam </a:t>
            </a:r>
            <a:r>
              <a:rPr lang="pt-BR" altLang="pt-B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açúcar</a:t>
            </a:r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4909744" y="4005064"/>
            <a:ext cx="8626" cy="57606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2195736" y="4702954"/>
            <a:ext cx="5904656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pt-BR" altLang="pt-BR" sz="32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altLang="pt-BR" sz="3200" dirty="0" smtClean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nálise microbiológica da água</a:t>
            </a:r>
            <a:endParaRPr lang="pt-BR" altLang="pt-BR" sz="3200" dirty="0">
              <a:solidFill>
                <a:schemeClr val="accent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87624" y="332656"/>
            <a:ext cx="7488832" cy="566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6720929" y="2210635"/>
            <a:ext cx="724156" cy="78282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43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Digitalizar0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935" y="332656"/>
            <a:ext cx="4663871" cy="603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187624" y="332656"/>
            <a:ext cx="7488832" cy="566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260416" y="449275"/>
            <a:ext cx="2892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 em duas etapas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03648" y="2006953"/>
            <a:ext cx="39805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etapa 1</a:t>
            </a:r>
          </a:p>
          <a:p>
            <a:r>
              <a:rPr lang="pt-BR" sz="4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 presuntivo</a:t>
            </a:r>
          </a:p>
        </p:txBody>
      </p:sp>
    </p:spTree>
    <p:extLst>
      <p:ext uri="{BB962C8B-B14F-4D97-AF65-F5344CB8AC3E}">
        <p14:creationId xmlns:p14="http://schemas.microsoft.com/office/powerpoint/2010/main" val="4690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4138293" y="541139"/>
            <a:ext cx="43218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200" b="1" dirty="0" smtClean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isolamento </a:t>
            </a:r>
            <a:r>
              <a:rPr lang="pt-BR" altLang="pt-BR" sz="32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 meio </a:t>
            </a:r>
            <a:r>
              <a:rPr lang="pt-BR" altLang="pt-BR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eosina azul de metileno</a:t>
            </a:r>
          </a:p>
        </p:txBody>
      </p:sp>
      <p:sp>
        <p:nvSpPr>
          <p:cNvPr id="19461" name="Text Box 24"/>
          <p:cNvSpPr txBox="1">
            <a:spLocks noChangeArrowheads="1"/>
          </p:cNvSpPr>
          <p:nvPr/>
        </p:nvSpPr>
        <p:spPr bwMode="auto">
          <a:xfrm>
            <a:off x="4104083" y="1905694"/>
            <a:ext cx="43902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4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 </a:t>
            </a:r>
            <a:r>
              <a:rPr lang="pt-BR" sz="2400" b="1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coli </a:t>
            </a:r>
            <a:r>
              <a:rPr lang="pt-BR" sz="24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(coloração verde metálica)</a:t>
            </a:r>
            <a:endParaRPr lang="pt-BR" sz="24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2" name="Text Box 25"/>
          <p:cNvSpPr txBox="1">
            <a:spLocks noChangeArrowheads="1"/>
          </p:cNvSpPr>
          <p:nvPr/>
        </p:nvSpPr>
        <p:spPr bwMode="auto">
          <a:xfrm>
            <a:off x="1641933" y="2676340"/>
            <a:ext cx="3997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lphaUcPeriod"/>
            </a:pPr>
            <a:r>
              <a:rPr lang="pt-BR" altLang="pt-BR" sz="2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aerogenes</a:t>
            </a:r>
            <a:r>
              <a:rPr lang="pt-BR" alt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(coloração </a:t>
            </a:r>
            <a:r>
              <a:rPr lang="pt-BR" altLang="pt-BR" sz="2400" b="1" dirty="0" smtClean="0">
                <a:solidFill>
                  <a:srgbClr val="FF99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rosa</a:t>
            </a:r>
            <a:r>
              <a:rPr lang="pt-BR" alt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pSp>
        <p:nvGrpSpPr>
          <p:cNvPr id="19463" name="Group 32"/>
          <p:cNvGrpSpPr>
            <a:grpSpLocks/>
          </p:cNvGrpSpPr>
          <p:nvPr/>
        </p:nvGrpSpPr>
        <p:grpSpPr bwMode="auto">
          <a:xfrm>
            <a:off x="5652678" y="2982118"/>
            <a:ext cx="1655763" cy="1800225"/>
            <a:chOff x="2245" y="1434"/>
            <a:chExt cx="1043" cy="1134"/>
          </a:xfrm>
        </p:grpSpPr>
        <p:sp>
          <p:nvSpPr>
            <p:cNvPr id="19470" name="Oval 8"/>
            <p:cNvSpPr>
              <a:spLocks noChangeArrowheads="1"/>
            </p:cNvSpPr>
            <p:nvPr/>
          </p:nvSpPr>
          <p:spPr bwMode="auto">
            <a:xfrm>
              <a:off x="2245" y="1434"/>
              <a:ext cx="1043" cy="11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19471" name="Oval 9"/>
            <p:cNvSpPr>
              <a:spLocks noChangeArrowheads="1"/>
            </p:cNvSpPr>
            <p:nvPr/>
          </p:nvSpPr>
          <p:spPr bwMode="auto">
            <a:xfrm>
              <a:off x="2245" y="1434"/>
              <a:ext cx="1043" cy="9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19472" name="Oval 10"/>
            <p:cNvSpPr>
              <a:spLocks noChangeArrowheads="1"/>
            </p:cNvSpPr>
            <p:nvPr/>
          </p:nvSpPr>
          <p:spPr bwMode="auto">
            <a:xfrm>
              <a:off x="2608" y="1616"/>
              <a:ext cx="91" cy="91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pt-BR">
                <a:latin typeface="Arial" charset="0"/>
                <a:cs typeface="Arial" charset="0"/>
              </a:endParaRPr>
            </a:p>
          </p:txBody>
        </p:sp>
        <p:sp>
          <p:nvSpPr>
            <p:cNvPr id="19473" name="Oval 13"/>
            <p:cNvSpPr>
              <a:spLocks noChangeArrowheads="1"/>
            </p:cNvSpPr>
            <p:nvPr/>
          </p:nvSpPr>
          <p:spPr bwMode="auto">
            <a:xfrm>
              <a:off x="2426" y="1933"/>
              <a:ext cx="91" cy="9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pt-BR">
                <a:latin typeface="Arial" charset="0"/>
                <a:cs typeface="Arial" charset="0"/>
              </a:endParaRPr>
            </a:p>
          </p:txBody>
        </p:sp>
        <p:sp>
          <p:nvSpPr>
            <p:cNvPr id="19474" name="Oval 14"/>
            <p:cNvSpPr>
              <a:spLocks noChangeArrowheads="1"/>
            </p:cNvSpPr>
            <p:nvPr/>
          </p:nvSpPr>
          <p:spPr bwMode="auto">
            <a:xfrm>
              <a:off x="2608" y="2160"/>
              <a:ext cx="91" cy="9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pt-BR">
                <a:latin typeface="Arial" charset="0"/>
                <a:cs typeface="Arial" charset="0"/>
              </a:endParaRPr>
            </a:p>
          </p:txBody>
        </p:sp>
        <p:sp>
          <p:nvSpPr>
            <p:cNvPr id="19475" name="Oval 15"/>
            <p:cNvSpPr>
              <a:spLocks noChangeArrowheads="1"/>
            </p:cNvSpPr>
            <p:nvPr/>
          </p:nvSpPr>
          <p:spPr bwMode="auto">
            <a:xfrm>
              <a:off x="3016" y="1842"/>
              <a:ext cx="91" cy="91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pt-BR">
                <a:latin typeface="Arial" charset="0"/>
                <a:cs typeface="Arial" charset="0"/>
              </a:endParaRPr>
            </a:p>
          </p:txBody>
        </p:sp>
        <p:sp>
          <p:nvSpPr>
            <p:cNvPr id="19476" name="Oval 16"/>
            <p:cNvSpPr>
              <a:spLocks noChangeArrowheads="1"/>
            </p:cNvSpPr>
            <p:nvPr/>
          </p:nvSpPr>
          <p:spPr bwMode="auto">
            <a:xfrm>
              <a:off x="2880" y="2069"/>
              <a:ext cx="91" cy="9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pt-BR">
                <a:latin typeface="Arial" charset="0"/>
                <a:cs typeface="Arial" charset="0"/>
              </a:endParaRPr>
            </a:p>
          </p:txBody>
        </p:sp>
        <p:sp>
          <p:nvSpPr>
            <p:cNvPr id="19477" name="Oval 17"/>
            <p:cNvSpPr>
              <a:spLocks noChangeArrowheads="1"/>
            </p:cNvSpPr>
            <p:nvPr/>
          </p:nvSpPr>
          <p:spPr bwMode="auto">
            <a:xfrm>
              <a:off x="2608" y="1797"/>
              <a:ext cx="91" cy="91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19478" name="Oval 19"/>
            <p:cNvSpPr>
              <a:spLocks noChangeArrowheads="1"/>
            </p:cNvSpPr>
            <p:nvPr/>
          </p:nvSpPr>
          <p:spPr bwMode="auto">
            <a:xfrm>
              <a:off x="2880" y="1661"/>
              <a:ext cx="91" cy="91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19479" name="Oval 20"/>
            <p:cNvSpPr>
              <a:spLocks noChangeArrowheads="1"/>
            </p:cNvSpPr>
            <p:nvPr/>
          </p:nvSpPr>
          <p:spPr bwMode="auto">
            <a:xfrm>
              <a:off x="2452" y="1755"/>
              <a:ext cx="91" cy="91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19480" name="Oval 21"/>
            <p:cNvSpPr>
              <a:spLocks noChangeArrowheads="1"/>
            </p:cNvSpPr>
            <p:nvPr/>
          </p:nvSpPr>
          <p:spPr bwMode="auto">
            <a:xfrm>
              <a:off x="2834" y="1888"/>
              <a:ext cx="91" cy="91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19481" name="Oval 26"/>
            <p:cNvSpPr>
              <a:spLocks noChangeArrowheads="1"/>
            </p:cNvSpPr>
            <p:nvPr/>
          </p:nvSpPr>
          <p:spPr bwMode="auto">
            <a:xfrm>
              <a:off x="2562" y="2115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</p:grpSp>
      <p:sp>
        <p:nvSpPr>
          <p:cNvPr id="19465" name="Line 28"/>
          <p:cNvSpPr>
            <a:spLocks noChangeShapeType="1"/>
          </p:cNvSpPr>
          <p:nvPr/>
        </p:nvSpPr>
        <p:spPr bwMode="auto">
          <a:xfrm>
            <a:off x="5747838" y="2385168"/>
            <a:ext cx="498932" cy="88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1187624" y="332656"/>
            <a:ext cx="7488832" cy="566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240343" y="449275"/>
            <a:ext cx="2892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 em duas etapas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1327116" y="4534135"/>
            <a:ext cx="44587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etapa 2</a:t>
            </a:r>
          </a:p>
          <a:p>
            <a:r>
              <a:rPr lang="pt-BR" sz="44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 confirmativo</a:t>
            </a: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7021103" y="2367359"/>
            <a:ext cx="360362" cy="1229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5206958" y="3126583"/>
            <a:ext cx="761432" cy="406498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8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813"/>
            <a:ext cx="7344816" cy="11430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hangingPunct="1"/>
            <a:r>
              <a:rPr lang="pt-BR" altLang="pt-BR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pt-BR" altLang="pt-BR" sz="3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eio de cultivo EMB</a:t>
            </a:r>
            <a:br>
              <a:rPr lang="pt-BR" altLang="pt-BR" sz="3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altLang="pt-BR" sz="3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ágar eosina azul de metileno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72816"/>
            <a:ext cx="7344816" cy="3816423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defRPr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ontém </a:t>
            </a: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peptona, lactose e 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dois corantes (eosina </a:t>
            </a: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azul de metileno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defRPr/>
            </a:pP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meio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seletivo</a:t>
            </a: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diferencial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(uso no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confirmativo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defRPr/>
            </a:pP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</a:t>
            </a: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corantes inibem o crescimento 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bactérias Gram (+)</a:t>
            </a:r>
            <a:endParaRPr lang="pt-BR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87624" y="332656"/>
            <a:ext cx="7488832" cy="5663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1090</TotalTime>
  <Words>281</Words>
  <Application>Microsoft Office PowerPoint</Application>
  <PresentationFormat>Apresentação na tela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Verdana</vt:lpstr>
      <vt:lpstr>Wingdings</vt:lpstr>
      <vt:lpstr>Wingdings 2</vt:lpstr>
      <vt:lpstr>Solstício</vt:lpstr>
      <vt:lpstr>Apresentação do PowerPoint</vt:lpstr>
      <vt:lpstr>Apresentação do PowerPoint</vt:lpstr>
      <vt:lpstr>Apresentação do PowerPoint</vt:lpstr>
      <vt:lpstr>Apresentação do PowerPoint</vt:lpstr>
      <vt:lpstr>água potável?</vt:lpstr>
      <vt:lpstr>Coliformes</vt:lpstr>
      <vt:lpstr>Apresentação do PowerPoint</vt:lpstr>
      <vt:lpstr>Apresentação do PowerPoint</vt:lpstr>
      <vt:lpstr>meio de cultivo EMB ágar eosina azul de metileno</vt:lpstr>
      <vt:lpstr>meio de cultivo EMB ágar eosina azul de metileno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Usuario</cp:lastModifiedBy>
  <cp:revision>121</cp:revision>
  <dcterms:created xsi:type="dcterms:W3CDTF">2007-03-27T01:01:35Z</dcterms:created>
  <dcterms:modified xsi:type="dcterms:W3CDTF">2017-06-23T21:19:20Z</dcterms:modified>
</cp:coreProperties>
</file>