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3"/>
  </p:notes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F074"/>
    <a:srgbClr val="000000"/>
    <a:srgbClr val="CCFFCC"/>
    <a:srgbClr val="006600"/>
    <a:srgbClr val="003399"/>
    <a:srgbClr val="FFFF00"/>
    <a:srgbClr val="CC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3947" autoAdjust="0"/>
  </p:normalViewPr>
  <p:slideViewPr>
    <p:cSldViewPr>
      <p:cViewPr varScale="1">
        <p:scale>
          <a:sx n="44" d="100"/>
          <a:sy n="4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pt-BR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pt-BR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pt-BR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97EB0DBE-267D-4C85-AC70-E9B40D1D9E8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C924F-6507-4E6E-92E0-14419222CB4F}" type="slidenum">
              <a:rPr lang="pt-BR"/>
              <a:pPr/>
              <a:t>1</a:t>
            </a:fld>
            <a:endParaRPr lang="pt-B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5822-9AA8-4F6E-B041-38B1F5B72533}" type="slidenum">
              <a:rPr lang="pt-BR"/>
              <a:pPr/>
              <a:t>10</a:t>
            </a:fld>
            <a:endParaRPr lang="pt-BR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0A9AD-D0FE-411E-97EB-4FAF356C76A2}" type="slidenum">
              <a:rPr lang="pt-BR"/>
              <a:pPr/>
              <a:t>11</a:t>
            </a:fld>
            <a:endParaRPr lang="pt-BR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84F28-39D4-4AA2-8EC5-5A7CAA1600A5}" type="slidenum">
              <a:rPr lang="pt-BR"/>
              <a:pPr/>
              <a:t>12</a:t>
            </a:fld>
            <a:endParaRPr lang="pt-BR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371AF-DEC9-41E0-A301-9E7684574AE2}" type="slidenum">
              <a:rPr lang="pt-BR"/>
              <a:pPr/>
              <a:t>13</a:t>
            </a:fld>
            <a:endParaRPr lang="pt-BR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3B588-C848-4349-AD25-DDD1E1DB8BAB}" type="slidenum">
              <a:rPr lang="pt-BR"/>
              <a:pPr/>
              <a:t>14</a:t>
            </a:fld>
            <a:endParaRPr lang="pt-BR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491FB-C034-4498-9DAA-1E523C2017B3}" type="slidenum">
              <a:rPr lang="pt-BR"/>
              <a:pPr/>
              <a:t>15</a:t>
            </a:fld>
            <a:endParaRPr lang="pt-BR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4A36D-BF35-4B9D-A14F-0378E3624EDF}" type="slidenum">
              <a:rPr lang="pt-BR"/>
              <a:pPr/>
              <a:t>16</a:t>
            </a:fld>
            <a:endParaRPr lang="pt-BR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AC009-3CF0-462E-9D06-5904D31FA4E1}" type="slidenum">
              <a:rPr lang="pt-BR"/>
              <a:pPr/>
              <a:t>17</a:t>
            </a:fld>
            <a:endParaRPr lang="pt-BR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B8389-0E8D-43CE-AC00-CBA817F31E4C}" type="slidenum">
              <a:rPr lang="pt-BR"/>
              <a:pPr/>
              <a:t>18</a:t>
            </a:fld>
            <a:endParaRPr lang="pt-BR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E9C61-3837-4387-BBA4-E619AE268FDC}" type="slidenum">
              <a:rPr lang="pt-BR"/>
              <a:pPr/>
              <a:t>19</a:t>
            </a:fld>
            <a:endParaRPr lang="pt-BR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1C9A9-591C-4657-BFC2-4AABED967793}" type="slidenum">
              <a:rPr lang="pt-BR"/>
              <a:pPr/>
              <a:t>2</a:t>
            </a:fld>
            <a:endParaRPr lang="pt-B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A05FC-54FC-4906-9A12-8EAA9F1FFFA7}" type="slidenum">
              <a:rPr lang="pt-BR"/>
              <a:pPr/>
              <a:t>20</a:t>
            </a:fld>
            <a:endParaRPr lang="pt-BR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848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E74FD-2ABC-4644-A5F8-4864B3B89EE1}" type="slidenum">
              <a:rPr lang="pt-BR"/>
              <a:pPr/>
              <a:t>21</a:t>
            </a:fld>
            <a:endParaRPr lang="pt-BR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ECE59-55BB-4724-8DA6-3BC51D222436}" type="slidenum">
              <a:rPr lang="pt-BR"/>
              <a:pPr/>
              <a:t>22</a:t>
            </a:fld>
            <a:endParaRPr lang="pt-BR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A4315-04C5-411C-A8DF-A6819B05FA1A}" type="slidenum">
              <a:rPr lang="pt-BR"/>
              <a:pPr/>
              <a:t>23</a:t>
            </a:fld>
            <a:endParaRPr lang="pt-BR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59DB3-561A-4F0C-8BE7-81E4D8311BA5}" type="slidenum">
              <a:rPr lang="pt-BR"/>
              <a:pPr/>
              <a:t>24</a:t>
            </a:fld>
            <a:endParaRPr lang="pt-BR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DA518-9E9D-4A0A-AAE4-8E45C488626F}" type="slidenum">
              <a:rPr lang="pt-BR"/>
              <a:pPr/>
              <a:t>25</a:t>
            </a:fld>
            <a:endParaRPr lang="pt-BR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CC8ED-431B-40B6-AE1B-76109E7EED76}" type="slidenum">
              <a:rPr lang="pt-BR"/>
              <a:pPr/>
              <a:t>26</a:t>
            </a:fld>
            <a:endParaRPr lang="pt-BR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CBB0D-C93A-42CE-A1FB-DD6C0F0765E7}" type="slidenum">
              <a:rPr lang="pt-BR"/>
              <a:pPr/>
              <a:t>27</a:t>
            </a:fld>
            <a:endParaRPr lang="pt-BR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84342-5694-4FB0-A609-FE414DBD38FC}" type="slidenum">
              <a:rPr lang="pt-BR"/>
              <a:pPr/>
              <a:t>28</a:t>
            </a:fld>
            <a:endParaRPr lang="pt-BR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4AA38-7B00-4996-B636-009B70143B85}" type="slidenum">
              <a:rPr lang="pt-BR"/>
              <a:pPr/>
              <a:t>29</a:t>
            </a:fld>
            <a:endParaRPr lang="pt-BR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1C1E-58EB-4B5F-AB2E-35B5C87ABFE9}" type="slidenum">
              <a:rPr lang="pt-BR"/>
              <a:pPr/>
              <a:t>3</a:t>
            </a:fld>
            <a:endParaRPr lang="pt-BR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5417C-C837-4FA3-B018-9F630E283ACD}" type="slidenum">
              <a:rPr lang="pt-BR"/>
              <a:pPr/>
              <a:t>30</a:t>
            </a:fld>
            <a:endParaRPr lang="pt-BR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C2DFB-3FC8-4709-9A4D-5962175360DA}" type="slidenum">
              <a:rPr lang="pt-BR"/>
              <a:pPr/>
              <a:t>31</a:t>
            </a:fld>
            <a:endParaRPr lang="pt-BR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DF198-E149-4CA9-885F-9A9302541F40}" type="slidenum">
              <a:rPr lang="pt-BR"/>
              <a:pPr/>
              <a:t>32</a:t>
            </a:fld>
            <a:endParaRPr lang="pt-BR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9B2BB-9A0A-4036-BEC1-F431A87C3D76}" type="slidenum">
              <a:rPr lang="pt-BR"/>
              <a:pPr/>
              <a:t>33</a:t>
            </a:fld>
            <a:endParaRPr lang="pt-BR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713AC-37B2-432E-8A07-D5F73C4EBBF2}" type="slidenum">
              <a:rPr lang="pt-BR"/>
              <a:pPr/>
              <a:t>34</a:t>
            </a:fld>
            <a:endParaRPr lang="pt-BR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0E295-8181-40D4-878B-288AFF1D4675}" type="slidenum">
              <a:rPr lang="pt-BR"/>
              <a:pPr/>
              <a:t>35</a:t>
            </a:fld>
            <a:endParaRPr lang="pt-B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A1862-A923-4E90-B48B-CD7363903604}" type="slidenum">
              <a:rPr lang="pt-BR"/>
              <a:pPr/>
              <a:t>36</a:t>
            </a:fld>
            <a:endParaRPr lang="pt-BR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E09B2-668C-4927-A9E5-CAA74BB397B6}" type="slidenum">
              <a:rPr lang="pt-BR"/>
              <a:pPr/>
              <a:t>37</a:t>
            </a:fld>
            <a:endParaRPr lang="pt-BR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54810-6241-4F39-9F08-8406E40C16E7}" type="slidenum">
              <a:rPr lang="pt-BR"/>
              <a:pPr/>
              <a:t>38</a:t>
            </a:fld>
            <a:endParaRPr lang="pt-B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54501-F123-4949-A98E-75474BBC979E}" type="slidenum">
              <a:rPr lang="pt-BR"/>
              <a:pPr/>
              <a:t>39</a:t>
            </a:fld>
            <a:endParaRPr lang="pt-B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A7DDF-5E78-4F85-9853-0C90399ADFAD}" type="slidenum">
              <a:rPr lang="pt-BR"/>
              <a:pPr/>
              <a:t>4</a:t>
            </a:fld>
            <a:endParaRPr lang="pt-B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96F02-8CB5-4741-9718-03853F52330A}" type="slidenum">
              <a:rPr lang="pt-BR"/>
              <a:pPr/>
              <a:t>40</a:t>
            </a:fld>
            <a:endParaRPr lang="pt-BR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C2160-2B2C-4E55-B9D4-C33F00D5B8D0}" type="slidenum">
              <a:rPr lang="pt-BR"/>
              <a:pPr/>
              <a:t>41</a:t>
            </a:fld>
            <a:endParaRPr lang="pt-BR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46C52-6645-48F3-843F-9FAC6D0EF3BE}" type="slidenum">
              <a:rPr lang="pt-BR"/>
              <a:pPr/>
              <a:t>5</a:t>
            </a:fld>
            <a:endParaRPr lang="pt-B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C1F08-0354-49D6-A911-08DF47BFBCAF}" type="slidenum">
              <a:rPr lang="pt-BR"/>
              <a:pPr/>
              <a:t>6</a:t>
            </a:fld>
            <a:endParaRPr lang="pt-B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34F96-0C37-422B-B7F5-C19126479AB6}" type="slidenum">
              <a:rPr lang="pt-BR"/>
              <a:pPr/>
              <a:t>7</a:t>
            </a:fld>
            <a:endParaRPr lang="pt-BR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7540E-158A-4E09-AFCB-4BFB3ADB98DA}" type="slidenum">
              <a:rPr lang="pt-BR"/>
              <a:pPr/>
              <a:t>8</a:t>
            </a:fld>
            <a:endParaRPr lang="pt-BR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F0D7F-12D5-44AD-8A60-8F4ECCF35F6B}" type="slidenum">
              <a:rPr lang="pt-BR"/>
              <a:pPr/>
              <a:t>9</a:t>
            </a:fld>
            <a:endParaRPr lang="pt-BR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499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B7D869-F4FC-4B01-8A31-0C385D519F64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7537F-D9B0-4877-962B-B44526AE4B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CD011-A73C-44A8-8000-D48056F72AA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785D4F-B5C0-4BA6-ACB0-41770ABBDC3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1835C-8AEA-4EB2-8587-A874178A15B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A41F-B404-4178-A064-D50F3604C5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D8D1D-706B-454B-9BAF-81AAF5FC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2EE0-2D97-4B80-BB25-5DAA2767A4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4C8A-C9DE-4858-B258-449C67E3675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A132-7EE7-4460-9C56-7E698BBCE8C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9CF83-25BA-46CB-BF97-0EC2CD50F6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EA32E-979D-4497-97A0-F66902DEC72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shade val="0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B99F19E-E0CD-4C4E-8AAE-CD05AEB96A4C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Planilha_do_Microsoft_Office_Excel_97-20035.xls"/><Relationship Id="rId4" Type="http://schemas.openxmlformats.org/officeDocument/2006/relationships/oleObject" Target="../embeddings/Planilha_do_Microsoft_Office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Planilha_do_Microsoft_Office_Excel_97-20038.xls"/><Relationship Id="rId5" Type="http://schemas.openxmlformats.org/officeDocument/2006/relationships/oleObject" Target="../embeddings/Planilha_do_Microsoft_Office_Excel_97-20037.xls"/><Relationship Id="rId4" Type="http://schemas.openxmlformats.org/officeDocument/2006/relationships/oleObject" Target="../embeddings/Planilha_do_Microsoft_Office_Excel_97-2003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Planilha_do_Microsoft_Office_Excel_97-200311.xls"/><Relationship Id="rId5" Type="http://schemas.openxmlformats.org/officeDocument/2006/relationships/oleObject" Target="../embeddings/Planilha_do_Microsoft_Office_Excel_97-200310.xls"/><Relationship Id="rId4" Type="http://schemas.openxmlformats.org/officeDocument/2006/relationships/oleObject" Target="../embeddings/Planilha_do_Microsoft_Office_Excel_97-20039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Planilha_do_Microsoft_Office_Excel_97-200312.xls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Planilha_do_Microsoft_Office_Excel_97-200314.xls"/><Relationship Id="rId4" Type="http://schemas.openxmlformats.org/officeDocument/2006/relationships/oleObject" Target="../embeddings/Planilha_do_Microsoft_Office_Excel_97-200313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Planilha_do_Microsoft_Office_Excel_97-200315.xls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Planilha_do_Microsoft_Office_Excel_97-200316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Planilha_do_Microsoft_Office_Excel_97-200318.xls"/><Relationship Id="rId4" Type="http://schemas.openxmlformats.org/officeDocument/2006/relationships/oleObject" Target="../embeddings/Planilha_do_Microsoft_Office_Excel_97-200317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288925" y="2715642"/>
            <a:ext cx="860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Silagem de Capim: Potencial e Limitações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1331913" y="242888"/>
            <a:ext cx="67691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UNIVERSIDADE DE SÃO PAULO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ESCOLA SUPERIOR DE AGRICULTURA LUIZ DE QUEIROZ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DEPARTAMENTO DE ZOOTECNIA </a:t>
            </a:r>
          </a:p>
        </p:txBody>
      </p:sp>
      <p:pic>
        <p:nvPicPr>
          <p:cNvPr id="321541" name="Picture 5" descr="Esalq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150938" cy="1800225"/>
          </a:xfrm>
          <a:prstGeom prst="rect">
            <a:avLst/>
          </a:prstGeom>
          <a:noFill/>
        </p:spPr>
      </p:pic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2916238" y="5229225"/>
            <a:ext cx="3240087" cy="64804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003300"/>
              </a:solidFill>
              <a:effectLst/>
              <a:latin typeface="Tahoma" pitchFamily="34" charset="0"/>
            </a:endParaRP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3189288" y="5348288"/>
            <a:ext cx="2660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Luiz Gustavo Nussio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Inoculante_ilustraçã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052513"/>
            <a:ext cx="3119437" cy="2339975"/>
          </a:xfrm>
          <a:prstGeom prst="rect">
            <a:avLst/>
          </a:prstGeom>
          <a:noFill/>
          <a:ln w="9525">
            <a:solidFill>
              <a:srgbClr val="095309"/>
            </a:solidFill>
            <a:miter lim="800000"/>
            <a:headEnd/>
            <a:tailEnd/>
          </a:ln>
        </p:spPr>
      </p:pic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397125" y="133350"/>
            <a:ext cx="42624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Inoculantes bacterianos</a:t>
            </a:r>
          </a:p>
        </p:txBody>
      </p:sp>
      <p:pic>
        <p:nvPicPr>
          <p:cNvPr id="339972" name="Picture 4" descr="Colheit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052513"/>
            <a:ext cx="3119438" cy="2338387"/>
          </a:xfrm>
          <a:prstGeom prst="rect">
            <a:avLst/>
          </a:prstGeom>
          <a:noFill/>
          <a:ln w="9525">
            <a:solidFill>
              <a:srgbClr val="095309"/>
            </a:solidFill>
            <a:miter lim="800000"/>
            <a:headEnd/>
            <a:tailEnd/>
          </a:ln>
        </p:spPr>
      </p:pic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4356100" y="1773238"/>
            <a:ext cx="719138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>
                <a:solidFill>
                  <a:srgbClr val="09530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339974" name="AutoShape 6"/>
          <p:cNvSpPr>
            <a:spLocks/>
          </p:cNvSpPr>
          <p:nvPr/>
        </p:nvSpPr>
        <p:spPr bwMode="auto">
          <a:xfrm rot="16200000">
            <a:off x="4319587" y="-495299"/>
            <a:ext cx="576263" cy="8424862"/>
          </a:xfrm>
          <a:prstGeom prst="leftBrace">
            <a:avLst>
              <a:gd name="adj1" fmla="val 121832"/>
              <a:gd name="adj2" fmla="val 49875"/>
            </a:avLst>
          </a:prstGeom>
          <a:noFill/>
          <a:ln w="38100">
            <a:solidFill>
              <a:srgbClr val="09530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3203575" y="4076700"/>
            <a:ext cx="6024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População Epifítica ou Endofítica insuficiente </a:t>
            </a: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3276600" y="4976813"/>
            <a:ext cx="4249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Microrganismos inapropriados </a:t>
            </a: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3276600" y="5984875"/>
            <a:ext cx="53784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Ausência de substratos fermentescíveis </a:t>
            </a:r>
          </a:p>
        </p:txBody>
      </p:sp>
      <p:pic>
        <p:nvPicPr>
          <p:cNvPr id="339978" name="Picture 10" descr="Silagem_Braq_controle_abertu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4149725"/>
            <a:ext cx="2984500" cy="22383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4" grpId="0" animBg="1"/>
      <p:bldP spid="339975" grpId="0"/>
      <p:bldP spid="339976" grpId="0"/>
      <p:bldP spid="3399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395288" y="2133600"/>
          <a:ext cx="8569325" cy="3892550"/>
        </p:xfrm>
        <a:graphic>
          <a:graphicData uri="http://schemas.openxmlformats.org/presentationml/2006/ole">
            <p:oleObj spid="_x0000_s342018" name="Gráfico" r:id="rId4" imgW="5886450" imgH="2790825" progId="Excel.Sheet.8">
              <p:embed/>
            </p:oleObj>
          </a:graphicData>
        </a:graphic>
      </p:graphicFrame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403350" y="1293813"/>
            <a:ext cx="6337300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953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953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Questionamentos sobre a eficiência dos inoculantes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79388" y="476250"/>
            <a:ext cx="8524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Muck &amp; Kung Jr. (1997)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Sumarização experimentos (1990 a 1995)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2244725" y="3082925"/>
            <a:ext cx="576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221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3803650" y="3152775"/>
            <a:ext cx="576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233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395913" y="3022600"/>
            <a:ext cx="5762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148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6978650" y="4494213"/>
            <a:ext cx="576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82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468313" y="6067425"/>
            <a:ext cx="8424862" cy="4667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953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b="1">
                <a:solidFill>
                  <a:srgbClr val="003300"/>
                </a:solidFill>
                <a:effectLst/>
              </a:rPr>
              <a:t>Valor Nutritivo: </a:t>
            </a:r>
            <a:r>
              <a:rPr lang="pt-BR">
                <a:solidFill>
                  <a:srgbClr val="003300"/>
                </a:solidFill>
                <a:effectLst/>
              </a:rPr>
              <a:t>Inoculantes: INEFICIENTES (77% CASOS)  </a:t>
            </a:r>
          </a:p>
        </p:txBody>
      </p:sp>
      <p:sp>
        <p:nvSpPr>
          <p:cNvPr id="342026" name="AutoShape 10"/>
          <p:cNvSpPr>
            <a:spLocks noChangeArrowheads="1"/>
          </p:cNvSpPr>
          <p:nvPr/>
        </p:nvSpPr>
        <p:spPr bwMode="auto">
          <a:xfrm rot="5400000">
            <a:off x="611188" y="981075"/>
            <a:ext cx="647700" cy="79057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0953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42018" grpId="0"/>
      <p:bldP spid="342019" grpId="0" animBg="1"/>
      <p:bldP spid="342021" grpId="0"/>
      <p:bldP spid="342022" grpId="0"/>
      <p:bldP spid="342023" grpId="0"/>
      <p:bldP spid="342024" grpId="0"/>
      <p:bldP spid="342025" grpId="0" animBg="1"/>
      <p:bldP spid="3420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179388" y="239713"/>
            <a:ext cx="8356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Avaliação de Parâmetros Físicos das silagens: </a:t>
            </a: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Controle ou Inoculadas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34925" y="981075"/>
            <a:ext cx="9156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Produção de efluente: 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Sem alteração na presença de BAL </a:t>
            </a: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(Homofermentativas)</a:t>
            </a: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1258888" y="2133600"/>
            <a:ext cx="554513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Silagem de Capim Tanzânia           </a:t>
            </a:r>
            <a:r>
              <a:rPr lang="pt-BR" sz="1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Igarasi (2002)</a:t>
            </a:r>
          </a:p>
        </p:txBody>
      </p:sp>
      <p:sp>
        <p:nvSpPr>
          <p:cNvPr id="344069" name="Line 5"/>
          <p:cNvSpPr>
            <a:spLocks noChangeShapeType="1"/>
          </p:cNvSpPr>
          <p:nvPr/>
        </p:nvSpPr>
        <p:spPr bwMode="auto">
          <a:xfrm>
            <a:off x="755650" y="1341438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755650" y="191611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4407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3813"/>
            <a:ext cx="91408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73025" y="6062663"/>
            <a:ext cx="9036050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Valor nutritivo e parâmetros físicos das silagens de capim Marandu confeccionadas no verão, com ou sem a presença de inoculante bacteriano. </a:t>
            </a:r>
            <a:r>
              <a:rPr lang="pt-B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Adaptada de Ribeiro (2007).</a:t>
            </a: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>
            <a:off x="6372225" y="1557338"/>
            <a:ext cx="12969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 flipH="1">
            <a:off x="7451725" y="1557338"/>
            <a:ext cx="215900" cy="259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75" name="Line 11"/>
          <p:cNvSpPr>
            <a:spLocks noChangeShapeType="1"/>
          </p:cNvSpPr>
          <p:nvPr/>
        </p:nvSpPr>
        <p:spPr bwMode="auto">
          <a:xfrm>
            <a:off x="7667625" y="1557338"/>
            <a:ext cx="360363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76" name="Rectangle 12"/>
          <p:cNvSpPr>
            <a:spLocks noChangeArrowheads="1"/>
          </p:cNvSpPr>
          <p:nvPr/>
        </p:nvSpPr>
        <p:spPr bwMode="auto">
          <a:xfrm>
            <a:off x="1260475" y="1412875"/>
            <a:ext cx="50006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Silagem de Capim Marandu           </a:t>
            </a:r>
            <a:r>
              <a:rPr lang="pt-BR" sz="1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Ribeiro (2007)</a:t>
            </a:r>
          </a:p>
        </p:txBody>
      </p:sp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1227138" y="1773238"/>
            <a:ext cx="501808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Silagem de Capim Tanzânia           </a:t>
            </a:r>
            <a:r>
              <a:rPr lang="pt-BR" sz="1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Loures (2004)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/>
      <p:bldP spid="344067" grpId="1"/>
      <p:bldP spid="344068" grpId="0"/>
      <p:bldP spid="344068" grpId="1"/>
      <p:bldP spid="344069" grpId="0" animBg="1"/>
      <p:bldP spid="344069" grpId="1" animBg="1"/>
      <p:bldP spid="344070" grpId="0" animBg="1"/>
      <p:bldP spid="344070" grpId="1" animBg="1"/>
      <p:bldP spid="344072" grpId="0"/>
      <p:bldP spid="344073" grpId="0" animBg="1"/>
      <p:bldP spid="344074" grpId="0" animBg="1"/>
      <p:bldP spid="344075" grpId="0" animBg="1"/>
      <p:bldP spid="344076" grpId="0"/>
      <p:bldP spid="344077" grpId="0"/>
      <p:bldP spid="34407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5940425" y="4725988"/>
            <a:ext cx="1728788" cy="100806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5867400" y="4892675"/>
            <a:ext cx="1871663" cy="69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1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(5,0-6,0)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sz="1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Fermentação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4932363" y="3357563"/>
            <a:ext cx="3781425" cy="788987"/>
          </a:xfrm>
          <a:prstGeom prst="rect">
            <a:avLst/>
          </a:prstGeom>
          <a:solidFill>
            <a:srgbClr val="09530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Rápido Crescimento </a:t>
            </a:r>
          </a:p>
          <a:p>
            <a:pPr>
              <a:spcBef>
                <a:spcPct val="50000"/>
              </a:spcBef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Predomínio Fermentação Lática </a:t>
            </a: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107950" y="303213"/>
            <a:ext cx="89804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Atualmente (Empresas):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Inoculantes com mais de um gênero de Bactérias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179388" y="2208213"/>
            <a:ext cx="825500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40000"/>
              </a:lnSpc>
            </a:pPr>
            <a:r>
              <a:rPr lang="pt-BR" sz="1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Lactobacillus plantarum</a:t>
            </a: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 18/5U           +         </a:t>
            </a:r>
            <a:r>
              <a:rPr lang="pt-BR" sz="1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Pediococcus acidilactici</a:t>
            </a: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MA/5M</a:t>
            </a:r>
          </a:p>
          <a:p>
            <a:pPr algn="l">
              <a:lnSpc>
                <a:spcPct val="140000"/>
              </a:lnSpc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1,0 x 10</a:t>
            </a:r>
            <a:r>
              <a:rPr lang="pt-BR" sz="1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UFC/g FF                                                  3,0 x 10</a:t>
            </a:r>
            <a:r>
              <a:rPr lang="pt-BR" sz="1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UFC/g FF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28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Ribeiro (2007)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Capim Marandu (54 dias de crescimento vegetativo) </a:t>
            </a: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3851275" y="1679575"/>
            <a:ext cx="1365250" cy="406400"/>
          </a:xfrm>
          <a:prstGeom prst="rect">
            <a:avLst/>
          </a:prstGeom>
          <a:solidFill>
            <a:srgbClr val="09530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effectLst/>
                <a:sym typeface="Wingdings" pitchFamily="2" charset="2"/>
              </a:rPr>
              <a:t>Inoculante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539750" y="3357563"/>
            <a:ext cx="3455988" cy="788987"/>
          </a:xfrm>
          <a:prstGeom prst="rect">
            <a:avLst/>
          </a:prstGeom>
          <a:solidFill>
            <a:srgbClr val="09530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Menor Velocidade de Síntese</a:t>
            </a:r>
          </a:p>
          <a:p>
            <a:pPr>
              <a:spcBef>
                <a:spcPct val="50000"/>
              </a:spcBef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Ácido Lático </a:t>
            </a:r>
          </a:p>
        </p:txBody>
      </p:sp>
      <p:sp>
        <p:nvSpPr>
          <p:cNvPr id="346122" name="AutoShape 10"/>
          <p:cNvSpPr>
            <a:spLocks/>
          </p:cNvSpPr>
          <p:nvPr/>
        </p:nvSpPr>
        <p:spPr bwMode="auto">
          <a:xfrm rot="5400000">
            <a:off x="4356100" y="-2043112"/>
            <a:ext cx="142875" cy="8496300"/>
          </a:xfrm>
          <a:prstGeom prst="leftBrace">
            <a:avLst>
              <a:gd name="adj1" fmla="val 495556"/>
              <a:gd name="adj2" fmla="val 4863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1331913" y="4724400"/>
            <a:ext cx="1727200" cy="10080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sz="1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Gasto Energia</a:t>
            </a:r>
          </a:p>
          <a:p>
            <a:r>
              <a:rPr lang="pt-BR" sz="1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RMS</a:t>
            </a:r>
          </a:p>
          <a:p>
            <a:r>
              <a:rPr lang="pt-BR" sz="1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Proteólise</a:t>
            </a:r>
          </a:p>
        </p:txBody>
      </p:sp>
      <p:sp>
        <p:nvSpPr>
          <p:cNvPr id="346124" name="AutoShape 12"/>
          <p:cNvSpPr>
            <a:spLocks/>
          </p:cNvSpPr>
          <p:nvPr/>
        </p:nvSpPr>
        <p:spPr bwMode="auto">
          <a:xfrm rot="16200000">
            <a:off x="4429125" y="1916113"/>
            <a:ext cx="287337" cy="8066088"/>
          </a:xfrm>
          <a:prstGeom prst="leftBrace">
            <a:avLst>
              <a:gd name="adj1" fmla="val 233932"/>
              <a:gd name="adj2" fmla="val 4863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1835150" y="6237288"/>
            <a:ext cx="5689600" cy="4667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Cinética Colonização </a:t>
            </a:r>
            <a:r>
              <a:rPr lang="pt-BR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Favorecida</a:t>
            </a:r>
            <a:endParaRPr lang="pt-BR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  <p:bldP spid="346115" grpId="0"/>
      <p:bldP spid="346116" grpId="0" animBg="1"/>
      <p:bldP spid="346118" grpId="0"/>
      <p:bldP spid="346119" grpId="0"/>
      <p:bldP spid="346120" grpId="0" animBg="1"/>
      <p:bldP spid="346121" grpId="0" animBg="1"/>
      <p:bldP spid="346122" grpId="0" animBg="1"/>
      <p:bldP spid="346123" grpId="0" animBg="1"/>
      <p:bldP spid="346124" grpId="0" animBg="1"/>
      <p:bldP spid="346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62" name="Object 2"/>
          <p:cNvGraphicFramePr>
            <a:graphicFrameLocks noChangeAspect="1"/>
          </p:cNvGraphicFramePr>
          <p:nvPr/>
        </p:nvGraphicFramePr>
        <p:xfrm>
          <a:off x="34925" y="144463"/>
          <a:ext cx="8997950" cy="4076700"/>
        </p:xfrm>
        <a:graphic>
          <a:graphicData uri="http://schemas.openxmlformats.org/presentationml/2006/ole">
            <p:oleObj spid="_x0000_s348162" name="Gráfico" r:id="rId4" imgW="6705600" imgH="2790825" progId="Excel.Sheet.8">
              <p:embed/>
            </p:oleObj>
          </a:graphicData>
        </a:graphic>
      </p:graphicFrame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4117975"/>
            <a:ext cx="9144000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pt-BR" sz="16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Silagens de capim Marandu testemunha ou inoculadas com duas cepas de microrganismos. </a:t>
            </a:r>
            <a:r>
              <a:rPr lang="pt-B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Adaptada de Ribeiro (2007).</a:t>
            </a:r>
            <a:r>
              <a:rPr lang="pt-BR" sz="1600">
                <a:solidFill>
                  <a:srgbClr val="003300"/>
                </a:solidFill>
                <a:effectLst/>
              </a:rPr>
              <a:t> 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2743200" y="5703888"/>
            <a:ext cx="52895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Fermentação de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(Produto de vários ácidos, amônia e aminas) </a:t>
            </a:r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107950" y="5229225"/>
            <a:ext cx="2305050" cy="9271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Rápida queda do pH </a:t>
            </a:r>
          </a:p>
          <a:p>
            <a:pPr algn="l">
              <a:lnSpc>
                <a:spcPct val="150000"/>
              </a:lnSpc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Maior síntese C3</a:t>
            </a: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6967538" y="6508750"/>
            <a:ext cx="20431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McDonald et al. (1991)</a:t>
            </a: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2916238" y="5229225"/>
            <a:ext cx="50085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Menor atuação de </a:t>
            </a:r>
            <a:r>
              <a:rPr lang="pt-BR" sz="1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Clostridium proteolítico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  <p:bldP spid="348165" grpId="0" animBg="1"/>
      <p:bldP spid="348166" grpId="0"/>
      <p:bldP spid="348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2233613" y="44450"/>
            <a:ext cx="47148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Inibidores de fermentação</a:t>
            </a:r>
            <a:r>
              <a:rPr lang="pt-B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107950" y="841375"/>
            <a:ext cx="59150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Ácidos Orgânicos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Fórmico, Benzóico e Cítrico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3514725" y="1484313"/>
            <a:ext cx="2136775" cy="37623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METABOLIZADOS</a:t>
            </a: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6619875" y="1412875"/>
            <a:ext cx="2060575" cy="3762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Energia ao Animal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5867400" y="1484313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 rot="5400000">
            <a:off x="2951956" y="1377157"/>
            <a:ext cx="503237" cy="431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900113" y="3062288"/>
            <a:ext cx="43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1403350" y="3068638"/>
            <a:ext cx="43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1836738" y="2708275"/>
            <a:ext cx="431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1835150" y="3422650"/>
            <a:ext cx="576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1763713" y="3357563"/>
            <a:ext cx="144462" cy="142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>
            <a:off x="1690688" y="2924175"/>
            <a:ext cx="144462" cy="1444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H="1">
            <a:off x="1763713" y="2974975"/>
            <a:ext cx="144462" cy="1444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>
            <a:off x="1258888" y="3213100"/>
            <a:ext cx="215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0224" name="Rectangle 16"/>
          <p:cNvSpPr>
            <a:spLocks noChangeArrowheads="1"/>
          </p:cNvSpPr>
          <p:nvPr/>
        </p:nvSpPr>
        <p:spPr bwMode="auto">
          <a:xfrm>
            <a:off x="2528888" y="3068638"/>
            <a:ext cx="291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Dificuldade de distribuição </a:t>
            </a:r>
          </a:p>
        </p:txBody>
      </p:sp>
      <p:sp>
        <p:nvSpPr>
          <p:cNvPr id="350225" name="Rectangle 17"/>
          <p:cNvSpPr>
            <a:spLocks noChangeArrowheads="1"/>
          </p:cNvSpPr>
          <p:nvPr/>
        </p:nvSpPr>
        <p:spPr bwMode="auto">
          <a:xfrm>
            <a:off x="2493963" y="2701925"/>
            <a:ext cx="6267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Pouco efetivo em forragens com maior idade de rebrotação </a:t>
            </a:r>
          </a:p>
        </p:txBody>
      </p:sp>
      <p:sp>
        <p:nvSpPr>
          <p:cNvPr id="350226" name="Text Box 18"/>
          <p:cNvSpPr txBox="1">
            <a:spLocks noChangeArrowheads="1"/>
          </p:cNvSpPr>
          <p:nvPr/>
        </p:nvSpPr>
        <p:spPr bwMode="auto">
          <a:xfrm>
            <a:off x="0" y="3062288"/>
            <a:ext cx="1116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1926:</a:t>
            </a:r>
          </a:p>
        </p:txBody>
      </p:sp>
      <p:sp>
        <p:nvSpPr>
          <p:cNvPr id="350227" name="AutoShape 19"/>
          <p:cNvSpPr>
            <a:spLocks/>
          </p:cNvSpPr>
          <p:nvPr/>
        </p:nvSpPr>
        <p:spPr bwMode="auto">
          <a:xfrm>
            <a:off x="2339975" y="2708275"/>
            <a:ext cx="215900" cy="1728788"/>
          </a:xfrm>
          <a:prstGeom prst="leftBrace">
            <a:avLst>
              <a:gd name="adj1" fmla="val 66728"/>
              <a:gd name="adj2" fmla="val 50000"/>
            </a:avLst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50228" name="Rectangle 20"/>
          <p:cNvSpPr>
            <a:spLocks noChangeArrowheads="1"/>
          </p:cNvSpPr>
          <p:nvPr/>
        </p:nvSpPr>
        <p:spPr bwMode="auto">
          <a:xfrm>
            <a:off x="6804025" y="3716338"/>
            <a:ext cx="20923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McDonald et al. (1991) </a:t>
            </a:r>
          </a:p>
        </p:txBody>
      </p:sp>
      <p:sp>
        <p:nvSpPr>
          <p:cNvPr id="350229" name="Rectangle 21"/>
          <p:cNvSpPr>
            <a:spLocks noChangeArrowheads="1"/>
          </p:cNvSpPr>
          <p:nvPr/>
        </p:nvSpPr>
        <p:spPr bwMode="auto">
          <a:xfrm>
            <a:off x="107950" y="4586288"/>
            <a:ext cx="42513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Atualmente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Empresas Européias</a:t>
            </a:r>
          </a:p>
        </p:txBody>
      </p:sp>
      <p:sp>
        <p:nvSpPr>
          <p:cNvPr id="350230" name="Rectangle 22"/>
          <p:cNvSpPr>
            <a:spLocks noChangeArrowheads="1"/>
          </p:cNvSpPr>
          <p:nvPr/>
        </p:nvSpPr>
        <p:spPr bwMode="auto">
          <a:xfrm>
            <a:off x="395288" y="5229225"/>
            <a:ext cx="40608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Novos equipamentos de colheita </a:t>
            </a:r>
          </a:p>
        </p:txBody>
      </p:sp>
      <p:sp>
        <p:nvSpPr>
          <p:cNvPr id="350231" name="Rectangle 23"/>
          <p:cNvSpPr>
            <a:spLocks noChangeArrowheads="1"/>
          </p:cNvSpPr>
          <p:nvPr/>
        </p:nvSpPr>
        <p:spPr bwMode="auto">
          <a:xfrm>
            <a:off x="4965700" y="5229225"/>
            <a:ext cx="3422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Maior Eficiência de Aspersão </a:t>
            </a:r>
          </a:p>
        </p:txBody>
      </p:sp>
      <p:sp>
        <p:nvSpPr>
          <p:cNvPr id="350232" name="Rectangle 24"/>
          <p:cNvSpPr>
            <a:spLocks noChangeArrowheads="1"/>
          </p:cNvSpPr>
          <p:nvPr/>
        </p:nvSpPr>
        <p:spPr bwMode="auto">
          <a:xfrm>
            <a:off x="4427538" y="4581525"/>
            <a:ext cx="3424237" cy="406400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Difundido Comercialmente</a:t>
            </a:r>
          </a:p>
        </p:txBody>
      </p:sp>
      <p:sp>
        <p:nvSpPr>
          <p:cNvPr id="350233" name="Rectangle 25"/>
          <p:cNvSpPr>
            <a:spLocks noChangeArrowheads="1"/>
          </p:cNvSpPr>
          <p:nvPr/>
        </p:nvSpPr>
        <p:spPr bwMode="auto">
          <a:xfrm>
            <a:off x="2555875" y="3429000"/>
            <a:ext cx="1784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Poder corrosivo</a:t>
            </a:r>
          </a:p>
        </p:txBody>
      </p:sp>
      <p:sp>
        <p:nvSpPr>
          <p:cNvPr id="350234" name="Rectangle 26"/>
          <p:cNvSpPr>
            <a:spLocks noChangeArrowheads="1"/>
          </p:cNvSpPr>
          <p:nvPr/>
        </p:nvSpPr>
        <p:spPr bwMode="auto">
          <a:xfrm>
            <a:off x="2555875" y="3789363"/>
            <a:ext cx="16557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Toxicidade</a:t>
            </a:r>
          </a:p>
        </p:txBody>
      </p:sp>
      <p:sp>
        <p:nvSpPr>
          <p:cNvPr id="350235" name="Rectangle 27"/>
          <p:cNvSpPr>
            <a:spLocks noChangeArrowheads="1"/>
          </p:cNvSpPr>
          <p:nvPr/>
        </p:nvSpPr>
        <p:spPr bwMode="auto">
          <a:xfrm>
            <a:off x="2555875" y="4146550"/>
            <a:ext cx="125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Alto custo </a:t>
            </a:r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4500563" y="5445125"/>
            <a:ext cx="4318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0237" name="Rectangle 29"/>
          <p:cNvSpPr>
            <a:spLocks noChangeArrowheads="1"/>
          </p:cNvSpPr>
          <p:nvPr/>
        </p:nvSpPr>
        <p:spPr bwMode="auto">
          <a:xfrm>
            <a:off x="422275" y="5661025"/>
            <a:ext cx="5114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Remodelação da Composição dos Aditivos</a:t>
            </a:r>
          </a:p>
        </p:txBody>
      </p:sp>
      <p:sp>
        <p:nvSpPr>
          <p:cNvPr id="350238" name="AutoShape 30"/>
          <p:cNvSpPr>
            <a:spLocks noChangeArrowheads="1"/>
          </p:cNvSpPr>
          <p:nvPr/>
        </p:nvSpPr>
        <p:spPr bwMode="auto">
          <a:xfrm rot="5400000">
            <a:off x="719931" y="6128544"/>
            <a:ext cx="503238" cy="431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5023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6165850"/>
            <a:ext cx="3889375" cy="5588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1331913" y="6308725"/>
            <a:ext cx="2519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SAIS ORGÂNICOS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50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50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50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0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0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50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50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3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3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3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3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3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3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  <p:bldP spid="350212" grpId="0" animBg="1"/>
      <p:bldP spid="350212" grpId="1" animBg="1"/>
      <p:bldP spid="350213" grpId="0" animBg="1"/>
      <p:bldP spid="350213" grpId="1" animBg="1"/>
      <p:bldP spid="350214" grpId="0" animBg="1"/>
      <p:bldP spid="350214" grpId="1" animBg="1"/>
      <p:bldP spid="350215" grpId="0" animBg="1"/>
      <p:bldP spid="350215" grpId="1" animBg="1"/>
      <p:bldP spid="350216" grpId="0"/>
      <p:bldP spid="350217" grpId="0"/>
      <p:bldP spid="350218" grpId="0"/>
      <p:bldP spid="350219" grpId="0"/>
      <p:bldP spid="350220" grpId="0" animBg="1"/>
      <p:bldP spid="350221" grpId="0" animBg="1"/>
      <p:bldP spid="350222" grpId="0" animBg="1"/>
      <p:bldP spid="350223" grpId="0" animBg="1"/>
      <p:bldP spid="350224" grpId="0"/>
      <p:bldP spid="350224" grpId="1"/>
      <p:bldP spid="350225" grpId="0"/>
      <p:bldP spid="350225" grpId="1"/>
      <p:bldP spid="350226" grpId="0"/>
      <p:bldP spid="350227" grpId="0" animBg="1"/>
      <p:bldP spid="350227" grpId="1" animBg="1"/>
      <p:bldP spid="350228" grpId="0"/>
      <p:bldP spid="350228" grpId="1"/>
      <p:bldP spid="350229" grpId="0"/>
      <p:bldP spid="350230" grpId="0"/>
      <p:bldP spid="350231" grpId="0"/>
      <p:bldP spid="350232" grpId="0" animBg="1"/>
      <p:bldP spid="350233" grpId="0"/>
      <p:bldP spid="350233" grpId="1"/>
      <p:bldP spid="350234" grpId="0"/>
      <p:bldP spid="350234" grpId="1"/>
      <p:bldP spid="350235" grpId="0"/>
      <p:bldP spid="350235" grpId="1"/>
      <p:bldP spid="350236" grpId="0" animBg="1"/>
      <p:bldP spid="350237" grpId="0"/>
      <p:bldP spid="350238" grpId="0" animBg="1"/>
      <p:bldP spid="3502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34925" y="1436688"/>
            <a:ext cx="2686050" cy="156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AF62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62% Ácido fórmico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24% Formato de amônio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14% Água </a:t>
            </a:r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6423025" y="1441450"/>
            <a:ext cx="2686050" cy="227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AF44 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44% Ácido fórmico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30% Formato de amônio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09% Ácido propiônico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02% Ácido benzóico </a:t>
            </a:r>
          </a:p>
          <a:p>
            <a:pPr algn="l">
              <a:lnSpc>
                <a:spcPct val="13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15% Água </a:t>
            </a: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107950" y="188913"/>
            <a:ext cx="9109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Ribeiro (2007)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2 Aditivos a Base de Ácido Fórmico e Formato de Amômio</a:t>
            </a:r>
          </a:p>
        </p:txBody>
      </p:sp>
      <p:pic>
        <p:nvPicPr>
          <p:cNvPr id="352261" name="Picture 5" descr="Bomba_inoculante_A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850" y="1484313"/>
            <a:ext cx="1800225" cy="2159000"/>
          </a:xfrm>
          <a:prstGeom prst="rect">
            <a:avLst/>
          </a:prstGeom>
          <a:noFill/>
        </p:spPr>
      </p:pic>
      <p:pic>
        <p:nvPicPr>
          <p:cNvPr id="352262" name="Picture 6" descr="Aditivo_Químic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485900"/>
            <a:ext cx="1800225" cy="2159000"/>
          </a:xfrm>
          <a:prstGeom prst="rect">
            <a:avLst/>
          </a:prstGeom>
          <a:noFill/>
        </p:spPr>
      </p:pic>
      <p:pic>
        <p:nvPicPr>
          <p:cNvPr id="35226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89363"/>
            <a:ext cx="87137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1557338" y="1125538"/>
            <a:ext cx="5822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Capim Marandu (54 dias de crescimento vegetativo)</a:t>
            </a: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3203575" y="549275"/>
            <a:ext cx="3168650" cy="376238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5 L / t  (Forragem Fresca)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/>
      <p:bldP spid="352259" grpId="0"/>
      <p:bldP spid="352264" grpId="0"/>
      <p:bldP spid="352265" grpId="0" animBg="1"/>
      <p:bldP spid="35226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"/>
            <a:ext cx="89979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4925" y="2967038"/>
            <a:ext cx="907097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Valores de pH, produção de efluente (kg/t MV), perda por gases (% MS) e recuperação de MS (%)</a:t>
            </a:r>
          </a:p>
          <a:p>
            <a:pPr algn="just">
              <a:lnSpc>
                <a:spcPct val="110000"/>
              </a:lnSpc>
            </a:pPr>
            <a:r>
              <a:rPr lang="pt-BR" sz="1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das silagens de capim Marandu submetidas à aditivação.</a:t>
            </a:r>
            <a:r>
              <a:rPr 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Adaptada de Ribeiro (2007).  </a:t>
            </a:r>
          </a:p>
        </p:txBody>
      </p:sp>
      <p:pic>
        <p:nvPicPr>
          <p:cNvPr id="35430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3716338"/>
            <a:ext cx="44989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0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6338"/>
            <a:ext cx="44989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0" y="5881688"/>
            <a:ext cx="9144000" cy="896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Estabilidade aeróbia (EA), tempo para atingir a temperatura máxima (TTmax), temperatura máxima (Tmax - ºC) e perdas de MS em aerobiose (%) das silagens de capim Marandu submetidas à aditi- vação. </a:t>
            </a:r>
            <a:r>
              <a:rPr lang="pt-BR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Adaptada de Ribeiro (2007).</a:t>
            </a:r>
            <a:r>
              <a:rPr 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841375" y="188913"/>
            <a:ext cx="7546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Fontes de nutrientes e/ou absorventes de umidade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34925" y="1247775"/>
            <a:ext cx="292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Gramíneas tropicais  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3122613" y="1916113"/>
            <a:ext cx="3321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 solúveis disponibilizados </a:t>
            </a: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2916238" y="1268413"/>
            <a:ext cx="6048375" cy="436562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OBTENÇÃO DE SILAGENS QUALIDADE</a:t>
            </a:r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6659563" y="1909763"/>
            <a:ext cx="2546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Inoculação bacteriana  </a:t>
            </a:r>
          </a:p>
        </p:txBody>
      </p:sp>
      <p:sp>
        <p:nvSpPr>
          <p:cNvPr id="356359" name="AutoShape 7"/>
          <p:cNvSpPr>
            <a:spLocks noChangeArrowheads="1"/>
          </p:cNvSpPr>
          <p:nvPr/>
        </p:nvSpPr>
        <p:spPr bwMode="auto">
          <a:xfrm>
            <a:off x="2844800" y="1844675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0" name="AutoShape 8"/>
          <p:cNvSpPr>
            <a:spLocks noChangeArrowheads="1"/>
          </p:cNvSpPr>
          <p:nvPr/>
        </p:nvSpPr>
        <p:spPr bwMode="auto">
          <a:xfrm>
            <a:off x="6588125" y="1916113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323850" y="1700213"/>
            <a:ext cx="23304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Sollenberger et al. (2003) </a:t>
            </a:r>
          </a:p>
        </p:txBody>
      </p:sp>
      <p:sp>
        <p:nvSpPr>
          <p:cNvPr id="356362" name="Rectangle 10"/>
          <p:cNvSpPr>
            <a:spLocks noChangeArrowheads="1"/>
          </p:cNvSpPr>
          <p:nvPr/>
        </p:nvSpPr>
        <p:spPr bwMode="auto">
          <a:xfrm>
            <a:off x="3059113" y="2701925"/>
            <a:ext cx="5970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População Epífita de Bactérias 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L</a:t>
            </a:r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imitação Principal</a:t>
            </a:r>
          </a:p>
        </p:txBody>
      </p:sp>
      <p:sp>
        <p:nvSpPr>
          <p:cNvPr id="356363" name="AutoShape 11"/>
          <p:cNvSpPr>
            <a:spLocks/>
          </p:cNvSpPr>
          <p:nvPr/>
        </p:nvSpPr>
        <p:spPr bwMode="auto">
          <a:xfrm rot="16200000">
            <a:off x="5723731" y="-531018"/>
            <a:ext cx="360363" cy="6121400"/>
          </a:xfrm>
          <a:prstGeom prst="leftBrace">
            <a:avLst>
              <a:gd name="adj1" fmla="val 141556"/>
              <a:gd name="adj2" fmla="val 51296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56364" name="Object 12"/>
          <p:cNvGraphicFramePr>
            <a:graphicFrameLocks/>
          </p:cNvGraphicFramePr>
          <p:nvPr/>
        </p:nvGraphicFramePr>
        <p:xfrm>
          <a:off x="147638" y="3538538"/>
          <a:ext cx="8816975" cy="3203575"/>
        </p:xfrm>
        <a:graphic>
          <a:graphicData uri="http://schemas.openxmlformats.org/presentationml/2006/ole">
            <p:oleObj spid="_x0000_s356364" name="Gráfico" r:id="rId4" imgW="10496550" imgH="2790825" progId="Excel.Sheet.8">
              <p:embed/>
            </p:oleObj>
          </a:graphicData>
        </a:graphic>
      </p:graphicFrame>
      <p:sp>
        <p:nvSpPr>
          <p:cNvPr id="356365" name="Text Box 13"/>
          <p:cNvSpPr txBox="1">
            <a:spLocks noChangeArrowheads="1"/>
          </p:cNvSpPr>
          <p:nvPr/>
        </p:nvSpPr>
        <p:spPr bwMode="auto">
          <a:xfrm>
            <a:off x="6300788" y="1916113"/>
            <a:ext cx="43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/>
      <p:bldP spid="356358" grpId="0"/>
      <p:bldP spid="356359" grpId="0" animBg="1"/>
      <p:bldP spid="356360" grpId="0" animBg="1"/>
      <p:bldP spid="356362" grpId="0"/>
      <p:bldP spid="356363" grpId="0" animBg="1"/>
      <p:bldOleChart spid="356364" grpId="0"/>
      <p:bldP spid="3563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2" name="Object 2"/>
          <p:cNvGraphicFramePr>
            <a:graphicFrameLocks/>
          </p:cNvGraphicFramePr>
          <p:nvPr/>
        </p:nvGraphicFramePr>
        <p:xfrm>
          <a:off x="179388" y="-26988"/>
          <a:ext cx="8816975" cy="2703513"/>
        </p:xfrm>
        <a:graphic>
          <a:graphicData uri="http://schemas.openxmlformats.org/presentationml/2006/ole">
            <p:oleObj spid="_x0000_s358402" name="Gráfico" r:id="rId4" imgW="8801100" imgH="2790825" progId="Excel.Sheet.8">
              <p:embed/>
            </p:oleObj>
          </a:graphicData>
        </a:graphic>
      </p:graphicFrame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179388" y="2636838"/>
          <a:ext cx="8816975" cy="2703512"/>
        </p:xfrm>
        <a:graphic>
          <a:graphicData uri="http://schemas.openxmlformats.org/presentationml/2006/ole">
            <p:oleObj spid="_x0000_s358403" name="Gráfico" r:id="rId5" imgW="10963275" imgH="2790825" progId="Excel.Sheet.8">
              <p:embed/>
            </p:oleObj>
          </a:graphicData>
        </a:graphic>
      </p:graphicFrame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68263" y="5408613"/>
            <a:ext cx="82486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Resultados: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Corroboram com as afirmações de Sollenberger et al. (2003)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79388" y="5897563"/>
            <a:ext cx="4103687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Fontes de Nutrientes (CHO Solúveis) </a:t>
            </a:r>
          </a:p>
          <a:p>
            <a:pPr algn="l"/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x </a:t>
            </a:r>
          </a:p>
          <a:p>
            <a:pPr algn="l"/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Adição de microrganismos</a:t>
            </a: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5435600" y="6092825"/>
            <a:ext cx="3292475" cy="4587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Silagens de maior VN e RMS</a:t>
            </a:r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4140200" y="6092825"/>
            <a:ext cx="6477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>
            <a:off x="4787900" y="6092825"/>
            <a:ext cx="0" cy="360363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>
            <a:off x="4787900" y="6453188"/>
            <a:ext cx="4318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8403" grpId="0"/>
      <p:bldP spid="358404" grpId="0"/>
      <p:bldP spid="358405" grpId="0"/>
      <p:bldP spid="358406" grpId="0" animBg="1"/>
      <p:bldP spid="358407" grpId="0" animBg="1"/>
      <p:bldP spid="358408" grpId="0" animBg="1"/>
      <p:bldP spid="3584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215900" y="2444750"/>
            <a:ext cx="874871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2800" b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Silagem de Capim: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pt-BR" sz="2800" b="1">
              <a:solidFill>
                <a:srgbClr val="3399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2800" b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Potencial e Limitações</a:t>
            </a:r>
            <a:endParaRPr lang="pt-BR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116013" y="115888"/>
            <a:ext cx="6769100" cy="10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DE SÃO PAULO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ESCOLA SUPERIOR DE AGRICULTURA LUIZ DE QUEIROZ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DE ZOOTECNIA 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1905000" y="4724400"/>
            <a:ext cx="541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200" b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Luiz Gustavo Nussio</a:t>
            </a:r>
          </a:p>
        </p:txBody>
      </p:sp>
      <p:pic>
        <p:nvPicPr>
          <p:cNvPr id="323591" name="Picture 7" descr="Esalq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150938" cy="1800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2986088" y="115888"/>
            <a:ext cx="34575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Emurchecimento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92075" y="1057275"/>
            <a:ext cx="5743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>
              <a:buFont typeface="Wingdings" pitchFamily="2" charset="2"/>
              <a:buChar char="Ø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Capacidade tamponante do material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7524750" y="1971675"/>
            <a:ext cx="14827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(Lavezzo, 1985)</a:t>
            </a: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6578600" y="1152525"/>
            <a:ext cx="2457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(Playne e McDonald, 1966)</a:t>
            </a:r>
            <a:r>
              <a:rPr lang="pt-BR" sz="1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92075" y="2024063"/>
            <a:ext cx="4556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Ø"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323850" y="5445125"/>
            <a:ext cx="3968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Estrutura e altura do dossel </a:t>
            </a: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539750" y="2024063"/>
            <a:ext cx="3816350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pt-B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Fermentações secundárias</a:t>
            </a:r>
            <a:r>
              <a:rPr lang="pt-BR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280988" y="4365625"/>
            <a:ext cx="2841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Condições climáticas</a:t>
            </a:r>
          </a:p>
        </p:txBody>
      </p:sp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444500" y="4797425"/>
            <a:ext cx="2398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(Thomas e Thomas, 1985) </a:t>
            </a: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179388" y="3525838"/>
            <a:ext cx="4591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Ø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Tempo de Emurchecimento</a:t>
            </a: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60460" name="Picture 12" descr="colhedora_emurchecim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8" y="3675063"/>
            <a:ext cx="3992562" cy="29940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55" grpId="0"/>
      <p:bldP spid="360456" grpId="0" animBg="1"/>
      <p:bldP spid="360457" grpId="0"/>
      <p:bldP spid="360458" grpId="0"/>
      <p:bldP spid="360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498" name="Object 2"/>
          <p:cNvGraphicFramePr>
            <a:graphicFrameLocks/>
          </p:cNvGraphicFramePr>
          <p:nvPr/>
        </p:nvGraphicFramePr>
        <p:xfrm>
          <a:off x="468313" y="0"/>
          <a:ext cx="7916862" cy="2339975"/>
        </p:xfrm>
        <a:graphic>
          <a:graphicData uri="http://schemas.openxmlformats.org/presentationml/2006/ole">
            <p:oleObj spid="_x0000_s362498" name="Gráfico" r:id="rId4" imgW="6134100" imgH="2714625" progId="Excel.Sheet.8">
              <p:embed/>
            </p:oleObj>
          </a:graphicData>
        </a:graphic>
      </p:graphicFrame>
      <p:graphicFrame>
        <p:nvGraphicFramePr>
          <p:cNvPr id="362499" name="Object 3"/>
          <p:cNvGraphicFramePr>
            <a:graphicFrameLocks/>
          </p:cNvGraphicFramePr>
          <p:nvPr/>
        </p:nvGraphicFramePr>
        <p:xfrm>
          <a:off x="468313" y="2276475"/>
          <a:ext cx="7916862" cy="2339975"/>
        </p:xfrm>
        <a:graphic>
          <a:graphicData uri="http://schemas.openxmlformats.org/presentationml/2006/ole">
            <p:oleObj spid="_x0000_s362499" name="Gráfico" r:id="rId5" imgW="5972175" imgH="2638425" progId="Excel.Sheet.8">
              <p:embed/>
            </p:oleObj>
          </a:graphicData>
        </a:graphic>
      </p:graphicFrame>
      <p:graphicFrame>
        <p:nvGraphicFramePr>
          <p:cNvPr id="362500" name="Object 4"/>
          <p:cNvGraphicFramePr>
            <a:graphicFrameLocks/>
          </p:cNvGraphicFramePr>
          <p:nvPr/>
        </p:nvGraphicFramePr>
        <p:xfrm>
          <a:off x="471488" y="4545013"/>
          <a:ext cx="7916862" cy="2339975"/>
        </p:xfrm>
        <a:graphic>
          <a:graphicData uri="http://schemas.openxmlformats.org/presentationml/2006/ole">
            <p:oleObj spid="_x0000_s362500" name="Gráfico" r:id="rId6" imgW="5962650" imgH="263842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62499" grpId="0"/>
      <p:bldOleChart spid="3625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46" name="Object 2"/>
          <p:cNvGraphicFramePr>
            <a:graphicFrameLocks/>
          </p:cNvGraphicFramePr>
          <p:nvPr/>
        </p:nvGraphicFramePr>
        <p:xfrm>
          <a:off x="615950" y="-26988"/>
          <a:ext cx="7916863" cy="2374901"/>
        </p:xfrm>
        <a:graphic>
          <a:graphicData uri="http://schemas.openxmlformats.org/presentationml/2006/ole">
            <p:oleObj spid="_x0000_s364546" name="Gráfico" r:id="rId4" imgW="6477000" imgH="2714625" progId="Excel.Sheet.8">
              <p:embed/>
            </p:oleObj>
          </a:graphicData>
        </a:graphic>
      </p:graphicFrame>
      <p:graphicFrame>
        <p:nvGraphicFramePr>
          <p:cNvPr id="364547" name="Object 3"/>
          <p:cNvGraphicFramePr>
            <a:graphicFrameLocks/>
          </p:cNvGraphicFramePr>
          <p:nvPr/>
        </p:nvGraphicFramePr>
        <p:xfrm>
          <a:off x="611188" y="2276475"/>
          <a:ext cx="7916862" cy="2339975"/>
        </p:xfrm>
        <a:graphic>
          <a:graphicData uri="http://schemas.openxmlformats.org/presentationml/2006/ole">
            <p:oleObj spid="_x0000_s364547" name="Gráfico" r:id="rId5" imgW="6534150" imgH="2638425" progId="Excel.Sheet.8">
              <p:embed/>
            </p:oleObj>
          </a:graphicData>
        </a:graphic>
      </p:graphicFrame>
      <p:graphicFrame>
        <p:nvGraphicFramePr>
          <p:cNvPr id="364548" name="Object 4"/>
          <p:cNvGraphicFramePr>
            <a:graphicFrameLocks/>
          </p:cNvGraphicFramePr>
          <p:nvPr/>
        </p:nvGraphicFramePr>
        <p:xfrm>
          <a:off x="611188" y="4545013"/>
          <a:ext cx="7916862" cy="2339975"/>
        </p:xfrm>
        <a:graphic>
          <a:graphicData uri="http://schemas.openxmlformats.org/presentationml/2006/ole">
            <p:oleObj spid="_x0000_s364548" name="Gráfico" r:id="rId6" imgW="6553200" imgH="263842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64547" grpId="0"/>
      <p:bldOleChart spid="3645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101600" y="4989513"/>
            <a:ext cx="64881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pt-BR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 Equipamentos adequados (corte e recolhimento) </a:t>
            </a: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107950" y="5881688"/>
            <a:ext cx="51054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BR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 Custo (equipamentos e mão-de-obra) 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7842250" y="5949950"/>
            <a:ext cx="1266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(Faria, 1971) </a:t>
            </a:r>
          </a:p>
        </p:txBody>
      </p:sp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2555875" y="908050"/>
          <a:ext cx="4465638" cy="3384550"/>
        </p:xfrm>
        <a:graphic>
          <a:graphicData uri="http://schemas.openxmlformats.org/presentationml/2006/ole">
            <p:oleObj spid="_x0000_s366597" name="Gráfico" r:id="rId4" imgW="6067349" imgH="4086149" progId="MSGraph.Chart.8">
              <p:embed followColorScheme="full"/>
            </p:oleObj>
          </a:graphicData>
        </a:graphic>
      </p:graphicFrame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5919788" y="1730375"/>
            <a:ext cx="144462" cy="14287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5926138" y="1449388"/>
            <a:ext cx="144462" cy="14287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2484438" y="4316413"/>
            <a:ext cx="34369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Fonte: Adaptada de Igarasi (2002)</a:t>
            </a:r>
          </a:p>
        </p:txBody>
      </p: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2784475" y="163513"/>
            <a:ext cx="38750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Perdas por Recolhimento</a:t>
            </a:r>
            <a:endParaRPr lang="pt-B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7429500" y="5084763"/>
            <a:ext cx="167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(Wilkinson, 1983)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/>
      <p:bldP spid="366595" grpId="0"/>
      <p:bldP spid="366596" grpId="0"/>
      <p:bldP spid="3666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2339975" y="101600"/>
            <a:ext cx="4225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Desempenho de animais </a:t>
            </a:r>
          </a:p>
        </p:txBody>
      </p:sp>
      <p:pic>
        <p:nvPicPr>
          <p:cNvPr id="368643" name="Picture 3" descr="MVC-006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1965325" cy="143986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0" y="1125538"/>
            <a:ext cx="667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 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Ingestão voluntária de silagens 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PRESERVAÇÃO</a:t>
            </a:r>
            <a:endParaRPr lang="pt-BR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352425" y="2565400"/>
            <a:ext cx="285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Síntese de aminas tóxicas</a:t>
            </a:r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323850" y="3357563"/>
            <a:ext cx="4832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 T</a:t>
            </a:r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eores de ácidos (Fermentações extensas) </a:t>
            </a: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323850" y="4365625"/>
            <a:ext cx="3181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 S</a:t>
            </a:r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ubstratos fermentescíveis 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7019925" y="3357563"/>
            <a:ext cx="1974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</a:t>
            </a: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Aceitabilidade </a:t>
            </a:r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3903663" y="4365625"/>
            <a:ext cx="527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Privação- microrganismos do rúmen </a:t>
            </a: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(Energia)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68650" name="Line 10"/>
          <p:cNvSpPr>
            <a:spLocks noChangeShapeType="1"/>
          </p:cNvSpPr>
          <p:nvPr/>
        </p:nvSpPr>
        <p:spPr bwMode="auto">
          <a:xfrm>
            <a:off x="5076825" y="3573463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51" name="Line 11"/>
          <p:cNvSpPr>
            <a:spLocks noChangeShapeType="1"/>
          </p:cNvSpPr>
          <p:nvPr/>
        </p:nvSpPr>
        <p:spPr bwMode="auto">
          <a:xfrm>
            <a:off x="3492500" y="4581525"/>
            <a:ext cx="358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52" name="Line 12"/>
          <p:cNvSpPr>
            <a:spLocks noChangeShapeType="1"/>
          </p:cNvSpPr>
          <p:nvPr/>
        </p:nvSpPr>
        <p:spPr bwMode="auto">
          <a:xfrm flipH="1">
            <a:off x="179388" y="2781300"/>
            <a:ext cx="2159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53" name="Line 13"/>
          <p:cNvSpPr>
            <a:spLocks noChangeShapeType="1"/>
          </p:cNvSpPr>
          <p:nvPr/>
        </p:nvSpPr>
        <p:spPr bwMode="auto">
          <a:xfrm>
            <a:off x="179388" y="1628775"/>
            <a:ext cx="0" cy="41036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54" name="Line 14"/>
          <p:cNvSpPr>
            <a:spLocks noChangeShapeType="1"/>
          </p:cNvSpPr>
          <p:nvPr/>
        </p:nvSpPr>
        <p:spPr bwMode="auto">
          <a:xfrm>
            <a:off x="179388" y="3573463"/>
            <a:ext cx="2159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55" name="Line 15"/>
          <p:cNvSpPr>
            <a:spLocks noChangeShapeType="1"/>
          </p:cNvSpPr>
          <p:nvPr/>
        </p:nvSpPr>
        <p:spPr bwMode="auto">
          <a:xfrm>
            <a:off x="179388" y="4581525"/>
            <a:ext cx="2159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56" name="Line 16"/>
          <p:cNvSpPr>
            <a:spLocks noChangeShapeType="1"/>
          </p:cNvSpPr>
          <p:nvPr/>
        </p:nvSpPr>
        <p:spPr bwMode="auto">
          <a:xfrm>
            <a:off x="179388" y="5734050"/>
            <a:ext cx="863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187450" y="5500688"/>
            <a:ext cx="2952750" cy="4667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 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DESEMPENHO</a:t>
            </a:r>
          </a:p>
        </p:txBody>
      </p:sp>
      <p:sp>
        <p:nvSpPr>
          <p:cNvPr id="368658" name="Rectangle 18"/>
          <p:cNvSpPr>
            <a:spLocks noChangeArrowheads="1"/>
          </p:cNvSpPr>
          <p:nvPr/>
        </p:nvSpPr>
        <p:spPr bwMode="auto">
          <a:xfrm>
            <a:off x="7308850" y="5734050"/>
            <a:ext cx="1700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(Van Soest, 1994)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/>
      <p:bldP spid="368646" grpId="0"/>
      <p:bldP spid="368647" grpId="0"/>
      <p:bldP spid="368648" grpId="0"/>
      <p:bldP spid="368649" grpId="0"/>
      <p:bldP spid="368650" grpId="0" animBg="1"/>
      <p:bldP spid="368651" grpId="0" animBg="1"/>
      <p:bldP spid="368652" grpId="0" animBg="1"/>
      <p:bldP spid="368653" grpId="0" animBg="1"/>
      <p:bldP spid="368654" grpId="0" animBg="1"/>
      <p:bldP spid="368655" grpId="0" animBg="1"/>
      <p:bldP spid="368656" grpId="0" animBg="1"/>
      <p:bldP spid="3686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2339975" y="101600"/>
            <a:ext cx="4225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Desempenho de animais 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71438" y="1341438"/>
            <a:ext cx="896461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Efeito da silagem deteriorada na ingestão e digestibilidade dos nutrientes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70692" name="Group 4"/>
          <p:cNvGraphicFramePr>
            <a:graphicFrameLocks noGrp="1"/>
          </p:cNvGraphicFramePr>
          <p:nvPr/>
        </p:nvGraphicFramePr>
        <p:xfrm>
          <a:off x="71438" y="2349500"/>
          <a:ext cx="8964612" cy="3816352"/>
        </p:xfrm>
        <a:graphic>
          <a:graphicData uri="http://schemas.openxmlformats.org/drawingml/2006/table">
            <a:tbl>
              <a:tblPr/>
              <a:tblGrid>
                <a:gridCol w="2632075"/>
                <a:gridCol w="1524000"/>
                <a:gridCol w="1435100"/>
                <a:gridCol w="236537"/>
                <a:gridCol w="1287463"/>
                <a:gridCol w="1849437"/>
              </a:tblGrid>
              <a:tr h="469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Variáveis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Proporção silagem normal / deteriorada (%)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2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100/0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75/25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50/50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25/75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Consumo MS (kg)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7,95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7,35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6,95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bc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6,67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Digestibilidade (%)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75,6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70,6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69,0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67,8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PB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74,6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70,5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68,0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62,8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FDN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63,2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56,0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52,5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52,3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FDA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56,1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46,2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41,3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40,5</a:t>
                      </a:r>
                      <a:r>
                        <a:rPr kumimoji="0" lang="pt-B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70745" name="Text Box 57"/>
          <p:cNvSpPr txBox="1">
            <a:spLocks noChangeArrowheads="1"/>
          </p:cNvSpPr>
          <p:nvPr/>
        </p:nvSpPr>
        <p:spPr bwMode="auto">
          <a:xfrm>
            <a:off x="34925" y="6302375"/>
            <a:ext cx="48974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Fonte: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Adaptado de Bolsen &amp; Brent, 2002. 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107950" y="1196975"/>
            <a:ext cx="2828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Huhtanen et al. (2002): 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2339975" y="101600"/>
            <a:ext cx="4225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Desempenho de animais 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2987675" y="1176338"/>
            <a:ext cx="3921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Análise de Regressão Múltipla</a:t>
            </a:r>
            <a:r>
              <a:rPr lang="pt-BR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1476375" y="2060575"/>
            <a:ext cx="70754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Ingestão Silagens de Gramíneas Temperado 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V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acas Leiteiras </a:t>
            </a:r>
          </a:p>
        </p:txBody>
      </p:sp>
      <p:sp>
        <p:nvSpPr>
          <p:cNvPr id="372742" name="AutoShape 6"/>
          <p:cNvSpPr>
            <a:spLocks noChangeArrowheads="1"/>
          </p:cNvSpPr>
          <p:nvPr/>
        </p:nvSpPr>
        <p:spPr bwMode="auto">
          <a:xfrm>
            <a:off x="4427538" y="1557338"/>
            <a:ext cx="504825" cy="576262"/>
          </a:xfrm>
          <a:prstGeom prst="upDownArrow">
            <a:avLst>
              <a:gd name="adj1" fmla="val 50000"/>
              <a:gd name="adj2" fmla="val 22830"/>
            </a:avLst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39688" y="3879850"/>
            <a:ext cx="4686300" cy="3460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Teores de N-NH</a:t>
            </a:r>
            <a:r>
              <a:rPr lang="pt-BR" sz="16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Ácido Lático e Ácidos Totais</a:t>
            </a:r>
          </a:p>
        </p:txBody>
      </p:sp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4854575" y="3884613"/>
            <a:ext cx="4270375" cy="3460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Teores de CHO solúveis residuais em H</a:t>
            </a:r>
            <a:r>
              <a:rPr lang="pt-BR" sz="16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3419475" y="2924175"/>
            <a:ext cx="2303463" cy="376238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CORRELAÇÃO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 flipH="1">
            <a:off x="1979613" y="3068638"/>
            <a:ext cx="1439862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1979613" y="3068638"/>
            <a:ext cx="0" cy="7207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H="1">
            <a:off x="5651500" y="3068638"/>
            <a:ext cx="1439863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49" name="Text Box 13"/>
          <p:cNvSpPr txBox="1">
            <a:spLocks noChangeArrowheads="1"/>
          </p:cNvSpPr>
          <p:nvPr/>
        </p:nvSpPr>
        <p:spPr bwMode="auto">
          <a:xfrm>
            <a:off x="1403350" y="2997200"/>
            <a:ext cx="4318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>
            <a:off x="7092950" y="3068638"/>
            <a:ext cx="0" cy="7207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51" name="Text Box 15"/>
          <p:cNvSpPr txBox="1">
            <a:spLocks noChangeArrowheads="1"/>
          </p:cNvSpPr>
          <p:nvPr/>
        </p:nvSpPr>
        <p:spPr bwMode="auto">
          <a:xfrm>
            <a:off x="7235825" y="3141663"/>
            <a:ext cx="431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372752" name="Rectangle 16"/>
          <p:cNvSpPr>
            <a:spLocks noChangeArrowheads="1"/>
          </p:cNvSpPr>
          <p:nvPr/>
        </p:nvSpPr>
        <p:spPr bwMode="auto">
          <a:xfrm>
            <a:off x="34925" y="4976813"/>
            <a:ext cx="3146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Gramíneas Tropicais:   </a:t>
            </a:r>
          </a:p>
        </p:txBody>
      </p:sp>
      <p:sp>
        <p:nvSpPr>
          <p:cNvPr id="372753" name="Rectangle 17"/>
          <p:cNvSpPr>
            <a:spLocks noChangeArrowheads="1"/>
          </p:cNvSpPr>
          <p:nvPr/>
        </p:nvSpPr>
        <p:spPr bwMode="auto">
          <a:xfrm>
            <a:off x="2905125" y="5006975"/>
            <a:ext cx="5988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Índice ingestão relativo 58,7% (Gramíneas Temperadas) </a:t>
            </a:r>
          </a:p>
        </p:txBody>
      </p:sp>
      <p:sp>
        <p:nvSpPr>
          <p:cNvPr id="372754" name="Rectangle 18"/>
          <p:cNvSpPr>
            <a:spLocks noChangeArrowheads="1"/>
          </p:cNvSpPr>
          <p:nvPr/>
        </p:nvSpPr>
        <p:spPr bwMode="auto">
          <a:xfrm>
            <a:off x="1008063" y="5789613"/>
            <a:ext cx="7966075" cy="3762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 C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oeficiente de digestibilidade e 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Concentração de ácidos orgânicos totais </a:t>
            </a:r>
          </a:p>
        </p:txBody>
      </p:sp>
      <p:sp>
        <p:nvSpPr>
          <p:cNvPr id="372755" name="Rectangle 19"/>
          <p:cNvSpPr>
            <a:spLocks noChangeArrowheads="1"/>
          </p:cNvSpPr>
          <p:nvPr/>
        </p:nvSpPr>
        <p:spPr bwMode="auto">
          <a:xfrm>
            <a:off x="7173913" y="6292850"/>
            <a:ext cx="19351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Lavezzo et al. (1983) </a:t>
            </a:r>
          </a:p>
        </p:txBody>
      </p:sp>
      <p:sp>
        <p:nvSpPr>
          <p:cNvPr id="372756" name="AutoShape 20"/>
          <p:cNvSpPr>
            <a:spLocks noChangeArrowheads="1"/>
          </p:cNvSpPr>
          <p:nvPr/>
        </p:nvSpPr>
        <p:spPr bwMode="auto">
          <a:xfrm rot="5400000">
            <a:off x="215900" y="5481638"/>
            <a:ext cx="863600" cy="6477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3" grpId="0" animBg="1"/>
      <p:bldP spid="372744" grpId="0" animBg="1"/>
      <p:bldP spid="372745" grpId="0" animBg="1"/>
      <p:bldP spid="372746" grpId="0" animBg="1"/>
      <p:bldP spid="372747" grpId="0" animBg="1"/>
      <p:bldP spid="372748" grpId="0" animBg="1"/>
      <p:bldP spid="372749" grpId="0"/>
      <p:bldP spid="372750" grpId="0" animBg="1"/>
      <p:bldP spid="372751" grpId="0"/>
      <p:bldP spid="372752" grpId="0"/>
      <p:bldP spid="372753" grpId="0"/>
      <p:bldP spid="372754" grpId="0" animBg="1"/>
      <p:bldP spid="372755" grpId="0"/>
      <p:bldP spid="372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1979613" y="115888"/>
            <a:ext cx="3671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Inoculantes bacterianos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34925" y="5180013"/>
            <a:ext cx="3505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Fonte: </a:t>
            </a:r>
            <a:r>
              <a:rPr 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Adaptada de Paziani (2004).  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34925" y="871538"/>
            <a:ext cx="2105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Paziani (2004):</a:t>
            </a:r>
            <a:endParaRPr lang="pt-BR" sz="2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4789" name="Picture 5" descr="Bag cap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4450"/>
            <a:ext cx="2520950" cy="1643063"/>
          </a:xfrm>
          <a:prstGeom prst="rect">
            <a:avLst/>
          </a:prstGeom>
          <a:noFill/>
        </p:spPr>
      </p:pic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582613" y="1341438"/>
            <a:ext cx="5645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Silagem de capim Tanzânia (90 dias) – </a:t>
            </a:r>
            <a:r>
              <a:rPr lang="pt-BR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L. plantarum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3487738" y="5734050"/>
            <a:ext cx="3460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Silagem Inoculada (22,5% MV)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6092825"/>
            <a:ext cx="3613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PERDAS POR DETERIORAÇÃO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543300" y="6446838"/>
            <a:ext cx="3333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Silagem Controle (14,3% MV)</a:t>
            </a:r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7596188" y="5734050"/>
            <a:ext cx="1368425" cy="1063625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Face Exposta</a:t>
            </a:r>
          </a:p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FUNGOS</a:t>
            </a:r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5076825" y="6092825"/>
            <a:ext cx="0" cy="2889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>
            <a:off x="5076825" y="6381750"/>
            <a:ext cx="244792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74797" name="Object 13"/>
          <p:cNvGraphicFramePr>
            <a:graphicFrameLocks/>
          </p:cNvGraphicFramePr>
          <p:nvPr/>
        </p:nvGraphicFramePr>
        <p:xfrm>
          <a:off x="38100" y="1773238"/>
          <a:ext cx="8997950" cy="3457575"/>
        </p:xfrm>
        <a:graphic>
          <a:graphicData uri="http://schemas.openxmlformats.org/presentationml/2006/ole">
            <p:oleObj spid="_x0000_s374797" name="Gráfico" r:id="rId5" imgW="10115550" imgH="35242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/>
      <p:bldP spid="374791" grpId="0"/>
      <p:bldP spid="374792" grpId="0"/>
      <p:bldP spid="374793" grpId="0"/>
      <p:bldP spid="374794" grpId="0" animBg="1"/>
      <p:bldP spid="374795" grpId="0" animBg="1"/>
      <p:bldP spid="374796" grpId="0" animBg="1"/>
      <p:bldOleChart spid="3747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34925" y="109538"/>
            <a:ext cx="8785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Silagens (Silo Trincheira) 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Controle ou Aditivada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L/t forragem fresca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755650" y="549275"/>
            <a:ext cx="7650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Aditivo: 62% de ácido fórmico + 24% de formato de amônio + 14% H</a:t>
            </a:r>
            <a:r>
              <a:rPr lang="pt-BR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graphicFrame>
        <p:nvGraphicFramePr>
          <p:cNvPr id="376836" name="Object 4"/>
          <p:cNvGraphicFramePr>
            <a:graphicFrameLocks/>
          </p:cNvGraphicFramePr>
          <p:nvPr/>
        </p:nvGraphicFramePr>
        <p:xfrm>
          <a:off x="34925" y="1125538"/>
          <a:ext cx="8997950" cy="2879725"/>
        </p:xfrm>
        <a:graphic>
          <a:graphicData uri="http://schemas.openxmlformats.org/presentationml/2006/ole">
            <p:oleObj spid="_x0000_s376836" name="Gráfico" r:id="rId4" imgW="11534775" imgH="3200400" progId="Excel.Sheet.8">
              <p:embed/>
            </p:oleObj>
          </a:graphicData>
        </a:graphic>
      </p:graphicFrame>
      <p:graphicFrame>
        <p:nvGraphicFramePr>
          <p:cNvPr id="376837" name="Object 5"/>
          <p:cNvGraphicFramePr>
            <a:graphicFrameLocks/>
          </p:cNvGraphicFramePr>
          <p:nvPr/>
        </p:nvGraphicFramePr>
        <p:xfrm>
          <a:off x="34925" y="3933825"/>
          <a:ext cx="8997950" cy="2879725"/>
        </p:xfrm>
        <a:graphic>
          <a:graphicData uri="http://schemas.openxmlformats.org/presentationml/2006/ole">
            <p:oleObj spid="_x0000_s376837" name="Gráfico" r:id="rId5" imgW="8620125" imgH="32004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6836" grpId="0"/>
      <p:bldOleChart spid="3768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20713"/>
            <a:ext cx="6784975" cy="216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30175" y="182563"/>
            <a:ext cx="6889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Tabela 1. Participação dos ingredientes na formulação das rações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07950" y="6237288"/>
            <a:ext cx="8856663" cy="406400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Ribeiro (2007)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: Idade de Rebrotação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Desafio)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x Dosagem Aplicada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Doses)</a:t>
            </a:r>
          </a:p>
        </p:txBody>
      </p:sp>
      <p:graphicFrame>
        <p:nvGraphicFramePr>
          <p:cNvPr id="378885" name="Object 5"/>
          <p:cNvGraphicFramePr>
            <a:graphicFrameLocks/>
          </p:cNvGraphicFramePr>
          <p:nvPr/>
        </p:nvGraphicFramePr>
        <p:xfrm>
          <a:off x="34925" y="2997200"/>
          <a:ext cx="8997950" cy="3238500"/>
        </p:xfrm>
        <a:graphic>
          <a:graphicData uri="http://schemas.openxmlformats.org/presentationml/2006/ole">
            <p:oleObj spid="_x0000_s378885" name="Gráfico" r:id="rId5" imgW="11791950" imgH="40195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OleChart spid="3788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6688"/>
            <a:ext cx="7772400" cy="669925"/>
          </a:xfrm>
        </p:spPr>
        <p:txBody>
          <a:bodyPr/>
          <a:lstStyle/>
          <a:p>
            <a:pPr algn="ctr"/>
            <a:r>
              <a:rPr lang="pt-BR" sz="3200">
                <a:solidFill>
                  <a:srgbClr val="FFFF00"/>
                </a:solidFill>
                <a:latin typeface="Arial" charset="0"/>
              </a:rPr>
              <a:t>Introdução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835150" y="4221163"/>
            <a:ext cx="4897438" cy="43656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9530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Grandes abordagens sobre o tema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1871663" cy="376237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effectLst/>
              </a:rPr>
              <a:t>POTENCIAL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443663" y="4941888"/>
            <a:ext cx="1876425" cy="376237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effectLst/>
              </a:rPr>
              <a:t>LIMITAÇÕES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107950" y="981075"/>
            <a:ext cx="8135938" cy="93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230000"/>
              </a:lnSpc>
              <a:spcBef>
                <a:spcPct val="50000"/>
              </a:spcBef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MUNDO :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10-25% dos alimentos destinados aos ruminantes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90488" y="2413000"/>
            <a:ext cx="6569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BRASIL: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  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ILAGEM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 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Gramíneas Tropicais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227013" y="3357563"/>
            <a:ext cx="70818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Comunidade Científica: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Nacional e Internacional</a:t>
            </a: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2411413" y="5949950"/>
            <a:ext cx="4032250" cy="588963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rgbClr val="FFFF00"/>
                </a:solidFill>
                <a:effectLst/>
              </a:rPr>
              <a:t>OPÇÃO VIÁVEL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971550" y="4365625"/>
            <a:ext cx="86360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 flipH="1">
            <a:off x="6732588" y="4352925"/>
            <a:ext cx="86360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971550" y="4365625"/>
            <a:ext cx="0" cy="503238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>
            <a:off x="7596188" y="4341813"/>
            <a:ext cx="0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2195513" y="5157788"/>
            <a:ext cx="424815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>
            <a:off x="4284663" y="5157788"/>
            <a:ext cx="0" cy="647700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  <p:bldP spid="325636" grpId="0" animBg="1"/>
      <p:bldP spid="325637" grpId="0" animBg="1"/>
      <p:bldP spid="325639" grpId="0"/>
      <p:bldP spid="325640" grpId="0"/>
      <p:bldP spid="325641" grpId="0" animBg="1"/>
      <p:bldP spid="325642" grpId="0" animBg="1"/>
      <p:bldP spid="325643" grpId="0" animBg="1"/>
      <p:bldP spid="325644" grpId="0" animBg="1"/>
      <p:bldP spid="325645" grpId="0" animBg="1"/>
      <p:bldP spid="325646" grpId="0" animBg="1"/>
      <p:bldP spid="3256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1333500" y="92075"/>
            <a:ext cx="6407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Emurchecimento ou Absorventes de Umidade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-36513" y="5013325"/>
            <a:ext cx="9109076" cy="72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Variáveis de desempenho animal e perdas por deterioração de silagens de capim Tanzânia colhido com 90 dias de rebrotação. Adaptada de Paziani (2004). 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900113" y="5954713"/>
            <a:ext cx="7343775" cy="855662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Desempenho (=) </a:t>
            </a:r>
          </a:p>
          <a:p>
            <a:pPr algn="l">
              <a:lnSpc>
                <a:spcPct val="130000"/>
              </a:lnSpc>
              <a:buFont typeface="Wingdings" pitchFamily="2" charset="2"/>
              <a:buChar char="ü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Perdas por Deterioração (&gt; Emurchecimento)  </a:t>
            </a: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Wingdings" pitchFamily="2" charset="2"/>
              </a:rPr>
              <a:t>↓ Densidade MV</a:t>
            </a:r>
          </a:p>
        </p:txBody>
      </p:sp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38100" y="1268413"/>
          <a:ext cx="8997950" cy="3868737"/>
        </p:xfrm>
        <a:graphic>
          <a:graphicData uri="http://schemas.openxmlformats.org/presentationml/2006/ole">
            <p:oleObj spid="_x0000_s380933" name="Gráfico" r:id="rId4" imgW="9172575" imgH="3829050" progId="Excel.Sheet.8">
              <p:embed/>
            </p:oleObj>
          </a:graphicData>
        </a:graphic>
      </p:graphicFrame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107950" y="836613"/>
            <a:ext cx="7964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Paziani (2004):</a:t>
            </a: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Tratamentos (Silos Tubulares)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Elevar Teor de 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32" grpId="0" animBg="1"/>
      <p:bldOleChart spid="3809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978" name="Object 2"/>
          <p:cNvGraphicFramePr>
            <a:graphicFrameLocks/>
          </p:cNvGraphicFramePr>
          <p:nvPr/>
        </p:nvGraphicFramePr>
        <p:xfrm>
          <a:off x="34925" y="1630363"/>
          <a:ext cx="8997950" cy="2519362"/>
        </p:xfrm>
        <a:graphic>
          <a:graphicData uri="http://schemas.openxmlformats.org/presentationml/2006/ole">
            <p:oleObj spid="_x0000_s382978" name="Gráfico" r:id="rId4" imgW="7800975" imgH="2638425" progId="Excel.Sheet.8">
              <p:embed/>
            </p:oleObj>
          </a:graphicData>
        </a:graphic>
      </p:graphicFrame>
      <p:graphicFrame>
        <p:nvGraphicFramePr>
          <p:cNvPr id="382979" name="Object 3"/>
          <p:cNvGraphicFramePr>
            <a:graphicFrameLocks/>
          </p:cNvGraphicFramePr>
          <p:nvPr/>
        </p:nvGraphicFramePr>
        <p:xfrm>
          <a:off x="34925" y="4149725"/>
          <a:ext cx="8997950" cy="2519363"/>
        </p:xfrm>
        <a:graphic>
          <a:graphicData uri="http://schemas.openxmlformats.org/presentationml/2006/ole">
            <p:oleObj spid="_x0000_s382979" name="Gráfico" r:id="rId5" imgW="7800975" imgH="2638425" progId="Excel.Sheet.8">
              <p:embed/>
            </p:oleObj>
          </a:graphicData>
        </a:graphic>
      </p:graphicFrame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0" y="188913"/>
            <a:ext cx="424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Bergamaschine et al. (2006) 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179388" y="549275"/>
            <a:ext cx="7056437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Silagem de capim Marandu (60 dias) + 1 kg concentrado/dia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Silo tipo Poço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Novilhos mestiços  (200 kg Peso Vivo)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2978" grpId="0"/>
      <p:bldOleChart spid="382978" grpId="1"/>
      <p:bldOleChart spid="3829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107950" y="1916113"/>
            <a:ext cx="216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Resultados</a:t>
            </a:r>
          </a:p>
        </p:txBody>
      </p:sp>
      <p:pic>
        <p:nvPicPr>
          <p:cNvPr id="280582" name="Picture 6" descr="Cochosilagcapim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997200"/>
            <a:ext cx="2339975" cy="18002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80583" name="Picture 7" descr="Superfíci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52513"/>
            <a:ext cx="2339975" cy="18002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280584" name="AutoShape 8"/>
          <p:cNvSpPr>
            <a:spLocks noChangeArrowheads="1"/>
          </p:cNvSpPr>
          <p:nvPr/>
        </p:nvSpPr>
        <p:spPr bwMode="auto">
          <a:xfrm>
            <a:off x="5291138" y="1989138"/>
            <a:ext cx="1152525" cy="5762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0585" name="AutoShape 9"/>
          <p:cNvSpPr>
            <a:spLocks noChangeArrowheads="1"/>
          </p:cNvSpPr>
          <p:nvPr/>
        </p:nvSpPr>
        <p:spPr bwMode="auto">
          <a:xfrm flipV="1">
            <a:off x="5291138" y="3068638"/>
            <a:ext cx="1152525" cy="6477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1042988" y="144463"/>
            <a:ext cx="7107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Potencial das Silagens de Gramíneas Tropicais</a:t>
            </a: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33338" y="3895725"/>
            <a:ext cx="2017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Experimentos :</a:t>
            </a:r>
            <a:endParaRPr lang="pt-BR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107950" y="5445125"/>
            <a:ext cx="4641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Mercado 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Multinacionais x Expansão</a:t>
            </a:r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0" y="4292600"/>
            <a:ext cx="6443663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Não tem se mostrado efetivo em incrementar VN e VA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Maiores perdas de MS no pós-abertura </a:t>
            </a: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395288" y="5949950"/>
            <a:ext cx="5256212" cy="788988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Novas cepas de microrganismos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Combinação de diferentes gêneros de bactérias</a:t>
            </a: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107950" y="981075"/>
            <a:ext cx="4176713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INOCULANTES BACTERIANOS</a:t>
            </a: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34925" y="2636838"/>
            <a:ext cx="5907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Muitas vezes inconsistentes </a:t>
            </a: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Análise Segmentada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8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80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/>
      <p:bldP spid="280581" grpId="1"/>
      <p:bldP spid="280584" grpId="0" animBg="1"/>
      <p:bldP spid="280584" grpId="1" animBg="1"/>
      <p:bldP spid="280585" grpId="0" animBg="1"/>
      <p:bldP spid="280585" grpId="1" animBg="1"/>
      <p:bldP spid="280587" grpId="0"/>
      <p:bldP spid="280589" grpId="0"/>
      <p:bldP spid="280590" grpId="0"/>
      <p:bldP spid="280591" grpId="0" animBg="1"/>
      <p:bldP spid="280593" grpId="0"/>
      <p:bldP spid="28059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179388" y="358775"/>
            <a:ext cx="2722562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000" b="1">
                <a:solidFill>
                  <a:srgbClr val="003300"/>
                </a:solidFill>
                <a:effectLst/>
              </a:rPr>
              <a:t>EMURCHECIMENTO</a:t>
            </a:r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216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Resultados</a:t>
            </a: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323850" y="2924175"/>
            <a:ext cx="2935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Perdas no recolhimento </a:t>
            </a: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107950" y="3429000"/>
            <a:ext cx="3486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Equipamentos ainda deficientes 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2627313" y="2205038"/>
            <a:ext cx="4249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Benefícios Processo Fermentativo 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863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5940425" y="2887663"/>
            <a:ext cx="3019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Perdas por Deterioração 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940425" y="3422650"/>
            <a:ext cx="319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Problemas na Compactação  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179388" y="4868863"/>
            <a:ext cx="502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Investimentos em Pesquisas:   </a:t>
            </a:r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1311275" y="5516563"/>
            <a:ext cx="5205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Métodos de colheita e de armazenamento</a:t>
            </a:r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2700338" y="6308725"/>
            <a:ext cx="5040312" cy="37623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Redução Perdas  D</a:t>
            </a:r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efinitiva recomendação</a:t>
            </a:r>
          </a:p>
        </p:txBody>
      </p:sp>
      <p:sp>
        <p:nvSpPr>
          <p:cNvPr id="282639" name="Text Box 15"/>
          <p:cNvSpPr txBox="1">
            <a:spLocks noChangeArrowheads="1"/>
          </p:cNvSpPr>
          <p:nvPr/>
        </p:nvSpPr>
        <p:spPr bwMode="auto">
          <a:xfrm>
            <a:off x="2051050" y="4149725"/>
            <a:ext cx="5400675" cy="37623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 Elevado: Incremento da MÃO-DE-OBRA</a:t>
            </a:r>
          </a:p>
        </p:txBody>
      </p:sp>
      <p:sp>
        <p:nvSpPr>
          <p:cNvPr id="282640" name="Line 16"/>
          <p:cNvSpPr>
            <a:spLocks noChangeShapeType="1"/>
          </p:cNvSpPr>
          <p:nvPr/>
        </p:nvSpPr>
        <p:spPr bwMode="auto">
          <a:xfrm flipH="1">
            <a:off x="1619250" y="2420938"/>
            <a:ext cx="1296988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41" name="Line 17"/>
          <p:cNvSpPr>
            <a:spLocks noChangeShapeType="1"/>
          </p:cNvSpPr>
          <p:nvPr/>
        </p:nvSpPr>
        <p:spPr bwMode="auto">
          <a:xfrm flipH="1">
            <a:off x="6588125" y="2420938"/>
            <a:ext cx="1296988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42" name="Line 18"/>
          <p:cNvSpPr>
            <a:spLocks noChangeShapeType="1"/>
          </p:cNvSpPr>
          <p:nvPr/>
        </p:nvSpPr>
        <p:spPr bwMode="auto">
          <a:xfrm>
            <a:off x="1619250" y="2420938"/>
            <a:ext cx="0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43" name="Line 19"/>
          <p:cNvSpPr>
            <a:spLocks noChangeShapeType="1"/>
          </p:cNvSpPr>
          <p:nvPr/>
        </p:nvSpPr>
        <p:spPr bwMode="auto">
          <a:xfrm>
            <a:off x="7885113" y="2420938"/>
            <a:ext cx="0" cy="5032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82646" name="Picture 22" descr="DSCF0007"/>
          <p:cNvPicPr>
            <a:picLocks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6300788" y="188913"/>
            <a:ext cx="2519362" cy="18002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82648" name="Line 24"/>
          <p:cNvSpPr>
            <a:spLocks noChangeShapeType="1"/>
          </p:cNvSpPr>
          <p:nvPr/>
        </p:nvSpPr>
        <p:spPr bwMode="auto">
          <a:xfrm>
            <a:off x="684213" y="5300663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49" name="Line 25"/>
          <p:cNvSpPr>
            <a:spLocks noChangeShapeType="1"/>
          </p:cNvSpPr>
          <p:nvPr/>
        </p:nvSpPr>
        <p:spPr bwMode="auto">
          <a:xfrm>
            <a:off x="684213" y="5734050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50" name="Line 26"/>
          <p:cNvSpPr>
            <a:spLocks noChangeShapeType="1"/>
          </p:cNvSpPr>
          <p:nvPr/>
        </p:nvSpPr>
        <p:spPr bwMode="auto">
          <a:xfrm>
            <a:off x="1763713" y="5949950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2651" name="Line 27"/>
          <p:cNvSpPr>
            <a:spLocks noChangeShapeType="1"/>
          </p:cNvSpPr>
          <p:nvPr/>
        </p:nvSpPr>
        <p:spPr bwMode="auto">
          <a:xfrm>
            <a:off x="1763713" y="652462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8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8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8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0" grpId="0"/>
      <p:bldP spid="282631" grpId="0"/>
      <p:bldP spid="282633" grpId="0"/>
      <p:bldP spid="282634" grpId="0"/>
      <p:bldP spid="282635" grpId="0"/>
      <p:bldP spid="282636" grpId="0"/>
      <p:bldP spid="282637" grpId="0"/>
      <p:bldP spid="282638" grpId="0" animBg="1"/>
      <p:bldP spid="282639" grpId="0" animBg="1"/>
      <p:bldP spid="282640" grpId="0" animBg="1"/>
      <p:bldP spid="282641" grpId="0" animBg="1"/>
      <p:bldP spid="282642" grpId="0" animBg="1"/>
      <p:bldP spid="282643" grpId="0" animBg="1"/>
      <p:bldP spid="282648" grpId="0" animBg="1"/>
      <p:bldP spid="282649" grpId="0" animBg="1"/>
      <p:bldP spid="282650" grpId="0" animBg="1"/>
      <p:bldP spid="2826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179388" y="144463"/>
            <a:ext cx="3841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Processo de ensilagem:  </a:t>
            </a:r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34925" y="758825"/>
            <a:ext cx="4632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Colheita da forragem no momento ideal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34925" y="4149725"/>
            <a:ext cx="8713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Utilização de equipamentos apropriados na realização do corte e colheita</a:t>
            </a:r>
          </a:p>
        </p:txBody>
      </p:sp>
      <p:pic>
        <p:nvPicPr>
          <p:cNvPr id="285711" name="Picture 15" descr="Altura_dosse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1800"/>
            <a:ext cx="3598862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5713" name="Picture 17" descr="Forragem antes corte"/>
          <p:cNvPicPr>
            <a:picLocks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4860925" y="1701800"/>
            <a:ext cx="3598863" cy="2159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85716" name="Picture 20" descr="silage%20u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581525"/>
            <a:ext cx="3598862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5717" name="Picture 21" descr="Colheita_Tanzânia_perdas_A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925" y="4581525"/>
            <a:ext cx="3598863" cy="2159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971550" y="1125538"/>
            <a:ext cx="7613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 de Biomassa x Valor Nutritivo x </a:t>
            </a:r>
            <a:r>
              <a:rPr lang="pt-BR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Extração de nutrientes do solo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2" grpId="0"/>
      <p:bldP spid="2857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60325" y="188913"/>
            <a:ext cx="72485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Manutenção criteriosa do conjunto de facas rotativas e do rotor</a:t>
            </a:r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14288" y="3206750"/>
            <a:ext cx="5445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Escolha do trator que realizará a compactação 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74625" y="6308725"/>
            <a:ext cx="8728075" cy="376238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Peso mínimo: Não inferior a 40% da massa de forragem que chega ao silo por hora </a:t>
            </a:r>
          </a:p>
        </p:txBody>
      </p:sp>
      <p:pic>
        <p:nvPicPr>
          <p:cNvPr id="307205" name="Picture 5" descr="tamanho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92150"/>
            <a:ext cx="4318000" cy="2339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7206" name="Picture 6" descr="facadani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92150"/>
            <a:ext cx="4318000" cy="2339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7207" name="Picture 7" descr="compactação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716338"/>
            <a:ext cx="43180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08" name="Picture 8" descr="Tanz_AF_Compactação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050" y="3716338"/>
            <a:ext cx="43180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3072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6350" y="260350"/>
            <a:ext cx="3324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Taxa de enchimento do silo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66675" y="3709988"/>
            <a:ext cx="4721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Espessura da camada a ser compactada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4102100" y="244475"/>
            <a:ext cx="4791075" cy="376238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FF00"/>
                </a:solidFill>
                <a:effectLst/>
              </a:rPr>
              <a:t>1,0 a 1,2 vezes o tempo gasto com a colheita</a:t>
            </a:r>
          </a:p>
        </p:txBody>
      </p:sp>
      <p:pic>
        <p:nvPicPr>
          <p:cNvPr id="309253" name="Picture 5" descr="Colheita_Tanzânia_A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09638"/>
            <a:ext cx="4318000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254" name="Picture 6" descr="Descarregamento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08050"/>
            <a:ext cx="4318000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4908550" y="3700463"/>
            <a:ext cx="2327275" cy="376237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FF00"/>
                </a:solidFill>
                <a:effectLst/>
              </a:rPr>
              <a:t>15 a 30 cm / CARGA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7262813" y="3789363"/>
            <a:ext cx="1846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(Ruppel et al., 1995)</a:t>
            </a:r>
          </a:p>
        </p:txBody>
      </p:sp>
      <p:pic>
        <p:nvPicPr>
          <p:cNvPr id="309257" name="Picture 9" descr="Silo de cobertura"/>
          <p:cNvPicPr>
            <a:picLocks noChangeArrowheads="1"/>
          </p:cNvPicPr>
          <p:nvPr/>
        </p:nvPicPr>
        <p:blipFill>
          <a:blip r:embed="rId5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4646613" y="4329113"/>
            <a:ext cx="4318000" cy="2339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258" name="Picture 10" descr="Silage_compactação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38" y="4329113"/>
            <a:ext cx="43180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/>
      <p:bldP spid="309252" grpId="0" animBg="1"/>
      <p:bldP spid="309255" grpId="0" animBg="1"/>
      <p:bldP spid="3092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-31750" y="115888"/>
            <a:ext cx="4492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Vedação com lona plástica apropriada</a:t>
            </a:r>
          </a:p>
        </p:txBody>
      </p:sp>
      <p:pic>
        <p:nvPicPr>
          <p:cNvPr id="311299" name="Picture 3" descr="Silo superficie"/>
          <p:cNvPicPr>
            <a:picLocks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107950" y="620713"/>
            <a:ext cx="4318000" cy="2519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130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2300"/>
            <a:ext cx="4318000" cy="25193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34925" y="3573463"/>
            <a:ext cx="23463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Manejo de retirada</a:t>
            </a: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2555875" y="3557588"/>
            <a:ext cx="3478213" cy="376237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Camada mínima </a:t>
            </a: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cm/dia) </a:t>
            </a:r>
          </a:p>
        </p:txBody>
      </p:sp>
      <p:pic>
        <p:nvPicPr>
          <p:cNvPr id="311303" name="Picture 7" descr="pá carregadora retirad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8" y="4329113"/>
            <a:ext cx="4318000" cy="2339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1304" name="Picture 8" descr="carro boi retirada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29113"/>
            <a:ext cx="4318000" cy="2339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/>
      <p:bldP spid="3113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346" name="Group 2"/>
          <p:cNvGraphicFramePr>
            <a:graphicFrameLocks noGrp="1"/>
          </p:cNvGraphicFramePr>
          <p:nvPr/>
        </p:nvGraphicFramePr>
        <p:xfrm>
          <a:off x="5003800" y="260350"/>
          <a:ext cx="3816350" cy="2103120"/>
        </p:xfrm>
        <a:graphic>
          <a:graphicData uri="http://schemas.openxmlformats.org/drawingml/2006/table">
            <a:tbl>
              <a:tblPr/>
              <a:tblGrid>
                <a:gridCol w="1728788"/>
                <a:gridCol w="2087562"/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Retirada (cm)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Perda de MS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3370" name="Rectangle 26"/>
          <p:cNvSpPr>
            <a:spLocks noChangeArrowheads="1"/>
          </p:cNvSpPr>
          <p:nvPr/>
        </p:nvSpPr>
        <p:spPr bwMode="auto">
          <a:xfrm>
            <a:off x="4932363" y="2420938"/>
            <a:ext cx="3889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pt-B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Fonte: </a:t>
            </a: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Adaptado de Pitt &amp; Muck, 1993.</a:t>
            </a: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179388" y="188913"/>
            <a:ext cx="458152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Retirada desuniforme;</a:t>
            </a:r>
          </a:p>
          <a:p>
            <a:pPr algn="l" eaLnBrk="0" hangingPunct="0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Oxigênio até 6 m no perfil;</a:t>
            </a:r>
          </a:p>
        </p:txBody>
      </p:sp>
      <p:sp>
        <p:nvSpPr>
          <p:cNvPr id="313372" name="Rectangle 28"/>
          <p:cNvSpPr>
            <a:spLocks noChangeArrowheads="1"/>
          </p:cNvSpPr>
          <p:nvPr/>
        </p:nvSpPr>
        <p:spPr bwMode="auto">
          <a:xfrm>
            <a:off x="0" y="1484313"/>
            <a:ext cx="27828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Perda de EL (0-38%)</a:t>
            </a:r>
          </a:p>
        </p:txBody>
      </p:sp>
      <p:sp>
        <p:nvSpPr>
          <p:cNvPr id="313373" name="Rectangle 29"/>
          <p:cNvSpPr>
            <a:spLocks noChangeArrowheads="1"/>
          </p:cNvSpPr>
          <p:nvPr/>
        </p:nvSpPr>
        <p:spPr bwMode="auto">
          <a:xfrm>
            <a:off x="2916238" y="1700213"/>
            <a:ext cx="1747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pt-BR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(Honig et al., 1999)</a:t>
            </a:r>
          </a:p>
        </p:txBody>
      </p:sp>
      <p:graphicFrame>
        <p:nvGraphicFramePr>
          <p:cNvPr id="313374" name="Group 30"/>
          <p:cNvGraphicFramePr>
            <a:graphicFrameLocks noGrp="1"/>
          </p:cNvGraphicFramePr>
          <p:nvPr/>
        </p:nvGraphicFramePr>
        <p:xfrm>
          <a:off x="71438" y="3965575"/>
          <a:ext cx="8964612" cy="1558800"/>
        </p:xfrm>
        <a:graphic>
          <a:graphicData uri="http://schemas.openxmlformats.org/drawingml/2006/table">
            <a:tbl>
              <a:tblPr/>
              <a:tblGrid>
                <a:gridCol w="990600"/>
                <a:gridCol w="1565275"/>
                <a:gridCol w="788987"/>
                <a:gridCol w="1016000"/>
                <a:gridCol w="669925"/>
                <a:gridCol w="403225"/>
                <a:gridCol w="1225550"/>
                <a:gridCol w="677863"/>
                <a:gridCol w="404812"/>
                <a:gridCol w="1222375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Consumo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Produção de leite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(kg/vaca/ano)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  <a:r>
                        <a:rPr kumimoji="0" lang="pt-BR" sz="12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silos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Densidade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(kg/m</a:t>
                      </a:r>
                      <a:r>
                        <a:rPr kumimoji="0" lang="pt-B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Inverno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Verão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74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(</a:t>
                      </a:r>
                      <a:r>
                        <a:rPr kumimoji="0" lang="pt-B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pH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Avanço semanal (m)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(</a:t>
                      </a:r>
                      <a:r>
                        <a:rPr kumimoji="0" lang="pt-B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pH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Avanço semanal (m)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8352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1536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1-3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0,77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0,98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8958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1315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2-3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634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0,91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11030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150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4-5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576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1,68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313430" name="Rectangle 86"/>
          <p:cNvSpPr>
            <a:spLocks noChangeArrowheads="1"/>
          </p:cNvSpPr>
          <p:nvPr/>
        </p:nvSpPr>
        <p:spPr bwMode="auto">
          <a:xfrm>
            <a:off x="30163" y="3422650"/>
            <a:ext cx="8070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Índices técnicos de fazendas produtoras de leite e das suas silagens de milho</a:t>
            </a:r>
          </a:p>
        </p:txBody>
      </p:sp>
      <p:sp>
        <p:nvSpPr>
          <p:cNvPr id="313431" name="Text Box 87"/>
          <p:cNvSpPr txBox="1">
            <a:spLocks noChangeArrowheads="1"/>
          </p:cNvSpPr>
          <p:nvPr/>
        </p:nvSpPr>
        <p:spPr bwMode="auto">
          <a:xfrm>
            <a:off x="6011863" y="5645150"/>
            <a:ext cx="576262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0,11</a:t>
            </a:r>
          </a:p>
        </p:txBody>
      </p:sp>
      <p:sp>
        <p:nvSpPr>
          <p:cNvPr id="313432" name="Text Box 88"/>
          <p:cNvSpPr txBox="1">
            <a:spLocks noChangeArrowheads="1"/>
          </p:cNvSpPr>
          <p:nvPr/>
        </p:nvSpPr>
        <p:spPr bwMode="auto">
          <a:xfrm>
            <a:off x="7956550" y="5645150"/>
            <a:ext cx="576263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0,14</a:t>
            </a:r>
          </a:p>
        </p:txBody>
      </p:sp>
      <p:sp>
        <p:nvSpPr>
          <p:cNvPr id="313433" name="Text Box 89"/>
          <p:cNvSpPr txBox="1">
            <a:spLocks noChangeArrowheads="1"/>
          </p:cNvSpPr>
          <p:nvPr/>
        </p:nvSpPr>
        <p:spPr bwMode="auto">
          <a:xfrm>
            <a:off x="6588125" y="6003925"/>
            <a:ext cx="576263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0,24</a:t>
            </a:r>
          </a:p>
        </p:txBody>
      </p:sp>
      <p:sp>
        <p:nvSpPr>
          <p:cNvPr id="313434" name="Text Box 90"/>
          <p:cNvSpPr txBox="1">
            <a:spLocks noChangeArrowheads="1"/>
          </p:cNvSpPr>
          <p:nvPr/>
        </p:nvSpPr>
        <p:spPr bwMode="auto">
          <a:xfrm>
            <a:off x="7453313" y="6003925"/>
            <a:ext cx="647700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0,31</a:t>
            </a:r>
          </a:p>
        </p:txBody>
      </p:sp>
      <p:sp>
        <p:nvSpPr>
          <p:cNvPr id="313435" name="Line 91"/>
          <p:cNvSpPr>
            <a:spLocks noChangeShapeType="1"/>
          </p:cNvSpPr>
          <p:nvPr/>
        </p:nvSpPr>
        <p:spPr bwMode="auto">
          <a:xfrm flipH="1">
            <a:off x="5795963" y="4797425"/>
            <a:ext cx="71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36" name="Line 92"/>
          <p:cNvSpPr>
            <a:spLocks noChangeShapeType="1"/>
          </p:cNvSpPr>
          <p:nvPr/>
        </p:nvSpPr>
        <p:spPr bwMode="auto">
          <a:xfrm>
            <a:off x="5795963" y="47974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37" name="Line 93"/>
          <p:cNvSpPr>
            <a:spLocks noChangeShapeType="1"/>
          </p:cNvSpPr>
          <p:nvPr/>
        </p:nvSpPr>
        <p:spPr bwMode="auto">
          <a:xfrm>
            <a:off x="5795963" y="5805488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38" name="Line 94"/>
          <p:cNvSpPr>
            <a:spLocks noChangeShapeType="1"/>
          </p:cNvSpPr>
          <p:nvPr/>
        </p:nvSpPr>
        <p:spPr bwMode="auto">
          <a:xfrm>
            <a:off x="8675688" y="4797425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39" name="Line 95"/>
          <p:cNvSpPr>
            <a:spLocks noChangeShapeType="1"/>
          </p:cNvSpPr>
          <p:nvPr/>
        </p:nvSpPr>
        <p:spPr bwMode="auto">
          <a:xfrm>
            <a:off x="8748713" y="47974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0" name="Line 96"/>
          <p:cNvSpPr>
            <a:spLocks noChangeShapeType="1"/>
          </p:cNvSpPr>
          <p:nvPr/>
        </p:nvSpPr>
        <p:spPr bwMode="auto">
          <a:xfrm flipH="1">
            <a:off x="8604250" y="5805488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1" name="Line 97"/>
          <p:cNvSpPr>
            <a:spLocks noChangeShapeType="1"/>
          </p:cNvSpPr>
          <p:nvPr/>
        </p:nvSpPr>
        <p:spPr bwMode="auto">
          <a:xfrm flipH="1">
            <a:off x="5651500" y="537368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2" name="Line 98"/>
          <p:cNvSpPr>
            <a:spLocks noChangeShapeType="1"/>
          </p:cNvSpPr>
          <p:nvPr/>
        </p:nvSpPr>
        <p:spPr bwMode="auto">
          <a:xfrm>
            <a:off x="5651500" y="5373688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3" name="Line 99"/>
          <p:cNvSpPr>
            <a:spLocks noChangeShapeType="1"/>
          </p:cNvSpPr>
          <p:nvPr/>
        </p:nvSpPr>
        <p:spPr bwMode="auto">
          <a:xfrm>
            <a:off x="5651500" y="6165850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4" name="Line 100"/>
          <p:cNvSpPr>
            <a:spLocks noChangeShapeType="1"/>
          </p:cNvSpPr>
          <p:nvPr/>
        </p:nvSpPr>
        <p:spPr bwMode="auto">
          <a:xfrm>
            <a:off x="8604250" y="53736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5" name="Line 101"/>
          <p:cNvSpPr>
            <a:spLocks noChangeShapeType="1"/>
          </p:cNvSpPr>
          <p:nvPr/>
        </p:nvSpPr>
        <p:spPr bwMode="auto">
          <a:xfrm>
            <a:off x="8964613" y="537368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6" name="Line 102"/>
          <p:cNvSpPr>
            <a:spLocks noChangeShapeType="1"/>
          </p:cNvSpPr>
          <p:nvPr/>
        </p:nvSpPr>
        <p:spPr bwMode="auto">
          <a:xfrm flipH="1">
            <a:off x="8172450" y="6092825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47" name="Text Box 103"/>
          <p:cNvSpPr txBox="1">
            <a:spLocks noChangeArrowheads="1"/>
          </p:cNvSpPr>
          <p:nvPr/>
        </p:nvSpPr>
        <p:spPr bwMode="auto">
          <a:xfrm>
            <a:off x="71438" y="5661025"/>
            <a:ext cx="45005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Fonte:</a:t>
            </a: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Adaptado de Borreani et al., 2003. 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3448" name="Rectangle 104"/>
          <p:cNvSpPr>
            <a:spLocks noChangeArrowheads="1"/>
          </p:cNvSpPr>
          <p:nvPr/>
        </p:nvSpPr>
        <p:spPr bwMode="auto">
          <a:xfrm>
            <a:off x="71438" y="4005263"/>
            <a:ext cx="2484437" cy="1511300"/>
          </a:xfrm>
          <a:prstGeom prst="rect">
            <a:avLst/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1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31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31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31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31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31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31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1000"/>
                                        <p:tgtEl>
                                          <p:spTgt spid="31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31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70" grpId="0"/>
      <p:bldP spid="313372" grpId="0"/>
      <p:bldP spid="313373" grpId="0"/>
      <p:bldP spid="313430" grpId="0"/>
      <p:bldP spid="313431" grpId="0" animBg="1"/>
      <p:bldP spid="313431" grpId="1" animBg="1"/>
      <p:bldP spid="313432" grpId="0" animBg="1"/>
      <p:bldP spid="313432" grpId="1" animBg="1"/>
      <p:bldP spid="313433" grpId="0" animBg="1"/>
      <p:bldP spid="313434" grpId="0" animBg="1"/>
      <p:bldP spid="313435" grpId="0" animBg="1"/>
      <p:bldP spid="313435" grpId="1" animBg="1"/>
      <p:bldP spid="313436" grpId="0" animBg="1"/>
      <p:bldP spid="313436" grpId="1" animBg="1"/>
      <p:bldP spid="313437" grpId="0" animBg="1"/>
      <p:bldP spid="313437" grpId="1" animBg="1"/>
      <p:bldP spid="313438" grpId="0" animBg="1"/>
      <p:bldP spid="313438" grpId="1" animBg="1"/>
      <p:bldP spid="313439" grpId="0" animBg="1"/>
      <p:bldP spid="313439" grpId="1" animBg="1"/>
      <p:bldP spid="313440" grpId="0" animBg="1"/>
      <p:bldP spid="313440" grpId="1" animBg="1"/>
      <p:bldP spid="313441" grpId="0" animBg="1"/>
      <p:bldP spid="313442" grpId="0" animBg="1"/>
      <p:bldP spid="313443" grpId="0" animBg="1"/>
      <p:bldP spid="313444" grpId="0" animBg="1"/>
      <p:bldP spid="313445" grpId="0" animBg="1"/>
      <p:bldP spid="313446" grpId="0" animBg="1"/>
      <p:bldP spid="313448" grpId="0" animBg="1"/>
      <p:bldP spid="31344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1692275" y="2349500"/>
            <a:ext cx="5472113" cy="650875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Redução dos custos da tonelada de NDT das SILAGENS de GRAMÍNEAS TROPICAIS</a:t>
            </a: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611188" y="1628775"/>
            <a:ext cx="4600575" cy="376238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FF00"/>
                </a:solidFill>
                <a:effectLst/>
              </a:rPr>
              <a:t>RECUPERAÇÃO DE MS digestível/hectare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0" y="620713"/>
            <a:ext cx="5472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PACOTE TECNOLÓGICO: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2843213" y="620713"/>
            <a:ext cx="47529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ADOTADO DE MANEIRA CRITERIOSA</a:t>
            </a:r>
          </a:p>
        </p:txBody>
      </p:sp>
      <p:sp>
        <p:nvSpPr>
          <p:cNvPr id="315398" name="Line 6"/>
          <p:cNvSpPr>
            <a:spLocks noChangeShapeType="1"/>
          </p:cNvSpPr>
          <p:nvPr/>
        </p:nvSpPr>
        <p:spPr bwMode="auto">
          <a:xfrm>
            <a:off x="323850" y="1125538"/>
            <a:ext cx="0" cy="6492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399" name="Line 7"/>
          <p:cNvSpPr>
            <a:spLocks noChangeShapeType="1"/>
          </p:cNvSpPr>
          <p:nvPr/>
        </p:nvSpPr>
        <p:spPr bwMode="auto">
          <a:xfrm>
            <a:off x="323850" y="1773238"/>
            <a:ext cx="2159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>
            <a:off x="900113" y="2133600"/>
            <a:ext cx="0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>
            <a:off x="900113" y="2781300"/>
            <a:ext cx="576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179388" y="3573463"/>
            <a:ext cx="3529012" cy="37623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submetidas a tratamentos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3995738" y="3573463"/>
            <a:ext cx="3529012" cy="376237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Submetidas a tratamentos</a:t>
            </a:r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>
            <a:off x="5651500" y="4005263"/>
            <a:ext cx="0" cy="431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4284663" y="4513263"/>
            <a:ext cx="2881312" cy="8604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1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Condições Adequadas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1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16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Efeito do Tratamento</a:t>
            </a:r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 flipH="1">
            <a:off x="2771775" y="3068638"/>
            <a:ext cx="431800" cy="4333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>
            <a:off x="5219700" y="3068638"/>
            <a:ext cx="360363" cy="4333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15408" name="Picture 16" descr="aplicaçao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4450"/>
            <a:ext cx="1439862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5409" name="Picture 17" descr="DSCF0011"/>
          <p:cNvPicPr>
            <a:picLocks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7596188" y="1449388"/>
            <a:ext cx="1439862" cy="1258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5410" name="Picture 18" descr="Colhedora_vagão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2817813"/>
            <a:ext cx="1439862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5411" name="Picture 19" descr="Tanz_AF_Compactação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4186238"/>
            <a:ext cx="1439862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5412" name="Picture 20" descr="silo superfície"/>
          <p:cNvPicPr>
            <a:picLocks noChangeArrowheads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>
            <a:off x="7235825" y="5516563"/>
            <a:ext cx="1800225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5413" name="Picture 21" descr="MVC-006F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5483225"/>
            <a:ext cx="180022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5414" name="Picture 22" descr="MVC-007F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516563"/>
            <a:ext cx="1800225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5415" name="Picture 23" descr="Pesagem_Balança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294188"/>
            <a:ext cx="2808287" cy="2447925"/>
          </a:xfrm>
          <a:prstGeom prst="rect">
            <a:avLst/>
          </a:prstGeom>
          <a:solidFill>
            <a:srgbClr val="0066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8" grpId="0" animBg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3600450" cy="669925"/>
          </a:xfrm>
        </p:spPr>
        <p:txBody>
          <a:bodyPr/>
          <a:lstStyle/>
          <a:p>
            <a:pPr algn="ctr"/>
            <a:r>
              <a:rPr lang="pt-BR" sz="3200">
                <a:solidFill>
                  <a:srgbClr val="FFFF00"/>
                </a:solidFill>
                <a:latin typeface="Arial" charset="0"/>
              </a:rPr>
              <a:t>Limitações</a:t>
            </a:r>
            <a:endParaRPr lang="pt-BR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179388" y="1052513"/>
            <a:ext cx="81375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Forma de conhecer os limites apresentados pelas Gramíneas Tropicais 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34925" y="2035175"/>
            <a:ext cx="2016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Décadas: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2051050" y="2060575"/>
            <a:ext cx="327818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Padrão de fermentação</a:t>
            </a:r>
          </a:p>
          <a:p>
            <a:r>
              <a:rPr lang="pt-BR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(Inter-relação)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5795963" y="1660525"/>
            <a:ext cx="2447925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Teor MS (MS)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CHO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Poder Tampão (PT)</a:t>
            </a:r>
          </a:p>
        </p:txBody>
      </p:sp>
      <p:sp>
        <p:nvSpPr>
          <p:cNvPr id="327687" name="AutoShape 7"/>
          <p:cNvSpPr>
            <a:spLocks/>
          </p:cNvSpPr>
          <p:nvPr/>
        </p:nvSpPr>
        <p:spPr bwMode="auto">
          <a:xfrm>
            <a:off x="5364163" y="1557338"/>
            <a:ext cx="431800" cy="1512887"/>
          </a:xfrm>
          <a:prstGeom prst="leftBrace">
            <a:avLst>
              <a:gd name="adj1" fmla="val 29197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003300"/>
              </a:solidFill>
              <a:effectLst/>
              <a:latin typeface="Tahoma" pitchFamily="34" charset="0"/>
            </a:endParaRP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611188" y="3357563"/>
            <a:ext cx="2012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 sz="1800">
              <a:effectLst/>
              <a:latin typeface="Tahoma" pitchFamily="34" charset="0"/>
            </a:endParaRPr>
          </a:p>
          <a:p>
            <a:pPr algn="l"/>
            <a:r>
              <a:rPr lang="pt-BR" sz="1800">
                <a:effectLst/>
                <a:latin typeface="Tahoma" pitchFamily="34" charset="0"/>
              </a:rPr>
              <a:t>		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593975" y="3665538"/>
            <a:ext cx="6588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3132138" y="3763963"/>
            <a:ext cx="40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=</a:t>
            </a:r>
          </a:p>
        </p:txBody>
      </p:sp>
      <p:sp>
        <p:nvSpPr>
          <p:cNvPr id="327691" name="Rectangle 11"/>
          <p:cNvSpPr>
            <a:spLocks noChangeArrowheads="1"/>
          </p:cNvSpPr>
          <p:nvPr/>
        </p:nvSpPr>
        <p:spPr bwMode="auto">
          <a:xfrm>
            <a:off x="3694113" y="3692525"/>
            <a:ext cx="2173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MS + 8 x CHO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5148263" y="4124325"/>
            <a:ext cx="5730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</a:t>
            </a:r>
          </a:p>
        </p:txBody>
      </p:sp>
      <p:sp>
        <p:nvSpPr>
          <p:cNvPr id="327693" name="Line 13"/>
          <p:cNvSpPr>
            <a:spLocks noChangeShapeType="1"/>
          </p:cNvSpPr>
          <p:nvPr/>
        </p:nvSpPr>
        <p:spPr bwMode="auto">
          <a:xfrm>
            <a:off x="5148263" y="4149725"/>
            <a:ext cx="576262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94" name="Line 14"/>
          <p:cNvSpPr>
            <a:spLocks noChangeShapeType="1"/>
          </p:cNvSpPr>
          <p:nvPr/>
        </p:nvSpPr>
        <p:spPr bwMode="auto">
          <a:xfrm>
            <a:off x="6011863" y="4246563"/>
            <a:ext cx="0" cy="334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95" name="Line 15"/>
          <p:cNvSpPr>
            <a:spLocks noChangeShapeType="1"/>
          </p:cNvSpPr>
          <p:nvPr/>
        </p:nvSpPr>
        <p:spPr bwMode="auto">
          <a:xfrm flipV="1">
            <a:off x="3635375" y="3743325"/>
            <a:ext cx="0" cy="33337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96" name="Line 16"/>
          <p:cNvSpPr>
            <a:spLocks noChangeShapeType="1"/>
          </p:cNvSpPr>
          <p:nvPr/>
        </p:nvSpPr>
        <p:spPr bwMode="auto">
          <a:xfrm flipV="1">
            <a:off x="6011863" y="3743325"/>
            <a:ext cx="0" cy="33337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2268538" y="5038725"/>
            <a:ext cx="4425950" cy="406400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Riscos de fermentações secundárias </a:t>
            </a:r>
          </a:p>
        </p:txBody>
      </p:sp>
      <p:sp>
        <p:nvSpPr>
          <p:cNvPr id="327698" name="Rectangle 18"/>
          <p:cNvSpPr>
            <a:spLocks noChangeArrowheads="1"/>
          </p:cNvSpPr>
          <p:nvPr/>
        </p:nvSpPr>
        <p:spPr bwMode="auto">
          <a:xfrm>
            <a:off x="1308100" y="6076950"/>
            <a:ext cx="6297613" cy="376238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AÇÕES E/OU RECURSOS 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M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odificação deste Cenário </a:t>
            </a:r>
          </a:p>
        </p:txBody>
      </p:sp>
      <p:sp>
        <p:nvSpPr>
          <p:cNvPr id="327699" name="AutoShape 19"/>
          <p:cNvSpPr>
            <a:spLocks noChangeArrowheads="1"/>
          </p:cNvSpPr>
          <p:nvPr/>
        </p:nvSpPr>
        <p:spPr bwMode="auto">
          <a:xfrm>
            <a:off x="4140200" y="5516563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800" b="1">
              <a:solidFill>
                <a:srgbClr val="FFFF00"/>
              </a:solidFill>
              <a:effectLst/>
              <a:latin typeface="Tahoma" pitchFamily="34" charset="0"/>
            </a:endParaRPr>
          </a:p>
        </p:txBody>
      </p:sp>
      <p:sp>
        <p:nvSpPr>
          <p:cNvPr id="327700" name="Rectangle 20"/>
          <p:cNvSpPr>
            <a:spLocks noChangeArrowheads="1"/>
          </p:cNvSpPr>
          <p:nvPr/>
        </p:nvSpPr>
        <p:spPr bwMode="auto">
          <a:xfrm>
            <a:off x="7026275" y="3195638"/>
            <a:ext cx="2082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400" b="1">
                <a:solidFill>
                  <a:srgbClr val="006600"/>
                </a:solidFill>
                <a:effectLst/>
              </a:rPr>
              <a:t>Wilkinson et al. (1982) </a:t>
            </a:r>
          </a:p>
        </p:txBody>
      </p:sp>
      <p:sp>
        <p:nvSpPr>
          <p:cNvPr id="327701" name="AutoShape 21"/>
          <p:cNvSpPr>
            <a:spLocks noChangeArrowheads="1"/>
          </p:cNvSpPr>
          <p:nvPr/>
        </p:nvSpPr>
        <p:spPr bwMode="auto">
          <a:xfrm>
            <a:off x="5041900" y="3644900"/>
            <a:ext cx="790575" cy="936625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3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/>
      <p:bldP spid="327685" grpId="0"/>
      <p:bldP spid="327686" grpId="0"/>
      <p:bldP spid="327687" grpId="0" animBg="1"/>
      <p:bldP spid="327689" grpId="0"/>
      <p:bldP spid="327690" grpId="0"/>
      <p:bldP spid="327691" grpId="0"/>
      <p:bldP spid="327692" grpId="0"/>
      <p:bldP spid="327693" grpId="0" animBg="1"/>
      <p:bldP spid="327694" grpId="0" animBg="1"/>
      <p:bldP spid="327695" grpId="0" animBg="1"/>
      <p:bldP spid="327696" grpId="0" animBg="1"/>
      <p:bldP spid="327697" grpId="0" animBg="1"/>
      <p:bldP spid="327698" grpId="0" animBg="1"/>
      <p:bldP spid="327699" grpId="0" animBg="1"/>
      <p:bldP spid="327700" grpId="0"/>
      <p:bldP spid="3277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2627313" y="115888"/>
            <a:ext cx="4248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Considerações Finais</a:t>
            </a: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55563" y="908050"/>
            <a:ext cx="444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Espaço no setor agropecuário</a:t>
            </a: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471488" y="1387475"/>
            <a:ext cx="2008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Produtividade</a:t>
            </a: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427038" y="1747838"/>
            <a:ext cx="2898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Abrangência nacional</a:t>
            </a:r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414338" y="2108200"/>
            <a:ext cx="3125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Flexibilidade de manejo</a:t>
            </a: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-69850" y="2995613"/>
            <a:ext cx="43545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Respeitar um planejamento</a:t>
            </a:r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47625" y="3644900"/>
            <a:ext cx="7712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Aproveitamento da forragem excedente (VERÃO)  </a:t>
            </a: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mal explorada</a:t>
            </a:r>
            <a:endParaRPr lang="pt-BR" sz="18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84138" y="4070350"/>
            <a:ext cx="56086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Aumento eficiência de utilização das pastagens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323850" y="4724400"/>
            <a:ext cx="6769100" cy="466725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Estratégia: Principal deficiência dos pecuaristas: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4211638" y="5876925"/>
            <a:ext cx="4824412" cy="37623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Utilizar eficientemente a forragem produzida</a:t>
            </a:r>
          </a:p>
        </p:txBody>
      </p:sp>
      <p:sp>
        <p:nvSpPr>
          <p:cNvPr id="317452" name="Line 12"/>
          <p:cNvSpPr>
            <a:spLocks noChangeShapeType="1"/>
          </p:cNvSpPr>
          <p:nvPr/>
        </p:nvSpPr>
        <p:spPr bwMode="auto">
          <a:xfrm>
            <a:off x="3059113" y="5300663"/>
            <a:ext cx="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53" name="Line 13"/>
          <p:cNvSpPr>
            <a:spLocks noChangeShapeType="1"/>
          </p:cNvSpPr>
          <p:nvPr/>
        </p:nvSpPr>
        <p:spPr bwMode="auto">
          <a:xfrm>
            <a:off x="3059113" y="6092825"/>
            <a:ext cx="10080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  <p:bldP spid="317445" grpId="0"/>
      <p:bldP spid="317446" grpId="0"/>
      <p:bldP spid="317447" grpId="0"/>
      <p:bldP spid="317448" grpId="0"/>
      <p:bldP spid="317449" grpId="0"/>
      <p:bldP spid="317450" grpId="0" animBg="1"/>
      <p:bldP spid="317451" grpId="0" animBg="1"/>
      <p:bldP spid="317452" grpId="0" animBg="1"/>
      <p:bldP spid="3174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Departam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9491" name="Picture 3" descr="U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5213350"/>
            <a:ext cx="1066800" cy="1600200"/>
          </a:xfrm>
          <a:prstGeom prst="rect">
            <a:avLst/>
          </a:prstGeom>
          <a:noFill/>
        </p:spPr>
      </p:pic>
      <p:pic>
        <p:nvPicPr>
          <p:cNvPr id="319492" name="Picture 4" descr="Ceres Esal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1638" y="5289550"/>
            <a:ext cx="1087437" cy="1524000"/>
          </a:xfrm>
          <a:prstGeom prst="rect">
            <a:avLst/>
          </a:prstGeom>
          <a:noFill/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2051050" y="5373688"/>
            <a:ext cx="460216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i="1" dirty="0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Departamento de Zootecnia</a:t>
            </a:r>
          </a:p>
          <a:p>
            <a:r>
              <a:rPr lang="pt-BR" sz="1800" i="1" dirty="0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USP/ESALQ</a:t>
            </a:r>
          </a:p>
          <a:p>
            <a:r>
              <a:rPr lang="pt-BR" sz="1800" i="1" dirty="0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(19) 3429-4134</a:t>
            </a:r>
          </a:p>
          <a:p>
            <a:r>
              <a:rPr lang="pt-BR" sz="1800" i="1" dirty="0" smtClean="0">
                <a:solidFill>
                  <a:srgbClr val="CC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FDD"/>
                    </a:outerShdw>
                  </a:cont>
                  <a:cont type="tree" name="">
                    <a:effect ref="fillLine"/>
                    <a:outerShdw dist="38100" dir="2700000" algn="tl">
                      <a:srgbClr val="7A997A"/>
                    </a:outerShdw>
                  </a:cont>
                  <a:effect ref="fillLine"/>
                </a:effectDag>
              </a:rPr>
              <a:t>nussio@usp.br</a:t>
            </a:r>
            <a:endParaRPr lang="pt-BR" sz="1800" i="1" dirty="0">
              <a:solidFill>
                <a:srgbClr val="CCFFCC"/>
              </a:solidFill>
              <a:effectDag name="">
                <a:cont type="tree" name="">
                  <a:effect ref="fillLine"/>
                  <a:outerShdw dist="38100" dir="13500000" algn="br">
                    <a:srgbClr val="DDFFDD"/>
                  </a:outerShdw>
                </a:cont>
                <a:cont type="tree" name="">
                  <a:effect ref="fillLine"/>
                  <a:outerShdw dist="38100" dir="2700000" algn="tl">
                    <a:srgbClr val="7A997A"/>
                  </a:outerShdw>
                </a:cont>
                <a:effect ref="fillLine"/>
              </a:effectDag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AutoShape 2"/>
          <p:cNvSpPr>
            <a:spLocks noChangeArrowheads="1"/>
          </p:cNvSpPr>
          <p:nvPr/>
        </p:nvSpPr>
        <p:spPr bwMode="auto">
          <a:xfrm>
            <a:off x="1403350" y="1701800"/>
            <a:ext cx="4824413" cy="1295400"/>
          </a:xfrm>
          <a:prstGeom prst="rightArrowCallout">
            <a:avLst>
              <a:gd name="adj1" fmla="val 25000"/>
              <a:gd name="adj2" fmla="val 25000"/>
              <a:gd name="adj3" fmla="val 62071"/>
              <a:gd name="adj4" fmla="val 66667"/>
            </a:avLst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36513" y="765175"/>
            <a:ext cx="4248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Processo de conservação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115888"/>
            <a:ext cx="3600450" cy="669925"/>
          </a:xfrm>
          <a:noFill/>
          <a:ln/>
        </p:spPr>
        <p:txBody>
          <a:bodyPr/>
          <a:lstStyle/>
          <a:p>
            <a:pPr algn="ctr"/>
            <a:r>
              <a:rPr lang="pt-BR" sz="3200">
                <a:solidFill>
                  <a:srgbClr val="FFFF00"/>
                </a:solidFill>
                <a:latin typeface="Arial" charset="0"/>
              </a:rPr>
              <a:t>Limitações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4805363" y="966788"/>
            <a:ext cx="4303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Desaparecimento de energia e MS</a:t>
            </a:r>
          </a:p>
        </p:txBody>
      </p:sp>
      <p:sp>
        <p:nvSpPr>
          <p:cNvPr id="329734" name="AutoShape 6"/>
          <p:cNvSpPr>
            <a:spLocks noChangeArrowheads="1"/>
          </p:cNvSpPr>
          <p:nvPr/>
        </p:nvSpPr>
        <p:spPr bwMode="auto">
          <a:xfrm>
            <a:off x="4211638" y="1052513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0" y="4121150"/>
            <a:ext cx="63341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pt-BR" sz="1800">
              <a:effectLst/>
              <a:latin typeface="Tahoma" pitchFamily="34" charset="0"/>
            </a:endParaRPr>
          </a:p>
          <a:p>
            <a:pPr algn="just"/>
            <a:endParaRPr lang="pt-BR" sz="1800">
              <a:effectLst/>
              <a:latin typeface="Tahoma" pitchFamily="34" charset="0"/>
            </a:endParaRPr>
          </a:p>
          <a:p>
            <a:pPr algn="just"/>
            <a:endParaRPr lang="pt-BR" sz="1800">
              <a:effectLst/>
              <a:latin typeface="Tahoma" pitchFamily="34" charset="0"/>
            </a:endParaRPr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0" y="2108200"/>
            <a:ext cx="1392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Perdas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1350963" y="1736725"/>
            <a:ext cx="33655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Fermentação secundária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Efluente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Deteriorações aeróbias</a:t>
            </a: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6732588" y="1995488"/>
            <a:ext cx="1944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 a 40%</a:t>
            </a:r>
          </a:p>
        </p:txBody>
      </p:sp>
      <p:sp>
        <p:nvSpPr>
          <p:cNvPr id="329739" name="Rectangle 11"/>
          <p:cNvSpPr>
            <a:spLocks noChangeArrowheads="1"/>
          </p:cNvSpPr>
          <p:nvPr/>
        </p:nvSpPr>
        <p:spPr bwMode="auto">
          <a:xfrm>
            <a:off x="250825" y="3141663"/>
            <a:ext cx="20923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solidFill>
                  <a:srgbClr val="003300"/>
                </a:solidFill>
                <a:effectLst/>
              </a:rPr>
              <a:t>(McDonald et al., 1991)</a:t>
            </a:r>
          </a:p>
        </p:txBody>
      </p:sp>
      <p:pic>
        <p:nvPicPr>
          <p:cNvPr id="329740" name="Picture 12" descr="Braq_30d_efluent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078288"/>
            <a:ext cx="2879725" cy="215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29741" name="Picture 13" descr="Silagem_Braq_30d_saditiv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78288"/>
            <a:ext cx="2879725" cy="215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179388" y="6272213"/>
            <a:ext cx="763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Silagem de capim Marandu, não aditivada (30 dias rebrotação)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6516688" y="3413125"/>
            <a:ext cx="2519362" cy="37623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 kg NDT Produzido</a:t>
            </a:r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>
            <a:off x="7667625" y="2781300"/>
            <a:ext cx="0" cy="433388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6948488" y="4508500"/>
            <a:ext cx="1655762" cy="711200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Receita da Atividade</a:t>
            </a:r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>
            <a:off x="7667625" y="3933825"/>
            <a:ext cx="0" cy="433388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6" grpId="0"/>
      <p:bldP spid="329737" grpId="0"/>
      <p:bldP spid="329738" grpId="0"/>
      <p:bldP spid="329739" grpId="0"/>
      <p:bldP spid="329742" grpId="0"/>
      <p:bldP spid="329743" grpId="0" animBg="1"/>
      <p:bldP spid="329744" grpId="0" animBg="1"/>
      <p:bldP spid="329745" grpId="0" animBg="1"/>
      <p:bldP spid="3297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-36513" y="620713"/>
            <a:ext cx="8964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População Epifítica de Microrganismos e Processo de Colonização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484438" y="44450"/>
            <a:ext cx="3600450" cy="669925"/>
          </a:xfrm>
          <a:noFill/>
          <a:ln/>
        </p:spPr>
        <p:txBody>
          <a:bodyPr/>
          <a:lstStyle/>
          <a:p>
            <a:pPr algn="ctr"/>
            <a:r>
              <a:rPr lang="pt-BR" sz="3200">
                <a:solidFill>
                  <a:srgbClr val="FFFF00"/>
                </a:solidFill>
                <a:latin typeface="Arial" charset="0"/>
              </a:rPr>
              <a:t>Limitações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0" y="4121150"/>
            <a:ext cx="63341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pt-BR" sz="1800">
              <a:effectLst/>
              <a:latin typeface="Tahoma" pitchFamily="34" charset="0"/>
            </a:endParaRPr>
          </a:p>
          <a:p>
            <a:pPr algn="just"/>
            <a:endParaRPr lang="pt-BR" sz="1800">
              <a:effectLst/>
              <a:latin typeface="Tahoma" pitchFamily="34" charset="0"/>
            </a:endParaRPr>
          </a:p>
          <a:p>
            <a:pPr algn="just"/>
            <a:endParaRPr lang="pt-BR" sz="1800">
              <a:effectLst/>
              <a:latin typeface="Tahoma" pitchFamily="34" charset="0"/>
            </a:endParaRPr>
          </a:p>
        </p:txBody>
      </p:sp>
      <p:pic>
        <p:nvPicPr>
          <p:cNvPr id="331781" name="Picture 5" descr="Forragem_vagã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2875"/>
            <a:ext cx="2879725" cy="2159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31782" name="Picture 6" descr="Bomba_inoculante_A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583113"/>
            <a:ext cx="2879725" cy="2159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323850" y="3789363"/>
            <a:ext cx="2393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CORTE E PICAGEM</a:t>
            </a:r>
            <a:r>
              <a:rPr lang="pt-BR" sz="1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3635375" y="1557338"/>
            <a:ext cx="1793875" cy="1092200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800" i="1">
                <a:effectLst>
                  <a:outerShdw blurRad="38100" dist="38100" dir="2700000" algn="tl">
                    <a:srgbClr val="000000"/>
                  </a:outerShdw>
                </a:effectLst>
              </a:rPr>
              <a:t>Clostridium</a:t>
            </a:r>
            <a:endParaRPr lang="pt-BR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Enterobactérias</a:t>
            </a:r>
          </a:p>
          <a:p>
            <a:pPr>
              <a:lnSpc>
                <a:spcPct val="120000"/>
              </a:lnSpc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Leveduras </a:t>
            </a:r>
          </a:p>
        </p:txBody>
      </p:sp>
      <p:pic>
        <p:nvPicPr>
          <p:cNvPr id="331785" name="Picture 9" descr="j0234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363" y="3584575"/>
            <a:ext cx="868362" cy="923925"/>
          </a:xfrm>
          <a:prstGeom prst="rect">
            <a:avLst/>
          </a:prstGeom>
          <a:noFill/>
        </p:spPr>
      </p:pic>
      <p:pic>
        <p:nvPicPr>
          <p:cNvPr id="331786" name="Picture 10" descr="Descarregamento_forragem"/>
          <p:cNvPicPr>
            <a:picLocks noChangeArrowheads="1"/>
          </p:cNvPicPr>
          <p:nvPr/>
        </p:nvPicPr>
        <p:blipFill>
          <a:blip r:embed="rId6" cstate="print"/>
          <a:srcRect l="11409"/>
          <a:stretch>
            <a:fillRect/>
          </a:stretch>
        </p:blipFill>
        <p:spPr bwMode="auto">
          <a:xfrm>
            <a:off x="6084888" y="1412875"/>
            <a:ext cx="2879725" cy="2159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3132138" y="2781300"/>
            <a:ext cx="2879725" cy="0"/>
          </a:xfrm>
          <a:prstGeom prst="line">
            <a:avLst/>
          </a:prstGeom>
          <a:noFill/>
          <a:ln w="57150">
            <a:solidFill>
              <a:srgbClr val="09530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7812088" y="3644900"/>
            <a:ext cx="0" cy="863600"/>
          </a:xfrm>
          <a:prstGeom prst="line">
            <a:avLst/>
          </a:prstGeom>
          <a:noFill/>
          <a:ln w="57150">
            <a:solidFill>
              <a:srgbClr val="09530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H="1">
            <a:off x="4356100" y="5734050"/>
            <a:ext cx="1584325" cy="0"/>
          </a:xfrm>
          <a:prstGeom prst="line">
            <a:avLst/>
          </a:prstGeom>
          <a:noFill/>
          <a:ln w="57150">
            <a:solidFill>
              <a:srgbClr val="09530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1790" name="Rectangle 14"/>
          <p:cNvSpPr>
            <a:spLocks noChangeArrowheads="1"/>
          </p:cNvSpPr>
          <p:nvPr/>
        </p:nvSpPr>
        <p:spPr bwMode="auto">
          <a:xfrm>
            <a:off x="534988" y="5224463"/>
            <a:ext cx="3638550" cy="10160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9530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BENEFÍCIOS DOS ADITIVOS</a:t>
            </a:r>
          </a:p>
          <a:p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  <a:p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CUSTOS DO VOLUMOSO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  <p:bldP spid="331784" grpId="0" animBg="1"/>
      <p:bldP spid="331787" grpId="0" animBg="1"/>
      <p:bldP spid="331788" grpId="0" animBg="1"/>
      <p:bldP spid="331789" grpId="0" animBg="1"/>
      <p:bldP spid="3317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-36513" y="1112838"/>
            <a:ext cx="9185276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/>
                <a:latin typeface="Tahoma" pitchFamily="34" charset="0"/>
              </a:rPr>
              <a:t> 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CUIDADO :</a:t>
            </a: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Desconhecimento por parte dos usuários desta Tecnologia</a:t>
            </a:r>
            <a:endParaRPr lang="pt-BR" sz="1800" b="1">
              <a:effectLst/>
              <a:latin typeface="Tahoma" pitchFamily="34" charset="0"/>
            </a:endParaRPr>
          </a:p>
          <a:p>
            <a:pPr algn="l"/>
            <a:endParaRPr lang="pt-BR" sz="1800" b="1">
              <a:effectLst/>
              <a:latin typeface="Tahoma" pitchFamily="34" charset="0"/>
            </a:endParaRP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971550" y="188913"/>
            <a:ext cx="73040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Custo da Silagem de Gramíneas Tropicais</a:t>
            </a:r>
          </a:p>
        </p:txBody>
      </p:sp>
      <p:pic>
        <p:nvPicPr>
          <p:cNvPr id="333828" name="Picture 4" descr="espiga milho ponto colheita"/>
          <p:cNvPicPr>
            <a:picLocks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>
            <a:off x="5364163" y="1846263"/>
            <a:ext cx="1800225" cy="2519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33829" name="Picture 5" descr="Sorgo ponto colheita"/>
          <p:cNvPicPr>
            <a:picLocks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164388" y="1846263"/>
            <a:ext cx="1800225" cy="2519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33830" name="Picture 6" descr="Silagem napier"/>
          <p:cNvPicPr>
            <a:picLocks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50825" y="1846263"/>
            <a:ext cx="3598863" cy="2519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356100" y="2781300"/>
            <a:ext cx="5032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755650" y="4437063"/>
            <a:ext cx="2447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PRODUTIVIDADE</a:t>
            </a:r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5940425" y="4365625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QUALIDADE</a:t>
            </a:r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>
            <a:off x="1908175" y="4797425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1908175" y="5661025"/>
            <a:ext cx="5256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3836" name="Line 12"/>
          <p:cNvSpPr>
            <a:spLocks noChangeShapeType="1"/>
          </p:cNvSpPr>
          <p:nvPr/>
        </p:nvSpPr>
        <p:spPr bwMode="auto">
          <a:xfrm flipV="1">
            <a:off x="7164388" y="4797425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2124075" y="5805488"/>
            <a:ext cx="4752975" cy="788987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>
                <a:solidFill>
                  <a:srgbClr val="FFFF00"/>
                </a:solidFill>
                <a:effectLst/>
              </a:rPr>
              <a:t> Custo: kg NDT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pt-BR" sz="1800">
                <a:solidFill>
                  <a:srgbClr val="FFFF00"/>
                </a:solidFill>
                <a:effectLst/>
              </a:rPr>
              <a:t> Escala Produção: kg MS Digestível/ha/ano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3419475" y="5157788"/>
            <a:ext cx="2089150" cy="376237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effectLst/>
                <a:latin typeface="Tahoma" pitchFamily="34" charset="0"/>
              </a:rPr>
              <a:t>Silagem de Capim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1" grpId="0"/>
      <p:bldP spid="333832" grpId="0"/>
      <p:bldP spid="333833" grpId="0"/>
      <p:bldP spid="333834" grpId="0" animBg="1"/>
      <p:bldP spid="333835" grpId="0" animBg="1"/>
      <p:bldP spid="333836" grpId="0" animBg="1"/>
      <p:bldP spid="333837" grpId="0" animBg="1"/>
      <p:bldP spid="3338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100013" y="2133600"/>
            <a:ext cx="7856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MERCADO:</a:t>
            </a:r>
            <a:r>
              <a:rPr lang="pt-BR" sz="2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 Disponibilidade </a:t>
            </a:r>
            <a:r>
              <a:rPr lang="pt-BR" sz="2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Categoria de Aditivos</a:t>
            </a:r>
            <a:r>
              <a:rPr lang="pt-B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18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107950" y="2827338"/>
            <a:ext cx="6840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PRODUTOR:</a:t>
            </a:r>
            <a:r>
              <a:rPr lang="pt-BR" sz="1800">
                <a:effectLst/>
                <a:latin typeface="Tahoma" pitchFamily="34" charset="0"/>
              </a:rPr>
              <a:t> </a:t>
            </a:r>
            <a:r>
              <a:rPr lang="pt-BR" sz="2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Responder algumas perguntas: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71438" y="3414713"/>
            <a:ext cx="8604250" cy="2328862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Por que devo usar aditivo para silagem?</a:t>
            </a:r>
          </a:p>
          <a:p>
            <a:pPr algn="l">
              <a:buFont typeface="Wingdings" pitchFamily="2" charset="2"/>
              <a:buNone/>
            </a:pPr>
            <a:endParaRPr lang="pt-BR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Char char="ü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Qual o melhor de aditivo de acordo com a cultura a ser ensilada?</a:t>
            </a:r>
          </a:p>
          <a:p>
            <a:pPr algn="l">
              <a:buFont typeface="Wingdings" pitchFamily="2" charset="2"/>
              <a:buNone/>
            </a:pPr>
            <a:endParaRPr lang="pt-BR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Char char="ü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De qual fabricante deveria comprar?</a:t>
            </a:r>
          </a:p>
          <a:p>
            <a:pPr algn="l">
              <a:buFont typeface="Wingdings" pitchFamily="2" charset="2"/>
              <a:buNone/>
            </a:pPr>
            <a:endParaRPr lang="pt-BR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 typeface="Wingdings" pitchFamily="2" charset="2"/>
              <a:buChar char="ü"/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Qual a expectativa quanto aos parâmetros técnicos? </a:t>
            </a:r>
          </a:p>
          <a:p>
            <a:pPr algn="l"/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			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6872288" y="5805488"/>
            <a:ext cx="1876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Muck &amp; Kung (1997)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68263" y="6138863"/>
            <a:ext cx="623252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Decisão x Efeito exercido pelos Aditivos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107950" y="307975"/>
            <a:ext cx="6535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pt-BR" sz="1800" b="1">
                <a:effectLst/>
              </a:rPr>
              <a:t> 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Escócia (2002)</a:t>
            </a:r>
            <a:r>
              <a:rPr lang="pt-BR" sz="1800" b="1">
                <a:effectLst/>
              </a:rPr>
              <a:t> : </a:t>
            </a:r>
            <a:r>
              <a:rPr 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XIII Internacional Silage Conference</a:t>
            </a: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4500563" y="971550"/>
            <a:ext cx="35687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Controle de perdas </a:t>
            </a:r>
          </a:p>
          <a:p>
            <a:pPr algn="l">
              <a:lnSpc>
                <a:spcPct val="120000"/>
              </a:lnSpc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Direcionamento de aditivos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35881" name="AutoShape 9"/>
          <p:cNvSpPr>
            <a:spLocks noChangeArrowheads="1"/>
          </p:cNvSpPr>
          <p:nvPr/>
        </p:nvSpPr>
        <p:spPr bwMode="auto">
          <a:xfrm>
            <a:off x="3492500" y="765175"/>
            <a:ext cx="863600" cy="719138"/>
          </a:xfrm>
          <a:prstGeom prst="curvedRightArrow">
            <a:avLst>
              <a:gd name="adj1" fmla="val 20000"/>
              <a:gd name="adj2" fmla="val 40000"/>
              <a:gd name="adj3" fmla="val 40029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80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/>
      <p:bldP spid="335875" grpId="0"/>
      <p:bldP spid="335876" grpId="0" animBg="1"/>
      <p:bldP spid="335877" grpId="0"/>
      <p:bldP spid="335878" grpId="0"/>
      <p:bldP spid="335880" grpId="0"/>
      <p:bldP spid="3358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2325688" y="158750"/>
            <a:ext cx="42624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Inoculantes bacterianos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34925" y="1052513"/>
            <a:ext cx="1800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Objetivo: 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303213" y="1557338"/>
            <a:ext cx="2597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Rápido declínio do pH</a:t>
            </a:r>
            <a:endParaRPr lang="pt-BR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347788" y="2065338"/>
            <a:ext cx="4044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Restrição de bactérias indesejáveis</a:t>
            </a: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2636838" y="2708275"/>
            <a:ext cx="474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Principalmente as do Gênero </a:t>
            </a:r>
            <a:r>
              <a:rPr lang="pt-BR" sz="18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Clostridium</a:t>
            </a:r>
            <a:r>
              <a:rPr lang="pt-BR" sz="1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1331913" y="3527425"/>
            <a:ext cx="6583362" cy="406400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Síntese de ácido butírico e Degradação de proteínas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37928" name="Line 8"/>
          <p:cNvSpPr>
            <a:spLocks noChangeShapeType="1"/>
          </p:cNvSpPr>
          <p:nvPr/>
        </p:nvSpPr>
        <p:spPr bwMode="auto">
          <a:xfrm>
            <a:off x="900113" y="19161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29" name="Line 9"/>
          <p:cNvSpPr>
            <a:spLocks noChangeShapeType="1"/>
          </p:cNvSpPr>
          <p:nvPr/>
        </p:nvSpPr>
        <p:spPr bwMode="auto">
          <a:xfrm>
            <a:off x="900113" y="2276475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30" name="Line 10"/>
          <p:cNvSpPr>
            <a:spLocks noChangeShapeType="1"/>
          </p:cNvSpPr>
          <p:nvPr/>
        </p:nvSpPr>
        <p:spPr bwMode="auto">
          <a:xfrm>
            <a:off x="2195513" y="2420938"/>
            <a:ext cx="0" cy="5032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31" name="Line 11"/>
          <p:cNvSpPr>
            <a:spLocks noChangeShapeType="1"/>
          </p:cNvSpPr>
          <p:nvPr/>
        </p:nvSpPr>
        <p:spPr bwMode="auto">
          <a:xfrm>
            <a:off x="2195513" y="2924175"/>
            <a:ext cx="3603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32" name="Line 12"/>
          <p:cNvSpPr>
            <a:spLocks noChangeShapeType="1"/>
          </p:cNvSpPr>
          <p:nvPr/>
        </p:nvSpPr>
        <p:spPr bwMode="auto">
          <a:xfrm>
            <a:off x="4787900" y="3068638"/>
            <a:ext cx="0" cy="3603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33" name="Rectangle 13"/>
          <p:cNvSpPr>
            <a:spLocks noChangeArrowheads="1"/>
          </p:cNvSpPr>
          <p:nvPr/>
        </p:nvSpPr>
        <p:spPr bwMode="auto">
          <a:xfrm>
            <a:off x="2882900" y="4532313"/>
            <a:ext cx="4219575" cy="466725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Declínio na Ingestão de MS 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>
            <a:off x="4787900" y="4076700"/>
            <a:ext cx="0" cy="3603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>
            <a:off x="468313" y="1916113"/>
            <a:ext cx="0" cy="41767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>
            <a:off x="468313" y="6092825"/>
            <a:ext cx="647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1212850" y="5810250"/>
            <a:ext cx="2825750" cy="750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População Epifítica BAL</a:t>
            </a:r>
          </a:p>
          <a:p>
            <a:pPr>
              <a:lnSpc>
                <a:spcPct val="140000"/>
              </a:lnSpc>
            </a:pPr>
            <a:r>
              <a:rPr lang="pt-BR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(Variável)</a:t>
            </a:r>
          </a:p>
        </p:txBody>
      </p:sp>
      <p:sp>
        <p:nvSpPr>
          <p:cNvPr id="337938" name="Rectangle 18"/>
          <p:cNvSpPr>
            <a:spLocks noChangeArrowheads="1"/>
          </p:cNvSpPr>
          <p:nvPr/>
        </p:nvSpPr>
        <p:spPr bwMode="auto">
          <a:xfrm>
            <a:off x="7004050" y="5738813"/>
            <a:ext cx="1539875" cy="760412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0953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Adição BAL</a:t>
            </a:r>
          </a:p>
          <a:p>
            <a:pPr>
              <a:lnSpc>
                <a:spcPct val="140000"/>
              </a:lnSpc>
            </a:pPr>
            <a:r>
              <a:rPr lang="pt-BR" sz="1800" b="1">
                <a:solidFill>
                  <a:srgbClr val="0953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(Inoculação)</a:t>
            </a:r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4427538" y="6092825"/>
            <a:ext cx="230505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40" name="Text Box 20"/>
          <p:cNvSpPr txBox="1">
            <a:spLocks noChangeArrowheads="1"/>
          </p:cNvSpPr>
          <p:nvPr/>
        </p:nvSpPr>
        <p:spPr bwMode="auto">
          <a:xfrm>
            <a:off x="4572000" y="5661025"/>
            <a:ext cx="1944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INSUFICIENTE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/>
      <p:bldP spid="337925" grpId="0"/>
      <p:bldP spid="337926" grpId="0"/>
      <p:bldP spid="337927" grpId="0" animBg="1"/>
      <p:bldP spid="337928" grpId="0" animBg="1"/>
      <p:bldP spid="337929" grpId="0" animBg="1"/>
      <p:bldP spid="337930" grpId="0" animBg="1"/>
      <p:bldP spid="337931" grpId="0" animBg="1"/>
      <p:bldP spid="337932" grpId="0" animBg="1"/>
      <p:bldP spid="337933" grpId="0" animBg="1"/>
      <p:bldP spid="337934" grpId="0" animBg="1"/>
      <p:bldP spid="337935" grpId="0" animBg="1"/>
      <p:bldP spid="337936" grpId="0" animBg="1"/>
      <p:bldP spid="337937" grpId="0"/>
      <p:bldP spid="337938" grpId="0" animBg="1"/>
      <p:bldP spid="337939" grpId="0" animBg="1"/>
      <p:bldP spid="337940" grpId="0"/>
    </p:bldLst>
  </p:timing>
</p:sld>
</file>

<file path=ppt/theme/theme1.xml><?xml version="1.0" encoding="utf-8"?>
<a:theme xmlns:a="http://schemas.openxmlformats.org/drawingml/2006/main" name="Oceano">
  <a:themeElements>
    <a:clrScheme name="Oceano 4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Oceano</Template>
  <TotalTime>2518</TotalTime>
  <Words>1888</Words>
  <Application>Microsoft Office PowerPoint</Application>
  <PresentationFormat>Apresentação na tela (4:3)</PresentationFormat>
  <Paragraphs>446</Paragraphs>
  <Slides>41</Slides>
  <Notes>41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Oceano</vt:lpstr>
      <vt:lpstr>Gráfico</vt:lpstr>
      <vt:lpstr>Slide 1</vt:lpstr>
      <vt:lpstr>Slide 2</vt:lpstr>
      <vt:lpstr>Introdução</vt:lpstr>
      <vt:lpstr>Limitações</vt:lpstr>
      <vt:lpstr>Limitações</vt:lpstr>
      <vt:lpstr>Limitações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José Leonardo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José Leonardo</dc:creator>
  <cp:lastModifiedBy>Andrea</cp:lastModifiedBy>
  <cp:revision>177</cp:revision>
  <dcterms:created xsi:type="dcterms:W3CDTF">2005-09-26T18:30:43Z</dcterms:created>
  <dcterms:modified xsi:type="dcterms:W3CDTF">2014-10-03T21:26:25Z</dcterms:modified>
</cp:coreProperties>
</file>