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sldIdLst>
    <p:sldId id="256" r:id="rId2"/>
    <p:sldId id="309" r:id="rId3"/>
    <p:sldId id="310" r:id="rId4"/>
    <p:sldId id="311" r:id="rId5"/>
    <p:sldId id="312" r:id="rId6"/>
    <p:sldId id="313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7" r:id="rId25"/>
    <p:sldId id="280" r:id="rId26"/>
    <p:sldId id="276" r:id="rId27"/>
    <p:sldId id="278" r:id="rId28"/>
    <p:sldId id="279" r:id="rId29"/>
    <p:sldId id="281" r:id="rId30"/>
    <p:sldId id="282" r:id="rId31"/>
    <p:sldId id="283" r:id="rId32"/>
    <p:sldId id="284" r:id="rId33"/>
    <p:sldId id="289" r:id="rId34"/>
    <p:sldId id="285" r:id="rId35"/>
    <p:sldId id="286" r:id="rId36"/>
    <p:sldId id="287" r:id="rId37"/>
    <p:sldId id="288" r:id="rId38"/>
    <p:sldId id="290" r:id="rId39"/>
    <p:sldId id="295" r:id="rId40"/>
    <p:sldId id="291" r:id="rId41"/>
    <p:sldId id="292" r:id="rId42"/>
    <p:sldId id="293" r:id="rId43"/>
    <p:sldId id="294" r:id="rId44"/>
    <p:sldId id="296" r:id="rId45"/>
    <p:sldId id="298" r:id="rId46"/>
    <p:sldId id="297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570EF-D295-44DC-B227-2B3931A3D02F}" type="datetimeFigureOut">
              <a:rPr lang="pt-BR" smtClean="0"/>
              <a:pPr/>
              <a:t>10/03/2016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A9E17-1986-4F01-9374-8A6C6B8689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3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6D213-45AC-40AA-A18C-846FDAD92A51}" type="slidenum">
              <a:rPr lang="pt-BR"/>
              <a:pPr/>
              <a:t>37</a:t>
            </a:fld>
            <a:endParaRPr lang="pt-B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9E17-1986-4F01-9374-8A6C6B8689B5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F69DB-17E6-4518-9A4F-53D73C41DF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E6F7-A308-4947-A040-8405A6FC2B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FA0E3-36D2-4A3F-BF51-B7259223D9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25205-15C8-4FBB-93E7-CB12F61FAD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33400" y="404813"/>
            <a:ext cx="8153400" cy="61198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D731-DEEF-4D16-972F-13E103585F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5A99-E548-43DB-A80D-285517481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F546-249A-49F1-80A8-1733A8A397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FF2B-F065-4A07-A339-802CD308C1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E64F-BCB4-4964-84FC-51DCE56595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E6CC-A15C-4F6B-B7A2-837A025F7D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CB1D-4863-443B-842A-037EB2BFD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C7AE8-7F4D-42E4-AA0A-2142DBB2F3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069EE908-4306-409C-9C60-BFA07AD8C3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Classificação das Neoplasias </a:t>
            </a:r>
            <a:r>
              <a:rPr lang="pt-BR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Mielóides</a:t>
            </a:r>
            <a:endParaRPr lang="pt-BR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Programa Educacional HEMO 2009</a:t>
            </a:r>
          </a:p>
          <a:p>
            <a:pPr eaLnBrk="1" hangingPunct="1"/>
            <a:r>
              <a:rPr lang="pt-BR" dirty="0" smtClean="0"/>
              <a:t>Florianópolis – 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7171" name="Picture 3" descr="pg21 fig1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47609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92725" y="1290638"/>
            <a:ext cx="212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latin typeface="Times New Roman" pitchFamily="18" charset="0"/>
              </a:rPr>
              <a:t>Monoblastos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92725" y="3233738"/>
            <a:ext cx="2278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latin typeface="Times New Roman" pitchFamily="18" charset="0"/>
              </a:rPr>
              <a:t>Promonócitos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92725" y="5486400"/>
            <a:ext cx="3275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latin typeface="Times New Roman" pitchFamily="18" charset="0"/>
              </a:rPr>
              <a:t>Monócitos anormais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Megacarioblastos</a:t>
            </a:r>
          </a:p>
        </p:txBody>
      </p:sp>
      <p:pic>
        <p:nvPicPr>
          <p:cNvPr id="8195" name="Picture 3" descr="pg 137 fig6_36"/>
          <p:cNvPicPr>
            <a:picLocks noChangeAspect="1" noChangeArrowheads="1"/>
          </p:cNvPicPr>
          <p:nvPr/>
        </p:nvPicPr>
        <p:blipFill>
          <a:blip r:embed="rId2"/>
          <a:srcRect l="3394" t="4184" r="1540" b="27882"/>
          <a:stretch>
            <a:fillRect/>
          </a:stretch>
        </p:blipFill>
        <p:spPr bwMode="auto">
          <a:xfrm>
            <a:off x="179388" y="2708275"/>
            <a:ext cx="8821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Recomendações da OMS</a:t>
            </a:r>
          </a:p>
        </p:txBody>
      </p:sp>
      <p:sp>
        <p:nvSpPr>
          <p:cNvPr id="24579" name="Rectangle 3" descr="Papel jornal"/>
          <p:cNvSpPr>
            <a:spLocks noGrp="1" noChangeArrowheads="1"/>
          </p:cNvSpPr>
          <p:nvPr>
            <p:ph type="body" idx="1"/>
          </p:nvPr>
        </p:nvSpPr>
        <p:spPr>
          <a:xfrm>
            <a:off x="762000" y="1766888"/>
            <a:ext cx="7696200" cy="4038600"/>
          </a:xfrm>
          <a:blipFill dpi="0" rotWithShape="1">
            <a:blip r:embed="rId2"/>
            <a:srcRect/>
            <a:tile tx="0" ty="0" sx="100000" sy="100000" flip="none" algn="tl"/>
          </a:blipFill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t-BR" sz="2400" b="1" smtClean="0"/>
              <a:t>Contagem manual do SP: 200 leucócitos</a:t>
            </a:r>
          </a:p>
          <a:p>
            <a:pPr eaLnBrk="1" hangingPunct="1">
              <a:defRPr/>
            </a:pPr>
            <a:r>
              <a:rPr lang="pt-BR" sz="2400" b="1" smtClean="0"/>
              <a:t>Contagem manual da M.O.: 500 células nucleadas (incluir eritroblastos e mastócitos)</a:t>
            </a:r>
          </a:p>
          <a:p>
            <a:pPr eaLnBrk="1" hangingPunct="1">
              <a:defRPr/>
            </a:pPr>
            <a:r>
              <a:rPr lang="pt-BR" sz="2400" b="1" smtClean="0"/>
              <a:t>Biópsia de M.O.: celularidade, topografia, maturação e estroma</a:t>
            </a:r>
          </a:p>
          <a:p>
            <a:pPr eaLnBrk="1" hangingPunct="1">
              <a:defRPr/>
            </a:pPr>
            <a:r>
              <a:rPr lang="pt-BR" sz="2400" b="1" smtClean="0"/>
              <a:t>As contagens de blastos na BMO e PMO devem correlacionar-se (IHC para CD34), mas a relação com a imunofenotipagem é sofrível</a:t>
            </a:r>
          </a:p>
          <a:p>
            <a:pPr eaLnBrk="1" hangingPunct="1">
              <a:defRPr/>
            </a:pPr>
            <a:r>
              <a:rPr lang="pt-BR" sz="2400" b="1" smtClean="0"/>
              <a:t>Citoquímica: MPO e Esterase (complementam a imunofenotipagem e morfologia)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Definição e Critérios Diagnósticos</a:t>
            </a:r>
            <a:endParaRPr lang="pt-BR" noProof="1" smtClean="0"/>
          </a:p>
        </p:txBody>
      </p:sp>
      <p:sp>
        <p:nvSpPr>
          <p:cNvPr id="26627" name="Rectangle 3" descr="Papel jornal"/>
          <p:cNvSpPr>
            <a:spLocks noGrp="1" noChangeArrowheads="1"/>
          </p:cNvSpPr>
          <p:nvPr>
            <p:ph type="body" idx="1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b="1" smtClean="0"/>
              <a:t>Percentagem de blastos na M.O. ou sangue </a:t>
            </a:r>
            <a:r>
              <a:rPr lang="pt-BR" sz="2000" b="1" smtClean="0">
                <a:sym typeface="Symbol" pitchFamily="18" charset="2"/>
              </a:rPr>
              <a:t> 20%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smtClean="0"/>
              <a:t>Mieloblastos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smtClean="0"/>
              <a:t>Monoblastos + Promonócitos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smtClean="0"/>
              <a:t>Megacarioblastos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smtClean="0"/>
              <a:t>Sarcoma granulocítico (a menos que haja história prévia de MDS/NMP ou NMP)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smtClean="0"/>
              <a:t>Demonstração de anormalidades citogéneticas específicas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smtClean="0"/>
              <a:t>Precursores eritróides </a:t>
            </a:r>
            <a:r>
              <a:rPr lang="pt-BR" sz="2800" b="1" smtClean="0">
                <a:sym typeface="Symbol" pitchFamily="18" charset="2"/>
              </a:rPr>
              <a:t></a:t>
            </a:r>
            <a:r>
              <a:rPr lang="pt-BR" sz="2800" b="1" smtClean="0"/>
              <a:t> 50% + mieloblastos </a:t>
            </a:r>
            <a:r>
              <a:rPr lang="pt-BR" sz="2800" b="1" smtClean="0">
                <a:sym typeface="Symbol" pitchFamily="18" charset="2"/>
              </a:rPr>
              <a:t> 20% das células não eritróides</a:t>
            </a:r>
            <a:r>
              <a:rPr lang="pt-BR" sz="2800" b="1" smtClean="0"/>
              <a:t> </a:t>
            </a:r>
            <a:endParaRPr lang="pt-BR" sz="2800" b="1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696200" cy="576263"/>
          </a:xfrm>
        </p:spPr>
        <p:txBody>
          <a:bodyPr/>
          <a:lstStyle/>
          <a:p>
            <a:pPr algn="ctr" eaLnBrk="1" hangingPunct="1"/>
            <a:r>
              <a:rPr lang="pt-BR" sz="2900" smtClean="0"/>
              <a:t>Aumento do Componente Eritróide</a:t>
            </a:r>
          </a:p>
        </p:txBody>
      </p:sp>
      <p:graphicFrame>
        <p:nvGraphicFramePr>
          <p:cNvPr id="25666" name="Group 66"/>
          <p:cNvGraphicFramePr>
            <a:graphicFrameLocks noGrp="1"/>
          </p:cNvGraphicFramePr>
          <p:nvPr>
            <p:ph type="tbl" idx="1"/>
          </p:nvPr>
        </p:nvGraphicFramePr>
        <p:xfrm>
          <a:off x="395288" y="1905000"/>
          <a:ext cx="8280400" cy="4307080"/>
        </p:xfrm>
        <a:graphic>
          <a:graphicData uri="http://schemas.openxmlformats.org/drawingml/2006/table">
            <a:tbl>
              <a:tblPr/>
              <a:tblGrid>
                <a:gridCol w="1985962"/>
                <a:gridCol w="2051050"/>
                <a:gridCol w="2227263"/>
                <a:gridCol w="2016125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precursores eritr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</a:rPr>
                        <a:t>ó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S.P. /M.O.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Outros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</a:rPr>
                        <a:t>ó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stico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50%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20% blastos (cels nucleadas)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Displasia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LMA c/ mielodisplasia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80% precursores com matura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  <a:sym typeface="Symbol" pitchFamily="18" charset="2"/>
                        </a:rPr>
                        <a:t>ç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ão m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  <a:sym typeface="Symbol" pitchFamily="18" charset="2"/>
                        </a:rPr>
                        <a:t>í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nima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 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blastos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 componente granuloc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</a:rPr>
                        <a:t>í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Eritroleucemia pura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50%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&lt; 20% blastos (cels nucleadas)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20% blastos (cels não eritr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  <a:sym typeface="Symbol" pitchFamily="18" charset="2"/>
                        </a:rPr>
                        <a:t>ó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ides)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Leucemia aguda eritr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</a:rPr>
                        <a:t>ó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ide/miel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</a:rPr>
                        <a:t>ó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50%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&lt; 20% blastos (cels nucleadas)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&lt; 20% blastos (cels não eritr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/>
                          <a:sym typeface="Symbol" pitchFamily="18" charset="2"/>
                        </a:rPr>
                        <a:t>ó</a:t>
                      </a: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ides)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Análise da Classificação da OMS 2009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Destaque aos subtipos associados à anormalidades genéticas específicas – subtipos com identidade “clínica-patológica-genética”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Gênese das leucemias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20725" y="1911350"/>
            <a:ext cx="3541713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Mutações de Classe I</a:t>
            </a:r>
          </a:p>
          <a:p>
            <a:pPr algn="ctr"/>
            <a:r>
              <a:rPr lang="pt-BR" sz="2000" b="1"/>
              <a:t>Vantagem proliferativa </a:t>
            </a:r>
          </a:p>
          <a:p>
            <a:pPr algn="ctr"/>
            <a:r>
              <a:rPr lang="pt-BR" sz="2000" b="1"/>
              <a:t>e/ou resistência à apoptose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932363" y="1916113"/>
            <a:ext cx="3443287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/>
              <a:t>Mutações de Classe II</a:t>
            </a:r>
          </a:p>
          <a:p>
            <a:pPr algn="ctr"/>
            <a:r>
              <a:rPr lang="pt-BR" sz="2000" b="1"/>
              <a:t>Bloqueio da diferenciação </a:t>
            </a:r>
          </a:p>
          <a:p>
            <a:pPr algn="ctr"/>
            <a:r>
              <a:rPr lang="pt-BR" sz="2000" b="1"/>
              <a:t>e subsequente apoptose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46150" y="2960688"/>
            <a:ext cx="3121025" cy="1458912"/>
            <a:chOff x="596" y="1865"/>
            <a:chExt cx="1966" cy="919"/>
          </a:xfrm>
        </p:grpSpPr>
        <p:sp>
          <p:nvSpPr>
            <p:cNvPr id="13325" name="Text Box 7"/>
            <p:cNvSpPr txBox="1">
              <a:spLocks noChangeArrowheads="1"/>
            </p:cNvSpPr>
            <p:nvPr/>
          </p:nvSpPr>
          <p:spPr bwMode="auto">
            <a:xfrm>
              <a:off x="596" y="2324"/>
              <a:ext cx="1966" cy="460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>
                  <a:solidFill>
                    <a:srgbClr val="000066"/>
                  </a:solidFill>
                </a:rPr>
                <a:t>FLT3-ITD ou TKD,</a:t>
              </a:r>
            </a:p>
            <a:p>
              <a:pPr algn="ctr"/>
              <a:r>
                <a:rPr lang="pt-BR" sz="2000" b="1">
                  <a:solidFill>
                    <a:srgbClr val="000066"/>
                  </a:solidFill>
                </a:rPr>
                <a:t>Kit, RAS, PTPN11, JAK2</a:t>
              </a:r>
            </a:p>
          </p:txBody>
        </p:sp>
        <p:cxnSp>
          <p:nvCxnSpPr>
            <p:cNvPr id="13326" name="AutoShape 10"/>
            <p:cNvCxnSpPr>
              <a:cxnSpLocks noChangeShapeType="1"/>
              <a:stCxn id="13315" idx="2"/>
              <a:endCxn id="13325" idx="0"/>
            </p:cNvCxnSpPr>
            <p:nvPr/>
          </p:nvCxnSpPr>
          <p:spPr bwMode="auto">
            <a:xfrm>
              <a:off x="1570" y="1865"/>
              <a:ext cx="9" cy="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56113" y="2965450"/>
            <a:ext cx="4364037" cy="1785938"/>
            <a:chOff x="2807" y="1868"/>
            <a:chExt cx="2749" cy="1125"/>
          </a:xfrm>
        </p:grpSpPr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2807" y="2341"/>
              <a:ext cx="2749" cy="652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>
                  <a:solidFill>
                    <a:srgbClr val="000066"/>
                  </a:solidFill>
                </a:rPr>
                <a:t>PML-RARA, RUNX1-RUNX1T1,</a:t>
              </a:r>
            </a:p>
            <a:p>
              <a:pPr algn="ctr"/>
              <a:r>
                <a:rPr lang="pt-BR" sz="2000" b="1">
                  <a:solidFill>
                    <a:srgbClr val="000066"/>
                  </a:solidFill>
                </a:rPr>
                <a:t>CBFB-MYH11, fusões envolvendo </a:t>
              </a:r>
            </a:p>
            <a:p>
              <a:pPr algn="ctr"/>
              <a:r>
                <a:rPr lang="pt-BR" sz="2000" b="1">
                  <a:solidFill>
                    <a:srgbClr val="000066"/>
                  </a:solidFill>
                </a:rPr>
                <a:t>o gene MLL, CEBPA, NPM1?</a:t>
              </a:r>
            </a:p>
          </p:txBody>
        </p:sp>
        <p:cxnSp>
          <p:nvCxnSpPr>
            <p:cNvPr id="13324" name="AutoShape 12"/>
            <p:cNvCxnSpPr>
              <a:cxnSpLocks noChangeShapeType="1"/>
              <a:stCxn id="13316" idx="2"/>
              <a:endCxn id="13323" idx="0"/>
            </p:cNvCxnSpPr>
            <p:nvPr/>
          </p:nvCxnSpPr>
          <p:spPr bwMode="auto">
            <a:xfrm flipH="1">
              <a:off x="4182" y="1868"/>
              <a:ext cx="10" cy="4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06663" y="4433888"/>
            <a:ext cx="4132262" cy="1690687"/>
            <a:chOff x="1579" y="2793"/>
            <a:chExt cx="2603" cy="1065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2245" y="3475"/>
              <a:ext cx="688" cy="383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CC0000"/>
                  </a:solidFill>
                </a:rPr>
                <a:t>LMA</a:t>
              </a:r>
            </a:p>
          </p:txBody>
        </p:sp>
        <p:cxnSp>
          <p:nvCxnSpPr>
            <p:cNvPr id="13321" name="AutoShape 14"/>
            <p:cNvCxnSpPr>
              <a:cxnSpLocks noChangeShapeType="1"/>
              <a:stCxn id="13325" idx="2"/>
              <a:endCxn id="13320" idx="0"/>
            </p:cNvCxnSpPr>
            <p:nvPr/>
          </p:nvCxnSpPr>
          <p:spPr bwMode="auto">
            <a:xfrm>
              <a:off x="1579" y="2793"/>
              <a:ext cx="1010" cy="67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3322" name="AutoShape 15"/>
            <p:cNvCxnSpPr>
              <a:cxnSpLocks noChangeShapeType="1"/>
              <a:stCxn id="13323" idx="2"/>
              <a:endCxn id="13320" idx="0"/>
            </p:cNvCxnSpPr>
            <p:nvPr/>
          </p:nvCxnSpPr>
          <p:spPr bwMode="auto">
            <a:xfrm flipH="1">
              <a:off x="2589" y="3002"/>
              <a:ext cx="1593" cy="46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Análise da Classificação da OMS 2009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32000"/>
            <a:ext cx="8715436" cy="50974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</a:pPr>
            <a:r>
              <a:rPr lang="pt-BR" sz="2400" b="1" dirty="0" smtClean="0"/>
              <a:t>LMA associada à anormalidades genéticas específicas + Anormalidades gênicas em pacientes com cariótipo normal (NPM1 e CEBPA </a:t>
            </a:r>
            <a:r>
              <a:rPr lang="pt-BR" sz="2400" b="1" dirty="0" err="1" smtClean="0"/>
              <a:t>mut</a:t>
            </a:r>
            <a:r>
              <a:rPr lang="pt-BR" sz="2400" b="1" dirty="0" smtClean="0"/>
              <a:t>. – categorias provisórias)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</a:pPr>
            <a:r>
              <a:rPr lang="pt-BR" sz="2400" b="1" dirty="0" smtClean="0"/>
              <a:t>LMA com displasia de múltiplas linhagens substituída por LMA com alterações associadas com </a:t>
            </a:r>
            <a:r>
              <a:rPr lang="pt-BR" sz="2400" b="1" dirty="0" err="1" smtClean="0"/>
              <a:t>mielodisplasia</a:t>
            </a:r>
            <a:r>
              <a:rPr lang="pt-BR" sz="2400" b="1" dirty="0" smtClean="0"/>
              <a:t>  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</a:pPr>
            <a:r>
              <a:rPr lang="pt-BR" sz="2400" b="1" dirty="0" smtClean="0"/>
              <a:t>LMA associada a tratamento prévio</a:t>
            </a:r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</a:pPr>
            <a:r>
              <a:rPr lang="pt-BR" sz="2400" b="1" dirty="0" smtClean="0"/>
              <a:t>Sarcoma </a:t>
            </a:r>
            <a:r>
              <a:rPr lang="pt-BR" sz="2400" b="1" dirty="0" err="1" smtClean="0"/>
              <a:t>granulocítico</a:t>
            </a:r>
            <a:endParaRPr lang="pt-BR" sz="2400" b="1" dirty="0" smtClean="0"/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</a:pPr>
            <a:r>
              <a:rPr lang="pt-BR" sz="2400" b="1" dirty="0" smtClean="0"/>
              <a:t>Neoplasias </a:t>
            </a:r>
            <a:r>
              <a:rPr lang="pt-BR" sz="2400" b="1" dirty="0" err="1" smtClean="0"/>
              <a:t>mielóides</a:t>
            </a:r>
            <a:r>
              <a:rPr lang="pt-BR" sz="2400" b="1" dirty="0" smtClean="0"/>
              <a:t> associadas à síndrome de </a:t>
            </a:r>
            <a:r>
              <a:rPr lang="pt-BR" sz="2400" b="1" dirty="0" err="1" smtClean="0"/>
              <a:t>Down</a:t>
            </a:r>
            <a:endParaRPr lang="pt-BR" sz="2400" b="1" dirty="0" smtClean="0"/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sz="2400" b="1" dirty="0" err="1" smtClean="0"/>
              <a:t>Neoplasia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células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dendriticas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blásticas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plasmocitóides</a:t>
            </a:r>
            <a:endParaRPr lang="en-US" sz="2400" b="1" dirty="0" smtClean="0"/>
          </a:p>
          <a:p>
            <a:pPr marL="457200" indent="-457200" eaLnBrk="1" hangingPunct="1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sz="2400" b="1" dirty="0" smtClean="0"/>
              <a:t>LMA </a:t>
            </a:r>
            <a:r>
              <a:rPr lang="en-US" sz="2400" b="1" dirty="0" err="1" smtClean="0"/>
              <a:t>não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espeçificada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outra</a:t>
            </a:r>
            <a:r>
              <a:rPr lang="en-US" sz="2400" b="1" dirty="0" smtClean="0"/>
              <a:t> forma</a:t>
            </a: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 – LMA associada à anormalidades citogenéticas específicas</a:t>
            </a:r>
            <a:endParaRPr lang="pt-BR" sz="2800" smtClean="0"/>
          </a:p>
        </p:txBody>
      </p:sp>
      <p:sp>
        <p:nvSpPr>
          <p:cNvPr id="15363" name="Espaço Reservado para Conteúdo 4"/>
          <p:cNvSpPr>
            <a:spLocks noGrp="1"/>
          </p:cNvSpPr>
          <p:nvPr>
            <p:ph idx="1"/>
          </p:nvPr>
        </p:nvSpPr>
        <p:spPr>
          <a:xfrm>
            <a:off x="142875" y="1905000"/>
            <a:ext cx="9096375" cy="4038600"/>
          </a:xfrm>
        </p:spPr>
        <p:txBody>
          <a:bodyPr/>
          <a:lstStyle/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LMA c/ t(8;21)(q22;q22); RUNX1-RUNX1T1</a:t>
            </a:r>
            <a:endParaRPr lang="pt-BR" sz="2400" b="1" smtClean="0">
              <a:solidFill>
                <a:srgbClr val="000066"/>
              </a:solidFill>
            </a:endParaRP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LMA c/ inv(16)(p13.1q22) </a:t>
            </a:r>
            <a:r>
              <a:rPr lang="en-US" sz="1800" b="1" smtClean="0">
                <a:solidFill>
                  <a:srgbClr val="000066"/>
                </a:solidFill>
              </a:rPr>
              <a:t>ou t(16;16)(p13.1;q22); </a:t>
            </a:r>
            <a:r>
              <a:rPr lang="en-US" sz="2400" b="1" smtClean="0">
                <a:solidFill>
                  <a:srgbClr val="000066"/>
                </a:solidFill>
              </a:rPr>
              <a:t>CBFB-MYH11</a:t>
            </a: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LPA c/ t(15;17)(q22;q12); PML-RARA</a:t>
            </a: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LMA c/ t(9;11)(p22;q23); MLLT3-MLL</a:t>
            </a: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LMA c/ t(6;9)(p23;q34); DEK-NUP214</a:t>
            </a: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LMA c/ inv(3)(q21;q26.2) </a:t>
            </a:r>
            <a:r>
              <a:rPr lang="en-US" sz="1800" b="1" smtClean="0">
                <a:solidFill>
                  <a:srgbClr val="000066"/>
                </a:solidFill>
              </a:rPr>
              <a:t>ou t(3;3)9q21;q26.2); </a:t>
            </a:r>
            <a:r>
              <a:rPr lang="en-US" sz="2400" b="1" smtClean="0">
                <a:solidFill>
                  <a:srgbClr val="000066"/>
                </a:solidFill>
              </a:rPr>
              <a:t>RPN1-EVI1</a:t>
            </a: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LMA Megacarioblástica c/t(1;22)(p13;q13); RBM15-MKL1</a:t>
            </a: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Categoria provisória: LMA c/ mutação do NPM1 </a:t>
            </a:r>
          </a:p>
          <a:p>
            <a:pPr marL="457200" indent="-457200" eaLnBrk="1" hangingPunct="1">
              <a:buClr>
                <a:srgbClr val="000066"/>
              </a:buClr>
              <a:buFont typeface="Arial Black" pitchFamily="34" charset="0"/>
              <a:buAutoNum type="arabicPeriod"/>
            </a:pPr>
            <a:r>
              <a:rPr lang="en-US" sz="2400" b="1" smtClean="0">
                <a:solidFill>
                  <a:srgbClr val="000066"/>
                </a:solidFill>
              </a:rPr>
              <a:t>Categoria provisória: LMA c/ mutação do CEBPA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Ia. LMA c/ t(8;21)(q22;q22); RUNX1-RUNX1T1</a:t>
            </a:r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~5% das LMAs e 10% das “LMA c/</a:t>
            </a:r>
            <a:r>
              <a:rPr lang="en-US" dirty="0" err="1" smtClean="0"/>
              <a:t>maturação</a:t>
            </a:r>
            <a:r>
              <a:rPr lang="en-US" dirty="0" smtClean="0"/>
              <a:t> (M2)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pt-BR" sz="3200" dirty="0" smtClean="0"/>
              <a:t>Predomina em jovens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Sarcomas </a:t>
            </a:r>
            <a:r>
              <a:rPr lang="pt-BR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granulocíticos</a:t>
            </a: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são comuns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pt-B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detecção do gene de fusão RUNX1-RUNX1T1 (AML1/ETO) é diagnóstica mesmo se &lt;20% de blastos na </a:t>
            </a:r>
            <a:r>
              <a:rPr lang="pt-BR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M.O.</a:t>
            </a:r>
            <a:endParaRPr lang="pt-BR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Classificação</a:t>
            </a:r>
            <a:r>
              <a:rPr lang="en-US" dirty="0" smtClean="0"/>
              <a:t> das </a:t>
            </a:r>
            <a:r>
              <a:rPr lang="en-US" dirty="0" err="1" smtClean="0"/>
              <a:t>Neoplasias</a:t>
            </a:r>
            <a:r>
              <a:rPr lang="en-US" dirty="0" smtClean="0"/>
              <a:t> </a:t>
            </a:r>
            <a:r>
              <a:rPr lang="en-US" dirty="0" err="1" smtClean="0"/>
              <a:t>Mielóides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458720"/>
          <a:ext cx="7696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Neoplasias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Mielóides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(OMS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2008)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 </a:t>
                      </a:r>
                      <a:r>
                        <a:rPr lang="en-US" b="1" dirty="0" err="1" smtClean="0"/>
                        <a:t>Neoplasias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mieloproliferativas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 </a:t>
                      </a:r>
                      <a:r>
                        <a:rPr lang="en-US" b="1" dirty="0" err="1" smtClean="0"/>
                        <a:t>Neoplasias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mielóides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ou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linfóides</a:t>
                      </a:r>
                      <a:r>
                        <a:rPr lang="en-US" b="1" dirty="0" smtClean="0"/>
                        <a:t> com </a:t>
                      </a:r>
                      <a:r>
                        <a:rPr lang="en-US" b="1" dirty="0" err="1" smtClean="0"/>
                        <a:t>eosinofilia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anormalidades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da</a:t>
                      </a:r>
                      <a:r>
                        <a:rPr lang="en-US" b="1" dirty="0" smtClean="0"/>
                        <a:t> PDGFRA, PDGFRB </a:t>
                      </a:r>
                      <a:r>
                        <a:rPr lang="en-US" b="1" dirty="0" err="1" smtClean="0"/>
                        <a:t>ou</a:t>
                      </a:r>
                      <a:r>
                        <a:rPr lang="en-US" b="1" baseline="0" dirty="0" smtClean="0"/>
                        <a:t> FGFR1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 </a:t>
                      </a:r>
                      <a:r>
                        <a:rPr lang="en-US" b="1" dirty="0" err="1" smtClean="0"/>
                        <a:t>Síndromes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mielodisplásicas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 </a:t>
                      </a:r>
                      <a:r>
                        <a:rPr lang="en-US" b="1" dirty="0" err="1" smtClean="0"/>
                        <a:t>Sindromes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mielodisplásicas</a:t>
                      </a:r>
                      <a:r>
                        <a:rPr lang="en-US" b="1" dirty="0" smtClean="0"/>
                        <a:t> / </a:t>
                      </a:r>
                      <a:r>
                        <a:rPr lang="en-US" b="1" dirty="0" err="1" smtClean="0"/>
                        <a:t>Neoplasias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mieloproliferativas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 </a:t>
                      </a:r>
                      <a:r>
                        <a:rPr lang="en-US" b="1" dirty="0" err="1" smtClean="0"/>
                        <a:t>Leucemias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mielóides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agudas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LMA com t(8;21) - Morfologia</a:t>
            </a:r>
          </a:p>
        </p:txBody>
      </p:sp>
      <p:pic>
        <p:nvPicPr>
          <p:cNvPr id="17411" name="Picture 3" descr="18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493022" cy="496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613" y="5286388"/>
            <a:ext cx="6783387" cy="496888"/>
            <a:chOff x="1247" y="3612"/>
            <a:chExt cx="4273" cy="313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880" y="3657"/>
              <a:ext cx="2640" cy="26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Abundante citoplasma basofílico</a:t>
              </a:r>
            </a:p>
          </p:txBody>
        </p:sp>
        <p:sp>
          <p:nvSpPr>
            <p:cNvPr id="17420" name="Line 6"/>
            <p:cNvSpPr>
              <a:spLocks noChangeShapeType="1"/>
            </p:cNvSpPr>
            <p:nvPr/>
          </p:nvSpPr>
          <p:spPr bwMode="auto">
            <a:xfrm>
              <a:off x="1247" y="3612"/>
              <a:ext cx="1633" cy="18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868" y="1798632"/>
            <a:ext cx="4757738" cy="915988"/>
            <a:chOff x="2154" y="1220"/>
            <a:chExt cx="2997" cy="577"/>
          </a:xfrm>
        </p:grpSpPr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3321" y="1220"/>
              <a:ext cx="1830" cy="422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Grandes grânulos </a:t>
              </a:r>
            </a:p>
            <a:p>
              <a:pPr algn="ctr">
                <a:defRPr/>
              </a:pP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(pseudo </a:t>
              </a:r>
              <a:r>
                <a:rPr lang="pt-BR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Chediak-Higahi</a:t>
              </a:r>
              <a:r>
                <a:rPr lang="pt-BR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)</a:t>
              </a:r>
            </a:p>
          </p:txBody>
        </p:sp>
        <p:sp>
          <p:nvSpPr>
            <p:cNvPr id="17418" name="Line 9"/>
            <p:cNvSpPr>
              <a:spLocks noChangeShapeType="1"/>
            </p:cNvSpPr>
            <p:nvPr/>
          </p:nvSpPr>
          <p:spPr bwMode="auto">
            <a:xfrm flipH="1">
              <a:off x="2154" y="1434"/>
              <a:ext cx="1180" cy="36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48263" y="2997200"/>
            <a:ext cx="2603500" cy="563563"/>
            <a:chOff x="3243" y="1888"/>
            <a:chExt cx="1640" cy="355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3638" y="1975"/>
              <a:ext cx="1245" cy="26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Auer é comum</a:t>
              </a:r>
            </a:p>
          </p:txBody>
        </p:sp>
        <p:sp>
          <p:nvSpPr>
            <p:cNvPr id="17416" name="Line 12"/>
            <p:cNvSpPr>
              <a:spLocks noChangeShapeType="1"/>
            </p:cNvSpPr>
            <p:nvPr/>
          </p:nvSpPr>
          <p:spPr bwMode="auto">
            <a:xfrm>
              <a:off x="3243" y="1888"/>
              <a:ext cx="363" cy="22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912938"/>
            <a:ext cx="8229600" cy="358775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pt-BR" dirty="0" err="1" smtClean="0"/>
              <a:t>Eosinófilos</a:t>
            </a:r>
            <a:r>
              <a:rPr lang="pt-BR" dirty="0" smtClean="0"/>
              <a:t> morfologicamente normais podem estar aumentados em número [</a:t>
            </a:r>
            <a:r>
              <a:rPr lang="pt-BR" dirty="0" smtClean="0">
                <a:sym typeface="Symbol" pitchFamily="18" charset="2"/>
              </a:rPr>
              <a:t> </a:t>
            </a:r>
            <a:r>
              <a:rPr lang="pt-BR" dirty="0" err="1" smtClean="0">
                <a:sym typeface="Symbol" pitchFamily="18" charset="2"/>
              </a:rPr>
              <a:t>inv</a:t>
            </a:r>
            <a:r>
              <a:rPr lang="pt-BR" dirty="0" smtClean="0">
                <a:sym typeface="Symbol" pitchFamily="18" charset="2"/>
              </a:rPr>
              <a:t>(16)]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pt-BR" dirty="0" smtClean="0">
                <a:sym typeface="Symbol" pitchFamily="18" charset="2"/>
              </a:rPr>
              <a:t>Menos </a:t>
            </a:r>
            <a:r>
              <a:rPr lang="pt-BR" dirty="0" err="1" smtClean="0">
                <a:sym typeface="Symbol" pitchFamily="18" charset="2"/>
              </a:rPr>
              <a:t>frequentemente</a:t>
            </a:r>
            <a:r>
              <a:rPr lang="pt-BR" dirty="0" smtClean="0">
                <a:sym typeface="Symbol" pitchFamily="18" charset="2"/>
              </a:rPr>
              <a:t>: excesso de </a:t>
            </a:r>
            <a:r>
              <a:rPr lang="pt-BR" dirty="0" err="1" smtClean="0">
                <a:sym typeface="Symbol" pitchFamily="18" charset="2"/>
              </a:rPr>
              <a:t>mastócitos</a:t>
            </a:r>
            <a:r>
              <a:rPr lang="pt-BR" dirty="0" smtClean="0">
                <a:sym typeface="Symbol" pitchFamily="18" charset="2"/>
              </a:rPr>
              <a:t> e/ou basófilos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n-US" dirty="0" err="1" smtClean="0">
                <a:sym typeface="Symbol" pitchFamily="18" charset="2"/>
              </a:rPr>
              <a:t>Componente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monocítico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ausente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ou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escasso</a:t>
            </a:r>
            <a:endParaRPr lang="pt-BR" dirty="0" smtClean="0">
              <a:sym typeface="Symbol" pitchFamily="18" charset="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6088" y="357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LMA com t(8;21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 - Morfologia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8215370" cy="11430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LMA com t(8;21) -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Imunofenótipo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Alta </a:t>
            </a:r>
            <a:r>
              <a:rPr lang="en-US" dirty="0" err="1" smtClean="0"/>
              <a:t>intensidade</a:t>
            </a:r>
            <a:r>
              <a:rPr lang="en-US" dirty="0" smtClean="0"/>
              <a:t> de </a:t>
            </a:r>
            <a:r>
              <a:rPr lang="en-US" dirty="0" err="1" smtClean="0"/>
              <a:t>expressão</a:t>
            </a:r>
            <a:r>
              <a:rPr lang="en-US" dirty="0" smtClean="0"/>
              <a:t> do CD34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HLA-DR+, MPO+, CD13+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CD33+ - </a:t>
            </a:r>
            <a:r>
              <a:rPr lang="en-US" dirty="0" err="1" smtClean="0"/>
              <a:t>fraca</a:t>
            </a:r>
            <a:r>
              <a:rPr lang="en-US" dirty="0" smtClean="0"/>
              <a:t> </a:t>
            </a:r>
            <a:r>
              <a:rPr lang="en-US" dirty="0" err="1" smtClean="0"/>
              <a:t>intensidade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Diferenciação</a:t>
            </a:r>
            <a:r>
              <a:rPr lang="en-US" dirty="0" smtClean="0"/>
              <a:t> </a:t>
            </a:r>
            <a:r>
              <a:rPr lang="en-US" dirty="0" err="1" smtClean="0"/>
              <a:t>granulocítica</a:t>
            </a:r>
            <a:r>
              <a:rPr lang="en-US" dirty="0" smtClean="0"/>
              <a:t>: CD15;CD65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As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assincronia</a:t>
            </a:r>
            <a:r>
              <a:rPr lang="en-US" dirty="0" smtClean="0"/>
              <a:t> CD34/CD15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2060575"/>
            <a:ext cx="8888412" cy="4160838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84888" y="62372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latin typeface="Arial" charset="0"/>
              </a:rPr>
              <a:t>Hurvitz et al. Blood, 1992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533400"/>
            <a:ext cx="8215370" cy="1143000"/>
          </a:xfrm>
        </p:spPr>
        <p:txBody>
          <a:bodyPr/>
          <a:lstStyle/>
          <a:p>
            <a:r>
              <a:rPr lang="pt-BR" dirty="0" smtClean="0"/>
              <a:t>LMA com t(8;21) - </a:t>
            </a:r>
            <a:r>
              <a:rPr lang="pt-BR" dirty="0" err="1" smtClean="0"/>
              <a:t>Imunofenótipo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Fisiopatologia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071538" y="2786058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RUNX1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1472" y="3357562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Binding Factor A</a:t>
            </a:r>
            <a:endParaRPr lang="pt-BR" dirty="0"/>
          </a:p>
        </p:txBody>
      </p:sp>
      <p:sp>
        <p:nvSpPr>
          <p:cNvPr id="5" name="Triângulo isósceles 4"/>
          <p:cNvSpPr/>
          <p:nvPr/>
        </p:nvSpPr>
        <p:spPr>
          <a:xfrm>
            <a:off x="2928926" y="2214554"/>
            <a:ext cx="128588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CBFB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643570" y="2786058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RUNX1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riângulo isósceles 7"/>
          <p:cNvSpPr/>
          <p:nvPr/>
        </p:nvSpPr>
        <p:spPr>
          <a:xfrm>
            <a:off x="6143636" y="1857364"/>
            <a:ext cx="128588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CBFB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000760" y="4714884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RUNX1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Triângulo isósceles 9"/>
          <p:cNvSpPr/>
          <p:nvPr/>
        </p:nvSpPr>
        <p:spPr>
          <a:xfrm>
            <a:off x="6500826" y="3786190"/>
            <a:ext cx="128588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CBFB</a:t>
            </a:r>
            <a:endParaRPr lang="pt-BR" sz="16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5715008" y="5214950"/>
            <a:ext cx="50006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6143636" y="5214950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643702" y="5214950"/>
            <a:ext cx="50006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7072330" y="5214950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572396" y="5214950"/>
            <a:ext cx="500066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286512" y="528638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DNA</a:t>
            </a:r>
            <a:endParaRPr lang="pt-BR" sz="2000" b="1" dirty="0"/>
          </a:p>
        </p:txBody>
      </p:sp>
      <p:sp>
        <p:nvSpPr>
          <p:cNvPr id="19" name="Texto explicativo em seta para cima 18"/>
          <p:cNvSpPr/>
          <p:nvPr/>
        </p:nvSpPr>
        <p:spPr>
          <a:xfrm>
            <a:off x="4357686" y="4000504"/>
            <a:ext cx="1714512" cy="642942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Transcrição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4572000" y="278605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23"/>
          <p:cNvSpPr/>
          <p:nvPr/>
        </p:nvSpPr>
        <p:spPr>
          <a:xfrm>
            <a:off x="6286512" y="328612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1" name="Grupo 30"/>
          <p:cNvGrpSpPr/>
          <p:nvPr/>
        </p:nvGrpSpPr>
        <p:grpSpPr>
          <a:xfrm>
            <a:off x="1428728" y="4714884"/>
            <a:ext cx="4643470" cy="1357322"/>
            <a:chOff x="1428728" y="5357826"/>
            <a:chExt cx="4643470" cy="1357322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5214942" y="5857892"/>
              <a:ext cx="50006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Retângulo de cantos arredondados 19"/>
            <p:cNvSpPr/>
            <p:nvPr/>
          </p:nvSpPr>
          <p:spPr>
            <a:xfrm>
              <a:off x="1428728" y="5357826"/>
              <a:ext cx="2428892" cy="35719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1003">
              <a:schemeClr val="dk1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RUNX1-RUNX1T1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>
              <a:off x="2143108" y="5929330"/>
              <a:ext cx="1928826" cy="3571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N-</a:t>
              </a:r>
              <a:r>
                <a:rPr lang="en-US" b="1" dirty="0" err="1" smtClean="0">
                  <a:solidFill>
                    <a:schemeClr val="tx1"/>
                  </a:solidFill>
                </a:rPr>
                <a:t>Cor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o explicativo em seta para baixo 21"/>
            <p:cNvSpPr/>
            <p:nvPr/>
          </p:nvSpPr>
          <p:spPr>
            <a:xfrm>
              <a:off x="4357686" y="6000768"/>
              <a:ext cx="1714512" cy="714380"/>
            </a:xfrm>
            <a:prstGeom prst="downArrow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Transcrição</a:t>
              </a:r>
              <a:endParaRPr lang="pt-BR" b="1" dirty="0"/>
            </a:p>
          </p:txBody>
        </p:sp>
        <p:sp>
          <p:nvSpPr>
            <p:cNvPr id="25" name="Símbolo de 'Não' 24"/>
            <p:cNvSpPr/>
            <p:nvPr/>
          </p:nvSpPr>
          <p:spPr>
            <a:xfrm>
              <a:off x="5429256" y="5357826"/>
              <a:ext cx="428628" cy="500066"/>
            </a:xfrm>
            <a:prstGeom prst="noSmoking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6" name="Seta para a direita 25"/>
            <p:cNvSpPr/>
            <p:nvPr/>
          </p:nvSpPr>
          <p:spPr>
            <a:xfrm>
              <a:off x="4500562" y="5429264"/>
              <a:ext cx="785818" cy="28575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>
              <a:off x="4000496" y="557214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>
              <a:stCxn id="21" idx="7"/>
            </p:cNvCxnSpPr>
            <p:nvPr/>
          </p:nvCxnSpPr>
          <p:spPr>
            <a:xfrm rot="5400000" flipH="1" flipV="1">
              <a:off x="3868826" y="5564217"/>
              <a:ext cx="338061" cy="4967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Citogenética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Citogenética</a:t>
            </a:r>
            <a:r>
              <a:rPr lang="en-US" dirty="0" smtClean="0"/>
              <a:t> </a:t>
            </a:r>
            <a:r>
              <a:rPr lang="en-US" dirty="0" err="1" smtClean="0"/>
              <a:t>clássica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FISH</a:t>
            </a:r>
          </a:p>
          <a:p>
            <a:r>
              <a:rPr lang="en-US" dirty="0" smtClean="0"/>
              <a:t>RT-PCR</a:t>
            </a:r>
          </a:p>
          <a:p>
            <a:r>
              <a:rPr lang="en-US" dirty="0" smtClean="0"/>
              <a:t>70% dos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anormalidades</a:t>
            </a:r>
            <a:r>
              <a:rPr lang="en-US" dirty="0" smtClean="0"/>
              <a:t> </a:t>
            </a:r>
            <a:r>
              <a:rPr lang="en-US" dirty="0" err="1" smtClean="0"/>
              <a:t>adicionais</a:t>
            </a:r>
            <a:endParaRPr lang="en-US" dirty="0" smtClean="0"/>
          </a:p>
          <a:p>
            <a:r>
              <a:rPr lang="en-US" dirty="0" err="1" smtClean="0"/>
              <a:t>Mutações</a:t>
            </a:r>
            <a:r>
              <a:rPr lang="en-US" dirty="0" smtClean="0"/>
              <a:t> do Kit + </a:t>
            </a:r>
            <a:r>
              <a:rPr lang="en-US" dirty="0" err="1" smtClean="0"/>
              <a:t>em</a:t>
            </a:r>
            <a:r>
              <a:rPr lang="en-US" dirty="0" smtClean="0"/>
              <a:t> 20-25% dos </a:t>
            </a:r>
            <a:r>
              <a:rPr lang="en-US" dirty="0" err="1" smtClean="0"/>
              <a:t>casos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Ib. LMA c/ inv(16)</a:t>
            </a: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5 - 8% das LMAs e 10% das “LMA c/</a:t>
            </a:r>
            <a:r>
              <a:rPr lang="en-US" dirty="0" err="1" smtClean="0"/>
              <a:t>maturação</a:t>
            </a:r>
            <a:r>
              <a:rPr lang="en-US" dirty="0" smtClean="0"/>
              <a:t> (M2)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pt-BR" sz="3200" dirty="0" smtClean="0"/>
              <a:t>Predomina em jovens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pt-BR" sz="3200" dirty="0" smtClean="0"/>
              <a:t>Sarcomas </a:t>
            </a:r>
            <a:r>
              <a:rPr lang="pt-BR" sz="3200" dirty="0" err="1" smtClean="0"/>
              <a:t>granulocíticos</a:t>
            </a:r>
            <a:r>
              <a:rPr lang="pt-BR" sz="3200" dirty="0" smtClean="0"/>
              <a:t> são comuns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com inv(16) - </a:t>
            </a:r>
            <a:r>
              <a:rPr lang="en-US" dirty="0" err="1" smtClean="0"/>
              <a:t>morfologia</a:t>
            </a:r>
            <a:endParaRPr lang="pt-BR" dirty="0"/>
          </a:p>
        </p:txBody>
      </p:sp>
      <p:pic>
        <p:nvPicPr>
          <p:cNvPr id="30722" name="Picture 2" descr="20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2357430"/>
            <a:ext cx="5397500" cy="3570287"/>
          </a:xfrm>
          <a:noFill/>
          <a:ln/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42910" y="2071678"/>
            <a:ext cx="8251865" cy="4214842"/>
            <a:chOff x="642910" y="2071678"/>
            <a:chExt cx="8251865" cy="4214842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6357950" y="3500438"/>
              <a:ext cx="2536825" cy="720725"/>
              <a:chOff x="4150" y="2205"/>
              <a:chExt cx="1598" cy="454"/>
            </a:xfrm>
          </p:grpSpPr>
          <p:sp>
            <p:nvSpPr>
              <p:cNvPr id="30724" name="Text Box 4"/>
              <p:cNvSpPr txBox="1">
                <a:spLocks noChangeArrowheads="1"/>
              </p:cNvSpPr>
              <p:nvPr/>
            </p:nvSpPr>
            <p:spPr bwMode="auto">
              <a:xfrm>
                <a:off x="4150" y="2205"/>
                <a:ext cx="1598" cy="249"/>
              </a:xfrm>
              <a:prstGeom prst="rect">
                <a:avLst/>
              </a:pr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8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Aspecto monocitóide</a:t>
                </a:r>
              </a:p>
            </p:txBody>
          </p:sp>
          <p:sp>
            <p:nvSpPr>
              <p:cNvPr id="30725" name="Line 5"/>
              <p:cNvSpPr>
                <a:spLocks noChangeShapeType="1"/>
              </p:cNvSpPr>
              <p:nvPr/>
            </p:nvSpPr>
            <p:spPr bwMode="auto">
              <a:xfrm flipH="1">
                <a:off x="4150" y="2478"/>
                <a:ext cx="544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57356" y="2071678"/>
              <a:ext cx="2524125" cy="987425"/>
              <a:chOff x="826" y="1084"/>
              <a:chExt cx="1590" cy="622"/>
            </a:xfrm>
          </p:grpSpPr>
          <p:sp>
            <p:nvSpPr>
              <p:cNvPr id="30727" name="Text Box 7"/>
              <p:cNvSpPr txBox="1">
                <a:spLocks noChangeArrowheads="1"/>
              </p:cNvSpPr>
              <p:nvPr/>
            </p:nvSpPr>
            <p:spPr bwMode="auto">
              <a:xfrm>
                <a:off x="826" y="1084"/>
                <a:ext cx="1590" cy="249"/>
              </a:xfrm>
              <a:prstGeom prst="rect">
                <a:avLst/>
              </a:pr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800" b="1" dirty="0" err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Eosinófilos</a:t>
                </a:r>
                <a:r>
                  <a:rPr lang="pt-BR" sz="18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anormais</a:t>
                </a:r>
              </a:p>
            </p:txBody>
          </p:sp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1474" y="1343"/>
                <a:ext cx="13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" name="CaixaDeTexto 10"/>
            <p:cNvSpPr txBox="1"/>
            <p:nvPr/>
          </p:nvSpPr>
          <p:spPr>
            <a:xfrm>
              <a:off x="642910" y="5886410"/>
              <a:ext cx="8063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Naftol</a:t>
              </a:r>
              <a:r>
                <a:rPr lang="en-US" sz="2000" dirty="0" smtClean="0"/>
                <a:t> ASD </a:t>
              </a:r>
              <a:r>
                <a:rPr lang="en-US" sz="2000" dirty="0" err="1" smtClean="0"/>
                <a:t>Cloro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acetato</a:t>
              </a:r>
              <a:r>
                <a:rPr lang="en-US" sz="2000" dirty="0" smtClean="0"/>
                <a:t> é </a:t>
              </a:r>
              <a:r>
                <a:rPr lang="en-US" sz="2000" dirty="0" err="1" smtClean="0"/>
                <a:t>positivo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fraco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nestes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eosinófilos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anormais</a:t>
              </a:r>
              <a:endParaRPr lang="pt-B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53404" cy="1143000"/>
          </a:xfrm>
        </p:spPr>
        <p:txBody>
          <a:bodyPr/>
          <a:lstStyle/>
          <a:p>
            <a:r>
              <a:rPr lang="en-US" dirty="0" smtClean="0"/>
              <a:t>LMA com inv(16) - </a:t>
            </a:r>
            <a:r>
              <a:rPr lang="en-US" dirty="0" err="1" smtClean="0"/>
              <a:t>imunofenótipo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subpopulações</a:t>
            </a:r>
            <a:r>
              <a:rPr lang="en-US" dirty="0" smtClean="0"/>
              <a:t> de </a:t>
            </a:r>
            <a:r>
              <a:rPr lang="en-US" dirty="0" err="1" smtClean="0"/>
              <a:t>blastos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Diferenciacão</a:t>
            </a:r>
            <a:r>
              <a:rPr lang="en-US" dirty="0" smtClean="0"/>
              <a:t> </a:t>
            </a:r>
            <a:r>
              <a:rPr lang="en-US" dirty="0" err="1" smtClean="0"/>
              <a:t>granulocítica</a:t>
            </a:r>
            <a:r>
              <a:rPr lang="en-US" dirty="0" smtClean="0"/>
              <a:t> e </a:t>
            </a:r>
            <a:r>
              <a:rPr lang="en-US" dirty="0" err="1" smtClean="0"/>
              <a:t>monocítica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Co-</a:t>
            </a:r>
            <a:r>
              <a:rPr lang="en-US" dirty="0" err="1" smtClean="0"/>
              <a:t>expressão</a:t>
            </a:r>
            <a:r>
              <a:rPr lang="en-US" dirty="0" smtClean="0"/>
              <a:t> do CD2 é </a:t>
            </a:r>
            <a:r>
              <a:rPr lang="en-US" dirty="0" err="1" smtClean="0"/>
              <a:t>comum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Citogenética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Identificação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FISH </a:t>
            </a:r>
            <a:r>
              <a:rPr lang="en-US" dirty="0" err="1" smtClean="0"/>
              <a:t>ou</a:t>
            </a:r>
            <a:r>
              <a:rPr lang="en-US" dirty="0" smtClean="0"/>
              <a:t> RT-PCR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40% de </a:t>
            </a:r>
            <a:r>
              <a:rPr lang="en-US" dirty="0" err="1" smtClean="0"/>
              <a:t>anormalidades</a:t>
            </a:r>
            <a:r>
              <a:rPr lang="en-US" dirty="0" smtClean="0"/>
              <a:t> </a:t>
            </a:r>
            <a:r>
              <a:rPr lang="en-US" dirty="0" err="1" smtClean="0"/>
              <a:t>citogenéticas</a:t>
            </a:r>
            <a:r>
              <a:rPr lang="en-US" dirty="0" smtClean="0"/>
              <a:t> </a:t>
            </a:r>
            <a:r>
              <a:rPr lang="en-US" dirty="0" err="1" smtClean="0"/>
              <a:t>adicionais</a:t>
            </a:r>
            <a:r>
              <a:rPr lang="en-US" dirty="0" smtClean="0"/>
              <a:t> (</a:t>
            </a:r>
            <a:r>
              <a:rPr lang="en-US" dirty="0" err="1" smtClean="0"/>
              <a:t>destaca</a:t>
            </a:r>
            <a:r>
              <a:rPr lang="en-US" dirty="0" smtClean="0"/>
              <a:t>-se +22)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Mutações</a:t>
            </a:r>
            <a:r>
              <a:rPr lang="en-US" dirty="0" smtClean="0"/>
              <a:t> do Kit + </a:t>
            </a:r>
            <a:r>
              <a:rPr lang="en-US" dirty="0" err="1" smtClean="0"/>
              <a:t>em</a:t>
            </a:r>
            <a:r>
              <a:rPr lang="en-US" dirty="0" smtClean="0"/>
              <a:t> 30% dos </a:t>
            </a:r>
            <a:r>
              <a:rPr lang="en-US" dirty="0" err="1" smtClean="0"/>
              <a:t>casos</a:t>
            </a:r>
            <a:endParaRPr lang="pt-BR" dirty="0" smtClean="0"/>
          </a:p>
          <a:p>
            <a:pPr>
              <a:buClrTx/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609600"/>
          </a:xfrm>
        </p:spPr>
        <p:txBody>
          <a:bodyPr/>
          <a:lstStyle/>
          <a:p>
            <a:pPr algn="ctr"/>
            <a:r>
              <a:rPr lang="en-US" dirty="0" err="1" smtClean="0"/>
              <a:t>Neoplasias</a:t>
            </a:r>
            <a:r>
              <a:rPr lang="en-US" dirty="0" smtClean="0"/>
              <a:t> </a:t>
            </a:r>
            <a:r>
              <a:rPr lang="en-US" dirty="0" err="1" smtClean="0"/>
              <a:t>Mieloproliferativas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28600" y="1010920"/>
          <a:ext cx="8610601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029"/>
                <a:gridCol w="1146571"/>
                <a:gridCol w="2514600"/>
                <a:gridCol w="3200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Doença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Alt.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genética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Celularidade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M.O.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Características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S.P&gt;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Leucemia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mielóide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crônica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BCR-ABL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n-US" sz="1600" dirty="0" smtClean="0">
                          <a:latin typeface="Calibri"/>
                          <a:ea typeface="Wingdings"/>
                          <a:cs typeface="Calibri"/>
                        </a:rPr>
                        <a:t>,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elementos</a:t>
                      </a:r>
                      <a:r>
                        <a:rPr lang="en-US" sz="160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mielóides</a:t>
                      </a:r>
                      <a:r>
                        <a:rPr lang="en-US" sz="160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maduros</a:t>
                      </a:r>
                      <a:r>
                        <a:rPr lang="en-US" sz="1600" baseline="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/>
                          <a:ea typeface="Wingdings"/>
                          <a:cs typeface="Calibri"/>
                        </a:rPr>
                        <a:t>e</a:t>
                      </a:r>
                      <a:r>
                        <a:rPr lang="en-US" sz="1600" baseline="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/>
                          <a:ea typeface="Wingdings"/>
                          <a:cs typeface="Calibri"/>
                        </a:rPr>
                        <a:t>intermed</a:t>
                      </a:r>
                      <a:r>
                        <a:rPr lang="en-US" sz="1600" baseline="0" dirty="0" smtClean="0">
                          <a:latin typeface="Calibri"/>
                          <a:ea typeface="Wingdings"/>
                          <a:cs typeface="Calibri"/>
                        </a:rPr>
                        <a:t>.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Leucocitose</a:t>
                      </a:r>
                      <a:r>
                        <a:rPr lang="en-US" sz="1600" dirty="0" smtClean="0"/>
                        <a:t>, com </a:t>
                      </a:r>
                      <a:r>
                        <a:rPr lang="en-US" sz="1600" dirty="0" err="1" smtClean="0"/>
                        <a:t>desvio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escalonado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Leucemia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neutrofílica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crônica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n-US" sz="1600" baseline="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elementos</a:t>
                      </a:r>
                      <a:r>
                        <a:rPr lang="en-US" sz="160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mielóides</a:t>
                      </a:r>
                      <a:r>
                        <a:rPr lang="en-US" sz="160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maduros</a:t>
                      </a:r>
                      <a:r>
                        <a:rPr lang="en-US" sz="1600" baseline="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GB&gt;25000/μl </a:t>
                      </a:r>
                      <a:r>
                        <a:rPr lang="en-US" sz="1600" dirty="0" err="1" smtClean="0"/>
                        <a:t>e</a:t>
                      </a:r>
                      <a:r>
                        <a:rPr lang="en-US" sz="1600" dirty="0" smtClean="0"/>
                        <a:t> PMN </a:t>
                      </a:r>
                      <a:r>
                        <a:rPr lang="en-US" sz="1600" dirty="0" err="1" smtClean="0"/>
                        <a:t>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bastões</a:t>
                      </a:r>
                      <a:r>
                        <a:rPr lang="en-US" sz="1600" dirty="0" smtClean="0"/>
                        <a:t> &gt;80%, </a:t>
                      </a:r>
                      <a:r>
                        <a:rPr lang="en-US" sz="1600" dirty="0" err="1" smtClean="0"/>
                        <a:t>blastos</a:t>
                      </a:r>
                      <a:r>
                        <a:rPr lang="en-US" sz="1600" baseline="0" dirty="0" smtClean="0"/>
                        <a:t> &lt; 1% </a:t>
                      </a:r>
                      <a:r>
                        <a:rPr lang="en-US" sz="1600" baseline="0" dirty="0" err="1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formas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interm</a:t>
                      </a:r>
                      <a:r>
                        <a:rPr lang="en-US" sz="1600" baseline="0" dirty="0" smtClean="0"/>
                        <a:t>. &lt; 10%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Policitemia</a:t>
                      </a:r>
                      <a:r>
                        <a:rPr lang="en-US" sz="1600" dirty="0" smtClean="0"/>
                        <a:t> Vera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JAK2 </a:t>
                      </a:r>
                    </a:p>
                    <a:p>
                      <a:r>
                        <a:rPr lang="en-US" sz="1600" dirty="0" smtClean="0"/>
                        <a:t>V617F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n-US" sz="160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elementos</a:t>
                      </a:r>
                      <a:r>
                        <a:rPr lang="en-US" sz="1600" baseline="0" dirty="0" smtClean="0">
                          <a:latin typeface="Calibri"/>
                          <a:ea typeface="Wingdings"/>
                          <a:cs typeface="Calibri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/>
                          <a:ea typeface="Wingdings"/>
                          <a:cs typeface="Calibri"/>
                        </a:rPr>
                        <a:t>eritróide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Hb</a:t>
                      </a:r>
                      <a:r>
                        <a:rPr lang="en-US" sz="1600" dirty="0" smtClean="0"/>
                        <a:t>&gt;18,5 </a:t>
                      </a:r>
                      <a:r>
                        <a:rPr lang="en-US" sz="1600" dirty="0" err="1" smtClean="0"/>
                        <a:t>g</a:t>
                      </a:r>
                      <a:r>
                        <a:rPr lang="en-US" sz="1600" dirty="0" smtClean="0"/>
                        <a:t>/dl </a:t>
                      </a:r>
                      <a:r>
                        <a:rPr lang="en-US" sz="1600" dirty="0" err="1" smtClean="0"/>
                        <a:t>em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homens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Hb</a:t>
                      </a:r>
                      <a:r>
                        <a:rPr lang="en-US" sz="1600" dirty="0" smtClean="0"/>
                        <a:t> &gt;16,5 </a:t>
                      </a:r>
                      <a:r>
                        <a:rPr lang="en-US" sz="1600" dirty="0" err="1" smtClean="0"/>
                        <a:t>g</a:t>
                      </a:r>
                      <a:r>
                        <a:rPr lang="en-US" sz="1600" dirty="0" smtClean="0"/>
                        <a:t>/dl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mulheres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Mielofibrose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JAK2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V617F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Wingdings"/>
                          <a:ea typeface="Wingdings"/>
                          <a:cs typeface="Wingdings"/>
                        </a:rPr>
                        <a:t>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proliferação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megacariócitos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atipia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fibrose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reticulinica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leucoeritroblastose</a:t>
                      </a:r>
                      <a:r>
                        <a:rPr lang="en-US" sz="1600" dirty="0" smtClean="0"/>
                        <a:t>, anemia, </a:t>
                      </a:r>
                      <a:r>
                        <a:rPr lang="en-US" sz="1600" dirty="0" err="1" smtClean="0"/>
                        <a:t>dacriócitos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Trombocitemia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essencial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JAK2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V617F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n-US" sz="160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ou</a:t>
                      </a:r>
                      <a:r>
                        <a:rPr lang="en-US" sz="1600" dirty="0" smtClean="0">
                          <a:latin typeface="Calibri"/>
                          <a:ea typeface="Wingdings"/>
                          <a:cs typeface="Calibri"/>
                        </a:rPr>
                        <a:t> 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+ 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proliferação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megacariócitos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grandes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Plaquetose</a:t>
                      </a:r>
                      <a:r>
                        <a:rPr lang="en-US" sz="1600" dirty="0" smtClean="0"/>
                        <a:t> &gt; 450.000/μl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Leuc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eosinofílica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crônica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S/ alt. </a:t>
                      </a:r>
                      <a:r>
                        <a:rPr lang="en-US" sz="1600" dirty="0" err="1" smtClean="0"/>
                        <a:t>PDGFRs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r>
                        <a:rPr lang="en-US" sz="1600" dirty="0" smtClean="0">
                          <a:latin typeface="Wingdings"/>
                          <a:ea typeface="Wingdings"/>
                          <a:cs typeface="Wingdings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ea typeface="Wingdings"/>
                          <a:cs typeface="Calibri"/>
                        </a:rPr>
                        <a:t>com </a:t>
                      </a:r>
                      <a:r>
                        <a:rPr lang="en-US" sz="1600" dirty="0" err="1" smtClean="0">
                          <a:latin typeface="Calibri"/>
                          <a:ea typeface="Wingdings"/>
                          <a:cs typeface="Calibri"/>
                        </a:rPr>
                        <a:t>eosinofilia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eosinofilia</a:t>
                      </a:r>
                      <a:r>
                        <a:rPr lang="en-US" sz="1600" dirty="0" smtClean="0"/>
                        <a:t> &gt; 1500/μl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Mastocitose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 D816V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Inclassificável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Wingdings"/>
                          <a:ea typeface="Wingdings"/>
                          <a:cs typeface="Wingdings"/>
                        </a:rPr>
                        <a:t>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5754"/>
          <a:stretch>
            <a:fillRect/>
          </a:stretch>
        </p:blipFill>
        <p:spPr bwMode="auto">
          <a:xfrm>
            <a:off x="250825" y="2133600"/>
            <a:ext cx="397986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492375"/>
            <a:ext cx="43688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Prognóstico das </a:t>
            </a:r>
            <a:r>
              <a:rPr lang="pt-BR" sz="3200" dirty="0" err="1" smtClean="0"/>
              <a:t>LMAs</a:t>
            </a:r>
            <a:r>
              <a:rPr lang="pt-BR" sz="3200" dirty="0" smtClean="0"/>
              <a:t> envolvendo Core </a:t>
            </a:r>
            <a:r>
              <a:rPr lang="pt-BR" sz="3200" dirty="0" err="1" smtClean="0"/>
              <a:t>Binding</a:t>
            </a:r>
            <a:r>
              <a:rPr lang="pt-BR" sz="3200" dirty="0" smtClean="0"/>
              <a:t> </a:t>
            </a:r>
            <a:r>
              <a:rPr lang="pt-BR" sz="3200" dirty="0" err="1" smtClean="0"/>
              <a:t>Factors</a:t>
            </a:r>
            <a:endParaRPr lang="pt-BR" sz="3200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76325" y="544512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Grupo LMA associadas a</a:t>
            </a:r>
          </a:p>
          <a:p>
            <a:pPr algn="ctr"/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Anormalidades dos CBFs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435600" y="5445125"/>
            <a:ext cx="299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Grupo LMA com cariotipo</a:t>
            </a:r>
          </a:p>
          <a:p>
            <a:pPr algn="ctr"/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normal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126163" y="6375400"/>
            <a:ext cx="283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latin typeface="Arial" charset="0"/>
              </a:rPr>
              <a:t>Bloomfield CD et al., 1998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Resposta a Longo Prazo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7338"/>
          <a:stretch>
            <a:fillRect/>
          </a:stretch>
        </p:blipFill>
        <p:spPr>
          <a:xfrm>
            <a:off x="280988" y="2276475"/>
            <a:ext cx="8683625" cy="3170238"/>
          </a:xfrm>
          <a:noFill/>
          <a:ln>
            <a:noFill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0825" y="3573463"/>
            <a:ext cx="8569325" cy="50323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32588" y="6357958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dirty="0" err="1">
                <a:latin typeface="Arial" charset="0"/>
              </a:rPr>
              <a:t>Byrd</a:t>
            </a:r>
            <a:r>
              <a:rPr lang="pt-BR" sz="1800" dirty="0">
                <a:latin typeface="Arial" charset="0"/>
              </a:rPr>
              <a:t> JC </a:t>
            </a:r>
            <a:r>
              <a:rPr lang="pt-BR" sz="1800" dirty="0" err="1">
                <a:latin typeface="Arial" charset="0"/>
              </a:rPr>
              <a:t>et</a:t>
            </a:r>
            <a:r>
              <a:rPr lang="pt-BR" sz="1800" dirty="0">
                <a:latin typeface="Arial" charset="0"/>
              </a:rPr>
              <a:t> al.,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</a:t>
            </a:r>
            <a:r>
              <a:rPr lang="en-US" dirty="0" smtClean="0"/>
              <a:t>. </a:t>
            </a:r>
            <a:r>
              <a:rPr lang="en-US" dirty="0" err="1" smtClean="0"/>
              <a:t>Leucemia</a:t>
            </a:r>
            <a:r>
              <a:rPr lang="en-US" dirty="0" smtClean="0"/>
              <a:t> </a:t>
            </a:r>
            <a:r>
              <a:rPr lang="en-US" dirty="0" err="1" smtClean="0"/>
              <a:t>Promielocítica</a:t>
            </a:r>
            <a:r>
              <a:rPr lang="en-US" dirty="0" smtClean="0"/>
              <a:t> </a:t>
            </a:r>
            <a:r>
              <a:rPr lang="en-US" dirty="0" err="1" smtClean="0"/>
              <a:t>Aguda</a:t>
            </a:r>
            <a:r>
              <a:rPr lang="en-US" dirty="0" smtClean="0"/>
              <a:t> com t(15;17)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1952628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/>
              <a:t>5-8% dos </a:t>
            </a:r>
            <a:r>
              <a:rPr lang="en-US" sz="2400" b="1" dirty="0" err="1" smtClean="0"/>
              <a:t>casos</a:t>
            </a:r>
            <a:r>
              <a:rPr lang="en-US" sz="2400" b="1" dirty="0" smtClean="0"/>
              <a:t> de LMA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Inglaterra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nos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caucasianos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americanos</a:t>
            </a:r>
            <a:endParaRPr lang="en-US" sz="2400" b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/>
              <a:t>20-25% no </a:t>
            </a:r>
            <a:r>
              <a:rPr lang="en-US" sz="2400" b="1" dirty="0" err="1" smtClean="0"/>
              <a:t>Brasil</a:t>
            </a:r>
            <a:r>
              <a:rPr lang="en-US" sz="2400" b="1" dirty="0" smtClean="0"/>
              <a:t>, México, </a:t>
            </a:r>
            <a:r>
              <a:rPr lang="en-US" sz="2400" b="1" dirty="0" err="1" smtClean="0"/>
              <a:t>Espanha</a:t>
            </a:r>
            <a:endParaRPr lang="pt-BR" sz="2400" b="1" dirty="0"/>
          </a:p>
        </p:txBody>
      </p:sp>
      <p:pic>
        <p:nvPicPr>
          <p:cNvPr id="6" name="Picture 2" descr="Fig 1"/>
          <p:cNvPicPr>
            <a:picLocks noChangeAspect="1" noChangeArrowheads="1"/>
          </p:cNvPicPr>
          <p:nvPr/>
        </p:nvPicPr>
        <p:blipFill>
          <a:blip r:embed="rId2" cstate="print"/>
          <a:srcRect r="7814"/>
          <a:stretch>
            <a:fillRect/>
          </a:stretch>
        </p:blipFill>
        <p:spPr bwMode="auto">
          <a:xfrm>
            <a:off x="1714480" y="3071810"/>
            <a:ext cx="5387986" cy="373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Leucemia</a:t>
            </a:r>
            <a:r>
              <a:rPr lang="en-US" dirty="0" smtClean="0"/>
              <a:t> </a:t>
            </a:r>
            <a:r>
              <a:rPr lang="en-US" dirty="0" err="1" smtClean="0"/>
              <a:t>Promielocítica</a:t>
            </a:r>
            <a:r>
              <a:rPr lang="en-US" dirty="0" smtClean="0"/>
              <a:t> </a:t>
            </a:r>
            <a:r>
              <a:rPr lang="en-US" dirty="0" err="1" smtClean="0"/>
              <a:t>Aguda</a:t>
            </a:r>
            <a:r>
              <a:rPr lang="en-US" dirty="0" smtClean="0"/>
              <a:t> – </a:t>
            </a:r>
            <a:r>
              <a:rPr lang="en-US" dirty="0" err="1" smtClean="0"/>
              <a:t>Alterações</a:t>
            </a:r>
            <a:r>
              <a:rPr lang="en-US" dirty="0" smtClean="0"/>
              <a:t> </a:t>
            </a:r>
            <a:r>
              <a:rPr lang="en-US" dirty="0" err="1" smtClean="0"/>
              <a:t>citogenéticas</a:t>
            </a:r>
            <a:endParaRPr lang="pt-BR" dirty="0"/>
          </a:p>
        </p:txBody>
      </p:sp>
      <p:graphicFrame>
        <p:nvGraphicFramePr>
          <p:cNvPr id="15516" name="Group 156"/>
          <p:cNvGraphicFramePr>
            <a:graphicFrameLocks noGrp="1"/>
          </p:cNvGraphicFramePr>
          <p:nvPr>
            <p:ph idx="1"/>
          </p:nvPr>
        </p:nvGraphicFramePr>
        <p:xfrm>
          <a:off x="762000" y="1905000"/>
          <a:ext cx="7696200" cy="4235133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Alteração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  <a:alpha val="5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Gene Híbrido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  <a:alpha val="5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Frequência Estimada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  <a:alpha val="5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t(15;17)(q22;q21)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PML/RARa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&gt; 98%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t(11;17)(q23;q21)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PLZF/RARa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~ 1%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t(11;17)(q13;q21)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NuMA/RARa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&lt; 1%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t(5;17)(q35;q21)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NPM/RARa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&lt; 1%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duplicação intersticial da 17q21-q23 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STAT5b/RARa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um caso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t(4;17)(q12;q21)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FIP1L1/RARa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um caso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17 (17q24 )</a:t>
                      </a:r>
                    </a:p>
                  </a:txBody>
                  <a:tcPr marL="86313" marR="863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PRKAR1A/RARa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Um caso</a:t>
                      </a:r>
                    </a:p>
                  </a:txBody>
                  <a:tcPr marL="86313" marR="863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LPA com t(15;17) – Morfologia</a:t>
            </a:r>
            <a:endParaRPr lang="pt-BR" dirty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4038600" cy="3028950"/>
          </a:xfrm>
          <a:noFill/>
          <a:ln>
            <a:noFill/>
          </a:ln>
        </p:spPr>
      </p:pic>
      <p:pic>
        <p:nvPicPr>
          <p:cNvPr id="450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763713"/>
            <a:ext cx="3814763" cy="2852737"/>
          </a:xfrm>
          <a:noFill/>
          <a:ln>
            <a:noFill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848350" y="5032375"/>
            <a:ext cx="1565275" cy="3762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Faggot Cells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6156325" y="3644900"/>
            <a:ext cx="28733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28992" y="5572140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Forma Clássica (M3)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LPA com t(15;17) – Morfologia</a:t>
            </a:r>
            <a:endParaRPr lang="pt-BR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1785926"/>
            <a:ext cx="6100780" cy="4576622"/>
          </a:xfrm>
          <a:noFill/>
          <a:ln>
            <a:noFill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57356" y="1857364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 dirty="0">
                <a:latin typeface="Arial" charset="0"/>
              </a:rPr>
              <a:t>Sangue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57554" y="5929330"/>
            <a:ext cx="3381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Variante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Hipogranular</a:t>
            </a:r>
            <a:endParaRPr lang="pt-BR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LPA com t(15;17) – Morfologia</a:t>
            </a:r>
            <a:endParaRPr lang="pt-BR" dirty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857364"/>
            <a:ext cx="6337320" cy="4754067"/>
          </a:xfr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3071802" y="6072206"/>
            <a:ext cx="4260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Variante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Hiperbasofílica</a:t>
            </a:r>
            <a:endParaRPr lang="pt-BR" sz="2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50813" y="946150"/>
            <a:ext cx="8813800" cy="5578475"/>
            <a:chOff x="594" y="853"/>
            <a:chExt cx="4828" cy="3056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853"/>
              <a:ext cx="1528" cy="1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5" y="853"/>
              <a:ext cx="1528" cy="1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7" y="2381"/>
              <a:ext cx="1528" cy="1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39" y="2381"/>
              <a:ext cx="1528" cy="1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23" y="1048"/>
              <a:ext cx="1599" cy="10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49160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23" y="2381"/>
              <a:ext cx="1528" cy="1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1042988" y="-171450"/>
            <a:ext cx="7543800" cy="1179513"/>
          </a:xfrm>
        </p:spPr>
        <p:txBody>
          <a:bodyPr/>
          <a:lstStyle/>
          <a:p>
            <a:r>
              <a:rPr lang="pt-BR"/>
              <a:t>Imunofenotipagem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upo 127"/>
          <p:cNvGrpSpPr/>
          <p:nvPr/>
        </p:nvGrpSpPr>
        <p:grpSpPr>
          <a:xfrm>
            <a:off x="1500166" y="1357298"/>
            <a:ext cx="6672262" cy="5364162"/>
            <a:chOff x="2195513" y="1493838"/>
            <a:chExt cx="6672262" cy="5364162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195513" y="1493838"/>
              <a:ext cx="5873750" cy="5364162"/>
              <a:chOff x="2334" y="1213"/>
              <a:chExt cx="3430" cy="3057"/>
            </a:xfrm>
          </p:grpSpPr>
          <p:grpSp>
            <p:nvGrpSpPr>
              <p:cNvPr id="3" name="Group 3"/>
              <p:cNvGrpSpPr>
                <a:grpSpLocks/>
              </p:cNvGrpSpPr>
              <p:nvPr/>
            </p:nvGrpSpPr>
            <p:grpSpPr bwMode="auto">
              <a:xfrm rot="5400000">
                <a:off x="2964" y="2679"/>
                <a:ext cx="243" cy="1428"/>
                <a:chOff x="4405" y="711"/>
                <a:chExt cx="243" cy="1428"/>
              </a:xfrm>
            </p:grpSpPr>
            <p:sp>
              <p:nvSpPr>
                <p:cNvPr id="57348" name="AutoShape 4"/>
                <p:cNvSpPr>
                  <a:spLocks noChangeArrowheads="1"/>
                </p:cNvSpPr>
                <p:nvPr/>
              </p:nvSpPr>
              <p:spPr bwMode="auto">
                <a:xfrm>
                  <a:off x="4446" y="1728"/>
                  <a:ext cx="127" cy="402"/>
                </a:xfrm>
                <a:prstGeom prst="can">
                  <a:avLst>
                    <a:gd name="adj" fmla="val 7913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57349" name="AutoShape 5"/>
                <p:cNvSpPr>
                  <a:spLocks noChangeArrowheads="1"/>
                </p:cNvSpPr>
                <p:nvPr/>
              </p:nvSpPr>
              <p:spPr bwMode="auto">
                <a:xfrm>
                  <a:off x="4446" y="711"/>
                  <a:ext cx="127" cy="144"/>
                </a:xfrm>
                <a:prstGeom prst="can">
                  <a:avLst>
                    <a:gd name="adj" fmla="val 2834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57350" name="Rectangle 6"/>
                <p:cNvSpPr>
                  <a:spLocks noChangeArrowheads="1"/>
                </p:cNvSpPr>
                <p:nvPr/>
              </p:nvSpPr>
              <p:spPr bwMode="auto">
                <a:xfrm>
                  <a:off x="4446" y="840"/>
                  <a:ext cx="127" cy="288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57351" name="Rectangle 7"/>
                <p:cNvSpPr>
                  <a:spLocks noChangeArrowheads="1"/>
                </p:cNvSpPr>
                <p:nvPr/>
              </p:nvSpPr>
              <p:spPr bwMode="auto">
                <a:xfrm>
                  <a:off x="4446" y="1131"/>
                  <a:ext cx="127" cy="111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57352" name="Rectangle 8"/>
                <p:cNvSpPr>
                  <a:spLocks noChangeArrowheads="1"/>
                </p:cNvSpPr>
                <p:nvPr/>
              </p:nvSpPr>
              <p:spPr bwMode="auto">
                <a:xfrm>
                  <a:off x="4446" y="1248"/>
                  <a:ext cx="127" cy="111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57353" name="Rectangle 9"/>
                <p:cNvSpPr>
                  <a:spLocks noChangeArrowheads="1"/>
                </p:cNvSpPr>
                <p:nvPr/>
              </p:nvSpPr>
              <p:spPr bwMode="auto">
                <a:xfrm>
                  <a:off x="4446" y="1365"/>
                  <a:ext cx="127" cy="480"/>
                </a:xfrm>
                <a:prstGeom prst="rect">
                  <a:avLst/>
                </a:prstGeom>
                <a:solidFill>
                  <a:srgbClr val="CC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grpSp>
              <p:nvGrpSpPr>
                <p:cNvPr id="4" name="Group 10"/>
                <p:cNvGrpSpPr>
                  <a:grpSpLocks/>
                </p:cNvGrpSpPr>
                <p:nvPr/>
              </p:nvGrpSpPr>
              <p:grpSpPr bwMode="auto">
                <a:xfrm>
                  <a:off x="4446" y="711"/>
                  <a:ext cx="127" cy="1428"/>
                  <a:chOff x="1584" y="500"/>
                  <a:chExt cx="192" cy="2236"/>
                </a:xfrm>
              </p:grpSpPr>
              <p:sp>
                <p:nvSpPr>
                  <p:cNvPr id="5735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528"/>
                    <a:ext cx="192" cy="2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500"/>
                    <a:ext cx="192" cy="48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5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640"/>
                    <a:ext cx="192" cy="96"/>
                  </a:xfrm>
                  <a:prstGeom prst="ellipse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</p:grpSp>
            <p:sp>
              <p:nvSpPr>
                <p:cNvPr id="3380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432" y="714"/>
                  <a:ext cx="121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P</a:t>
                  </a:r>
                </a:p>
              </p:txBody>
            </p:sp>
            <p:sp>
              <p:nvSpPr>
                <p:cNvPr id="33807" name="Text Box 15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4321" y="897"/>
                  <a:ext cx="350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RING</a:t>
                  </a:r>
                </a:p>
              </p:txBody>
            </p:sp>
            <p:sp>
              <p:nvSpPr>
                <p:cNvPr id="33808" name="Text Box 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407" y="1113"/>
                  <a:ext cx="240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B1</a:t>
                  </a:r>
                </a:p>
              </p:txBody>
            </p:sp>
            <p:sp>
              <p:nvSpPr>
                <p:cNvPr id="33809" name="Text Box 1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405" y="1224"/>
                  <a:ext cx="240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B2</a:t>
                  </a:r>
                </a:p>
              </p:txBody>
            </p:sp>
            <p:sp>
              <p:nvSpPr>
                <p:cNvPr id="33810" name="Text Box 18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4160" y="1466"/>
                  <a:ext cx="675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Coiled Coil</a:t>
                  </a:r>
                </a:p>
              </p:txBody>
            </p:sp>
            <p:sp>
              <p:nvSpPr>
                <p:cNvPr id="33811" name="Text Box 19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4380" y="1890"/>
                  <a:ext cx="240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C</a:t>
                  </a:r>
                </a:p>
              </p:txBody>
            </p:sp>
          </p:grpSp>
          <p:sp>
            <p:nvSpPr>
              <p:cNvPr id="33812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2355" y="1429"/>
                <a:ext cx="1352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rPr>
                  <a:t>Transcriptional Activator AF-1</a:t>
                </a:r>
              </a:p>
            </p:txBody>
          </p:sp>
          <p:sp>
            <p:nvSpPr>
              <p:cNvPr id="33813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334" y="1611"/>
                <a:ext cx="139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rPr>
                  <a:t>Transcriptional Activator AF-1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403" y="1213"/>
                <a:ext cx="3361" cy="3057"/>
                <a:chOff x="2496" y="472"/>
                <a:chExt cx="3361" cy="3057"/>
              </a:xfrm>
            </p:grpSpPr>
            <p:sp>
              <p:nvSpPr>
                <p:cNvPr id="33815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84" y="1025"/>
                  <a:ext cx="850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DNA Binding</a:t>
                  </a:r>
                </a:p>
              </p:txBody>
            </p:sp>
            <p:sp>
              <p:nvSpPr>
                <p:cNvPr id="33816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36" y="1179"/>
                  <a:ext cx="947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Hinge Region</a:t>
                  </a:r>
                </a:p>
              </p:txBody>
            </p:sp>
            <p:sp>
              <p:nvSpPr>
                <p:cNvPr id="33817" name="Text Box 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44" y="1344"/>
                  <a:ext cx="12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Ligand Binding</a:t>
                  </a:r>
                </a:p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Heterodimerization </a:t>
                  </a:r>
                </a:p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Transcriptional Activator AF-2</a:t>
                  </a:r>
                </a:p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N-Cor/SMTR Binding</a:t>
                  </a:r>
                </a:p>
              </p:txBody>
            </p:sp>
            <p:sp>
              <p:nvSpPr>
                <p:cNvPr id="33818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87" y="1920"/>
                  <a:ext cx="98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Function Unknown</a:t>
                  </a:r>
                </a:p>
              </p:txBody>
            </p:sp>
            <p:sp>
              <p:nvSpPr>
                <p:cNvPr id="33819" name="Text Box 2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58" y="472"/>
                  <a:ext cx="67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RAR</a:t>
                  </a:r>
                  <a:r>
                    <a:rPr lang="en-US" alt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a</a:t>
                  </a:r>
                  <a:endPara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endParaRPr>
                </a:p>
              </p:txBody>
            </p:sp>
            <p:sp>
              <p:nvSpPr>
                <p:cNvPr id="3382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13" y="486"/>
                  <a:ext cx="400" cy="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PML</a:t>
                  </a:r>
                </a:p>
              </p:txBody>
            </p:sp>
            <p:grpSp>
              <p:nvGrpSpPr>
                <p:cNvPr id="6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5248" y="2576"/>
                  <a:ext cx="339" cy="129"/>
                  <a:chOff x="3504" y="2927"/>
                  <a:chExt cx="485" cy="184"/>
                </a:xfrm>
              </p:grpSpPr>
              <p:grpSp>
                <p:nvGrpSpPr>
                  <p:cNvPr id="7" name="Group 30"/>
                  <p:cNvGrpSpPr>
                    <a:grpSpLocks noChangeAspect="1"/>
                  </p:cNvGrpSpPr>
                  <p:nvPr/>
                </p:nvGrpSpPr>
                <p:grpSpPr bwMode="auto">
                  <a:xfrm rot="-5400000">
                    <a:off x="3702" y="2882"/>
                    <a:ext cx="183" cy="276"/>
                    <a:chOff x="1584" y="500"/>
                    <a:chExt cx="192" cy="2236"/>
                  </a:xfrm>
                </p:grpSpPr>
                <p:sp>
                  <p:nvSpPr>
                    <p:cNvPr id="57375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84" y="528"/>
                      <a:ext cx="192" cy="2160"/>
                    </a:xfrm>
                    <a:prstGeom prst="rect">
                      <a:avLst/>
                    </a:prstGeom>
                    <a:solidFill>
                      <a:srgbClr val="0000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7376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84" y="500"/>
                      <a:ext cx="192" cy="48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7377" name="Oval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84" y="2640"/>
                      <a:ext cx="192" cy="96"/>
                    </a:xfrm>
                    <a:prstGeom prst="ellipse">
                      <a:avLst/>
                    </a:prstGeom>
                    <a:solidFill>
                      <a:srgbClr val="0000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7378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927"/>
                    <a:ext cx="239" cy="183"/>
                  </a:xfrm>
                  <a:prstGeom prst="flowChartMagneticDrum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79" name="Oval 35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607" y="2987"/>
                    <a:ext cx="183" cy="64"/>
                  </a:xfrm>
                  <a:prstGeom prst="ellipse">
                    <a:avLst/>
                  </a:prstGeom>
                  <a:solidFill>
                    <a:srgbClr val="00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80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651" y="2987"/>
                    <a:ext cx="183" cy="64"/>
                  </a:xfrm>
                  <a:prstGeom prst="rect">
                    <a:avLst/>
                  </a:prstGeom>
                  <a:solidFill>
                    <a:srgbClr val="0000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81" name="Line 37"/>
                  <p:cNvSpPr>
                    <a:spLocks noChangeAspect="1" noChangeShapeType="1"/>
                  </p:cNvSpPr>
                  <p:nvPr/>
                </p:nvSpPr>
                <p:spPr bwMode="auto">
                  <a:xfrm rot="16200000" flipV="1">
                    <a:off x="3759" y="2751"/>
                    <a:ext cx="0" cy="3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7382" name="Line 38"/>
                  <p:cNvSpPr>
                    <a:spLocks noChangeAspect="1" noChangeShapeType="1"/>
                  </p:cNvSpPr>
                  <p:nvPr/>
                </p:nvSpPr>
                <p:spPr bwMode="auto">
                  <a:xfrm rot="16200000" flipV="1">
                    <a:off x="3759" y="2934"/>
                    <a:ext cx="0" cy="3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7383" name="Oval 39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852" y="2974"/>
                    <a:ext cx="183" cy="91"/>
                  </a:xfrm>
                  <a:prstGeom prst="ellipse">
                    <a:avLst/>
                  </a:prstGeom>
                  <a:solidFill>
                    <a:srgbClr val="00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8" name="Group 40"/>
                <p:cNvGrpSpPr>
                  <a:grpSpLocks/>
                </p:cNvGrpSpPr>
                <p:nvPr/>
              </p:nvGrpSpPr>
              <p:grpSpPr bwMode="auto">
                <a:xfrm>
                  <a:off x="3729" y="2572"/>
                  <a:ext cx="1365" cy="127"/>
                  <a:chOff x="1388" y="2929"/>
                  <a:chExt cx="1949" cy="182"/>
                </a:xfrm>
              </p:grpSpPr>
              <p:sp>
                <p:nvSpPr>
                  <p:cNvPr id="57385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388" y="2929"/>
                    <a:ext cx="410" cy="182"/>
                  </a:xfrm>
                  <a:prstGeom prst="flowChartMagneticDrum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86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662" y="2929"/>
                    <a:ext cx="319" cy="182"/>
                  </a:xfrm>
                  <a:prstGeom prst="flowChartMagneticDrum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8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083" y="2929"/>
                    <a:ext cx="1027" cy="1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88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2929"/>
                    <a:ext cx="274" cy="182"/>
                  </a:xfrm>
                  <a:prstGeom prst="flowChartMagneticDrum">
                    <a:avLst/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89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844" y="2929"/>
                    <a:ext cx="319" cy="182"/>
                  </a:xfrm>
                  <a:prstGeom prst="flowChartMagneticDrum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9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072" y="2929"/>
                    <a:ext cx="91" cy="1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39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889" y="2929"/>
                    <a:ext cx="132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739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922" y="3111"/>
                    <a:ext cx="132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3841" name="Text Box 49"/>
                <p:cNvSpPr txBox="1">
                  <a:spLocks noChangeAspect="1" noChangeArrowheads="1"/>
                </p:cNvSpPr>
                <p:nvPr/>
              </p:nvSpPr>
              <p:spPr bwMode="auto">
                <a:xfrm rot="60113">
                  <a:off x="3674" y="2362"/>
                  <a:ext cx="739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PML-RAR</a:t>
                  </a:r>
                  <a:r>
                    <a:rPr lang="en-US" altLang="en-US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a</a:t>
                  </a:r>
                  <a:endParaRPr lang="en-US" alt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endParaRPr>
                </a:p>
              </p:txBody>
            </p:sp>
            <p:sp>
              <p:nvSpPr>
                <p:cNvPr id="33842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88" y="2384"/>
                  <a:ext cx="769" cy="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RAR</a:t>
                  </a:r>
                  <a:r>
                    <a:rPr lang="en-US" altLang="en-US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a</a:t>
                  </a:r>
                  <a:r>
                    <a:rPr lang="en-US" altLang="en-US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 -PML</a:t>
                  </a:r>
                </a:p>
              </p:txBody>
            </p:sp>
            <p:sp>
              <p:nvSpPr>
                <p:cNvPr id="57395" name="Oval 51"/>
                <p:cNvSpPr>
                  <a:spLocks noChangeAspect="1" noChangeArrowheads="1"/>
                </p:cNvSpPr>
                <p:nvPr/>
              </p:nvSpPr>
              <p:spPr bwMode="auto">
                <a:xfrm rot="-17640">
                  <a:off x="4504" y="2910"/>
                  <a:ext cx="306" cy="434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57396" name="Oval 52"/>
                <p:cNvSpPr>
                  <a:spLocks noChangeAspect="1" noChangeArrowheads="1"/>
                </p:cNvSpPr>
                <p:nvPr/>
              </p:nvSpPr>
              <p:spPr bwMode="auto">
                <a:xfrm rot="-17640">
                  <a:off x="4759" y="2909"/>
                  <a:ext cx="305" cy="433"/>
                </a:xfrm>
                <a:prstGeom prst="ellipse">
                  <a:avLst/>
                </a:pr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33845" name="Text Box 53"/>
                <p:cNvSpPr txBox="1">
                  <a:spLocks noChangeAspect="1" noChangeArrowheads="1"/>
                </p:cNvSpPr>
                <p:nvPr/>
              </p:nvSpPr>
              <p:spPr bwMode="auto">
                <a:xfrm rot="21596713">
                  <a:off x="4512" y="3080"/>
                  <a:ext cx="398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RXR</a:t>
                  </a:r>
                </a:p>
              </p:txBody>
            </p:sp>
            <p:sp>
              <p:nvSpPr>
                <p:cNvPr id="33846" name="Text Box 54"/>
                <p:cNvSpPr txBox="1">
                  <a:spLocks noChangeAspect="1" noChangeArrowheads="1"/>
                </p:cNvSpPr>
                <p:nvPr/>
              </p:nvSpPr>
              <p:spPr bwMode="auto">
                <a:xfrm rot="21595673">
                  <a:off x="4738" y="3077"/>
                  <a:ext cx="405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RAR</a:t>
                  </a:r>
                  <a:r>
                    <a:rPr lang="en-US" altLang="en-US" sz="10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Symbol" pitchFamily="18" charset="2"/>
                    </a:rPr>
                    <a:t>a</a:t>
                  </a:r>
                  <a:endParaRPr lang="en-US" altLang="en-US" sz="10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endParaRPr>
                </a:p>
              </p:txBody>
            </p:sp>
            <p:sp>
              <p:nvSpPr>
                <p:cNvPr id="57399" name="Rectangle 55"/>
                <p:cNvSpPr>
                  <a:spLocks noChangeAspect="1" noChangeArrowheads="1"/>
                </p:cNvSpPr>
                <p:nvPr/>
              </p:nvSpPr>
              <p:spPr bwMode="auto">
                <a:xfrm rot="-17640">
                  <a:off x="4544" y="3343"/>
                  <a:ext cx="484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1800">
                    <a:latin typeface="Arial" charset="0"/>
                  </a:endParaRPr>
                </a:p>
              </p:txBody>
            </p:sp>
            <p:sp>
              <p:nvSpPr>
                <p:cNvPr id="57400" name="Line 56"/>
                <p:cNvSpPr>
                  <a:spLocks noChangeAspect="1" noChangeShapeType="1"/>
                </p:cNvSpPr>
                <p:nvPr/>
              </p:nvSpPr>
              <p:spPr bwMode="auto">
                <a:xfrm rot="-17640">
                  <a:off x="4658" y="3318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401" name="Line 57"/>
                <p:cNvSpPr>
                  <a:spLocks noChangeAspect="1" noChangeShapeType="1"/>
                </p:cNvSpPr>
                <p:nvPr/>
              </p:nvSpPr>
              <p:spPr bwMode="auto">
                <a:xfrm rot="-17640">
                  <a:off x="4912" y="3316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850" name="Text Box 58"/>
                <p:cNvSpPr txBox="1">
                  <a:spLocks noChangeAspect="1" noChangeArrowheads="1"/>
                </p:cNvSpPr>
                <p:nvPr/>
              </p:nvSpPr>
              <p:spPr bwMode="auto">
                <a:xfrm rot="32877">
                  <a:off x="4590" y="3389"/>
                  <a:ext cx="417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RARE</a:t>
                  </a:r>
                </a:p>
              </p:txBody>
            </p:sp>
            <p:grpSp>
              <p:nvGrpSpPr>
                <p:cNvPr id="9" name="Group 59"/>
                <p:cNvGrpSpPr>
                  <a:grpSpLocks/>
                </p:cNvGrpSpPr>
                <p:nvPr/>
              </p:nvGrpSpPr>
              <p:grpSpPr bwMode="auto">
                <a:xfrm>
                  <a:off x="3770" y="679"/>
                  <a:ext cx="151" cy="1428"/>
                  <a:chOff x="3770" y="679"/>
                  <a:chExt cx="151" cy="1304"/>
                </a:xfrm>
              </p:grpSpPr>
              <p:sp>
                <p:nvSpPr>
                  <p:cNvPr id="57404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762" y="711"/>
                    <a:ext cx="191" cy="127"/>
                  </a:xfrm>
                  <a:prstGeom prst="flowChartMagneticDrum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05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713" y="877"/>
                    <a:ext cx="287" cy="128"/>
                  </a:xfrm>
                  <a:prstGeom prst="flowChartMagneticDrum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06" name="AutoShape 6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745" y="1036"/>
                    <a:ext cx="223" cy="128"/>
                  </a:xfrm>
                  <a:prstGeom prst="flowChartMagneticDrum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07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583" y="1503"/>
                    <a:ext cx="545" cy="12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08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761" y="1823"/>
                    <a:ext cx="192" cy="128"/>
                  </a:xfrm>
                  <a:prstGeom prst="flowChartMagneticDrum">
                    <a:avLst/>
                  </a:prstGeom>
                  <a:solidFill>
                    <a:srgbClr val="CC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09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745" y="1164"/>
                    <a:ext cx="223" cy="128"/>
                  </a:xfrm>
                  <a:prstGeom prst="flowChartMagneticDrum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10" name="Oval 6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25" y="1243"/>
                    <a:ext cx="64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33859" name="Text Box 6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78" y="680"/>
                    <a:ext cx="128" cy="1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A</a:t>
                    </a:r>
                  </a:p>
                </p:txBody>
              </p:sp>
              <p:sp>
                <p:nvSpPr>
                  <p:cNvPr id="33860" name="Text Box 6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78" y="839"/>
                    <a:ext cx="128" cy="1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B</a:t>
                    </a:r>
                  </a:p>
                </p:txBody>
              </p:sp>
              <p:sp>
                <p:nvSpPr>
                  <p:cNvPr id="33861" name="Text Box 6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78" y="982"/>
                    <a:ext cx="128" cy="1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C</a:t>
                    </a:r>
                  </a:p>
                </p:txBody>
              </p:sp>
              <p:sp>
                <p:nvSpPr>
                  <p:cNvPr id="33862" name="Text Box 7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78" y="1138"/>
                    <a:ext cx="128" cy="1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D</a:t>
                    </a:r>
                  </a:p>
                </p:txBody>
              </p:sp>
              <p:sp>
                <p:nvSpPr>
                  <p:cNvPr id="33863" name="Text Box 7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68" y="1497"/>
                    <a:ext cx="128" cy="1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E</a:t>
                    </a:r>
                  </a:p>
                </p:txBody>
              </p:sp>
              <p:sp>
                <p:nvSpPr>
                  <p:cNvPr id="33864" name="Text Box 7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83" y="1789"/>
                    <a:ext cx="126" cy="1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F</a:t>
                    </a:r>
                  </a:p>
                </p:txBody>
              </p:sp>
              <p:sp>
                <p:nvSpPr>
                  <p:cNvPr id="57417" name="Line 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21" y="1156"/>
                    <a:ext cx="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7418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93" y="1170"/>
                    <a:ext cx="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3867" name="Text Box 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63" y="1066"/>
                  <a:ext cx="269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pt-BR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endParaRPr>
                </a:p>
              </p:txBody>
            </p:sp>
            <p:grpSp>
              <p:nvGrpSpPr>
                <p:cNvPr id="10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4059" y="2006"/>
                  <a:ext cx="290" cy="239"/>
                  <a:chOff x="1920" y="2112"/>
                  <a:chExt cx="414" cy="342"/>
                </a:xfrm>
              </p:grpSpPr>
              <p:sp>
                <p:nvSpPr>
                  <p:cNvPr id="57421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 rot="-10716830">
                    <a:off x="1920" y="2112"/>
                    <a:ext cx="240" cy="336"/>
                  </a:xfrm>
                  <a:custGeom>
                    <a:avLst/>
                    <a:gdLst>
                      <a:gd name="T0" fmla="*/ 2 w 21600"/>
                      <a:gd name="T1" fmla="*/ 0 h 21600"/>
                      <a:gd name="T2" fmla="*/ 2 w 21600"/>
                      <a:gd name="T3" fmla="*/ 3 h 21600"/>
                      <a:gd name="T4" fmla="*/ 0 w 21600"/>
                      <a:gd name="T5" fmla="*/ 5 h 21600"/>
                      <a:gd name="T6" fmla="*/ 3 w 21600"/>
                      <a:gd name="T7" fmla="*/ 1 h 21600"/>
                      <a:gd name="T8" fmla="*/ 17694720 60000 65536"/>
                      <a:gd name="T9" fmla="*/ 5898240 60000 65536"/>
                      <a:gd name="T10" fmla="*/ 5898240 60000 65536"/>
                      <a:gd name="T11" fmla="*/ 0 60000 65536"/>
                      <a:gd name="T12" fmla="*/ 12420 w 21600"/>
                      <a:gd name="T13" fmla="*/ 2893 h 21600"/>
                      <a:gd name="T14" fmla="*/ 18270 w 21600"/>
                      <a:gd name="T15" fmla="*/ 925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600" y="6079"/>
                        </a:moveTo>
                        <a:lnTo>
                          <a:pt x="15126" y="0"/>
                        </a:lnTo>
                        <a:lnTo>
                          <a:pt x="15126" y="2912"/>
                        </a:lnTo>
                        <a:lnTo>
                          <a:pt x="12427" y="2912"/>
                        </a:lnTo>
                        <a:cubicBezTo>
                          <a:pt x="5564" y="2912"/>
                          <a:pt x="0" y="7052"/>
                          <a:pt x="0" y="12158"/>
                        </a:cubicBezTo>
                        <a:lnTo>
                          <a:pt x="0" y="21600"/>
                        </a:lnTo>
                        <a:lnTo>
                          <a:pt x="6474" y="21600"/>
                        </a:lnTo>
                        <a:lnTo>
                          <a:pt x="6474" y="12158"/>
                        </a:lnTo>
                        <a:cubicBezTo>
                          <a:pt x="6474" y="10550"/>
                          <a:pt x="9139" y="9246"/>
                          <a:pt x="12427" y="9246"/>
                        </a:cubicBezTo>
                        <a:lnTo>
                          <a:pt x="15126" y="9246"/>
                        </a:lnTo>
                        <a:lnTo>
                          <a:pt x="15126" y="1215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22" name="AutoShape 78"/>
                  <p:cNvSpPr>
                    <a:spLocks noChangeAspect="1" noChangeArrowheads="1"/>
                  </p:cNvSpPr>
                  <p:nvPr/>
                </p:nvSpPr>
                <p:spPr bwMode="auto">
                  <a:xfrm rot="10731468" flipH="1">
                    <a:off x="2094" y="2118"/>
                    <a:ext cx="240" cy="336"/>
                  </a:xfrm>
                  <a:custGeom>
                    <a:avLst/>
                    <a:gdLst>
                      <a:gd name="T0" fmla="*/ 2 w 21600"/>
                      <a:gd name="T1" fmla="*/ 0 h 21600"/>
                      <a:gd name="T2" fmla="*/ 2 w 21600"/>
                      <a:gd name="T3" fmla="*/ 3 h 21600"/>
                      <a:gd name="T4" fmla="*/ 0 w 21600"/>
                      <a:gd name="T5" fmla="*/ 5 h 21600"/>
                      <a:gd name="T6" fmla="*/ 3 w 21600"/>
                      <a:gd name="T7" fmla="*/ 1 h 21600"/>
                      <a:gd name="T8" fmla="*/ 17694720 60000 65536"/>
                      <a:gd name="T9" fmla="*/ 5898240 60000 65536"/>
                      <a:gd name="T10" fmla="*/ 5898240 60000 65536"/>
                      <a:gd name="T11" fmla="*/ 0 60000 65536"/>
                      <a:gd name="T12" fmla="*/ 12420 w 21600"/>
                      <a:gd name="T13" fmla="*/ 2893 h 21600"/>
                      <a:gd name="T14" fmla="*/ 18270 w 21600"/>
                      <a:gd name="T15" fmla="*/ 925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600" y="6079"/>
                        </a:moveTo>
                        <a:lnTo>
                          <a:pt x="15126" y="0"/>
                        </a:lnTo>
                        <a:lnTo>
                          <a:pt x="15126" y="2912"/>
                        </a:lnTo>
                        <a:lnTo>
                          <a:pt x="12427" y="2912"/>
                        </a:lnTo>
                        <a:cubicBezTo>
                          <a:pt x="5564" y="2912"/>
                          <a:pt x="0" y="7052"/>
                          <a:pt x="0" y="12158"/>
                        </a:cubicBezTo>
                        <a:lnTo>
                          <a:pt x="0" y="21600"/>
                        </a:lnTo>
                        <a:lnTo>
                          <a:pt x="6474" y="21600"/>
                        </a:lnTo>
                        <a:lnTo>
                          <a:pt x="6474" y="12158"/>
                        </a:lnTo>
                        <a:cubicBezTo>
                          <a:pt x="6474" y="10550"/>
                          <a:pt x="9139" y="9246"/>
                          <a:pt x="12427" y="9246"/>
                        </a:cubicBezTo>
                        <a:lnTo>
                          <a:pt x="15126" y="9246"/>
                        </a:lnTo>
                        <a:lnTo>
                          <a:pt x="15126" y="1215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</p:grpSp>
            <p:sp>
              <p:nvSpPr>
                <p:cNvPr id="33871" name="Text Box 7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1" y="3077"/>
                  <a:ext cx="325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PML</a:t>
                  </a:r>
                  <a:endPara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endParaRPr>
                </a:p>
              </p:txBody>
            </p:sp>
            <p:sp>
              <p:nvSpPr>
                <p:cNvPr id="57424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3024" y="2740"/>
                  <a:ext cx="0" cy="26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425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4660" y="2724"/>
                  <a:ext cx="0" cy="1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426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5416" y="2745"/>
                  <a:ext cx="0" cy="23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875" name="Text Box 8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24" y="2980"/>
                  <a:ext cx="16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?</a:t>
                  </a:r>
                </a:p>
              </p:txBody>
            </p:sp>
            <p:grpSp>
              <p:nvGrpSpPr>
                <p:cNvPr id="11" name="Group 84"/>
                <p:cNvGrpSpPr>
                  <a:grpSpLocks/>
                </p:cNvGrpSpPr>
                <p:nvPr/>
              </p:nvGrpSpPr>
              <p:grpSpPr bwMode="auto">
                <a:xfrm>
                  <a:off x="4404" y="711"/>
                  <a:ext cx="243" cy="1428"/>
                  <a:chOff x="4404" y="711"/>
                  <a:chExt cx="243" cy="1428"/>
                </a:xfrm>
              </p:grpSpPr>
              <p:sp>
                <p:nvSpPr>
                  <p:cNvPr id="57429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728"/>
                    <a:ext cx="127" cy="402"/>
                  </a:xfrm>
                  <a:prstGeom prst="can">
                    <a:avLst>
                      <a:gd name="adj" fmla="val 791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30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711"/>
                    <a:ext cx="127" cy="144"/>
                  </a:xfrm>
                  <a:prstGeom prst="can">
                    <a:avLst>
                      <a:gd name="adj" fmla="val 28346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3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840"/>
                    <a:ext cx="127" cy="288"/>
                  </a:xfrm>
                  <a:prstGeom prst="rect">
                    <a:avLst/>
                  </a:prstGeom>
                  <a:solidFill>
                    <a:srgbClr val="3399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3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131"/>
                    <a:ext cx="127" cy="111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3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248"/>
                    <a:ext cx="127" cy="111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3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365"/>
                    <a:ext cx="127" cy="480"/>
                  </a:xfrm>
                  <a:prstGeom prst="rect">
                    <a:avLst/>
                  </a:prstGeom>
                  <a:solidFill>
                    <a:srgbClr val="CC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grpSp>
                <p:nvGrpSpPr>
                  <p:cNvPr id="12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446" y="711"/>
                    <a:ext cx="127" cy="1428"/>
                    <a:chOff x="1584" y="500"/>
                    <a:chExt cx="192" cy="2236"/>
                  </a:xfrm>
                </p:grpSpPr>
                <p:sp>
                  <p:nvSpPr>
                    <p:cNvPr id="57436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528"/>
                      <a:ext cx="192" cy="2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7437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500"/>
                      <a:ext cx="192" cy="48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7438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640"/>
                      <a:ext cx="192" cy="9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3887" name="Text Box 9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429" y="714"/>
                    <a:ext cx="123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P</a:t>
                    </a:r>
                  </a:p>
                </p:txBody>
              </p:sp>
              <p:sp>
                <p:nvSpPr>
                  <p:cNvPr id="33888" name="Text Box 96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326" y="895"/>
                    <a:ext cx="347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RING</a:t>
                    </a:r>
                  </a:p>
                </p:txBody>
              </p:sp>
              <p:sp>
                <p:nvSpPr>
                  <p:cNvPr id="33889" name="Text Box 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405" y="1113"/>
                    <a:ext cx="242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B1</a:t>
                    </a:r>
                  </a:p>
                </p:txBody>
              </p:sp>
              <p:sp>
                <p:nvSpPr>
                  <p:cNvPr id="33890" name="Text Box 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402" y="1224"/>
                    <a:ext cx="242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B2</a:t>
                    </a:r>
                  </a:p>
                </p:txBody>
              </p:sp>
              <p:sp>
                <p:nvSpPr>
                  <p:cNvPr id="33891" name="Text Box 99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162" y="1465"/>
                    <a:ext cx="67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Coiled Coil</a:t>
                    </a:r>
                  </a:p>
                </p:txBody>
              </p:sp>
              <p:sp>
                <p:nvSpPr>
                  <p:cNvPr id="33892" name="Text Box 100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381" y="1888"/>
                    <a:ext cx="24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13" name="Group 101"/>
                <p:cNvGrpSpPr>
                  <a:grpSpLocks/>
                </p:cNvGrpSpPr>
                <p:nvPr/>
              </p:nvGrpSpPr>
              <p:grpSpPr bwMode="auto">
                <a:xfrm rot="5400000">
                  <a:off x="3089" y="2479"/>
                  <a:ext cx="242" cy="1428"/>
                  <a:chOff x="4404" y="711"/>
                  <a:chExt cx="242" cy="1428"/>
                </a:xfrm>
              </p:grpSpPr>
              <p:sp>
                <p:nvSpPr>
                  <p:cNvPr id="57446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728"/>
                    <a:ext cx="127" cy="402"/>
                  </a:xfrm>
                  <a:prstGeom prst="can">
                    <a:avLst>
                      <a:gd name="adj" fmla="val 791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47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711"/>
                    <a:ext cx="127" cy="144"/>
                  </a:xfrm>
                  <a:prstGeom prst="can">
                    <a:avLst>
                      <a:gd name="adj" fmla="val 28346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4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840"/>
                    <a:ext cx="127" cy="288"/>
                  </a:xfrm>
                  <a:prstGeom prst="rect">
                    <a:avLst/>
                  </a:prstGeom>
                  <a:solidFill>
                    <a:srgbClr val="3399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4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131"/>
                    <a:ext cx="127" cy="111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5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248"/>
                    <a:ext cx="127" cy="111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sp>
                <p:nvSpPr>
                  <p:cNvPr id="5745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365"/>
                    <a:ext cx="127" cy="480"/>
                  </a:xfrm>
                  <a:prstGeom prst="rect">
                    <a:avLst/>
                  </a:prstGeom>
                  <a:solidFill>
                    <a:srgbClr val="CC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1800">
                      <a:latin typeface="Arial" charset="0"/>
                    </a:endParaRPr>
                  </a:p>
                </p:txBody>
              </p:sp>
              <p:grpSp>
                <p:nvGrpSpPr>
                  <p:cNvPr id="14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446" y="711"/>
                    <a:ext cx="127" cy="1428"/>
                    <a:chOff x="1584" y="500"/>
                    <a:chExt cx="192" cy="2236"/>
                  </a:xfrm>
                </p:grpSpPr>
                <p:sp>
                  <p:nvSpPr>
                    <p:cNvPr id="5745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528"/>
                      <a:ext cx="192" cy="2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7454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500"/>
                      <a:ext cx="192" cy="48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  <p:sp>
                  <p:nvSpPr>
                    <p:cNvPr id="57455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640"/>
                      <a:ext cx="192" cy="96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t-BR" sz="18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3904" name="Text Box 11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429" y="714"/>
                    <a:ext cx="121" cy="1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P</a:t>
                    </a:r>
                  </a:p>
                </p:txBody>
              </p:sp>
              <p:sp>
                <p:nvSpPr>
                  <p:cNvPr id="33905" name="Text Box 113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320" y="895"/>
                    <a:ext cx="350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RING</a:t>
                    </a:r>
                  </a:p>
                </p:txBody>
              </p:sp>
              <p:sp>
                <p:nvSpPr>
                  <p:cNvPr id="33906" name="Text Box 11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404" y="1111"/>
                    <a:ext cx="240" cy="1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B1</a:t>
                    </a:r>
                  </a:p>
                </p:txBody>
              </p:sp>
              <p:sp>
                <p:nvSpPr>
                  <p:cNvPr id="33907" name="Text Box 11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404" y="1223"/>
                    <a:ext cx="240" cy="1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B2</a:t>
                    </a:r>
                  </a:p>
                </p:txBody>
              </p:sp>
              <p:sp>
                <p:nvSpPr>
                  <p:cNvPr id="33908" name="Text Box 116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160" y="1466"/>
                    <a:ext cx="675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Coiled Coil</a:t>
                    </a:r>
                  </a:p>
                </p:txBody>
              </p:sp>
              <p:sp>
                <p:nvSpPr>
                  <p:cNvPr id="33909" name="Text Box 117"/>
                  <p:cNvSpPr txBox="1">
                    <a:spLocks noChangeAspect="1" noChangeArrowheads="1"/>
                  </p:cNvSpPr>
                  <p:nvPr/>
                </p:nvSpPr>
                <p:spPr bwMode="auto">
                  <a:xfrm rot="-5400000">
                    <a:off x="4380" y="1890"/>
                    <a:ext cx="240" cy="1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defRPr/>
                    </a:pPr>
                    <a:r>
                      <a:rPr lang="en-US" altLang="en-US" sz="10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33910" name="Text Box 1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78" y="3312"/>
                  <a:ext cx="605" cy="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r>
                    <a:rPr lang="en-US" alt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Helvetica" charset="0"/>
                    </a:rPr>
                    <a:t>PML</a:t>
                  </a:r>
                </a:p>
              </p:txBody>
            </p:sp>
          </p:grpSp>
          <p:sp>
            <p:nvSpPr>
              <p:cNvPr id="33911" name="Text Box 119"/>
              <p:cNvSpPr txBox="1">
                <a:spLocks noChangeArrowheads="1"/>
              </p:cNvSpPr>
              <p:nvPr/>
            </p:nvSpPr>
            <p:spPr bwMode="auto">
              <a:xfrm>
                <a:off x="3640" y="3294"/>
                <a:ext cx="20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rPr>
                  <a:t>B</a:t>
                </a:r>
                <a:endPara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3912" name="Text Box 120"/>
              <p:cNvSpPr txBox="1">
                <a:spLocks noChangeArrowheads="1"/>
              </p:cNvSpPr>
              <p:nvPr/>
            </p:nvSpPr>
            <p:spPr bwMode="auto">
              <a:xfrm>
                <a:off x="3812" y="3300"/>
                <a:ext cx="19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rPr>
                  <a:t>C</a:t>
                </a:r>
                <a:endPara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3913" name="Rectangle 121"/>
              <p:cNvSpPr>
                <a:spLocks noChangeArrowheads="1"/>
              </p:cNvSpPr>
              <p:nvPr/>
            </p:nvSpPr>
            <p:spPr bwMode="auto">
              <a:xfrm>
                <a:off x="3956" y="3302"/>
                <a:ext cx="16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rPr>
                  <a:t>D</a:t>
                </a:r>
                <a:endPara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3914" name="Rectangle 122"/>
              <p:cNvSpPr>
                <a:spLocks noChangeArrowheads="1"/>
              </p:cNvSpPr>
              <p:nvPr/>
            </p:nvSpPr>
            <p:spPr bwMode="auto">
              <a:xfrm>
                <a:off x="4436" y="3306"/>
                <a:ext cx="158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rPr>
                  <a:t>E</a:t>
                </a:r>
                <a:endPara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3915" name="Rectangle 123"/>
              <p:cNvSpPr>
                <a:spLocks noChangeArrowheads="1"/>
              </p:cNvSpPr>
              <p:nvPr/>
            </p:nvSpPr>
            <p:spPr bwMode="auto">
              <a:xfrm>
                <a:off x="4808" y="3306"/>
                <a:ext cx="15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altLang="en-US" sz="1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charset="0"/>
                  </a:rPr>
                  <a:t>F</a:t>
                </a:r>
                <a:endPara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57468" name="Text Box 125"/>
            <p:cNvSpPr txBox="1">
              <a:spLocks noChangeArrowheads="1"/>
            </p:cNvSpPr>
            <p:nvPr/>
          </p:nvSpPr>
          <p:spPr bwMode="auto">
            <a:xfrm>
              <a:off x="6372225" y="2481263"/>
              <a:ext cx="2495550" cy="173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charset="0"/>
                </a:rPr>
                <a:t>Pontos de Quebra</a:t>
              </a:r>
            </a:p>
            <a:p>
              <a:endParaRPr lang="en-US" sz="1800">
                <a:latin typeface="Arial" charset="0"/>
              </a:endParaRPr>
            </a:p>
            <a:p>
              <a:r>
                <a:rPr lang="en-US" sz="1800">
                  <a:latin typeface="Arial" charset="0"/>
                </a:rPr>
                <a:t>Bcr-3 – Isoforma curta</a:t>
              </a:r>
            </a:p>
            <a:p>
              <a:endParaRPr lang="en-US" sz="1800">
                <a:latin typeface="Arial" charset="0"/>
              </a:endParaRPr>
            </a:p>
            <a:p>
              <a:r>
                <a:rPr lang="en-US" sz="1800">
                  <a:latin typeface="Arial" charset="0"/>
                </a:rPr>
                <a:t>Bcr-1 – Isoforma longa</a:t>
              </a:r>
            </a:p>
            <a:p>
              <a:r>
                <a:rPr lang="en-US" sz="1800">
                  <a:latin typeface="Arial" charset="0"/>
                </a:rPr>
                <a:t>Bcr-2 – Isoforma longa</a:t>
              </a:r>
              <a:endParaRPr lang="pt-BR" sz="1800">
                <a:latin typeface="Arial" charset="0"/>
              </a:endParaRPr>
            </a:p>
          </p:txBody>
        </p:sp>
        <p:sp>
          <p:nvSpPr>
            <p:cNvPr id="57469" name="Line 126"/>
            <p:cNvSpPr>
              <a:spLocks noChangeShapeType="1"/>
            </p:cNvSpPr>
            <p:nvPr/>
          </p:nvSpPr>
          <p:spPr bwMode="auto">
            <a:xfrm flipH="1" flipV="1">
              <a:off x="5940425" y="3284538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470" name="Line 127"/>
            <p:cNvSpPr>
              <a:spLocks noChangeShapeType="1"/>
            </p:cNvSpPr>
            <p:nvPr/>
          </p:nvSpPr>
          <p:spPr bwMode="auto">
            <a:xfrm flipH="1" flipV="1">
              <a:off x="5940425" y="3716338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471" name="Título 127"/>
          <p:cNvSpPr>
            <a:spLocks noGrp="1"/>
          </p:cNvSpPr>
          <p:nvPr>
            <p:ph type="title" idx="4294967295"/>
          </p:nvPr>
        </p:nvSpPr>
        <p:spPr>
          <a:xfrm>
            <a:off x="395288" y="228600"/>
            <a:ext cx="8424862" cy="1143000"/>
          </a:xfrm>
        </p:spPr>
        <p:txBody>
          <a:bodyPr/>
          <a:lstStyle/>
          <a:p>
            <a:r>
              <a:rPr lang="en-US" dirty="0" err="1" smtClean="0"/>
              <a:t>Fisiopatologia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pt-BR" sz="3200"/>
              <a:t>Imunofluorescência anti-PML</a:t>
            </a:r>
          </a:p>
        </p:txBody>
      </p:sp>
      <p:pic>
        <p:nvPicPr>
          <p:cNvPr id="52260" name="Picture 36" descr="test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366955"/>
            <a:ext cx="374491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37" descr="cont +"/>
          <p:cNvPicPr>
            <a:picLocks noChangeAspect="1" noChangeArrowheads="1"/>
          </p:cNvPicPr>
          <p:nvPr/>
        </p:nvPicPr>
        <p:blipFill>
          <a:blip r:embed="rId4"/>
          <a:srcRect t="5121"/>
          <a:stretch>
            <a:fillRect/>
          </a:stretch>
        </p:blipFill>
        <p:spPr bwMode="auto">
          <a:xfrm>
            <a:off x="4643438" y="2357430"/>
            <a:ext cx="38893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2484438" y="5237155"/>
            <a:ext cx="169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Tahoma" pitchFamily="34" charset="0"/>
              </a:rPr>
              <a:t>LMA – não LPA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5292725" y="2860667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bg1"/>
                </a:solidFill>
                <a:latin typeface="Tahoma" pitchFamily="34" charset="0"/>
              </a:rPr>
              <a:t>LPA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2057400"/>
          </a:xfrm>
        </p:spPr>
        <p:txBody>
          <a:bodyPr/>
          <a:lstStyle/>
          <a:p>
            <a:pPr algn="ctr"/>
            <a:r>
              <a:rPr lang="en-US" b="1" dirty="0" err="1" smtClean="0"/>
              <a:t>Neoplasias</a:t>
            </a:r>
            <a:r>
              <a:rPr lang="en-US" b="1" dirty="0" smtClean="0"/>
              <a:t> </a:t>
            </a:r>
            <a:r>
              <a:rPr lang="en-US" b="1" dirty="0" err="1" smtClean="0"/>
              <a:t>mielóides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linfóides</a:t>
            </a:r>
            <a:r>
              <a:rPr lang="en-US" b="1" dirty="0" smtClean="0"/>
              <a:t> com </a:t>
            </a:r>
            <a:r>
              <a:rPr lang="en-US" b="1" dirty="0" err="1" smtClean="0"/>
              <a:t>eosinofilia</a:t>
            </a:r>
            <a:r>
              <a:rPr lang="en-US" b="1" dirty="0" smtClean="0"/>
              <a:t> </a:t>
            </a:r>
            <a:r>
              <a:rPr lang="en-US" b="1" dirty="0" err="1" smtClean="0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anormalidades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PDGFRA, PDGFRB </a:t>
            </a:r>
            <a:r>
              <a:rPr lang="en-US" b="1" dirty="0" err="1" smtClean="0"/>
              <a:t>ou</a:t>
            </a:r>
            <a:r>
              <a:rPr lang="en-US" b="1" dirty="0" smtClean="0"/>
              <a:t> FGFR1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696200" cy="4038600"/>
          </a:xfrm>
        </p:spPr>
        <p:txBody>
          <a:bodyPr/>
          <a:lstStyle/>
          <a:p>
            <a:r>
              <a:rPr lang="en-US" dirty="0" smtClean="0"/>
              <a:t>PDGFRA: </a:t>
            </a:r>
            <a:r>
              <a:rPr lang="en-US" dirty="0" err="1" smtClean="0"/>
              <a:t>citogenética</a:t>
            </a:r>
            <a:r>
              <a:rPr lang="en-US" dirty="0" smtClean="0"/>
              <a:t> normal, com gene de </a:t>
            </a:r>
            <a:r>
              <a:rPr lang="en-US" dirty="0" err="1" smtClean="0"/>
              <a:t>fusão</a:t>
            </a:r>
            <a:r>
              <a:rPr lang="en-US" dirty="0" smtClean="0"/>
              <a:t> FIP1L1-PDGFRA </a:t>
            </a:r>
            <a:r>
              <a:rPr lang="en-US" dirty="0" err="1" smtClean="0"/>
              <a:t>resultante</a:t>
            </a:r>
            <a:r>
              <a:rPr lang="en-US" dirty="0" smtClean="0"/>
              <a:t> del(4)(q12) </a:t>
            </a:r>
            <a:r>
              <a:rPr lang="en-US" dirty="0" err="1" smtClean="0"/>
              <a:t>críptica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PDGFRB: </a:t>
            </a:r>
            <a:r>
              <a:rPr lang="en-US" dirty="0" err="1" smtClean="0"/>
              <a:t>rearranjos</a:t>
            </a:r>
            <a:r>
              <a:rPr lang="en-US" dirty="0" smtClean="0"/>
              <a:t> </a:t>
            </a:r>
            <a:r>
              <a:rPr lang="en-US" dirty="0" err="1" smtClean="0"/>
              <a:t>envolvendo</a:t>
            </a:r>
            <a:r>
              <a:rPr lang="en-US" dirty="0" smtClean="0"/>
              <a:t> 5q31~33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: t(5;12))</a:t>
            </a:r>
          </a:p>
          <a:p>
            <a:r>
              <a:rPr lang="en-US" dirty="0" smtClean="0"/>
              <a:t>FGFR1: </a:t>
            </a:r>
            <a:r>
              <a:rPr lang="en-US" dirty="0" err="1" smtClean="0"/>
              <a:t>rearranjos</a:t>
            </a:r>
            <a:r>
              <a:rPr lang="en-US" dirty="0" smtClean="0"/>
              <a:t> </a:t>
            </a:r>
            <a:r>
              <a:rPr lang="en-US" dirty="0" err="1" smtClean="0"/>
              <a:t>envolvendo</a:t>
            </a:r>
            <a:r>
              <a:rPr lang="en-US" dirty="0" smtClean="0"/>
              <a:t> 8p11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: t(8;13))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</a:t>
            </a:r>
            <a:r>
              <a:rPr lang="pt-BR" dirty="0"/>
              <a:t>Prognósticos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62000" y="1905000"/>
            <a:ext cx="8024842" cy="48101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Pacientes idosos (&gt;60 anos ? ; &gt;80 anos)</a:t>
            </a:r>
          </a:p>
          <a:p>
            <a:pPr>
              <a:lnSpc>
                <a:spcPct val="9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Sanz </a:t>
            </a:r>
            <a:r>
              <a:rPr lang="pt-B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(PETHEMA+GIMEMA) </a:t>
            </a:r>
          </a:p>
          <a:p>
            <a:pPr lvl="1">
              <a:lnSpc>
                <a:spcPct val="9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Baixo risco: GB&lt;10.000/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l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Plt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&gt;40.000/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l</a:t>
            </a:r>
          </a:p>
          <a:p>
            <a:pPr lvl="1">
              <a:lnSpc>
                <a:spcPct val="9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Alto risco: GB10.000/l</a:t>
            </a:r>
          </a:p>
          <a:p>
            <a:pPr lvl="1">
              <a:lnSpc>
                <a:spcPct val="9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Risco intermediário: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GB&lt;10.000/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l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Plt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&lt;40.000/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l</a:t>
            </a:r>
          </a:p>
          <a:p>
            <a:pPr>
              <a:lnSpc>
                <a:spcPct val="9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Persistência do PML/RAR pós-consolidação</a:t>
            </a:r>
          </a:p>
          <a:p>
            <a:pPr>
              <a:lnSpc>
                <a:spcPct val="9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Mau prognóstico mas não modificam o tratamento: CD56+, </a:t>
            </a:r>
            <a:r>
              <a:rPr lang="pt-B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isoforma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S do PML/RAR  e mutações do FLT3</a:t>
            </a:r>
          </a:p>
          <a:p>
            <a:pPr>
              <a:lnSpc>
                <a:spcPct val="9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Não são fatores de mau prognóstico: anormalidades </a:t>
            </a:r>
            <a:r>
              <a:rPr lang="pt-B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citogenéticas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adicionais (30%)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-87313" y="206375"/>
            <a:ext cx="8734426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sz="1400" b="1">
                <a:latin typeface="Arial" charset="0"/>
              </a:rPr>
              <a:t>IC-APL2006 Protocol </a:t>
            </a:r>
            <a:endParaRPr lang="es-ES_tradnl" sz="1400">
              <a:latin typeface="Arial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308350" y="635000"/>
            <a:ext cx="19415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>
                <a:latin typeface="Arial" charset="0"/>
              </a:rPr>
              <a:t>PML/RAR</a:t>
            </a:r>
            <a:r>
              <a:rPr lang="es-ES_tradnl" sz="1200" b="1">
                <a:latin typeface="Symbol" pitchFamily="18" charset="2"/>
              </a:rPr>
              <a:t>a</a:t>
            </a:r>
            <a:r>
              <a:rPr lang="es-ES_tradnl" sz="1200" b="1">
                <a:latin typeface="Arial" charset="0"/>
              </a:rPr>
              <a:t> positive APL</a:t>
            </a:r>
            <a:endParaRPr lang="es-ES_tradnl" sz="1200">
              <a:latin typeface="Arial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11388" y="976313"/>
            <a:ext cx="4138612" cy="1004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>
                <a:latin typeface="Arial" charset="0"/>
              </a:rPr>
              <a:t>Induction therapy</a:t>
            </a:r>
          </a:p>
          <a:p>
            <a:pPr algn="ctr" eaLnBrk="0" hangingPunct="0"/>
            <a:r>
              <a:rPr lang="es-ES_tradnl" sz="1200" b="1">
                <a:latin typeface="Arial" charset="0"/>
              </a:rPr>
              <a:t>DNR 60 mg/m²/d days 2,4,6,8 </a:t>
            </a:r>
            <a:r>
              <a:rPr lang="es-ES_tradnl" sz="1200">
                <a:latin typeface="Arial" charset="0"/>
              </a:rPr>
              <a:t>(&gt;70 years only days 2,4,6)</a:t>
            </a:r>
            <a:endParaRPr lang="es-ES_tradnl" sz="1200" b="1">
              <a:latin typeface="Arial" charset="0"/>
            </a:endParaRPr>
          </a:p>
          <a:p>
            <a:pPr algn="ctr" eaLnBrk="0" hangingPunct="0"/>
            <a:r>
              <a:rPr lang="es-ES_tradnl" sz="1200" b="1">
                <a:latin typeface="Arial" charset="0"/>
              </a:rPr>
              <a:t>ATRA 45 mg/m²/d day 1 until CR</a:t>
            </a:r>
          </a:p>
          <a:p>
            <a:pPr algn="ctr" eaLnBrk="0" hangingPunct="0"/>
            <a:endParaRPr lang="es-ES_tradnl" sz="1200" b="1">
              <a:latin typeface="Arial" charset="0"/>
            </a:endParaRPr>
          </a:p>
          <a:p>
            <a:pPr algn="ctr" eaLnBrk="0" hangingPunct="0"/>
            <a:r>
              <a:rPr lang="es-ES_tradnl" sz="1200" b="1">
                <a:latin typeface="Arial" charset="0"/>
              </a:rPr>
              <a:t>Prednisone 0.5 mg/kg x 15 days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384550" y="1844675"/>
            <a:ext cx="17954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>
                <a:latin typeface="Arial" charset="0"/>
              </a:rPr>
              <a:t>Consolidation therapy</a:t>
            </a:r>
          </a:p>
          <a:p>
            <a:pPr algn="ctr" eaLnBrk="0" hangingPunct="0"/>
            <a:r>
              <a:rPr lang="es-ES_tradnl" sz="1200" i="1">
                <a:latin typeface="Arial" charset="0"/>
              </a:rPr>
              <a:t>(Risk-adapted)</a:t>
            </a:r>
            <a:endParaRPr lang="es-ES_tradnl" sz="1200">
              <a:latin typeface="Arial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6588" y="2463800"/>
            <a:ext cx="1625600" cy="639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sz="1200" b="1" i="1">
                <a:latin typeface="Arial" charset="0"/>
              </a:rPr>
              <a:t>Low risk</a:t>
            </a:r>
          </a:p>
          <a:p>
            <a:pPr algn="ctr" eaLnBrk="0" hangingPunct="0"/>
            <a:r>
              <a:rPr lang="es-ES_tradnl" sz="1200" i="1">
                <a:latin typeface="Arial" charset="0"/>
              </a:rPr>
              <a:t>(WBC &lt;10 x10</a:t>
            </a:r>
            <a:r>
              <a:rPr lang="es-ES_tradnl" sz="1200" i="1" baseline="30000">
                <a:latin typeface="Arial" charset="0"/>
              </a:rPr>
              <a:t>9</a:t>
            </a:r>
            <a:r>
              <a:rPr lang="es-ES_tradnl" sz="1200" i="1">
                <a:latin typeface="Arial" charset="0"/>
              </a:rPr>
              <a:t>/L</a:t>
            </a:r>
          </a:p>
          <a:p>
            <a:pPr algn="ctr" eaLnBrk="0" hangingPunct="0"/>
            <a:r>
              <a:rPr lang="es-ES_tradnl" sz="1200" i="1">
                <a:latin typeface="Arial" charset="0"/>
              </a:rPr>
              <a:t>Platelets &gt;40x10</a:t>
            </a:r>
            <a:r>
              <a:rPr lang="es-ES_tradnl" sz="1200" i="1" baseline="30000">
                <a:latin typeface="Arial" charset="0"/>
              </a:rPr>
              <a:t>9</a:t>
            </a:r>
            <a:r>
              <a:rPr lang="es-ES_tradnl" sz="1200" i="1">
                <a:latin typeface="Arial" charset="0"/>
              </a:rPr>
              <a:t>/L)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508375" y="2463800"/>
            <a:ext cx="1546225" cy="639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 i="1">
                <a:latin typeface="Arial" charset="0"/>
              </a:rPr>
              <a:t>Intermediate risk</a:t>
            </a:r>
          </a:p>
          <a:p>
            <a:pPr algn="ctr" eaLnBrk="0" hangingPunct="0"/>
            <a:r>
              <a:rPr lang="es-ES_tradnl" sz="1200" i="1">
                <a:latin typeface="Arial" charset="0"/>
              </a:rPr>
              <a:t>(WBC &lt;10 x10</a:t>
            </a:r>
            <a:r>
              <a:rPr lang="es-ES_tradnl" sz="1200" i="1" baseline="30000">
                <a:latin typeface="Arial" charset="0"/>
              </a:rPr>
              <a:t>9</a:t>
            </a:r>
            <a:r>
              <a:rPr lang="es-ES_tradnl" sz="1200" i="1">
                <a:latin typeface="Arial" charset="0"/>
              </a:rPr>
              <a:t>/L</a:t>
            </a:r>
          </a:p>
          <a:p>
            <a:pPr algn="ctr" eaLnBrk="0" hangingPunct="0"/>
            <a:r>
              <a:rPr lang="es-ES_tradnl" sz="1200" i="1">
                <a:latin typeface="Arial" charset="0"/>
              </a:rPr>
              <a:t>Platelets &lt;40x10</a:t>
            </a:r>
            <a:r>
              <a:rPr lang="es-ES_tradnl" sz="1200" i="1" baseline="30000">
                <a:latin typeface="Arial" charset="0"/>
              </a:rPr>
              <a:t>9</a:t>
            </a:r>
            <a:r>
              <a:rPr lang="es-ES_tradnl" sz="1200" i="1">
                <a:latin typeface="Arial" charset="0"/>
              </a:rPr>
              <a:t>/L)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638925" y="24638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 i="1">
                <a:latin typeface="Arial" charset="0"/>
              </a:rPr>
              <a:t>High risk</a:t>
            </a:r>
          </a:p>
          <a:p>
            <a:pPr algn="ctr" eaLnBrk="0" hangingPunct="0"/>
            <a:r>
              <a:rPr lang="es-ES_tradnl" sz="1200" i="1">
                <a:latin typeface="Arial" charset="0"/>
              </a:rPr>
              <a:t>(WBC &gt;10x0</a:t>
            </a:r>
            <a:r>
              <a:rPr lang="es-ES_tradnl" sz="1200" i="1" baseline="30000">
                <a:latin typeface="Arial" charset="0"/>
              </a:rPr>
              <a:t>9</a:t>
            </a:r>
            <a:r>
              <a:rPr lang="es-ES_tradnl" sz="1200" i="1">
                <a:latin typeface="Arial" charset="0"/>
              </a:rPr>
              <a:t>/L)</a:t>
            </a:r>
            <a:endParaRPr lang="es-ES_tradnl" sz="1200">
              <a:latin typeface="Arial" charset="0"/>
            </a:endParaRPr>
          </a:p>
        </p:txBody>
      </p:sp>
      <p:cxnSp>
        <p:nvCxnSpPr>
          <p:cNvPr id="65545" name="AutoShape 9"/>
          <p:cNvCxnSpPr>
            <a:cxnSpLocks noChangeShapeType="1"/>
            <a:stCxn id="65541" idx="2"/>
            <a:endCxn id="65543" idx="0"/>
          </p:cNvCxnSpPr>
          <p:nvPr/>
        </p:nvCxnSpPr>
        <p:spPr bwMode="auto">
          <a:xfrm rot="5400000">
            <a:off x="4201319" y="2382044"/>
            <a:ext cx="161925" cy="1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65546" name="AutoShape 10"/>
          <p:cNvCxnSpPr>
            <a:cxnSpLocks noChangeShapeType="1"/>
            <a:stCxn id="65541" idx="2"/>
            <a:endCxn id="65542" idx="0"/>
          </p:cNvCxnSpPr>
          <p:nvPr/>
        </p:nvCxnSpPr>
        <p:spPr bwMode="auto">
          <a:xfrm rot="5400000">
            <a:off x="2785269" y="965994"/>
            <a:ext cx="161925" cy="28336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65547" name="AutoShape 11"/>
          <p:cNvCxnSpPr>
            <a:cxnSpLocks noChangeShapeType="1"/>
            <a:stCxn id="65541" idx="2"/>
            <a:endCxn id="65544" idx="0"/>
          </p:cNvCxnSpPr>
          <p:nvPr/>
        </p:nvCxnSpPr>
        <p:spPr bwMode="auto">
          <a:xfrm rot="16200000" flipH="1">
            <a:off x="5701506" y="883444"/>
            <a:ext cx="161925" cy="29987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65548" name="AutoShape 12"/>
          <p:cNvCxnSpPr>
            <a:cxnSpLocks noChangeShapeType="1"/>
            <a:stCxn id="65543" idx="2"/>
            <a:endCxn id="65554" idx="0"/>
          </p:cNvCxnSpPr>
          <p:nvPr/>
        </p:nvCxnSpPr>
        <p:spPr bwMode="auto">
          <a:xfrm rot="16200000" flipH="1">
            <a:off x="4138613" y="3246438"/>
            <a:ext cx="288925" cy="3175"/>
          </a:xfrm>
          <a:prstGeom prst="bentConnector3">
            <a:avLst>
              <a:gd name="adj1" fmla="val 49449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65549" name="AutoShape 13"/>
          <p:cNvCxnSpPr>
            <a:cxnSpLocks noChangeShapeType="1"/>
            <a:endCxn id="65551" idx="0"/>
          </p:cNvCxnSpPr>
          <p:nvPr/>
        </p:nvCxnSpPr>
        <p:spPr bwMode="auto">
          <a:xfrm rot="16200000" flipH="1">
            <a:off x="1228726" y="3171825"/>
            <a:ext cx="323850" cy="1174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8738" y="3984625"/>
            <a:ext cx="2781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MTZ 10 mg/m²/d (days 1,2,3)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58738" y="3392488"/>
            <a:ext cx="2781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DNR 25  mg/m²/d (days 1,2,3,4) ATRA 45 mg/m²/d x 15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58738" y="4579938"/>
            <a:ext cx="2781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DNR 60 mg/m²/d (day 1)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2890838" y="3984625"/>
            <a:ext cx="2778125" cy="63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   MTZ 10 mg/m²/d (days 1,2,3)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  <a:p>
            <a:pPr algn="ctr" defTabSz="762000" eaLnBrk="0" hangingPunct="0"/>
            <a:endParaRPr lang="es-ES_tradnl" sz="1200" b="1">
              <a:latin typeface="Arial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916238" y="3392488"/>
            <a:ext cx="27352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     DNR 35  mg/m²/d (days 1,2,3,4)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079750" y="4579938"/>
            <a:ext cx="24018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    DNR 60 mg/m²/d (days 1,2)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</p:txBody>
      </p:sp>
      <p:cxnSp>
        <p:nvCxnSpPr>
          <p:cNvPr id="65556" name="AutoShape 20"/>
          <p:cNvCxnSpPr>
            <a:cxnSpLocks noChangeShapeType="1"/>
          </p:cNvCxnSpPr>
          <p:nvPr/>
        </p:nvCxnSpPr>
        <p:spPr bwMode="auto">
          <a:xfrm rot="16200000" flipH="1">
            <a:off x="4212432" y="1697831"/>
            <a:ext cx="139700" cy="15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65557" name="AutoShape 21"/>
          <p:cNvCxnSpPr>
            <a:cxnSpLocks noChangeShapeType="1"/>
          </p:cNvCxnSpPr>
          <p:nvPr/>
        </p:nvCxnSpPr>
        <p:spPr bwMode="auto">
          <a:xfrm>
            <a:off x="4279900" y="908050"/>
            <a:ext cx="1588" cy="1349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65558" name="AutoShape 22"/>
          <p:cNvCxnSpPr>
            <a:cxnSpLocks noChangeShapeType="1"/>
          </p:cNvCxnSpPr>
          <p:nvPr/>
        </p:nvCxnSpPr>
        <p:spPr bwMode="auto">
          <a:xfrm rot="5400000">
            <a:off x="7169150" y="3325813"/>
            <a:ext cx="2254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5891213" y="3984625"/>
            <a:ext cx="2779712" cy="63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   MTZ 10 mg/m²/d (days 1,2,3,4,5)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VP16 100 mg/m</a:t>
            </a:r>
            <a:r>
              <a:rPr lang="es-ES_tradnl" sz="1200" b="1" baseline="30000">
                <a:latin typeface="Arial" charset="0"/>
              </a:rPr>
              <a:t>2</a:t>
            </a:r>
            <a:r>
              <a:rPr lang="es-ES_tradnl" sz="1200" b="1">
                <a:latin typeface="Arial" charset="0"/>
              </a:rPr>
              <a:t>/d (days 1,2,3,4,5)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5768975" y="3390900"/>
            <a:ext cx="3024188" cy="63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DNR 25  mg/m²/d (days 1,2,3,4)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Ara-C 1000 mg/m</a:t>
            </a:r>
            <a:r>
              <a:rPr lang="es-ES_tradnl" sz="1200" b="1" baseline="30000">
                <a:latin typeface="Arial" charset="0"/>
              </a:rPr>
              <a:t>2</a:t>
            </a:r>
            <a:r>
              <a:rPr lang="es-ES_tradnl" sz="1200" b="1">
                <a:latin typeface="Arial" charset="0"/>
              </a:rPr>
              <a:t>/d (days 1,2,3,4)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5475288" y="4579938"/>
            <a:ext cx="361156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1200" b="1">
                <a:latin typeface="Arial" charset="0"/>
              </a:rPr>
              <a:t>    DNR 60 mg/m²/d (day 1)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Ara-C 150 mg/m2/8 h (days 1,2,3,4,5)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6-Thioguanine 70 mg/m</a:t>
            </a:r>
            <a:r>
              <a:rPr lang="es-ES_tradnl" sz="1200" b="1" baseline="30000">
                <a:latin typeface="Arial" charset="0"/>
              </a:rPr>
              <a:t>2</a:t>
            </a:r>
            <a:r>
              <a:rPr lang="es-ES_tradnl" sz="1200" b="1">
                <a:latin typeface="Arial" charset="0"/>
              </a:rPr>
              <a:t>/8 h (days 1,2,3,4,5) </a:t>
            </a:r>
          </a:p>
          <a:p>
            <a:pPr algn="ctr" defTabSz="762000" eaLnBrk="0" hangingPunct="0"/>
            <a:r>
              <a:rPr lang="es-ES_tradnl" sz="1200" b="1">
                <a:latin typeface="Arial" charset="0"/>
              </a:rPr>
              <a:t>ATRA 45 mg/m²/d x 15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6975475" y="3008313"/>
            <a:ext cx="6111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 i="1">
                <a:latin typeface="Arial" charset="0"/>
              </a:rPr>
              <a:t>&lt; 60 y</a:t>
            </a:r>
            <a:endParaRPr lang="es-ES_tradnl" sz="1200">
              <a:latin typeface="Arial" charset="0"/>
            </a:endParaRPr>
          </a:p>
        </p:txBody>
      </p:sp>
      <p:cxnSp>
        <p:nvCxnSpPr>
          <p:cNvPr id="65563" name="AutoShape 27"/>
          <p:cNvCxnSpPr>
            <a:cxnSpLocks noChangeShapeType="1"/>
          </p:cNvCxnSpPr>
          <p:nvPr/>
        </p:nvCxnSpPr>
        <p:spPr bwMode="auto">
          <a:xfrm rot="5400000">
            <a:off x="7205663" y="2990850"/>
            <a:ext cx="153988" cy="1587"/>
          </a:xfrm>
          <a:prstGeom prst="bentConnector3">
            <a:avLst>
              <a:gd name="adj1" fmla="val 49486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5641975" y="2960688"/>
            <a:ext cx="606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 i="1">
                <a:latin typeface="Arial" charset="0"/>
                <a:cs typeface="Arial" charset="0"/>
              </a:rPr>
              <a:t>≥</a:t>
            </a:r>
            <a:r>
              <a:rPr lang="es-ES_tradnl" sz="1200" b="1" i="1">
                <a:latin typeface="Arial" charset="0"/>
              </a:rPr>
              <a:t> 60 y</a:t>
            </a:r>
            <a:endParaRPr lang="es-ES_tradnl" sz="1200">
              <a:latin typeface="Arial" charset="0"/>
            </a:endParaRPr>
          </a:p>
        </p:txBody>
      </p:sp>
      <p:cxnSp>
        <p:nvCxnSpPr>
          <p:cNvPr id="65565" name="AutoShape 29"/>
          <p:cNvCxnSpPr>
            <a:cxnSpLocks noChangeShapeType="1"/>
            <a:stCxn id="65564" idx="1"/>
            <a:endCxn id="65554" idx="0"/>
          </p:cNvCxnSpPr>
          <p:nvPr/>
        </p:nvCxnSpPr>
        <p:spPr bwMode="auto">
          <a:xfrm flipH="1">
            <a:off x="4284663" y="3098800"/>
            <a:ext cx="1357312" cy="2936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65566" name="AutoShape 30"/>
          <p:cNvCxnSpPr>
            <a:cxnSpLocks noChangeShapeType="1"/>
            <a:endCxn id="65564" idx="3"/>
          </p:cNvCxnSpPr>
          <p:nvPr/>
        </p:nvCxnSpPr>
        <p:spPr bwMode="auto">
          <a:xfrm flipH="1">
            <a:off x="6248400" y="2959100"/>
            <a:ext cx="973138" cy="139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65567" name="AutoShape 31"/>
          <p:cNvCxnSpPr>
            <a:cxnSpLocks noChangeShapeType="1"/>
          </p:cNvCxnSpPr>
          <p:nvPr/>
        </p:nvCxnSpPr>
        <p:spPr bwMode="auto">
          <a:xfrm>
            <a:off x="1258888" y="5084763"/>
            <a:ext cx="1944687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65568" name="AutoShape 32"/>
          <p:cNvCxnSpPr>
            <a:cxnSpLocks noChangeShapeType="1"/>
          </p:cNvCxnSpPr>
          <p:nvPr/>
        </p:nvCxnSpPr>
        <p:spPr bwMode="auto">
          <a:xfrm flipH="1">
            <a:off x="5364163" y="5373688"/>
            <a:ext cx="2016125" cy="215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2744788" y="5759450"/>
            <a:ext cx="3049587" cy="709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spcAft>
                <a:spcPct val="20000"/>
              </a:spcAft>
            </a:pPr>
            <a:r>
              <a:rPr lang="es-ES_tradnl" sz="1200" b="1">
                <a:latin typeface="Arial" charset="0"/>
              </a:rPr>
              <a:t>ATRA 45 mg/m²/d x 15 (every 3 months)</a:t>
            </a:r>
          </a:p>
          <a:p>
            <a:pPr algn="ctr" defTabSz="762000" eaLnBrk="0" hangingPunct="0">
              <a:spcAft>
                <a:spcPct val="20000"/>
              </a:spcAft>
            </a:pPr>
            <a:r>
              <a:rPr lang="es-ES_tradnl" sz="1200" b="1">
                <a:latin typeface="Arial" charset="0"/>
              </a:rPr>
              <a:t>Methotrexate 15 mg/m²/d (weekly)</a:t>
            </a:r>
          </a:p>
          <a:p>
            <a:pPr algn="ctr" defTabSz="762000" eaLnBrk="0" hangingPunct="0">
              <a:spcAft>
                <a:spcPct val="20000"/>
              </a:spcAft>
            </a:pPr>
            <a:r>
              <a:rPr lang="es-ES_tradnl" sz="1200" b="1">
                <a:latin typeface="Arial" charset="0"/>
              </a:rPr>
              <a:t>6-Mercaptopurine 50 mg/m²/d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3436938" y="5383213"/>
            <a:ext cx="1698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200" b="1">
                <a:latin typeface="Arial" charset="0"/>
              </a:rPr>
              <a:t>Maintenance therapy</a:t>
            </a:r>
          </a:p>
          <a:p>
            <a:pPr algn="ctr" eaLnBrk="0" hangingPunct="0"/>
            <a:r>
              <a:rPr lang="es-ES_tradnl" sz="1200" i="1">
                <a:latin typeface="Arial" charset="0"/>
              </a:rPr>
              <a:t>(2 years)</a:t>
            </a:r>
          </a:p>
        </p:txBody>
      </p:sp>
      <p:cxnSp>
        <p:nvCxnSpPr>
          <p:cNvPr id="65571" name="AutoShape 35"/>
          <p:cNvCxnSpPr>
            <a:cxnSpLocks noChangeShapeType="1"/>
            <a:endCxn id="65570" idx="0"/>
          </p:cNvCxnSpPr>
          <p:nvPr/>
        </p:nvCxnSpPr>
        <p:spPr bwMode="auto">
          <a:xfrm>
            <a:off x="4284663" y="5084763"/>
            <a:ext cx="1587" cy="298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82700"/>
          </a:xfrm>
        </p:spPr>
        <p:txBody>
          <a:bodyPr lIns="92075" tIns="46038" rIns="92075" bIns="46038" anchor="t">
            <a:normAutofit/>
          </a:bodyPr>
          <a:lstStyle/>
          <a:p>
            <a:r>
              <a:rPr lang="pt-BR" sz="3600" dirty="0"/>
              <a:t>Overall </a:t>
            </a:r>
            <a:r>
              <a:rPr lang="pt-BR" sz="3600" dirty="0" err="1" smtClean="0"/>
              <a:t>Survival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0011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8050" y="2900363"/>
          <a:ext cx="392271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Chart" r:id="rId3" imgW="4254500" imgH="3149600" progId="MSGraph.Chart.8">
                  <p:embed followColorScheme="full"/>
                </p:oleObj>
              </mc:Choice>
              <mc:Fallback>
                <p:oleObj name="Chart" r:id="rId3" imgW="4254500" imgH="31496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10" t="25735" r="8630" b="26813"/>
                      <a:stretch>
                        <a:fillRect/>
                      </a:stretch>
                    </p:blipFill>
                    <p:spPr bwMode="auto">
                      <a:xfrm>
                        <a:off x="908050" y="2900363"/>
                        <a:ext cx="3922713" cy="294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59338" y="2909888"/>
          <a:ext cx="4032250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Chart" r:id="rId5" imgW="3492500" imgH="4140200" progId="MSGraph.Chart.8">
                  <p:embed followColorScheme="full"/>
                </p:oleObj>
              </mc:Choice>
              <mc:Fallback>
                <p:oleObj name="Chart" r:id="rId5" imgW="3492500" imgH="41402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647" t="36073" r="11659" b="36073"/>
                      <a:stretch>
                        <a:fillRect/>
                      </a:stretch>
                    </p:blipFill>
                    <p:spPr bwMode="auto">
                      <a:xfrm>
                        <a:off x="4859338" y="2909888"/>
                        <a:ext cx="4032250" cy="287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622925" y="1835150"/>
            <a:ext cx="3055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Causas de Morte </a:t>
            </a:r>
          </a:p>
          <a:p>
            <a:pPr algn="ctr"/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Precoce(&lt;15 diass)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23850" y="1844675"/>
            <a:ext cx="4786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Frequencia das Complicações </a:t>
            </a:r>
          </a:p>
          <a:p>
            <a:pPr algn="ctr"/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Hemorrágicas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235825" y="371633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Sangramento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563938" y="29972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Sangramento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708400" y="328453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24.3%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675563" y="39989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68%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1331913" y="414338"/>
            <a:ext cx="734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Alterações da Coagulação em LPA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8143932" cy="1143000"/>
          </a:xfrm>
        </p:spPr>
        <p:txBody>
          <a:bodyPr/>
          <a:lstStyle/>
          <a:p>
            <a:r>
              <a:rPr lang="en-US" dirty="0" smtClean="0"/>
              <a:t>Id. LMA com t(9;11) – MLLT3-MLL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Diferenciacão</a:t>
            </a:r>
            <a:r>
              <a:rPr lang="en-US" dirty="0" smtClean="0"/>
              <a:t> </a:t>
            </a:r>
            <a:r>
              <a:rPr lang="en-US" dirty="0" err="1" smtClean="0"/>
              <a:t>monocítica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crianças</a:t>
            </a:r>
            <a:r>
              <a:rPr lang="en-US" dirty="0" smtClean="0"/>
              <a:t> (9-12% das LMAs das </a:t>
            </a:r>
            <a:r>
              <a:rPr lang="en-US" dirty="0" err="1" smtClean="0"/>
              <a:t>crianças</a:t>
            </a:r>
            <a:r>
              <a:rPr lang="en-US" dirty="0" smtClean="0"/>
              <a:t> e 2% dos </a:t>
            </a:r>
            <a:r>
              <a:rPr lang="en-US" dirty="0" err="1" smtClean="0"/>
              <a:t>adultos</a:t>
            </a:r>
            <a:r>
              <a:rPr lang="en-US" dirty="0" smtClean="0"/>
              <a:t>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Expressão</a:t>
            </a:r>
            <a:r>
              <a:rPr lang="en-US" dirty="0" smtClean="0"/>
              <a:t> do </a:t>
            </a:r>
            <a:r>
              <a:rPr lang="en-US" dirty="0" err="1" smtClean="0"/>
              <a:t>homólogo</a:t>
            </a:r>
            <a:r>
              <a:rPr lang="en-US" dirty="0" smtClean="0"/>
              <a:t> NG2 (</a:t>
            </a:r>
            <a:r>
              <a:rPr lang="en-US" dirty="0" err="1" smtClean="0"/>
              <a:t>Mab</a:t>
            </a:r>
            <a:r>
              <a:rPr lang="en-US" dirty="0" smtClean="0"/>
              <a:t> 7.1)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Prognóstico</a:t>
            </a:r>
            <a:r>
              <a:rPr lang="en-US" dirty="0" smtClean="0"/>
              <a:t> é </a:t>
            </a:r>
            <a:r>
              <a:rPr lang="en-US" dirty="0" err="1" smtClean="0"/>
              <a:t>intermediário</a:t>
            </a:r>
            <a:r>
              <a:rPr lang="en-US" dirty="0" smtClean="0"/>
              <a:t> (superior as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translocações</a:t>
            </a:r>
            <a:r>
              <a:rPr lang="en-US" dirty="0" smtClean="0"/>
              <a:t> com MLL)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Fisiopatologia</a:t>
            </a:r>
            <a:r>
              <a:rPr lang="en-US" dirty="0" smtClean="0"/>
              <a:t> MLL</a:t>
            </a:r>
            <a:endParaRPr lang="pt-BR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6417" y="1857393"/>
            <a:ext cx="8480425" cy="4143375"/>
            <a:chOff x="274" y="912"/>
            <a:chExt cx="5342" cy="261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56" y="1248"/>
              <a:ext cx="1680" cy="240"/>
              <a:chOff x="336" y="1488"/>
              <a:chExt cx="1680" cy="240"/>
            </a:xfrm>
          </p:grpSpPr>
          <p:sp>
            <p:nvSpPr>
              <p:cNvPr id="133127" name="Rectangle 7"/>
              <p:cNvSpPr>
                <a:spLocks noChangeArrowheads="1"/>
              </p:cNvSpPr>
              <p:nvPr/>
            </p:nvSpPr>
            <p:spPr bwMode="auto">
              <a:xfrm>
                <a:off x="336" y="148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t-BR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MLL</a:t>
                </a:r>
              </a:p>
            </p:txBody>
          </p:sp>
          <p:sp>
            <p:nvSpPr>
              <p:cNvPr id="133128" name="Rectangle 8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1008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t-B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P300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56" y="1248"/>
              <a:ext cx="1680" cy="240"/>
              <a:chOff x="3024" y="1536"/>
              <a:chExt cx="1680" cy="240"/>
            </a:xfrm>
          </p:grpSpPr>
          <p:sp>
            <p:nvSpPr>
              <p:cNvPr id="133130" name="Rectangle 10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t-BR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MLL</a:t>
                </a:r>
              </a:p>
            </p:txBody>
          </p:sp>
          <p:sp>
            <p:nvSpPr>
              <p:cNvPr id="133131" name="Rectangle 11"/>
              <p:cNvSpPr>
                <a:spLocks noChangeArrowheads="1"/>
              </p:cNvSpPr>
              <p:nvPr/>
            </p:nvSpPr>
            <p:spPr bwMode="auto">
              <a:xfrm>
                <a:off x="3696" y="1536"/>
                <a:ext cx="1008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t-BR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AF4</a:t>
                </a:r>
              </a:p>
            </p:txBody>
          </p:sp>
        </p:grpSp>
        <p:sp>
          <p:nvSpPr>
            <p:cNvPr id="133132" name="Text Box 12"/>
            <p:cNvSpPr txBox="1">
              <a:spLocks noChangeArrowheads="1"/>
            </p:cNvSpPr>
            <p:nvPr/>
          </p:nvSpPr>
          <p:spPr bwMode="auto">
            <a:xfrm>
              <a:off x="519" y="2112"/>
              <a:ext cx="1735" cy="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Atividade </a:t>
              </a:r>
            </a:p>
            <a:p>
              <a:pPr algn="ctr"/>
              <a:r>
                <a:rPr lang="pt-BR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Histona Acetilase</a:t>
              </a:r>
            </a:p>
          </p:txBody>
        </p:sp>
        <p:sp>
          <p:nvSpPr>
            <p:cNvPr id="133133" name="Text Box 13"/>
            <p:cNvSpPr txBox="1">
              <a:spLocks noChangeArrowheads="1"/>
            </p:cNvSpPr>
            <p:nvPr/>
          </p:nvSpPr>
          <p:spPr bwMode="auto">
            <a:xfrm>
              <a:off x="274" y="3216"/>
              <a:ext cx="2417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Desregulção Epigenética</a:t>
              </a:r>
            </a:p>
          </p:txBody>
        </p:sp>
        <p:sp>
          <p:nvSpPr>
            <p:cNvPr id="133134" name="Text Box 14"/>
            <p:cNvSpPr txBox="1">
              <a:spLocks noChangeArrowheads="1"/>
            </p:cNvSpPr>
            <p:nvPr/>
          </p:nvSpPr>
          <p:spPr bwMode="auto">
            <a:xfrm>
              <a:off x="3600" y="2112"/>
              <a:ext cx="1553" cy="5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Reconhece e </a:t>
              </a:r>
            </a:p>
            <a:p>
              <a:pPr algn="ctr"/>
              <a:r>
                <a:rPr lang="pt-BR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Liga-se ao DNA</a:t>
              </a:r>
            </a:p>
          </p:txBody>
        </p:sp>
        <p:sp>
          <p:nvSpPr>
            <p:cNvPr id="133135" name="Text Box 15"/>
            <p:cNvSpPr txBox="1">
              <a:spLocks noChangeArrowheads="1"/>
            </p:cNvSpPr>
            <p:nvPr/>
          </p:nvSpPr>
          <p:spPr bwMode="auto">
            <a:xfrm>
              <a:off x="3136" y="3216"/>
              <a:ext cx="2480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Atividade Transcripcional</a:t>
              </a:r>
            </a:p>
          </p:txBody>
        </p:sp>
        <p:cxnSp>
          <p:nvCxnSpPr>
            <p:cNvPr id="133136" name="AutoShape 16"/>
            <p:cNvCxnSpPr>
              <a:cxnSpLocks noChangeShapeType="1"/>
              <a:stCxn id="133128" idx="1"/>
              <a:endCxn id="133132" idx="0"/>
            </p:cNvCxnSpPr>
            <p:nvPr/>
          </p:nvCxnSpPr>
          <p:spPr bwMode="auto">
            <a:xfrm flipH="1">
              <a:off x="1387" y="1368"/>
              <a:ext cx="332" cy="7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3137" name="AutoShape 17"/>
            <p:cNvCxnSpPr>
              <a:cxnSpLocks noChangeShapeType="1"/>
              <a:stCxn id="133132" idx="2"/>
            </p:cNvCxnSpPr>
            <p:nvPr/>
          </p:nvCxnSpPr>
          <p:spPr bwMode="auto">
            <a:xfrm>
              <a:off x="1387" y="2657"/>
              <a:ext cx="5" cy="5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3138" name="AutoShape 18"/>
            <p:cNvCxnSpPr>
              <a:cxnSpLocks noChangeShapeType="1"/>
              <a:stCxn id="133131" idx="1"/>
              <a:endCxn id="133134" idx="0"/>
            </p:cNvCxnSpPr>
            <p:nvPr/>
          </p:nvCxnSpPr>
          <p:spPr bwMode="auto">
            <a:xfrm>
              <a:off x="4119" y="1368"/>
              <a:ext cx="258" cy="7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3139" name="AutoShape 19"/>
            <p:cNvCxnSpPr>
              <a:cxnSpLocks noChangeShapeType="1"/>
              <a:stCxn id="133134" idx="2"/>
              <a:endCxn id="133135" idx="0"/>
            </p:cNvCxnSpPr>
            <p:nvPr/>
          </p:nvCxnSpPr>
          <p:spPr bwMode="auto">
            <a:xfrm flipH="1">
              <a:off x="4376" y="2657"/>
              <a:ext cx="1" cy="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140" name="Text Box 20"/>
            <p:cNvSpPr txBox="1">
              <a:spLocks noChangeArrowheads="1"/>
            </p:cNvSpPr>
            <p:nvPr/>
          </p:nvSpPr>
          <p:spPr bwMode="auto">
            <a:xfrm>
              <a:off x="1200" y="912"/>
              <a:ext cx="1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t(11;22) ou t(11;16)</a:t>
              </a:r>
            </a:p>
          </p:txBody>
        </p:sp>
        <p:sp>
          <p:nvSpPr>
            <p:cNvPr id="133141" name="Text Box 21"/>
            <p:cNvSpPr txBox="1">
              <a:spLocks noChangeArrowheads="1"/>
            </p:cNvSpPr>
            <p:nvPr/>
          </p:nvSpPr>
          <p:spPr bwMode="auto">
            <a:xfrm>
              <a:off x="3600" y="912"/>
              <a:ext cx="15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t(4;11) ou t(10;11)</a:t>
              </a:r>
            </a:p>
          </p:txBody>
        </p:sp>
      </p:grpSp>
    </p:spTree>
  </p:cSld>
  <p:clrMapOvr>
    <a:masterClrMapping/>
  </p:clrMapOvr>
  <p:transition advTm="278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33400"/>
            <a:ext cx="8358246" cy="1143000"/>
          </a:xfrm>
        </p:spPr>
        <p:txBody>
          <a:bodyPr/>
          <a:lstStyle/>
          <a:p>
            <a:r>
              <a:rPr lang="en-US" dirty="0" err="1" smtClean="0"/>
              <a:t>Ie</a:t>
            </a:r>
            <a:r>
              <a:rPr lang="en-US" dirty="0" smtClean="0"/>
              <a:t>. LMA com t(6;9) – DEK – NUP214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452958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Associada</a:t>
            </a:r>
            <a:r>
              <a:rPr lang="en-US" dirty="0" smtClean="0"/>
              <a:t> a </a:t>
            </a:r>
            <a:r>
              <a:rPr lang="en-US" dirty="0" err="1" smtClean="0"/>
              <a:t>basofilia</a:t>
            </a:r>
            <a:r>
              <a:rPr lang="en-US" dirty="0" smtClean="0"/>
              <a:t> (44-62%) e </a:t>
            </a:r>
            <a:r>
              <a:rPr lang="en-US" dirty="0" err="1" smtClean="0"/>
              <a:t>displasia</a:t>
            </a:r>
            <a:r>
              <a:rPr lang="en-US" dirty="0" smtClean="0"/>
              <a:t> de </a:t>
            </a:r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linhagens</a:t>
            </a:r>
            <a:r>
              <a:rPr lang="en-US" dirty="0" smtClean="0"/>
              <a:t> (M2, M4 e M7)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Ocorre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adultos</a:t>
            </a:r>
            <a:r>
              <a:rPr lang="en-US" dirty="0" smtClean="0"/>
              <a:t> e </a:t>
            </a:r>
            <a:r>
              <a:rPr lang="en-US" dirty="0" err="1" smtClean="0"/>
              <a:t>crianças</a:t>
            </a:r>
            <a:r>
              <a:rPr lang="en-US" dirty="0" smtClean="0"/>
              <a:t> (</a:t>
            </a:r>
            <a:r>
              <a:rPr lang="en-US" dirty="0" err="1" smtClean="0"/>
              <a:t>mediana</a:t>
            </a:r>
            <a:r>
              <a:rPr lang="en-US" dirty="0" smtClean="0"/>
              <a:t>: 35 e 13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respectivamente</a:t>
            </a:r>
            <a:r>
              <a:rPr lang="en-US" dirty="0" smtClean="0"/>
              <a:t>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imunofenótipo</a:t>
            </a:r>
            <a:r>
              <a:rPr lang="en-US" dirty="0" smtClean="0"/>
              <a:t> </a:t>
            </a:r>
            <a:r>
              <a:rPr lang="en-US" dirty="0" err="1" smtClean="0"/>
              <a:t>sugestivo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70-80% </a:t>
            </a:r>
            <a:r>
              <a:rPr lang="en-US" dirty="0" err="1" smtClean="0"/>
              <a:t>possuem</a:t>
            </a:r>
            <a:r>
              <a:rPr lang="en-US" dirty="0" smtClean="0"/>
              <a:t> FLT3-ITD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Prognóstico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reservado</a:t>
            </a:r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Fisiopatologia NUP98</a:t>
            </a:r>
            <a:endParaRPr lang="pt-BR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36563" y="2819400"/>
            <a:ext cx="4973637" cy="2133600"/>
            <a:chOff x="192" y="1056"/>
            <a:chExt cx="3133" cy="1344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>
              <a:off x="192" y="2016"/>
              <a:ext cx="11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447" name="Text Box 7"/>
            <p:cNvSpPr txBox="1">
              <a:spLocks noChangeArrowheads="1"/>
            </p:cNvSpPr>
            <p:nvPr/>
          </p:nvSpPr>
          <p:spPr bwMode="auto">
            <a:xfrm>
              <a:off x="1056" y="1584"/>
              <a:ext cx="12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Porção HOX</a:t>
              </a:r>
              <a:endPara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 flipV="1">
              <a:off x="816" y="172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>
              <a:off x="1344" y="216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>
              <a:off x="1344" y="192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480" y="2112"/>
              <a:ext cx="5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DNA</a:t>
              </a:r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720" y="1488"/>
              <a:ext cx="144" cy="576"/>
            </a:xfrm>
            <a:prstGeom prst="flowChartPunchedTape">
              <a:avLst/>
            </a:prstGeom>
            <a:gradFill rotWithShape="1">
              <a:gsLst>
                <a:gs pos="0">
                  <a:srgbClr val="CC0066">
                    <a:gamma/>
                    <a:tint val="60392"/>
                    <a:invGamma/>
                  </a:srgbClr>
                </a:gs>
                <a:gs pos="100000">
                  <a:srgbClr val="CC00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56" name="AutoShape 16"/>
            <p:cNvSpPr>
              <a:spLocks noChangeArrowheads="1"/>
            </p:cNvSpPr>
            <p:nvPr/>
          </p:nvSpPr>
          <p:spPr bwMode="auto">
            <a:xfrm>
              <a:off x="720" y="1056"/>
              <a:ext cx="144" cy="576"/>
            </a:xfrm>
            <a:prstGeom prst="flowChartPunchedTap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57" name="Text Box 17"/>
            <p:cNvSpPr txBox="1">
              <a:spLocks noChangeArrowheads="1"/>
            </p:cNvSpPr>
            <p:nvPr/>
          </p:nvSpPr>
          <p:spPr bwMode="auto">
            <a:xfrm>
              <a:off x="1056" y="1152"/>
              <a:ext cx="14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Porção NUP98</a:t>
              </a:r>
              <a:endPara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864" y="1296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1622" y="2084"/>
              <a:ext cx="1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Transcrição aberrante</a:t>
              </a:r>
            </a:p>
          </p:txBody>
        </p:sp>
      </p:grp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6400800" y="2438400"/>
            <a:ext cx="1828800" cy="1752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Núcleo Celular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 flipV="1">
            <a:off x="7391400" y="1828800"/>
            <a:ext cx="152400" cy="914400"/>
            <a:chOff x="3552" y="1584"/>
            <a:chExt cx="96" cy="576"/>
          </a:xfrm>
        </p:grpSpPr>
        <p:sp>
          <p:nvSpPr>
            <p:cNvPr id="61469" name="AutoShape 29"/>
            <p:cNvSpPr>
              <a:spLocks noChangeArrowheads="1"/>
            </p:cNvSpPr>
            <p:nvPr/>
          </p:nvSpPr>
          <p:spPr bwMode="auto">
            <a:xfrm>
              <a:off x="3552" y="1584"/>
              <a:ext cx="96" cy="336"/>
            </a:xfrm>
            <a:prstGeom prst="flowChartPunchedTap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auto">
            <a:xfrm>
              <a:off x="3552" y="1824"/>
              <a:ext cx="96" cy="336"/>
            </a:xfrm>
            <a:prstGeom prst="flowChartPunchedTape">
              <a:avLst/>
            </a:prstGeom>
            <a:gradFill rotWithShape="1">
              <a:gsLst>
                <a:gs pos="0">
                  <a:srgbClr val="CC0066">
                    <a:gamma/>
                    <a:shade val="46275"/>
                    <a:invGamma/>
                  </a:srgbClr>
                </a:gs>
                <a:gs pos="100000">
                  <a:srgbClr val="CC00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858000" y="3886200"/>
            <a:ext cx="152400" cy="914400"/>
            <a:chOff x="3552" y="1584"/>
            <a:chExt cx="96" cy="576"/>
          </a:xfrm>
        </p:grpSpPr>
        <p:sp>
          <p:nvSpPr>
            <p:cNvPr id="61472" name="AutoShape 32"/>
            <p:cNvSpPr>
              <a:spLocks noChangeArrowheads="1"/>
            </p:cNvSpPr>
            <p:nvPr/>
          </p:nvSpPr>
          <p:spPr bwMode="auto">
            <a:xfrm>
              <a:off x="3552" y="1584"/>
              <a:ext cx="96" cy="336"/>
            </a:xfrm>
            <a:prstGeom prst="flowChartPunchedTap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73" name="AutoShape 33"/>
            <p:cNvSpPr>
              <a:spLocks noChangeArrowheads="1"/>
            </p:cNvSpPr>
            <p:nvPr/>
          </p:nvSpPr>
          <p:spPr bwMode="auto">
            <a:xfrm>
              <a:off x="3552" y="1824"/>
              <a:ext cx="96" cy="336"/>
            </a:xfrm>
            <a:prstGeom prst="flowChartPunchedTape">
              <a:avLst/>
            </a:prstGeom>
            <a:gradFill rotWithShape="1">
              <a:gsLst>
                <a:gs pos="0">
                  <a:srgbClr val="CC0066">
                    <a:gamma/>
                    <a:shade val="46275"/>
                    <a:invGamma/>
                  </a:srgbClr>
                </a:gs>
                <a:gs pos="100000">
                  <a:srgbClr val="CC00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543800" y="3810000"/>
            <a:ext cx="152400" cy="914400"/>
            <a:chOff x="3552" y="1584"/>
            <a:chExt cx="96" cy="576"/>
          </a:xfrm>
        </p:grpSpPr>
        <p:sp>
          <p:nvSpPr>
            <p:cNvPr id="61475" name="AutoShape 35"/>
            <p:cNvSpPr>
              <a:spLocks noChangeArrowheads="1"/>
            </p:cNvSpPr>
            <p:nvPr/>
          </p:nvSpPr>
          <p:spPr bwMode="auto">
            <a:xfrm>
              <a:off x="3552" y="1584"/>
              <a:ext cx="96" cy="336"/>
            </a:xfrm>
            <a:prstGeom prst="flowChartPunchedTap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476" name="AutoShape 36"/>
            <p:cNvSpPr>
              <a:spLocks noChangeArrowheads="1"/>
            </p:cNvSpPr>
            <p:nvPr/>
          </p:nvSpPr>
          <p:spPr bwMode="auto">
            <a:xfrm>
              <a:off x="3552" y="1824"/>
              <a:ext cx="96" cy="336"/>
            </a:xfrm>
            <a:prstGeom prst="flowChartPunchedTape">
              <a:avLst/>
            </a:prstGeom>
            <a:gradFill rotWithShape="1">
              <a:gsLst>
                <a:gs pos="0">
                  <a:srgbClr val="CC0066">
                    <a:gamma/>
                    <a:shade val="46275"/>
                    <a:invGamma/>
                  </a:srgbClr>
                </a:gs>
                <a:gs pos="100000">
                  <a:srgbClr val="CC00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6086475" y="5105400"/>
            <a:ext cx="26749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Poros Nucleares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6086475" y="6019800"/>
            <a:ext cx="263048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Transporte RNA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3800475" y="6019800"/>
            <a:ext cx="1624013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Tradução</a:t>
            </a:r>
          </a:p>
        </p:txBody>
      </p:sp>
      <p:cxnSp>
        <p:nvCxnSpPr>
          <p:cNvPr id="61481" name="AutoShape 41"/>
          <p:cNvCxnSpPr>
            <a:cxnSpLocks noChangeShapeType="1"/>
            <a:stCxn id="61479" idx="1"/>
            <a:endCxn id="61480" idx="3"/>
          </p:cNvCxnSpPr>
          <p:nvPr/>
        </p:nvCxnSpPr>
        <p:spPr bwMode="auto">
          <a:xfrm flipH="1">
            <a:off x="5434013" y="6257925"/>
            <a:ext cx="6429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482" name="Line 42"/>
          <p:cNvSpPr>
            <a:spLocks noChangeShapeType="1"/>
          </p:cNvSpPr>
          <p:nvPr/>
        </p:nvSpPr>
        <p:spPr bwMode="auto">
          <a:xfrm>
            <a:off x="7010400" y="4191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1483" name="Line 43"/>
          <p:cNvSpPr>
            <a:spLocks noChangeShapeType="1"/>
          </p:cNvSpPr>
          <p:nvPr/>
        </p:nvSpPr>
        <p:spPr bwMode="auto">
          <a:xfrm>
            <a:off x="7391400" y="5638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If. LMA com inv(3) – RPN1-EVI1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ocorrer</a:t>
            </a:r>
            <a:r>
              <a:rPr lang="en-US" dirty="0" smtClean="0"/>
              <a:t> de novo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evolução</a:t>
            </a:r>
            <a:r>
              <a:rPr lang="en-US" dirty="0" smtClean="0"/>
              <a:t> de SMD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Associadas</a:t>
            </a:r>
            <a:r>
              <a:rPr lang="en-US" dirty="0" smtClean="0"/>
              <a:t> com </a:t>
            </a:r>
            <a:r>
              <a:rPr lang="en-US" dirty="0" err="1" smtClean="0"/>
              <a:t>contagens</a:t>
            </a:r>
            <a:r>
              <a:rPr lang="en-US" dirty="0" smtClean="0"/>
              <a:t> de </a:t>
            </a:r>
            <a:r>
              <a:rPr lang="en-US" dirty="0" err="1" smtClean="0"/>
              <a:t>plaquetas</a:t>
            </a:r>
            <a:r>
              <a:rPr lang="en-US" dirty="0" smtClean="0"/>
              <a:t> </a:t>
            </a:r>
            <a:r>
              <a:rPr lang="en-US" dirty="0" err="1" smtClean="0"/>
              <a:t>normais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elevadas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Megacariócitos</a:t>
            </a:r>
            <a:r>
              <a:rPr lang="en-US" dirty="0" smtClean="0"/>
              <a:t> </a:t>
            </a:r>
            <a:r>
              <a:rPr lang="en-US" dirty="0" err="1" smtClean="0"/>
              <a:t>anormais</a:t>
            </a:r>
            <a:r>
              <a:rPr lang="en-US" dirty="0" smtClean="0"/>
              <a:t> mono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bilobulados</a:t>
            </a:r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com inv(3) – RPN1-EVI1</a:t>
            </a:r>
            <a:endParaRPr lang="pt-BR" dirty="0"/>
          </a:p>
        </p:txBody>
      </p:sp>
      <p:pic>
        <p:nvPicPr>
          <p:cNvPr id="5" name="Imagem 4" descr="pg 117 fig  6_12.jpg"/>
          <p:cNvPicPr>
            <a:picLocks noChangeAspect="1"/>
          </p:cNvPicPr>
          <p:nvPr/>
        </p:nvPicPr>
        <p:blipFill>
          <a:blip r:embed="rId2"/>
          <a:srcRect b="23236"/>
          <a:stretch>
            <a:fillRect/>
          </a:stretch>
        </p:blipFill>
        <p:spPr>
          <a:xfrm>
            <a:off x="2285984" y="1857364"/>
            <a:ext cx="4357718" cy="28575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1538" y="4714884"/>
            <a:ext cx="6545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1-2% das LMAs do </a:t>
            </a:r>
            <a:r>
              <a:rPr lang="en-US" sz="2400" b="1" dirty="0" err="1" smtClean="0"/>
              <a:t>adulto</a:t>
            </a:r>
            <a:endParaRPr lang="en-US" sz="2400" b="1" dirty="0" smtClean="0"/>
          </a:p>
          <a:p>
            <a:r>
              <a:rPr lang="en-US" sz="2400" b="1" dirty="0" err="1" smtClean="0"/>
              <a:t>Imunofenótipo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incaracteristico</a:t>
            </a:r>
            <a:r>
              <a:rPr lang="en-US" sz="2400" b="1" dirty="0" smtClean="0"/>
              <a:t> (CD7, CD41)</a:t>
            </a:r>
          </a:p>
          <a:p>
            <a:r>
              <a:rPr lang="en-US" sz="2400" b="1" dirty="0" smtClean="0"/>
              <a:t>~ 50% </a:t>
            </a:r>
            <a:r>
              <a:rPr lang="en-US" sz="2400" b="1" dirty="0" err="1" smtClean="0"/>
              <a:t>adicionalmente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há</a:t>
            </a:r>
            <a:r>
              <a:rPr lang="en-US" sz="2400" b="1" dirty="0" smtClean="0"/>
              <a:t> -7</a:t>
            </a:r>
          </a:p>
          <a:p>
            <a:r>
              <a:rPr lang="en-US" sz="2400" b="1" dirty="0" err="1" smtClean="0"/>
              <a:t>Doença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muito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agressiva</a:t>
            </a:r>
            <a:endParaRPr lang="pt-B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Síndromes</a:t>
            </a:r>
            <a:r>
              <a:rPr lang="en-US" dirty="0" smtClean="0"/>
              <a:t> </a:t>
            </a:r>
            <a:r>
              <a:rPr lang="en-US" dirty="0" err="1" smtClean="0"/>
              <a:t>mielodisplásicas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382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0828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Doença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Sangue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Medula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óssea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Citopenia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refratária</a:t>
                      </a:r>
                      <a:r>
                        <a:rPr lang="en-US" dirty="0" smtClean="0"/>
                        <a:t> com </a:t>
                      </a:r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uma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linhagem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citopenias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linhagem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mielo</a:t>
                      </a:r>
                      <a:r>
                        <a:rPr lang="en-US" dirty="0" smtClean="0"/>
                        <a:t> (≥ 10%)</a:t>
                      </a:r>
                    </a:p>
                    <a:p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5%</a:t>
                      </a:r>
                    </a:p>
                    <a:p>
                      <a:r>
                        <a:rPr lang="en-US" dirty="0" err="1" smtClean="0"/>
                        <a:t>Sideroblastos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anel</a:t>
                      </a:r>
                      <a:r>
                        <a:rPr lang="en-US" baseline="0" dirty="0" smtClean="0"/>
                        <a:t> &lt; 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Anemia </a:t>
                      </a:r>
                      <a:r>
                        <a:rPr lang="en-US" dirty="0" err="1" smtClean="0"/>
                        <a:t>refratária</a:t>
                      </a:r>
                      <a:r>
                        <a:rPr lang="en-US" dirty="0" smtClean="0"/>
                        <a:t> com </a:t>
                      </a:r>
                      <a:r>
                        <a:rPr lang="en-US" dirty="0" err="1" smtClean="0"/>
                        <a:t>sideroblastos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</a:t>
                      </a:r>
                    </a:p>
                    <a:p>
                      <a:r>
                        <a:rPr lang="en-US" dirty="0" err="1" smtClean="0"/>
                        <a:t>s/blastos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 15% </a:t>
                      </a:r>
                      <a:r>
                        <a:rPr lang="en-US" dirty="0" err="1" smtClean="0"/>
                        <a:t>sideroblastos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eritróide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Citopenia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refratária</a:t>
                      </a:r>
                      <a:r>
                        <a:rPr lang="en-US" dirty="0" smtClean="0"/>
                        <a:t> com </a:t>
                      </a:r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multilinhagem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Citopenias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1%</a:t>
                      </a:r>
                    </a:p>
                    <a:p>
                      <a:r>
                        <a:rPr lang="en-US" dirty="0" smtClean="0"/>
                        <a:t>Aus. de Auer</a:t>
                      </a:r>
                    </a:p>
                    <a:p>
                      <a:r>
                        <a:rPr lang="en-US" dirty="0" smtClean="0"/>
                        <a:t>&lt; 1000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monócitos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≥ 10%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cels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pelo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menos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linhagens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mielo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5%</a:t>
                      </a:r>
                    </a:p>
                    <a:p>
                      <a:r>
                        <a:rPr lang="en-US" dirty="0" smtClean="0"/>
                        <a:t>Aus.</a:t>
                      </a:r>
                      <a:r>
                        <a:rPr lang="en-US" baseline="0" dirty="0" smtClean="0"/>
                        <a:t> de Auer</a:t>
                      </a:r>
                    </a:p>
                    <a:p>
                      <a:r>
                        <a:rPr lang="en-US" dirty="0" smtClean="0"/>
                        <a:t>± 15% </a:t>
                      </a:r>
                      <a:r>
                        <a:rPr lang="en-US" dirty="0" err="1" smtClean="0"/>
                        <a:t>sideroblastos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33400"/>
            <a:ext cx="8429684" cy="1143000"/>
          </a:xfrm>
        </p:spPr>
        <p:txBody>
          <a:bodyPr/>
          <a:lstStyle/>
          <a:p>
            <a:r>
              <a:rPr lang="en-US" dirty="0" err="1" smtClean="0"/>
              <a:t>Ig</a:t>
            </a:r>
            <a:r>
              <a:rPr lang="en-US" dirty="0" smtClean="0"/>
              <a:t>. LMA (</a:t>
            </a:r>
            <a:r>
              <a:rPr lang="en-US" dirty="0" err="1" smtClean="0"/>
              <a:t>megacarioblástica</a:t>
            </a:r>
            <a:r>
              <a:rPr lang="en-US" dirty="0" smtClean="0"/>
              <a:t>) com t(1;22)(p13;q13) – RBM15-MKL1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Rara</a:t>
            </a:r>
            <a:endParaRPr lang="en-US" dirty="0" smtClean="0"/>
          </a:p>
          <a:p>
            <a:r>
              <a:rPr lang="en-US" dirty="0" err="1" smtClean="0"/>
              <a:t>Lactentes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síndrome</a:t>
            </a:r>
            <a:r>
              <a:rPr lang="en-US" dirty="0" smtClean="0"/>
              <a:t> de Down (&lt;3 </a:t>
            </a:r>
            <a:r>
              <a:rPr lang="en-US" dirty="0" err="1" smtClean="0"/>
              <a:t>anos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Hepato</a:t>
            </a:r>
            <a:r>
              <a:rPr lang="en-US" dirty="0" smtClean="0"/>
              <a:t> e </a:t>
            </a:r>
            <a:r>
              <a:rPr lang="en-US" dirty="0" err="1" smtClean="0"/>
              <a:t>esplenomegalia</a:t>
            </a:r>
            <a:r>
              <a:rPr lang="en-US" dirty="0" smtClean="0"/>
              <a:t> </a:t>
            </a:r>
            <a:r>
              <a:rPr lang="en-US" dirty="0" err="1" smtClean="0"/>
              <a:t>volumosa</a:t>
            </a:r>
            <a:endParaRPr lang="en-US" dirty="0" smtClean="0"/>
          </a:p>
          <a:p>
            <a:r>
              <a:rPr lang="en-US" dirty="0" err="1" smtClean="0"/>
              <a:t>Evidente</a:t>
            </a:r>
            <a:r>
              <a:rPr lang="en-US" dirty="0" smtClean="0"/>
              <a:t> </a:t>
            </a:r>
            <a:r>
              <a:rPr lang="en-US" dirty="0" err="1" smtClean="0"/>
              <a:t>maturação</a:t>
            </a:r>
            <a:r>
              <a:rPr lang="en-US" dirty="0" smtClean="0"/>
              <a:t> </a:t>
            </a:r>
            <a:r>
              <a:rPr lang="en-US" dirty="0" err="1" smtClean="0"/>
              <a:t>megacarioblástica</a:t>
            </a:r>
            <a:endParaRPr lang="en-US" dirty="0" smtClean="0"/>
          </a:p>
          <a:p>
            <a:r>
              <a:rPr lang="en-US" dirty="0" err="1" smtClean="0"/>
              <a:t>Resposta</a:t>
            </a:r>
            <a:r>
              <a:rPr lang="en-US" dirty="0" smtClean="0"/>
              <a:t> a </a:t>
            </a:r>
            <a:r>
              <a:rPr lang="en-US" dirty="0" err="1" smtClean="0"/>
              <a:t>quimioterapia</a:t>
            </a:r>
            <a:r>
              <a:rPr lang="en-US" dirty="0" smtClean="0"/>
              <a:t> </a:t>
            </a:r>
            <a:r>
              <a:rPr lang="en-US" dirty="0" err="1" smtClean="0"/>
              <a:t>mieloablativa</a:t>
            </a:r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LMA com </a:t>
            </a:r>
            <a:r>
              <a:rPr lang="en-US" dirty="0" err="1" smtClean="0"/>
              <a:t>cariótipo</a:t>
            </a:r>
            <a:r>
              <a:rPr lang="en-US" dirty="0" smtClean="0"/>
              <a:t> normal e </a:t>
            </a:r>
            <a:r>
              <a:rPr lang="en-US" dirty="0" err="1" smtClean="0"/>
              <a:t>alterações</a:t>
            </a:r>
            <a:r>
              <a:rPr lang="en-US" dirty="0" smtClean="0"/>
              <a:t> </a:t>
            </a:r>
            <a:r>
              <a:rPr lang="en-US" dirty="0" err="1" smtClean="0"/>
              <a:t>gênicas</a:t>
            </a:r>
            <a:endParaRPr lang="pt-BR" dirty="0"/>
          </a:p>
        </p:txBody>
      </p:sp>
      <p:pic>
        <p:nvPicPr>
          <p:cNvPr id="4" name="Imagem 3" descr="pg 120 fig  6_15.jpg"/>
          <p:cNvPicPr>
            <a:picLocks noChangeAspect="1"/>
          </p:cNvPicPr>
          <p:nvPr/>
        </p:nvPicPr>
        <p:blipFill>
          <a:blip r:embed="rId2"/>
          <a:srcRect b="16196"/>
          <a:stretch>
            <a:fillRect/>
          </a:stretch>
        </p:blipFill>
        <p:spPr>
          <a:xfrm>
            <a:off x="1114242" y="1857364"/>
            <a:ext cx="681534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Ih</a:t>
            </a:r>
            <a:r>
              <a:rPr lang="en-US" dirty="0" smtClean="0"/>
              <a:t>. LMA com </a:t>
            </a:r>
            <a:r>
              <a:rPr lang="en-US" dirty="0" err="1" smtClean="0"/>
              <a:t>mutações</a:t>
            </a:r>
            <a:r>
              <a:rPr lang="en-US" dirty="0" smtClean="0"/>
              <a:t> do NPM1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667272"/>
          </a:xfrm>
        </p:spPr>
        <p:txBody>
          <a:bodyPr/>
          <a:lstStyle/>
          <a:p>
            <a:r>
              <a:rPr lang="en-US" sz="2800" b="1" dirty="0" err="1" smtClean="0"/>
              <a:t>Geralmente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envolven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exon</a:t>
            </a:r>
            <a:r>
              <a:rPr lang="en-US" sz="2800" b="1" dirty="0" smtClean="0"/>
              <a:t> 12 do NPM1</a:t>
            </a:r>
          </a:p>
          <a:p>
            <a:r>
              <a:rPr lang="en-US" sz="2800" b="1" dirty="0" err="1" smtClean="0"/>
              <a:t>Expressão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aberrante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NPM no </a:t>
            </a:r>
            <a:r>
              <a:rPr lang="en-US" sz="2800" b="1" dirty="0" err="1" smtClean="0"/>
              <a:t>citoplasma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</a:t>
            </a:r>
            <a:r>
              <a:rPr lang="en-US" sz="2800" b="1" dirty="0" smtClean="0"/>
              <a:t> ser </a:t>
            </a:r>
            <a:r>
              <a:rPr lang="en-US" sz="2800" b="1" dirty="0" err="1" smtClean="0"/>
              <a:t>usada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marcador</a:t>
            </a:r>
            <a:endParaRPr lang="en-US" sz="2800" b="1" dirty="0" smtClean="0"/>
          </a:p>
          <a:p>
            <a:r>
              <a:rPr lang="en-US" sz="2800" b="1" dirty="0" smtClean="0"/>
              <a:t>2-8% das LMAs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infância</a:t>
            </a:r>
            <a:endParaRPr lang="en-US" sz="2800" b="1" dirty="0" smtClean="0"/>
          </a:p>
          <a:p>
            <a:r>
              <a:rPr lang="en-US" sz="2800" b="1" dirty="0" smtClean="0"/>
              <a:t>27-35% das LMAs dos </a:t>
            </a:r>
            <a:r>
              <a:rPr lang="en-US" sz="2800" b="1" dirty="0" err="1" smtClean="0"/>
              <a:t>adultos</a:t>
            </a:r>
            <a:endParaRPr lang="en-US" sz="2800" b="1" dirty="0" smtClean="0"/>
          </a:p>
          <a:p>
            <a:r>
              <a:rPr lang="en-US" sz="2800" b="1" dirty="0" smtClean="0"/>
              <a:t>45-64% das LMAs dos </a:t>
            </a:r>
            <a:r>
              <a:rPr lang="en-US" sz="2800" b="1" dirty="0" err="1" smtClean="0"/>
              <a:t>adultos</a:t>
            </a:r>
            <a:r>
              <a:rPr lang="en-US" sz="2800" b="1" dirty="0" smtClean="0"/>
              <a:t> com </a:t>
            </a:r>
            <a:r>
              <a:rPr lang="en-US" sz="2800" b="1" dirty="0" err="1" smtClean="0"/>
              <a:t>cariótipo</a:t>
            </a:r>
            <a:r>
              <a:rPr lang="en-US" sz="2800" b="1" dirty="0" smtClean="0"/>
              <a:t> normal</a:t>
            </a:r>
            <a:endParaRPr lang="pt-BR" sz="28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LMA com </a:t>
            </a:r>
            <a:r>
              <a:rPr lang="en-US" dirty="0" err="1" smtClean="0"/>
              <a:t>mutações</a:t>
            </a:r>
            <a:r>
              <a:rPr lang="en-US" dirty="0" smtClean="0"/>
              <a:t> do NPM1</a:t>
            </a:r>
            <a:endParaRPr lang="pt-BR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8200" y="1676400"/>
            <a:ext cx="2492375" cy="4613275"/>
            <a:chOff x="2208" y="1296"/>
            <a:chExt cx="1378" cy="266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1296"/>
              <a:ext cx="1378" cy="2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246" y="3623"/>
              <a:ext cx="556" cy="21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 dirty="0" err="1">
                  <a:solidFill>
                    <a:schemeClr val="bg1"/>
                  </a:solidFill>
                </a:rPr>
                <a:t>Mutado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256" y="2352"/>
              <a:ext cx="692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Selvagem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214678" y="2000240"/>
            <a:ext cx="5929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monocítica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mielomonocítica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err="1" smtClean="0"/>
              <a:t>Subgrupo</a:t>
            </a:r>
            <a:r>
              <a:rPr lang="en-US" sz="2800" b="1" dirty="0" smtClean="0"/>
              <a:t> com </a:t>
            </a:r>
            <a:r>
              <a:rPr lang="en-US" sz="2800" b="1" dirty="0" err="1" smtClean="0"/>
              <a:t>displasia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múltiplas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linhagens</a:t>
            </a:r>
            <a:r>
              <a:rPr lang="en-US" sz="2800" b="1" dirty="0" smtClean="0"/>
              <a:t> / CD34-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NPM1 </a:t>
            </a:r>
            <a:r>
              <a:rPr lang="en-US" sz="2800" b="1" dirty="0" err="1" smtClean="0"/>
              <a:t>mutado</a:t>
            </a:r>
            <a:r>
              <a:rPr lang="en-US" sz="2800" b="1" dirty="0" smtClean="0"/>
              <a:t> + FLT3-ITD </a:t>
            </a:r>
            <a:r>
              <a:rPr lang="en-US" sz="2800" b="1" dirty="0" err="1" smtClean="0"/>
              <a:t>negativo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bom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prognóstico</a:t>
            </a:r>
            <a:endParaRPr lang="pt-BR" sz="28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LMA com </a:t>
            </a:r>
            <a:r>
              <a:rPr lang="en-US" dirty="0" err="1" smtClean="0"/>
              <a:t>mutações</a:t>
            </a:r>
            <a:r>
              <a:rPr lang="en-US" dirty="0" smtClean="0"/>
              <a:t> do CEBPA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– 15% das LMAs de novo</a:t>
            </a:r>
          </a:p>
          <a:p>
            <a:r>
              <a:rPr lang="en-US" dirty="0" smtClean="0"/>
              <a:t>15-18% das LMAs com </a:t>
            </a:r>
            <a:r>
              <a:rPr lang="en-US" dirty="0" err="1" smtClean="0"/>
              <a:t>cariótipo</a:t>
            </a:r>
            <a:r>
              <a:rPr lang="en-US" dirty="0" smtClean="0"/>
              <a:t> normal</a:t>
            </a:r>
          </a:p>
          <a:p>
            <a:r>
              <a:rPr lang="en-US" dirty="0" smtClean="0"/>
              <a:t>LMA com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maturação</a:t>
            </a:r>
            <a:endParaRPr lang="en-US" dirty="0" smtClean="0"/>
          </a:p>
          <a:p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prognóstico</a:t>
            </a:r>
            <a:r>
              <a:rPr lang="en-US" dirty="0" smtClean="0"/>
              <a:t>, </a:t>
            </a:r>
            <a:r>
              <a:rPr lang="en-US" dirty="0" err="1" smtClean="0"/>
              <a:t>provavelmente</a:t>
            </a:r>
            <a:r>
              <a:rPr lang="en-US" dirty="0" smtClean="0"/>
              <a:t> FLT-3 tem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endParaRPr lang="pt-B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Prognóstico</a:t>
            </a:r>
            <a:endParaRPr lang="pt-BR" dirty="0"/>
          </a:p>
        </p:txBody>
      </p:sp>
      <p:pic>
        <p:nvPicPr>
          <p:cNvPr id="5" name="Imagem 4" descr="pg 122 fig6_18.jpg"/>
          <p:cNvPicPr>
            <a:picLocks noChangeAspect="1"/>
          </p:cNvPicPr>
          <p:nvPr/>
        </p:nvPicPr>
        <p:blipFill>
          <a:blip r:embed="rId2"/>
          <a:srcRect b="51732"/>
          <a:stretch>
            <a:fillRect/>
          </a:stretch>
        </p:blipFill>
        <p:spPr>
          <a:xfrm>
            <a:off x="285720" y="2143116"/>
            <a:ext cx="855336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Buzios março 2009 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70337" cy="6914776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00034" y="1071546"/>
            <a:ext cx="186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Obrigado.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696200" cy="1143000"/>
          </a:xfrm>
        </p:spPr>
        <p:txBody>
          <a:bodyPr/>
          <a:lstStyle/>
          <a:p>
            <a:pPr algn="ctr"/>
            <a:r>
              <a:rPr lang="en-US" dirty="0" err="1" smtClean="0"/>
              <a:t>Síndromes</a:t>
            </a:r>
            <a:r>
              <a:rPr lang="en-US" dirty="0" smtClean="0"/>
              <a:t> </a:t>
            </a:r>
            <a:r>
              <a:rPr lang="en-US" dirty="0" err="1" smtClean="0"/>
              <a:t>mielodisplásicas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382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6670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Doença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Sangue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Medula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óssea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AREB-1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Citopenias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%</a:t>
                      </a:r>
                    </a:p>
                    <a:p>
                      <a:r>
                        <a:rPr lang="en-US" dirty="0" smtClean="0"/>
                        <a:t>Aus. de Auer</a:t>
                      </a:r>
                    </a:p>
                    <a:p>
                      <a:r>
                        <a:rPr lang="en-US" dirty="0" smtClean="0"/>
                        <a:t>&lt; 1000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monócitos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umaou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mais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linhagens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mielo</a:t>
                      </a:r>
                      <a:r>
                        <a:rPr lang="en-US" dirty="0" smtClean="0"/>
                        <a:t> (≥ 10%)</a:t>
                      </a:r>
                    </a:p>
                    <a:p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 5 – 9%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Aus.</a:t>
                      </a:r>
                      <a:r>
                        <a:rPr lang="en-US" baseline="0" dirty="0" smtClean="0"/>
                        <a:t> de Auer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AREB-2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Citopenias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 5 - 19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%</a:t>
                      </a:r>
                    </a:p>
                    <a:p>
                      <a:r>
                        <a:rPr lang="en-US" dirty="0" smtClean="0"/>
                        <a:t>Auer ±</a:t>
                      </a:r>
                    </a:p>
                    <a:p>
                      <a:r>
                        <a:rPr lang="en-US" dirty="0" smtClean="0"/>
                        <a:t>&lt; 1000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monócitos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umaou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mais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linhagens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mielo</a:t>
                      </a:r>
                      <a:r>
                        <a:rPr lang="en-US" dirty="0" smtClean="0"/>
                        <a:t> (≥ 10%)</a:t>
                      </a:r>
                    </a:p>
                    <a:p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10 – 19%</a:t>
                      </a:r>
                    </a:p>
                    <a:p>
                      <a:r>
                        <a:rPr lang="en-US" dirty="0" smtClean="0"/>
                        <a:t>Auer 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associada</a:t>
                      </a:r>
                      <a:r>
                        <a:rPr lang="en-US" baseline="0" dirty="0" smtClean="0"/>
                        <a:t> a del(5q) </a:t>
                      </a:r>
                      <a:r>
                        <a:rPr lang="en-US" baseline="0" dirty="0" err="1" smtClean="0"/>
                        <a:t>isolada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trombocitose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1%</a:t>
                      </a:r>
                    </a:p>
                    <a:p>
                      <a:r>
                        <a:rPr lang="en-US" dirty="0" smtClean="0"/>
                        <a:t>Aus. de 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proliferação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megacariócitos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hipolobulados</a:t>
                      </a:r>
                      <a:endParaRPr lang="en-US" baseline="0" dirty="0" smtClean="0"/>
                    </a:p>
                    <a:p>
                      <a:r>
                        <a:rPr lang="en-US" dirty="0" smtClean="0"/>
                        <a:t>± 15% </a:t>
                      </a:r>
                      <a:r>
                        <a:rPr lang="en-US" dirty="0" err="1" smtClean="0"/>
                        <a:t>sideroblastos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del(5q) </a:t>
                      </a:r>
                      <a:r>
                        <a:rPr lang="en-US" dirty="0" err="1" smtClean="0"/>
                        <a:t>isolada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Inclassificável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Citopenia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Displasia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umaou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mais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linhagens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mielo</a:t>
                      </a:r>
                      <a:r>
                        <a:rPr lang="en-US" dirty="0" smtClean="0"/>
                        <a:t> (≥ 10%)</a:t>
                      </a:r>
                    </a:p>
                    <a:p>
                      <a:r>
                        <a:rPr lang="en-US" dirty="0" err="1" smtClean="0"/>
                        <a:t>Alteração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citogenética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sugestiva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Blastos</a:t>
                      </a:r>
                      <a:r>
                        <a:rPr lang="en-US" dirty="0" smtClean="0"/>
                        <a:t> &lt; 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Definição e Critérios Diagnósticos</a:t>
            </a:r>
            <a:endParaRPr lang="pt-BR" noProof="1" smtClean="0"/>
          </a:p>
        </p:txBody>
      </p:sp>
      <p:sp>
        <p:nvSpPr>
          <p:cNvPr id="19459" name="Rectangle 3" descr="Papel jornal"/>
          <p:cNvSpPr>
            <a:spLocks noGrp="1" noChangeArrowheads="1"/>
          </p:cNvSpPr>
          <p:nvPr>
            <p:ph type="body" idx="1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t-BR" sz="2800" smtClean="0"/>
              <a:t>Grupo de doenças caracterizado pela expansão clonal de células miéloides imaturas na medula óssea, sangue, ou outros tecidos</a:t>
            </a:r>
          </a:p>
          <a:p>
            <a:pPr eaLnBrk="1" hangingPunct="1">
              <a:defRPr/>
            </a:pPr>
            <a:r>
              <a:rPr lang="pt-BR" sz="2800" smtClean="0"/>
              <a:t>São doenças genéticas na maioria das vezes de caráter esporádico</a:t>
            </a:r>
          </a:p>
          <a:p>
            <a:pPr eaLnBrk="1" hangingPunct="1">
              <a:defRPr/>
            </a:pPr>
            <a:r>
              <a:rPr lang="pt-BR" sz="2800" smtClean="0"/>
              <a:t>Associadas à anormalidades citogenéticas (40-50%) e/ou gênicas (50-60%)</a:t>
            </a:r>
            <a:endParaRPr lang="pt-BR" sz="2800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Definição e Critérios Diagnósticos</a:t>
            </a:r>
            <a:endParaRPr lang="pt-BR" noProof="1" smtClean="0"/>
          </a:p>
        </p:txBody>
      </p:sp>
      <p:sp>
        <p:nvSpPr>
          <p:cNvPr id="20483" name="Rectangle 3" descr="Papel jornal"/>
          <p:cNvSpPr>
            <a:spLocks noGrp="1" noChangeArrowheads="1"/>
          </p:cNvSpPr>
          <p:nvPr>
            <p:ph type="body" idx="1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3200" smtClean="0"/>
              <a:t>Percentagem de blastos na M.O. ou sangue </a:t>
            </a:r>
            <a:r>
              <a:rPr lang="pt-BR" sz="3200" smtClean="0">
                <a:sym typeface="Symbol" pitchFamily="18" charset="2"/>
              </a:rPr>
              <a:t> 20%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mtClean="0"/>
              <a:t>Mieloblastos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mtClean="0"/>
              <a:t>Monoblastos + Promonócitos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mtClean="0"/>
              <a:t>Megacarioblastos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chemeClr val="bg1"/>
                </a:solidFill>
              </a:rPr>
              <a:t>Sarcoma granulocítico (a menos que haja história prévia de MDS/NMP ou NMP)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chemeClr val="bg1"/>
                </a:solidFill>
              </a:rPr>
              <a:t>Demonstração de anormalidades citogéneticas específicas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000" smtClean="0">
                <a:solidFill>
                  <a:schemeClr val="bg1"/>
                </a:solidFill>
              </a:rPr>
              <a:t>Precursores eritróides </a:t>
            </a:r>
            <a:r>
              <a:rPr lang="pt-BR" sz="2000" smtClean="0">
                <a:solidFill>
                  <a:schemeClr val="bg1"/>
                </a:solidFill>
                <a:sym typeface="Symbol" pitchFamily="18" charset="2"/>
              </a:rPr>
              <a:t></a:t>
            </a:r>
            <a:r>
              <a:rPr lang="pt-BR" sz="2000" smtClean="0">
                <a:solidFill>
                  <a:schemeClr val="bg1"/>
                </a:solidFill>
              </a:rPr>
              <a:t> 50% + mieloblastos </a:t>
            </a:r>
            <a:r>
              <a:rPr lang="pt-BR" sz="2000" smtClean="0">
                <a:solidFill>
                  <a:schemeClr val="bg1"/>
                </a:solidFill>
                <a:sym typeface="Symbol" pitchFamily="18" charset="2"/>
              </a:rPr>
              <a:t> 20% das células não eritróides</a:t>
            </a:r>
            <a:r>
              <a:rPr lang="pt-BR" sz="2000" smtClean="0">
                <a:solidFill>
                  <a:schemeClr val="bg1"/>
                </a:solidFill>
              </a:rPr>
              <a:t> </a:t>
            </a:r>
            <a:endParaRPr lang="pt-BR" sz="2000" noProof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mtClean="0"/>
              <a:t>Mieloblastos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27733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76475"/>
            <a:ext cx="35512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789363"/>
            <a:ext cx="28797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79613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Times New Roman" pitchFamily="18" charset="0"/>
              </a:rPr>
              <a:t>Tipo I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19700" y="23495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Times New Roman" pitchFamily="18" charset="0"/>
              </a:rPr>
              <a:t>Tipo II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67625" y="3933825"/>
            <a:ext cx="113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Times New Roman" pitchFamily="18" charset="0"/>
              </a:rPr>
              <a:t>Tipo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údio">
  <a:themeElements>
    <a:clrScheme name="Estú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Estú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ú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1194</TotalTime>
  <Words>2250</Words>
  <Application>Microsoft Office PowerPoint</Application>
  <PresentationFormat>Apresentação na tela (4:3)</PresentationFormat>
  <Paragraphs>490</Paragraphs>
  <Slides>56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8" baseType="lpstr">
      <vt:lpstr>Estúdio</vt:lpstr>
      <vt:lpstr>Chart</vt:lpstr>
      <vt:lpstr>Classificação das Neoplasias Mielóides</vt:lpstr>
      <vt:lpstr>Classificação das Neoplasias Mielóides</vt:lpstr>
      <vt:lpstr>Neoplasias Mieloproliferativas</vt:lpstr>
      <vt:lpstr>Neoplasias mielóides ou linfóides com eosinofilia e anormalidades da PDGFRA, PDGFRB ou FGFR1</vt:lpstr>
      <vt:lpstr>Síndromes mielodisplásicas</vt:lpstr>
      <vt:lpstr>Síndromes mielodisplásicas</vt:lpstr>
      <vt:lpstr>Definição e Critérios Diagnósticos</vt:lpstr>
      <vt:lpstr>Definição e Critérios Diagnósticos</vt:lpstr>
      <vt:lpstr>Mieloblastos</vt:lpstr>
      <vt:lpstr>Apresentação do PowerPoint</vt:lpstr>
      <vt:lpstr>Megacarioblastos</vt:lpstr>
      <vt:lpstr>Recomendações da OMS</vt:lpstr>
      <vt:lpstr>Definição e Critérios Diagnósticos</vt:lpstr>
      <vt:lpstr>Aumento do Componente Eritróide</vt:lpstr>
      <vt:lpstr>Análise da Classificação da OMS 2009</vt:lpstr>
      <vt:lpstr>Gênese das leucemias</vt:lpstr>
      <vt:lpstr>Análise da Classificação da OMS 2009</vt:lpstr>
      <vt:lpstr>I – LMA associada à anormalidades citogenéticas específicas</vt:lpstr>
      <vt:lpstr>Ia. LMA c/ t(8;21)(q22;q22); RUNX1-RUNX1T1</vt:lpstr>
      <vt:lpstr>LMA com t(8;21) - Morfologia</vt:lpstr>
      <vt:lpstr>Apresentação do PowerPoint</vt:lpstr>
      <vt:lpstr>LMA com t(8;21) - Imunofenótipo</vt:lpstr>
      <vt:lpstr>LMA com t(8;21) - Imunofenótipo</vt:lpstr>
      <vt:lpstr>Fisiopatologia</vt:lpstr>
      <vt:lpstr>Citogenética</vt:lpstr>
      <vt:lpstr>Ib. LMA c/ inv(16)</vt:lpstr>
      <vt:lpstr>LMA com inv(16) - morfologia</vt:lpstr>
      <vt:lpstr>LMA com inv(16) - imunofenótipo</vt:lpstr>
      <vt:lpstr>Citogenética</vt:lpstr>
      <vt:lpstr>Prognóstico das LMAs envolvendo Core Binding Factors</vt:lpstr>
      <vt:lpstr>Resposta a Longo Prazo</vt:lpstr>
      <vt:lpstr>Ic. Leucemia Promielocítica Aguda com t(15;17)</vt:lpstr>
      <vt:lpstr>Leucemia Promielocítica Aguda – Alterações citogenéticas</vt:lpstr>
      <vt:lpstr>LPA com t(15;17) – Morfologia</vt:lpstr>
      <vt:lpstr>LPA com t(15;17) – Morfologia</vt:lpstr>
      <vt:lpstr>LPA com t(15;17) – Morfologia</vt:lpstr>
      <vt:lpstr>Imunofenotipagem</vt:lpstr>
      <vt:lpstr>Fisiopatologia</vt:lpstr>
      <vt:lpstr>Imunofluorescência anti-PML</vt:lpstr>
      <vt:lpstr>Fatores Prognósticos</vt:lpstr>
      <vt:lpstr>Apresentação do PowerPoint</vt:lpstr>
      <vt:lpstr>Overall Survival </vt:lpstr>
      <vt:lpstr>Apresentação do PowerPoint</vt:lpstr>
      <vt:lpstr>Id. LMA com t(9;11) – MLLT3-MLL</vt:lpstr>
      <vt:lpstr>Fisiopatologia MLL</vt:lpstr>
      <vt:lpstr>Ie. LMA com t(6;9) – DEK – NUP214</vt:lpstr>
      <vt:lpstr> Fisiopatologia NUP98</vt:lpstr>
      <vt:lpstr>If. LMA com inv(3) – RPN1-EVI1</vt:lpstr>
      <vt:lpstr>LMA com inv(3) – RPN1-EVI1</vt:lpstr>
      <vt:lpstr>Ig. LMA (megacarioblástica) com t(1;22)(p13;q13) – RBM15-MKL1</vt:lpstr>
      <vt:lpstr>LMA com cariótipo normal e alterações gênicas</vt:lpstr>
      <vt:lpstr>Ih. LMA com mutações do NPM1</vt:lpstr>
      <vt:lpstr>LMA com mutações do NPM1</vt:lpstr>
      <vt:lpstr>Ii. LMA com mutações do CEBPA</vt:lpstr>
      <vt:lpstr>Prognóstico</vt:lpstr>
      <vt:lpstr>Apresentação do PowerPoint</vt:lpstr>
    </vt:vector>
  </TitlesOfParts>
  <Company>Advanced Micro Devices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Leucemia Mielóide Aguda</dc:title>
  <dc:creator>usuario</dc:creator>
  <cp:lastModifiedBy>Hemocentro</cp:lastModifiedBy>
  <cp:revision>45</cp:revision>
  <dcterms:created xsi:type="dcterms:W3CDTF">2009-11-11T01:39:15Z</dcterms:created>
  <dcterms:modified xsi:type="dcterms:W3CDTF">2016-03-10T16:17:38Z</dcterms:modified>
</cp:coreProperties>
</file>