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302" r:id="rId5"/>
    <p:sldId id="301" r:id="rId6"/>
    <p:sldId id="320" r:id="rId7"/>
    <p:sldId id="321" r:id="rId8"/>
    <p:sldId id="322" r:id="rId9"/>
    <p:sldId id="329" r:id="rId10"/>
    <p:sldId id="308" r:id="rId11"/>
    <p:sldId id="309" r:id="rId12"/>
    <p:sldId id="261" r:id="rId13"/>
    <p:sldId id="331" r:id="rId14"/>
    <p:sldId id="271" r:id="rId15"/>
    <p:sldId id="262" r:id="rId16"/>
    <p:sldId id="270" r:id="rId17"/>
    <p:sldId id="332" r:id="rId18"/>
    <p:sldId id="272" r:id="rId19"/>
    <p:sldId id="259" r:id="rId20"/>
    <p:sldId id="323" r:id="rId21"/>
    <p:sldId id="263" r:id="rId22"/>
    <p:sldId id="267" r:id="rId23"/>
    <p:sldId id="269" r:id="rId24"/>
    <p:sldId id="273" r:id="rId25"/>
    <p:sldId id="278" r:id="rId26"/>
    <p:sldId id="265" r:id="rId27"/>
    <p:sldId id="284" r:id="rId28"/>
    <p:sldId id="285" r:id="rId29"/>
    <p:sldId id="311" r:id="rId30"/>
    <p:sldId id="324" r:id="rId31"/>
    <p:sldId id="286" r:id="rId32"/>
    <p:sldId id="312" r:id="rId33"/>
    <p:sldId id="303" r:id="rId34"/>
    <p:sldId id="287" r:id="rId35"/>
    <p:sldId id="289" r:id="rId36"/>
    <p:sldId id="305" r:id="rId37"/>
    <p:sldId id="304" r:id="rId38"/>
    <p:sldId id="313" r:id="rId39"/>
    <p:sldId id="288" r:id="rId40"/>
    <p:sldId id="283" r:id="rId41"/>
    <p:sldId id="268" r:id="rId42"/>
    <p:sldId id="277" r:id="rId43"/>
    <p:sldId id="290" r:id="rId44"/>
    <p:sldId id="276" r:id="rId45"/>
    <p:sldId id="282" r:id="rId46"/>
    <p:sldId id="330" r:id="rId47"/>
    <p:sldId id="292" r:id="rId48"/>
    <p:sldId id="291" r:id="rId49"/>
    <p:sldId id="314" r:id="rId50"/>
    <p:sldId id="325" r:id="rId51"/>
    <p:sldId id="326" r:id="rId52"/>
    <p:sldId id="310" r:id="rId53"/>
    <p:sldId id="275" r:id="rId54"/>
    <p:sldId id="334" r:id="rId55"/>
    <p:sldId id="279" r:id="rId56"/>
    <p:sldId id="293" r:id="rId57"/>
    <p:sldId id="295" r:id="rId58"/>
    <p:sldId id="296" r:id="rId59"/>
    <p:sldId id="297" r:id="rId60"/>
    <p:sldId id="298" r:id="rId61"/>
    <p:sldId id="316" r:id="rId62"/>
    <p:sldId id="315" r:id="rId63"/>
    <p:sldId id="317" r:id="rId64"/>
    <p:sldId id="318" r:id="rId65"/>
    <p:sldId id="319" r:id="rId66"/>
    <p:sldId id="328" r:id="rId67"/>
    <p:sldId id="274" r:id="rId68"/>
    <p:sldId id="335" r:id="rId6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>
      <p:cViewPr varScale="1">
        <p:scale>
          <a:sx n="127" d="100"/>
          <a:sy n="127" d="100"/>
        </p:scale>
        <p:origin x="1450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04/03/2020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04/03/2020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04/03/2020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04/03/2020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04/03/2020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04/03/2020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04/03/2020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04/03/2020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04/03/2020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04/03/2020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04/03/2020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00DB3-DBF0-4086-B675-117E7A9610B8}" type="datetimeFigureOut">
              <a:rPr lang="pt-BR" smtClean="0"/>
              <a:pPr/>
              <a:t>04/03/2020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9D8CF-8DEC-4D9F-84EE-ADF04DFF3391}" type="slidenum">
              <a:rPr lang="pt-BR" smtClean="0"/>
              <a:pPr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908720"/>
            <a:ext cx="7772400" cy="1470025"/>
          </a:xfrm>
        </p:spPr>
        <p:txBody>
          <a:bodyPr/>
          <a:lstStyle/>
          <a:p>
            <a:r>
              <a:rPr lang="pt-BR" dirty="0" smtClean="0"/>
              <a:t>Ecologia de Ecossistemas</a:t>
            </a:r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789040"/>
            <a:ext cx="6400800" cy="1752600"/>
          </a:xfrm>
        </p:spPr>
        <p:txBody>
          <a:bodyPr/>
          <a:lstStyle/>
          <a:p>
            <a:r>
              <a:rPr lang="pt-BR" dirty="0" smtClean="0">
                <a:solidFill>
                  <a:schemeClr val="tx1"/>
                </a:solidFill>
              </a:rPr>
              <a:t>05</a:t>
            </a:r>
            <a:r>
              <a:rPr lang="pt-BR" dirty="0" smtClean="0">
                <a:solidFill>
                  <a:schemeClr val="tx1"/>
                </a:solidFill>
              </a:rPr>
              <a:t>/Março/2020</a:t>
            </a:r>
            <a:endParaRPr lang="pt-BR" dirty="0" smtClean="0">
              <a:solidFill>
                <a:schemeClr val="tx1"/>
              </a:solidFill>
            </a:endParaRPr>
          </a:p>
          <a:p>
            <a:r>
              <a:rPr lang="pt-BR" dirty="0" smtClean="0">
                <a:solidFill>
                  <a:schemeClr val="tx1"/>
                </a:solidFill>
              </a:rPr>
              <a:t>Tomas F. Domingues</a:t>
            </a:r>
          </a:p>
          <a:p>
            <a:r>
              <a:rPr lang="pt-BR" dirty="0" smtClean="0">
                <a:solidFill>
                  <a:schemeClr val="tx1"/>
                </a:solidFill>
              </a:rPr>
              <a:t>tomas@ffclrp.usp.br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903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u="sng" dirty="0" smtClean="0"/>
              <a:t>Ecologia é um tema difícil e muito complexo.</a:t>
            </a:r>
            <a:endParaRPr lang="en-US" u="sng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"Nada na </a:t>
            </a:r>
            <a:r>
              <a:rPr lang="pt-BR" dirty="0"/>
              <a:t>Biologia </a:t>
            </a:r>
            <a:r>
              <a:rPr lang="pt-BR" dirty="0" smtClean="0"/>
              <a:t>faz sentido exceto </a:t>
            </a:r>
            <a:r>
              <a:rPr lang="pt-BR" dirty="0"/>
              <a:t>à </a:t>
            </a:r>
            <a:r>
              <a:rPr lang="pt-BR" dirty="0" smtClean="0"/>
              <a:t>luz </a:t>
            </a:r>
            <a:r>
              <a:rPr lang="pt-BR" dirty="0"/>
              <a:t>da </a:t>
            </a:r>
            <a:r>
              <a:rPr lang="pt-BR" dirty="0" smtClean="0"/>
              <a:t>evolução</a:t>
            </a:r>
            <a:r>
              <a:rPr lang="pt-BR" smtClean="0"/>
              <a:t>“ (1973) -  </a:t>
            </a:r>
            <a:r>
              <a:rPr lang="pt-BR" dirty="0" err="1"/>
              <a:t>Theodosius</a:t>
            </a:r>
            <a:r>
              <a:rPr lang="pt-BR" dirty="0"/>
              <a:t> </a:t>
            </a:r>
            <a:r>
              <a:rPr lang="pt-BR" dirty="0" err="1" smtClean="0"/>
              <a:t>Dobzhansky</a:t>
            </a:r>
            <a:endParaRPr lang="pt-BR" dirty="0" smtClean="0"/>
          </a:p>
          <a:p>
            <a:endParaRPr lang="pt-BR" dirty="0"/>
          </a:p>
          <a:p>
            <a:endParaRPr lang="pt-BR" dirty="0" smtClean="0"/>
          </a:p>
        </p:txBody>
      </p:sp>
      <p:pic>
        <p:nvPicPr>
          <p:cNvPr id="3074" name="Picture 2" descr="http://1.bp.blogspot.com/-Hjz6__vdWxg/T5BTYLwoiBI/AAAAAAAAESU/n8fNFNtnLhk/s1600/Dobzhansky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441546"/>
            <a:ext cx="3670920" cy="319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390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u="sng" dirty="0"/>
              <a:t>Ecologia é um tema difícil e muito complexo.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>
                    <a:lumMod val="65000"/>
                  </a:schemeClr>
                </a:solidFill>
              </a:rPr>
              <a:t>"Nada na </a:t>
            </a:r>
            <a:r>
              <a:rPr lang="pt-BR" dirty="0">
                <a:solidFill>
                  <a:schemeClr val="bg1">
                    <a:lumMod val="65000"/>
                  </a:schemeClr>
                </a:solidFill>
              </a:rPr>
              <a:t>Biologia </a:t>
            </a:r>
            <a:r>
              <a:rPr lang="pt-BR" dirty="0" smtClean="0">
                <a:solidFill>
                  <a:schemeClr val="bg1">
                    <a:lumMod val="65000"/>
                  </a:schemeClr>
                </a:solidFill>
              </a:rPr>
              <a:t>faz sentido exceto </a:t>
            </a:r>
            <a:r>
              <a:rPr lang="pt-BR" dirty="0">
                <a:solidFill>
                  <a:schemeClr val="bg1">
                    <a:lumMod val="65000"/>
                  </a:schemeClr>
                </a:solidFill>
              </a:rPr>
              <a:t>à </a:t>
            </a:r>
            <a:r>
              <a:rPr lang="pt-BR" dirty="0" smtClean="0">
                <a:solidFill>
                  <a:schemeClr val="bg1">
                    <a:lumMod val="65000"/>
                  </a:schemeClr>
                </a:solidFill>
              </a:rPr>
              <a:t>luz </a:t>
            </a:r>
            <a:r>
              <a:rPr lang="pt-BR" dirty="0">
                <a:solidFill>
                  <a:schemeClr val="bg1">
                    <a:lumMod val="65000"/>
                  </a:schemeClr>
                </a:solidFill>
              </a:rPr>
              <a:t>da </a:t>
            </a:r>
            <a:r>
              <a:rPr lang="pt-BR" dirty="0" smtClean="0">
                <a:solidFill>
                  <a:schemeClr val="bg1">
                    <a:lumMod val="65000"/>
                  </a:schemeClr>
                </a:solidFill>
              </a:rPr>
              <a:t>evolução“ </a:t>
            </a:r>
            <a:r>
              <a:rPr lang="pt-BR" dirty="0">
                <a:solidFill>
                  <a:schemeClr val="bg1">
                    <a:lumMod val="65000"/>
                  </a:schemeClr>
                </a:solidFill>
              </a:rPr>
              <a:t>-  </a:t>
            </a:r>
            <a:r>
              <a:rPr lang="pt-BR" dirty="0" err="1">
                <a:solidFill>
                  <a:schemeClr val="bg1">
                    <a:lumMod val="65000"/>
                  </a:schemeClr>
                </a:solidFill>
              </a:rPr>
              <a:t>Theodosius</a:t>
            </a:r>
            <a:r>
              <a:rPr lang="pt-BR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pt-BR" dirty="0" err="1" smtClean="0">
                <a:solidFill>
                  <a:schemeClr val="bg1">
                    <a:lumMod val="65000"/>
                  </a:schemeClr>
                </a:solidFill>
              </a:rPr>
              <a:t>Dobzhansky</a:t>
            </a:r>
            <a:r>
              <a:rPr lang="pt-BR" dirty="0" smtClean="0">
                <a:solidFill>
                  <a:schemeClr val="bg1">
                    <a:lumMod val="65000"/>
                  </a:schemeClr>
                </a:solidFill>
              </a:rPr>
              <a:t> (1973).</a:t>
            </a:r>
          </a:p>
          <a:p>
            <a:r>
              <a:rPr lang="en-US" dirty="0" smtClean="0"/>
              <a:t>“Nada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biologia</a:t>
            </a:r>
            <a:r>
              <a:rPr lang="en-US" dirty="0" smtClean="0"/>
              <a:t> </a:t>
            </a:r>
            <a:r>
              <a:rPr lang="en-US" dirty="0" err="1" smtClean="0"/>
              <a:t>evolutiva</a:t>
            </a:r>
            <a:r>
              <a:rPr lang="en-US" dirty="0" smtClean="0"/>
              <a:t> </a:t>
            </a:r>
            <a:r>
              <a:rPr lang="en-US" dirty="0" err="1" smtClean="0"/>
              <a:t>faz</a:t>
            </a:r>
            <a:r>
              <a:rPr lang="en-US" dirty="0" smtClean="0"/>
              <a:t> </a:t>
            </a:r>
            <a:r>
              <a:rPr lang="en-US" dirty="0" err="1" smtClean="0"/>
              <a:t>sentido</a:t>
            </a:r>
            <a:r>
              <a:rPr lang="en-US" dirty="0" smtClean="0"/>
              <a:t> </a:t>
            </a:r>
            <a:r>
              <a:rPr lang="en-US" dirty="0" err="1" smtClean="0"/>
              <a:t>exceto</a:t>
            </a:r>
            <a:r>
              <a:rPr lang="en-US" dirty="0" smtClean="0"/>
              <a:t> à </a:t>
            </a:r>
            <a:r>
              <a:rPr lang="en-US" dirty="0" err="1" smtClean="0"/>
              <a:t>luz</a:t>
            </a:r>
            <a:r>
              <a:rPr lang="en-US" dirty="0" smtClean="0"/>
              <a:t> da </a:t>
            </a:r>
            <a:r>
              <a:rPr lang="en-US" dirty="0" err="1" smtClean="0"/>
              <a:t>Ecologia</a:t>
            </a:r>
            <a:r>
              <a:rPr lang="en-US" dirty="0" smtClean="0"/>
              <a:t>” - Peter </a:t>
            </a:r>
            <a:r>
              <a:rPr lang="en-US" dirty="0"/>
              <a:t>and Rosemary Grant (2007</a:t>
            </a:r>
            <a:r>
              <a:rPr lang="en-US" dirty="0" smtClean="0"/>
              <a:t>).</a:t>
            </a:r>
            <a:endParaRPr lang="en-US" dirty="0"/>
          </a:p>
        </p:txBody>
      </p:sp>
      <p:pic>
        <p:nvPicPr>
          <p:cNvPr id="4098" name="Picture 2" descr="http://www.straight.com/files/images/COL_News_Grant_20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33056"/>
            <a:ext cx="4153644" cy="2769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825774"/>
            <a:ext cx="1936224" cy="302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5973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Definições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 que </a:t>
            </a:r>
            <a:r>
              <a:rPr lang="pt-BR" dirty="0" smtClean="0"/>
              <a:t>é </a:t>
            </a:r>
            <a:r>
              <a:rPr lang="pt-BR" dirty="0"/>
              <a:t>um ecossistema?</a:t>
            </a:r>
            <a:endParaRPr lang="en-US" dirty="0"/>
          </a:p>
          <a:p>
            <a:endParaRPr lang="pt-BR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99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Definições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 que </a:t>
            </a:r>
            <a:r>
              <a:rPr lang="pt-BR" dirty="0" smtClean="0"/>
              <a:t>é </a:t>
            </a:r>
            <a:r>
              <a:rPr lang="pt-BR" dirty="0"/>
              <a:t>um ecossistema?</a:t>
            </a:r>
            <a:endParaRPr lang="en-US" dirty="0"/>
          </a:p>
          <a:p>
            <a:endParaRPr lang="pt-BR" dirty="0" smtClean="0"/>
          </a:p>
          <a:p>
            <a:r>
              <a:rPr lang="pt-BR" dirty="0" smtClean="0"/>
              <a:t>Ou, o </a:t>
            </a:r>
            <a:r>
              <a:rPr lang="pt-BR" dirty="0"/>
              <a:t>que </a:t>
            </a:r>
            <a:r>
              <a:rPr lang="pt-BR" u="sng" dirty="0"/>
              <a:t>não</a:t>
            </a:r>
            <a:r>
              <a:rPr lang="pt-BR" dirty="0"/>
              <a:t> é um ecossistema?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423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743" y="457309"/>
            <a:ext cx="4700513" cy="618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54104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http://img.elo7.com.br/product/original/5D85D5/quadro-painel-sistema-sola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556792"/>
            <a:ext cx="8768709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990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88840"/>
            <a:ext cx="7701770" cy="463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5410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023937"/>
            <a:ext cx="6858000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015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moodle2.rockyview.ab.ca/pluginfile.php/64149/mod_book/chapter/25351/biology_20/images/m2/006_biosphe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340768"/>
            <a:ext cx="5184576" cy="515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0008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Definições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t-BR" dirty="0" smtClean="0"/>
              <a:t>Na teoria - Ecossistema: Conjunto </a:t>
            </a:r>
            <a:r>
              <a:rPr lang="pt-BR" dirty="0" smtClean="0"/>
              <a:t>formado por uma comunidade </a:t>
            </a:r>
            <a:r>
              <a:rPr lang="pt-BR" dirty="0" smtClean="0"/>
              <a:t>e o meio físico operando como um </a:t>
            </a:r>
            <a:r>
              <a:rPr lang="pt-BR" dirty="0" smtClean="0">
                <a:solidFill>
                  <a:srgbClr val="FF0000"/>
                </a:solidFill>
              </a:rPr>
              <a:t>sistema</a:t>
            </a:r>
            <a:r>
              <a:rPr lang="pt-BR" dirty="0" smtClean="0"/>
              <a:t>.</a:t>
            </a:r>
          </a:p>
          <a:p>
            <a:pPr lvl="1"/>
            <a:r>
              <a:rPr lang="pt-BR" dirty="0" smtClean="0"/>
              <a:t>Considera interações: trocas de matéria e energia</a:t>
            </a:r>
          </a:p>
          <a:p>
            <a:pPr lvl="1"/>
            <a:r>
              <a:rPr lang="pt-BR" dirty="0"/>
              <a:t>Considera </a:t>
            </a:r>
            <a:r>
              <a:rPr lang="pt-BR" dirty="0" smtClean="0"/>
              <a:t>dimensões: </a:t>
            </a:r>
            <a:r>
              <a:rPr lang="pt-BR" dirty="0"/>
              <a:t>espacial e temporal</a:t>
            </a:r>
          </a:p>
          <a:p>
            <a:pPr lvl="1"/>
            <a:endParaRPr lang="pt-BR" dirty="0"/>
          </a:p>
          <a:p>
            <a:r>
              <a:rPr lang="pt-BR" dirty="0" smtClean="0"/>
              <a:t>Na prática - Ecossistema é essencialmente uma unidade de estudo, definido arbitrariamente. É uma construção da mente humana.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647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Definição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Ecologia:</a:t>
            </a:r>
          </a:p>
          <a:p>
            <a:pPr lvl="1"/>
            <a:r>
              <a:rPr lang="pt-BR" dirty="0" smtClean="0"/>
              <a:t>O estudo das conectividade que ligam todas as dimensões da vida. Compreendendo nosso papel nisso, assim como nosso impacto sobre isso, é vital para nosso futuro na Terra.</a:t>
            </a:r>
          </a:p>
          <a:p>
            <a:pPr marL="457200" lvl="1" indent="0">
              <a:buNone/>
            </a:pPr>
            <a:r>
              <a:rPr lang="pt-BR" dirty="0"/>
              <a:t>	</a:t>
            </a:r>
            <a:r>
              <a:rPr lang="pt-BR" dirty="0" smtClean="0"/>
              <a:t>	 (Museu Britânico de Historia Natural)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7768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Histórico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/>
          </a:bodyPr>
          <a:lstStyle/>
          <a:p>
            <a:r>
              <a:rPr lang="pt-BR" dirty="0"/>
              <a:t>Década de </a:t>
            </a:r>
            <a:r>
              <a:rPr lang="pt-BR" dirty="0" smtClean="0"/>
              <a:t>1930</a:t>
            </a:r>
            <a:endParaRPr lang="pt-BR" dirty="0"/>
          </a:p>
          <a:p>
            <a:pPr lvl="1"/>
            <a:r>
              <a:rPr lang="pt-BR" dirty="0"/>
              <a:t>Arthur </a:t>
            </a:r>
            <a:r>
              <a:rPr lang="pt-BR" dirty="0" err="1"/>
              <a:t>Tansley</a:t>
            </a:r>
            <a:r>
              <a:rPr lang="pt-BR" dirty="0"/>
              <a:t> (seguindo uma dica de A. R. </a:t>
            </a:r>
            <a:r>
              <a:rPr lang="pt-BR" dirty="0" err="1"/>
              <a:t>Clapham</a:t>
            </a:r>
            <a:r>
              <a:rPr lang="pt-BR" dirty="0" smtClean="0"/>
              <a:t>) introduziu o </a:t>
            </a:r>
            <a:r>
              <a:rPr lang="pt-BR" dirty="0"/>
              <a:t>termo </a:t>
            </a:r>
            <a:r>
              <a:rPr lang="pt-BR" u="sng" dirty="0"/>
              <a:t>Ecossistema</a:t>
            </a:r>
            <a:r>
              <a:rPr lang="pt-BR" dirty="0"/>
              <a:t>, de sentido bastante amplo, englobando assim a complexa interação entre organismos e entre estes e o meio ambiente. </a:t>
            </a:r>
            <a:endParaRPr lang="pt-BR" dirty="0" smtClean="0"/>
          </a:p>
          <a:p>
            <a:pPr lvl="1"/>
            <a:r>
              <a:rPr lang="pt-BR" dirty="0" smtClean="0"/>
              <a:t>Estudos sobre vegetação.</a:t>
            </a:r>
          </a:p>
          <a:p>
            <a:pPr marL="457200" lvl="1" indent="0">
              <a:buNone/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805445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Histórico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/>
          </a:bodyPr>
          <a:lstStyle/>
          <a:p>
            <a:r>
              <a:rPr lang="pt-BR" dirty="0" smtClean="0"/>
              <a:t>Década de 1940</a:t>
            </a:r>
          </a:p>
          <a:p>
            <a:pPr lvl="1"/>
            <a:r>
              <a:rPr lang="pt-BR" dirty="0" smtClean="0"/>
              <a:t>R. L. </a:t>
            </a:r>
            <a:r>
              <a:rPr lang="pt-BR" dirty="0" err="1" smtClean="0"/>
              <a:t>Lindeman</a:t>
            </a:r>
            <a:r>
              <a:rPr lang="pt-BR" dirty="0" smtClean="0"/>
              <a:t>:</a:t>
            </a:r>
          </a:p>
          <a:p>
            <a:pPr lvl="1"/>
            <a:r>
              <a:rPr lang="en-US" i="1" dirty="0"/>
              <a:t>The Trophic–Dynamic Aspect of Ecology</a:t>
            </a:r>
            <a:r>
              <a:rPr lang="en-US" dirty="0"/>
              <a:t> (1942). </a:t>
            </a:r>
            <a:r>
              <a:rPr lang="pt-BR" dirty="0"/>
              <a:t>Discorre sobre o fluxo de energia em comunidades</a:t>
            </a:r>
            <a:r>
              <a:rPr lang="en-US" dirty="0"/>
              <a:t>.</a:t>
            </a:r>
          </a:p>
          <a:p>
            <a:pPr lvl="1"/>
            <a:r>
              <a:rPr lang="pt-BR" dirty="0"/>
              <a:t>Níveis tróficos.</a:t>
            </a:r>
          </a:p>
          <a:p>
            <a:pPr lvl="1"/>
            <a:r>
              <a:rPr lang="pt-BR" dirty="0"/>
              <a:t>Ponte entre “Autoecologia” e “</a:t>
            </a:r>
            <a:r>
              <a:rPr lang="pt-BR" dirty="0" err="1"/>
              <a:t>Sinecologia</a:t>
            </a:r>
            <a:r>
              <a:rPr lang="pt-BR" dirty="0" smtClean="0"/>
              <a:t>”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678155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Histórico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/>
              <a:t>Décadas </a:t>
            </a:r>
            <a:r>
              <a:rPr lang="pt-BR" dirty="0"/>
              <a:t>de </a:t>
            </a:r>
            <a:r>
              <a:rPr lang="pt-BR" dirty="0" smtClean="0"/>
              <a:t>1950 e 60</a:t>
            </a:r>
            <a:endParaRPr lang="pt-BR" dirty="0"/>
          </a:p>
          <a:p>
            <a:pPr lvl="1"/>
            <a:r>
              <a:rPr lang="pt-BR" dirty="0" smtClean="0"/>
              <a:t>E. P. </a:t>
            </a:r>
            <a:r>
              <a:rPr lang="pt-BR" dirty="0" err="1" smtClean="0"/>
              <a:t>Odum</a:t>
            </a:r>
            <a:r>
              <a:rPr lang="pt-BR" dirty="0" smtClean="0"/>
              <a:t>:</a:t>
            </a:r>
          </a:p>
          <a:p>
            <a:pPr lvl="1"/>
            <a:r>
              <a:rPr lang="pt-BR" dirty="0" smtClean="0"/>
              <a:t>Ecossistemas como unidade fundamental em Ecologia.</a:t>
            </a:r>
          </a:p>
          <a:p>
            <a:pPr lvl="1"/>
            <a:r>
              <a:rPr lang="pt-BR" dirty="0" smtClean="0"/>
              <a:t>Componentes principais: </a:t>
            </a:r>
            <a:r>
              <a:rPr lang="pt-BR" u="sng" dirty="0" smtClean="0"/>
              <a:t>Meio Abiótico</a:t>
            </a:r>
            <a:r>
              <a:rPr lang="pt-BR" dirty="0" smtClean="0"/>
              <a:t>,</a:t>
            </a:r>
            <a:r>
              <a:rPr lang="pt-BR" u="sng" dirty="0" smtClean="0"/>
              <a:t> Produtores</a:t>
            </a:r>
            <a:r>
              <a:rPr lang="pt-BR" dirty="0" smtClean="0"/>
              <a:t>, </a:t>
            </a:r>
            <a:r>
              <a:rPr lang="pt-BR" u="sng" dirty="0" smtClean="0"/>
              <a:t>Consumidores</a:t>
            </a:r>
            <a:r>
              <a:rPr lang="pt-BR" dirty="0" smtClean="0"/>
              <a:t> e </a:t>
            </a:r>
            <a:r>
              <a:rPr lang="pt-BR" u="sng" dirty="0" smtClean="0"/>
              <a:t>Decompositores</a:t>
            </a:r>
            <a:r>
              <a:rPr lang="pt-BR" dirty="0" smtClean="0"/>
              <a:t>.</a:t>
            </a:r>
          </a:p>
          <a:p>
            <a:pPr lvl="1"/>
            <a:r>
              <a:rPr lang="pt-BR" dirty="0" smtClean="0"/>
              <a:t>Princípios ecossistêmicos fundamentais: Estrutura trófica, Produtividade, Sucessão e Fatores limitantes.</a:t>
            </a:r>
          </a:p>
          <a:p>
            <a:pPr lvl="1"/>
            <a:r>
              <a:rPr lang="pt-BR" dirty="0" smtClean="0"/>
              <a:t>Estudos sobre funcionamento de ecossistemas</a:t>
            </a:r>
          </a:p>
        </p:txBody>
      </p:sp>
    </p:spTree>
    <p:extLst>
      <p:ext uri="{BB962C8B-B14F-4D97-AF65-F5344CB8AC3E}">
        <p14:creationId xmlns:p14="http://schemas.microsoft.com/office/powerpoint/2010/main" val="1799785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Histórico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Décadas </a:t>
            </a:r>
            <a:r>
              <a:rPr lang="pt-BR" dirty="0"/>
              <a:t>de </a:t>
            </a:r>
            <a:r>
              <a:rPr lang="pt-BR" dirty="0" smtClean="0"/>
              <a:t>1970 e 80</a:t>
            </a:r>
            <a:endParaRPr lang="pt-BR" dirty="0"/>
          </a:p>
          <a:p>
            <a:pPr lvl="1"/>
            <a:r>
              <a:rPr lang="pt-BR" dirty="0" smtClean="0"/>
              <a:t>Vários autores.</a:t>
            </a:r>
          </a:p>
          <a:p>
            <a:pPr lvl="1"/>
            <a:r>
              <a:rPr lang="pt-BR" dirty="0" smtClean="0"/>
              <a:t>Estrutura, funcionamento e </a:t>
            </a:r>
            <a:r>
              <a:rPr lang="pt-BR" dirty="0" err="1" smtClean="0"/>
              <a:t>eco-energética</a:t>
            </a:r>
            <a:r>
              <a:rPr lang="pt-BR" dirty="0" smtClean="0"/>
              <a:t> como foco de pesquisa.</a:t>
            </a:r>
          </a:p>
          <a:p>
            <a:pPr lvl="1"/>
            <a:r>
              <a:rPr lang="pt-BR" dirty="0" smtClean="0"/>
              <a:t>Desenvolvimento, dinâmica e distúrbio.</a:t>
            </a:r>
          </a:p>
          <a:p>
            <a:pPr lvl="1"/>
            <a:r>
              <a:rPr lang="pt-BR" dirty="0" smtClean="0"/>
              <a:t>Simulações em computadores. Modelos baseados em Processos e/ou Mecanismos.</a:t>
            </a:r>
          </a:p>
          <a:p>
            <a:pPr lvl="1"/>
            <a:r>
              <a:rPr lang="pt-BR" dirty="0" smtClean="0"/>
              <a:t>Experimentos de manipulação.</a:t>
            </a:r>
          </a:p>
        </p:txBody>
      </p:sp>
    </p:spTree>
    <p:extLst>
      <p:ext uri="{BB962C8B-B14F-4D97-AF65-F5344CB8AC3E}">
        <p14:creationId xmlns:p14="http://schemas.microsoft.com/office/powerpoint/2010/main" val="17964027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Histórico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/>
              <a:t>Atualmente</a:t>
            </a:r>
            <a:endParaRPr lang="pt-BR" dirty="0"/>
          </a:p>
          <a:p>
            <a:pPr lvl="1"/>
            <a:r>
              <a:rPr lang="pt-BR" dirty="0" smtClean="0"/>
              <a:t>Ecossistema: Uma unidade compreendendo uma comunidade (ou várias) de organismos e o ambiente físico e químico, de qualquer escala (definida de acordo com o objetivo do estudo), onde existe um fluxo contínuo de matéria e energia em um sistema interativo e aberto.</a:t>
            </a:r>
          </a:p>
          <a:p>
            <a:pPr lvl="1"/>
            <a:endParaRPr lang="pt-BR" dirty="0"/>
          </a:p>
          <a:p>
            <a:pPr lvl="1"/>
            <a:r>
              <a:rPr lang="pt-BR" dirty="0" smtClean="0"/>
              <a:t>Transição de uma abordagem descritiva para outra prognóstica.</a:t>
            </a:r>
          </a:p>
        </p:txBody>
      </p:sp>
    </p:spTree>
    <p:extLst>
      <p:ext uri="{BB962C8B-B14F-4D97-AF65-F5344CB8AC3E}">
        <p14:creationId xmlns:p14="http://schemas.microsoft.com/office/powerpoint/2010/main" val="27056244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Ecossistema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não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88840"/>
            <a:ext cx="7701770" cy="463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54104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Ecologia de Ecossistemas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Produtividade de biomassa</a:t>
            </a:r>
          </a:p>
          <a:p>
            <a:endParaRPr lang="pt-BR" dirty="0" smtClean="0"/>
          </a:p>
          <a:p>
            <a:r>
              <a:rPr lang="pt-BR" dirty="0" smtClean="0"/>
              <a:t>Cadeias/Redes tróficas e fluxos de energia</a:t>
            </a:r>
          </a:p>
          <a:p>
            <a:pPr lvl="1"/>
            <a:r>
              <a:rPr lang="pt-BR" dirty="0" smtClean="0"/>
              <a:t>Inclui decomposição</a:t>
            </a:r>
          </a:p>
          <a:p>
            <a:pPr lvl="1"/>
            <a:endParaRPr lang="pt-BR" dirty="0" smtClean="0"/>
          </a:p>
          <a:p>
            <a:r>
              <a:rPr lang="pt-BR" dirty="0" smtClean="0"/>
              <a:t>Ciclos Biogeoquímicos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7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838" y="2193940"/>
            <a:ext cx="5352613" cy="443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Produtividade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126876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pt-BR" dirty="0" smtClean="0"/>
              <a:t>É a taxa de produção de biomassa </a:t>
            </a:r>
          </a:p>
          <a:p>
            <a:pPr lvl="1"/>
            <a:r>
              <a:rPr lang="pt-BR" dirty="0" smtClean="0"/>
              <a:t>Unidade de massa por área por tempo</a:t>
            </a:r>
          </a:p>
          <a:p>
            <a:endParaRPr lang="pt-BR" dirty="0" smtClean="0"/>
          </a:p>
          <a:p>
            <a:r>
              <a:rPr lang="pt-BR" dirty="0" smtClean="0"/>
              <a:t>Bruta</a:t>
            </a:r>
          </a:p>
          <a:p>
            <a:pPr lvl="1"/>
            <a:r>
              <a:rPr lang="pt-BR" dirty="0" smtClean="0"/>
              <a:t>Fotossíntese</a:t>
            </a:r>
          </a:p>
          <a:p>
            <a:r>
              <a:rPr lang="pt-BR" dirty="0" smtClean="0"/>
              <a:t>Líquida</a:t>
            </a:r>
          </a:p>
          <a:p>
            <a:pPr lvl="1"/>
            <a:r>
              <a:rPr lang="pt-BR" dirty="0" smtClean="0"/>
              <a:t>Bruta-respiração</a:t>
            </a:r>
          </a:p>
          <a:p>
            <a:pPr marL="457200" lvl="1" indent="0">
              <a:buNone/>
            </a:pPr>
            <a:endParaRPr lang="pt-BR" dirty="0"/>
          </a:p>
          <a:p>
            <a:pPr marL="342900" lvl="1" indent="-342900">
              <a:buFont typeface="Arial" pitchFamily="34" charset="0"/>
              <a:buChar char="•"/>
            </a:pPr>
            <a:r>
              <a:rPr lang="pt-BR" sz="3200" dirty="0"/>
              <a:t>Primária e Secundária</a:t>
            </a:r>
          </a:p>
        </p:txBody>
      </p:sp>
      <p:sp>
        <p:nvSpPr>
          <p:cNvPr id="5" name="Retângulo 4"/>
          <p:cNvSpPr/>
          <p:nvPr/>
        </p:nvSpPr>
        <p:spPr>
          <a:xfrm>
            <a:off x="7884368" y="6381328"/>
            <a:ext cx="1102779" cy="2880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25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7486650" cy="5896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960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dirty="0" smtClean="0"/>
              <a:t>Definições relativas à produtividade</a:t>
            </a:r>
            <a:endParaRPr lang="pt-BR" dirty="0"/>
          </a:p>
        </p:txBody>
      </p:sp>
      <p:sp>
        <p:nvSpPr>
          <p:cNvPr id="20483" name="Espaço Reservado para Conteúdo 2"/>
          <p:cNvSpPr>
            <a:spLocks noGrp="1"/>
          </p:cNvSpPr>
          <p:nvPr>
            <p:ph idx="1"/>
          </p:nvPr>
        </p:nvSpPr>
        <p:spPr>
          <a:xfrm>
            <a:off x="152400" y="1295400"/>
            <a:ext cx="8839200" cy="50292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pt-BR" sz="2100" dirty="0" smtClean="0"/>
              <a:t>Produtividade Primária Bruta (PPB) = Assimilação</a:t>
            </a:r>
          </a:p>
          <a:p>
            <a:pPr>
              <a:spcBef>
                <a:spcPct val="0"/>
              </a:spcBef>
            </a:pPr>
            <a:endParaRPr lang="pt-BR" sz="2100" dirty="0" smtClean="0"/>
          </a:p>
          <a:p>
            <a:pPr>
              <a:spcBef>
                <a:spcPct val="0"/>
              </a:spcBef>
            </a:pPr>
            <a:r>
              <a:rPr lang="pt-BR" sz="2100" dirty="0" smtClean="0"/>
              <a:t>Respiração Autotrófica (RA)  = CO</a:t>
            </a:r>
            <a:r>
              <a:rPr lang="pt-BR" sz="2100" baseline="-25000" dirty="0" smtClean="0"/>
              <a:t>2</a:t>
            </a:r>
            <a:r>
              <a:rPr lang="pt-BR" sz="2100" dirty="0" smtClean="0"/>
              <a:t> liberado por produtores primários</a:t>
            </a:r>
          </a:p>
          <a:p>
            <a:pPr>
              <a:spcBef>
                <a:spcPct val="0"/>
              </a:spcBef>
            </a:pPr>
            <a:endParaRPr lang="pt-BR" sz="2100" dirty="0" smtClean="0"/>
          </a:p>
          <a:p>
            <a:pPr>
              <a:spcBef>
                <a:spcPct val="0"/>
              </a:spcBef>
            </a:pPr>
            <a:r>
              <a:rPr lang="pt-BR" sz="2100" dirty="0" smtClean="0"/>
              <a:t>Respiração Heterotrófica (RH) = CO</a:t>
            </a:r>
            <a:r>
              <a:rPr lang="pt-BR" sz="2100" baseline="-25000" dirty="0" smtClean="0"/>
              <a:t>2</a:t>
            </a:r>
            <a:r>
              <a:rPr lang="pt-BR" sz="2100" dirty="0" smtClean="0"/>
              <a:t> liberado por heterótrofos</a:t>
            </a:r>
          </a:p>
          <a:p>
            <a:pPr>
              <a:spcBef>
                <a:spcPct val="0"/>
              </a:spcBef>
              <a:buFont typeface="Arial" charset="0"/>
              <a:buNone/>
            </a:pPr>
            <a:r>
              <a:rPr lang="pt-BR" sz="2100" dirty="0" smtClean="0"/>
              <a:t>		(animais, fungos e bactérias)</a:t>
            </a:r>
          </a:p>
          <a:p>
            <a:pPr>
              <a:spcBef>
                <a:spcPct val="0"/>
              </a:spcBef>
              <a:buFont typeface="Arial" charset="0"/>
              <a:buNone/>
            </a:pPr>
            <a:endParaRPr lang="pt-BR" sz="2100" dirty="0" smtClean="0"/>
          </a:p>
          <a:p>
            <a:pPr>
              <a:spcBef>
                <a:spcPct val="0"/>
              </a:spcBef>
            </a:pPr>
            <a:r>
              <a:rPr lang="pt-BR" sz="2100" dirty="0" smtClean="0"/>
              <a:t>Produtividade Primária Líquida (PPL)</a:t>
            </a:r>
          </a:p>
          <a:p>
            <a:pPr>
              <a:spcBef>
                <a:spcPct val="0"/>
              </a:spcBef>
              <a:buFont typeface="Arial" charset="0"/>
              <a:buNone/>
            </a:pPr>
            <a:r>
              <a:rPr lang="pt-BR" sz="2100" dirty="0" smtClean="0"/>
              <a:t>			PPB – RA</a:t>
            </a:r>
          </a:p>
          <a:p>
            <a:pPr>
              <a:spcBef>
                <a:spcPct val="0"/>
              </a:spcBef>
              <a:buFont typeface="Arial" charset="0"/>
              <a:buNone/>
            </a:pPr>
            <a:endParaRPr lang="pt-BR" sz="2100" dirty="0" smtClean="0"/>
          </a:p>
          <a:p>
            <a:pPr>
              <a:spcBef>
                <a:spcPct val="0"/>
              </a:spcBef>
            </a:pPr>
            <a:r>
              <a:rPr lang="pt-BR" sz="2100" dirty="0" smtClean="0"/>
              <a:t>Respiração do Ecossistema (RE)</a:t>
            </a:r>
          </a:p>
          <a:p>
            <a:pPr>
              <a:spcBef>
                <a:spcPct val="0"/>
              </a:spcBef>
              <a:buFont typeface="Arial" charset="0"/>
              <a:buNone/>
            </a:pPr>
            <a:r>
              <a:rPr lang="pt-BR" sz="2100" dirty="0" smtClean="0"/>
              <a:t>			RA + RH</a:t>
            </a:r>
          </a:p>
          <a:p>
            <a:pPr>
              <a:spcBef>
                <a:spcPct val="0"/>
              </a:spcBef>
              <a:buFont typeface="Arial" charset="0"/>
              <a:buNone/>
            </a:pPr>
            <a:endParaRPr lang="pt-BR" sz="2100" dirty="0" smtClean="0"/>
          </a:p>
          <a:p>
            <a:pPr>
              <a:spcBef>
                <a:spcPct val="0"/>
              </a:spcBef>
            </a:pPr>
            <a:r>
              <a:rPr lang="pt-BR" sz="2100" dirty="0" smtClean="0"/>
              <a:t>Produtividade Líquida do Ecossistema (PLE)</a:t>
            </a:r>
          </a:p>
          <a:p>
            <a:pPr>
              <a:spcBef>
                <a:spcPct val="0"/>
              </a:spcBef>
              <a:buFont typeface="Arial" charset="0"/>
              <a:buNone/>
            </a:pPr>
            <a:r>
              <a:rPr lang="pt-BR" sz="2100" dirty="0" smtClean="0"/>
              <a:t>			PPB - RE</a:t>
            </a:r>
          </a:p>
          <a:p>
            <a:pPr>
              <a:spcBef>
                <a:spcPct val="0"/>
              </a:spcBef>
            </a:pPr>
            <a:endParaRPr lang="pt-BR" sz="2100" dirty="0" smtClean="0"/>
          </a:p>
        </p:txBody>
      </p:sp>
    </p:spTree>
    <p:extLst>
      <p:ext uri="{BB962C8B-B14F-4D97-AF65-F5344CB8AC3E}">
        <p14:creationId xmlns:p14="http://schemas.microsoft.com/office/powerpoint/2010/main" val="28389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Definição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400600"/>
          </a:xfrm>
        </p:spPr>
        <p:txBody>
          <a:bodyPr>
            <a:normAutofit fontScale="92500" lnSpcReduction="20000"/>
          </a:bodyPr>
          <a:lstStyle/>
          <a:p>
            <a:r>
              <a:rPr lang="pt-BR" dirty="0" smtClean="0"/>
              <a:t>Ecologia:</a:t>
            </a:r>
          </a:p>
          <a:p>
            <a:pPr lvl="1"/>
            <a:r>
              <a:rPr lang="pt-BR" dirty="0"/>
              <a:t>O estudo das </a:t>
            </a:r>
            <a:r>
              <a:rPr lang="pt-BR" u="sng" dirty="0"/>
              <a:t>relações</a:t>
            </a:r>
            <a:r>
              <a:rPr lang="pt-BR" dirty="0"/>
              <a:t> entre organismos e entre estes e o meio </a:t>
            </a:r>
            <a:r>
              <a:rPr lang="pt-BR" dirty="0" smtClean="0"/>
              <a:t>ambiente.</a:t>
            </a:r>
          </a:p>
          <a:p>
            <a:pPr lvl="1"/>
            <a:endParaRPr lang="pt-BR" dirty="0" smtClean="0"/>
          </a:p>
          <a:p>
            <a:pPr lvl="1"/>
            <a:r>
              <a:rPr lang="pt-BR" dirty="0" smtClean="0"/>
              <a:t>O estudo científico da distribuição e abundância de organismos e das </a:t>
            </a:r>
            <a:r>
              <a:rPr lang="pt-BR" u="sng" dirty="0" smtClean="0"/>
              <a:t>interações</a:t>
            </a:r>
            <a:r>
              <a:rPr lang="pt-BR" dirty="0" smtClean="0"/>
              <a:t> que determinam distribuição e abundância.</a:t>
            </a:r>
          </a:p>
          <a:p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Também </a:t>
            </a:r>
            <a:r>
              <a:rPr lang="pt-BR" dirty="0" smtClean="0"/>
              <a:t>pode ser definido como o </a:t>
            </a:r>
            <a:r>
              <a:rPr lang="pt-BR" dirty="0" smtClean="0"/>
              <a:t>estudo dos </a:t>
            </a:r>
            <a:r>
              <a:rPr lang="pt-BR" dirty="0" smtClean="0"/>
              <a:t>fatores/mecanismos/processos </a:t>
            </a:r>
            <a:r>
              <a:rPr lang="pt-BR" dirty="0" smtClean="0"/>
              <a:t>envolvidos na estruturação </a:t>
            </a:r>
            <a:r>
              <a:rPr lang="pt-BR" dirty="0" smtClean="0"/>
              <a:t>de populações, </a:t>
            </a:r>
            <a:r>
              <a:rPr lang="pt-BR" dirty="0" smtClean="0"/>
              <a:t>comunidades </a:t>
            </a:r>
            <a:r>
              <a:rPr lang="pt-BR" dirty="0" smtClean="0"/>
              <a:t>e </a:t>
            </a:r>
            <a:r>
              <a:rPr lang="pt-BR" dirty="0" smtClean="0"/>
              <a:t>no funcionamento de ecossistemas.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508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</a:blip>
          <a:srcRect l="16510" r="14447"/>
          <a:stretch>
            <a:fillRect/>
          </a:stretch>
        </p:blipFill>
        <p:spPr bwMode="auto">
          <a:xfrm>
            <a:off x="5747084" y="3124200"/>
            <a:ext cx="3320716" cy="36576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dirty="0" smtClean="0"/>
              <a:t>Definições relativas à produtividade</a:t>
            </a:r>
            <a:endParaRPr lang="pt-BR" dirty="0"/>
          </a:p>
        </p:txBody>
      </p:sp>
      <p:sp>
        <p:nvSpPr>
          <p:cNvPr id="20483" name="Espaço Reservado para Conteúdo 2"/>
          <p:cNvSpPr>
            <a:spLocks noGrp="1"/>
          </p:cNvSpPr>
          <p:nvPr>
            <p:ph idx="1"/>
          </p:nvPr>
        </p:nvSpPr>
        <p:spPr>
          <a:xfrm>
            <a:off x="152400" y="1295400"/>
            <a:ext cx="8839200" cy="50292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pt-BR" sz="2100" dirty="0" smtClean="0"/>
              <a:t>Produtividade Primária Bruta (PPB) = Assimilação</a:t>
            </a:r>
          </a:p>
          <a:p>
            <a:pPr>
              <a:spcBef>
                <a:spcPct val="0"/>
              </a:spcBef>
            </a:pPr>
            <a:endParaRPr lang="pt-BR" sz="2100" dirty="0" smtClean="0"/>
          </a:p>
          <a:p>
            <a:pPr>
              <a:spcBef>
                <a:spcPct val="0"/>
              </a:spcBef>
            </a:pPr>
            <a:r>
              <a:rPr lang="pt-BR" sz="2100" dirty="0" smtClean="0"/>
              <a:t>Respiração Autotrófica (RA)  = CO</a:t>
            </a:r>
            <a:r>
              <a:rPr lang="pt-BR" sz="2100" baseline="-25000" dirty="0" smtClean="0"/>
              <a:t>2</a:t>
            </a:r>
            <a:r>
              <a:rPr lang="pt-BR" sz="2100" dirty="0" smtClean="0"/>
              <a:t> liberado por produtores primários</a:t>
            </a:r>
          </a:p>
          <a:p>
            <a:pPr>
              <a:spcBef>
                <a:spcPct val="0"/>
              </a:spcBef>
            </a:pPr>
            <a:endParaRPr lang="pt-BR" sz="2100" dirty="0" smtClean="0"/>
          </a:p>
          <a:p>
            <a:pPr>
              <a:spcBef>
                <a:spcPct val="0"/>
              </a:spcBef>
            </a:pPr>
            <a:r>
              <a:rPr lang="pt-BR" sz="2100" dirty="0" smtClean="0"/>
              <a:t>Respiração Heterotrófica (RH) = CO</a:t>
            </a:r>
            <a:r>
              <a:rPr lang="pt-BR" sz="2100" baseline="-25000" dirty="0" smtClean="0"/>
              <a:t>2</a:t>
            </a:r>
            <a:r>
              <a:rPr lang="pt-BR" sz="2100" dirty="0" smtClean="0"/>
              <a:t> liberado por heterótrofos</a:t>
            </a:r>
          </a:p>
          <a:p>
            <a:pPr>
              <a:spcBef>
                <a:spcPct val="0"/>
              </a:spcBef>
              <a:buFont typeface="Arial" charset="0"/>
              <a:buNone/>
            </a:pPr>
            <a:r>
              <a:rPr lang="pt-BR" sz="2100" dirty="0" smtClean="0"/>
              <a:t>		(animais, fungos e bactérias)</a:t>
            </a:r>
          </a:p>
          <a:p>
            <a:pPr>
              <a:spcBef>
                <a:spcPct val="0"/>
              </a:spcBef>
              <a:buFont typeface="Arial" charset="0"/>
              <a:buNone/>
            </a:pPr>
            <a:endParaRPr lang="pt-BR" sz="2100" dirty="0" smtClean="0"/>
          </a:p>
          <a:p>
            <a:pPr>
              <a:spcBef>
                <a:spcPct val="0"/>
              </a:spcBef>
            </a:pPr>
            <a:r>
              <a:rPr lang="pt-BR" sz="2100" dirty="0" smtClean="0"/>
              <a:t>Produtividade Primária Líquida (PPL)</a:t>
            </a:r>
          </a:p>
          <a:p>
            <a:pPr>
              <a:spcBef>
                <a:spcPct val="0"/>
              </a:spcBef>
              <a:buFont typeface="Arial" charset="0"/>
              <a:buNone/>
            </a:pPr>
            <a:r>
              <a:rPr lang="pt-BR" sz="2100" dirty="0" smtClean="0"/>
              <a:t>			PPB – RA</a:t>
            </a:r>
          </a:p>
          <a:p>
            <a:pPr>
              <a:spcBef>
                <a:spcPct val="0"/>
              </a:spcBef>
              <a:buFont typeface="Arial" charset="0"/>
              <a:buNone/>
            </a:pPr>
            <a:endParaRPr lang="pt-BR" sz="2100" dirty="0" smtClean="0"/>
          </a:p>
          <a:p>
            <a:pPr>
              <a:spcBef>
                <a:spcPct val="0"/>
              </a:spcBef>
            </a:pPr>
            <a:r>
              <a:rPr lang="pt-BR" sz="2100" dirty="0" smtClean="0"/>
              <a:t>Respiração do Ecossistema (RE)</a:t>
            </a:r>
          </a:p>
          <a:p>
            <a:pPr>
              <a:spcBef>
                <a:spcPct val="0"/>
              </a:spcBef>
              <a:buFont typeface="Arial" charset="0"/>
              <a:buNone/>
            </a:pPr>
            <a:r>
              <a:rPr lang="pt-BR" sz="2100" dirty="0" smtClean="0"/>
              <a:t>			RA + RH</a:t>
            </a:r>
          </a:p>
          <a:p>
            <a:pPr>
              <a:spcBef>
                <a:spcPct val="0"/>
              </a:spcBef>
              <a:buFont typeface="Arial" charset="0"/>
              <a:buNone/>
            </a:pPr>
            <a:endParaRPr lang="pt-BR" sz="2100" dirty="0" smtClean="0"/>
          </a:p>
          <a:p>
            <a:pPr>
              <a:spcBef>
                <a:spcPct val="0"/>
              </a:spcBef>
            </a:pPr>
            <a:r>
              <a:rPr lang="pt-BR" sz="2100" dirty="0" smtClean="0"/>
              <a:t>Produtividade Líquida do Ecossistema (PLE)</a:t>
            </a:r>
          </a:p>
          <a:p>
            <a:pPr>
              <a:spcBef>
                <a:spcPct val="0"/>
              </a:spcBef>
              <a:buFont typeface="Arial" charset="0"/>
              <a:buNone/>
            </a:pPr>
            <a:r>
              <a:rPr lang="pt-BR" sz="2100" dirty="0" smtClean="0"/>
              <a:t>			PPB - RE</a:t>
            </a:r>
          </a:p>
          <a:p>
            <a:pPr>
              <a:spcBef>
                <a:spcPct val="0"/>
              </a:spcBef>
            </a:pPr>
            <a:endParaRPr lang="pt-BR" sz="2100" dirty="0" smtClean="0"/>
          </a:p>
        </p:txBody>
      </p:sp>
    </p:spTree>
    <p:extLst>
      <p:ext uri="{BB962C8B-B14F-4D97-AF65-F5344CB8AC3E}">
        <p14:creationId xmlns:p14="http://schemas.microsoft.com/office/powerpoint/2010/main" val="319524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Produtividade Primária Líquida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Qual é o padrão observado?</a:t>
            </a:r>
            <a:endParaRPr lang="pt-BR" dirty="0"/>
          </a:p>
        </p:txBody>
      </p:sp>
      <p:pic>
        <p:nvPicPr>
          <p:cNvPr id="24580" name="Picture 4" descr="http://www.uni-klu.ac.at/socec/bilder/NPPact_600.png"/>
          <p:cNvPicPr>
            <a:picLocks noChangeAspect="1" noChangeArrowheads="1"/>
          </p:cNvPicPr>
          <p:nvPr/>
        </p:nvPicPr>
        <p:blipFill>
          <a:blip r:embed="rId2" cstate="print"/>
          <a:srcRect t="16329" b="16607"/>
          <a:stretch>
            <a:fillRect/>
          </a:stretch>
        </p:blipFill>
        <p:spPr bwMode="auto">
          <a:xfrm>
            <a:off x="179511" y="2581069"/>
            <a:ext cx="8784977" cy="41602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793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Fatores limitantes para a Produtividade Primária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Disponibilidade de energia (calor e luz)</a:t>
            </a:r>
          </a:p>
          <a:p>
            <a:r>
              <a:rPr lang="pt-BR" dirty="0" smtClean="0"/>
              <a:t>Água</a:t>
            </a:r>
          </a:p>
          <a:p>
            <a:r>
              <a:rPr lang="pt-BR" dirty="0" smtClean="0"/>
              <a:t>Nutrientes</a:t>
            </a:r>
          </a:p>
          <a:p>
            <a:r>
              <a:rPr lang="pt-BR" dirty="0" smtClean="0"/>
              <a:t>CO</a:t>
            </a:r>
            <a:r>
              <a:rPr lang="pt-BR" baseline="-25000" dirty="0" smtClean="0"/>
              <a:t>2</a:t>
            </a:r>
            <a:endParaRPr lang="pt-BR" baseline="-25000" dirty="0"/>
          </a:p>
        </p:txBody>
      </p:sp>
      <p:pic>
        <p:nvPicPr>
          <p:cNvPr id="4" name="Picture 2" descr="http://www.ntsg.umt.edu/sites/ntsg.umt.edu/files/imce/limits_np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284984"/>
            <a:ext cx="7043936" cy="349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90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http://www.sciteclibrary.ru/ris-1700/1728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12776"/>
            <a:ext cx="7920880" cy="52847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Produtividade Primária por ambientes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76846"/>
            <a:ext cx="8640960" cy="451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39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Produtividade secundária:</a:t>
            </a:r>
            <a:br>
              <a:rPr lang="pt-BR" dirty="0" smtClean="0"/>
            </a:br>
            <a:r>
              <a:rPr lang="pt-BR" dirty="0" smtClean="0"/>
              <a:t>Eficiência de transferência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dirty="0" smtClean="0"/>
          </a:p>
          <a:p>
            <a:r>
              <a:rPr lang="pt-BR" dirty="0" smtClean="0"/>
              <a:t>Eficiência de consumo (EC):</a:t>
            </a:r>
          </a:p>
          <a:p>
            <a:pPr lvl="2"/>
            <a:endParaRPr lang="pt-BR" dirty="0"/>
          </a:p>
          <a:p>
            <a:r>
              <a:rPr lang="pt-BR" dirty="0" smtClean="0"/>
              <a:t>Eficiência de assimilação (EA):</a:t>
            </a:r>
          </a:p>
          <a:p>
            <a:pPr lvl="1"/>
            <a:endParaRPr lang="pt-BR" dirty="0"/>
          </a:p>
          <a:p>
            <a:r>
              <a:rPr lang="pt-BR" dirty="0" smtClean="0"/>
              <a:t>Eficiência de produção (EP):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23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Representar um esquema de </a:t>
            </a:r>
            <a:r>
              <a:rPr lang="pt-BR" dirty="0" smtClean="0"/>
              <a:t>produtividade secundária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278467"/>
            <a:ext cx="5118100" cy="636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 flipH="1">
            <a:off x="3131840" y="4797152"/>
            <a:ext cx="2736304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2627784" y="3436316"/>
            <a:ext cx="2736304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2627784" y="2564904"/>
            <a:ext cx="218521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83568" y="4643844"/>
            <a:ext cx="2290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Eficiência de Consumo</a:t>
            </a:r>
            <a:endParaRPr lang="pt-BR" dirty="0"/>
          </a:p>
        </p:txBody>
      </p:sp>
      <p:sp>
        <p:nvSpPr>
          <p:cNvPr id="10" name="TextBox 9"/>
          <p:cNvSpPr txBox="1"/>
          <p:nvPr/>
        </p:nvSpPr>
        <p:spPr>
          <a:xfrm>
            <a:off x="35496" y="3251650"/>
            <a:ext cx="2499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Eficiência de Assimilação</a:t>
            </a:r>
            <a:endParaRPr lang="pt-BR" dirty="0"/>
          </a:p>
        </p:txBody>
      </p:sp>
      <p:sp>
        <p:nvSpPr>
          <p:cNvPr id="11" name="TextBox 10"/>
          <p:cNvSpPr txBox="1"/>
          <p:nvPr/>
        </p:nvSpPr>
        <p:spPr>
          <a:xfrm>
            <a:off x="176085" y="2386567"/>
            <a:ext cx="2294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Eficiência de Produção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Qualidade do alimento é importante.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 descr="http://i2.wp.com/cleantechnica.com/files/2012/07/shutterstock_54796156.jpeg?resize=500%2C33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033" y="2852936"/>
            <a:ext cx="5905500" cy="393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40968"/>
            <a:ext cx="2868930" cy="3560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033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26768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Produtividade</a:t>
            </a:r>
            <a:r>
              <a:rPr lang="en-US" dirty="0" smtClean="0"/>
              <a:t> </a:t>
            </a:r>
            <a:r>
              <a:rPr lang="en-US" dirty="0" err="1" smtClean="0"/>
              <a:t>Secundária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3682752" cy="4525963"/>
          </a:xfrm>
        </p:spPr>
        <p:txBody>
          <a:bodyPr/>
          <a:lstStyle/>
          <a:p>
            <a:r>
              <a:rPr lang="pt-BR" dirty="0" smtClean="0"/>
              <a:t>Proporções não são fixas.</a:t>
            </a:r>
          </a:p>
          <a:p>
            <a:pPr lvl="1"/>
            <a:r>
              <a:rPr lang="pt-BR" dirty="0" smtClean="0"/>
              <a:t>Lagarta = 18%</a:t>
            </a:r>
          </a:p>
          <a:p>
            <a:pPr lvl="1"/>
            <a:endParaRPr lang="pt-BR" dirty="0"/>
          </a:p>
          <a:p>
            <a:pPr lvl="1"/>
            <a:r>
              <a:rPr lang="pt-BR" dirty="0" smtClean="0"/>
              <a:t>Esquilo = 1.6%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21006"/>
            <a:ext cx="4876535" cy="6573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4572000" y="6309320"/>
            <a:ext cx="504056" cy="385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ixaDeTexto 5"/>
          <p:cNvSpPr txBox="1"/>
          <p:nvPr/>
        </p:nvSpPr>
        <p:spPr>
          <a:xfrm>
            <a:off x="251520" y="5589240"/>
            <a:ext cx="4516878" cy="46166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pt-BR" sz="2400" dirty="0" smtClean="0"/>
              <a:t>O tipo de organismo é importante!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3413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Definições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Fatores:</a:t>
            </a:r>
          </a:p>
          <a:p>
            <a:endParaRPr lang="pt-BR" dirty="0" smtClean="0"/>
          </a:p>
          <a:p>
            <a:r>
              <a:rPr lang="pt-BR" dirty="0" smtClean="0"/>
              <a:t>Mecanismos:</a:t>
            </a:r>
          </a:p>
          <a:p>
            <a:endParaRPr lang="pt-BR" dirty="0" smtClean="0"/>
          </a:p>
          <a:p>
            <a:r>
              <a:rPr lang="pt-BR" dirty="0" smtClean="0"/>
              <a:t>Processos:</a:t>
            </a:r>
          </a:p>
          <a:p>
            <a:endParaRPr lang="pt-BR" dirty="0" smtClean="0"/>
          </a:p>
          <a:p>
            <a:r>
              <a:rPr lang="pt-BR" dirty="0" smtClean="0"/>
              <a:t>Sistemas:</a:t>
            </a:r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Ecologia de Ecossistemas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>
                    <a:lumMod val="65000"/>
                  </a:schemeClr>
                </a:solidFill>
              </a:rPr>
              <a:t>Produtividade de biomassa</a:t>
            </a:r>
          </a:p>
          <a:p>
            <a:r>
              <a:rPr lang="pt-BR" dirty="0" smtClean="0"/>
              <a:t>Cadeias/Redes tróficas e fluxos de energia</a:t>
            </a:r>
          </a:p>
          <a:p>
            <a:r>
              <a:rPr lang="pt-BR" dirty="0" smtClean="0">
                <a:solidFill>
                  <a:schemeClr val="bg1">
                    <a:lumMod val="65000"/>
                  </a:schemeClr>
                </a:solidFill>
              </a:rPr>
              <a:t>Ciclos Biogeoquímicos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7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pt-BR" dirty="0" smtClean="0"/>
              <a:t>Cadeias Tróficas</a:t>
            </a:r>
            <a:endParaRPr lang="en-US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030334"/>
            <a:ext cx="4896544" cy="583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658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Níveis tróficos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Em qual nível você se encontra?</a:t>
            </a:r>
          </a:p>
          <a:p>
            <a:endParaRPr lang="pt-BR" dirty="0"/>
          </a:p>
          <a:p>
            <a:r>
              <a:rPr lang="pt-BR" dirty="0" smtClean="0"/>
              <a:t>Quais as consequências do ponto de vista ambiental?</a:t>
            </a:r>
            <a:endParaRPr lang="en-US" dirty="0"/>
          </a:p>
        </p:txBody>
      </p:sp>
      <p:pic>
        <p:nvPicPr>
          <p:cNvPr id="6146" name="Picture 2" descr="http://www.africanbudgetsafaris.com/images/uploads/maasai-herding-catt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5" y="3434644"/>
            <a:ext cx="5082873" cy="338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0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Redes Tróficas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390967"/>
            <a:ext cx="5760640" cy="5464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165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pt-BR" dirty="0" smtClean="0"/>
              <a:t>Redes Tróficas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8"/>
          <a:stretch/>
        </p:blipFill>
        <p:spPr bwMode="auto">
          <a:xfrm>
            <a:off x="1259632" y="1844824"/>
            <a:ext cx="6768752" cy="442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78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Discussão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Por que as onças são tão raras?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Discussão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Por que as onças são tão raras?</a:t>
            </a:r>
            <a:endParaRPr lang="pt-B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14774"/>
            <a:ext cx="457200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669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Pirâmides alimentares 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64" y="1052931"/>
            <a:ext cx="7590952" cy="5798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51520" y="3140968"/>
            <a:ext cx="86409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51520" y="5013176"/>
            <a:ext cx="86409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611560" y="5085184"/>
            <a:ext cx="3528392" cy="1693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72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926976"/>
          </a:xfrm>
        </p:spPr>
        <p:txBody>
          <a:bodyPr/>
          <a:lstStyle/>
          <a:p>
            <a:r>
              <a:rPr lang="pt-BR" dirty="0"/>
              <a:t>Comprimento da cadeia trófica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27584" y="1772816"/>
            <a:ext cx="6131024" cy="3051098"/>
          </a:xfrm>
        </p:spPr>
        <p:txBody>
          <a:bodyPr/>
          <a:lstStyle/>
          <a:p>
            <a:pPr marL="0" indent="0">
              <a:buNone/>
            </a:pPr>
            <a:r>
              <a:rPr lang="pt-BR" sz="2800" dirty="0" smtClean="0"/>
              <a:t>A maioria das cadeias </a:t>
            </a:r>
          </a:p>
          <a:p>
            <a:pPr marL="0" indent="0">
              <a:buNone/>
            </a:pPr>
            <a:r>
              <a:rPr lang="pt-BR" sz="2800" dirty="0" smtClean="0"/>
              <a:t>têm 3-4 níveis.</a:t>
            </a:r>
          </a:p>
          <a:p>
            <a:pPr marL="0" indent="0">
              <a:buNone/>
            </a:pPr>
            <a:endParaRPr lang="pt-BR" sz="2800" dirty="0" smtClean="0"/>
          </a:p>
          <a:p>
            <a:pPr marL="0" indent="0">
              <a:buNone/>
            </a:pPr>
            <a:r>
              <a:rPr lang="pt-BR" sz="2800" dirty="0" smtClean="0"/>
              <a:t>Hipótese dos 10%.</a:t>
            </a:r>
          </a:p>
          <a:p>
            <a:endParaRPr lang="pt-BR" dirty="0"/>
          </a:p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900370"/>
            <a:ext cx="4968552" cy="2913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60000">
            <a:off x="4528324" y="1327859"/>
            <a:ext cx="4512668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600000" rev="0"/>
            </a:camera>
            <a:lightRig rig="threePt" dir="t"/>
          </a:scene3d>
        </p:spPr>
      </p:pic>
      <p:sp>
        <p:nvSpPr>
          <p:cNvPr id="7" name="CaixaDeTexto 6"/>
          <p:cNvSpPr txBox="1"/>
          <p:nvPr/>
        </p:nvSpPr>
        <p:spPr>
          <a:xfrm>
            <a:off x="5220073" y="5589240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 energia disponível determina comprimento de cadeias tróficas?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69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Hipóteses alternativas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496" y="1484784"/>
            <a:ext cx="8229600" cy="4525963"/>
          </a:xfrm>
        </p:spPr>
        <p:txBody>
          <a:bodyPr>
            <a:normAutofit/>
          </a:bodyPr>
          <a:lstStyle/>
          <a:p>
            <a:pPr marL="514350" indent="-514350">
              <a:buNone/>
            </a:pPr>
            <a:r>
              <a:rPr lang="pt-BR" sz="2400" dirty="0" smtClean="0"/>
              <a:t>	Produtividade-Espaço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18656"/>
            <a:ext cx="3810000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64088" y="2636912"/>
            <a:ext cx="3600400" cy="2808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ctangle 5"/>
          <p:cNvSpPr/>
          <p:nvPr/>
        </p:nvSpPr>
        <p:spPr>
          <a:xfrm>
            <a:off x="4572000" y="6010747"/>
            <a:ext cx="4248472" cy="766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300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Definições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u="sng" dirty="0" smtClean="0"/>
              <a:t>Fator:</a:t>
            </a:r>
            <a:r>
              <a:rPr lang="pt-BR" dirty="0" smtClean="0"/>
              <a:t> </a:t>
            </a:r>
            <a:r>
              <a:rPr lang="pt-BR" dirty="0"/>
              <a:t>Um ator envolvido em um </a:t>
            </a:r>
            <a:r>
              <a:rPr lang="pt-BR" dirty="0" smtClean="0"/>
              <a:t>fenômeno e que influencia ou produz um resultado</a:t>
            </a:r>
            <a:r>
              <a:rPr lang="pt-BR" dirty="0" smtClean="0"/>
              <a:t>.</a:t>
            </a:r>
          </a:p>
          <a:p>
            <a:pPr lvl="1"/>
            <a:r>
              <a:rPr lang="pt-BR" dirty="0" smtClean="0"/>
              <a:t>Fenômeno: algo que é observado e passível de explicação.</a:t>
            </a:r>
            <a:endParaRPr lang="pt-BR" dirty="0" smtClean="0"/>
          </a:p>
          <a:p>
            <a:endParaRPr lang="pt-BR" dirty="0"/>
          </a:p>
          <a:p>
            <a:r>
              <a:rPr lang="pt-BR" dirty="0" smtClean="0"/>
              <a:t>Pode </a:t>
            </a:r>
            <a:r>
              <a:rPr lang="pt-BR" dirty="0" smtClean="0"/>
              <a:t>ser </a:t>
            </a:r>
            <a:r>
              <a:rPr lang="pt-BR" dirty="0" smtClean="0"/>
              <a:t>abiótico ou biótico</a:t>
            </a:r>
            <a:endParaRPr lang="pt-BR" dirty="0" smtClean="0"/>
          </a:p>
          <a:p>
            <a:endParaRPr lang="pt-BR" dirty="0"/>
          </a:p>
          <a:p>
            <a:r>
              <a:rPr lang="pt-BR" dirty="0" smtClean="0"/>
              <a:t>Sinônimo de variável e parâmetro.</a:t>
            </a:r>
          </a:p>
          <a:p>
            <a:endParaRPr lang="pt-BR" dirty="0" smtClean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Hipóteses alternativas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496" y="1484784"/>
            <a:ext cx="8229600" cy="4525963"/>
          </a:xfrm>
        </p:spPr>
        <p:txBody>
          <a:bodyPr>
            <a:normAutofit/>
          </a:bodyPr>
          <a:lstStyle/>
          <a:p>
            <a:pPr marL="514350" indent="-514350">
              <a:buNone/>
            </a:pPr>
            <a:r>
              <a:rPr lang="pt-BR" sz="2400" dirty="0" smtClean="0"/>
              <a:t>	Produtividade-Espaço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18656"/>
            <a:ext cx="3810000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364088" y="4077072"/>
            <a:ext cx="3600400" cy="1368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ctangle 6"/>
          <p:cNvSpPr/>
          <p:nvPr/>
        </p:nvSpPr>
        <p:spPr>
          <a:xfrm>
            <a:off x="4572000" y="6077893"/>
            <a:ext cx="4114800" cy="698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963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Hipóteses alternativas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496" y="1484784"/>
            <a:ext cx="8229600" cy="4525963"/>
          </a:xfrm>
        </p:spPr>
        <p:txBody>
          <a:bodyPr>
            <a:normAutofit/>
          </a:bodyPr>
          <a:lstStyle/>
          <a:p>
            <a:pPr marL="514350" indent="-514350">
              <a:buNone/>
            </a:pPr>
            <a:r>
              <a:rPr lang="pt-BR" sz="2400" dirty="0" smtClean="0"/>
              <a:t>	Produtividade-Espaço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18656"/>
            <a:ext cx="3810000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605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104056"/>
            <a:ext cx="8748464" cy="1524744"/>
          </a:xfrm>
        </p:spPr>
        <p:txBody>
          <a:bodyPr>
            <a:noAutofit/>
          </a:bodyPr>
          <a:lstStyle/>
          <a:p>
            <a:r>
              <a:rPr lang="pt-BR" sz="3200" dirty="0" smtClean="0"/>
              <a:t>Ligação </a:t>
            </a:r>
            <a:r>
              <a:rPr lang="pt-BR" sz="3200" dirty="0" smtClean="0"/>
              <a:t>Oceano-Floresta</a:t>
            </a:r>
            <a:br>
              <a:rPr lang="pt-BR" sz="3200" dirty="0" smtClean="0"/>
            </a:br>
            <a:r>
              <a:rPr lang="pt-BR" sz="3200" dirty="0" smtClean="0"/>
              <a:t>Salmão marinho sustenta comunidade de pássaros</a:t>
            </a:r>
            <a:endParaRPr lang="en-US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http://web.uvic.ca/%7Ereimlab/salmonforest_files/image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233" y="1484785"/>
            <a:ext cx="7015012" cy="5256583"/>
          </a:xfrm>
          <a:prstGeom prst="rect">
            <a:avLst/>
          </a:prstGeom>
          <a:noFill/>
        </p:spPr>
      </p:pic>
      <p:sp>
        <p:nvSpPr>
          <p:cNvPr id="5" name="Elipse 4"/>
          <p:cNvSpPr/>
          <p:nvPr/>
        </p:nvSpPr>
        <p:spPr>
          <a:xfrm>
            <a:off x="539552" y="1744215"/>
            <a:ext cx="720080" cy="1008112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lipse 5"/>
          <p:cNvSpPr/>
          <p:nvPr/>
        </p:nvSpPr>
        <p:spPr>
          <a:xfrm>
            <a:off x="2411760" y="5733256"/>
            <a:ext cx="1584176" cy="648072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http://www.encountersnorth.org/wildexplorer/salmon/forest-and-sea-photos/IMG_12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4882" y="2204864"/>
            <a:ext cx="2496277" cy="1872208"/>
          </a:xfrm>
          <a:prstGeom prst="rect">
            <a:avLst/>
          </a:prstGeom>
          <a:noFill/>
        </p:spPr>
      </p:pic>
      <p:pic>
        <p:nvPicPr>
          <p:cNvPr id="1030" name="Picture 6" descr="Photo:  Pacific Underwater: Salmon don't grow on trees, but trees grow on salm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06226" y="4653136"/>
            <a:ext cx="2321750" cy="185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http://www.nature.com/scitable/knowledge/library/food-web-concept-and-applications-84077181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03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Botton</a:t>
            </a:r>
            <a:r>
              <a:rPr lang="en-US" i="1" dirty="0" smtClean="0"/>
              <a:t>-up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i="1" dirty="0" smtClean="0"/>
              <a:t>Top-down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3154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Ecologia de Ecossistemas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>
                    <a:lumMod val="65000"/>
                  </a:schemeClr>
                </a:solidFill>
              </a:rPr>
              <a:t>Produtividade de biomassa</a:t>
            </a:r>
          </a:p>
          <a:p>
            <a:r>
              <a:rPr lang="pt-BR" dirty="0" smtClean="0">
                <a:solidFill>
                  <a:schemeClr val="bg1">
                    <a:lumMod val="65000"/>
                  </a:schemeClr>
                </a:solidFill>
              </a:rPr>
              <a:t>Cadeias/Redes tróficas e fluxos de energia</a:t>
            </a:r>
          </a:p>
          <a:p>
            <a:r>
              <a:rPr lang="pt-BR" dirty="0" smtClean="0"/>
              <a:t>Ciclos Biogeoquímicos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7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Planeta Terra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É um sistema aberto ou fechado?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Ciclos </a:t>
            </a:r>
            <a:r>
              <a:rPr lang="pt-BR" dirty="0" smtClean="0"/>
              <a:t>Biogeoquímicos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600200"/>
            <a:ext cx="8784976" cy="4925144"/>
          </a:xfrm>
        </p:spPr>
        <p:txBody>
          <a:bodyPr>
            <a:normAutofit/>
          </a:bodyPr>
          <a:lstStyle/>
          <a:p>
            <a:r>
              <a:rPr lang="pt-BR" sz="2800" dirty="0" smtClean="0"/>
              <a:t>Conjunto de processos (transporte e transformações) que asseguram a reciclagem contínua e relativamente rápida de diversos elementos, que os fazem passar do estado orgânico ao inorgânico e vice-versa.</a:t>
            </a:r>
          </a:p>
          <a:p>
            <a:endParaRPr lang="pt-BR" sz="2800" dirty="0"/>
          </a:p>
          <a:p>
            <a:r>
              <a:rPr lang="pt-BR" sz="2800" dirty="0" smtClean="0"/>
              <a:t>Envolvem processos biológicos (</a:t>
            </a:r>
            <a:r>
              <a:rPr lang="pt-BR" sz="2800" dirty="0" err="1" smtClean="0"/>
              <a:t>eg</a:t>
            </a:r>
            <a:r>
              <a:rPr lang="pt-BR" sz="2800" dirty="0" smtClean="0"/>
              <a:t>. fotossíntese), geológicos (</a:t>
            </a:r>
            <a:r>
              <a:rPr lang="pt-BR" sz="2800" dirty="0" err="1"/>
              <a:t>eg</a:t>
            </a:r>
            <a:r>
              <a:rPr lang="pt-BR" sz="2800" dirty="0"/>
              <a:t>. </a:t>
            </a:r>
            <a:r>
              <a:rPr lang="pt-BR" sz="2800" dirty="0" smtClean="0"/>
              <a:t>erupção) e químicos (</a:t>
            </a:r>
            <a:r>
              <a:rPr lang="pt-BR" sz="2800" dirty="0" err="1"/>
              <a:t>eg</a:t>
            </a:r>
            <a:r>
              <a:rPr lang="pt-BR" sz="2800" dirty="0"/>
              <a:t>. </a:t>
            </a:r>
            <a:r>
              <a:rPr lang="pt-BR" sz="2800" dirty="0" smtClean="0"/>
              <a:t>erosão química).</a:t>
            </a:r>
          </a:p>
          <a:p>
            <a:endParaRPr lang="pt-BR" sz="2800" dirty="0" smtClean="0"/>
          </a:p>
          <a:p>
            <a:r>
              <a:rPr lang="pt-BR" sz="2800" dirty="0" smtClean="0"/>
              <a:t>Esferas: Biosfera, Litosfera, Hidrosfera e Atmosfera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1029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Tipos de Ciclos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/>
              <a:t>Gasosos</a:t>
            </a:r>
          </a:p>
          <a:p>
            <a:pPr lvl="1"/>
            <a:r>
              <a:rPr lang="pt-BR" dirty="0"/>
              <a:t>E</a:t>
            </a:r>
            <a:r>
              <a:rPr lang="pt-BR" dirty="0" smtClean="0"/>
              <a:t>nvolve o compartimento (</a:t>
            </a:r>
            <a:r>
              <a:rPr lang="pt-BR" i="1" dirty="0" smtClean="0"/>
              <a:t>pool</a:t>
            </a:r>
            <a:r>
              <a:rPr lang="pt-BR" dirty="0" smtClean="0"/>
              <a:t>) atmosférico</a:t>
            </a:r>
          </a:p>
          <a:p>
            <a:endParaRPr lang="pt-BR" dirty="0"/>
          </a:p>
          <a:p>
            <a:r>
              <a:rPr lang="pt-BR" dirty="0" smtClean="0"/>
              <a:t>Sedimentares</a:t>
            </a:r>
          </a:p>
          <a:p>
            <a:pPr lvl="1"/>
            <a:r>
              <a:rPr lang="pt-BR" dirty="0" smtClean="0"/>
              <a:t>Terra – Água – Sedimentos</a:t>
            </a:r>
          </a:p>
          <a:p>
            <a:pPr lvl="1"/>
            <a:endParaRPr lang="pt-BR" dirty="0"/>
          </a:p>
          <a:p>
            <a:pPr lvl="1"/>
            <a:endParaRPr lang="pt-BR" dirty="0" smtClean="0"/>
          </a:p>
          <a:p>
            <a:pPr marL="457200" lvl="1" indent="0" algn="r">
              <a:buNone/>
            </a:pPr>
            <a:r>
              <a:rPr lang="pt-BR" u="sng" dirty="0" smtClean="0">
                <a:solidFill>
                  <a:srgbClr val="FF0000"/>
                </a:solidFill>
              </a:rPr>
              <a:t>Qual é o mais rápido?</a:t>
            </a:r>
          </a:p>
          <a:p>
            <a:pPr marL="457200" lvl="1" indent="0" algn="r">
              <a:buNone/>
            </a:pPr>
            <a:r>
              <a:rPr lang="pt-BR" u="sng" dirty="0" smtClean="0">
                <a:solidFill>
                  <a:srgbClr val="FF0000"/>
                </a:solidFill>
              </a:rPr>
              <a:t>Qual tem repercussão global?</a:t>
            </a:r>
            <a:endParaRPr lang="en-US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24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18847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7293109" y="4149080"/>
            <a:ext cx="1874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1Pg </a:t>
            </a:r>
            <a:r>
              <a:rPr lang="pt-BR" dirty="0"/>
              <a:t>= </a:t>
            </a:r>
            <a:r>
              <a:rPr lang="pt-BR" dirty="0" smtClean="0"/>
              <a:t>10</a:t>
            </a:r>
            <a:r>
              <a:rPr lang="pt-BR" baseline="30000" dirty="0" smtClean="0"/>
              <a:t>15</a:t>
            </a:r>
            <a:r>
              <a:rPr lang="pt-BR" dirty="0" smtClean="0"/>
              <a:t> gramas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5032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Definições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u="sng" dirty="0" smtClean="0"/>
              <a:t>Fator:</a:t>
            </a:r>
            <a:r>
              <a:rPr lang="pt-BR" dirty="0" smtClean="0"/>
              <a:t> </a:t>
            </a:r>
            <a:r>
              <a:rPr lang="pt-BR" dirty="0"/>
              <a:t>Um ator envolvido em um fenômeno e que influencia ou produz um resultado.</a:t>
            </a:r>
            <a:endParaRPr lang="pt-BR" dirty="0" smtClean="0"/>
          </a:p>
          <a:p>
            <a:endParaRPr lang="pt-BR" dirty="0" smtClean="0"/>
          </a:p>
          <a:p>
            <a:r>
              <a:rPr lang="pt-BR" u="sng" dirty="0" smtClean="0"/>
              <a:t>Mecanismo</a:t>
            </a:r>
            <a:r>
              <a:rPr lang="pt-BR" dirty="0" smtClean="0"/>
              <a:t>: Via de ação (causalidade) de um fator sobre um fenômeno. </a:t>
            </a:r>
          </a:p>
          <a:p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0991673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9/94/Fluctuations_in_temperature_and_in_the_atmospheric_concentration_of_carbon_dioxide_over_the_past_649,000_year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852936"/>
            <a:ext cx="8382000" cy="3944472"/>
          </a:xfrm>
          <a:prstGeom prst="rect">
            <a:avLst/>
          </a:prstGeom>
          <a:noFill/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84213" y="404813"/>
            <a:ext cx="291361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200" u="sng" dirty="0" smtClean="0"/>
              <a:t>CO</a:t>
            </a:r>
            <a:r>
              <a:rPr lang="en-GB" sz="3200" u="sng" baseline="-25000" dirty="0" smtClean="0"/>
              <a:t>2</a:t>
            </a:r>
            <a:r>
              <a:rPr lang="en-GB" sz="3200" u="sng" dirty="0" smtClean="0"/>
              <a:t> </a:t>
            </a:r>
            <a:r>
              <a:rPr lang="pt-BR" sz="3200" u="sng" dirty="0" smtClean="0"/>
              <a:t>Atmosférico</a:t>
            </a:r>
          </a:p>
          <a:p>
            <a:endParaRPr lang="en-US" sz="3200" dirty="0"/>
          </a:p>
        </p:txBody>
      </p:sp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901453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9" name="Picture 5" descr="http://international.usgs.gov/ipy/images/ppacket/mekuria.ice.co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804" y="46711"/>
            <a:ext cx="2781196" cy="208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55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519235"/>
            <a:ext cx="7201273" cy="5294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Ciclo Hidrológico:</a:t>
            </a:r>
            <a:br>
              <a:rPr lang="pt-BR" dirty="0" smtClean="0"/>
            </a:br>
            <a:r>
              <a:rPr lang="pt-BR" sz="4000" dirty="0" smtClean="0"/>
              <a:t>Compartimentos e fluxos anuais (em km</a:t>
            </a:r>
            <a:r>
              <a:rPr lang="pt-BR" sz="4000" baseline="30000" dirty="0" smtClean="0"/>
              <a:t>3</a:t>
            </a:r>
            <a:r>
              <a:rPr lang="pt-BR" sz="4000" dirty="0" smtClean="0"/>
              <a:t>)</a:t>
            </a:r>
            <a:endParaRPr lang="en-US" sz="4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504" y="5959821"/>
            <a:ext cx="4248472" cy="8535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000" dirty="0" smtClean="0"/>
              <a:t>Qual é o tempo de residência da água na atmosfera? E no oceano?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717983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Tempo de residência: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/>
          <a:lstStyle/>
          <a:p>
            <a:r>
              <a:rPr lang="pt-BR" dirty="0" smtClean="0"/>
              <a:t>Tempo médio que </a:t>
            </a:r>
            <a:r>
              <a:rPr lang="pt-BR" dirty="0"/>
              <a:t>uma </a:t>
            </a:r>
            <a:r>
              <a:rPr lang="pt-BR" dirty="0" smtClean="0"/>
              <a:t>partícula permanece em um reservatório.</a:t>
            </a:r>
          </a:p>
          <a:p>
            <a:endParaRPr lang="pt-BR" dirty="0"/>
          </a:p>
          <a:p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Assume-se que:</a:t>
            </a:r>
          </a:p>
          <a:p>
            <a:pPr lvl="1"/>
            <a:r>
              <a:rPr lang="pt-BR" dirty="0" smtClean="0"/>
              <a:t>Volume constante, entradas e saídas em taxas constantes e distribuição uniforme no volume.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aixaDeTexto 3"/>
              <p:cNvSpPr txBox="1"/>
              <p:nvPr/>
            </p:nvSpPr>
            <p:spPr>
              <a:xfrm>
                <a:off x="2267744" y="3140968"/>
                <a:ext cx="4933787" cy="7938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/>
                        </a:rPr>
                        <m:t>𝑻𝑹</m:t>
                      </m:r>
                      <m:r>
                        <a:rPr lang="pt-BR" sz="2400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pt-BR" sz="24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𝑪𝒂𝒑𝒂𝒄𝒊𝒅𝒂𝒅𝒆</m:t>
                          </m:r>
                          <m:r>
                            <a:rPr lang="pt-BR" sz="24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pt-BR" sz="24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𝒅𝒐</m:t>
                          </m:r>
                          <m:r>
                            <a:rPr lang="pt-BR" sz="24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pt-BR" sz="24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𝒔𝒊𝒔𝒕𝒆𝒎𝒂</m:t>
                          </m:r>
                        </m:num>
                        <m:den>
                          <m:r>
                            <a:rPr lang="pt-BR" sz="24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𝑭𝒍𝒖𝒙𝒐</m:t>
                          </m:r>
                          <m:r>
                            <a:rPr lang="pt-BR" sz="24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pt-BR" sz="24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𝒂𝒕𝒓𝒂𝒗</m:t>
                          </m:r>
                          <m:r>
                            <a:rPr lang="pt-BR" sz="24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é</m:t>
                          </m:r>
                          <m:r>
                            <a:rPr lang="pt-BR" sz="24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𝒔</m:t>
                          </m:r>
                          <m:r>
                            <a:rPr lang="pt-BR" sz="24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pt-BR" sz="24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𝒅𝒐</m:t>
                          </m:r>
                          <m:r>
                            <a:rPr lang="pt-BR" sz="24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pt-BR" sz="24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𝒔𝒊𝒔𝒕𝒆𝒎𝒂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4" name="CaixaDeTex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744" y="3140968"/>
                <a:ext cx="4933787" cy="79387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56693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Alterações no Ciclo da Água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Barragens</a:t>
            </a:r>
          </a:p>
          <a:p>
            <a:pPr lvl="1"/>
            <a:r>
              <a:rPr lang="pt-BR" dirty="0" smtClean="0"/>
              <a:t>Aumento no tempo de residência</a:t>
            </a:r>
          </a:p>
          <a:p>
            <a:pPr lvl="1"/>
            <a:r>
              <a:rPr lang="pt-BR" dirty="0" smtClean="0"/>
              <a:t>Maior evaporação continental</a:t>
            </a:r>
          </a:p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263372"/>
            <a:ext cx="5194548" cy="3594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49191"/>
            <a:ext cx="3642494" cy="242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87428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Alterações no Ciclo da Água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Mudanças no uso da terra</a:t>
            </a:r>
          </a:p>
          <a:p>
            <a:pPr lvl="1"/>
            <a:r>
              <a:rPr lang="pt-BR" dirty="0" smtClean="0"/>
              <a:t>Substituição de mata por cana-de-açúcar</a:t>
            </a:r>
          </a:p>
          <a:p>
            <a:pPr lvl="2"/>
            <a:r>
              <a:rPr lang="pt-BR" dirty="0" smtClean="0"/>
              <a:t>Qual tem maior </a:t>
            </a:r>
            <a:r>
              <a:rPr lang="pt-BR" dirty="0" err="1" smtClean="0"/>
              <a:t>evapo-transpiração</a:t>
            </a:r>
            <a:r>
              <a:rPr lang="pt-BR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5865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23" y="0"/>
            <a:ext cx="495620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457200" y="1600200"/>
            <a:ext cx="3610744" cy="45259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4388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076325"/>
            <a:ext cx="4114800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52704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Sugestões para leitura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Willis, A.J. 1997. The </a:t>
            </a:r>
            <a:r>
              <a:rPr lang="pt-BR" dirty="0" err="1" smtClean="0"/>
              <a:t>Ecosystem</a:t>
            </a:r>
            <a:r>
              <a:rPr lang="pt-BR" dirty="0" smtClean="0"/>
              <a:t>: na </a:t>
            </a:r>
            <a:r>
              <a:rPr lang="pt-BR" dirty="0" err="1" smtClean="0"/>
              <a:t>evolving</a:t>
            </a:r>
            <a:r>
              <a:rPr lang="pt-BR" dirty="0" smtClean="0"/>
              <a:t> </a:t>
            </a:r>
            <a:r>
              <a:rPr lang="pt-BR" dirty="0" err="1" smtClean="0"/>
              <a:t>concept</a:t>
            </a:r>
            <a:r>
              <a:rPr lang="pt-BR" dirty="0" smtClean="0"/>
              <a:t> </a:t>
            </a:r>
            <a:r>
              <a:rPr lang="pt-BR" dirty="0" err="1" smtClean="0"/>
              <a:t>viewed</a:t>
            </a:r>
            <a:r>
              <a:rPr lang="pt-BR" dirty="0" smtClean="0"/>
              <a:t> </a:t>
            </a:r>
            <a:r>
              <a:rPr lang="pt-BR" dirty="0" err="1" smtClean="0"/>
              <a:t>historically</a:t>
            </a:r>
            <a:r>
              <a:rPr lang="pt-BR" dirty="0" smtClean="0"/>
              <a:t>. </a:t>
            </a:r>
            <a:r>
              <a:rPr lang="pt-BR" dirty="0" err="1" smtClean="0"/>
              <a:t>Functional</a:t>
            </a:r>
            <a:r>
              <a:rPr lang="pt-BR" dirty="0" smtClean="0"/>
              <a:t> </a:t>
            </a:r>
            <a:r>
              <a:rPr lang="pt-BR" dirty="0" err="1" smtClean="0"/>
              <a:t>Ecology</a:t>
            </a:r>
            <a:r>
              <a:rPr lang="pt-BR" dirty="0" smtClean="0"/>
              <a:t> 11:268-271.</a:t>
            </a:r>
          </a:p>
          <a:p>
            <a:endParaRPr lang="pt-BR" dirty="0"/>
          </a:p>
          <a:p>
            <a:r>
              <a:rPr lang="en-US" dirty="0"/>
              <a:t>http://www.globalchange.umich.edu/globalchange1/current/lectures/kling/ecosystem/ecosystem.html</a:t>
            </a:r>
          </a:p>
        </p:txBody>
      </p:sp>
    </p:spTree>
    <p:extLst>
      <p:ext uri="{BB962C8B-B14F-4D97-AF65-F5344CB8AC3E}">
        <p14:creationId xmlns:p14="http://schemas.microsoft.com/office/powerpoint/2010/main" val="251608957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16632"/>
            <a:ext cx="7717010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70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Definições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u="sng" dirty="0" smtClean="0"/>
              <a:t>Fator:</a:t>
            </a:r>
            <a:r>
              <a:rPr lang="pt-BR" dirty="0" smtClean="0"/>
              <a:t> </a:t>
            </a:r>
            <a:r>
              <a:rPr lang="pt-BR" dirty="0"/>
              <a:t>Um ator envolvido em um fenômeno e que influencia ou produz um resultado.</a:t>
            </a:r>
            <a:endParaRPr lang="pt-BR" dirty="0" smtClean="0"/>
          </a:p>
          <a:p>
            <a:endParaRPr lang="pt-BR" dirty="0" smtClean="0"/>
          </a:p>
          <a:p>
            <a:r>
              <a:rPr lang="pt-BR" u="sng" dirty="0" smtClean="0"/>
              <a:t>Mecanismo</a:t>
            </a:r>
            <a:r>
              <a:rPr lang="pt-BR" dirty="0" smtClean="0"/>
              <a:t>: Via </a:t>
            </a:r>
            <a:r>
              <a:rPr lang="pt-BR" dirty="0"/>
              <a:t>de ação (causalidade) </a:t>
            </a:r>
            <a:r>
              <a:rPr lang="pt-BR" dirty="0" smtClean="0"/>
              <a:t>de </a:t>
            </a:r>
            <a:r>
              <a:rPr lang="pt-BR" dirty="0"/>
              <a:t>um fator sobre um fenômeno.</a:t>
            </a:r>
            <a:endParaRPr lang="pt-BR" dirty="0" smtClean="0"/>
          </a:p>
          <a:p>
            <a:endParaRPr lang="pt-BR" dirty="0" smtClean="0"/>
          </a:p>
          <a:p>
            <a:r>
              <a:rPr lang="pt-BR" u="sng" dirty="0" smtClean="0"/>
              <a:t>Processo</a:t>
            </a:r>
            <a:r>
              <a:rPr lang="pt-BR" dirty="0" smtClean="0"/>
              <a:t>: Uma série de ações ou mudanças que levam a um resultado específico. É dinâmico e passível de ser mensurado (</a:t>
            </a:r>
            <a:r>
              <a:rPr lang="pt-BR" dirty="0" err="1" smtClean="0"/>
              <a:t>eg</a:t>
            </a:r>
            <a:r>
              <a:rPr lang="pt-BR" dirty="0" smtClean="0"/>
              <a:t>. taxa).</a:t>
            </a:r>
          </a:p>
          <a:p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758584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Definições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u="sng" dirty="0" smtClean="0"/>
              <a:t>Fator:</a:t>
            </a:r>
            <a:r>
              <a:rPr lang="pt-BR" dirty="0" smtClean="0"/>
              <a:t> </a:t>
            </a:r>
            <a:r>
              <a:rPr lang="pt-BR" dirty="0"/>
              <a:t>Um ator envolvido em um fenômeno e que influencia ou produz um resultado.</a:t>
            </a:r>
            <a:endParaRPr lang="pt-BR" dirty="0" smtClean="0"/>
          </a:p>
          <a:p>
            <a:endParaRPr lang="pt-BR" dirty="0" smtClean="0"/>
          </a:p>
          <a:p>
            <a:r>
              <a:rPr lang="pt-BR" u="sng" dirty="0" smtClean="0"/>
              <a:t>Mecanismo</a:t>
            </a:r>
            <a:r>
              <a:rPr lang="pt-BR" dirty="0" smtClean="0"/>
              <a:t>: Via </a:t>
            </a:r>
            <a:r>
              <a:rPr lang="pt-BR" dirty="0"/>
              <a:t>de ação (causalidade) </a:t>
            </a:r>
            <a:r>
              <a:rPr lang="pt-BR" dirty="0" smtClean="0"/>
              <a:t>de </a:t>
            </a:r>
            <a:r>
              <a:rPr lang="pt-BR" dirty="0"/>
              <a:t>um fator sobre um fenômeno.</a:t>
            </a:r>
            <a:endParaRPr lang="pt-BR" dirty="0" smtClean="0"/>
          </a:p>
          <a:p>
            <a:endParaRPr lang="pt-BR" dirty="0" smtClean="0"/>
          </a:p>
          <a:p>
            <a:r>
              <a:rPr lang="pt-BR" u="sng" dirty="0" smtClean="0"/>
              <a:t>Processo</a:t>
            </a:r>
            <a:r>
              <a:rPr lang="pt-BR" dirty="0" smtClean="0"/>
              <a:t>: Uma série de ações ou mudanças que levam a um resultado específico</a:t>
            </a:r>
            <a:r>
              <a:rPr lang="pt-BR" dirty="0"/>
              <a:t>. É dinâmico e passível de ser mensurado (</a:t>
            </a:r>
            <a:r>
              <a:rPr lang="pt-BR" dirty="0" err="1"/>
              <a:t>eg</a:t>
            </a:r>
            <a:r>
              <a:rPr lang="pt-BR" dirty="0"/>
              <a:t>. taxa</a:t>
            </a:r>
            <a:r>
              <a:rPr lang="pt-BR" dirty="0" smtClean="0"/>
              <a:t>).</a:t>
            </a:r>
          </a:p>
          <a:p>
            <a:endParaRPr lang="pt-BR" dirty="0" smtClean="0"/>
          </a:p>
          <a:p>
            <a:r>
              <a:rPr lang="pt-BR" u="sng" dirty="0" smtClean="0"/>
              <a:t>Sistema</a:t>
            </a:r>
            <a:r>
              <a:rPr lang="pt-BR" dirty="0" smtClean="0"/>
              <a:t>: Partes relacionadas que funcionam em conjunto.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143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76672"/>
            <a:ext cx="7992888" cy="600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40592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6553</TotalTime>
  <Words>1368</Words>
  <Application>Microsoft Office PowerPoint</Application>
  <PresentationFormat>On-screen Show (4:3)</PresentationFormat>
  <Paragraphs>248</Paragraphs>
  <Slides>68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2" baseType="lpstr">
      <vt:lpstr>Arial</vt:lpstr>
      <vt:lpstr>Calibri</vt:lpstr>
      <vt:lpstr>Cambria Math</vt:lpstr>
      <vt:lpstr>Tema do Office</vt:lpstr>
      <vt:lpstr>Ecologia de Ecossistemas</vt:lpstr>
      <vt:lpstr>Definição</vt:lpstr>
      <vt:lpstr>Definição</vt:lpstr>
      <vt:lpstr>Definições</vt:lpstr>
      <vt:lpstr>Definições</vt:lpstr>
      <vt:lpstr>Definições</vt:lpstr>
      <vt:lpstr>Definições</vt:lpstr>
      <vt:lpstr>Definições</vt:lpstr>
      <vt:lpstr>PowerPoint Presentation</vt:lpstr>
      <vt:lpstr>Ecologia é um tema difícil e muito complexo.</vt:lpstr>
      <vt:lpstr>Ecologia é um tema difícil e muito complexo.</vt:lpstr>
      <vt:lpstr>Definições</vt:lpstr>
      <vt:lpstr>Definições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Definições</vt:lpstr>
      <vt:lpstr>Histórico</vt:lpstr>
      <vt:lpstr>Histórico</vt:lpstr>
      <vt:lpstr>Histórico</vt:lpstr>
      <vt:lpstr>Histórico</vt:lpstr>
      <vt:lpstr>Histórico</vt:lpstr>
      <vt:lpstr>Ecossistema ou não?</vt:lpstr>
      <vt:lpstr>Ecologia de Ecossistemas</vt:lpstr>
      <vt:lpstr>Produtividade</vt:lpstr>
      <vt:lpstr>PowerPoint Presentation</vt:lpstr>
      <vt:lpstr>Definições relativas à produtividade</vt:lpstr>
      <vt:lpstr>Definições relativas à produtividade</vt:lpstr>
      <vt:lpstr>Produtividade Primária Líquida</vt:lpstr>
      <vt:lpstr>Fatores limitantes para a Produtividade Primária</vt:lpstr>
      <vt:lpstr>PowerPoint Presentation</vt:lpstr>
      <vt:lpstr>Produtividade Primária por ambientes</vt:lpstr>
      <vt:lpstr>Produtividade secundária: Eficiência de transferência</vt:lpstr>
      <vt:lpstr>Representar um esquema de produtividade secundária</vt:lpstr>
      <vt:lpstr>PowerPoint Presentation</vt:lpstr>
      <vt:lpstr>Qualidade do alimento é importante.</vt:lpstr>
      <vt:lpstr>Produtividade Secundária</vt:lpstr>
      <vt:lpstr>Ecologia de Ecossistemas</vt:lpstr>
      <vt:lpstr>Cadeias Tróficas</vt:lpstr>
      <vt:lpstr>Níveis tróficos</vt:lpstr>
      <vt:lpstr>Redes Tróficas</vt:lpstr>
      <vt:lpstr>Redes Tróficas</vt:lpstr>
      <vt:lpstr>Discussão</vt:lpstr>
      <vt:lpstr>Discussão</vt:lpstr>
      <vt:lpstr>Pirâmides alimentares </vt:lpstr>
      <vt:lpstr>Comprimento da cadeia trófica</vt:lpstr>
      <vt:lpstr>Hipóteses alternativas</vt:lpstr>
      <vt:lpstr>Hipóteses alternativas</vt:lpstr>
      <vt:lpstr>Hipóteses alternativas</vt:lpstr>
      <vt:lpstr>Ligação Oceano-Floresta Salmão marinho sustenta comunidade de pássaros</vt:lpstr>
      <vt:lpstr>PowerPoint Presentation</vt:lpstr>
      <vt:lpstr>Botton-up ou Top-down</vt:lpstr>
      <vt:lpstr>Ecologia de Ecossistemas</vt:lpstr>
      <vt:lpstr>Planeta Terra</vt:lpstr>
      <vt:lpstr>Ciclos Biogeoquímicos</vt:lpstr>
      <vt:lpstr>Tipos de Ciclos</vt:lpstr>
      <vt:lpstr>PowerPoint Presentation</vt:lpstr>
      <vt:lpstr>PowerPoint Presentation</vt:lpstr>
      <vt:lpstr>Ciclo Hidrológico: Compartimentos e fluxos anuais (em km3)</vt:lpstr>
      <vt:lpstr>Tempo de residência:</vt:lpstr>
      <vt:lpstr>Alterações no Ciclo da Água</vt:lpstr>
      <vt:lpstr>Alterações no Ciclo da Água</vt:lpstr>
      <vt:lpstr>PowerPoint Presentation</vt:lpstr>
      <vt:lpstr>PowerPoint Presentation</vt:lpstr>
      <vt:lpstr>Sugestões para leitura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Ecologia de Ecossistemas</dc:title>
  <dc:creator>Tomas</dc:creator>
  <cp:lastModifiedBy>tomas</cp:lastModifiedBy>
  <cp:revision>254</cp:revision>
  <dcterms:created xsi:type="dcterms:W3CDTF">2014-03-11T11:28:11Z</dcterms:created>
  <dcterms:modified xsi:type="dcterms:W3CDTF">2020-03-05T02:16:09Z</dcterms:modified>
</cp:coreProperties>
</file>