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2" r:id="rId6"/>
    <p:sldId id="257" r:id="rId7"/>
    <p:sldId id="263" r:id="rId8"/>
    <p:sldId id="261" r:id="rId9"/>
    <p:sldId id="264" r:id="rId10"/>
    <p:sldId id="265" r:id="rId11"/>
    <p:sldId id="267" r:id="rId12"/>
    <p:sldId id="268" r:id="rId13"/>
    <p:sldId id="266" r:id="rId14"/>
    <p:sldId id="270" r:id="rId15"/>
    <p:sldId id="271" r:id="rId16"/>
    <p:sldId id="272" r:id="rId17"/>
    <p:sldId id="273" r:id="rId18"/>
    <p:sldId id="269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4A1B0EE5-3D3A-4DAF-981B-17AF850521E2}" type="datetimeFigureOut">
              <a:rPr lang="pt-BR" smtClean="0"/>
              <a:t>9/4/2014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0A86B436-04FF-482F-9D06-D7FA219707C4}" type="slidenum">
              <a:rPr lang="pt-BR" smtClean="0"/>
              <a:t>‹nº›</a:t>
            </a:fld>
            <a:endParaRPr lang="pt-BR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3861048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pt-BR" sz="3400" b="1" dirty="0">
                <a:solidFill>
                  <a:schemeClr val="bg1"/>
                </a:solidFill>
              </a:rPr>
              <a:t>Processo de Produção e Processo de Trabalho em Saúde: a CIPESC como Ferramenta de Autonomia das Práticas de Enfermagem em Saúde </a:t>
            </a:r>
            <a:r>
              <a:rPr lang="pt-BR" sz="3400" b="1" dirty="0" smtClean="0">
                <a:solidFill>
                  <a:schemeClr val="bg1"/>
                </a:solidFill>
              </a:rPr>
              <a:t>Coletiva</a:t>
            </a:r>
            <a:r>
              <a:rPr lang="pt-BR" sz="3400" b="1" dirty="0">
                <a:solidFill>
                  <a:schemeClr val="bg1"/>
                </a:solidFill>
              </a:rPr>
              <a:t/>
            </a:r>
            <a:br>
              <a:rPr lang="pt-BR" sz="3400" b="1" dirty="0">
                <a:solidFill>
                  <a:schemeClr val="bg1"/>
                </a:solidFill>
              </a:rPr>
            </a:br>
            <a:r>
              <a:rPr lang="pt-BR" sz="3600" b="1" dirty="0" smtClean="0">
                <a:solidFill>
                  <a:schemeClr val="bg1"/>
                </a:solidFill>
              </a:rPr>
              <a:t/>
            </a:r>
            <a:br>
              <a:rPr lang="pt-BR" sz="3600" b="1" dirty="0" smtClean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Escola de Enfermagem da USP</a:t>
            </a:r>
            <a:br>
              <a:rPr lang="pt-BR" sz="2000" dirty="0" smtClean="0">
                <a:solidFill>
                  <a:schemeClr val="bg1"/>
                </a:solidFill>
              </a:rPr>
            </a:br>
            <a:r>
              <a:rPr lang="pt-BR" sz="2000" dirty="0" smtClean="0">
                <a:solidFill>
                  <a:schemeClr val="bg1"/>
                </a:solidFill>
              </a:rPr>
              <a:t>Programa </a:t>
            </a:r>
            <a:r>
              <a:rPr lang="pt-BR" sz="2000" dirty="0">
                <a:solidFill>
                  <a:schemeClr val="bg1"/>
                </a:solidFill>
              </a:rPr>
              <a:t>de Pós-Graduação em Enfermagem – PPGE</a:t>
            </a:r>
            <a:br>
              <a:rPr lang="pt-BR" sz="2000" dirty="0">
                <a:solidFill>
                  <a:schemeClr val="bg1"/>
                </a:solidFill>
              </a:rPr>
            </a:br>
            <a:r>
              <a:rPr lang="pt-BR" sz="2000" dirty="0">
                <a:solidFill>
                  <a:schemeClr val="bg1"/>
                </a:solidFill>
              </a:rPr>
              <a:t>   </a:t>
            </a:r>
            <a:r>
              <a:rPr lang="pt-BR" sz="2000" dirty="0" smtClean="0">
                <a:solidFill>
                  <a:schemeClr val="bg1"/>
                </a:solidFill>
              </a:rPr>
              <a:t>Enfermagem </a:t>
            </a:r>
            <a:r>
              <a:rPr lang="pt-BR" sz="2000" dirty="0">
                <a:solidFill>
                  <a:schemeClr val="bg1"/>
                </a:solidFill>
              </a:rPr>
              <a:t>em Saúde Coletiva </a:t>
            </a:r>
            <a:r>
              <a:rPr lang="pt-BR" sz="2000" dirty="0" smtClean="0">
                <a:solidFill>
                  <a:schemeClr val="bg1"/>
                </a:solidFill>
              </a:rPr>
              <a:t>II</a:t>
            </a:r>
            <a:endParaRPr lang="pt-BR" sz="20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5589240"/>
            <a:ext cx="6400800" cy="1008112"/>
          </a:xfrm>
        </p:spPr>
        <p:txBody>
          <a:bodyPr/>
          <a:lstStyle/>
          <a:p>
            <a:pPr algn="r"/>
            <a:r>
              <a:rPr lang="pt-BR" dirty="0" smtClean="0"/>
              <a:t>Prof</a:t>
            </a:r>
            <a:r>
              <a:rPr lang="pt-BR" baseline="30000" dirty="0" smtClean="0"/>
              <a:t>a</a:t>
            </a:r>
            <a:r>
              <a:rPr lang="pt-BR" dirty="0" smtClean="0"/>
              <a:t>. Dr</a:t>
            </a:r>
            <a:r>
              <a:rPr lang="pt-BR" baseline="30000" dirty="0" smtClean="0"/>
              <a:t>a</a:t>
            </a:r>
            <a:r>
              <a:rPr lang="pt-BR" dirty="0" smtClean="0"/>
              <a:t>. Marcia Regina Cubas</a:t>
            </a:r>
          </a:p>
          <a:p>
            <a:pPr algn="r"/>
            <a:r>
              <a:rPr lang="pt-BR" dirty="0" smtClean="0"/>
              <a:t>PUCPR</a:t>
            </a:r>
          </a:p>
        </p:txBody>
      </p:sp>
    </p:spTree>
    <p:extLst>
      <p:ext uri="{BB962C8B-B14F-4D97-AF65-F5344CB8AC3E}">
        <p14:creationId xmlns:p14="http://schemas.microsoft.com/office/powerpoint/2010/main" val="1434506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620688"/>
            <a:ext cx="6408712" cy="5340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tecnologias de uso no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processo de trabalho da enfermagem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>
              <a:solidFill>
                <a:srgbClr val="000000"/>
              </a:solidFill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Aumentar a </a:t>
            </a:r>
            <a:r>
              <a:rPr lang="pt-BR" sz="2400" b="1" dirty="0" smtClean="0">
                <a:solidFill>
                  <a:srgbClr val="000000"/>
                </a:solidFill>
              </a:rPr>
              <a:t>visibilidade</a:t>
            </a:r>
            <a:r>
              <a:rPr lang="pt-BR" sz="2400" dirty="0" smtClean="0">
                <a:solidFill>
                  <a:srgbClr val="000000"/>
                </a:solidFill>
              </a:rPr>
              <a:t> de nossa profissão nos sistemas de informação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sz="2400" dirty="0" smtClean="0">
                <a:solidFill>
                  <a:srgbClr val="000000"/>
                </a:solidFill>
              </a:rPr>
              <a:t>Contribuir na </a:t>
            </a:r>
            <a:r>
              <a:rPr lang="pt-BR" sz="2400" b="1" dirty="0" smtClean="0">
                <a:solidFill>
                  <a:srgbClr val="000000"/>
                </a:solidFill>
              </a:rPr>
              <a:t>construção de políticas públicas </a:t>
            </a:r>
            <a:endParaRPr lang="pt-BR" sz="2400" b="1" dirty="0">
              <a:solidFill>
                <a:srgbClr val="000000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148043" y="1772816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339752" y="2386013"/>
            <a:ext cx="17475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+mj-lt"/>
              </a:rPr>
              <a:t>Finalidade</a:t>
            </a:r>
          </a:p>
        </p:txBody>
      </p:sp>
      <p:sp>
        <p:nvSpPr>
          <p:cNvPr id="10" name="Seta em curva para a esquerda 9"/>
          <p:cNvSpPr/>
          <p:nvPr/>
        </p:nvSpPr>
        <p:spPr>
          <a:xfrm>
            <a:off x="6156176" y="3789040"/>
            <a:ext cx="731520" cy="1216152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74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744189"/>
            <a:ext cx="5484812" cy="91440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CIPESC</a:t>
            </a:r>
            <a:r>
              <a:rPr lang="pt-BR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®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63688" y="1810989"/>
            <a:ext cx="5484812" cy="4479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Implantada em realidades sociais, políticas e de trabalho </a:t>
            </a:r>
            <a:r>
              <a:rPr lang="pt-BR" dirty="0" smtClean="0">
                <a:solidFill>
                  <a:schemeClr val="bg1"/>
                </a:solidFill>
              </a:rPr>
              <a:t>complexas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estimar a presença de valores e culturas locais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flexíveis o suficiente para incluir fenômenos de diferentes espaços sociais</a:t>
            </a:r>
            <a:endParaRPr lang="pt-BR" b="1" dirty="0">
              <a:solidFill>
                <a:srgbClr val="000000"/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714350" y="2060849"/>
            <a:ext cx="935038" cy="2934666"/>
          </a:xfrm>
          <a:prstGeom prst="curvedRightArrow">
            <a:avLst>
              <a:gd name="adj1" fmla="val 55450"/>
              <a:gd name="adj2" fmla="val 1109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789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835696" y="762000"/>
            <a:ext cx="5484812" cy="9144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CIPESC</a:t>
            </a:r>
            <a:r>
              <a:rPr lang="pt-BR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®</a:t>
            </a:r>
            <a:endParaRPr lang="pt-BR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35696" y="1828800"/>
            <a:ext cx="5484812" cy="447992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Implantada em realidades sociais, políticas e de trabalho </a:t>
            </a:r>
            <a:r>
              <a:rPr lang="pt-BR" b="1" dirty="0" smtClean="0">
                <a:solidFill>
                  <a:schemeClr val="bg1"/>
                </a:solidFill>
              </a:rPr>
              <a:t>complexas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potencializar visibilidade do trabalho da enfermagem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pt-BR" b="1" dirty="0" smtClean="0">
              <a:solidFill>
                <a:srgbClr val="000000"/>
              </a:solidFill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contribuir para construção de novos paradigmas e 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pt-BR" b="1" dirty="0" smtClean="0">
                <a:solidFill>
                  <a:srgbClr val="000000"/>
                </a:solidFill>
              </a:rPr>
              <a:t>políticas de saúde</a:t>
            </a:r>
            <a:endParaRPr lang="pt-BR" b="1" dirty="0">
              <a:solidFill>
                <a:srgbClr val="000000"/>
              </a:solidFill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786358" y="2420938"/>
            <a:ext cx="935038" cy="2592387"/>
          </a:xfrm>
          <a:prstGeom prst="curvedRightArrow">
            <a:avLst>
              <a:gd name="adj1" fmla="val 55450"/>
              <a:gd name="adj2" fmla="val 1109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4821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1613" y="762000"/>
            <a:ext cx="5484812" cy="91440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CIPESC</a:t>
            </a:r>
            <a:r>
              <a:rPr lang="pt-BR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®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87624" y="1828800"/>
            <a:ext cx="7038801" cy="43370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Wingdings 2" charset="2"/>
              <a:buChar char="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>
                <a:solidFill>
                  <a:srgbClr val="000000"/>
                </a:solidFill>
              </a:rPr>
              <a:t>Instrumento do processo de trabalho assistencial do enfermeiro</a:t>
            </a:r>
          </a:p>
          <a:p>
            <a:r>
              <a:rPr lang="pt-BR" sz="2400" dirty="0" smtClean="0">
                <a:solidFill>
                  <a:srgbClr val="000000"/>
                </a:solidFill>
              </a:rPr>
              <a:t>Visibilizar as estruturas maiores que organizam o trabalho da Enfermagem</a:t>
            </a:r>
          </a:p>
          <a:p>
            <a:endParaRPr lang="pt-BR" sz="2400" dirty="0" smtClean="0">
              <a:solidFill>
                <a:srgbClr val="000000"/>
              </a:solidFill>
            </a:endParaRPr>
          </a:p>
          <a:p>
            <a:r>
              <a:rPr lang="pt-BR" sz="2400" dirty="0" smtClean="0">
                <a:solidFill>
                  <a:srgbClr val="000000"/>
                </a:solidFill>
              </a:rPr>
              <a:t>Poderoso instrumento da avaliação processual dos </a:t>
            </a:r>
            <a:r>
              <a:rPr lang="pt-BR" sz="2400" b="1" dirty="0" smtClean="0">
                <a:solidFill>
                  <a:srgbClr val="000000"/>
                </a:solidFill>
              </a:rPr>
              <a:t>resultados, benefícios e impactos</a:t>
            </a:r>
            <a:r>
              <a:rPr lang="pt-BR" sz="2400" dirty="0" smtClean="0">
                <a:solidFill>
                  <a:srgbClr val="000000"/>
                </a:solidFill>
              </a:rPr>
              <a:t> da ação da Enfermagem. </a:t>
            </a:r>
            <a:endParaRPr lang="pt-BR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760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1"/>
          <p:cNvSpPr txBox="1">
            <a:spLocks noGrp="1"/>
          </p:cNvSpPr>
          <p:nvPr/>
        </p:nvSpPr>
        <p:spPr bwMode="auto">
          <a:xfrm>
            <a:off x="6500205" y="6174052"/>
            <a:ext cx="21336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pt-BR" sz="1500" dirty="0" smtClean="0"/>
              <a:t>Garcia, </a:t>
            </a:r>
            <a:r>
              <a:rPr lang="pt-BR" sz="1500" dirty="0"/>
              <a:t>Nóbrega </a:t>
            </a:r>
            <a:r>
              <a:rPr lang="pt-BR" sz="1500" dirty="0" smtClean="0"/>
              <a:t>(2009</a:t>
            </a:r>
            <a:r>
              <a:rPr lang="pt-BR" sz="1500" dirty="0"/>
              <a:t>)</a:t>
            </a:r>
          </a:p>
        </p:txBody>
      </p: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323850" y="1465263"/>
            <a:ext cx="8353424" cy="4889239"/>
            <a:chOff x="204" y="1344"/>
            <a:chExt cx="5262" cy="2136"/>
          </a:xfrm>
        </p:grpSpPr>
        <p:grpSp>
          <p:nvGrpSpPr>
            <p:cNvPr id="6" name="Group 41"/>
            <p:cNvGrpSpPr>
              <a:grpSpLocks/>
            </p:cNvGrpSpPr>
            <p:nvPr/>
          </p:nvGrpSpPr>
          <p:grpSpPr bwMode="auto">
            <a:xfrm>
              <a:off x="204" y="1344"/>
              <a:ext cx="5262" cy="1678"/>
              <a:chOff x="204" y="2160"/>
              <a:chExt cx="5262" cy="1678"/>
            </a:xfrm>
          </p:grpSpPr>
          <p:sp>
            <p:nvSpPr>
              <p:cNvPr id="8" name="AutoShape 27"/>
              <p:cNvSpPr>
                <a:spLocks noChangeArrowheads="1"/>
              </p:cNvSpPr>
              <p:nvPr/>
            </p:nvSpPr>
            <p:spPr bwMode="auto">
              <a:xfrm>
                <a:off x="3606" y="3023"/>
                <a:ext cx="453" cy="182"/>
              </a:xfrm>
              <a:prstGeom prst="leftRightArrow">
                <a:avLst>
                  <a:gd name="adj1" fmla="val 50000"/>
                  <a:gd name="adj2" fmla="val 4978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pt-BR" sz="1500"/>
              </a:p>
            </p:txBody>
          </p:sp>
          <p:grpSp>
            <p:nvGrpSpPr>
              <p:cNvPr id="9" name="Group 40"/>
              <p:cNvGrpSpPr>
                <a:grpSpLocks/>
              </p:cNvGrpSpPr>
              <p:nvPr/>
            </p:nvGrpSpPr>
            <p:grpSpPr bwMode="auto">
              <a:xfrm>
                <a:off x="204" y="2160"/>
                <a:ext cx="5262" cy="1678"/>
                <a:chOff x="204" y="2206"/>
                <a:chExt cx="5262" cy="1678"/>
              </a:xfrm>
            </p:grpSpPr>
            <p:sp>
              <p:nvSpPr>
                <p:cNvPr id="10" name="Rectangle 8"/>
                <p:cNvSpPr>
                  <a:spLocks noChangeArrowheads="1"/>
                </p:cNvSpPr>
                <p:nvPr/>
              </p:nvSpPr>
              <p:spPr bwMode="auto">
                <a:xfrm>
                  <a:off x="204" y="2977"/>
                  <a:ext cx="1451" cy="27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pt-BR" sz="15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DIAGNÓSTICOS</a:t>
                  </a:r>
                </a:p>
              </p:txBody>
            </p:sp>
            <p:sp>
              <p:nvSpPr>
                <p:cNvPr id="11" name="Rectangle 9"/>
                <p:cNvSpPr>
                  <a:spLocks noChangeArrowheads="1"/>
                </p:cNvSpPr>
                <p:nvPr/>
              </p:nvSpPr>
              <p:spPr bwMode="auto">
                <a:xfrm>
                  <a:off x="2200" y="2977"/>
                  <a:ext cx="1360" cy="273"/>
                </a:xfrm>
                <a:prstGeom prst="rect">
                  <a:avLst/>
                </a:prstGeom>
                <a:solidFill>
                  <a:srgbClr val="FFCC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5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INTERVENÇÕES</a:t>
                  </a:r>
                  <a:endParaRPr lang="pt-BR" sz="1500" b="1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</a:endParaRPr>
                </a:p>
              </p:txBody>
            </p:sp>
            <p:sp>
              <p:nvSpPr>
                <p:cNvPr id="12" name="Rectangle 10"/>
                <p:cNvSpPr>
                  <a:spLocks noChangeArrowheads="1"/>
                </p:cNvSpPr>
                <p:nvPr/>
              </p:nvSpPr>
              <p:spPr bwMode="auto">
                <a:xfrm>
                  <a:off x="4105" y="2977"/>
                  <a:ext cx="1361" cy="273"/>
                </a:xfrm>
                <a:prstGeom prst="rect">
                  <a:avLst/>
                </a:prstGeom>
                <a:gradFill rotWithShape="1">
                  <a:gsLst>
                    <a:gs pos="0">
                      <a:srgbClr val="FF9900">
                        <a:gamma/>
                        <a:shade val="46275"/>
                        <a:invGamma/>
                      </a:srgbClr>
                    </a:gs>
                    <a:gs pos="100000">
                      <a:srgbClr val="FF9900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pt-BR" sz="1500" b="1" dirty="0">
                      <a:solidFill>
                        <a:srgbClr val="000000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RESULTADOS</a:t>
                  </a:r>
                </a:p>
              </p:txBody>
            </p:sp>
            <p:sp>
              <p:nvSpPr>
                <p:cNvPr id="13" name="AutoShape 11"/>
                <p:cNvSpPr>
                  <a:spLocks noChangeArrowheads="1"/>
                </p:cNvSpPr>
                <p:nvPr/>
              </p:nvSpPr>
              <p:spPr bwMode="auto">
                <a:xfrm>
                  <a:off x="1701" y="3023"/>
                  <a:ext cx="453" cy="182"/>
                </a:xfrm>
                <a:prstGeom prst="leftRightArrow">
                  <a:avLst>
                    <a:gd name="adj1" fmla="val 50000"/>
                    <a:gd name="adj2" fmla="val 4978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sp>
              <p:nvSpPr>
                <p:cNvPr id="14" name="Rectangle 13"/>
                <p:cNvSpPr>
                  <a:spLocks noChangeArrowheads="1"/>
                </p:cNvSpPr>
                <p:nvPr/>
              </p:nvSpPr>
              <p:spPr bwMode="auto">
                <a:xfrm>
                  <a:off x="385" y="3657"/>
                  <a:ext cx="998" cy="227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500" b="1" dirty="0" err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Evidências</a:t>
                  </a:r>
                  <a:endParaRPr lang="pt-BR" sz="1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5" name="AutoShape 15"/>
                <p:cNvSpPr>
                  <a:spLocks noChangeArrowheads="1"/>
                </p:cNvSpPr>
                <p:nvPr/>
              </p:nvSpPr>
              <p:spPr bwMode="auto">
                <a:xfrm rot="5400000">
                  <a:off x="566" y="3341"/>
                  <a:ext cx="273" cy="182"/>
                </a:xfrm>
                <a:prstGeom prst="leftRightArrow">
                  <a:avLst>
                    <a:gd name="adj1" fmla="val 50000"/>
                    <a:gd name="adj2" fmla="val 30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sp>
              <p:nvSpPr>
                <p:cNvPr id="16" name="AutoShape 16"/>
                <p:cNvSpPr>
                  <a:spLocks noChangeArrowheads="1"/>
                </p:cNvSpPr>
                <p:nvPr/>
              </p:nvSpPr>
              <p:spPr bwMode="auto">
                <a:xfrm rot="5400000">
                  <a:off x="566" y="2660"/>
                  <a:ext cx="273" cy="182"/>
                </a:xfrm>
                <a:prstGeom prst="leftRightArrow">
                  <a:avLst>
                    <a:gd name="adj1" fmla="val 50000"/>
                    <a:gd name="adj2" fmla="val 30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sp>
              <p:nvSpPr>
                <p:cNvPr id="17" name="Oval 17"/>
                <p:cNvSpPr>
                  <a:spLocks noChangeArrowheads="1"/>
                </p:cNvSpPr>
                <p:nvPr/>
              </p:nvSpPr>
              <p:spPr bwMode="auto">
                <a:xfrm>
                  <a:off x="2290" y="2206"/>
                  <a:ext cx="1089" cy="45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66">
                        <a:gamma/>
                        <a:shade val="46275"/>
                        <a:invGamma/>
                      </a:srgbClr>
                    </a:gs>
                    <a:gs pos="100000">
                      <a:srgbClr val="FFCC66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500" b="1" dirty="0" err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Resultados</a:t>
                  </a:r>
                  <a:endParaRPr lang="en-US" sz="1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  <a:p>
                  <a:pPr algn="ctr">
                    <a:defRPr/>
                  </a:pPr>
                  <a:r>
                    <a:rPr lang="en-US" sz="1500" b="1" dirty="0" err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esperados</a:t>
                  </a:r>
                  <a:endParaRPr lang="pt-BR" sz="1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18" name="AutoShape 18"/>
                <p:cNvSpPr>
                  <a:spLocks noChangeArrowheads="1"/>
                </p:cNvSpPr>
                <p:nvPr/>
              </p:nvSpPr>
              <p:spPr bwMode="auto">
                <a:xfrm>
                  <a:off x="1927" y="2298"/>
                  <a:ext cx="181" cy="181"/>
                </a:xfrm>
                <a:prstGeom prst="rightArrow">
                  <a:avLst>
                    <a:gd name="adj1" fmla="val 50000"/>
                    <a:gd name="adj2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sp>
              <p:nvSpPr>
                <p:cNvPr id="19" name="Rectangle 14"/>
                <p:cNvSpPr>
                  <a:spLocks noChangeArrowheads="1"/>
                </p:cNvSpPr>
                <p:nvPr/>
              </p:nvSpPr>
              <p:spPr bwMode="auto">
                <a:xfrm>
                  <a:off x="204" y="2252"/>
                  <a:ext cx="1678" cy="27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defRPr/>
                  </a:pPr>
                  <a:r>
                    <a:rPr lang="en-US" sz="1500" b="1" dirty="0" err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Fatores</a:t>
                  </a:r>
                  <a:r>
                    <a:rPr lang="en-US" sz="15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 </a:t>
                  </a:r>
                  <a:r>
                    <a:rPr lang="en-US" sz="1500" b="1" dirty="0" err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relacionados</a:t>
                  </a:r>
                  <a:endParaRPr lang="pt-BR" sz="15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endParaRPr>
                </a:p>
              </p:txBody>
            </p:sp>
            <p:sp>
              <p:nvSpPr>
                <p:cNvPr id="20" name="AutoShape 19"/>
                <p:cNvSpPr>
                  <a:spLocks noChangeArrowheads="1"/>
                </p:cNvSpPr>
                <p:nvPr/>
              </p:nvSpPr>
              <p:spPr bwMode="auto">
                <a:xfrm rot="-1593903">
                  <a:off x="1358" y="2657"/>
                  <a:ext cx="726" cy="181"/>
                </a:xfrm>
                <a:prstGeom prst="rightArrow">
                  <a:avLst>
                    <a:gd name="adj1" fmla="val 50000"/>
                    <a:gd name="adj2" fmla="val 100276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sp>
              <p:nvSpPr>
                <p:cNvPr id="21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2790" y="2705"/>
                  <a:ext cx="181" cy="181"/>
                </a:xfrm>
                <a:prstGeom prst="rightArrow">
                  <a:avLst>
                    <a:gd name="adj1" fmla="val 50000"/>
                    <a:gd name="adj2" fmla="val 25000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sp>
              <p:nvSpPr>
                <p:cNvPr id="22" name="AutoShape 21"/>
                <p:cNvSpPr>
                  <a:spLocks noChangeArrowheads="1"/>
                </p:cNvSpPr>
                <p:nvPr/>
              </p:nvSpPr>
              <p:spPr bwMode="auto">
                <a:xfrm>
                  <a:off x="1292" y="3295"/>
                  <a:ext cx="1815" cy="272"/>
                </a:xfrm>
                <a:prstGeom prst="curvedUpArrow">
                  <a:avLst>
                    <a:gd name="adj1" fmla="val 133456"/>
                    <a:gd name="adj2" fmla="val 266912"/>
                    <a:gd name="adj3" fmla="val 33333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  <p:grpSp>
              <p:nvGrpSpPr>
                <p:cNvPr id="23" name="Group 26"/>
                <p:cNvGrpSpPr>
                  <a:grpSpLocks/>
                </p:cNvGrpSpPr>
                <p:nvPr/>
              </p:nvGrpSpPr>
              <p:grpSpPr bwMode="auto">
                <a:xfrm>
                  <a:off x="3470" y="2341"/>
                  <a:ext cx="1542" cy="499"/>
                  <a:chOff x="3379" y="1026"/>
                  <a:chExt cx="1179" cy="499"/>
                </a:xfrm>
              </p:grpSpPr>
              <p:sp>
                <p:nvSpPr>
                  <p:cNvPr id="25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3379" y="1026"/>
                    <a:ext cx="1089" cy="181"/>
                  </a:xfrm>
                  <a:prstGeom prst="leftArrow">
                    <a:avLst>
                      <a:gd name="adj1" fmla="val 50000"/>
                      <a:gd name="adj2" fmla="val 150414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pt-BR" sz="1500"/>
                  </a:p>
                </p:txBody>
              </p:sp>
              <p:sp>
                <p:nvSpPr>
                  <p:cNvPr id="26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4377" y="1071"/>
                    <a:ext cx="181" cy="454"/>
                  </a:xfrm>
                  <a:prstGeom prst="downArrow">
                    <a:avLst>
                      <a:gd name="adj1" fmla="val 50000"/>
                      <a:gd name="adj2" fmla="val 62707"/>
                    </a:avLst>
                  </a:prstGeom>
                  <a:solidFill>
                    <a:schemeClr val="bg2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endParaRPr lang="pt-BR" sz="1500"/>
                  </a:p>
                </p:txBody>
              </p:sp>
            </p:grpSp>
            <p:sp>
              <p:nvSpPr>
                <p:cNvPr id="24" name="AutoShape 32"/>
                <p:cNvSpPr>
                  <a:spLocks noChangeArrowheads="1"/>
                </p:cNvSpPr>
                <p:nvPr/>
              </p:nvSpPr>
              <p:spPr bwMode="auto">
                <a:xfrm>
                  <a:off x="3197" y="3295"/>
                  <a:ext cx="1815" cy="272"/>
                </a:xfrm>
                <a:prstGeom prst="curvedUpArrow">
                  <a:avLst>
                    <a:gd name="adj1" fmla="val 133456"/>
                    <a:gd name="adj2" fmla="val 266912"/>
                    <a:gd name="adj3" fmla="val 33333"/>
                  </a:avLst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pt-BR" sz="1500"/>
                </a:p>
              </p:txBody>
            </p:sp>
          </p:grpSp>
        </p:grpSp>
        <p:sp>
          <p:nvSpPr>
            <p:cNvPr id="7" name="Text Box 44"/>
            <p:cNvSpPr txBox="1">
              <a:spLocks noChangeArrowheads="1"/>
            </p:cNvSpPr>
            <p:nvPr/>
          </p:nvSpPr>
          <p:spPr bwMode="auto">
            <a:xfrm>
              <a:off x="521" y="3339"/>
              <a:ext cx="3810" cy="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pt-BR" sz="1500" b="1" i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CONTINUUM</a:t>
              </a:r>
              <a:r>
                <a:rPr lang="pt-BR" sz="15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DECISÃO-AVALIAÇÃO</a:t>
              </a:r>
            </a:p>
          </p:txBody>
        </p:sp>
      </p:grpSp>
      <p:sp>
        <p:nvSpPr>
          <p:cNvPr id="27" name="Rectangle 48"/>
          <p:cNvSpPr>
            <a:spLocks noChangeArrowheads="1"/>
          </p:cNvSpPr>
          <p:nvPr/>
        </p:nvSpPr>
        <p:spPr bwMode="auto">
          <a:xfrm>
            <a:off x="464222" y="298450"/>
            <a:ext cx="8199681" cy="4924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ELEMENTOS DA PRÁTICA DE ENFERMAGEM</a:t>
            </a:r>
          </a:p>
        </p:txBody>
      </p:sp>
    </p:spTree>
    <p:extLst>
      <p:ext uri="{BB962C8B-B14F-4D97-AF65-F5344CB8AC3E}">
        <p14:creationId xmlns:p14="http://schemas.microsoft.com/office/powerpoint/2010/main" val="23977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Argumentos (Cruz, 2009)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Padronização de linguagem.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Essa padronização é imprescindível para a criação de prontuários eletrônicos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É requisito indispensável para a consecução de diversas atividades de avaliação de processos e resultados de cuidados de enfermagem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As classificações funcionam como mapas de território, trazendo benefícios para o raciocínio clínico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5864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Argumentos (Cruz, 2009)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Uma classificação de enfermagem não é a enfermagem, é um mapa que pode representar alguns elementos do território da enfermagem.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Pela linguagem, podemos produzir mapas que não têm nenhuma relação com o mundo que somos capazes de conhecer pela nossa experiência. 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Mas, se concordarmos sobre os nomes das “coisas”, sobre aquilo que esse nome representa, o perigo de nos compreendermos mal é menor.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5356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Argumentos (Cruz, 2009)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Ao usar uma classificação, os enfermeiros vão criando significados para os termos e vão desenvolvendo esses significados. Isso os ajuda a organizar suas experiências no mundo da enfermagem, seu conhecimento sobre esse mundo.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Nessa criação e desenvolvimento ocorrem as trocas entre os sujeitos: entre os enfermeiros, entre os enfermeiros e os pacientes e entre toda a comunidade.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730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Para </a:t>
            </a:r>
            <a:r>
              <a:rPr lang="pt-BR" dirty="0" smtClean="0">
                <a:solidFill>
                  <a:schemeClr val="bg1"/>
                </a:solidFill>
              </a:rPr>
              <a:t>continuar a </a:t>
            </a:r>
            <a:r>
              <a:rPr lang="pt-BR" dirty="0" smtClean="0">
                <a:solidFill>
                  <a:schemeClr val="bg1"/>
                </a:solidFill>
              </a:rPr>
              <a:t>entender </a:t>
            </a:r>
            <a:r>
              <a:rPr lang="pt-BR" dirty="0">
                <a:solidFill>
                  <a:schemeClr val="bg1"/>
                </a:solidFill>
              </a:rPr>
              <a:t>a complexidade dos Conceitos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Autonomia das </a:t>
            </a:r>
            <a:r>
              <a:rPr lang="pt-BR" b="1" dirty="0">
                <a:solidFill>
                  <a:schemeClr val="bg1"/>
                </a:solidFill>
              </a:rPr>
              <a:t>Práticas de </a:t>
            </a:r>
            <a:r>
              <a:rPr lang="pt-BR" b="1" dirty="0" smtClean="0">
                <a:solidFill>
                  <a:schemeClr val="bg1"/>
                </a:solidFill>
              </a:rPr>
              <a:t>Enfermagem</a:t>
            </a:r>
            <a:endParaRPr lang="pt-B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Eticamente: pensar, decidir e agir de modo livre e independente</a:t>
            </a:r>
          </a:p>
          <a:p>
            <a:pPr marL="0" indent="0">
              <a:buNone/>
            </a:pPr>
            <a:endParaRPr lang="pt-BR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Tomada de decisão!!!!</a:t>
            </a:r>
            <a:r>
              <a:rPr lang="pt-BR" b="1" dirty="0">
                <a:solidFill>
                  <a:schemeClr val="bg1"/>
                </a:solidFill>
              </a:rPr>
              <a:t/>
            </a:r>
            <a:br>
              <a:rPr lang="pt-BR" b="1" dirty="0">
                <a:solidFill>
                  <a:schemeClr val="bg1"/>
                </a:solidFill>
              </a:rPr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936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Sistematizar práticas!!!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Benefícios para o usuário, instituição e profissão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Pré-requisitos: Competência, Educação permanente, uso de instrumentos, aspectos institucionais, construção coletiva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pt-BR" sz="1500" dirty="0" smtClean="0">
                <a:solidFill>
                  <a:schemeClr val="bg1"/>
                </a:solidFill>
              </a:rPr>
              <a:t>(Menezes, </a:t>
            </a:r>
            <a:r>
              <a:rPr lang="pt-BR" sz="1500" dirty="0" err="1" smtClean="0">
                <a:solidFill>
                  <a:schemeClr val="bg1"/>
                </a:solidFill>
              </a:rPr>
              <a:t>Priel</a:t>
            </a:r>
            <a:r>
              <a:rPr lang="pt-BR" sz="1500" dirty="0" smtClean="0">
                <a:solidFill>
                  <a:schemeClr val="bg1"/>
                </a:solidFill>
              </a:rPr>
              <a:t> e Pereira, 2011)</a:t>
            </a:r>
            <a:endParaRPr lang="pt-BR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4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r>
              <a:rPr lang="pt-BR" dirty="0">
                <a:solidFill>
                  <a:schemeClr val="bg1"/>
                </a:solidFill>
              </a:rPr>
              <a:t>Para entender a complexidade dos Conceitos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2400" b="1" dirty="0">
                <a:solidFill>
                  <a:schemeClr val="bg1"/>
                </a:solidFill>
              </a:rPr>
              <a:t>Processo de </a:t>
            </a:r>
            <a:r>
              <a:rPr lang="pt-BR" sz="2400" b="1" dirty="0" smtClean="0">
                <a:solidFill>
                  <a:schemeClr val="bg1"/>
                </a:solidFill>
              </a:rPr>
              <a:t>Trabalho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Transformação / Energia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Objeto / Meios e Instrumentos / Finalidade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Necessidades / Carecimentos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Força de trabalho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418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bg1"/>
                </a:solidFill>
              </a:rPr>
              <a:t>Autonomia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Saber próprio: Mosaico / parte específica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“</a:t>
            </a:r>
            <a:r>
              <a:rPr lang="pt-BR" i="1" dirty="0" smtClean="0">
                <a:solidFill>
                  <a:schemeClr val="bg1"/>
                </a:solidFill>
              </a:rPr>
              <a:t>A </a:t>
            </a:r>
            <a:r>
              <a:rPr lang="pt-BR" i="1" dirty="0">
                <a:solidFill>
                  <a:schemeClr val="bg1"/>
                </a:solidFill>
              </a:rPr>
              <a:t>consulta de enfermagem é vista como uma </a:t>
            </a:r>
            <a:r>
              <a:rPr lang="pt-BR" i="1" dirty="0" smtClean="0">
                <a:solidFill>
                  <a:schemeClr val="bg1"/>
                </a:solidFill>
              </a:rPr>
              <a:t>estratégia que </a:t>
            </a:r>
            <a:r>
              <a:rPr lang="pt-BR" i="1" dirty="0">
                <a:solidFill>
                  <a:schemeClr val="bg1"/>
                </a:solidFill>
              </a:rPr>
              <a:t>possibilita a integralidade de atenção à </a:t>
            </a:r>
            <a:r>
              <a:rPr lang="pt-BR" i="1" dirty="0" smtClean="0">
                <a:solidFill>
                  <a:schemeClr val="bg1"/>
                </a:solidFill>
              </a:rPr>
              <a:t>saúde</a:t>
            </a:r>
            <a:r>
              <a:rPr lang="pt-BR" dirty="0" smtClean="0">
                <a:solidFill>
                  <a:schemeClr val="bg1"/>
                </a:solidFill>
              </a:rPr>
              <a:t>”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Divisão vertical do trabalho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37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0875" y="404664"/>
            <a:ext cx="7125113" cy="924475"/>
          </a:xfrm>
        </p:spPr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Processo de </a:t>
            </a:r>
            <a:r>
              <a:rPr lang="pt-BR" b="1" dirty="0" smtClean="0">
                <a:solidFill>
                  <a:schemeClr val="bg1"/>
                </a:solidFill>
              </a:rPr>
              <a:t>Trabalho </a:t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sz="1800" b="1" dirty="0" smtClean="0">
                <a:solidFill>
                  <a:schemeClr val="bg1"/>
                </a:solidFill>
              </a:rPr>
              <a:t>(Mendes Gonçalves, 1992. p.17)</a:t>
            </a:r>
            <a:r>
              <a:rPr lang="pt-BR" sz="1800" b="1" dirty="0">
                <a:solidFill>
                  <a:schemeClr val="bg1"/>
                </a:solidFill>
              </a:rPr>
              <a:t/>
            </a:r>
            <a:br>
              <a:rPr lang="pt-BR" sz="1800" b="1" dirty="0">
                <a:solidFill>
                  <a:schemeClr val="bg1"/>
                </a:solidFill>
              </a:rPr>
            </a:br>
            <a:endParaRPr lang="pt-BR" sz="1800" dirty="0"/>
          </a:p>
        </p:txBody>
      </p:sp>
      <p:cxnSp>
        <p:nvCxnSpPr>
          <p:cNvPr id="5" name="Conector reto 4"/>
          <p:cNvCxnSpPr/>
          <p:nvPr/>
        </p:nvCxnSpPr>
        <p:spPr>
          <a:xfrm>
            <a:off x="611560" y="1781200"/>
            <a:ext cx="0" cy="43204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 flipH="1" flipV="1">
            <a:off x="1187624" y="6309320"/>
            <a:ext cx="6336704" cy="678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4860032" y="1781200"/>
            <a:ext cx="0" cy="43204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 flipH="1" flipV="1">
            <a:off x="7524328" y="5301208"/>
            <a:ext cx="14028" cy="107592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ector de seta reta 15"/>
          <p:cNvCxnSpPr/>
          <p:nvPr/>
        </p:nvCxnSpPr>
        <p:spPr>
          <a:xfrm flipV="1">
            <a:off x="1187624" y="4581128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tângulo de cantos arredondados 17"/>
          <p:cNvSpPr/>
          <p:nvPr/>
        </p:nvSpPr>
        <p:spPr>
          <a:xfrm>
            <a:off x="730424" y="357301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 / F</a:t>
            </a:r>
            <a:endParaRPr lang="pt-BR" dirty="0"/>
          </a:p>
        </p:txBody>
      </p:sp>
      <p:cxnSp>
        <p:nvCxnSpPr>
          <p:cNvPr id="19" name="Conector de seta reta 18"/>
          <p:cNvCxnSpPr/>
          <p:nvPr/>
        </p:nvCxnSpPr>
        <p:spPr>
          <a:xfrm>
            <a:off x="1187624" y="2060848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>
            <a:off x="1187624" y="2060848"/>
            <a:ext cx="0" cy="129614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Chave esquerda 25"/>
          <p:cNvSpPr/>
          <p:nvPr/>
        </p:nvSpPr>
        <p:spPr>
          <a:xfrm>
            <a:off x="1835696" y="2569096"/>
            <a:ext cx="185725" cy="3020144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have direita 26"/>
          <p:cNvSpPr/>
          <p:nvPr/>
        </p:nvSpPr>
        <p:spPr>
          <a:xfrm>
            <a:off x="4427984" y="2636912"/>
            <a:ext cx="155448" cy="2952328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de cantos arredondados 27"/>
          <p:cNvSpPr/>
          <p:nvPr/>
        </p:nvSpPr>
        <p:spPr>
          <a:xfrm>
            <a:off x="2483768" y="2209056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 / F / FT</a:t>
            </a:r>
            <a:endParaRPr lang="pt-BR" dirty="0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2915816" y="3102868"/>
            <a:ext cx="673224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I</a:t>
            </a:r>
          </a:p>
        </p:txBody>
      </p:sp>
      <p:cxnSp>
        <p:nvCxnSpPr>
          <p:cNvPr id="33" name="Conector de seta reta 32"/>
          <p:cNvCxnSpPr/>
          <p:nvPr/>
        </p:nvCxnSpPr>
        <p:spPr>
          <a:xfrm flipH="1">
            <a:off x="2411760" y="3560068"/>
            <a:ext cx="580555" cy="7330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31" idx="2"/>
          </p:cNvCxnSpPr>
          <p:nvPr/>
        </p:nvCxnSpPr>
        <p:spPr>
          <a:xfrm>
            <a:off x="3252428" y="3560068"/>
            <a:ext cx="32347" cy="961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 flipH="1">
            <a:off x="2911306" y="3560068"/>
            <a:ext cx="162018" cy="9615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3364632" y="3573016"/>
            <a:ext cx="48728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tângulo de cantos arredondados 45"/>
          <p:cNvSpPr/>
          <p:nvPr/>
        </p:nvSpPr>
        <p:spPr>
          <a:xfrm>
            <a:off x="3705010" y="3645024"/>
            <a:ext cx="288032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</a:t>
            </a:r>
          </a:p>
        </p:txBody>
      </p:sp>
      <p:sp>
        <p:nvSpPr>
          <p:cNvPr id="47" name="Retângulo de cantos arredondados 46"/>
          <p:cNvSpPr/>
          <p:nvPr/>
        </p:nvSpPr>
        <p:spPr>
          <a:xfrm>
            <a:off x="3301008" y="3917150"/>
            <a:ext cx="288032" cy="32403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</a:t>
            </a:r>
          </a:p>
        </p:txBody>
      </p:sp>
      <p:sp>
        <p:nvSpPr>
          <p:cNvPr id="48" name="Retângulo de cantos arredondados 47"/>
          <p:cNvSpPr/>
          <p:nvPr/>
        </p:nvSpPr>
        <p:spPr>
          <a:xfrm>
            <a:off x="2400073" y="3593114"/>
            <a:ext cx="288032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</a:t>
            </a: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2623274" y="3969060"/>
            <a:ext cx="288032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F</a:t>
            </a:r>
          </a:p>
        </p:txBody>
      </p:sp>
      <p:sp>
        <p:nvSpPr>
          <p:cNvPr id="50" name="Retângulo de cantos arredondados 49"/>
          <p:cNvSpPr/>
          <p:nvPr/>
        </p:nvSpPr>
        <p:spPr>
          <a:xfrm>
            <a:off x="2060213" y="4869160"/>
            <a:ext cx="288032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52" name="Conector de seta reta 51"/>
          <p:cNvCxnSpPr/>
          <p:nvPr/>
        </p:nvCxnSpPr>
        <p:spPr>
          <a:xfrm>
            <a:off x="2400073" y="5031178"/>
            <a:ext cx="41904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Retângulo de cantos arredondados 52"/>
          <p:cNvSpPr/>
          <p:nvPr/>
        </p:nvSpPr>
        <p:spPr>
          <a:xfrm>
            <a:off x="2843808" y="4869160"/>
            <a:ext cx="601216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OT</a:t>
            </a:r>
            <a:endParaRPr lang="pt-BR" dirty="0"/>
          </a:p>
        </p:txBody>
      </p:sp>
      <p:cxnSp>
        <p:nvCxnSpPr>
          <p:cNvPr id="54" name="Conector de seta reta 53"/>
          <p:cNvCxnSpPr/>
          <p:nvPr/>
        </p:nvCxnSpPr>
        <p:spPr>
          <a:xfrm>
            <a:off x="3495487" y="5031178"/>
            <a:ext cx="194060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tângulo de cantos arredondados 57"/>
          <p:cNvSpPr/>
          <p:nvPr/>
        </p:nvSpPr>
        <p:spPr>
          <a:xfrm>
            <a:off x="5508104" y="4869160"/>
            <a:ext cx="601216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</a:t>
            </a:r>
            <a:endParaRPr lang="pt-BR" dirty="0"/>
          </a:p>
        </p:txBody>
      </p:sp>
      <p:sp>
        <p:nvSpPr>
          <p:cNvPr id="59" name="Retângulo de cantos arredondados 58"/>
          <p:cNvSpPr/>
          <p:nvPr/>
        </p:nvSpPr>
        <p:spPr>
          <a:xfrm>
            <a:off x="6300192" y="4879105"/>
            <a:ext cx="601216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</a:t>
            </a:r>
          </a:p>
        </p:txBody>
      </p:sp>
      <p:sp>
        <p:nvSpPr>
          <p:cNvPr id="60" name="Chave esquerda 59"/>
          <p:cNvSpPr/>
          <p:nvPr/>
        </p:nvSpPr>
        <p:spPr>
          <a:xfrm>
            <a:off x="6917105" y="4241186"/>
            <a:ext cx="155448" cy="91440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Chave direita 60"/>
          <p:cNvSpPr/>
          <p:nvPr/>
        </p:nvSpPr>
        <p:spPr>
          <a:xfrm>
            <a:off x="7815045" y="4241186"/>
            <a:ext cx="155448" cy="914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Retângulo de cantos arredondados 61"/>
          <p:cNvSpPr/>
          <p:nvPr/>
        </p:nvSpPr>
        <p:spPr>
          <a:xfrm>
            <a:off x="7072553" y="4521623"/>
            <a:ext cx="695527" cy="324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H/C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961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chemeClr val="bg1"/>
                </a:solidFill>
              </a:rPr>
              <a:t>Processo de </a:t>
            </a:r>
            <a:r>
              <a:rPr lang="pt-BR" b="1" dirty="0" smtClean="0">
                <a:solidFill>
                  <a:schemeClr val="bg1"/>
                </a:solidFill>
              </a:rPr>
              <a:t>Trabalho em Saúde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Médico: diagnóstico, terapêutica / proprietário de condições do processo de trabalho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Trabalhos </a:t>
            </a:r>
            <a:r>
              <a:rPr lang="pt-BR" dirty="0" err="1" smtClean="0">
                <a:solidFill>
                  <a:schemeClr val="bg1"/>
                </a:solidFill>
              </a:rPr>
              <a:t>infraestruturais</a:t>
            </a:r>
            <a:r>
              <a:rPr lang="pt-BR" dirty="0" smtClean="0">
                <a:solidFill>
                  <a:schemeClr val="bg1"/>
                </a:solidFill>
              </a:rPr>
              <a:t>: Enfermagem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Enfermagem: funções “intelectuais” e funções “manuais”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REFLEXO HISTÓRICO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578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608" y="1124744"/>
            <a:ext cx="7125112" cy="4051437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>
                <a:solidFill>
                  <a:schemeClr val="bg1"/>
                </a:solidFill>
              </a:rPr>
              <a:t>TODO O PROCESSO DE TRABALHO RESULTA EM UMA TRANSFORMAÇÃO DA REALIDADE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071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Para entender a complexidade dos Conceitos 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299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dirty="0">
                <a:solidFill>
                  <a:schemeClr val="bg1"/>
                </a:solidFill>
              </a:rPr>
              <a:t>Processo de </a:t>
            </a:r>
            <a:r>
              <a:rPr lang="pt-BR" b="1" dirty="0" smtClean="0">
                <a:solidFill>
                  <a:schemeClr val="bg1"/>
                </a:solidFill>
              </a:rPr>
              <a:t>Produção</a:t>
            </a:r>
          </a:p>
          <a:p>
            <a:pPr marL="0" indent="0">
              <a:buNone/>
            </a:pPr>
            <a:endParaRPr lang="pt-BR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SE 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Primeiro</a:t>
            </a:r>
            <a:r>
              <a:rPr lang="pt-BR" dirty="0" smtClean="0">
                <a:solidFill>
                  <a:schemeClr val="bg1"/>
                </a:solidFill>
              </a:rPr>
              <a:t>: Todo </a:t>
            </a:r>
            <a:r>
              <a:rPr lang="pt-BR" dirty="0">
                <a:solidFill>
                  <a:schemeClr val="bg1"/>
                </a:solidFill>
              </a:rPr>
              <a:t>ato de trabalho </a:t>
            </a:r>
            <a:r>
              <a:rPr lang="pt-BR" dirty="0" smtClean="0">
                <a:solidFill>
                  <a:schemeClr val="bg1"/>
                </a:solidFill>
              </a:rPr>
              <a:t>tem reflexos que </a:t>
            </a:r>
            <a:r>
              <a:rPr lang="pt-BR" dirty="0">
                <a:solidFill>
                  <a:schemeClr val="bg1"/>
                </a:solidFill>
              </a:rPr>
              <a:t>não se limitam à </a:t>
            </a:r>
            <a:r>
              <a:rPr lang="pt-BR" dirty="0" smtClean="0">
                <a:solidFill>
                  <a:schemeClr val="bg1"/>
                </a:solidFill>
              </a:rPr>
              <a:t>sua finalidade imediata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Segundo</a:t>
            </a:r>
            <a:r>
              <a:rPr lang="pt-BR" dirty="0" smtClean="0">
                <a:solidFill>
                  <a:schemeClr val="bg1"/>
                </a:solidFill>
              </a:rPr>
              <a:t>: Todo ato de trabalho inclui relações de poder</a:t>
            </a: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Terceiro</a:t>
            </a:r>
            <a:r>
              <a:rPr lang="pt-BR" dirty="0" smtClean="0">
                <a:solidFill>
                  <a:schemeClr val="bg1"/>
                </a:solidFill>
              </a:rPr>
              <a:t>: O processo de produção </a:t>
            </a:r>
            <a:r>
              <a:rPr lang="pt-BR" dirty="0">
                <a:solidFill>
                  <a:schemeClr val="bg1"/>
                </a:solidFill>
              </a:rPr>
              <a:t>possibilita o desenvolvimento das capacidades humanas, </a:t>
            </a:r>
            <a:r>
              <a:rPr lang="pt-BR" dirty="0" smtClean="0">
                <a:solidFill>
                  <a:schemeClr val="bg1"/>
                </a:solidFill>
              </a:rPr>
              <a:t>das forças </a:t>
            </a:r>
            <a:r>
              <a:rPr lang="pt-BR" dirty="0">
                <a:solidFill>
                  <a:schemeClr val="bg1"/>
                </a:solidFill>
              </a:rPr>
              <a:t>produtivas, das relações </a:t>
            </a:r>
            <a:r>
              <a:rPr lang="pt-BR" dirty="0" smtClean="0">
                <a:solidFill>
                  <a:schemeClr val="bg1"/>
                </a:solidFill>
              </a:rPr>
              <a:t>sociais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b="1" dirty="0" smtClean="0">
                <a:solidFill>
                  <a:schemeClr val="bg1"/>
                </a:solidFill>
              </a:rPr>
              <a:t>ENTÃO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as </a:t>
            </a:r>
            <a:r>
              <a:rPr lang="pt-BR" dirty="0" smtClean="0">
                <a:solidFill>
                  <a:schemeClr val="bg1"/>
                </a:solidFill>
              </a:rPr>
              <a:t>necessidades e possibilidades geradas pelo trabalho dão origem a relações sociais que se organizam em complexos sociais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993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t-BR" dirty="0">
                <a:solidFill>
                  <a:schemeClr val="bg1"/>
                </a:solidFill>
              </a:rPr>
              <a:t>Processo de Produção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29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Três funções 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1) Determinar o </a:t>
            </a:r>
            <a:r>
              <a:rPr lang="pt-BR" b="1" dirty="0">
                <a:solidFill>
                  <a:schemeClr val="bg1"/>
                </a:solidFill>
              </a:rPr>
              <a:t>acesso</a:t>
            </a:r>
            <a:r>
              <a:rPr lang="pt-BR" dirty="0">
                <a:solidFill>
                  <a:schemeClr val="bg1"/>
                </a:solidFill>
              </a:rPr>
              <a:t> às fontes e ao </a:t>
            </a:r>
            <a:r>
              <a:rPr lang="pt-BR" b="1" dirty="0" smtClean="0">
                <a:solidFill>
                  <a:schemeClr val="bg1"/>
                </a:solidFill>
              </a:rPr>
              <a:t>controle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dos meios de produção; </a:t>
            </a: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2) </a:t>
            </a:r>
            <a:r>
              <a:rPr lang="pt-BR" b="1" dirty="0" smtClean="0">
                <a:solidFill>
                  <a:schemeClr val="bg1"/>
                </a:solidFill>
              </a:rPr>
              <a:t>Redistribuir </a:t>
            </a:r>
            <a:r>
              <a:rPr lang="pt-BR" b="1" dirty="0">
                <a:solidFill>
                  <a:schemeClr val="bg1"/>
                </a:solidFill>
              </a:rPr>
              <a:t>a força de trabalho </a:t>
            </a:r>
            <a:r>
              <a:rPr lang="pt-BR" dirty="0" smtClean="0">
                <a:solidFill>
                  <a:schemeClr val="bg1"/>
                </a:solidFill>
              </a:rPr>
              <a:t>entre </a:t>
            </a:r>
            <a:r>
              <a:rPr lang="pt-BR" dirty="0">
                <a:solidFill>
                  <a:schemeClr val="bg1"/>
                </a:solidFill>
              </a:rPr>
              <a:t>os diversos processos de </a:t>
            </a:r>
            <a:r>
              <a:rPr lang="pt-BR" dirty="0" smtClean="0">
                <a:solidFill>
                  <a:schemeClr val="bg1"/>
                </a:solidFill>
              </a:rPr>
              <a:t>trabalho; 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pt-BR" dirty="0" smtClean="0">
                <a:solidFill>
                  <a:schemeClr val="bg1"/>
                </a:solidFill>
              </a:rPr>
              <a:t>3) Determinar </a:t>
            </a:r>
            <a:r>
              <a:rPr lang="pt-BR" dirty="0">
                <a:solidFill>
                  <a:schemeClr val="bg1"/>
                </a:solidFill>
              </a:rPr>
              <a:t>a </a:t>
            </a:r>
            <a:r>
              <a:rPr lang="pt-BR" b="1" dirty="0">
                <a:solidFill>
                  <a:schemeClr val="bg1"/>
                </a:solidFill>
              </a:rPr>
              <a:t>forma social de divisão</a:t>
            </a:r>
            <a:r>
              <a:rPr lang="pt-BR" dirty="0">
                <a:solidFill>
                  <a:schemeClr val="bg1"/>
                </a:solidFill>
              </a:rPr>
              <a:t>, </a:t>
            </a:r>
            <a:r>
              <a:rPr lang="pt-BR" b="1" dirty="0">
                <a:solidFill>
                  <a:schemeClr val="bg1"/>
                </a:solidFill>
              </a:rPr>
              <a:t>redistribuição</a:t>
            </a:r>
            <a:r>
              <a:rPr lang="pt-BR" dirty="0">
                <a:solidFill>
                  <a:schemeClr val="bg1"/>
                </a:solidFill>
              </a:rPr>
              <a:t> dos produtos do trabalho individual e </a:t>
            </a:r>
            <a:r>
              <a:rPr lang="pt-BR" dirty="0" smtClean="0">
                <a:solidFill>
                  <a:schemeClr val="bg1"/>
                </a:solidFill>
              </a:rPr>
              <a:t>coletivo. </a:t>
            </a:r>
            <a:endParaRPr lang="pt-BR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5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ORGANIZAÇÃO “TECNOLÓGICA” DO PROCESSO DE TRABALHO EM SAÚDE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Necessidades sociais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Grupos específicos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Práticas e representações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Relações entre produção e reprodução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Espaço POLÍTICO com inclusão de NOVAS RELAÇÕES!!!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597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620688"/>
            <a:ext cx="7125112" cy="5472608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pt-BR" sz="2400" dirty="0">
                <a:solidFill>
                  <a:srgbClr val="000000"/>
                </a:solidFill>
              </a:rPr>
              <a:t>tecnologias de uso no </a:t>
            </a:r>
          </a:p>
          <a:p>
            <a:pPr algn="ctr">
              <a:buFontTx/>
              <a:buNone/>
            </a:pPr>
            <a:r>
              <a:rPr lang="pt-BR" sz="2400" dirty="0">
                <a:solidFill>
                  <a:srgbClr val="000000"/>
                </a:solidFill>
              </a:rPr>
              <a:t>processo de trabalho da enfermagem</a:t>
            </a:r>
          </a:p>
          <a:p>
            <a:pPr>
              <a:buFontTx/>
              <a:buNone/>
            </a:pPr>
            <a:r>
              <a:rPr lang="pt-BR" sz="2400" dirty="0">
                <a:solidFill>
                  <a:srgbClr val="000000"/>
                </a:solidFill>
              </a:rPr>
              <a:t> </a:t>
            </a:r>
          </a:p>
          <a:p>
            <a:pPr>
              <a:buFontTx/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 algn="r">
              <a:buFontTx/>
              <a:buNone/>
            </a:pPr>
            <a:r>
              <a:rPr lang="pt-BR" sz="2400" dirty="0">
                <a:solidFill>
                  <a:srgbClr val="000000"/>
                </a:solidFill>
              </a:rPr>
              <a:t>por se tratar de um </a:t>
            </a:r>
            <a:r>
              <a:rPr lang="pt-BR" sz="2400" b="1" dirty="0">
                <a:solidFill>
                  <a:srgbClr val="000000"/>
                </a:solidFill>
              </a:rPr>
              <a:t>instrumento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</a:p>
          <a:p>
            <a:pPr algn="r">
              <a:buFontTx/>
              <a:buNone/>
            </a:pPr>
            <a:r>
              <a:rPr lang="pt-BR" sz="2400" dirty="0">
                <a:solidFill>
                  <a:srgbClr val="000000"/>
                </a:solidFill>
              </a:rPr>
              <a:t>para a prática profissional</a:t>
            </a:r>
          </a:p>
          <a:p>
            <a:pPr>
              <a:buFontTx/>
              <a:buNone/>
            </a:pPr>
            <a:endParaRPr lang="pt-BR" sz="2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pt-BR" sz="2400" dirty="0">
                <a:solidFill>
                  <a:srgbClr val="000000"/>
                </a:solidFill>
              </a:rPr>
              <a:t>permitem troca de experiências e interlocução de informações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3969644" y="1916832"/>
            <a:ext cx="602356" cy="1224136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em curva para a esquerda 5"/>
          <p:cNvSpPr/>
          <p:nvPr/>
        </p:nvSpPr>
        <p:spPr>
          <a:xfrm>
            <a:off x="6156176" y="4437112"/>
            <a:ext cx="731520" cy="1216152"/>
          </a:xfrm>
          <a:prstGeom prst="curved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725598"/>
      </p:ext>
    </p:extLst>
  </p:cSld>
  <p:clrMapOvr>
    <a:masterClrMapping/>
  </p:clrMapOvr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TC102455610[[fn=Outono]]</Template>
  <TotalTime>152</TotalTime>
  <Words>747</Words>
  <Application>Microsoft Office PowerPoint</Application>
  <PresentationFormat>Apresentação na tela (4:3)</PresentationFormat>
  <Paragraphs>153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Autumn</vt:lpstr>
      <vt:lpstr>Processo de Produção e Processo de Trabalho em Saúde: a CIPESC como Ferramenta de Autonomia das Práticas de Enfermagem em Saúde Coletiva  Escola de Enfermagem da USP Programa de Pós-Graduação em Enfermagem – PPGE    Enfermagem em Saúde Coletiva II</vt:lpstr>
      <vt:lpstr>Para entender a complexidade dos Conceitos </vt:lpstr>
      <vt:lpstr>Processo de Trabalho  (Mendes Gonçalves, 1992. p.17) </vt:lpstr>
      <vt:lpstr>Processo de Trabalho em Saúde</vt:lpstr>
      <vt:lpstr>Apresentação do PowerPoint</vt:lpstr>
      <vt:lpstr>Para entender a complexidade dos Conceitos </vt:lpstr>
      <vt:lpstr>Processo de Produção</vt:lpstr>
      <vt:lpstr>ORGANIZAÇÃO “TECNOLÓGICA” DO PROCESSO DE TRABALHO EM SAÚDE</vt:lpstr>
      <vt:lpstr>Apresentação do PowerPoint</vt:lpstr>
      <vt:lpstr>Apresentação do PowerPoint</vt:lpstr>
      <vt:lpstr>CIPESC®</vt:lpstr>
      <vt:lpstr>Apresentação do PowerPoint</vt:lpstr>
      <vt:lpstr>CIPESC®</vt:lpstr>
      <vt:lpstr>Apresentação do PowerPoint</vt:lpstr>
      <vt:lpstr>Argumentos (Cruz, 2009)</vt:lpstr>
      <vt:lpstr>Argumentos (Cruz, 2009)</vt:lpstr>
      <vt:lpstr>Argumentos (Cruz, 2009)</vt:lpstr>
      <vt:lpstr>Para continuar a entender a complexidade dos Conceitos </vt:lpstr>
      <vt:lpstr>Sistematizar práticas!!!</vt:lpstr>
      <vt:lpstr>Autonomia</vt:lpstr>
    </vt:vector>
  </TitlesOfParts>
  <Company>PUCPR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 de Produção e Processo de Trabalho em Saúde: a CIPESC como Ferramenta de Autonomia das Práticas de Enfermagem em Saúde Coletiva  Escola de Enfermagem da USP Programa de Pós-Graduação em Enfermagem – PPGE    Enfermagem em Saúde Coletiva II</dc:title>
  <dc:creator>PUCPR</dc:creator>
  <cp:lastModifiedBy>PUCPR</cp:lastModifiedBy>
  <cp:revision>12</cp:revision>
  <dcterms:created xsi:type="dcterms:W3CDTF">2012-10-03T12:28:32Z</dcterms:created>
  <dcterms:modified xsi:type="dcterms:W3CDTF">2014-04-09T11:34:27Z</dcterms:modified>
</cp:coreProperties>
</file>