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8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59" r:id="rId14"/>
    <p:sldId id="260" r:id="rId15"/>
    <p:sldId id="261" r:id="rId16"/>
    <p:sldId id="289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87" r:id="rId29"/>
    <p:sldId id="288" r:id="rId30"/>
  </p:sldIdLst>
  <p:sldSz cx="9144000" cy="6858000" type="screen4x3"/>
  <p:notesSz cx="6642100" cy="96535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13"/>
        <p:guide pos="209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6940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16940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E126848E-ECFF-4EBA-8CBD-1C463138D30F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24606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50875" y="3498850"/>
            <a:ext cx="7562850" cy="329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8050" y="723900"/>
            <a:ext cx="4827588" cy="36210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5825" y="4584700"/>
            <a:ext cx="4870450" cy="4344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8050" y="723900"/>
            <a:ext cx="4827588" cy="36210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5825" y="4584700"/>
            <a:ext cx="4870450" cy="4344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8050" y="723900"/>
            <a:ext cx="4827588" cy="36210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5825" y="4584700"/>
            <a:ext cx="4870450" cy="4344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8050" y="723900"/>
            <a:ext cx="4827588" cy="36210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5825" y="4584700"/>
            <a:ext cx="4870450" cy="4344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8050" y="723900"/>
            <a:ext cx="4827588" cy="36210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5825" y="4584700"/>
            <a:ext cx="4870450" cy="4344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8050" y="723900"/>
            <a:ext cx="4827588" cy="36210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5825" y="4584700"/>
            <a:ext cx="4870450" cy="4344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8050" y="723900"/>
            <a:ext cx="4827588" cy="36210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5825" y="4584700"/>
            <a:ext cx="4870450" cy="4344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8050" y="723900"/>
            <a:ext cx="4827588" cy="36210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5825" y="4584700"/>
            <a:ext cx="4870450" cy="4344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8050" y="723900"/>
            <a:ext cx="4827588" cy="36210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5825" y="4584700"/>
            <a:ext cx="4870450" cy="4344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8050" y="723900"/>
            <a:ext cx="4827588" cy="36210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5825" y="4584700"/>
            <a:ext cx="4870450" cy="4344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8050" y="723900"/>
            <a:ext cx="4827588" cy="36210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5825" y="4584700"/>
            <a:ext cx="4870450" cy="4344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8050" y="723900"/>
            <a:ext cx="4827588" cy="36210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5825" y="4584700"/>
            <a:ext cx="4870450" cy="4344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8050" y="723900"/>
            <a:ext cx="4827588" cy="36210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5825" y="4584700"/>
            <a:ext cx="4870450" cy="4344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8050" y="723900"/>
            <a:ext cx="4827588" cy="36210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5825" y="4584700"/>
            <a:ext cx="4870450" cy="4344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8050" y="723900"/>
            <a:ext cx="4827588" cy="36210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5825" y="4584700"/>
            <a:ext cx="4870450" cy="4344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8050" y="723900"/>
            <a:ext cx="4827588" cy="36210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5825" y="4584700"/>
            <a:ext cx="4870450" cy="4344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8050" y="723900"/>
            <a:ext cx="4827588" cy="36210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5825" y="4584700"/>
            <a:ext cx="4870450" cy="4344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8050" y="723900"/>
            <a:ext cx="4827588" cy="36210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5825" y="4584700"/>
            <a:ext cx="4870450" cy="4344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8050" y="723900"/>
            <a:ext cx="4827588" cy="36210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5825" y="4584700"/>
            <a:ext cx="4870450" cy="4344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8050" y="723900"/>
            <a:ext cx="4827588" cy="36210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5825" y="4584700"/>
            <a:ext cx="4870450" cy="4344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8050" y="723900"/>
            <a:ext cx="4827588" cy="36210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5825" y="4584700"/>
            <a:ext cx="4870450" cy="4344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8050" y="723900"/>
            <a:ext cx="4827588" cy="36210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5825" y="4584700"/>
            <a:ext cx="4870450" cy="4344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8050" y="723900"/>
            <a:ext cx="4827588" cy="36210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5825" y="4584700"/>
            <a:ext cx="4870450" cy="4344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8050" y="723900"/>
            <a:ext cx="4827588" cy="36210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5825" y="4584700"/>
            <a:ext cx="4870450" cy="4344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8050" y="723900"/>
            <a:ext cx="4827588" cy="36210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5825" y="4584700"/>
            <a:ext cx="4870450" cy="4344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8050" y="723900"/>
            <a:ext cx="4827588" cy="36210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5825" y="4584700"/>
            <a:ext cx="4870450" cy="4344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8050" y="723900"/>
            <a:ext cx="4827588" cy="36210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5825" y="4584700"/>
            <a:ext cx="4870450" cy="4344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8050" y="723900"/>
            <a:ext cx="4827588" cy="36210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5825" y="4584700"/>
            <a:ext cx="4870450" cy="4344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885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885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885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7885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885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885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885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885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885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886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886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886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886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886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886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886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3B09EE2-662F-4914-84FA-EA3F8658F6B2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7886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Clique para editar o estilo do título mestre</a:t>
            </a:r>
          </a:p>
        </p:txBody>
      </p:sp>
      <p:sp>
        <p:nvSpPr>
          <p:cNvPr id="7886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A86208-FD93-4173-8B81-32CC6D3CA69C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1F48C7-4B3B-4A2F-BB66-149728DCC49C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68E8892-D99B-45FE-B8D3-BA087AC4015D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4BAD02B-E8EE-42D6-B657-C3F28D645C27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2BE802F-B36A-4942-8D38-0E2324F4DFD3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5D97D8-0E80-487F-B274-775D9E30A05E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1AD98B-2949-4604-A5C9-19500F9310C8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0C4A8B-196D-4F25-9AF4-6D7D2DC13219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AA4AE7-7F95-4077-A9BB-82F779C0C77A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9" name="Espaço Reservado para Data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44CD2E-6D15-4CBF-910C-69FD36F72564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87993C-8EAC-47AE-96F8-2817F7231DC1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F60A19-8EB4-4957-8298-1B485DA63529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C69F9D-F15F-4529-98A0-B16C9E583AD1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1C33342A-AA59-49CF-B462-B9C4C53A5332}" type="slidenum">
              <a:rPr lang="en-US"/>
              <a:pPr/>
              <a:t>‹nº›</a:t>
            </a:fld>
            <a:endParaRPr lang="en-US"/>
          </a:p>
        </p:txBody>
      </p:sp>
      <p:grpSp>
        <p:nvGrpSpPr>
          <p:cNvPr id="778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7782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783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783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7783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7783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7783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7783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783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7783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7783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 estilo do título mestre</a:t>
            </a:r>
          </a:p>
        </p:txBody>
      </p:sp>
      <p:sp>
        <p:nvSpPr>
          <p:cNvPr id="778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778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revolutionanalytics.com/2017/05/the-datasaurus-dozen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Anscombe's_quartet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116013" y="620713"/>
            <a:ext cx="7772400" cy="1143000"/>
          </a:xfrm>
          <a:ln/>
        </p:spPr>
        <p:txBody>
          <a:bodyPr lIns="90000" tIns="46800" rIns="90000" bIns="4680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chemeClr val="bg2"/>
                </a:solidFill>
              </a:rPr>
              <a:t>Explorando os dados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4437063"/>
            <a:ext cx="6400800" cy="1752600"/>
          </a:xfrm>
          <a:ln/>
        </p:spPr>
        <p:txBody>
          <a:bodyPr lIns="90000" tIns="46800" rIns="90000" bIns="46800"/>
          <a:lstStyle/>
          <a:p>
            <a:pPr>
              <a:lnSpc>
                <a:spcPct val="97000"/>
              </a:lnSpc>
              <a:spcBef>
                <a:spcPts val="788"/>
              </a:spcBef>
              <a:buClr>
                <a:srgbClr val="0099CC"/>
              </a:buClr>
              <a:buSzPct val="70000"/>
              <a:buFont typeface="Monotype Sort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Estatística Descritiva:</a:t>
            </a:r>
          </a:p>
          <a:p>
            <a:pPr>
              <a:spcBef>
                <a:spcPts val="788"/>
              </a:spcBef>
              <a:buClr>
                <a:srgbClr val="0099CC"/>
              </a:buClr>
              <a:buSzPct val="70000"/>
              <a:buFont typeface="Monotype Sort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Medidas de tendência central e medidas de dispersão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31188" cy="1373188"/>
          </a:xfrm>
          <a:ln/>
        </p:spPr>
        <p:txBody>
          <a:bodyPr lIns="90000" tIns="46800" rIns="90000" bIns="4680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Amplitude interquartil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31188" cy="3887788"/>
          </a:xfrm>
          <a:ln/>
        </p:spPr>
        <p:txBody>
          <a:bodyPr lIns="90000" tIns="46800" rIns="90000" bIns="46800"/>
          <a:lstStyle/>
          <a:p>
            <a:pPr>
              <a:lnSpc>
                <a:spcPct val="9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Q=Q3-Q1: É a amplitude de valores que abrange os dados centrais (50%) das observações (diferença entre o terceiro e o primeiro quartil)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não é influenciada pela presença de outliers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ignora a maioria das observações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31188" cy="1373188"/>
          </a:xfrm>
          <a:ln/>
        </p:spPr>
        <p:txBody>
          <a:bodyPr lIns="90000" tIns="46800" rIns="90000" bIns="4680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Variância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03350" y="1844675"/>
            <a:ext cx="7129463" cy="2016125"/>
          </a:xfrm>
          <a:ln/>
        </p:spPr>
        <p:txBody>
          <a:bodyPr lIns="90000" tIns="46800" rIns="90000" bIns="46800"/>
          <a:lstStyle/>
          <a:p>
            <a:pPr>
              <a:lnSpc>
                <a:spcPct val="97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/>
              <a:t>Variância mede a dispersão dos dados em torno da média</a:t>
            </a:r>
          </a:p>
          <a:p>
            <a:pPr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/>
              <a:t>Utiliza todas as observações</a:t>
            </a:r>
          </a:p>
          <a:p>
            <a:pPr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/>
              <a:t>É uma medida sensível de dispersão</a:t>
            </a:r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2627313" y="4292600"/>
          <a:ext cx="3810000" cy="1560513"/>
        </p:xfrm>
        <a:graphic>
          <a:graphicData uri="http://schemas.openxmlformats.org/presentationml/2006/ole">
            <p:oleObj spid="_x0000_s32771" r:id="rId4" imgW="1095480" imgH="447840" progId="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31188" cy="1373188"/>
          </a:xfrm>
          <a:ln/>
        </p:spPr>
        <p:txBody>
          <a:bodyPr lIns="90000" tIns="46800" rIns="90000" bIns="4680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Desvio padrão (</a:t>
            </a:r>
            <a:r>
              <a:rPr lang="en-GB" i="1"/>
              <a:t>s</a:t>
            </a:r>
            <a:r>
              <a:rPr lang="en-GB"/>
              <a:t>)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31188" cy="3887788"/>
          </a:xfrm>
          <a:ln/>
        </p:spPr>
        <p:txBody>
          <a:bodyPr lIns="90000" tIns="46800" rIns="90000" bIns="46800"/>
          <a:lstStyle/>
          <a:p>
            <a:pPr>
              <a:lnSpc>
                <a:spcPct val="9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Raiz quadrada da variância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apresenta a mesma dimensão que os dados originais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muito útil para distribuições simétricas (p.ex. gaussiana)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31188" cy="1373188"/>
          </a:xfrm>
          <a:ln/>
        </p:spPr>
        <p:txBody>
          <a:bodyPr lIns="90000" tIns="46800" rIns="90000" bIns="4680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Estatística Descritiva - Tabelas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31188" cy="3887788"/>
          </a:xfrm>
          <a:ln/>
        </p:spPr>
        <p:txBody>
          <a:bodyPr lIns="90000" tIns="46800" rIns="90000" bIns="46800"/>
          <a:lstStyle/>
          <a:p>
            <a:pPr>
              <a:lnSpc>
                <a:spcPct val="9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Dicas para construção de uma tabela: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 título (informativo, conciso, sem ambigüidade)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 cabeçalho curto para cada linha e coluna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 incluir unidades de medida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 números com grau de acurácia adequado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 é mais fácil olhar informações dispostas em colunas do que em linhas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31187" cy="1373188"/>
          </a:xfrm>
          <a:ln/>
        </p:spPr>
        <p:txBody>
          <a:bodyPr lIns="90000" tIns="46800" rIns="90000" bIns="4680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Tabelas</a:t>
            </a:r>
          </a:p>
        </p:txBody>
      </p:sp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1835150" y="2636838"/>
            <a:ext cx="5903913" cy="3328987"/>
            <a:chOff x="1156" y="1661"/>
            <a:chExt cx="3719" cy="2097"/>
          </a:xfrm>
        </p:grpSpPr>
        <p:sp>
          <p:nvSpPr>
            <p:cNvPr id="8195" name="Text Box 3"/>
            <p:cNvSpPr txBox="1">
              <a:spLocks noChangeArrowheads="1"/>
            </p:cNvSpPr>
            <p:nvPr/>
          </p:nvSpPr>
          <p:spPr bwMode="auto">
            <a:xfrm>
              <a:off x="1156" y="1661"/>
              <a:ext cx="3720" cy="2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8196" name="Group 4"/>
            <p:cNvGrpSpPr>
              <a:grpSpLocks/>
            </p:cNvGrpSpPr>
            <p:nvPr/>
          </p:nvGrpSpPr>
          <p:grpSpPr bwMode="auto">
            <a:xfrm>
              <a:off x="3636" y="3383"/>
              <a:ext cx="1239" cy="375"/>
              <a:chOff x="3636" y="3383"/>
              <a:chExt cx="1239" cy="375"/>
            </a:xfrm>
          </p:grpSpPr>
          <p:sp>
            <p:nvSpPr>
              <p:cNvPr id="8197" name="AutoShape 5"/>
              <p:cNvSpPr>
                <a:spLocks noChangeArrowheads="1"/>
              </p:cNvSpPr>
              <p:nvPr/>
            </p:nvSpPr>
            <p:spPr bwMode="auto">
              <a:xfrm>
                <a:off x="3636" y="3383"/>
                <a:ext cx="1240" cy="376"/>
              </a:xfrm>
              <a:prstGeom prst="roundRect">
                <a:avLst>
                  <a:gd name="adj" fmla="val 26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198" name="Text Box 6"/>
              <p:cNvSpPr txBox="1">
                <a:spLocks noChangeArrowheads="1"/>
              </p:cNvSpPr>
              <p:nvPr/>
            </p:nvSpPr>
            <p:spPr bwMode="auto">
              <a:xfrm>
                <a:off x="3636" y="3383"/>
                <a:ext cx="1240" cy="3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688"/>
                  </a:spcBef>
                  <a:buClr>
                    <a:srgbClr val="0099CC"/>
                  </a:buClr>
                  <a:buSzPct val="70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</a:rPr>
                  <a:t>100,0</a:t>
                </a:r>
              </a:p>
            </p:txBody>
          </p:sp>
        </p:grpSp>
        <p:grpSp>
          <p:nvGrpSpPr>
            <p:cNvPr id="8199" name="Group 7"/>
            <p:cNvGrpSpPr>
              <a:grpSpLocks/>
            </p:cNvGrpSpPr>
            <p:nvPr/>
          </p:nvGrpSpPr>
          <p:grpSpPr bwMode="auto">
            <a:xfrm>
              <a:off x="2396" y="3383"/>
              <a:ext cx="1239" cy="375"/>
              <a:chOff x="2396" y="3383"/>
              <a:chExt cx="1239" cy="375"/>
            </a:xfrm>
          </p:grpSpPr>
          <p:sp>
            <p:nvSpPr>
              <p:cNvPr id="8200" name="AutoShape 8"/>
              <p:cNvSpPr>
                <a:spLocks noChangeArrowheads="1"/>
              </p:cNvSpPr>
              <p:nvPr/>
            </p:nvSpPr>
            <p:spPr bwMode="auto">
              <a:xfrm>
                <a:off x="2396" y="3383"/>
                <a:ext cx="1240" cy="376"/>
              </a:xfrm>
              <a:prstGeom prst="roundRect">
                <a:avLst>
                  <a:gd name="adj" fmla="val 26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201" name="Text Box 9"/>
              <p:cNvSpPr txBox="1">
                <a:spLocks noChangeArrowheads="1"/>
              </p:cNvSpPr>
              <p:nvPr/>
            </p:nvSpPr>
            <p:spPr bwMode="auto">
              <a:xfrm>
                <a:off x="2396" y="3383"/>
                <a:ext cx="1240" cy="3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688"/>
                  </a:spcBef>
                  <a:buClr>
                    <a:srgbClr val="0099CC"/>
                  </a:buClr>
                  <a:buSzPct val="70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</a:rPr>
                  <a:t>109</a:t>
                </a:r>
              </a:p>
            </p:txBody>
          </p:sp>
        </p:grpSp>
        <p:grpSp>
          <p:nvGrpSpPr>
            <p:cNvPr id="8202" name="Group 10"/>
            <p:cNvGrpSpPr>
              <a:grpSpLocks/>
            </p:cNvGrpSpPr>
            <p:nvPr/>
          </p:nvGrpSpPr>
          <p:grpSpPr bwMode="auto">
            <a:xfrm>
              <a:off x="1156" y="3383"/>
              <a:ext cx="1239" cy="375"/>
              <a:chOff x="1156" y="3383"/>
              <a:chExt cx="1239" cy="375"/>
            </a:xfrm>
          </p:grpSpPr>
          <p:sp>
            <p:nvSpPr>
              <p:cNvPr id="8203" name="AutoShape 11"/>
              <p:cNvSpPr>
                <a:spLocks noChangeArrowheads="1"/>
              </p:cNvSpPr>
              <p:nvPr/>
            </p:nvSpPr>
            <p:spPr bwMode="auto">
              <a:xfrm>
                <a:off x="1156" y="3383"/>
                <a:ext cx="1240" cy="376"/>
              </a:xfrm>
              <a:prstGeom prst="roundRect">
                <a:avLst>
                  <a:gd name="adj" fmla="val 26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204" name="Text Box 12"/>
              <p:cNvSpPr txBox="1">
                <a:spLocks noChangeArrowheads="1"/>
              </p:cNvSpPr>
              <p:nvPr/>
            </p:nvSpPr>
            <p:spPr bwMode="auto">
              <a:xfrm>
                <a:off x="1156" y="3383"/>
                <a:ext cx="1240" cy="3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688"/>
                  </a:spcBef>
                  <a:buClr>
                    <a:srgbClr val="0099CC"/>
                  </a:buClr>
                  <a:buSzPct val="70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</a:rPr>
                  <a:t>Total</a:t>
                </a:r>
              </a:p>
            </p:txBody>
          </p:sp>
        </p:grpSp>
        <p:grpSp>
          <p:nvGrpSpPr>
            <p:cNvPr id="8205" name="Group 13"/>
            <p:cNvGrpSpPr>
              <a:grpSpLocks/>
            </p:cNvGrpSpPr>
            <p:nvPr/>
          </p:nvGrpSpPr>
          <p:grpSpPr bwMode="auto">
            <a:xfrm>
              <a:off x="3636" y="3008"/>
              <a:ext cx="1239" cy="374"/>
              <a:chOff x="3636" y="3008"/>
              <a:chExt cx="1239" cy="374"/>
            </a:xfrm>
          </p:grpSpPr>
          <p:sp>
            <p:nvSpPr>
              <p:cNvPr id="8206" name="AutoShape 14"/>
              <p:cNvSpPr>
                <a:spLocks noChangeArrowheads="1"/>
              </p:cNvSpPr>
              <p:nvPr/>
            </p:nvSpPr>
            <p:spPr bwMode="auto">
              <a:xfrm>
                <a:off x="3636" y="3008"/>
                <a:ext cx="1240" cy="375"/>
              </a:xfrm>
              <a:prstGeom prst="roundRect">
                <a:avLst>
                  <a:gd name="adj" fmla="val 26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207" name="Text Box 15"/>
              <p:cNvSpPr txBox="1">
                <a:spLocks noChangeArrowheads="1"/>
              </p:cNvSpPr>
              <p:nvPr/>
            </p:nvSpPr>
            <p:spPr bwMode="auto">
              <a:xfrm>
                <a:off x="3636" y="3008"/>
                <a:ext cx="1240" cy="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688"/>
                  </a:spcBef>
                  <a:buClr>
                    <a:srgbClr val="0099CC"/>
                  </a:buClr>
                  <a:buSzPct val="70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</a:rPr>
                  <a:t>4,6</a:t>
                </a:r>
              </a:p>
            </p:txBody>
          </p:sp>
        </p:grpSp>
        <p:grpSp>
          <p:nvGrpSpPr>
            <p:cNvPr id="8208" name="Group 16"/>
            <p:cNvGrpSpPr>
              <a:grpSpLocks/>
            </p:cNvGrpSpPr>
            <p:nvPr/>
          </p:nvGrpSpPr>
          <p:grpSpPr bwMode="auto">
            <a:xfrm>
              <a:off x="2396" y="3008"/>
              <a:ext cx="1239" cy="374"/>
              <a:chOff x="2396" y="3008"/>
              <a:chExt cx="1239" cy="374"/>
            </a:xfrm>
          </p:grpSpPr>
          <p:sp>
            <p:nvSpPr>
              <p:cNvPr id="8209" name="AutoShape 17"/>
              <p:cNvSpPr>
                <a:spLocks noChangeArrowheads="1"/>
              </p:cNvSpPr>
              <p:nvPr/>
            </p:nvSpPr>
            <p:spPr bwMode="auto">
              <a:xfrm>
                <a:off x="2396" y="3008"/>
                <a:ext cx="1240" cy="375"/>
              </a:xfrm>
              <a:prstGeom prst="roundRect">
                <a:avLst>
                  <a:gd name="adj" fmla="val 26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210" name="Text Box 18"/>
              <p:cNvSpPr txBox="1">
                <a:spLocks noChangeArrowheads="1"/>
              </p:cNvSpPr>
              <p:nvPr/>
            </p:nvSpPr>
            <p:spPr bwMode="auto">
              <a:xfrm>
                <a:off x="2396" y="3008"/>
                <a:ext cx="1240" cy="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688"/>
                  </a:spcBef>
                  <a:buClr>
                    <a:srgbClr val="0099CC"/>
                  </a:buClr>
                  <a:buSzPct val="70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</a:rPr>
                  <a:t>5</a:t>
                </a:r>
              </a:p>
            </p:txBody>
          </p:sp>
        </p:grpSp>
        <p:grpSp>
          <p:nvGrpSpPr>
            <p:cNvPr id="8211" name="Group 19"/>
            <p:cNvGrpSpPr>
              <a:grpSpLocks/>
            </p:cNvGrpSpPr>
            <p:nvPr/>
          </p:nvGrpSpPr>
          <p:grpSpPr bwMode="auto">
            <a:xfrm>
              <a:off x="1156" y="3008"/>
              <a:ext cx="1239" cy="374"/>
              <a:chOff x="1156" y="3008"/>
              <a:chExt cx="1239" cy="374"/>
            </a:xfrm>
          </p:grpSpPr>
          <p:sp>
            <p:nvSpPr>
              <p:cNvPr id="8212" name="AutoShape 20"/>
              <p:cNvSpPr>
                <a:spLocks noChangeArrowheads="1"/>
              </p:cNvSpPr>
              <p:nvPr/>
            </p:nvSpPr>
            <p:spPr bwMode="auto">
              <a:xfrm>
                <a:off x="1156" y="3008"/>
                <a:ext cx="1240" cy="375"/>
              </a:xfrm>
              <a:prstGeom prst="roundRect">
                <a:avLst>
                  <a:gd name="adj" fmla="val 26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213" name="Text Box 21"/>
              <p:cNvSpPr txBox="1">
                <a:spLocks noChangeArrowheads="1"/>
              </p:cNvSpPr>
              <p:nvPr/>
            </p:nvSpPr>
            <p:spPr bwMode="auto">
              <a:xfrm>
                <a:off x="1156" y="3008"/>
                <a:ext cx="1240" cy="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688"/>
                  </a:spcBef>
                  <a:buClr>
                    <a:srgbClr val="0099CC"/>
                  </a:buClr>
                  <a:buSzPct val="70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</a:rPr>
                  <a:t>Vegetal</a:t>
                </a:r>
              </a:p>
            </p:txBody>
          </p:sp>
        </p:grpSp>
        <p:grpSp>
          <p:nvGrpSpPr>
            <p:cNvPr id="8214" name="Group 22"/>
            <p:cNvGrpSpPr>
              <a:grpSpLocks/>
            </p:cNvGrpSpPr>
            <p:nvPr/>
          </p:nvGrpSpPr>
          <p:grpSpPr bwMode="auto">
            <a:xfrm>
              <a:off x="3636" y="2632"/>
              <a:ext cx="1239" cy="375"/>
              <a:chOff x="3636" y="2632"/>
              <a:chExt cx="1239" cy="375"/>
            </a:xfrm>
          </p:grpSpPr>
          <p:sp>
            <p:nvSpPr>
              <p:cNvPr id="8215" name="AutoShape 23"/>
              <p:cNvSpPr>
                <a:spLocks noChangeArrowheads="1"/>
              </p:cNvSpPr>
              <p:nvPr/>
            </p:nvSpPr>
            <p:spPr bwMode="auto">
              <a:xfrm>
                <a:off x="3636" y="2632"/>
                <a:ext cx="1240" cy="376"/>
              </a:xfrm>
              <a:prstGeom prst="roundRect">
                <a:avLst>
                  <a:gd name="adj" fmla="val 26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216" name="Text Box 24"/>
              <p:cNvSpPr txBox="1">
                <a:spLocks noChangeArrowheads="1"/>
              </p:cNvSpPr>
              <p:nvPr/>
            </p:nvSpPr>
            <p:spPr bwMode="auto">
              <a:xfrm>
                <a:off x="3636" y="2632"/>
                <a:ext cx="1240" cy="3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688"/>
                  </a:spcBef>
                  <a:buClr>
                    <a:srgbClr val="0099CC"/>
                  </a:buClr>
                  <a:buSzPct val="70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</a:rPr>
                  <a:t>29,4</a:t>
                </a:r>
              </a:p>
            </p:txBody>
          </p:sp>
        </p:grpSp>
        <p:grpSp>
          <p:nvGrpSpPr>
            <p:cNvPr id="8217" name="Group 25"/>
            <p:cNvGrpSpPr>
              <a:grpSpLocks/>
            </p:cNvGrpSpPr>
            <p:nvPr/>
          </p:nvGrpSpPr>
          <p:grpSpPr bwMode="auto">
            <a:xfrm>
              <a:off x="2396" y="2632"/>
              <a:ext cx="1239" cy="375"/>
              <a:chOff x="2396" y="2632"/>
              <a:chExt cx="1239" cy="375"/>
            </a:xfrm>
          </p:grpSpPr>
          <p:sp>
            <p:nvSpPr>
              <p:cNvPr id="8218" name="AutoShape 26"/>
              <p:cNvSpPr>
                <a:spLocks noChangeArrowheads="1"/>
              </p:cNvSpPr>
              <p:nvPr/>
            </p:nvSpPr>
            <p:spPr bwMode="auto">
              <a:xfrm>
                <a:off x="2396" y="2632"/>
                <a:ext cx="1240" cy="376"/>
              </a:xfrm>
              <a:prstGeom prst="roundRect">
                <a:avLst>
                  <a:gd name="adj" fmla="val 26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219" name="Text Box 27"/>
              <p:cNvSpPr txBox="1">
                <a:spLocks noChangeArrowheads="1"/>
              </p:cNvSpPr>
              <p:nvPr/>
            </p:nvSpPr>
            <p:spPr bwMode="auto">
              <a:xfrm>
                <a:off x="2396" y="2632"/>
                <a:ext cx="1240" cy="3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688"/>
                  </a:spcBef>
                  <a:buClr>
                    <a:srgbClr val="0099CC"/>
                  </a:buClr>
                  <a:buSzPct val="70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</a:rPr>
                  <a:t>32</a:t>
                </a:r>
              </a:p>
            </p:txBody>
          </p:sp>
        </p:grpSp>
        <p:grpSp>
          <p:nvGrpSpPr>
            <p:cNvPr id="8220" name="Group 28"/>
            <p:cNvGrpSpPr>
              <a:grpSpLocks/>
            </p:cNvGrpSpPr>
            <p:nvPr/>
          </p:nvGrpSpPr>
          <p:grpSpPr bwMode="auto">
            <a:xfrm>
              <a:off x="1156" y="2632"/>
              <a:ext cx="1239" cy="375"/>
              <a:chOff x="1156" y="2632"/>
              <a:chExt cx="1239" cy="375"/>
            </a:xfrm>
          </p:grpSpPr>
          <p:sp>
            <p:nvSpPr>
              <p:cNvPr id="8221" name="AutoShape 29"/>
              <p:cNvSpPr>
                <a:spLocks noChangeArrowheads="1"/>
              </p:cNvSpPr>
              <p:nvPr/>
            </p:nvSpPr>
            <p:spPr bwMode="auto">
              <a:xfrm>
                <a:off x="1156" y="2632"/>
                <a:ext cx="1240" cy="376"/>
              </a:xfrm>
              <a:prstGeom prst="roundRect">
                <a:avLst>
                  <a:gd name="adj" fmla="val 26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222" name="Text Box 30"/>
              <p:cNvSpPr txBox="1">
                <a:spLocks noChangeArrowheads="1"/>
              </p:cNvSpPr>
              <p:nvPr/>
            </p:nvSpPr>
            <p:spPr bwMode="auto">
              <a:xfrm>
                <a:off x="1156" y="2632"/>
                <a:ext cx="1240" cy="3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688"/>
                  </a:spcBef>
                  <a:buClr>
                    <a:srgbClr val="0099CC"/>
                  </a:buClr>
                  <a:buSzPct val="70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</a:rPr>
                  <a:t>Animal</a:t>
                </a:r>
              </a:p>
            </p:txBody>
          </p:sp>
        </p:grpSp>
        <p:grpSp>
          <p:nvGrpSpPr>
            <p:cNvPr id="8223" name="Group 31"/>
            <p:cNvGrpSpPr>
              <a:grpSpLocks/>
            </p:cNvGrpSpPr>
            <p:nvPr/>
          </p:nvGrpSpPr>
          <p:grpSpPr bwMode="auto">
            <a:xfrm>
              <a:off x="3636" y="2256"/>
              <a:ext cx="1239" cy="375"/>
              <a:chOff x="3636" y="2256"/>
              <a:chExt cx="1239" cy="375"/>
            </a:xfrm>
          </p:grpSpPr>
          <p:sp>
            <p:nvSpPr>
              <p:cNvPr id="8224" name="AutoShape 32"/>
              <p:cNvSpPr>
                <a:spLocks noChangeArrowheads="1"/>
              </p:cNvSpPr>
              <p:nvPr/>
            </p:nvSpPr>
            <p:spPr bwMode="auto">
              <a:xfrm>
                <a:off x="3636" y="2256"/>
                <a:ext cx="1240" cy="376"/>
              </a:xfrm>
              <a:prstGeom prst="roundRect">
                <a:avLst>
                  <a:gd name="adj" fmla="val 26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225" name="Text Box 33"/>
              <p:cNvSpPr txBox="1">
                <a:spLocks noChangeArrowheads="1"/>
              </p:cNvSpPr>
              <p:nvPr/>
            </p:nvSpPr>
            <p:spPr bwMode="auto">
              <a:xfrm>
                <a:off x="3636" y="2256"/>
                <a:ext cx="1240" cy="3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688"/>
                  </a:spcBef>
                  <a:buClr>
                    <a:srgbClr val="0099CC"/>
                  </a:buClr>
                  <a:buSzPct val="70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</a:rPr>
                  <a:t>66,1</a:t>
                </a:r>
              </a:p>
            </p:txBody>
          </p:sp>
        </p:grpSp>
        <p:grpSp>
          <p:nvGrpSpPr>
            <p:cNvPr id="8226" name="Group 34"/>
            <p:cNvGrpSpPr>
              <a:grpSpLocks/>
            </p:cNvGrpSpPr>
            <p:nvPr/>
          </p:nvGrpSpPr>
          <p:grpSpPr bwMode="auto">
            <a:xfrm>
              <a:off x="2396" y="2256"/>
              <a:ext cx="1239" cy="375"/>
              <a:chOff x="2396" y="2256"/>
              <a:chExt cx="1239" cy="375"/>
            </a:xfrm>
          </p:grpSpPr>
          <p:sp>
            <p:nvSpPr>
              <p:cNvPr id="8227" name="AutoShape 35"/>
              <p:cNvSpPr>
                <a:spLocks noChangeArrowheads="1"/>
              </p:cNvSpPr>
              <p:nvPr/>
            </p:nvSpPr>
            <p:spPr bwMode="auto">
              <a:xfrm>
                <a:off x="2396" y="2256"/>
                <a:ext cx="1240" cy="376"/>
              </a:xfrm>
              <a:prstGeom prst="roundRect">
                <a:avLst>
                  <a:gd name="adj" fmla="val 26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228" name="Text Box 36"/>
              <p:cNvSpPr txBox="1">
                <a:spLocks noChangeArrowheads="1"/>
              </p:cNvSpPr>
              <p:nvPr/>
            </p:nvSpPr>
            <p:spPr bwMode="auto">
              <a:xfrm>
                <a:off x="2396" y="2256"/>
                <a:ext cx="1240" cy="3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688"/>
                  </a:spcBef>
                  <a:buClr>
                    <a:srgbClr val="0099CC"/>
                  </a:buClr>
                  <a:buSzPct val="70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</a:rPr>
                  <a:t>72</a:t>
                </a:r>
              </a:p>
            </p:txBody>
          </p:sp>
        </p:grpSp>
        <p:grpSp>
          <p:nvGrpSpPr>
            <p:cNvPr id="8229" name="Group 37"/>
            <p:cNvGrpSpPr>
              <a:grpSpLocks/>
            </p:cNvGrpSpPr>
            <p:nvPr/>
          </p:nvGrpSpPr>
          <p:grpSpPr bwMode="auto">
            <a:xfrm>
              <a:off x="1156" y="2256"/>
              <a:ext cx="1239" cy="375"/>
              <a:chOff x="1156" y="2256"/>
              <a:chExt cx="1239" cy="375"/>
            </a:xfrm>
          </p:grpSpPr>
          <p:sp>
            <p:nvSpPr>
              <p:cNvPr id="8230" name="AutoShape 38"/>
              <p:cNvSpPr>
                <a:spLocks noChangeArrowheads="1"/>
              </p:cNvSpPr>
              <p:nvPr/>
            </p:nvSpPr>
            <p:spPr bwMode="auto">
              <a:xfrm>
                <a:off x="1156" y="2256"/>
                <a:ext cx="1240" cy="376"/>
              </a:xfrm>
              <a:prstGeom prst="roundRect">
                <a:avLst>
                  <a:gd name="adj" fmla="val 26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231" name="Text Box 39"/>
              <p:cNvSpPr txBox="1">
                <a:spLocks noChangeArrowheads="1"/>
              </p:cNvSpPr>
              <p:nvPr/>
            </p:nvSpPr>
            <p:spPr bwMode="auto">
              <a:xfrm>
                <a:off x="1156" y="2256"/>
                <a:ext cx="1240" cy="3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688"/>
                  </a:spcBef>
                  <a:buClr>
                    <a:srgbClr val="0099CC"/>
                  </a:buClr>
                  <a:buSzPct val="70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</a:rPr>
                  <a:t>Mista</a:t>
                </a:r>
              </a:p>
            </p:txBody>
          </p:sp>
        </p:grpSp>
        <p:grpSp>
          <p:nvGrpSpPr>
            <p:cNvPr id="8232" name="Group 40"/>
            <p:cNvGrpSpPr>
              <a:grpSpLocks/>
            </p:cNvGrpSpPr>
            <p:nvPr/>
          </p:nvGrpSpPr>
          <p:grpSpPr bwMode="auto">
            <a:xfrm>
              <a:off x="3636" y="1661"/>
              <a:ext cx="1239" cy="594"/>
              <a:chOff x="3636" y="1661"/>
              <a:chExt cx="1239" cy="594"/>
            </a:xfrm>
          </p:grpSpPr>
          <p:sp>
            <p:nvSpPr>
              <p:cNvPr id="8233" name="AutoShape 41"/>
              <p:cNvSpPr>
                <a:spLocks noChangeArrowheads="1"/>
              </p:cNvSpPr>
              <p:nvPr/>
            </p:nvSpPr>
            <p:spPr bwMode="auto">
              <a:xfrm>
                <a:off x="3636" y="1661"/>
                <a:ext cx="1240" cy="595"/>
              </a:xfrm>
              <a:prstGeom prst="roundRect">
                <a:avLst>
                  <a:gd name="adj" fmla="val 167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234" name="Text Box 42"/>
              <p:cNvSpPr txBox="1">
                <a:spLocks noChangeArrowheads="1"/>
              </p:cNvSpPr>
              <p:nvPr/>
            </p:nvSpPr>
            <p:spPr bwMode="auto">
              <a:xfrm>
                <a:off x="3636" y="1661"/>
                <a:ext cx="1240" cy="5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688"/>
                  </a:spcBef>
                  <a:buClr>
                    <a:srgbClr val="0099CC"/>
                  </a:buClr>
                  <a:buSzPct val="70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</a:rPr>
                  <a:t>%</a:t>
                </a:r>
              </a:p>
            </p:txBody>
          </p:sp>
        </p:grpSp>
        <p:grpSp>
          <p:nvGrpSpPr>
            <p:cNvPr id="8235" name="Group 43"/>
            <p:cNvGrpSpPr>
              <a:grpSpLocks/>
            </p:cNvGrpSpPr>
            <p:nvPr/>
          </p:nvGrpSpPr>
          <p:grpSpPr bwMode="auto">
            <a:xfrm>
              <a:off x="2396" y="1661"/>
              <a:ext cx="1239" cy="594"/>
              <a:chOff x="2396" y="1661"/>
              <a:chExt cx="1239" cy="594"/>
            </a:xfrm>
          </p:grpSpPr>
          <p:sp>
            <p:nvSpPr>
              <p:cNvPr id="8236" name="AutoShape 44"/>
              <p:cNvSpPr>
                <a:spLocks noChangeArrowheads="1"/>
              </p:cNvSpPr>
              <p:nvPr/>
            </p:nvSpPr>
            <p:spPr bwMode="auto">
              <a:xfrm>
                <a:off x="2396" y="1661"/>
                <a:ext cx="1240" cy="595"/>
              </a:xfrm>
              <a:prstGeom prst="roundRect">
                <a:avLst>
                  <a:gd name="adj" fmla="val 167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237" name="Text Box 45"/>
              <p:cNvSpPr txBox="1">
                <a:spLocks noChangeArrowheads="1"/>
              </p:cNvSpPr>
              <p:nvPr/>
            </p:nvSpPr>
            <p:spPr bwMode="auto">
              <a:xfrm>
                <a:off x="2396" y="1661"/>
                <a:ext cx="1240" cy="5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688"/>
                  </a:spcBef>
                  <a:buClr>
                    <a:srgbClr val="0099CC"/>
                  </a:buClr>
                  <a:buSzPct val="70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</a:rPr>
                  <a:t>N</a:t>
                </a:r>
              </a:p>
            </p:txBody>
          </p:sp>
        </p:grpSp>
        <p:grpSp>
          <p:nvGrpSpPr>
            <p:cNvPr id="8238" name="Group 46"/>
            <p:cNvGrpSpPr>
              <a:grpSpLocks/>
            </p:cNvGrpSpPr>
            <p:nvPr/>
          </p:nvGrpSpPr>
          <p:grpSpPr bwMode="auto">
            <a:xfrm>
              <a:off x="1156" y="1661"/>
              <a:ext cx="1239" cy="594"/>
              <a:chOff x="1156" y="1661"/>
              <a:chExt cx="1239" cy="594"/>
            </a:xfrm>
          </p:grpSpPr>
          <p:sp>
            <p:nvSpPr>
              <p:cNvPr id="8239" name="AutoShape 47"/>
              <p:cNvSpPr>
                <a:spLocks noChangeArrowheads="1"/>
              </p:cNvSpPr>
              <p:nvPr/>
            </p:nvSpPr>
            <p:spPr bwMode="auto">
              <a:xfrm>
                <a:off x="1156" y="1661"/>
                <a:ext cx="1240" cy="595"/>
              </a:xfrm>
              <a:prstGeom prst="roundRect">
                <a:avLst>
                  <a:gd name="adj" fmla="val 167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240" name="Text Box 48"/>
              <p:cNvSpPr txBox="1">
                <a:spLocks noChangeArrowheads="1"/>
              </p:cNvSpPr>
              <p:nvPr/>
            </p:nvSpPr>
            <p:spPr bwMode="auto">
              <a:xfrm>
                <a:off x="1156" y="1661"/>
                <a:ext cx="1240" cy="5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688"/>
                  </a:spcBef>
                  <a:buClr>
                    <a:srgbClr val="0099CC"/>
                  </a:buClr>
                  <a:buSzPct val="70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</a:rPr>
                  <a:t>Origem do alimento</a:t>
                </a:r>
              </a:p>
            </p:txBody>
          </p:sp>
        </p:grpSp>
        <p:sp>
          <p:nvSpPr>
            <p:cNvPr id="8241" name="Line 49"/>
            <p:cNvSpPr>
              <a:spLocks noChangeShapeType="1"/>
            </p:cNvSpPr>
            <p:nvPr/>
          </p:nvSpPr>
          <p:spPr bwMode="auto">
            <a:xfrm>
              <a:off x="1156" y="1661"/>
              <a:ext cx="3720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242" name="Line 50"/>
            <p:cNvSpPr>
              <a:spLocks noChangeShapeType="1"/>
            </p:cNvSpPr>
            <p:nvPr/>
          </p:nvSpPr>
          <p:spPr bwMode="auto">
            <a:xfrm>
              <a:off x="1156" y="3759"/>
              <a:ext cx="3720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243" name="Line 51"/>
            <p:cNvSpPr>
              <a:spLocks noChangeShapeType="1"/>
            </p:cNvSpPr>
            <p:nvPr/>
          </p:nvSpPr>
          <p:spPr bwMode="auto">
            <a:xfrm>
              <a:off x="1156" y="1661"/>
              <a:ext cx="1" cy="595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244" name="Line 52"/>
            <p:cNvSpPr>
              <a:spLocks noChangeShapeType="1"/>
            </p:cNvSpPr>
            <p:nvPr/>
          </p:nvSpPr>
          <p:spPr bwMode="auto">
            <a:xfrm>
              <a:off x="4876" y="1661"/>
              <a:ext cx="1" cy="595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245" name="Line 53"/>
            <p:cNvSpPr>
              <a:spLocks noChangeShapeType="1"/>
            </p:cNvSpPr>
            <p:nvPr/>
          </p:nvSpPr>
          <p:spPr bwMode="auto">
            <a:xfrm>
              <a:off x="1156" y="2256"/>
              <a:ext cx="1" cy="376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246" name="Line 54"/>
            <p:cNvSpPr>
              <a:spLocks noChangeShapeType="1"/>
            </p:cNvSpPr>
            <p:nvPr/>
          </p:nvSpPr>
          <p:spPr bwMode="auto">
            <a:xfrm>
              <a:off x="4876" y="2256"/>
              <a:ext cx="1" cy="376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247" name="Line 55"/>
            <p:cNvSpPr>
              <a:spLocks noChangeShapeType="1"/>
            </p:cNvSpPr>
            <p:nvPr/>
          </p:nvSpPr>
          <p:spPr bwMode="auto">
            <a:xfrm>
              <a:off x="1156" y="2632"/>
              <a:ext cx="1" cy="376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248" name="Line 56"/>
            <p:cNvSpPr>
              <a:spLocks noChangeShapeType="1"/>
            </p:cNvSpPr>
            <p:nvPr/>
          </p:nvSpPr>
          <p:spPr bwMode="auto">
            <a:xfrm>
              <a:off x="4876" y="2632"/>
              <a:ext cx="1" cy="376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249" name="Line 57"/>
            <p:cNvSpPr>
              <a:spLocks noChangeShapeType="1"/>
            </p:cNvSpPr>
            <p:nvPr/>
          </p:nvSpPr>
          <p:spPr bwMode="auto">
            <a:xfrm>
              <a:off x="1156" y="3008"/>
              <a:ext cx="1" cy="375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250" name="Line 58"/>
            <p:cNvSpPr>
              <a:spLocks noChangeShapeType="1"/>
            </p:cNvSpPr>
            <p:nvPr/>
          </p:nvSpPr>
          <p:spPr bwMode="auto">
            <a:xfrm>
              <a:off x="4876" y="3008"/>
              <a:ext cx="1" cy="375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251" name="Line 59"/>
            <p:cNvSpPr>
              <a:spLocks noChangeShapeType="1"/>
            </p:cNvSpPr>
            <p:nvPr/>
          </p:nvSpPr>
          <p:spPr bwMode="auto">
            <a:xfrm>
              <a:off x="1156" y="3383"/>
              <a:ext cx="1" cy="376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252" name="Line 60"/>
            <p:cNvSpPr>
              <a:spLocks noChangeShapeType="1"/>
            </p:cNvSpPr>
            <p:nvPr/>
          </p:nvSpPr>
          <p:spPr bwMode="auto">
            <a:xfrm>
              <a:off x="4876" y="3383"/>
              <a:ext cx="1" cy="376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253" name="Line 61"/>
            <p:cNvSpPr>
              <a:spLocks noChangeShapeType="1"/>
            </p:cNvSpPr>
            <p:nvPr/>
          </p:nvSpPr>
          <p:spPr bwMode="auto">
            <a:xfrm>
              <a:off x="1156" y="2256"/>
              <a:ext cx="3720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8254" name="Text Box 62"/>
          <p:cNvSpPr txBox="1">
            <a:spLocks noChangeArrowheads="1"/>
          </p:cNvSpPr>
          <p:nvPr/>
        </p:nvSpPr>
        <p:spPr bwMode="auto">
          <a:xfrm>
            <a:off x="1619250" y="6237288"/>
            <a:ext cx="6480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94000"/>
              </a:lnSpc>
              <a:spcBef>
                <a:spcPts val="1113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Times New Roman" pitchFamily="18" charset="0"/>
              </a:rPr>
              <a:t>(Zoli JA </a:t>
            </a:r>
            <a:r>
              <a:rPr lang="en-GB" i="1">
                <a:latin typeface="Times New Roman" pitchFamily="18" charset="0"/>
              </a:rPr>
              <a:t>et al</a:t>
            </a:r>
            <a:r>
              <a:rPr lang="en-GB">
                <a:latin typeface="Times New Roman" pitchFamily="18" charset="0"/>
              </a:rPr>
              <a:t>., </a:t>
            </a:r>
            <a:r>
              <a:rPr lang="en-GB" i="1">
                <a:latin typeface="Times New Roman" pitchFamily="18" charset="0"/>
              </a:rPr>
              <a:t>Higiene Alimentar</a:t>
            </a:r>
            <a:r>
              <a:rPr lang="en-GB">
                <a:latin typeface="Times New Roman" pitchFamily="18" charset="0"/>
              </a:rPr>
              <a:t>, vol. 16, n. 95, pp. 62-71 (2002))</a:t>
            </a:r>
          </a:p>
        </p:txBody>
      </p:sp>
      <p:sp>
        <p:nvSpPr>
          <p:cNvPr id="8255" name="Text Box 63"/>
          <p:cNvSpPr txBox="1">
            <a:spLocks noChangeArrowheads="1"/>
          </p:cNvSpPr>
          <p:nvPr/>
        </p:nvSpPr>
        <p:spPr bwMode="auto">
          <a:xfrm>
            <a:off x="1763713" y="1412875"/>
            <a:ext cx="6121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94000"/>
              </a:lnSpc>
              <a:spcBef>
                <a:spcPts val="123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Times New Roman" pitchFamily="18" charset="0"/>
              </a:rPr>
              <a:t>Tabela 1 – Número e percentual de alimentos segundo a origem, incriminados em surtos de doenças transmitidas por alimentos (Paraná, 1998)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oup 1"/>
          <p:cNvGrpSpPr>
            <a:grpSpLocks/>
          </p:cNvGrpSpPr>
          <p:nvPr/>
        </p:nvGrpSpPr>
        <p:grpSpPr bwMode="auto">
          <a:xfrm>
            <a:off x="1258888" y="1268413"/>
            <a:ext cx="7586662" cy="4748212"/>
            <a:chOff x="793" y="799"/>
            <a:chExt cx="4779" cy="2991"/>
          </a:xfrm>
        </p:grpSpPr>
        <p:grpSp>
          <p:nvGrpSpPr>
            <p:cNvPr id="9218" name="Group 2"/>
            <p:cNvGrpSpPr>
              <a:grpSpLocks/>
            </p:cNvGrpSpPr>
            <p:nvPr/>
          </p:nvGrpSpPr>
          <p:grpSpPr bwMode="auto">
            <a:xfrm>
              <a:off x="4719" y="3559"/>
              <a:ext cx="851" cy="229"/>
              <a:chOff x="4719" y="3559"/>
              <a:chExt cx="851" cy="229"/>
            </a:xfrm>
          </p:grpSpPr>
          <p:sp>
            <p:nvSpPr>
              <p:cNvPr id="9219" name="AutoShape 3"/>
              <p:cNvSpPr>
                <a:spLocks noChangeArrowheads="1"/>
              </p:cNvSpPr>
              <p:nvPr/>
            </p:nvSpPr>
            <p:spPr bwMode="auto">
              <a:xfrm>
                <a:off x="4719" y="3559"/>
                <a:ext cx="852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20" name="Text Box 4"/>
              <p:cNvSpPr txBox="1">
                <a:spLocks noChangeArrowheads="1"/>
              </p:cNvSpPr>
              <p:nvPr/>
            </p:nvSpPr>
            <p:spPr bwMode="auto">
              <a:xfrm>
                <a:off x="4719" y="3559"/>
                <a:ext cx="85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107 (100,0)</a:t>
                </a:r>
              </a:p>
            </p:txBody>
          </p:sp>
        </p:grpSp>
        <p:grpSp>
          <p:nvGrpSpPr>
            <p:cNvPr id="9221" name="Group 5"/>
            <p:cNvGrpSpPr>
              <a:grpSpLocks/>
            </p:cNvGrpSpPr>
            <p:nvPr/>
          </p:nvGrpSpPr>
          <p:grpSpPr bwMode="auto">
            <a:xfrm>
              <a:off x="4130" y="3559"/>
              <a:ext cx="588" cy="229"/>
              <a:chOff x="4130" y="3559"/>
              <a:chExt cx="588" cy="229"/>
            </a:xfrm>
          </p:grpSpPr>
          <p:sp>
            <p:nvSpPr>
              <p:cNvPr id="9222" name="AutoShape 6"/>
              <p:cNvSpPr>
                <a:spLocks noChangeArrowheads="1"/>
              </p:cNvSpPr>
              <p:nvPr/>
            </p:nvSpPr>
            <p:spPr bwMode="auto">
              <a:xfrm>
                <a:off x="4130" y="3559"/>
                <a:ext cx="589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23" name="Text Box 7"/>
              <p:cNvSpPr txBox="1">
                <a:spLocks noChangeArrowheads="1"/>
              </p:cNvSpPr>
              <p:nvPr/>
            </p:nvSpPr>
            <p:spPr bwMode="auto">
              <a:xfrm>
                <a:off x="4130" y="3559"/>
                <a:ext cx="58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100,0</a:t>
                </a:r>
              </a:p>
            </p:txBody>
          </p:sp>
        </p:grpSp>
        <p:grpSp>
          <p:nvGrpSpPr>
            <p:cNvPr id="9224" name="Group 8"/>
            <p:cNvGrpSpPr>
              <a:grpSpLocks/>
            </p:cNvGrpSpPr>
            <p:nvPr/>
          </p:nvGrpSpPr>
          <p:grpSpPr bwMode="auto">
            <a:xfrm>
              <a:off x="3495" y="3559"/>
              <a:ext cx="634" cy="229"/>
              <a:chOff x="3495" y="3559"/>
              <a:chExt cx="634" cy="229"/>
            </a:xfrm>
          </p:grpSpPr>
          <p:sp>
            <p:nvSpPr>
              <p:cNvPr id="9225" name="AutoShape 9"/>
              <p:cNvSpPr>
                <a:spLocks noChangeArrowheads="1"/>
              </p:cNvSpPr>
              <p:nvPr/>
            </p:nvSpPr>
            <p:spPr bwMode="auto">
              <a:xfrm>
                <a:off x="3495" y="3559"/>
                <a:ext cx="635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26" name="Text Box 10"/>
              <p:cNvSpPr txBox="1">
                <a:spLocks noChangeArrowheads="1"/>
              </p:cNvSpPr>
              <p:nvPr/>
            </p:nvSpPr>
            <p:spPr bwMode="auto">
              <a:xfrm>
                <a:off x="3495" y="3559"/>
                <a:ext cx="63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30</a:t>
                </a:r>
              </a:p>
            </p:txBody>
          </p:sp>
        </p:grpSp>
        <p:grpSp>
          <p:nvGrpSpPr>
            <p:cNvPr id="9227" name="Group 11"/>
            <p:cNvGrpSpPr>
              <a:grpSpLocks/>
            </p:cNvGrpSpPr>
            <p:nvPr/>
          </p:nvGrpSpPr>
          <p:grpSpPr bwMode="auto">
            <a:xfrm>
              <a:off x="2859" y="3559"/>
              <a:ext cx="636" cy="229"/>
              <a:chOff x="2859" y="3559"/>
              <a:chExt cx="636" cy="229"/>
            </a:xfrm>
          </p:grpSpPr>
          <p:sp>
            <p:nvSpPr>
              <p:cNvPr id="9228" name="AutoShape 12"/>
              <p:cNvSpPr>
                <a:spLocks noChangeArrowheads="1"/>
              </p:cNvSpPr>
              <p:nvPr/>
            </p:nvSpPr>
            <p:spPr bwMode="auto">
              <a:xfrm>
                <a:off x="2859" y="3559"/>
                <a:ext cx="637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29" name="Text Box 13"/>
              <p:cNvSpPr txBox="1">
                <a:spLocks noChangeArrowheads="1"/>
              </p:cNvSpPr>
              <p:nvPr/>
            </p:nvSpPr>
            <p:spPr bwMode="auto">
              <a:xfrm>
                <a:off x="2859" y="3559"/>
                <a:ext cx="637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100,0</a:t>
                </a:r>
              </a:p>
            </p:txBody>
          </p:sp>
        </p:grpSp>
        <p:grpSp>
          <p:nvGrpSpPr>
            <p:cNvPr id="9230" name="Group 14"/>
            <p:cNvGrpSpPr>
              <a:grpSpLocks/>
            </p:cNvGrpSpPr>
            <p:nvPr/>
          </p:nvGrpSpPr>
          <p:grpSpPr bwMode="auto">
            <a:xfrm>
              <a:off x="2231" y="3559"/>
              <a:ext cx="627" cy="229"/>
              <a:chOff x="2231" y="3559"/>
              <a:chExt cx="627" cy="229"/>
            </a:xfrm>
          </p:grpSpPr>
          <p:sp>
            <p:nvSpPr>
              <p:cNvPr id="9231" name="AutoShape 15"/>
              <p:cNvSpPr>
                <a:spLocks noChangeArrowheads="1"/>
              </p:cNvSpPr>
              <p:nvPr/>
            </p:nvSpPr>
            <p:spPr bwMode="auto">
              <a:xfrm>
                <a:off x="2231" y="3559"/>
                <a:ext cx="628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32" name="Text Box 16"/>
              <p:cNvSpPr txBox="1">
                <a:spLocks noChangeArrowheads="1"/>
              </p:cNvSpPr>
              <p:nvPr/>
            </p:nvSpPr>
            <p:spPr bwMode="auto">
              <a:xfrm>
                <a:off x="2231" y="3559"/>
                <a:ext cx="62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77</a:t>
                </a:r>
              </a:p>
            </p:txBody>
          </p:sp>
        </p:grpSp>
        <p:grpSp>
          <p:nvGrpSpPr>
            <p:cNvPr id="9233" name="Group 17"/>
            <p:cNvGrpSpPr>
              <a:grpSpLocks/>
            </p:cNvGrpSpPr>
            <p:nvPr/>
          </p:nvGrpSpPr>
          <p:grpSpPr bwMode="auto">
            <a:xfrm>
              <a:off x="793" y="3559"/>
              <a:ext cx="1437" cy="229"/>
              <a:chOff x="793" y="3559"/>
              <a:chExt cx="1437" cy="229"/>
            </a:xfrm>
          </p:grpSpPr>
          <p:sp>
            <p:nvSpPr>
              <p:cNvPr id="9234" name="AutoShape 18"/>
              <p:cNvSpPr>
                <a:spLocks noChangeArrowheads="1"/>
              </p:cNvSpPr>
              <p:nvPr/>
            </p:nvSpPr>
            <p:spPr bwMode="auto">
              <a:xfrm>
                <a:off x="793" y="3559"/>
                <a:ext cx="1438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35" name="Text Box 19"/>
              <p:cNvSpPr txBox="1">
                <a:spLocks noChangeArrowheads="1"/>
              </p:cNvSpPr>
              <p:nvPr/>
            </p:nvSpPr>
            <p:spPr bwMode="auto">
              <a:xfrm>
                <a:off x="793" y="3559"/>
                <a:ext cx="143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Total</a:t>
                </a:r>
              </a:p>
            </p:txBody>
          </p:sp>
        </p:grpSp>
        <p:grpSp>
          <p:nvGrpSpPr>
            <p:cNvPr id="9236" name="Group 20"/>
            <p:cNvGrpSpPr>
              <a:grpSpLocks/>
            </p:cNvGrpSpPr>
            <p:nvPr/>
          </p:nvGrpSpPr>
          <p:grpSpPr bwMode="auto">
            <a:xfrm>
              <a:off x="4719" y="3329"/>
              <a:ext cx="851" cy="229"/>
              <a:chOff x="4719" y="3329"/>
              <a:chExt cx="851" cy="229"/>
            </a:xfrm>
          </p:grpSpPr>
          <p:sp>
            <p:nvSpPr>
              <p:cNvPr id="9237" name="AutoShape 21"/>
              <p:cNvSpPr>
                <a:spLocks noChangeArrowheads="1"/>
              </p:cNvSpPr>
              <p:nvPr/>
            </p:nvSpPr>
            <p:spPr bwMode="auto">
              <a:xfrm>
                <a:off x="4719" y="3329"/>
                <a:ext cx="852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38" name="Text Box 22"/>
              <p:cNvSpPr txBox="1">
                <a:spLocks noChangeArrowheads="1"/>
              </p:cNvSpPr>
              <p:nvPr/>
            </p:nvSpPr>
            <p:spPr bwMode="auto">
              <a:xfrm>
                <a:off x="4719" y="3329"/>
                <a:ext cx="85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1  (0,9)</a:t>
                </a:r>
              </a:p>
            </p:txBody>
          </p:sp>
        </p:grpSp>
        <p:grpSp>
          <p:nvGrpSpPr>
            <p:cNvPr id="9239" name="Group 23"/>
            <p:cNvGrpSpPr>
              <a:grpSpLocks/>
            </p:cNvGrpSpPr>
            <p:nvPr/>
          </p:nvGrpSpPr>
          <p:grpSpPr bwMode="auto">
            <a:xfrm>
              <a:off x="4130" y="3329"/>
              <a:ext cx="588" cy="229"/>
              <a:chOff x="4130" y="3329"/>
              <a:chExt cx="588" cy="229"/>
            </a:xfrm>
          </p:grpSpPr>
          <p:sp>
            <p:nvSpPr>
              <p:cNvPr id="9240" name="AutoShape 24"/>
              <p:cNvSpPr>
                <a:spLocks noChangeArrowheads="1"/>
              </p:cNvSpPr>
              <p:nvPr/>
            </p:nvSpPr>
            <p:spPr bwMode="auto">
              <a:xfrm>
                <a:off x="4130" y="3329"/>
                <a:ext cx="589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41" name="Text Box 25"/>
              <p:cNvSpPr txBox="1">
                <a:spLocks noChangeArrowheads="1"/>
              </p:cNvSpPr>
              <p:nvPr/>
            </p:nvSpPr>
            <p:spPr bwMode="auto">
              <a:xfrm>
                <a:off x="4130" y="3329"/>
                <a:ext cx="58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3,3</a:t>
                </a:r>
              </a:p>
            </p:txBody>
          </p:sp>
        </p:grpSp>
        <p:sp>
          <p:nvSpPr>
            <p:cNvPr id="9242" name="AutoShape 26"/>
            <p:cNvSpPr>
              <a:spLocks noChangeArrowheads="1"/>
            </p:cNvSpPr>
            <p:nvPr/>
          </p:nvSpPr>
          <p:spPr bwMode="auto">
            <a:xfrm>
              <a:off x="3495" y="3329"/>
              <a:ext cx="635" cy="230"/>
            </a:xfrm>
            <a:prstGeom prst="roundRect">
              <a:avLst>
                <a:gd name="adj" fmla="val 4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9243" name="Group 27"/>
            <p:cNvGrpSpPr>
              <a:grpSpLocks/>
            </p:cNvGrpSpPr>
            <p:nvPr/>
          </p:nvGrpSpPr>
          <p:grpSpPr bwMode="auto">
            <a:xfrm>
              <a:off x="2859" y="3329"/>
              <a:ext cx="636" cy="229"/>
              <a:chOff x="2859" y="3329"/>
              <a:chExt cx="636" cy="229"/>
            </a:xfrm>
          </p:grpSpPr>
          <p:sp>
            <p:nvSpPr>
              <p:cNvPr id="9244" name="AutoShape 28"/>
              <p:cNvSpPr>
                <a:spLocks noChangeArrowheads="1"/>
              </p:cNvSpPr>
              <p:nvPr/>
            </p:nvSpPr>
            <p:spPr bwMode="auto">
              <a:xfrm>
                <a:off x="2859" y="3329"/>
                <a:ext cx="637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45" name="Text Box 29"/>
              <p:cNvSpPr txBox="1">
                <a:spLocks noChangeArrowheads="1"/>
              </p:cNvSpPr>
              <p:nvPr/>
            </p:nvSpPr>
            <p:spPr bwMode="auto">
              <a:xfrm>
                <a:off x="2859" y="3329"/>
                <a:ext cx="637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-</a:t>
                </a:r>
              </a:p>
            </p:txBody>
          </p:sp>
        </p:grpSp>
        <p:grpSp>
          <p:nvGrpSpPr>
            <p:cNvPr id="9246" name="Group 30"/>
            <p:cNvGrpSpPr>
              <a:grpSpLocks/>
            </p:cNvGrpSpPr>
            <p:nvPr/>
          </p:nvGrpSpPr>
          <p:grpSpPr bwMode="auto">
            <a:xfrm>
              <a:off x="2231" y="3329"/>
              <a:ext cx="627" cy="229"/>
              <a:chOff x="2231" y="3329"/>
              <a:chExt cx="627" cy="229"/>
            </a:xfrm>
          </p:grpSpPr>
          <p:sp>
            <p:nvSpPr>
              <p:cNvPr id="9247" name="AutoShape 31"/>
              <p:cNvSpPr>
                <a:spLocks noChangeArrowheads="1"/>
              </p:cNvSpPr>
              <p:nvPr/>
            </p:nvSpPr>
            <p:spPr bwMode="auto">
              <a:xfrm>
                <a:off x="2231" y="3329"/>
                <a:ext cx="628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48" name="Text Box 32"/>
              <p:cNvSpPr txBox="1">
                <a:spLocks noChangeArrowheads="1"/>
              </p:cNvSpPr>
              <p:nvPr/>
            </p:nvSpPr>
            <p:spPr bwMode="auto">
              <a:xfrm>
                <a:off x="2231" y="3329"/>
                <a:ext cx="62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-</a:t>
                </a:r>
              </a:p>
            </p:txBody>
          </p:sp>
        </p:grpSp>
        <p:grpSp>
          <p:nvGrpSpPr>
            <p:cNvPr id="9249" name="Group 33"/>
            <p:cNvGrpSpPr>
              <a:grpSpLocks/>
            </p:cNvGrpSpPr>
            <p:nvPr/>
          </p:nvGrpSpPr>
          <p:grpSpPr bwMode="auto">
            <a:xfrm>
              <a:off x="793" y="3329"/>
              <a:ext cx="1437" cy="229"/>
              <a:chOff x="793" y="3329"/>
              <a:chExt cx="1437" cy="229"/>
            </a:xfrm>
          </p:grpSpPr>
          <p:sp>
            <p:nvSpPr>
              <p:cNvPr id="9250" name="AutoShape 34"/>
              <p:cNvSpPr>
                <a:spLocks noChangeArrowheads="1"/>
              </p:cNvSpPr>
              <p:nvPr/>
            </p:nvSpPr>
            <p:spPr bwMode="auto">
              <a:xfrm>
                <a:off x="793" y="3329"/>
                <a:ext cx="1438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51" name="Text Box 35"/>
              <p:cNvSpPr txBox="1">
                <a:spLocks noChangeArrowheads="1"/>
              </p:cNvSpPr>
              <p:nvPr/>
            </p:nvSpPr>
            <p:spPr bwMode="auto">
              <a:xfrm>
                <a:off x="793" y="3329"/>
                <a:ext cx="143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eaLnBrk="0" hangingPunct="0">
                  <a:lnSpc>
                    <a:spcPct val="97000"/>
                  </a:lnSpc>
                  <a:spcBef>
                    <a:spcPts val="388"/>
                  </a:spcBef>
                  <a:buClr>
                    <a:srgbClr val="0099CC"/>
                  </a:buClr>
                  <a:buSzPct val="40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1600">
                    <a:solidFill>
                      <a:srgbClr val="000000"/>
                    </a:solidFill>
                  </a:rPr>
                  <a:t>Sub-total</a:t>
                </a:r>
              </a:p>
            </p:txBody>
          </p:sp>
        </p:grpSp>
        <p:grpSp>
          <p:nvGrpSpPr>
            <p:cNvPr id="9252" name="Group 36"/>
            <p:cNvGrpSpPr>
              <a:grpSpLocks/>
            </p:cNvGrpSpPr>
            <p:nvPr/>
          </p:nvGrpSpPr>
          <p:grpSpPr bwMode="auto">
            <a:xfrm>
              <a:off x="4719" y="3099"/>
              <a:ext cx="851" cy="229"/>
              <a:chOff x="4719" y="3099"/>
              <a:chExt cx="851" cy="229"/>
            </a:xfrm>
          </p:grpSpPr>
          <p:sp>
            <p:nvSpPr>
              <p:cNvPr id="9253" name="AutoShape 37"/>
              <p:cNvSpPr>
                <a:spLocks noChangeArrowheads="1"/>
              </p:cNvSpPr>
              <p:nvPr/>
            </p:nvSpPr>
            <p:spPr bwMode="auto">
              <a:xfrm>
                <a:off x="4719" y="3099"/>
                <a:ext cx="852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54" name="Text Box 38"/>
              <p:cNvSpPr txBox="1">
                <a:spLocks noChangeArrowheads="1"/>
              </p:cNvSpPr>
              <p:nvPr/>
            </p:nvSpPr>
            <p:spPr bwMode="auto">
              <a:xfrm>
                <a:off x="4719" y="3099"/>
                <a:ext cx="85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1  (0,9)</a:t>
                </a:r>
              </a:p>
            </p:txBody>
          </p:sp>
        </p:grpSp>
        <p:grpSp>
          <p:nvGrpSpPr>
            <p:cNvPr id="9255" name="Group 39"/>
            <p:cNvGrpSpPr>
              <a:grpSpLocks/>
            </p:cNvGrpSpPr>
            <p:nvPr/>
          </p:nvGrpSpPr>
          <p:grpSpPr bwMode="auto">
            <a:xfrm>
              <a:off x="4130" y="3099"/>
              <a:ext cx="588" cy="229"/>
              <a:chOff x="4130" y="3099"/>
              <a:chExt cx="588" cy="229"/>
            </a:xfrm>
          </p:grpSpPr>
          <p:sp>
            <p:nvSpPr>
              <p:cNvPr id="9256" name="AutoShape 40"/>
              <p:cNvSpPr>
                <a:spLocks noChangeArrowheads="1"/>
              </p:cNvSpPr>
              <p:nvPr/>
            </p:nvSpPr>
            <p:spPr bwMode="auto">
              <a:xfrm>
                <a:off x="4130" y="3099"/>
                <a:ext cx="589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57" name="Text Box 41"/>
              <p:cNvSpPr txBox="1">
                <a:spLocks noChangeArrowheads="1"/>
              </p:cNvSpPr>
              <p:nvPr/>
            </p:nvSpPr>
            <p:spPr bwMode="auto">
              <a:xfrm>
                <a:off x="4130" y="3099"/>
                <a:ext cx="58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3,3</a:t>
                </a:r>
              </a:p>
            </p:txBody>
          </p:sp>
        </p:grpSp>
        <p:sp>
          <p:nvSpPr>
            <p:cNvPr id="9258" name="AutoShape 42"/>
            <p:cNvSpPr>
              <a:spLocks noChangeArrowheads="1"/>
            </p:cNvSpPr>
            <p:nvPr/>
          </p:nvSpPr>
          <p:spPr bwMode="auto">
            <a:xfrm>
              <a:off x="3495" y="3099"/>
              <a:ext cx="635" cy="230"/>
            </a:xfrm>
            <a:prstGeom prst="roundRect">
              <a:avLst>
                <a:gd name="adj" fmla="val 4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9259" name="Group 43"/>
            <p:cNvGrpSpPr>
              <a:grpSpLocks/>
            </p:cNvGrpSpPr>
            <p:nvPr/>
          </p:nvGrpSpPr>
          <p:grpSpPr bwMode="auto">
            <a:xfrm>
              <a:off x="2859" y="3099"/>
              <a:ext cx="636" cy="229"/>
              <a:chOff x="2859" y="3099"/>
              <a:chExt cx="636" cy="229"/>
            </a:xfrm>
          </p:grpSpPr>
          <p:sp>
            <p:nvSpPr>
              <p:cNvPr id="9260" name="AutoShape 44"/>
              <p:cNvSpPr>
                <a:spLocks noChangeArrowheads="1"/>
              </p:cNvSpPr>
              <p:nvPr/>
            </p:nvSpPr>
            <p:spPr bwMode="auto">
              <a:xfrm>
                <a:off x="2859" y="3099"/>
                <a:ext cx="637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61" name="Text Box 45"/>
              <p:cNvSpPr txBox="1">
                <a:spLocks noChangeArrowheads="1"/>
              </p:cNvSpPr>
              <p:nvPr/>
            </p:nvSpPr>
            <p:spPr bwMode="auto">
              <a:xfrm>
                <a:off x="2859" y="3099"/>
                <a:ext cx="637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-</a:t>
                </a:r>
              </a:p>
            </p:txBody>
          </p:sp>
        </p:grpSp>
        <p:grpSp>
          <p:nvGrpSpPr>
            <p:cNvPr id="9262" name="Group 46"/>
            <p:cNvGrpSpPr>
              <a:grpSpLocks/>
            </p:cNvGrpSpPr>
            <p:nvPr/>
          </p:nvGrpSpPr>
          <p:grpSpPr bwMode="auto">
            <a:xfrm>
              <a:off x="2231" y="3099"/>
              <a:ext cx="627" cy="229"/>
              <a:chOff x="2231" y="3099"/>
              <a:chExt cx="627" cy="229"/>
            </a:xfrm>
          </p:grpSpPr>
          <p:sp>
            <p:nvSpPr>
              <p:cNvPr id="9263" name="AutoShape 47"/>
              <p:cNvSpPr>
                <a:spLocks noChangeArrowheads="1"/>
              </p:cNvSpPr>
              <p:nvPr/>
            </p:nvSpPr>
            <p:spPr bwMode="auto">
              <a:xfrm>
                <a:off x="2231" y="3099"/>
                <a:ext cx="628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64" name="Text Box 48"/>
              <p:cNvSpPr txBox="1">
                <a:spLocks noChangeArrowheads="1"/>
              </p:cNvSpPr>
              <p:nvPr/>
            </p:nvSpPr>
            <p:spPr bwMode="auto">
              <a:xfrm>
                <a:off x="2231" y="3099"/>
                <a:ext cx="62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-</a:t>
                </a:r>
              </a:p>
            </p:txBody>
          </p:sp>
        </p:grpSp>
        <p:grpSp>
          <p:nvGrpSpPr>
            <p:cNvPr id="9265" name="Group 49"/>
            <p:cNvGrpSpPr>
              <a:grpSpLocks/>
            </p:cNvGrpSpPr>
            <p:nvPr/>
          </p:nvGrpSpPr>
          <p:grpSpPr bwMode="auto">
            <a:xfrm>
              <a:off x="793" y="3099"/>
              <a:ext cx="1438" cy="230"/>
              <a:chOff x="793" y="3099"/>
              <a:chExt cx="1438" cy="230"/>
            </a:xfrm>
          </p:grpSpPr>
          <p:sp>
            <p:nvSpPr>
              <p:cNvPr id="9266" name="AutoShape 50"/>
              <p:cNvSpPr>
                <a:spLocks noChangeArrowheads="1"/>
              </p:cNvSpPr>
              <p:nvPr/>
            </p:nvSpPr>
            <p:spPr bwMode="auto">
              <a:xfrm>
                <a:off x="793" y="3099"/>
                <a:ext cx="1438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67" name="Text Box 51"/>
              <p:cNvSpPr txBox="1">
                <a:spLocks noChangeArrowheads="1"/>
              </p:cNvSpPr>
              <p:nvPr/>
            </p:nvSpPr>
            <p:spPr bwMode="auto">
              <a:xfrm>
                <a:off x="793" y="3099"/>
                <a:ext cx="1438" cy="2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eaLnBrk="0" hangingPunct="0">
                  <a:lnSpc>
                    <a:spcPct val="97000"/>
                  </a:lnSpc>
                  <a:spcBef>
                    <a:spcPts val="388"/>
                  </a:spcBef>
                  <a:buClr>
                    <a:srgbClr val="0099CC"/>
                  </a:buClr>
                  <a:buSzPct val="40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1600">
                    <a:solidFill>
                      <a:srgbClr val="000000"/>
                    </a:solidFill>
                  </a:rPr>
                  <a:t>Agrotóxicos</a:t>
                </a:r>
              </a:p>
            </p:txBody>
          </p:sp>
        </p:grpSp>
        <p:sp>
          <p:nvSpPr>
            <p:cNvPr id="9268" name="AutoShape 52"/>
            <p:cNvSpPr>
              <a:spLocks noChangeArrowheads="1"/>
            </p:cNvSpPr>
            <p:nvPr/>
          </p:nvSpPr>
          <p:spPr bwMode="auto">
            <a:xfrm>
              <a:off x="4719" y="2869"/>
              <a:ext cx="852" cy="230"/>
            </a:xfrm>
            <a:prstGeom prst="roundRect">
              <a:avLst>
                <a:gd name="adj" fmla="val 4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69" name="AutoShape 53"/>
            <p:cNvSpPr>
              <a:spLocks noChangeArrowheads="1"/>
            </p:cNvSpPr>
            <p:nvPr/>
          </p:nvSpPr>
          <p:spPr bwMode="auto">
            <a:xfrm>
              <a:off x="4130" y="2869"/>
              <a:ext cx="589" cy="230"/>
            </a:xfrm>
            <a:prstGeom prst="roundRect">
              <a:avLst>
                <a:gd name="adj" fmla="val 4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70" name="AutoShape 54"/>
            <p:cNvSpPr>
              <a:spLocks noChangeArrowheads="1"/>
            </p:cNvSpPr>
            <p:nvPr/>
          </p:nvSpPr>
          <p:spPr bwMode="auto">
            <a:xfrm>
              <a:off x="3495" y="2869"/>
              <a:ext cx="635" cy="230"/>
            </a:xfrm>
            <a:prstGeom prst="roundRect">
              <a:avLst>
                <a:gd name="adj" fmla="val 4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71" name="AutoShape 55"/>
            <p:cNvSpPr>
              <a:spLocks noChangeArrowheads="1"/>
            </p:cNvSpPr>
            <p:nvPr/>
          </p:nvSpPr>
          <p:spPr bwMode="auto">
            <a:xfrm>
              <a:off x="2859" y="2869"/>
              <a:ext cx="637" cy="230"/>
            </a:xfrm>
            <a:prstGeom prst="roundRect">
              <a:avLst>
                <a:gd name="adj" fmla="val 4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72" name="AutoShape 56"/>
            <p:cNvSpPr>
              <a:spLocks noChangeArrowheads="1"/>
            </p:cNvSpPr>
            <p:nvPr/>
          </p:nvSpPr>
          <p:spPr bwMode="auto">
            <a:xfrm>
              <a:off x="2231" y="2869"/>
              <a:ext cx="628" cy="230"/>
            </a:xfrm>
            <a:prstGeom prst="roundRect">
              <a:avLst>
                <a:gd name="adj" fmla="val 4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9273" name="Group 57"/>
            <p:cNvGrpSpPr>
              <a:grpSpLocks/>
            </p:cNvGrpSpPr>
            <p:nvPr/>
          </p:nvGrpSpPr>
          <p:grpSpPr bwMode="auto">
            <a:xfrm>
              <a:off x="793" y="2869"/>
              <a:ext cx="1437" cy="229"/>
              <a:chOff x="793" y="2869"/>
              <a:chExt cx="1437" cy="229"/>
            </a:xfrm>
          </p:grpSpPr>
          <p:sp>
            <p:nvSpPr>
              <p:cNvPr id="9274" name="AutoShape 58"/>
              <p:cNvSpPr>
                <a:spLocks noChangeArrowheads="1"/>
              </p:cNvSpPr>
              <p:nvPr/>
            </p:nvSpPr>
            <p:spPr bwMode="auto">
              <a:xfrm>
                <a:off x="793" y="2869"/>
                <a:ext cx="1438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75" name="Text Box 59"/>
              <p:cNvSpPr txBox="1">
                <a:spLocks noChangeArrowheads="1"/>
              </p:cNvSpPr>
              <p:nvPr/>
            </p:nvSpPr>
            <p:spPr bwMode="auto">
              <a:xfrm>
                <a:off x="793" y="2869"/>
                <a:ext cx="143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2 – Química</a:t>
                </a:r>
              </a:p>
            </p:txBody>
          </p:sp>
        </p:grpSp>
        <p:grpSp>
          <p:nvGrpSpPr>
            <p:cNvPr id="9276" name="Group 60"/>
            <p:cNvGrpSpPr>
              <a:grpSpLocks/>
            </p:cNvGrpSpPr>
            <p:nvPr/>
          </p:nvGrpSpPr>
          <p:grpSpPr bwMode="auto">
            <a:xfrm>
              <a:off x="4719" y="2639"/>
              <a:ext cx="851" cy="229"/>
              <a:chOff x="4719" y="2639"/>
              <a:chExt cx="851" cy="229"/>
            </a:xfrm>
          </p:grpSpPr>
          <p:sp>
            <p:nvSpPr>
              <p:cNvPr id="9277" name="AutoShape 61"/>
              <p:cNvSpPr>
                <a:spLocks noChangeArrowheads="1"/>
              </p:cNvSpPr>
              <p:nvPr/>
            </p:nvSpPr>
            <p:spPr bwMode="auto">
              <a:xfrm>
                <a:off x="4719" y="2639"/>
                <a:ext cx="852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78" name="Text Box 62"/>
              <p:cNvSpPr txBox="1">
                <a:spLocks noChangeArrowheads="1"/>
              </p:cNvSpPr>
              <p:nvPr/>
            </p:nvSpPr>
            <p:spPr bwMode="auto">
              <a:xfrm>
                <a:off x="4719" y="2639"/>
                <a:ext cx="85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106  (99,1)</a:t>
                </a:r>
              </a:p>
            </p:txBody>
          </p:sp>
        </p:grpSp>
        <p:grpSp>
          <p:nvGrpSpPr>
            <p:cNvPr id="9279" name="Group 63"/>
            <p:cNvGrpSpPr>
              <a:grpSpLocks/>
            </p:cNvGrpSpPr>
            <p:nvPr/>
          </p:nvGrpSpPr>
          <p:grpSpPr bwMode="auto">
            <a:xfrm>
              <a:off x="4130" y="2639"/>
              <a:ext cx="588" cy="229"/>
              <a:chOff x="4130" y="2639"/>
              <a:chExt cx="588" cy="229"/>
            </a:xfrm>
          </p:grpSpPr>
          <p:sp>
            <p:nvSpPr>
              <p:cNvPr id="9280" name="AutoShape 64"/>
              <p:cNvSpPr>
                <a:spLocks noChangeArrowheads="1"/>
              </p:cNvSpPr>
              <p:nvPr/>
            </p:nvSpPr>
            <p:spPr bwMode="auto">
              <a:xfrm>
                <a:off x="4130" y="2639"/>
                <a:ext cx="589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81" name="Text Box 65"/>
              <p:cNvSpPr txBox="1">
                <a:spLocks noChangeArrowheads="1"/>
              </p:cNvSpPr>
              <p:nvPr/>
            </p:nvSpPr>
            <p:spPr bwMode="auto">
              <a:xfrm>
                <a:off x="4130" y="2639"/>
                <a:ext cx="58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96,7</a:t>
                </a:r>
              </a:p>
            </p:txBody>
          </p:sp>
        </p:grpSp>
        <p:grpSp>
          <p:nvGrpSpPr>
            <p:cNvPr id="9282" name="Group 66"/>
            <p:cNvGrpSpPr>
              <a:grpSpLocks/>
            </p:cNvGrpSpPr>
            <p:nvPr/>
          </p:nvGrpSpPr>
          <p:grpSpPr bwMode="auto">
            <a:xfrm>
              <a:off x="3495" y="2639"/>
              <a:ext cx="634" cy="229"/>
              <a:chOff x="3495" y="2639"/>
              <a:chExt cx="634" cy="229"/>
            </a:xfrm>
          </p:grpSpPr>
          <p:sp>
            <p:nvSpPr>
              <p:cNvPr id="9283" name="AutoShape 67"/>
              <p:cNvSpPr>
                <a:spLocks noChangeArrowheads="1"/>
              </p:cNvSpPr>
              <p:nvPr/>
            </p:nvSpPr>
            <p:spPr bwMode="auto">
              <a:xfrm>
                <a:off x="3495" y="2639"/>
                <a:ext cx="635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84" name="Text Box 68"/>
              <p:cNvSpPr txBox="1">
                <a:spLocks noChangeArrowheads="1"/>
              </p:cNvSpPr>
              <p:nvPr/>
            </p:nvSpPr>
            <p:spPr bwMode="auto">
              <a:xfrm>
                <a:off x="3495" y="2639"/>
                <a:ext cx="63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29</a:t>
                </a:r>
              </a:p>
            </p:txBody>
          </p:sp>
        </p:grpSp>
        <p:grpSp>
          <p:nvGrpSpPr>
            <p:cNvPr id="9285" name="Group 69"/>
            <p:cNvGrpSpPr>
              <a:grpSpLocks/>
            </p:cNvGrpSpPr>
            <p:nvPr/>
          </p:nvGrpSpPr>
          <p:grpSpPr bwMode="auto">
            <a:xfrm>
              <a:off x="2859" y="2639"/>
              <a:ext cx="636" cy="229"/>
              <a:chOff x="2859" y="2639"/>
              <a:chExt cx="636" cy="229"/>
            </a:xfrm>
          </p:grpSpPr>
          <p:sp>
            <p:nvSpPr>
              <p:cNvPr id="9286" name="AutoShape 70"/>
              <p:cNvSpPr>
                <a:spLocks noChangeArrowheads="1"/>
              </p:cNvSpPr>
              <p:nvPr/>
            </p:nvSpPr>
            <p:spPr bwMode="auto">
              <a:xfrm>
                <a:off x="2859" y="2639"/>
                <a:ext cx="637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87" name="Text Box 71"/>
              <p:cNvSpPr txBox="1">
                <a:spLocks noChangeArrowheads="1"/>
              </p:cNvSpPr>
              <p:nvPr/>
            </p:nvSpPr>
            <p:spPr bwMode="auto">
              <a:xfrm>
                <a:off x="2859" y="2639"/>
                <a:ext cx="637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100,0</a:t>
                </a:r>
              </a:p>
            </p:txBody>
          </p:sp>
        </p:grpSp>
        <p:grpSp>
          <p:nvGrpSpPr>
            <p:cNvPr id="9288" name="Group 72"/>
            <p:cNvGrpSpPr>
              <a:grpSpLocks/>
            </p:cNvGrpSpPr>
            <p:nvPr/>
          </p:nvGrpSpPr>
          <p:grpSpPr bwMode="auto">
            <a:xfrm>
              <a:off x="2231" y="2639"/>
              <a:ext cx="627" cy="229"/>
              <a:chOff x="2231" y="2639"/>
              <a:chExt cx="627" cy="229"/>
            </a:xfrm>
          </p:grpSpPr>
          <p:sp>
            <p:nvSpPr>
              <p:cNvPr id="9289" name="AutoShape 73"/>
              <p:cNvSpPr>
                <a:spLocks noChangeArrowheads="1"/>
              </p:cNvSpPr>
              <p:nvPr/>
            </p:nvSpPr>
            <p:spPr bwMode="auto">
              <a:xfrm>
                <a:off x="2231" y="2639"/>
                <a:ext cx="628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90" name="Text Box 74"/>
              <p:cNvSpPr txBox="1">
                <a:spLocks noChangeArrowheads="1"/>
              </p:cNvSpPr>
              <p:nvPr/>
            </p:nvSpPr>
            <p:spPr bwMode="auto">
              <a:xfrm>
                <a:off x="2231" y="2639"/>
                <a:ext cx="62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77</a:t>
                </a:r>
              </a:p>
            </p:txBody>
          </p:sp>
        </p:grpSp>
        <p:grpSp>
          <p:nvGrpSpPr>
            <p:cNvPr id="9291" name="Group 75"/>
            <p:cNvGrpSpPr>
              <a:grpSpLocks/>
            </p:cNvGrpSpPr>
            <p:nvPr/>
          </p:nvGrpSpPr>
          <p:grpSpPr bwMode="auto">
            <a:xfrm>
              <a:off x="793" y="2639"/>
              <a:ext cx="1437" cy="229"/>
              <a:chOff x="793" y="2639"/>
              <a:chExt cx="1437" cy="229"/>
            </a:xfrm>
          </p:grpSpPr>
          <p:sp>
            <p:nvSpPr>
              <p:cNvPr id="9292" name="AutoShape 76"/>
              <p:cNvSpPr>
                <a:spLocks noChangeArrowheads="1"/>
              </p:cNvSpPr>
              <p:nvPr/>
            </p:nvSpPr>
            <p:spPr bwMode="auto">
              <a:xfrm>
                <a:off x="793" y="2639"/>
                <a:ext cx="1438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93" name="Text Box 77"/>
              <p:cNvSpPr txBox="1">
                <a:spLocks noChangeArrowheads="1"/>
              </p:cNvSpPr>
              <p:nvPr/>
            </p:nvSpPr>
            <p:spPr bwMode="auto">
              <a:xfrm>
                <a:off x="793" y="2639"/>
                <a:ext cx="143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eaLnBrk="0" hangingPunct="0">
                  <a:lnSpc>
                    <a:spcPct val="97000"/>
                  </a:lnSpc>
                  <a:spcBef>
                    <a:spcPts val="388"/>
                  </a:spcBef>
                  <a:buClr>
                    <a:srgbClr val="0099CC"/>
                  </a:buClr>
                  <a:buSzPct val="40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1600">
                    <a:solidFill>
                      <a:srgbClr val="000000"/>
                    </a:solidFill>
                  </a:rPr>
                  <a:t>Sub-total</a:t>
                </a:r>
              </a:p>
            </p:txBody>
          </p:sp>
        </p:grpSp>
        <p:grpSp>
          <p:nvGrpSpPr>
            <p:cNvPr id="9294" name="Group 78"/>
            <p:cNvGrpSpPr>
              <a:grpSpLocks/>
            </p:cNvGrpSpPr>
            <p:nvPr/>
          </p:nvGrpSpPr>
          <p:grpSpPr bwMode="auto">
            <a:xfrm>
              <a:off x="4719" y="2409"/>
              <a:ext cx="851" cy="229"/>
              <a:chOff x="4719" y="2409"/>
              <a:chExt cx="851" cy="229"/>
            </a:xfrm>
          </p:grpSpPr>
          <p:sp>
            <p:nvSpPr>
              <p:cNvPr id="9295" name="AutoShape 79"/>
              <p:cNvSpPr>
                <a:spLocks noChangeArrowheads="1"/>
              </p:cNvSpPr>
              <p:nvPr/>
            </p:nvSpPr>
            <p:spPr bwMode="auto">
              <a:xfrm>
                <a:off x="4719" y="2409"/>
                <a:ext cx="852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96" name="Text Box 80"/>
              <p:cNvSpPr txBox="1">
                <a:spLocks noChangeArrowheads="1"/>
              </p:cNvSpPr>
              <p:nvPr/>
            </p:nvSpPr>
            <p:spPr bwMode="auto">
              <a:xfrm>
                <a:off x="4719" y="2409"/>
                <a:ext cx="85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1  (0,9)</a:t>
                </a:r>
              </a:p>
            </p:txBody>
          </p:sp>
        </p:grpSp>
        <p:grpSp>
          <p:nvGrpSpPr>
            <p:cNvPr id="9297" name="Group 81"/>
            <p:cNvGrpSpPr>
              <a:grpSpLocks/>
            </p:cNvGrpSpPr>
            <p:nvPr/>
          </p:nvGrpSpPr>
          <p:grpSpPr bwMode="auto">
            <a:xfrm>
              <a:off x="4130" y="2409"/>
              <a:ext cx="588" cy="229"/>
              <a:chOff x="4130" y="2409"/>
              <a:chExt cx="588" cy="229"/>
            </a:xfrm>
          </p:grpSpPr>
          <p:sp>
            <p:nvSpPr>
              <p:cNvPr id="9298" name="AutoShape 82"/>
              <p:cNvSpPr>
                <a:spLocks noChangeArrowheads="1"/>
              </p:cNvSpPr>
              <p:nvPr/>
            </p:nvSpPr>
            <p:spPr bwMode="auto">
              <a:xfrm>
                <a:off x="4130" y="2409"/>
                <a:ext cx="589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99" name="Text Box 83"/>
              <p:cNvSpPr txBox="1">
                <a:spLocks noChangeArrowheads="1"/>
              </p:cNvSpPr>
              <p:nvPr/>
            </p:nvSpPr>
            <p:spPr bwMode="auto">
              <a:xfrm>
                <a:off x="4130" y="2409"/>
                <a:ext cx="58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-</a:t>
                </a:r>
              </a:p>
            </p:txBody>
          </p:sp>
        </p:grpSp>
        <p:grpSp>
          <p:nvGrpSpPr>
            <p:cNvPr id="9300" name="Group 84"/>
            <p:cNvGrpSpPr>
              <a:grpSpLocks/>
            </p:cNvGrpSpPr>
            <p:nvPr/>
          </p:nvGrpSpPr>
          <p:grpSpPr bwMode="auto">
            <a:xfrm>
              <a:off x="3495" y="2409"/>
              <a:ext cx="634" cy="229"/>
              <a:chOff x="3495" y="2409"/>
              <a:chExt cx="634" cy="229"/>
            </a:xfrm>
          </p:grpSpPr>
          <p:sp>
            <p:nvSpPr>
              <p:cNvPr id="9301" name="AutoShape 85"/>
              <p:cNvSpPr>
                <a:spLocks noChangeArrowheads="1"/>
              </p:cNvSpPr>
              <p:nvPr/>
            </p:nvSpPr>
            <p:spPr bwMode="auto">
              <a:xfrm>
                <a:off x="3495" y="2409"/>
                <a:ext cx="635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302" name="Text Box 86"/>
              <p:cNvSpPr txBox="1">
                <a:spLocks noChangeArrowheads="1"/>
              </p:cNvSpPr>
              <p:nvPr/>
            </p:nvSpPr>
            <p:spPr bwMode="auto">
              <a:xfrm>
                <a:off x="3495" y="2409"/>
                <a:ext cx="63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1</a:t>
                </a:r>
              </a:p>
            </p:txBody>
          </p:sp>
        </p:grpSp>
        <p:grpSp>
          <p:nvGrpSpPr>
            <p:cNvPr id="9303" name="Group 87"/>
            <p:cNvGrpSpPr>
              <a:grpSpLocks/>
            </p:cNvGrpSpPr>
            <p:nvPr/>
          </p:nvGrpSpPr>
          <p:grpSpPr bwMode="auto">
            <a:xfrm>
              <a:off x="2859" y="2409"/>
              <a:ext cx="636" cy="229"/>
              <a:chOff x="2859" y="2409"/>
              <a:chExt cx="636" cy="229"/>
            </a:xfrm>
          </p:grpSpPr>
          <p:sp>
            <p:nvSpPr>
              <p:cNvPr id="9304" name="AutoShape 88"/>
              <p:cNvSpPr>
                <a:spLocks noChangeArrowheads="1"/>
              </p:cNvSpPr>
              <p:nvPr/>
            </p:nvSpPr>
            <p:spPr bwMode="auto">
              <a:xfrm>
                <a:off x="2859" y="2409"/>
                <a:ext cx="637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305" name="Text Box 89"/>
              <p:cNvSpPr txBox="1">
                <a:spLocks noChangeArrowheads="1"/>
              </p:cNvSpPr>
              <p:nvPr/>
            </p:nvSpPr>
            <p:spPr bwMode="auto">
              <a:xfrm>
                <a:off x="2859" y="2409"/>
                <a:ext cx="637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7,8</a:t>
                </a:r>
              </a:p>
            </p:txBody>
          </p:sp>
        </p:grpSp>
        <p:grpSp>
          <p:nvGrpSpPr>
            <p:cNvPr id="9306" name="Group 90"/>
            <p:cNvGrpSpPr>
              <a:grpSpLocks/>
            </p:cNvGrpSpPr>
            <p:nvPr/>
          </p:nvGrpSpPr>
          <p:grpSpPr bwMode="auto">
            <a:xfrm>
              <a:off x="2231" y="2409"/>
              <a:ext cx="627" cy="229"/>
              <a:chOff x="2231" y="2409"/>
              <a:chExt cx="627" cy="229"/>
            </a:xfrm>
          </p:grpSpPr>
          <p:sp>
            <p:nvSpPr>
              <p:cNvPr id="9307" name="AutoShape 91"/>
              <p:cNvSpPr>
                <a:spLocks noChangeArrowheads="1"/>
              </p:cNvSpPr>
              <p:nvPr/>
            </p:nvSpPr>
            <p:spPr bwMode="auto">
              <a:xfrm>
                <a:off x="2231" y="2409"/>
                <a:ext cx="628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308" name="Text Box 92"/>
              <p:cNvSpPr txBox="1">
                <a:spLocks noChangeArrowheads="1"/>
              </p:cNvSpPr>
              <p:nvPr/>
            </p:nvSpPr>
            <p:spPr bwMode="auto">
              <a:xfrm>
                <a:off x="2231" y="2409"/>
                <a:ext cx="62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6</a:t>
                </a:r>
              </a:p>
            </p:txBody>
          </p:sp>
        </p:grpSp>
        <p:grpSp>
          <p:nvGrpSpPr>
            <p:cNvPr id="9309" name="Group 93"/>
            <p:cNvGrpSpPr>
              <a:grpSpLocks/>
            </p:cNvGrpSpPr>
            <p:nvPr/>
          </p:nvGrpSpPr>
          <p:grpSpPr bwMode="auto">
            <a:xfrm>
              <a:off x="793" y="2409"/>
              <a:ext cx="1437" cy="229"/>
              <a:chOff x="793" y="2409"/>
              <a:chExt cx="1437" cy="229"/>
            </a:xfrm>
          </p:grpSpPr>
          <p:sp>
            <p:nvSpPr>
              <p:cNvPr id="9310" name="AutoShape 94"/>
              <p:cNvSpPr>
                <a:spLocks noChangeArrowheads="1"/>
              </p:cNvSpPr>
              <p:nvPr/>
            </p:nvSpPr>
            <p:spPr bwMode="auto">
              <a:xfrm>
                <a:off x="793" y="2409"/>
                <a:ext cx="1438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311" name="Text Box 95"/>
              <p:cNvSpPr txBox="1">
                <a:spLocks noChangeArrowheads="1"/>
              </p:cNvSpPr>
              <p:nvPr/>
            </p:nvSpPr>
            <p:spPr bwMode="auto">
              <a:xfrm>
                <a:off x="793" y="2409"/>
                <a:ext cx="143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eaLnBrk="0" hangingPunct="0">
                  <a:lnSpc>
                    <a:spcPct val="97000"/>
                  </a:lnSpc>
                  <a:spcBef>
                    <a:spcPts val="388"/>
                  </a:spcBef>
                  <a:buClr>
                    <a:srgbClr val="0099CC"/>
                  </a:buClr>
                  <a:buSzPct val="40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1600">
                    <a:solidFill>
                      <a:srgbClr val="000000"/>
                    </a:solidFill>
                  </a:rPr>
                  <a:t>Coliforme fecal</a:t>
                </a:r>
              </a:p>
            </p:txBody>
          </p:sp>
        </p:grpSp>
        <p:grpSp>
          <p:nvGrpSpPr>
            <p:cNvPr id="9312" name="Group 96"/>
            <p:cNvGrpSpPr>
              <a:grpSpLocks/>
            </p:cNvGrpSpPr>
            <p:nvPr/>
          </p:nvGrpSpPr>
          <p:grpSpPr bwMode="auto">
            <a:xfrm>
              <a:off x="4719" y="2179"/>
              <a:ext cx="851" cy="229"/>
              <a:chOff x="4719" y="2179"/>
              <a:chExt cx="851" cy="229"/>
            </a:xfrm>
          </p:grpSpPr>
          <p:sp>
            <p:nvSpPr>
              <p:cNvPr id="9313" name="AutoShape 97"/>
              <p:cNvSpPr>
                <a:spLocks noChangeArrowheads="1"/>
              </p:cNvSpPr>
              <p:nvPr/>
            </p:nvSpPr>
            <p:spPr bwMode="auto">
              <a:xfrm>
                <a:off x="4719" y="2179"/>
                <a:ext cx="852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314" name="Text Box 98"/>
              <p:cNvSpPr txBox="1">
                <a:spLocks noChangeArrowheads="1"/>
              </p:cNvSpPr>
              <p:nvPr/>
            </p:nvSpPr>
            <p:spPr bwMode="auto">
              <a:xfrm>
                <a:off x="4719" y="2179"/>
                <a:ext cx="85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5  (4,7)</a:t>
                </a:r>
              </a:p>
            </p:txBody>
          </p:sp>
        </p:grpSp>
        <p:grpSp>
          <p:nvGrpSpPr>
            <p:cNvPr id="9315" name="Group 99"/>
            <p:cNvGrpSpPr>
              <a:grpSpLocks/>
            </p:cNvGrpSpPr>
            <p:nvPr/>
          </p:nvGrpSpPr>
          <p:grpSpPr bwMode="auto">
            <a:xfrm>
              <a:off x="4130" y="2179"/>
              <a:ext cx="588" cy="229"/>
              <a:chOff x="4130" y="2179"/>
              <a:chExt cx="588" cy="229"/>
            </a:xfrm>
          </p:grpSpPr>
          <p:sp>
            <p:nvSpPr>
              <p:cNvPr id="9316" name="AutoShape 100"/>
              <p:cNvSpPr>
                <a:spLocks noChangeArrowheads="1"/>
              </p:cNvSpPr>
              <p:nvPr/>
            </p:nvSpPr>
            <p:spPr bwMode="auto">
              <a:xfrm>
                <a:off x="4130" y="2179"/>
                <a:ext cx="589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317" name="Text Box 101"/>
              <p:cNvSpPr txBox="1">
                <a:spLocks noChangeArrowheads="1"/>
              </p:cNvSpPr>
              <p:nvPr/>
            </p:nvSpPr>
            <p:spPr bwMode="auto">
              <a:xfrm>
                <a:off x="4130" y="2179"/>
                <a:ext cx="58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5,7</a:t>
                </a:r>
              </a:p>
            </p:txBody>
          </p:sp>
        </p:grpSp>
        <p:grpSp>
          <p:nvGrpSpPr>
            <p:cNvPr id="9318" name="Group 102"/>
            <p:cNvGrpSpPr>
              <a:grpSpLocks/>
            </p:cNvGrpSpPr>
            <p:nvPr/>
          </p:nvGrpSpPr>
          <p:grpSpPr bwMode="auto">
            <a:xfrm>
              <a:off x="3495" y="2179"/>
              <a:ext cx="634" cy="229"/>
              <a:chOff x="3495" y="2179"/>
              <a:chExt cx="634" cy="229"/>
            </a:xfrm>
          </p:grpSpPr>
          <p:sp>
            <p:nvSpPr>
              <p:cNvPr id="9319" name="AutoShape 103"/>
              <p:cNvSpPr>
                <a:spLocks noChangeArrowheads="1"/>
              </p:cNvSpPr>
              <p:nvPr/>
            </p:nvSpPr>
            <p:spPr bwMode="auto">
              <a:xfrm>
                <a:off x="3495" y="2179"/>
                <a:ext cx="635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320" name="Text Box 104"/>
              <p:cNvSpPr txBox="1">
                <a:spLocks noChangeArrowheads="1"/>
              </p:cNvSpPr>
              <p:nvPr/>
            </p:nvSpPr>
            <p:spPr bwMode="auto">
              <a:xfrm>
                <a:off x="3495" y="2179"/>
                <a:ext cx="63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grpSp>
          <p:nvGrpSpPr>
            <p:cNvPr id="9321" name="Group 105"/>
            <p:cNvGrpSpPr>
              <a:grpSpLocks/>
            </p:cNvGrpSpPr>
            <p:nvPr/>
          </p:nvGrpSpPr>
          <p:grpSpPr bwMode="auto">
            <a:xfrm>
              <a:off x="2859" y="2179"/>
              <a:ext cx="636" cy="229"/>
              <a:chOff x="2859" y="2179"/>
              <a:chExt cx="636" cy="229"/>
            </a:xfrm>
          </p:grpSpPr>
          <p:sp>
            <p:nvSpPr>
              <p:cNvPr id="9322" name="AutoShape 106"/>
              <p:cNvSpPr>
                <a:spLocks noChangeArrowheads="1"/>
              </p:cNvSpPr>
              <p:nvPr/>
            </p:nvSpPr>
            <p:spPr bwMode="auto">
              <a:xfrm>
                <a:off x="2859" y="2179"/>
                <a:ext cx="637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323" name="Text Box 107"/>
              <p:cNvSpPr txBox="1">
                <a:spLocks noChangeArrowheads="1"/>
              </p:cNvSpPr>
              <p:nvPr/>
            </p:nvSpPr>
            <p:spPr bwMode="auto">
              <a:xfrm>
                <a:off x="2859" y="2179"/>
                <a:ext cx="637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3,9</a:t>
                </a:r>
              </a:p>
            </p:txBody>
          </p:sp>
        </p:grpSp>
        <p:grpSp>
          <p:nvGrpSpPr>
            <p:cNvPr id="9324" name="Group 108"/>
            <p:cNvGrpSpPr>
              <a:grpSpLocks/>
            </p:cNvGrpSpPr>
            <p:nvPr/>
          </p:nvGrpSpPr>
          <p:grpSpPr bwMode="auto">
            <a:xfrm>
              <a:off x="2231" y="2179"/>
              <a:ext cx="627" cy="229"/>
              <a:chOff x="2231" y="2179"/>
              <a:chExt cx="627" cy="229"/>
            </a:xfrm>
          </p:grpSpPr>
          <p:sp>
            <p:nvSpPr>
              <p:cNvPr id="9325" name="AutoShape 109"/>
              <p:cNvSpPr>
                <a:spLocks noChangeArrowheads="1"/>
              </p:cNvSpPr>
              <p:nvPr/>
            </p:nvSpPr>
            <p:spPr bwMode="auto">
              <a:xfrm>
                <a:off x="2231" y="2179"/>
                <a:ext cx="628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326" name="Text Box 110"/>
              <p:cNvSpPr txBox="1">
                <a:spLocks noChangeArrowheads="1"/>
              </p:cNvSpPr>
              <p:nvPr/>
            </p:nvSpPr>
            <p:spPr bwMode="auto">
              <a:xfrm>
                <a:off x="2231" y="2179"/>
                <a:ext cx="62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3</a:t>
                </a:r>
              </a:p>
            </p:txBody>
          </p:sp>
        </p:grpSp>
        <p:grpSp>
          <p:nvGrpSpPr>
            <p:cNvPr id="9327" name="Group 111"/>
            <p:cNvGrpSpPr>
              <a:grpSpLocks/>
            </p:cNvGrpSpPr>
            <p:nvPr/>
          </p:nvGrpSpPr>
          <p:grpSpPr bwMode="auto">
            <a:xfrm>
              <a:off x="793" y="2179"/>
              <a:ext cx="1437" cy="229"/>
              <a:chOff x="793" y="2179"/>
              <a:chExt cx="1437" cy="229"/>
            </a:xfrm>
          </p:grpSpPr>
          <p:sp>
            <p:nvSpPr>
              <p:cNvPr id="9328" name="AutoShape 112"/>
              <p:cNvSpPr>
                <a:spLocks noChangeArrowheads="1"/>
              </p:cNvSpPr>
              <p:nvPr/>
            </p:nvSpPr>
            <p:spPr bwMode="auto">
              <a:xfrm>
                <a:off x="793" y="2179"/>
                <a:ext cx="1438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329" name="Text Box 113"/>
              <p:cNvSpPr txBox="1">
                <a:spLocks noChangeArrowheads="1"/>
              </p:cNvSpPr>
              <p:nvPr/>
            </p:nvSpPr>
            <p:spPr bwMode="auto">
              <a:xfrm>
                <a:off x="793" y="2179"/>
                <a:ext cx="143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eaLnBrk="0" hangingPunct="0">
                  <a:lnSpc>
                    <a:spcPct val="97000"/>
                  </a:lnSpc>
                  <a:spcBef>
                    <a:spcPts val="388"/>
                  </a:spcBef>
                  <a:buClr>
                    <a:srgbClr val="0099CC"/>
                  </a:buClr>
                  <a:buSzPct val="40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1600" i="1">
                    <a:solidFill>
                      <a:srgbClr val="000000"/>
                    </a:solidFill>
                  </a:rPr>
                  <a:t>Bacillus cereus</a:t>
                </a:r>
              </a:p>
            </p:txBody>
          </p:sp>
        </p:grpSp>
        <p:grpSp>
          <p:nvGrpSpPr>
            <p:cNvPr id="9330" name="Group 114"/>
            <p:cNvGrpSpPr>
              <a:grpSpLocks/>
            </p:cNvGrpSpPr>
            <p:nvPr/>
          </p:nvGrpSpPr>
          <p:grpSpPr bwMode="auto">
            <a:xfrm>
              <a:off x="4719" y="1949"/>
              <a:ext cx="851" cy="229"/>
              <a:chOff x="4719" y="1949"/>
              <a:chExt cx="851" cy="229"/>
            </a:xfrm>
          </p:grpSpPr>
          <p:sp>
            <p:nvSpPr>
              <p:cNvPr id="9331" name="AutoShape 115"/>
              <p:cNvSpPr>
                <a:spLocks noChangeArrowheads="1"/>
              </p:cNvSpPr>
              <p:nvPr/>
            </p:nvSpPr>
            <p:spPr bwMode="auto">
              <a:xfrm>
                <a:off x="4719" y="1949"/>
                <a:ext cx="852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332" name="Text Box 116"/>
              <p:cNvSpPr txBox="1">
                <a:spLocks noChangeArrowheads="1"/>
              </p:cNvSpPr>
              <p:nvPr/>
            </p:nvSpPr>
            <p:spPr bwMode="auto">
              <a:xfrm>
                <a:off x="4719" y="1949"/>
                <a:ext cx="85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4  (3,7)</a:t>
                </a:r>
              </a:p>
            </p:txBody>
          </p:sp>
        </p:grpSp>
        <p:grpSp>
          <p:nvGrpSpPr>
            <p:cNvPr id="9333" name="Group 117"/>
            <p:cNvGrpSpPr>
              <a:grpSpLocks/>
            </p:cNvGrpSpPr>
            <p:nvPr/>
          </p:nvGrpSpPr>
          <p:grpSpPr bwMode="auto">
            <a:xfrm>
              <a:off x="4130" y="1949"/>
              <a:ext cx="588" cy="229"/>
              <a:chOff x="4130" y="1949"/>
              <a:chExt cx="588" cy="229"/>
            </a:xfrm>
          </p:grpSpPr>
          <p:sp>
            <p:nvSpPr>
              <p:cNvPr id="9334" name="AutoShape 118"/>
              <p:cNvSpPr>
                <a:spLocks noChangeArrowheads="1"/>
              </p:cNvSpPr>
              <p:nvPr/>
            </p:nvSpPr>
            <p:spPr bwMode="auto">
              <a:xfrm>
                <a:off x="4130" y="1949"/>
                <a:ext cx="589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335" name="Text Box 119"/>
              <p:cNvSpPr txBox="1">
                <a:spLocks noChangeArrowheads="1"/>
              </p:cNvSpPr>
              <p:nvPr/>
            </p:nvSpPr>
            <p:spPr bwMode="auto">
              <a:xfrm>
                <a:off x="4130" y="1949"/>
                <a:ext cx="58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13,3</a:t>
                </a:r>
              </a:p>
            </p:txBody>
          </p:sp>
        </p:grpSp>
        <p:grpSp>
          <p:nvGrpSpPr>
            <p:cNvPr id="9336" name="Group 120"/>
            <p:cNvGrpSpPr>
              <a:grpSpLocks/>
            </p:cNvGrpSpPr>
            <p:nvPr/>
          </p:nvGrpSpPr>
          <p:grpSpPr bwMode="auto">
            <a:xfrm>
              <a:off x="3495" y="1949"/>
              <a:ext cx="634" cy="229"/>
              <a:chOff x="3495" y="1949"/>
              <a:chExt cx="634" cy="229"/>
            </a:xfrm>
          </p:grpSpPr>
          <p:sp>
            <p:nvSpPr>
              <p:cNvPr id="9337" name="AutoShape 121"/>
              <p:cNvSpPr>
                <a:spLocks noChangeArrowheads="1"/>
              </p:cNvSpPr>
              <p:nvPr/>
            </p:nvSpPr>
            <p:spPr bwMode="auto">
              <a:xfrm>
                <a:off x="3495" y="1949"/>
                <a:ext cx="635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338" name="Text Box 122"/>
              <p:cNvSpPr txBox="1">
                <a:spLocks noChangeArrowheads="1"/>
              </p:cNvSpPr>
              <p:nvPr/>
            </p:nvSpPr>
            <p:spPr bwMode="auto">
              <a:xfrm>
                <a:off x="3495" y="1949"/>
                <a:ext cx="63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4</a:t>
                </a:r>
              </a:p>
            </p:txBody>
          </p:sp>
        </p:grpSp>
        <p:grpSp>
          <p:nvGrpSpPr>
            <p:cNvPr id="9339" name="Group 123"/>
            <p:cNvGrpSpPr>
              <a:grpSpLocks/>
            </p:cNvGrpSpPr>
            <p:nvPr/>
          </p:nvGrpSpPr>
          <p:grpSpPr bwMode="auto">
            <a:xfrm>
              <a:off x="2859" y="1949"/>
              <a:ext cx="636" cy="229"/>
              <a:chOff x="2859" y="1949"/>
              <a:chExt cx="636" cy="229"/>
            </a:xfrm>
          </p:grpSpPr>
          <p:sp>
            <p:nvSpPr>
              <p:cNvPr id="9340" name="AutoShape 124"/>
              <p:cNvSpPr>
                <a:spLocks noChangeArrowheads="1"/>
              </p:cNvSpPr>
              <p:nvPr/>
            </p:nvSpPr>
            <p:spPr bwMode="auto">
              <a:xfrm>
                <a:off x="2859" y="1949"/>
                <a:ext cx="637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341" name="Text Box 125"/>
              <p:cNvSpPr txBox="1">
                <a:spLocks noChangeArrowheads="1"/>
              </p:cNvSpPr>
              <p:nvPr/>
            </p:nvSpPr>
            <p:spPr bwMode="auto">
              <a:xfrm>
                <a:off x="2859" y="1949"/>
                <a:ext cx="637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-</a:t>
                </a:r>
              </a:p>
            </p:txBody>
          </p:sp>
        </p:grpSp>
        <p:grpSp>
          <p:nvGrpSpPr>
            <p:cNvPr id="9342" name="Group 126"/>
            <p:cNvGrpSpPr>
              <a:grpSpLocks/>
            </p:cNvGrpSpPr>
            <p:nvPr/>
          </p:nvGrpSpPr>
          <p:grpSpPr bwMode="auto">
            <a:xfrm>
              <a:off x="2231" y="1949"/>
              <a:ext cx="627" cy="229"/>
              <a:chOff x="2231" y="1949"/>
              <a:chExt cx="627" cy="229"/>
            </a:xfrm>
          </p:grpSpPr>
          <p:sp>
            <p:nvSpPr>
              <p:cNvPr id="9343" name="AutoShape 127"/>
              <p:cNvSpPr>
                <a:spLocks noChangeArrowheads="1"/>
              </p:cNvSpPr>
              <p:nvPr/>
            </p:nvSpPr>
            <p:spPr bwMode="auto">
              <a:xfrm>
                <a:off x="2231" y="1949"/>
                <a:ext cx="628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344" name="Text Box 128"/>
              <p:cNvSpPr txBox="1">
                <a:spLocks noChangeArrowheads="1"/>
              </p:cNvSpPr>
              <p:nvPr/>
            </p:nvSpPr>
            <p:spPr bwMode="auto">
              <a:xfrm>
                <a:off x="2231" y="1949"/>
                <a:ext cx="62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-</a:t>
                </a:r>
              </a:p>
            </p:txBody>
          </p:sp>
        </p:grpSp>
        <p:grpSp>
          <p:nvGrpSpPr>
            <p:cNvPr id="9345" name="Group 129"/>
            <p:cNvGrpSpPr>
              <a:grpSpLocks/>
            </p:cNvGrpSpPr>
            <p:nvPr/>
          </p:nvGrpSpPr>
          <p:grpSpPr bwMode="auto">
            <a:xfrm>
              <a:off x="793" y="1949"/>
              <a:ext cx="1437" cy="229"/>
              <a:chOff x="793" y="1949"/>
              <a:chExt cx="1437" cy="229"/>
            </a:xfrm>
          </p:grpSpPr>
          <p:sp>
            <p:nvSpPr>
              <p:cNvPr id="9346" name="AutoShape 130"/>
              <p:cNvSpPr>
                <a:spLocks noChangeArrowheads="1"/>
              </p:cNvSpPr>
              <p:nvPr/>
            </p:nvSpPr>
            <p:spPr bwMode="auto">
              <a:xfrm>
                <a:off x="793" y="1949"/>
                <a:ext cx="1438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347" name="Text Box 131"/>
              <p:cNvSpPr txBox="1">
                <a:spLocks noChangeArrowheads="1"/>
              </p:cNvSpPr>
              <p:nvPr/>
            </p:nvSpPr>
            <p:spPr bwMode="auto">
              <a:xfrm>
                <a:off x="793" y="1949"/>
                <a:ext cx="143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eaLnBrk="0" hangingPunct="0">
                  <a:lnSpc>
                    <a:spcPct val="97000"/>
                  </a:lnSpc>
                  <a:spcBef>
                    <a:spcPts val="388"/>
                  </a:spcBef>
                  <a:buClr>
                    <a:srgbClr val="0099CC"/>
                  </a:buClr>
                  <a:buSzPct val="40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1600" i="1">
                    <a:solidFill>
                      <a:srgbClr val="000000"/>
                    </a:solidFill>
                  </a:rPr>
                  <a:t>Clostridium perfringens</a:t>
                </a:r>
              </a:p>
            </p:txBody>
          </p:sp>
        </p:grpSp>
        <p:grpSp>
          <p:nvGrpSpPr>
            <p:cNvPr id="9348" name="Group 132"/>
            <p:cNvGrpSpPr>
              <a:grpSpLocks/>
            </p:cNvGrpSpPr>
            <p:nvPr/>
          </p:nvGrpSpPr>
          <p:grpSpPr bwMode="auto">
            <a:xfrm>
              <a:off x="4719" y="1719"/>
              <a:ext cx="851" cy="229"/>
              <a:chOff x="4719" y="1719"/>
              <a:chExt cx="851" cy="229"/>
            </a:xfrm>
          </p:grpSpPr>
          <p:sp>
            <p:nvSpPr>
              <p:cNvPr id="9349" name="AutoShape 133"/>
              <p:cNvSpPr>
                <a:spLocks noChangeArrowheads="1"/>
              </p:cNvSpPr>
              <p:nvPr/>
            </p:nvSpPr>
            <p:spPr bwMode="auto">
              <a:xfrm>
                <a:off x="4719" y="1719"/>
                <a:ext cx="852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350" name="Text Box 134"/>
              <p:cNvSpPr txBox="1">
                <a:spLocks noChangeArrowheads="1"/>
              </p:cNvSpPr>
              <p:nvPr/>
            </p:nvSpPr>
            <p:spPr bwMode="auto">
              <a:xfrm>
                <a:off x="4719" y="1719"/>
                <a:ext cx="85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30  (28,0)</a:t>
                </a:r>
              </a:p>
            </p:txBody>
          </p:sp>
        </p:grpSp>
        <p:grpSp>
          <p:nvGrpSpPr>
            <p:cNvPr id="9351" name="Group 135"/>
            <p:cNvGrpSpPr>
              <a:grpSpLocks/>
            </p:cNvGrpSpPr>
            <p:nvPr/>
          </p:nvGrpSpPr>
          <p:grpSpPr bwMode="auto">
            <a:xfrm>
              <a:off x="4130" y="1719"/>
              <a:ext cx="588" cy="229"/>
              <a:chOff x="4130" y="1719"/>
              <a:chExt cx="588" cy="229"/>
            </a:xfrm>
          </p:grpSpPr>
          <p:sp>
            <p:nvSpPr>
              <p:cNvPr id="9352" name="AutoShape 136"/>
              <p:cNvSpPr>
                <a:spLocks noChangeArrowheads="1"/>
              </p:cNvSpPr>
              <p:nvPr/>
            </p:nvSpPr>
            <p:spPr bwMode="auto">
              <a:xfrm>
                <a:off x="4130" y="1719"/>
                <a:ext cx="589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353" name="Text Box 137"/>
              <p:cNvSpPr txBox="1">
                <a:spLocks noChangeArrowheads="1"/>
              </p:cNvSpPr>
              <p:nvPr/>
            </p:nvSpPr>
            <p:spPr bwMode="auto">
              <a:xfrm>
                <a:off x="4130" y="1719"/>
                <a:ext cx="58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20,0</a:t>
                </a:r>
              </a:p>
            </p:txBody>
          </p:sp>
        </p:grpSp>
        <p:grpSp>
          <p:nvGrpSpPr>
            <p:cNvPr id="9354" name="Group 138"/>
            <p:cNvGrpSpPr>
              <a:grpSpLocks/>
            </p:cNvGrpSpPr>
            <p:nvPr/>
          </p:nvGrpSpPr>
          <p:grpSpPr bwMode="auto">
            <a:xfrm>
              <a:off x="3495" y="1719"/>
              <a:ext cx="634" cy="229"/>
              <a:chOff x="3495" y="1719"/>
              <a:chExt cx="634" cy="229"/>
            </a:xfrm>
          </p:grpSpPr>
          <p:sp>
            <p:nvSpPr>
              <p:cNvPr id="9355" name="AutoShape 139"/>
              <p:cNvSpPr>
                <a:spLocks noChangeArrowheads="1"/>
              </p:cNvSpPr>
              <p:nvPr/>
            </p:nvSpPr>
            <p:spPr bwMode="auto">
              <a:xfrm>
                <a:off x="3495" y="1719"/>
                <a:ext cx="635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356" name="Text Box 140"/>
              <p:cNvSpPr txBox="1">
                <a:spLocks noChangeArrowheads="1"/>
              </p:cNvSpPr>
              <p:nvPr/>
            </p:nvSpPr>
            <p:spPr bwMode="auto">
              <a:xfrm>
                <a:off x="3495" y="1719"/>
                <a:ext cx="63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6</a:t>
                </a:r>
              </a:p>
            </p:txBody>
          </p:sp>
        </p:grpSp>
        <p:grpSp>
          <p:nvGrpSpPr>
            <p:cNvPr id="9357" name="Group 141"/>
            <p:cNvGrpSpPr>
              <a:grpSpLocks/>
            </p:cNvGrpSpPr>
            <p:nvPr/>
          </p:nvGrpSpPr>
          <p:grpSpPr bwMode="auto">
            <a:xfrm>
              <a:off x="2859" y="1719"/>
              <a:ext cx="636" cy="229"/>
              <a:chOff x="2859" y="1719"/>
              <a:chExt cx="636" cy="229"/>
            </a:xfrm>
          </p:grpSpPr>
          <p:sp>
            <p:nvSpPr>
              <p:cNvPr id="9358" name="AutoShape 142"/>
              <p:cNvSpPr>
                <a:spLocks noChangeArrowheads="1"/>
              </p:cNvSpPr>
              <p:nvPr/>
            </p:nvSpPr>
            <p:spPr bwMode="auto">
              <a:xfrm>
                <a:off x="2859" y="1719"/>
                <a:ext cx="637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359" name="Text Box 143"/>
              <p:cNvSpPr txBox="1">
                <a:spLocks noChangeArrowheads="1"/>
              </p:cNvSpPr>
              <p:nvPr/>
            </p:nvSpPr>
            <p:spPr bwMode="auto">
              <a:xfrm>
                <a:off x="2859" y="1719"/>
                <a:ext cx="637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31,2</a:t>
                </a:r>
              </a:p>
            </p:txBody>
          </p:sp>
        </p:grpSp>
        <p:grpSp>
          <p:nvGrpSpPr>
            <p:cNvPr id="9360" name="Group 144"/>
            <p:cNvGrpSpPr>
              <a:grpSpLocks/>
            </p:cNvGrpSpPr>
            <p:nvPr/>
          </p:nvGrpSpPr>
          <p:grpSpPr bwMode="auto">
            <a:xfrm>
              <a:off x="2231" y="1719"/>
              <a:ext cx="627" cy="229"/>
              <a:chOff x="2231" y="1719"/>
              <a:chExt cx="627" cy="229"/>
            </a:xfrm>
          </p:grpSpPr>
          <p:sp>
            <p:nvSpPr>
              <p:cNvPr id="9361" name="AutoShape 145"/>
              <p:cNvSpPr>
                <a:spLocks noChangeArrowheads="1"/>
              </p:cNvSpPr>
              <p:nvPr/>
            </p:nvSpPr>
            <p:spPr bwMode="auto">
              <a:xfrm>
                <a:off x="2231" y="1719"/>
                <a:ext cx="628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362" name="Text Box 146"/>
              <p:cNvSpPr txBox="1">
                <a:spLocks noChangeArrowheads="1"/>
              </p:cNvSpPr>
              <p:nvPr/>
            </p:nvSpPr>
            <p:spPr bwMode="auto">
              <a:xfrm>
                <a:off x="2231" y="1719"/>
                <a:ext cx="62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24</a:t>
                </a:r>
              </a:p>
            </p:txBody>
          </p:sp>
        </p:grpSp>
        <p:grpSp>
          <p:nvGrpSpPr>
            <p:cNvPr id="9363" name="Group 147"/>
            <p:cNvGrpSpPr>
              <a:grpSpLocks/>
            </p:cNvGrpSpPr>
            <p:nvPr/>
          </p:nvGrpSpPr>
          <p:grpSpPr bwMode="auto">
            <a:xfrm>
              <a:off x="793" y="1719"/>
              <a:ext cx="1437" cy="358"/>
              <a:chOff x="793" y="1719"/>
              <a:chExt cx="1437" cy="358"/>
            </a:xfrm>
          </p:grpSpPr>
          <p:sp>
            <p:nvSpPr>
              <p:cNvPr id="9364" name="AutoShape 148"/>
              <p:cNvSpPr>
                <a:spLocks noChangeArrowheads="1"/>
              </p:cNvSpPr>
              <p:nvPr/>
            </p:nvSpPr>
            <p:spPr bwMode="auto">
              <a:xfrm>
                <a:off x="793" y="1719"/>
                <a:ext cx="1438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365" name="Text Box 149"/>
              <p:cNvSpPr txBox="1">
                <a:spLocks noChangeArrowheads="1"/>
              </p:cNvSpPr>
              <p:nvPr/>
            </p:nvSpPr>
            <p:spPr bwMode="auto">
              <a:xfrm>
                <a:off x="793" y="1719"/>
                <a:ext cx="1438" cy="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eaLnBrk="0" hangingPunct="0">
                  <a:lnSpc>
                    <a:spcPct val="97000"/>
                  </a:lnSpc>
                  <a:spcBef>
                    <a:spcPts val="388"/>
                  </a:spcBef>
                  <a:buClr>
                    <a:srgbClr val="0099CC"/>
                  </a:buClr>
                  <a:buSzPct val="40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1600" i="1">
                    <a:solidFill>
                      <a:srgbClr val="000000"/>
                    </a:solidFill>
                  </a:rPr>
                  <a:t>Staphylococcus aureus</a:t>
                </a:r>
              </a:p>
            </p:txBody>
          </p:sp>
        </p:grpSp>
        <p:grpSp>
          <p:nvGrpSpPr>
            <p:cNvPr id="9366" name="Group 150"/>
            <p:cNvGrpSpPr>
              <a:grpSpLocks/>
            </p:cNvGrpSpPr>
            <p:nvPr/>
          </p:nvGrpSpPr>
          <p:grpSpPr bwMode="auto">
            <a:xfrm>
              <a:off x="4719" y="1489"/>
              <a:ext cx="851" cy="229"/>
              <a:chOff x="4719" y="1489"/>
              <a:chExt cx="851" cy="229"/>
            </a:xfrm>
          </p:grpSpPr>
          <p:sp>
            <p:nvSpPr>
              <p:cNvPr id="9367" name="AutoShape 151"/>
              <p:cNvSpPr>
                <a:spLocks noChangeArrowheads="1"/>
              </p:cNvSpPr>
              <p:nvPr/>
            </p:nvSpPr>
            <p:spPr bwMode="auto">
              <a:xfrm>
                <a:off x="4719" y="1489"/>
                <a:ext cx="852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368" name="Text Box 152"/>
              <p:cNvSpPr txBox="1">
                <a:spLocks noChangeArrowheads="1"/>
              </p:cNvSpPr>
              <p:nvPr/>
            </p:nvSpPr>
            <p:spPr bwMode="auto">
              <a:xfrm>
                <a:off x="4719" y="1489"/>
                <a:ext cx="85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60  (56,1)</a:t>
                </a:r>
              </a:p>
            </p:txBody>
          </p:sp>
        </p:grpSp>
        <p:grpSp>
          <p:nvGrpSpPr>
            <p:cNvPr id="9369" name="Group 153"/>
            <p:cNvGrpSpPr>
              <a:grpSpLocks/>
            </p:cNvGrpSpPr>
            <p:nvPr/>
          </p:nvGrpSpPr>
          <p:grpSpPr bwMode="auto">
            <a:xfrm>
              <a:off x="4130" y="1489"/>
              <a:ext cx="588" cy="229"/>
              <a:chOff x="4130" y="1489"/>
              <a:chExt cx="588" cy="229"/>
            </a:xfrm>
          </p:grpSpPr>
          <p:sp>
            <p:nvSpPr>
              <p:cNvPr id="9370" name="AutoShape 154"/>
              <p:cNvSpPr>
                <a:spLocks noChangeArrowheads="1"/>
              </p:cNvSpPr>
              <p:nvPr/>
            </p:nvSpPr>
            <p:spPr bwMode="auto">
              <a:xfrm>
                <a:off x="4130" y="1489"/>
                <a:ext cx="589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371" name="Text Box 155"/>
              <p:cNvSpPr txBox="1">
                <a:spLocks noChangeArrowheads="1"/>
              </p:cNvSpPr>
              <p:nvPr/>
            </p:nvSpPr>
            <p:spPr bwMode="auto">
              <a:xfrm>
                <a:off x="4130" y="1489"/>
                <a:ext cx="58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53,3</a:t>
                </a:r>
              </a:p>
            </p:txBody>
          </p:sp>
        </p:grpSp>
        <p:grpSp>
          <p:nvGrpSpPr>
            <p:cNvPr id="9372" name="Group 156"/>
            <p:cNvGrpSpPr>
              <a:grpSpLocks/>
            </p:cNvGrpSpPr>
            <p:nvPr/>
          </p:nvGrpSpPr>
          <p:grpSpPr bwMode="auto">
            <a:xfrm>
              <a:off x="3495" y="1489"/>
              <a:ext cx="634" cy="229"/>
              <a:chOff x="3495" y="1489"/>
              <a:chExt cx="634" cy="229"/>
            </a:xfrm>
          </p:grpSpPr>
          <p:sp>
            <p:nvSpPr>
              <p:cNvPr id="9373" name="AutoShape 157"/>
              <p:cNvSpPr>
                <a:spLocks noChangeArrowheads="1"/>
              </p:cNvSpPr>
              <p:nvPr/>
            </p:nvSpPr>
            <p:spPr bwMode="auto">
              <a:xfrm>
                <a:off x="3495" y="1489"/>
                <a:ext cx="635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374" name="Text Box 158"/>
              <p:cNvSpPr txBox="1">
                <a:spLocks noChangeArrowheads="1"/>
              </p:cNvSpPr>
              <p:nvPr/>
            </p:nvSpPr>
            <p:spPr bwMode="auto">
              <a:xfrm>
                <a:off x="3495" y="1489"/>
                <a:ext cx="63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16</a:t>
                </a:r>
              </a:p>
            </p:txBody>
          </p:sp>
        </p:grpSp>
        <p:grpSp>
          <p:nvGrpSpPr>
            <p:cNvPr id="9375" name="Group 159"/>
            <p:cNvGrpSpPr>
              <a:grpSpLocks/>
            </p:cNvGrpSpPr>
            <p:nvPr/>
          </p:nvGrpSpPr>
          <p:grpSpPr bwMode="auto">
            <a:xfrm>
              <a:off x="2859" y="1489"/>
              <a:ext cx="636" cy="229"/>
              <a:chOff x="2859" y="1489"/>
              <a:chExt cx="636" cy="229"/>
            </a:xfrm>
          </p:grpSpPr>
          <p:sp>
            <p:nvSpPr>
              <p:cNvPr id="9376" name="AutoShape 160"/>
              <p:cNvSpPr>
                <a:spLocks noChangeArrowheads="1"/>
              </p:cNvSpPr>
              <p:nvPr/>
            </p:nvSpPr>
            <p:spPr bwMode="auto">
              <a:xfrm>
                <a:off x="2859" y="1489"/>
                <a:ext cx="637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377" name="Text Box 161"/>
              <p:cNvSpPr txBox="1">
                <a:spLocks noChangeArrowheads="1"/>
              </p:cNvSpPr>
              <p:nvPr/>
            </p:nvSpPr>
            <p:spPr bwMode="auto">
              <a:xfrm>
                <a:off x="2859" y="1489"/>
                <a:ext cx="637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57,1</a:t>
                </a:r>
              </a:p>
            </p:txBody>
          </p:sp>
        </p:grpSp>
        <p:grpSp>
          <p:nvGrpSpPr>
            <p:cNvPr id="9378" name="Group 162"/>
            <p:cNvGrpSpPr>
              <a:grpSpLocks/>
            </p:cNvGrpSpPr>
            <p:nvPr/>
          </p:nvGrpSpPr>
          <p:grpSpPr bwMode="auto">
            <a:xfrm>
              <a:off x="2231" y="1489"/>
              <a:ext cx="627" cy="229"/>
              <a:chOff x="2231" y="1489"/>
              <a:chExt cx="627" cy="229"/>
            </a:xfrm>
          </p:grpSpPr>
          <p:sp>
            <p:nvSpPr>
              <p:cNvPr id="9379" name="AutoShape 163"/>
              <p:cNvSpPr>
                <a:spLocks noChangeArrowheads="1"/>
              </p:cNvSpPr>
              <p:nvPr/>
            </p:nvSpPr>
            <p:spPr bwMode="auto">
              <a:xfrm>
                <a:off x="2231" y="1489"/>
                <a:ext cx="628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380" name="Text Box 164"/>
              <p:cNvSpPr txBox="1">
                <a:spLocks noChangeArrowheads="1"/>
              </p:cNvSpPr>
              <p:nvPr/>
            </p:nvSpPr>
            <p:spPr bwMode="auto">
              <a:xfrm>
                <a:off x="2231" y="1489"/>
                <a:ext cx="62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44</a:t>
                </a:r>
              </a:p>
            </p:txBody>
          </p:sp>
        </p:grpSp>
        <p:grpSp>
          <p:nvGrpSpPr>
            <p:cNvPr id="9381" name="Group 165"/>
            <p:cNvGrpSpPr>
              <a:grpSpLocks/>
            </p:cNvGrpSpPr>
            <p:nvPr/>
          </p:nvGrpSpPr>
          <p:grpSpPr bwMode="auto">
            <a:xfrm>
              <a:off x="793" y="1489"/>
              <a:ext cx="1437" cy="229"/>
              <a:chOff x="793" y="1489"/>
              <a:chExt cx="1437" cy="229"/>
            </a:xfrm>
          </p:grpSpPr>
          <p:sp>
            <p:nvSpPr>
              <p:cNvPr id="9382" name="AutoShape 166"/>
              <p:cNvSpPr>
                <a:spLocks noChangeArrowheads="1"/>
              </p:cNvSpPr>
              <p:nvPr/>
            </p:nvSpPr>
            <p:spPr bwMode="auto">
              <a:xfrm>
                <a:off x="793" y="1489"/>
                <a:ext cx="1438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383" name="Text Box 167"/>
              <p:cNvSpPr txBox="1">
                <a:spLocks noChangeArrowheads="1"/>
              </p:cNvSpPr>
              <p:nvPr/>
            </p:nvSpPr>
            <p:spPr bwMode="auto">
              <a:xfrm>
                <a:off x="793" y="1489"/>
                <a:ext cx="143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eaLnBrk="0" hangingPunct="0">
                  <a:lnSpc>
                    <a:spcPct val="97000"/>
                  </a:lnSpc>
                  <a:spcBef>
                    <a:spcPts val="388"/>
                  </a:spcBef>
                  <a:buClr>
                    <a:srgbClr val="0099CC"/>
                  </a:buClr>
                  <a:buSzPct val="40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1600" i="1">
                    <a:solidFill>
                      <a:srgbClr val="000000"/>
                    </a:solidFill>
                  </a:rPr>
                  <a:t>Salmonella spp</a:t>
                </a:r>
              </a:p>
            </p:txBody>
          </p:sp>
        </p:grpSp>
        <p:sp>
          <p:nvSpPr>
            <p:cNvPr id="9384" name="AutoShape 168"/>
            <p:cNvSpPr>
              <a:spLocks noChangeArrowheads="1"/>
            </p:cNvSpPr>
            <p:nvPr/>
          </p:nvSpPr>
          <p:spPr bwMode="auto">
            <a:xfrm>
              <a:off x="4719" y="1259"/>
              <a:ext cx="852" cy="230"/>
            </a:xfrm>
            <a:prstGeom prst="roundRect">
              <a:avLst>
                <a:gd name="adj" fmla="val 4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385" name="AutoShape 169"/>
            <p:cNvSpPr>
              <a:spLocks noChangeArrowheads="1"/>
            </p:cNvSpPr>
            <p:nvPr/>
          </p:nvSpPr>
          <p:spPr bwMode="auto">
            <a:xfrm>
              <a:off x="4130" y="1259"/>
              <a:ext cx="589" cy="230"/>
            </a:xfrm>
            <a:prstGeom prst="roundRect">
              <a:avLst>
                <a:gd name="adj" fmla="val 4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386" name="AutoShape 170"/>
            <p:cNvSpPr>
              <a:spLocks noChangeArrowheads="1"/>
            </p:cNvSpPr>
            <p:nvPr/>
          </p:nvSpPr>
          <p:spPr bwMode="auto">
            <a:xfrm>
              <a:off x="3495" y="1259"/>
              <a:ext cx="635" cy="230"/>
            </a:xfrm>
            <a:prstGeom prst="roundRect">
              <a:avLst>
                <a:gd name="adj" fmla="val 4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387" name="AutoShape 171"/>
            <p:cNvSpPr>
              <a:spLocks noChangeArrowheads="1"/>
            </p:cNvSpPr>
            <p:nvPr/>
          </p:nvSpPr>
          <p:spPr bwMode="auto">
            <a:xfrm>
              <a:off x="2859" y="1259"/>
              <a:ext cx="637" cy="230"/>
            </a:xfrm>
            <a:prstGeom prst="roundRect">
              <a:avLst>
                <a:gd name="adj" fmla="val 4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388" name="AutoShape 172"/>
            <p:cNvSpPr>
              <a:spLocks noChangeArrowheads="1"/>
            </p:cNvSpPr>
            <p:nvPr/>
          </p:nvSpPr>
          <p:spPr bwMode="auto">
            <a:xfrm>
              <a:off x="2231" y="1259"/>
              <a:ext cx="628" cy="230"/>
            </a:xfrm>
            <a:prstGeom prst="roundRect">
              <a:avLst>
                <a:gd name="adj" fmla="val 4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9389" name="Group 173"/>
            <p:cNvGrpSpPr>
              <a:grpSpLocks/>
            </p:cNvGrpSpPr>
            <p:nvPr/>
          </p:nvGrpSpPr>
          <p:grpSpPr bwMode="auto">
            <a:xfrm>
              <a:off x="793" y="1259"/>
              <a:ext cx="1437" cy="229"/>
              <a:chOff x="793" y="1259"/>
              <a:chExt cx="1437" cy="229"/>
            </a:xfrm>
          </p:grpSpPr>
          <p:sp>
            <p:nvSpPr>
              <p:cNvPr id="9390" name="AutoShape 174"/>
              <p:cNvSpPr>
                <a:spLocks noChangeArrowheads="1"/>
              </p:cNvSpPr>
              <p:nvPr/>
            </p:nvSpPr>
            <p:spPr bwMode="auto">
              <a:xfrm>
                <a:off x="793" y="1259"/>
                <a:ext cx="1438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391" name="Text Box 175"/>
              <p:cNvSpPr txBox="1">
                <a:spLocks noChangeArrowheads="1"/>
              </p:cNvSpPr>
              <p:nvPr/>
            </p:nvSpPr>
            <p:spPr bwMode="auto">
              <a:xfrm>
                <a:off x="793" y="1259"/>
                <a:ext cx="143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1 – Bacteriana</a:t>
                </a:r>
              </a:p>
            </p:txBody>
          </p:sp>
        </p:grpSp>
        <p:grpSp>
          <p:nvGrpSpPr>
            <p:cNvPr id="9392" name="Group 176"/>
            <p:cNvGrpSpPr>
              <a:grpSpLocks/>
            </p:cNvGrpSpPr>
            <p:nvPr/>
          </p:nvGrpSpPr>
          <p:grpSpPr bwMode="auto">
            <a:xfrm>
              <a:off x="4719" y="1029"/>
              <a:ext cx="851" cy="229"/>
              <a:chOff x="4719" y="1029"/>
              <a:chExt cx="851" cy="229"/>
            </a:xfrm>
          </p:grpSpPr>
          <p:sp>
            <p:nvSpPr>
              <p:cNvPr id="9393" name="AutoShape 177"/>
              <p:cNvSpPr>
                <a:spLocks noChangeArrowheads="1"/>
              </p:cNvSpPr>
              <p:nvPr/>
            </p:nvSpPr>
            <p:spPr bwMode="auto">
              <a:xfrm>
                <a:off x="4719" y="1029"/>
                <a:ext cx="852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394" name="Text Box 178"/>
              <p:cNvSpPr txBox="1">
                <a:spLocks noChangeArrowheads="1"/>
              </p:cNvSpPr>
              <p:nvPr/>
            </p:nvSpPr>
            <p:spPr bwMode="auto">
              <a:xfrm>
                <a:off x="4719" y="1029"/>
                <a:ext cx="85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N (%)</a:t>
                </a:r>
              </a:p>
            </p:txBody>
          </p:sp>
        </p:grpSp>
        <p:grpSp>
          <p:nvGrpSpPr>
            <p:cNvPr id="9395" name="Group 179"/>
            <p:cNvGrpSpPr>
              <a:grpSpLocks/>
            </p:cNvGrpSpPr>
            <p:nvPr/>
          </p:nvGrpSpPr>
          <p:grpSpPr bwMode="auto">
            <a:xfrm>
              <a:off x="4130" y="1029"/>
              <a:ext cx="588" cy="229"/>
              <a:chOff x="4130" y="1029"/>
              <a:chExt cx="588" cy="229"/>
            </a:xfrm>
          </p:grpSpPr>
          <p:sp>
            <p:nvSpPr>
              <p:cNvPr id="9396" name="AutoShape 180"/>
              <p:cNvSpPr>
                <a:spLocks noChangeArrowheads="1"/>
              </p:cNvSpPr>
              <p:nvPr/>
            </p:nvSpPr>
            <p:spPr bwMode="auto">
              <a:xfrm>
                <a:off x="4130" y="1029"/>
                <a:ext cx="589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397" name="Text Box 181"/>
              <p:cNvSpPr txBox="1">
                <a:spLocks noChangeArrowheads="1"/>
              </p:cNvSpPr>
              <p:nvPr/>
            </p:nvSpPr>
            <p:spPr bwMode="auto">
              <a:xfrm>
                <a:off x="4130" y="1029"/>
                <a:ext cx="58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%</a:t>
                </a:r>
              </a:p>
            </p:txBody>
          </p:sp>
        </p:grpSp>
        <p:grpSp>
          <p:nvGrpSpPr>
            <p:cNvPr id="9398" name="Group 182"/>
            <p:cNvGrpSpPr>
              <a:grpSpLocks/>
            </p:cNvGrpSpPr>
            <p:nvPr/>
          </p:nvGrpSpPr>
          <p:grpSpPr bwMode="auto">
            <a:xfrm>
              <a:off x="3495" y="1029"/>
              <a:ext cx="634" cy="229"/>
              <a:chOff x="3495" y="1029"/>
              <a:chExt cx="634" cy="229"/>
            </a:xfrm>
          </p:grpSpPr>
          <p:sp>
            <p:nvSpPr>
              <p:cNvPr id="9399" name="AutoShape 183"/>
              <p:cNvSpPr>
                <a:spLocks noChangeArrowheads="1"/>
              </p:cNvSpPr>
              <p:nvPr/>
            </p:nvSpPr>
            <p:spPr bwMode="auto">
              <a:xfrm>
                <a:off x="3495" y="1029"/>
                <a:ext cx="635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400" name="Text Box 184"/>
              <p:cNvSpPr txBox="1">
                <a:spLocks noChangeArrowheads="1"/>
              </p:cNvSpPr>
              <p:nvPr/>
            </p:nvSpPr>
            <p:spPr bwMode="auto">
              <a:xfrm>
                <a:off x="3495" y="1029"/>
                <a:ext cx="63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N</a:t>
                </a:r>
              </a:p>
            </p:txBody>
          </p:sp>
        </p:grpSp>
        <p:grpSp>
          <p:nvGrpSpPr>
            <p:cNvPr id="9401" name="Group 185"/>
            <p:cNvGrpSpPr>
              <a:grpSpLocks/>
            </p:cNvGrpSpPr>
            <p:nvPr/>
          </p:nvGrpSpPr>
          <p:grpSpPr bwMode="auto">
            <a:xfrm>
              <a:off x="2859" y="1029"/>
              <a:ext cx="636" cy="229"/>
              <a:chOff x="2859" y="1029"/>
              <a:chExt cx="636" cy="229"/>
            </a:xfrm>
          </p:grpSpPr>
          <p:sp>
            <p:nvSpPr>
              <p:cNvPr id="9402" name="AutoShape 186"/>
              <p:cNvSpPr>
                <a:spLocks noChangeArrowheads="1"/>
              </p:cNvSpPr>
              <p:nvPr/>
            </p:nvSpPr>
            <p:spPr bwMode="auto">
              <a:xfrm>
                <a:off x="2859" y="1029"/>
                <a:ext cx="637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403" name="Text Box 187"/>
              <p:cNvSpPr txBox="1">
                <a:spLocks noChangeArrowheads="1"/>
              </p:cNvSpPr>
              <p:nvPr/>
            </p:nvSpPr>
            <p:spPr bwMode="auto">
              <a:xfrm>
                <a:off x="2859" y="1029"/>
                <a:ext cx="637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%</a:t>
                </a:r>
              </a:p>
            </p:txBody>
          </p:sp>
        </p:grpSp>
        <p:grpSp>
          <p:nvGrpSpPr>
            <p:cNvPr id="9404" name="Group 188"/>
            <p:cNvGrpSpPr>
              <a:grpSpLocks/>
            </p:cNvGrpSpPr>
            <p:nvPr/>
          </p:nvGrpSpPr>
          <p:grpSpPr bwMode="auto">
            <a:xfrm>
              <a:off x="2231" y="1029"/>
              <a:ext cx="627" cy="229"/>
              <a:chOff x="2231" y="1029"/>
              <a:chExt cx="627" cy="229"/>
            </a:xfrm>
          </p:grpSpPr>
          <p:sp>
            <p:nvSpPr>
              <p:cNvPr id="9405" name="AutoShape 189"/>
              <p:cNvSpPr>
                <a:spLocks noChangeArrowheads="1"/>
              </p:cNvSpPr>
              <p:nvPr/>
            </p:nvSpPr>
            <p:spPr bwMode="auto">
              <a:xfrm>
                <a:off x="2231" y="1029"/>
                <a:ext cx="628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406" name="Text Box 190"/>
              <p:cNvSpPr txBox="1">
                <a:spLocks noChangeArrowheads="1"/>
              </p:cNvSpPr>
              <p:nvPr/>
            </p:nvSpPr>
            <p:spPr bwMode="auto">
              <a:xfrm>
                <a:off x="2231" y="1029"/>
                <a:ext cx="62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N</a:t>
                </a:r>
              </a:p>
            </p:txBody>
          </p:sp>
        </p:grpSp>
        <p:grpSp>
          <p:nvGrpSpPr>
            <p:cNvPr id="9407" name="Group 191"/>
            <p:cNvGrpSpPr>
              <a:grpSpLocks/>
            </p:cNvGrpSpPr>
            <p:nvPr/>
          </p:nvGrpSpPr>
          <p:grpSpPr bwMode="auto">
            <a:xfrm>
              <a:off x="4719" y="799"/>
              <a:ext cx="851" cy="229"/>
              <a:chOff x="4719" y="799"/>
              <a:chExt cx="851" cy="229"/>
            </a:xfrm>
          </p:grpSpPr>
          <p:sp>
            <p:nvSpPr>
              <p:cNvPr id="9408" name="AutoShape 192"/>
              <p:cNvSpPr>
                <a:spLocks noChangeArrowheads="1"/>
              </p:cNvSpPr>
              <p:nvPr/>
            </p:nvSpPr>
            <p:spPr bwMode="auto">
              <a:xfrm>
                <a:off x="4719" y="799"/>
                <a:ext cx="852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409" name="Text Box 193"/>
              <p:cNvSpPr txBox="1">
                <a:spLocks noChangeArrowheads="1"/>
              </p:cNvSpPr>
              <p:nvPr/>
            </p:nvSpPr>
            <p:spPr bwMode="auto">
              <a:xfrm>
                <a:off x="4719" y="799"/>
                <a:ext cx="85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Total</a:t>
                </a:r>
              </a:p>
            </p:txBody>
          </p:sp>
        </p:grpSp>
        <p:grpSp>
          <p:nvGrpSpPr>
            <p:cNvPr id="9410" name="Group 194"/>
            <p:cNvGrpSpPr>
              <a:grpSpLocks/>
            </p:cNvGrpSpPr>
            <p:nvPr/>
          </p:nvGrpSpPr>
          <p:grpSpPr bwMode="auto">
            <a:xfrm>
              <a:off x="3495" y="799"/>
              <a:ext cx="1223" cy="229"/>
              <a:chOff x="3495" y="799"/>
              <a:chExt cx="1223" cy="229"/>
            </a:xfrm>
          </p:grpSpPr>
          <p:sp>
            <p:nvSpPr>
              <p:cNvPr id="9411" name="AutoShape 195"/>
              <p:cNvSpPr>
                <a:spLocks noChangeArrowheads="1"/>
              </p:cNvSpPr>
              <p:nvPr/>
            </p:nvSpPr>
            <p:spPr bwMode="auto">
              <a:xfrm>
                <a:off x="3495" y="799"/>
                <a:ext cx="1224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412" name="Text Box 196"/>
              <p:cNvSpPr txBox="1">
                <a:spLocks noChangeArrowheads="1"/>
              </p:cNvSpPr>
              <p:nvPr/>
            </p:nvSpPr>
            <p:spPr bwMode="auto">
              <a:xfrm>
                <a:off x="3495" y="799"/>
                <a:ext cx="122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Suspeitos (B)</a:t>
                </a:r>
              </a:p>
            </p:txBody>
          </p:sp>
        </p:grpSp>
        <p:grpSp>
          <p:nvGrpSpPr>
            <p:cNvPr id="9413" name="Group 197"/>
            <p:cNvGrpSpPr>
              <a:grpSpLocks/>
            </p:cNvGrpSpPr>
            <p:nvPr/>
          </p:nvGrpSpPr>
          <p:grpSpPr bwMode="auto">
            <a:xfrm>
              <a:off x="2231" y="799"/>
              <a:ext cx="1263" cy="229"/>
              <a:chOff x="2231" y="799"/>
              <a:chExt cx="1263" cy="229"/>
            </a:xfrm>
          </p:grpSpPr>
          <p:sp>
            <p:nvSpPr>
              <p:cNvPr id="9414" name="AutoShape 198"/>
              <p:cNvSpPr>
                <a:spLocks noChangeArrowheads="1"/>
              </p:cNvSpPr>
              <p:nvPr/>
            </p:nvSpPr>
            <p:spPr bwMode="auto">
              <a:xfrm>
                <a:off x="2231" y="799"/>
                <a:ext cx="1264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415" name="Text Box 199"/>
              <p:cNvSpPr txBox="1">
                <a:spLocks noChangeArrowheads="1"/>
              </p:cNvSpPr>
              <p:nvPr/>
            </p:nvSpPr>
            <p:spPr bwMode="auto">
              <a:xfrm>
                <a:off x="2231" y="799"/>
                <a:ext cx="126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Confirmados (A)</a:t>
                </a:r>
              </a:p>
            </p:txBody>
          </p:sp>
        </p:grpSp>
        <p:grpSp>
          <p:nvGrpSpPr>
            <p:cNvPr id="9416" name="Group 200"/>
            <p:cNvGrpSpPr>
              <a:grpSpLocks/>
            </p:cNvGrpSpPr>
            <p:nvPr/>
          </p:nvGrpSpPr>
          <p:grpSpPr bwMode="auto">
            <a:xfrm>
              <a:off x="793" y="799"/>
              <a:ext cx="1437" cy="459"/>
              <a:chOff x="793" y="799"/>
              <a:chExt cx="1437" cy="459"/>
            </a:xfrm>
          </p:grpSpPr>
          <p:sp>
            <p:nvSpPr>
              <p:cNvPr id="9417" name="AutoShape 201"/>
              <p:cNvSpPr>
                <a:spLocks noChangeArrowheads="1"/>
              </p:cNvSpPr>
              <p:nvPr/>
            </p:nvSpPr>
            <p:spPr bwMode="auto">
              <a:xfrm>
                <a:off x="793" y="799"/>
                <a:ext cx="1438" cy="460"/>
              </a:xfrm>
              <a:prstGeom prst="roundRect">
                <a:avLst>
                  <a:gd name="adj" fmla="val 213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418" name="Text Box 202"/>
              <p:cNvSpPr txBox="1">
                <a:spLocks noChangeArrowheads="1"/>
              </p:cNvSpPr>
              <p:nvPr/>
            </p:nvSpPr>
            <p:spPr bwMode="auto">
              <a:xfrm>
                <a:off x="793" y="799"/>
                <a:ext cx="1438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eaLnBrk="0" hangingPunct="0">
                  <a:lnSpc>
                    <a:spcPct val="97000"/>
                  </a:lnSpc>
                  <a:spcBef>
                    <a:spcPts val="438"/>
                  </a:spcBef>
                  <a:buClr>
                    <a:srgbClr val="0099CC"/>
                  </a:buClr>
                  <a:buSzPct val="45000"/>
                  <a:buFont typeface="Monotype Sorts" pitchFamily="2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Categoria do agente</a:t>
                </a:r>
              </a:p>
            </p:txBody>
          </p:sp>
        </p:grpSp>
        <p:sp>
          <p:nvSpPr>
            <p:cNvPr id="9419" name="Line 203"/>
            <p:cNvSpPr>
              <a:spLocks noChangeShapeType="1"/>
            </p:cNvSpPr>
            <p:nvPr/>
          </p:nvSpPr>
          <p:spPr bwMode="auto">
            <a:xfrm>
              <a:off x="793" y="799"/>
              <a:ext cx="4778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420" name="Line 204"/>
            <p:cNvSpPr>
              <a:spLocks noChangeShapeType="1"/>
            </p:cNvSpPr>
            <p:nvPr/>
          </p:nvSpPr>
          <p:spPr bwMode="auto">
            <a:xfrm>
              <a:off x="793" y="1259"/>
              <a:ext cx="477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421" name="Line 205"/>
            <p:cNvSpPr>
              <a:spLocks noChangeShapeType="1"/>
            </p:cNvSpPr>
            <p:nvPr/>
          </p:nvSpPr>
          <p:spPr bwMode="auto">
            <a:xfrm>
              <a:off x="793" y="1489"/>
              <a:ext cx="477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422" name="Line 206"/>
            <p:cNvSpPr>
              <a:spLocks noChangeShapeType="1"/>
            </p:cNvSpPr>
            <p:nvPr/>
          </p:nvSpPr>
          <p:spPr bwMode="auto">
            <a:xfrm>
              <a:off x="793" y="1719"/>
              <a:ext cx="477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423" name="Line 207"/>
            <p:cNvSpPr>
              <a:spLocks noChangeShapeType="1"/>
            </p:cNvSpPr>
            <p:nvPr/>
          </p:nvSpPr>
          <p:spPr bwMode="auto">
            <a:xfrm>
              <a:off x="793" y="1949"/>
              <a:ext cx="477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424" name="Line 208"/>
            <p:cNvSpPr>
              <a:spLocks noChangeShapeType="1"/>
            </p:cNvSpPr>
            <p:nvPr/>
          </p:nvSpPr>
          <p:spPr bwMode="auto">
            <a:xfrm>
              <a:off x="793" y="2179"/>
              <a:ext cx="477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425" name="Line 209"/>
            <p:cNvSpPr>
              <a:spLocks noChangeShapeType="1"/>
            </p:cNvSpPr>
            <p:nvPr/>
          </p:nvSpPr>
          <p:spPr bwMode="auto">
            <a:xfrm>
              <a:off x="793" y="2409"/>
              <a:ext cx="477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426" name="Line 210"/>
            <p:cNvSpPr>
              <a:spLocks noChangeShapeType="1"/>
            </p:cNvSpPr>
            <p:nvPr/>
          </p:nvSpPr>
          <p:spPr bwMode="auto">
            <a:xfrm>
              <a:off x="793" y="2639"/>
              <a:ext cx="477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427" name="Line 211"/>
            <p:cNvSpPr>
              <a:spLocks noChangeShapeType="1"/>
            </p:cNvSpPr>
            <p:nvPr/>
          </p:nvSpPr>
          <p:spPr bwMode="auto">
            <a:xfrm>
              <a:off x="793" y="2869"/>
              <a:ext cx="477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428" name="Line 212"/>
            <p:cNvSpPr>
              <a:spLocks noChangeShapeType="1"/>
            </p:cNvSpPr>
            <p:nvPr/>
          </p:nvSpPr>
          <p:spPr bwMode="auto">
            <a:xfrm>
              <a:off x="793" y="3099"/>
              <a:ext cx="477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429" name="Line 213"/>
            <p:cNvSpPr>
              <a:spLocks noChangeShapeType="1"/>
            </p:cNvSpPr>
            <p:nvPr/>
          </p:nvSpPr>
          <p:spPr bwMode="auto">
            <a:xfrm>
              <a:off x="793" y="3329"/>
              <a:ext cx="477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430" name="Line 214"/>
            <p:cNvSpPr>
              <a:spLocks noChangeShapeType="1"/>
            </p:cNvSpPr>
            <p:nvPr/>
          </p:nvSpPr>
          <p:spPr bwMode="auto">
            <a:xfrm>
              <a:off x="793" y="3559"/>
              <a:ext cx="477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431" name="Line 215"/>
            <p:cNvSpPr>
              <a:spLocks noChangeShapeType="1"/>
            </p:cNvSpPr>
            <p:nvPr/>
          </p:nvSpPr>
          <p:spPr bwMode="auto">
            <a:xfrm>
              <a:off x="793" y="3789"/>
              <a:ext cx="4778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432" name="Line 216"/>
            <p:cNvSpPr>
              <a:spLocks noChangeShapeType="1"/>
            </p:cNvSpPr>
            <p:nvPr/>
          </p:nvSpPr>
          <p:spPr bwMode="auto">
            <a:xfrm>
              <a:off x="793" y="799"/>
              <a:ext cx="1" cy="299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433" name="Line 217"/>
            <p:cNvSpPr>
              <a:spLocks noChangeShapeType="1"/>
            </p:cNvSpPr>
            <p:nvPr/>
          </p:nvSpPr>
          <p:spPr bwMode="auto">
            <a:xfrm>
              <a:off x="2231" y="799"/>
              <a:ext cx="1" cy="299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434" name="Line 218"/>
            <p:cNvSpPr>
              <a:spLocks noChangeShapeType="1"/>
            </p:cNvSpPr>
            <p:nvPr/>
          </p:nvSpPr>
          <p:spPr bwMode="auto">
            <a:xfrm>
              <a:off x="3495" y="799"/>
              <a:ext cx="1" cy="299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435" name="Line 219"/>
            <p:cNvSpPr>
              <a:spLocks noChangeShapeType="1"/>
            </p:cNvSpPr>
            <p:nvPr/>
          </p:nvSpPr>
          <p:spPr bwMode="auto">
            <a:xfrm>
              <a:off x="4719" y="799"/>
              <a:ext cx="1" cy="299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436" name="Line 220"/>
            <p:cNvSpPr>
              <a:spLocks noChangeShapeType="1"/>
            </p:cNvSpPr>
            <p:nvPr/>
          </p:nvSpPr>
          <p:spPr bwMode="auto">
            <a:xfrm>
              <a:off x="5571" y="799"/>
              <a:ext cx="1" cy="299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437" name="Line 221"/>
            <p:cNvSpPr>
              <a:spLocks noChangeShapeType="1"/>
            </p:cNvSpPr>
            <p:nvPr/>
          </p:nvSpPr>
          <p:spPr bwMode="auto">
            <a:xfrm>
              <a:off x="2231" y="1029"/>
              <a:ext cx="3340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438" name="Line 222"/>
            <p:cNvSpPr>
              <a:spLocks noChangeShapeType="1"/>
            </p:cNvSpPr>
            <p:nvPr/>
          </p:nvSpPr>
          <p:spPr bwMode="auto">
            <a:xfrm>
              <a:off x="2859" y="1029"/>
              <a:ext cx="1" cy="276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439" name="Line 223"/>
            <p:cNvSpPr>
              <a:spLocks noChangeShapeType="1"/>
            </p:cNvSpPr>
            <p:nvPr/>
          </p:nvSpPr>
          <p:spPr bwMode="auto">
            <a:xfrm>
              <a:off x="4130" y="1029"/>
              <a:ext cx="1" cy="276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9440" name="Text Box 224"/>
          <p:cNvSpPr txBox="1">
            <a:spLocks noChangeArrowheads="1"/>
          </p:cNvSpPr>
          <p:nvPr/>
        </p:nvSpPr>
        <p:spPr bwMode="auto">
          <a:xfrm>
            <a:off x="1476375" y="404813"/>
            <a:ext cx="7056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>
              <a:lnSpc>
                <a:spcPct val="94000"/>
              </a:lnSpc>
              <a:spcBef>
                <a:spcPts val="148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Tabela 2 – Agentes etiológicos de surtos de doenças transmitidas por alimentos (Paraná, 1998)</a:t>
            </a:r>
          </a:p>
        </p:txBody>
      </p:sp>
      <p:sp>
        <p:nvSpPr>
          <p:cNvPr id="9441" name="Text Box 225"/>
          <p:cNvSpPr txBox="1">
            <a:spLocks noChangeArrowheads="1"/>
          </p:cNvSpPr>
          <p:nvPr/>
        </p:nvSpPr>
        <p:spPr bwMode="auto">
          <a:xfrm>
            <a:off x="2124075" y="6092825"/>
            <a:ext cx="6264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94000"/>
              </a:lnSpc>
              <a:spcBef>
                <a:spcPts val="1113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Times New Roman" pitchFamily="18" charset="0"/>
              </a:rPr>
              <a:t>(A) Laboratorialmente; (B) Clínica e epidemiologicamente.</a:t>
            </a:r>
          </a:p>
        </p:txBody>
      </p:sp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5867400" y="494188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1</a:t>
            </a:r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5867400" y="53006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Quarteto de </a:t>
            </a:r>
            <a:r>
              <a:rPr lang="pt-BR" dirty="0" err="1" smtClean="0"/>
              <a:t>Anscombe</a:t>
            </a:r>
            <a:endParaRPr lang="pt-BR" dirty="0"/>
          </a:p>
        </p:txBody>
      </p:sp>
      <p:pic>
        <p:nvPicPr>
          <p:cNvPr id="98306" name="Picture 2" descr="C:\Users\ze\Downloads\990px-Anscombe's_quartet_3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772816"/>
            <a:ext cx="5721846" cy="4161343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899592" y="5949280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hlinkClick r:id="rId3"/>
              </a:rPr>
              <a:t>http://blog.revolutionanalytics.com/2017/05/the-datasaurus-dozen.html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hlinkClick r:id="rId4"/>
              </a:rPr>
              <a:t>https://en.wikipedia.org/wiki/Anscombe%27s_quartet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31188" cy="1373188"/>
          </a:xfrm>
          <a:ln/>
        </p:spPr>
        <p:txBody>
          <a:bodyPr lIns="90000" tIns="46800" rIns="90000" bIns="4680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Gráficos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31188" cy="3887788"/>
          </a:xfrm>
          <a:ln/>
        </p:spPr>
        <p:txBody>
          <a:bodyPr lIns="90000" tIns="46800" rIns="90000" bIns="46800"/>
          <a:lstStyle/>
          <a:p>
            <a:pPr>
              <a:lnSpc>
                <a:spcPct val="9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Dicas para fazer um gráfico:</a:t>
            </a:r>
          </a:p>
          <a:p>
            <a:pPr lvl="1">
              <a:spcBef>
                <a:spcPts val="53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/>
              <a:t>simplicidade</a:t>
            </a:r>
          </a:p>
          <a:p>
            <a:pPr lvl="1">
              <a:spcBef>
                <a:spcPts val="53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/>
              <a:t> título (informativo, conciso, sem ambigüidade)</a:t>
            </a:r>
          </a:p>
          <a:p>
            <a:pPr lvl="1">
              <a:spcBef>
                <a:spcPts val="53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/>
              <a:t> nomear eixos, segmentos, barras, usando legendas que descrevam os símbolos usados</a:t>
            </a:r>
          </a:p>
          <a:p>
            <a:pPr lvl="1">
              <a:spcBef>
                <a:spcPts val="53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/>
              <a:t> apresentar as unidades</a:t>
            </a:r>
          </a:p>
          <a:p>
            <a:pPr lvl="1">
              <a:spcBef>
                <a:spcPts val="53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/>
              <a:t> a escolha  do tipo de gráfico deve assegurar que toda informação relevante seja mostrada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31188" cy="1373188"/>
          </a:xfrm>
          <a:ln/>
        </p:spPr>
        <p:txBody>
          <a:bodyPr lIns="90000" tIns="46800" rIns="90000" bIns="4680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Gráficos - Dados qualitativos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73163" y="1981200"/>
            <a:ext cx="7772400" cy="4419600"/>
          </a:xfrm>
          <a:ln/>
        </p:spPr>
        <p:txBody>
          <a:bodyPr lIns="90000" tIns="46800" rIns="90000" bIns="46800"/>
          <a:lstStyle/>
          <a:p>
            <a:pPr>
              <a:lnSpc>
                <a:spcPct val="9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Para dados qualitativos, cada observação pertence a uma dentre várias categorias ou classes distintas.</a:t>
            </a: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São utilizados, entre outros:</a:t>
            </a: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	- gráfico de barras (comprimento) </a:t>
            </a: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	- gráfico de setores (ângulo)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31188" cy="1373188"/>
          </a:xfrm>
          <a:ln/>
        </p:spPr>
        <p:txBody>
          <a:bodyPr lIns="90000" tIns="46800" rIns="90000" bIns="4680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Gráfico de setores (pizza, torta)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1412875"/>
            <a:ext cx="6484937" cy="5056188"/>
          </a:xfrm>
          <a:prstGeom prst="rect">
            <a:avLst/>
          </a:prstGeom>
          <a:noFill/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547813" y="6491288"/>
            <a:ext cx="6480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94000"/>
              </a:lnSpc>
              <a:spcBef>
                <a:spcPts val="1113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Times New Roman" pitchFamily="18" charset="0"/>
              </a:rPr>
              <a:t>(Zoli JA </a:t>
            </a:r>
            <a:r>
              <a:rPr lang="en-GB" i="1">
                <a:latin typeface="Times New Roman" pitchFamily="18" charset="0"/>
              </a:rPr>
              <a:t>et al</a:t>
            </a:r>
            <a:r>
              <a:rPr lang="en-GB">
                <a:latin typeface="Times New Roman" pitchFamily="18" charset="0"/>
              </a:rPr>
              <a:t>., </a:t>
            </a:r>
            <a:r>
              <a:rPr lang="en-GB" i="1">
                <a:latin typeface="Times New Roman" pitchFamily="18" charset="0"/>
              </a:rPr>
              <a:t>Higiene Alimentar</a:t>
            </a:r>
            <a:r>
              <a:rPr lang="en-GB">
                <a:latin typeface="Times New Roman" pitchFamily="18" charset="0"/>
              </a:rPr>
              <a:t>, vol. 16, n. 95, pp. 62-71 (2002))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31188" cy="1373188"/>
          </a:xfrm>
          <a:ln/>
        </p:spPr>
        <p:txBody>
          <a:bodyPr lIns="90000" tIns="46800" rIns="90000" bIns="4680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Roteiro da aula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31188" cy="3887788"/>
          </a:xfrm>
          <a:ln/>
        </p:spPr>
        <p:txBody>
          <a:bodyPr lIns="90000" tIns="46800" rIns="90000" bIns="46800"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/>
              <a:t>Medidas</a:t>
            </a:r>
            <a:r>
              <a:rPr lang="en-GB" dirty="0" smtClean="0"/>
              <a:t> </a:t>
            </a:r>
            <a:r>
              <a:rPr lang="en-GB" dirty="0"/>
              <a:t>de </a:t>
            </a:r>
            <a:r>
              <a:rPr lang="en-GB" dirty="0" err="1"/>
              <a:t>tendência</a:t>
            </a:r>
            <a:r>
              <a:rPr lang="en-GB" dirty="0"/>
              <a:t> central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Medidas</a:t>
            </a:r>
            <a:r>
              <a:rPr lang="en-GB" dirty="0"/>
              <a:t> de </a:t>
            </a:r>
            <a:r>
              <a:rPr lang="en-GB" dirty="0" err="1" smtClean="0"/>
              <a:t>dispersão</a:t>
            </a:r>
            <a:endParaRPr lang="en-GB" dirty="0" smtClean="0"/>
          </a:p>
          <a:p>
            <a:pPr>
              <a:lnSpc>
                <a:spcPct val="9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/>
              <a:t>Tabelas</a:t>
            </a:r>
            <a:r>
              <a:rPr lang="en-GB" dirty="0" smtClean="0"/>
              <a:t> 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/>
              <a:t>Gráficos</a:t>
            </a:r>
            <a:endParaRPr lang="en-GB" dirty="0" smtClean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31188" cy="1373188"/>
          </a:xfrm>
          <a:ln/>
        </p:spPr>
        <p:txBody>
          <a:bodyPr lIns="90000" tIns="46800" rIns="90000" bIns="4680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Gráfico de barras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1557338"/>
            <a:ext cx="6081713" cy="47752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31188" cy="1373188"/>
          </a:xfrm>
          <a:ln/>
        </p:spPr>
        <p:txBody>
          <a:bodyPr lIns="90000" tIns="46800" rIns="90000" bIns="4680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Gráficos - Dados quantitativos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71600" y="1524000"/>
            <a:ext cx="5937250" cy="2697163"/>
          </a:xfrm>
          <a:ln/>
        </p:spPr>
        <p:txBody>
          <a:bodyPr lIns="90000" tIns="46800" rIns="90000" bIns="46800"/>
          <a:lstStyle/>
          <a:p>
            <a:pPr>
              <a:lnSpc>
                <a:spcPct val="9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Diagrama de pontos 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Histogramas 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Boxplot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Gráficos de dispersão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1187450" y="260350"/>
            <a:ext cx="7772400" cy="1143000"/>
          </a:xfrm>
          <a:ln/>
        </p:spPr>
        <p:txBody>
          <a:bodyPr lIns="90000" tIns="46800" rIns="90000" bIns="4680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Diagrama de pontos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1341438"/>
            <a:ext cx="7734300" cy="5308600"/>
          </a:xfrm>
          <a:prstGeom prst="rect">
            <a:avLst/>
          </a:prstGeom>
          <a:noFill/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476375" y="1700213"/>
            <a:ext cx="69834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94000"/>
              </a:lnSpc>
              <a:spcBef>
                <a:spcPts val="148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Figura 3(a): Idades de cães, segundo o sexo, obtidas em levantamento feito em uma escola (Shimozako, 2002)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1116013" y="260350"/>
            <a:ext cx="7772400" cy="1143000"/>
          </a:xfrm>
          <a:ln/>
        </p:spPr>
        <p:txBody>
          <a:bodyPr lIns="90000" tIns="46800" rIns="90000" bIns="4680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“Boxplot”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1484313"/>
            <a:ext cx="5994400" cy="4114800"/>
          </a:xfrm>
          <a:prstGeom prst="rect">
            <a:avLst/>
          </a:prstGeom>
          <a:noFill/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084888" y="3429000"/>
            <a:ext cx="14398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94000"/>
              </a:lnSpc>
              <a:spcBef>
                <a:spcPts val="1363"/>
              </a:spcBef>
              <a:buClr>
                <a:srgbClr val="3366CC"/>
              </a:buClr>
              <a:buSzPct val="91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200">
                <a:solidFill>
                  <a:srgbClr val="3366CC"/>
                </a:solidFill>
                <a:latin typeface="Times New Roman" pitchFamily="18" charset="0"/>
              </a:rPr>
              <a:t>mediana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627313" y="5084763"/>
            <a:ext cx="489585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9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latin typeface="Times New Roman" pitchFamily="18" charset="0"/>
              </a:rPr>
              <a:t>Limite inferior: Q1 – 1,5 (Q3 - Q1)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>
              <a:latin typeface="Times New Roman" pitchFamily="18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latin typeface="Times New Roman" pitchFamily="18" charset="0"/>
              </a:rPr>
              <a:t>Limite superior: Q3 + 1,5 (Q3 - Q1)</a:t>
            </a:r>
          </a:p>
          <a:p>
            <a:pPr eaLnBrk="0" hangingPunct="0">
              <a:spcBef>
                <a:spcPts val="98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latin typeface="Times New Roman" pitchFamily="18" charset="0"/>
              </a:rPr>
              <a:t>“Outliers” (dados discrepantes): dados fora dos limites superior e inferior, indicados com asteriscos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011863" y="3789363"/>
            <a:ext cx="28813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94000"/>
              </a:lnSpc>
              <a:spcBef>
                <a:spcPts val="1363"/>
              </a:spcBef>
              <a:buClr>
                <a:srgbClr val="3366CC"/>
              </a:buClr>
              <a:buSzPct val="91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200">
                <a:solidFill>
                  <a:srgbClr val="3366CC"/>
                </a:solidFill>
                <a:latin typeface="Times New Roman" pitchFamily="18" charset="0"/>
              </a:rPr>
              <a:t>primeiro quartil (Q1)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011863" y="2997200"/>
            <a:ext cx="28813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94000"/>
              </a:lnSpc>
              <a:spcBef>
                <a:spcPts val="1363"/>
              </a:spcBef>
              <a:buClr>
                <a:srgbClr val="3366CC"/>
              </a:buClr>
              <a:buSzPct val="91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200">
                <a:solidFill>
                  <a:srgbClr val="3366CC"/>
                </a:solidFill>
                <a:latin typeface="Times New Roman" pitchFamily="18" charset="0"/>
              </a:rPr>
              <a:t>terceiro quartil (Q3)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084888" y="4292600"/>
            <a:ext cx="2879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94000"/>
              </a:lnSpc>
              <a:spcBef>
                <a:spcPts val="1363"/>
              </a:spcBef>
              <a:buClr>
                <a:srgbClr val="3366CC"/>
              </a:buClr>
              <a:buSzPct val="91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200">
                <a:solidFill>
                  <a:srgbClr val="3366CC"/>
                </a:solidFill>
                <a:latin typeface="Times New Roman" pitchFamily="18" charset="0"/>
              </a:rPr>
              <a:t>valor mais próximo do limite inferior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6084888" y="2133600"/>
            <a:ext cx="27352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94000"/>
              </a:lnSpc>
              <a:spcBef>
                <a:spcPts val="1363"/>
              </a:spcBef>
              <a:buClr>
                <a:srgbClr val="3366CC"/>
              </a:buClr>
              <a:buSzPct val="91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200">
                <a:solidFill>
                  <a:srgbClr val="3366CC"/>
                </a:solidFill>
                <a:latin typeface="Times New Roman" pitchFamily="18" charset="0"/>
              </a:rPr>
              <a:t>valor mais próximo do limite superior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5075238" y="3644900"/>
            <a:ext cx="938212" cy="1588"/>
          </a:xfrm>
          <a:prstGeom prst="line">
            <a:avLst/>
          </a:prstGeom>
          <a:noFill/>
          <a:ln w="9398">
            <a:solidFill>
              <a:srgbClr val="FF0000"/>
            </a:solidFill>
            <a:prstDash val="dash"/>
            <a:round/>
            <a:headEnd/>
            <a:tailEnd type="triangle" w="lg" len="lg"/>
          </a:ln>
        </p:spPr>
        <p:txBody>
          <a:bodyPr/>
          <a:lstStyle/>
          <a:p>
            <a:endParaRPr lang="pt-BR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5075238" y="4005263"/>
            <a:ext cx="938212" cy="1587"/>
          </a:xfrm>
          <a:prstGeom prst="line">
            <a:avLst/>
          </a:prstGeom>
          <a:noFill/>
          <a:ln w="9398">
            <a:solidFill>
              <a:srgbClr val="FF0000"/>
            </a:solidFill>
            <a:prstDash val="dash"/>
            <a:round/>
            <a:headEnd/>
            <a:tailEnd type="triangle" w="lg" len="lg"/>
          </a:ln>
        </p:spPr>
        <p:txBody>
          <a:bodyPr/>
          <a:lstStyle/>
          <a:p>
            <a:endParaRPr lang="pt-BR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5075238" y="3284538"/>
            <a:ext cx="938212" cy="1587"/>
          </a:xfrm>
          <a:prstGeom prst="line">
            <a:avLst/>
          </a:prstGeom>
          <a:noFill/>
          <a:ln w="9398">
            <a:solidFill>
              <a:srgbClr val="FF0000"/>
            </a:solidFill>
            <a:prstDash val="dash"/>
            <a:round/>
            <a:headEnd/>
            <a:tailEnd type="triangle" w="lg" len="lg"/>
          </a:ln>
        </p:spPr>
        <p:txBody>
          <a:bodyPr/>
          <a:lstStyle/>
          <a:p>
            <a:endParaRPr lang="pt-BR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4283075" y="2565400"/>
            <a:ext cx="1803400" cy="1588"/>
          </a:xfrm>
          <a:prstGeom prst="line">
            <a:avLst/>
          </a:prstGeom>
          <a:noFill/>
          <a:ln w="9398">
            <a:solidFill>
              <a:srgbClr val="FF0000"/>
            </a:solidFill>
            <a:prstDash val="dash"/>
            <a:round/>
            <a:headEnd/>
            <a:tailEnd type="triangle" w="lg" len="lg"/>
          </a:ln>
        </p:spPr>
        <p:txBody>
          <a:bodyPr/>
          <a:lstStyle/>
          <a:p>
            <a:endParaRPr lang="pt-BR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4283075" y="4437063"/>
            <a:ext cx="1803400" cy="1587"/>
          </a:xfrm>
          <a:prstGeom prst="line">
            <a:avLst/>
          </a:prstGeom>
          <a:noFill/>
          <a:ln w="9398">
            <a:solidFill>
              <a:srgbClr val="FF0000"/>
            </a:solidFill>
            <a:prstDash val="dash"/>
            <a:round/>
            <a:headEnd/>
            <a:tailEnd type="triangle" w="lg" len="lg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772400" cy="1143000"/>
          </a:xfrm>
          <a:ln/>
        </p:spPr>
        <p:txBody>
          <a:bodyPr lIns="90000" tIns="46800" rIns="90000" bIns="4680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“Boxplot”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1268413"/>
            <a:ext cx="7734300" cy="5308600"/>
          </a:xfrm>
          <a:prstGeom prst="rect">
            <a:avLst/>
          </a:prstGeom>
          <a:noFill/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476375" y="1268413"/>
            <a:ext cx="72723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94000"/>
              </a:lnSpc>
              <a:spcBef>
                <a:spcPts val="148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Figura 3(b): Idades de cães, segundo o sexo, obtidas em levantamento feito em uma escola (Shimozako, 2002)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31187" cy="1373188"/>
          </a:xfrm>
          <a:ln/>
        </p:spPr>
        <p:txBody>
          <a:bodyPr lIns="90000" tIns="46800" rIns="90000" bIns="4680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Diagrama de dispersão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1341438"/>
            <a:ext cx="7734300" cy="53086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2997200"/>
            <a:ext cx="5132387" cy="3522663"/>
          </a:xfrm>
          <a:prstGeom prst="rect">
            <a:avLst/>
          </a:prstGeom>
          <a:noFill/>
        </p:spPr>
      </p:pic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372200" y="4077072"/>
            <a:ext cx="2376264" cy="1135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0" hangingPunct="0">
              <a:lnSpc>
                <a:spcPct val="94000"/>
              </a:lnSpc>
              <a:spcBef>
                <a:spcPts val="148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>
                <a:latin typeface="Times New Roman" pitchFamily="18" charset="0"/>
              </a:rPr>
              <a:t>25 </a:t>
            </a:r>
            <a:r>
              <a:rPr lang="en-GB" sz="2400" baseline="30000" dirty="0" err="1" smtClean="0">
                <a:latin typeface="Times New Roman" pitchFamily="18" charset="0"/>
              </a:rPr>
              <a:t>o</a:t>
            </a:r>
            <a:r>
              <a:rPr lang="en-GB" sz="2400" dirty="0" err="1" smtClean="0">
                <a:latin typeface="Times New Roman" pitchFamily="18" charset="0"/>
              </a:rPr>
              <a:t>C</a:t>
            </a:r>
            <a:r>
              <a:rPr lang="en-GB" sz="2400" dirty="0" smtClean="0">
                <a:latin typeface="Times New Roman" pitchFamily="18" charset="0"/>
              </a:rPr>
              <a:t/>
            </a:r>
            <a:br>
              <a:rPr lang="en-GB" sz="2400" dirty="0" smtClean="0">
                <a:latin typeface="Times New Roman" pitchFamily="18" charset="0"/>
              </a:rPr>
            </a:br>
            <a:r>
              <a:rPr lang="en-GB" sz="2400" dirty="0" err="1" smtClean="0">
                <a:latin typeface="Times New Roman" pitchFamily="18" charset="0"/>
              </a:rPr>
              <a:t>Média</a:t>
            </a:r>
            <a:r>
              <a:rPr lang="en-GB" sz="2400" dirty="0" smtClean="0">
                <a:latin typeface="Times New Roman" pitchFamily="18" charset="0"/>
              </a:rPr>
              <a:t> = 18,77</a:t>
            </a:r>
            <a:br>
              <a:rPr lang="en-GB" sz="2400" dirty="0" smtClean="0">
                <a:latin typeface="Times New Roman" pitchFamily="18" charset="0"/>
              </a:rPr>
            </a:br>
            <a:r>
              <a:rPr lang="en-GB" sz="2400" dirty="0" smtClean="0">
                <a:latin typeface="Times New Roman" pitchFamily="18" charset="0"/>
              </a:rPr>
              <a:t>DP = 0,89</a:t>
            </a:r>
            <a:endParaRPr lang="en-GB" sz="2400" dirty="0">
              <a:latin typeface="Times New Roman" pitchFamily="18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372225" y="908051"/>
            <a:ext cx="2376239" cy="1135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0" hangingPunct="0">
              <a:lnSpc>
                <a:spcPct val="94000"/>
              </a:lnSpc>
              <a:spcBef>
                <a:spcPts val="148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latin typeface="Times New Roman" pitchFamily="18" charset="0"/>
              </a:rPr>
              <a:t>23 </a:t>
            </a:r>
            <a:r>
              <a:rPr lang="en-GB" sz="2400" baseline="30000" dirty="0" err="1" smtClean="0">
                <a:latin typeface="Times New Roman" pitchFamily="18" charset="0"/>
              </a:rPr>
              <a:t>o</a:t>
            </a:r>
            <a:r>
              <a:rPr lang="en-GB" sz="2400" dirty="0" err="1" smtClean="0">
                <a:latin typeface="Times New Roman" pitchFamily="18" charset="0"/>
              </a:rPr>
              <a:t>C</a:t>
            </a:r>
            <a:r>
              <a:rPr lang="en-GB" sz="2400" dirty="0" smtClean="0">
                <a:latin typeface="Times New Roman" pitchFamily="18" charset="0"/>
              </a:rPr>
              <a:t/>
            </a:r>
            <a:br>
              <a:rPr lang="en-GB" sz="2400" dirty="0" smtClean="0">
                <a:latin typeface="Times New Roman" pitchFamily="18" charset="0"/>
              </a:rPr>
            </a:br>
            <a:r>
              <a:rPr lang="en-GB" sz="2400" dirty="0" err="1" smtClean="0">
                <a:latin typeface="Times New Roman" pitchFamily="18" charset="0"/>
              </a:rPr>
              <a:t>Média</a:t>
            </a:r>
            <a:r>
              <a:rPr lang="en-GB" sz="2400" dirty="0" smtClean="0">
                <a:latin typeface="Times New Roman" pitchFamily="18" charset="0"/>
              </a:rPr>
              <a:t> = 25,00</a:t>
            </a:r>
            <a:br>
              <a:rPr lang="en-GB" sz="2400" dirty="0" smtClean="0">
                <a:latin typeface="Times New Roman" pitchFamily="18" charset="0"/>
              </a:rPr>
            </a:br>
            <a:r>
              <a:rPr lang="en-GB" sz="2400" dirty="0" smtClean="0">
                <a:latin typeface="Times New Roman" pitchFamily="18" charset="0"/>
              </a:rPr>
              <a:t>DP = 2,02</a:t>
            </a:r>
            <a:endParaRPr lang="en-GB" sz="2400" dirty="0">
              <a:latin typeface="Times New Roman" pitchFamily="18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580063" y="5516563"/>
            <a:ext cx="3024187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94000"/>
              </a:lnSpc>
              <a:spcBef>
                <a:spcPts val="148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Período de pré-muda de ninfa de carrapatos (dados hipotéticos)</a:t>
            </a: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8888" y="0"/>
            <a:ext cx="5132387" cy="3522663"/>
          </a:xfrm>
          <a:prstGeom prst="rect">
            <a:avLst/>
          </a:prstGeom>
          <a:noFill/>
        </p:spPr>
      </p:pic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627313" y="0"/>
            <a:ext cx="3167062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94000"/>
              </a:lnSpc>
              <a:spcBef>
                <a:spcPts val="148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Histogramas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119813" y="5516563"/>
            <a:ext cx="3024187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94000"/>
              </a:lnSpc>
              <a:spcBef>
                <a:spcPts val="148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Período de pré-muda de ninfa de carrapatos (dados hipotéticos)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2924175"/>
            <a:ext cx="5132387" cy="3522663"/>
          </a:xfrm>
          <a:prstGeom prst="rect">
            <a:avLst/>
          </a:prstGeom>
          <a:noFill/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088" y="0"/>
            <a:ext cx="5132387" cy="3522663"/>
          </a:xfrm>
          <a:prstGeom prst="rect">
            <a:avLst/>
          </a:prstGeom>
          <a:noFill/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124075" y="0"/>
            <a:ext cx="31670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94000"/>
              </a:lnSpc>
              <a:spcBef>
                <a:spcPts val="148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Histogramas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012160" y="1124744"/>
            <a:ext cx="2376264" cy="1135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0" hangingPunct="0">
              <a:lnSpc>
                <a:spcPct val="94000"/>
              </a:lnSpc>
              <a:spcBef>
                <a:spcPts val="148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>
                <a:latin typeface="Times New Roman" pitchFamily="18" charset="0"/>
              </a:rPr>
              <a:t>25 </a:t>
            </a:r>
            <a:r>
              <a:rPr lang="en-GB" sz="2400" baseline="30000" dirty="0" err="1" smtClean="0">
                <a:latin typeface="Times New Roman" pitchFamily="18" charset="0"/>
              </a:rPr>
              <a:t>o</a:t>
            </a:r>
            <a:r>
              <a:rPr lang="en-GB" sz="2400" dirty="0" err="1" smtClean="0">
                <a:latin typeface="Times New Roman" pitchFamily="18" charset="0"/>
              </a:rPr>
              <a:t>C</a:t>
            </a:r>
            <a:r>
              <a:rPr lang="en-GB" sz="2400" dirty="0" smtClean="0">
                <a:latin typeface="Times New Roman" pitchFamily="18" charset="0"/>
              </a:rPr>
              <a:t/>
            </a:r>
            <a:br>
              <a:rPr lang="en-GB" sz="2400" dirty="0" smtClean="0">
                <a:latin typeface="Times New Roman" pitchFamily="18" charset="0"/>
              </a:rPr>
            </a:br>
            <a:r>
              <a:rPr lang="en-GB" sz="2400" dirty="0" err="1" smtClean="0">
                <a:latin typeface="Times New Roman" pitchFamily="18" charset="0"/>
              </a:rPr>
              <a:t>Média</a:t>
            </a:r>
            <a:r>
              <a:rPr lang="en-GB" sz="2400" dirty="0" smtClean="0">
                <a:latin typeface="Times New Roman" pitchFamily="18" charset="0"/>
              </a:rPr>
              <a:t> = 18,77</a:t>
            </a:r>
            <a:br>
              <a:rPr lang="en-GB" sz="2400" dirty="0" smtClean="0">
                <a:latin typeface="Times New Roman" pitchFamily="18" charset="0"/>
              </a:rPr>
            </a:br>
            <a:r>
              <a:rPr lang="en-GB" sz="2400" dirty="0" smtClean="0">
                <a:latin typeface="Times New Roman" pitchFamily="18" charset="0"/>
              </a:rPr>
              <a:t>DP = 0,89</a:t>
            </a:r>
            <a:endParaRPr lang="en-GB" sz="2400" dirty="0">
              <a:latin typeface="Times New Roman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084168" y="4005064"/>
            <a:ext cx="2376264" cy="1135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0" hangingPunct="0">
              <a:lnSpc>
                <a:spcPct val="94000"/>
              </a:lnSpc>
              <a:spcBef>
                <a:spcPts val="148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>
                <a:latin typeface="Times New Roman" pitchFamily="18" charset="0"/>
              </a:rPr>
              <a:t>27 </a:t>
            </a:r>
            <a:r>
              <a:rPr lang="en-GB" sz="2400" baseline="30000" dirty="0" err="1" smtClean="0">
                <a:latin typeface="Times New Roman" pitchFamily="18" charset="0"/>
              </a:rPr>
              <a:t>o</a:t>
            </a:r>
            <a:r>
              <a:rPr lang="en-GB" sz="2400" dirty="0" err="1" smtClean="0">
                <a:latin typeface="Times New Roman" pitchFamily="18" charset="0"/>
              </a:rPr>
              <a:t>C</a:t>
            </a:r>
            <a:r>
              <a:rPr lang="en-GB" sz="2400" dirty="0" smtClean="0">
                <a:latin typeface="Times New Roman" pitchFamily="18" charset="0"/>
              </a:rPr>
              <a:t/>
            </a:r>
            <a:br>
              <a:rPr lang="en-GB" sz="2400" dirty="0" smtClean="0">
                <a:latin typeface="Times New Roman" pitchFamily="18" charset="0"/>
              </a:rPr>
            </a:br>
            <a:r>
              <a:rPr lang="en-GB" sz="2400" dirty="0" err="1" smtClean="0">
                <a:latin typeface="Times New Roman" pitchFamily="18" charset="0"/>
              </a:rPr>
              <a:t>Média</a:t>
            </a:r>
            <a:r>
              <a:rPr lang="en-GB" sz="2400" dirty="0" smtClean="0">
                <a:latin typeface="Times New Roman" pitchFamily="18" charset="0"/>
              </a:rPr>
              <a:t> = 16,53</a:t>
            </a:r>
            <a:br>
              <a:rPr lang="en-GB" sz="2400" dirty="0" smtClean="0">
                <a:latin typeface="Times New Roman" pitchFamily="18" charset="0"/>
              </a:rPr>
            </a:br>
            <a:r>
              <a:rPr lang="en-GB" sz="2400" dirty="0" smtClean="0">
                <a:latin typeface="Times New Roman" pitchFamily="18" charset="0"/>
              </a:rPr>
              <a:t>DP = 0,70</a:t>
            </a:r>
            <a:endParaRPr lang="en-GB" sz="2400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532812" cy="1374775"/>
          </a:xfrm>
          <a:ln/>
        </p:spPr>
        <p:txBody>
          <a:bodyPr lIns="90000" tIns="46800" rIns="90000" bIns="4680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“A mediana não é a  mensagem”</a:t>
            </a:r>
            <a:br>
              <a:rPr lang="en-GB"/>
            </a:br>
            <a:r>
              <a:rPr lang="en-GB"/>
              <a:t>(Stephen Jay Gould)</a:t>
            </a: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900113" y="3213100"/>
            <a:ext cx="78501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94000"/>
              </a:lnSpc>
              <a:spcBef>
                <a:spcPts val="1613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600">
                <a:latin typeface="Times New Roman" pitchFamily="18" charset="0"/>
              </a:rPr>
              <a:t>http://www.phoenix5.org/articles/GouldMessage.html</a:t>
            </a:r>
          </a:p>
          <a:p>
            <a:pPr eaLnBrk="0" hangingPunct="0">
              <a:spcBef>
                <a:spcPts val="1613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600">
                <a:latin typeface="Times New Roman" pitchFamily="18" charset="0"/>
              </a:rPr>
              <a:t>http://www.cancerguide.org/median_not_msg.html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1835150" y="836613"/>
            <a:ext cx="58324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>
              <a:lnSpc>
                <a:spcPct val="94000"/>
              </a:lnSpc>
              <a:spcBef>
                <a:spcPts val="198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latin typeface="Times New Roman" pitchFamily="18" charset="0"/>
              </a:rPr>
              <a:t>“There are three kinds of lies: lies, damn lies, and statistics” </a:t>
            </a:r>
          </a:p>
          <a:p>
            <a:pPr algn="ctr" eaLnBrk="0" hangingPunct="0">
              <a:spcBef>
                <a:spcPts val="198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latin typeface="Times New Roman" pitchFamily="18" charset="0"/>
              </a:rPr>
              <a:t>(Mark Twain ou Benjamin Disraeli?)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051050" y="3789363"/>
            <a:ext cx="5976938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>
              <a:lnSpc>
                <a:spcPct val="94000"/>
              </a:lnSpc>
              <a:spcBef>
                <a:spcPts val="148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“ALL ANIMALS ARE EQUAL</a:t>
            </a:r>
          </a:p>
          <a:p>
            <a:pPr algn="ctr" eaLnBrk="0" hangingPunct="0">
              <a:spcBef>
                <a:spcPts val="148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BUT SOME ANIMALS ARE MORE</a:t>
            </a:r>
          </a:p>
          <a:p>
            <a:pPr algn="ctr" eaLnBrk="0" hangingPunct="0">
              <a:spcBef>
                <a:spcPts val="148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EQUAL THAN OTHERS”</a:t>
            </a:r>
          </a:p>
          <a:p>
            <a:pPr algn="ctr" eaLnBrk="0" hangingPunct="0">
              <a:spcBef>
                <a:spcPts val="148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(George Orwell, </a:t>
            </a:r>
            <a:r>
              <a:rPr lang="en-GB" sz="2400" i="1">
                <a:latin typeface="Times New Roman" pitchFamily="18" charset="0"/>
              </a:rPr>
              <a:t>Animal Farm</a:t>
            </a:r>
            <a:r>
              <a:rPr lang="en-GB" sz="2400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1116013" y="476250"/>
            <a:ext cx="7772400" cy="1374775"/>
          </a:xfrm>
          <a:ln/>
        </p:spPr>
        <p:txBody>
          <a:bodyPr lIns="90000" tIns="46800" rIns="90000" bIns="4680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Medidas de tendência central</a:t>
            </a:r>
            <a:br>
              <a:rPr lang="en-GB"/>
            </a:br>
            <a:r>
              <a:rPr lang="en-GB"/>
              <a:t>(de localização ou de posição)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349500"/>
            <a:ext cx="8231187" cy="3887788"/>
          </a:xfrm>
          <a:ln/>
        </p:spPr>
        <p:txBody>
          <a:bodyPr lIns="90000" tIns="46800" rIns="90000" bIns="46800"/>
          <a:lstStyle/>
          <a:p>
            <a:pPr>
              <a:lnSpc>
                <a:spcPct val="9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média aritmética (ou simplesmente média)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mediana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moda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31188" cy="1373188"/>
          </a:xfrm>
          <a:ln/>
        </p:spPr>
        <p:txBody>
          <a:bodyPr lIns="90000" tIns="46800" rIns="90000" bIns="4680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Média aritmética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31188" cy="3887788"/>
          </a:xfrm>
          <a:ln/>
        </p:spPr>
        <p:txBody>
          <a:bodyPr lIns="90000" tIns="46800" rIns="90000" bIns="46800"/>
          <a:lstStyle/>
          <a:p>
            <a:pPr>
              <a:lnSpc>
                <a:spcPct val="9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mais comum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somam-se todos os valores e divide-se pelo número total de observações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desvantagem: é influenciada por “outliers” (dados discrepantes)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é apropriada se a distribuição dos dados é simétrica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31188" cy="1373188"/>
          </a:xfrm>
          <a:ln/>
        </p:spPr>
        <p:txBody>
          <a:bodyPr lIns="90000" tIns="46800" rIns="90000" bIns="4680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Mediana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31188" cy="3887788"/>
          </a:xfrm>
          <a:ln/>
        </p:spPr>
        <p:txBody>
          <a:bodyPr lIns="90000" tIns="46800" rIns="90000" bIns="46800"/>
          <a:lstStyle/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é o valor central em um conjunto de </a:t>
            </a:r>
            <a:r>
              <a:rPr lang="en-GB" i="1"/>
              <a:t>N </a:t>
            </a:r>
            <a:r>
              <a:rPr lang="en-GB"/>
              <a:t>observações colocadas em ordem de magnitude crescente (ou decrescente)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mesmo número de observações acima e abaixo da mediana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vantagem da mediana: não é afetada por “outliers” ou se a distribuição de dados é assimétrica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31188" cy="1373188"/>
          </a:xfrm>
          <a:ln/>
        </p:spPr>
        <p:txBody>
          <a:bodyPr lIns="90000" tIns="46800" rIns="90000" bIns="4680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Moda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31188" cy="3887788"/>
          </a:xfrm>
          <a:ln/>
        </p:spPr>
        <p:txBody>
          <a:bodyPr lIns="90000" tIns="46800" rIns="90000" bIns="46800"/>
          <a:lstStyle/>
          <a:p>
            <a:pPr>
              <a:lnSpc>
                <a:spcPct val="97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/>
              <a:t>Bastante conhecida, pouco utilizada</a:t>
            </a:r>
          </a:p>
          <a:p>
            <a:pPr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/>
              <a:t>É a observação mais comum (que ocorre com maior freqüência) em um conjunto de dados</a:t>
            </a:r>
          </a:p>
          <a:p>
            <a:pPr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/>
              <a:t>Desvantagem: a moda é determinada sem se considerar a maioria das observações</a:t>
            </a:r>
          </a:p>
          <a:p>
            <a:pPr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/>
              <a:t>Há distribuições com mais de uma moda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31188" cy="1373188"/>
          </a:xfrm>
          <a:ln/>
        </p:spPr>
        <p:txBody>
          <a:bodyPr lIns="90000" tIns="46800" rIns="90000" bIns="4680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Distribuições assimétricas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700213"/>
            <a:ext cx="4618037" cy="4068762"/>
          </a:xfrm>
          <a:prstGeom prst="rect">
            <a:avLst/>
          </a:prstGeom>
          <a:noFill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25963" y="1700213"/>
            <a:ext cx="4618037" cy="4068762"/>
          </a:xfrm>
          <a:prstGeom prst="rect">
            <a:avLst/>
          </a:prstGeom>
          <a:noFill/>
        </p:spPr>
      </p:pic>
      <p:sp>
        <p:nvSpPr>
          <p:cNvPr id="86016" name="Text Box 0"/>
          <p:cNvSpPr txBox="1">
            <a:spLocks noChangeArrowheads="1"/>
          </p:cNvSpPr>
          <p:nvPr/>
        </p:nvSpPr>
        <p:spPr bwMode="auto">
          <a:xfrm rot="18900000">
            <a:off x="2339975" y="256540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média</a:t>
            </a:r>
            <a:endParaRPr lang="en-US"/>
          </a:p>
        </p:txBody>
      </p:sp>
      <p:sp>
        <p:nvSpPr>
          <p:cNvPr id="86017" name="Text Box 1"/>
          <p:cNvSpPr txBox="1">
            <a:spLocks noChangeArrowheads="1"/>
          </p:cNvSpPr>
          <p:nvPr/>
        </p:nvSpPr>
        <p:spPr bwMode="auto">
          <a:xfrm rot="2700000">
            <a:off x="6734969" y="2634456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média</a:t>
            </a:r>
            <a:endParaRPr lang="en-US"/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 rot="18900000">
            <a:off x="1835150" y="1844675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moda</a:t>
            </a:r>
            <a:endParaRPr lang="en-US"/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 rot="2700000">
            <a:off x="6772276" y="2236787"/>
            <a:ext cx="12938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mediana</a:t>
            </a:r>
            <a:endParaRPr lang="en-US"/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 rot="18900000">
            <a:off x="2124075" y="2276475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mediana</a:t>
            </a:r>
            <a:endParaRPr lang="en-US"/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 rot="2700000">
            <a:off x="7455694" y="2058194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moda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6" grpId="0"/>
      <p:bldP spid="86017" grpId="0"/>
      <p:bldP spid="86018" grpId="0"/>
      <p:bldP spid="86019" grpId="0"/>
      <p:bldP spid="86020" grpId="0"/>
      <p:bldP spid="860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1173163" y="341313"/>
            <a:ext cx="7772400" cy="1374775"/>
          </a:xfrm>
          <a:ln/>
        </p:spPr>
        <p:txBody>
          <a:bodyPr lIns="90000" tIns="46800" rIns="90000" bIns="4680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Medidas de dispersão (ou espalhamento)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31188" cy="3887788"/>
          </a:xfrm>
          <a:ln/>
        </p:spPr>
        <p:txBody>
          <a:bodyPr lIns="90000" tIns="46800" rIns="90000" bIns="46800"/>
          <a:lstStyle/>
          <a:p>
            <a:pPr>
              <a:lnSpc>
                <a:spcPct val="9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Amplitude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Amplitude interquartil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Variância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Desvio Padrão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31188" cy="1373188"/>
          </a:xfrm>
          <a:ln/>
        </p:spPr>
        <p:txBody>
          <a:bodyPr lIns="90000" tIns="46800" rIns="90000" bIns="46800"/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Amplitude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1557338"/>
            <a:ext cx="7772400" cy="4114800"/>
          </a:xfrm>
          <a:ln/>
        </p:spPr>
        <p:txBody>
          <a:bodyPr lIns="90000" tIns="46800" rIns="90000" bIns="46800"/>
          <a:lstStyle/>
          <a:p>
            <a:pPr>
              <a:lnSpc>
                <a:spcPct val="97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Diferença entre o maior e o menor dado observado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Simples de calcular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Não é uma boa medida de dispersão, porque seu cálculo se baseia nos valores extremos da amostra e não em todos os dados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463</TotalTime>
  <Words>914</Words>
  <Application>Microsoft Office PowerPoint</Application>
  <PresentationFormat>Apresentação na tela (4:3)</PresentationFormat>
  <Paragraphs>201</Paragraphs>
  <Slides>29</Slides>
  <Notes>28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0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Pixel</vt:lpstr>
      <vt:lpstr>Explorando os dados</vt:lpstr>
      <vt:lpstr>Roteiro da aula</vt:lpstr>
      <vt:lpstr>Medidas de tendência central (de localização ou de posição)</vt:lpstr>
      <vt:lpstr>Média aritmética</vt:lpstr>
      <vt:lpstr>Mediana</vt:lpstr>
      <vt:lpstr>Moda</vt:lpstr>
      <vt:lpstr>Distribuições assimétricas</vt:lpstr>
      <vt:lpstr>Medidas de dispersão (ou espalhamento)</vt:lpstr>
      <vt:lpstr>Amplitude</vt:lpstr>
      <vt:lpstr>Amplitude interquartil</vt:lpstr>
      <vt:lpstr>Variância</vt:lpstr>
      <vt:lpstr>Desvio padrão (s)</vt:lpstr>
      <vt:lpstr>Estatística Descritiva - Tabelas</vt:lpstr>
      <vt:lpstr>Tabelas</vt:lpstr>
      <vt:lpstr>Slide 15</vt:lpstr>
      <vt:lpstr>Quarteto de Anscombe</vt:lpstr>
      <vt:lpstr>Gráficos</vt:lpstr>
      <vt:lpstr>Gráficos - Dados qualitativos</vt:lpstr>
      <vt:lpstr>Gráfico de setores (pizza, torta)</vt:lpstr>
      <vt:lpstr>Gráfico de barras</vt:lpstr>
      <vt:lpstr>Gráficos - Dados quantitativos</vt:lpstr>
      <vt:lpstr>Diagrama de pontos</vt:lpstr>
      <vt:lpstr>“Boxplot”</vt:lpstr>
      <vt:lpstr>“Boxplot”</vt:lpstr>
      <vt:lpstr>Diagrama de dispersão</vt:lpstr>
      <vt:lpstr>Slide 26</vt:lpstr>
      <vt:lpstr>Slide 27</vt:lpstr>
      <vt:lpstr>“A mediana não é a  mensagem” (Stephen Jay Gould)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Explorando os dados</dc:title>
  <dc:creator>Jose</dc:creator>
  <cp:lastModifiedBy>ze</cp:lastModifiedBy>
  <cp:revision>24</cp:revision>
  <dcterms:modified xsi:type="dcterms:W3CDTF">2018-06-18T20:45:21Z</dcterms:modified>
</cp:coreProperties>
</file>