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57" r:id="rId2"/>
    <p:sldId id="492" r:id="rId3"/>
    <p:sldId id="491" r:id="rId4"/>
    <p:sldId id="493" r:id="rId5"/>
    <p:sldId id="488" r:id="rId6"/>
    <p:sldId id="489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6" r:id="rId19"/>
    <p:sldId id="377" r:id="rId20"/>
    <p:sldId id="378" r:id="rId21"/>
    <p:sldId id="379" r:id="rId22"/>
    <p:sldId id="380" r:id="rId23"/>
    <p:sldId id="490" r:id="rId24"/>
    <p:sldId id="381" r:id="rId25"/>
    <p:sldId id="382" r:id="rId26"/>
    <p:sldId id="383" r:id="rId27"/>
    <p:sldId id="384" r:id="rId28"/>
    <p:sldId id="495" r:id="rId29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154113" y="3040063"/>
            <a:ext cx="6840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Dólar</a:t>
            </a:r>
            <a:endParaRPr lang="pt-BR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F71F31-AA82-443B-B1F7-2D7282424754}" type="slidenum">
              <a:rPr lang="pt-BR" altLang="pt-BR">
                <a:solidFill>
                  <a:srgbClr val="969696"/>
                </a:solidFill>
              </a:rPr>
              <a:pPr/>
              <a:t>10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954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 do </a:t>
            </a:r>
            <a:r>
              <a:rPr lang="pt-BR" altLang="pt-BR" sz="2600" i="1" smtClean="0">
                <a:solidFill>
                  <a:srgbClr val="000000"/>
                </a:solidFill>
              </a:rPr>
              <a:t>swap</a:t>
            </a:r>
            <a:r>
              <a:rPr lang="pt-BR" altLang="pt-BR" sz="2600" smtClean="0">
                <a:solidFill>
                  <a:srgbClr val="000000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7813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1,8%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R$ 1.018.000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- R$ 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Banco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14300" y="2551113"/>
            <a:ext cx="26162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pós fixada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(pós)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do principal corrigido (pré)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pré-pós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838700" y="19288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1,4%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      R$ 1.014.000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+ R$    2.000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Empresa paga 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7035800" y="19288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1,6%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	       R$ 1.016.000</a:t>
            </a:r>
          </a:p>
          <a:p>
            <a:pPr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	       R$ 1.016.000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    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5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Não há fluxo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0" y="24130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0" y="1955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0" y="62738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5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5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45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45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  <p:bldP spid="145412" grpId="0" build="p"/>
      <p:bldP spid="145413" grpId="0" build="p"/>
      <p:bldP spid="145414" grpId="0" build="p"/>
      <p:bldP spid="145415" grpId="0" build="p"/>
      <p:bldP spid="145416" grpId="0" animBg="1"/>
      <p:bldP spid="145417" grpId="0" animBg="1"/>
      <p:bldP spid="145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BF7B4E-6CB1-4A5B-B045-30AACA07C28D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Requisitos básicos: </a:t>
            </a:r>
          </a:p>
          <a:p>
            <a:pPr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	Descasamento entre ativo e passivo das partes contratantes, o que gera risco.</a:t>
            </a:r>
            <a:endParaRPr lang="pt-BR" altLang="pt-BR" sz="3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D567C1-B147-4873-9D66-C32EF53F6EF7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3000" i="1" smtClean="0">
                <a:solidFill>
                  <a:srgbClr val="000000"/>
                </a:solidFill>
              </a:rPr>
              <a:t>Swap plain vanilla</a:t>
            </a:r>
            <a:r>
              <a:rPr lang="pt-BR" altLang="pt-BR" sz="3000" smtClean="0">
                <a:solidFill>
                  <a:srgbClr val="000000"/>
                </a:solidFill>
              </a:rPr>
              <a:t>: simples troca de uma taxa fixa para uma flutuante ou vice-versa.</a:t>
            </a:r>
          </a:p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Exemplo:	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Um banco internacional (BI) emite um eurobônus de 10 anos que paga a taxa de juros de 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Treasury Bond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 americano mais 80 pontos-bases (</a:t>
            </a:r>
            <a:r>
              <a:rPr lang="pt-BR" altLang="pt-BR" sz="2800" i="1" smtClean="0">
                <a:solidFill>
                  <a:srgbClr val="000000"/>
                </a:solidFill>
                <a:sym typeface="Symbol" panose="05050102010706020507" pitchFamily="18" charset="2"/>
              </a:rPr>
              <a:t>basis point</a:t>
            </a: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). Os recursos assim captados são emprestados a um cliente a uma taxa pós fixada igual a Libor mais 100 pontos-bases.</a:t>
            </a:r>
          </a:p>
          <a:p>
            <a:pPr eaLnBrk="1" hangingPunct="1"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	O T.Bond para 10 anos está rendendo 7% a.a.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7AA6F3-335A-4725-BCE1-DD587A0EB4AC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Desta forma temos: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do bônus emitido = 7% + 0,80% = 7,8% a.a.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Banco (BI)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Ativo  taxa pós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Passivo  taxa pré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8484" name="AutoShape 4"/>
          <p:cNvSpPr>
            <a:spLocks/>
          </p:cNvSpPr>
          <p:nvPr/>
        </p:nvSpPr>
        <p:spPr bwMode="auto">
          <a:xfrm>
            <a:off x="4902200" y="3517900"/>
            <a:ext cx="241300" cy="952500"/>
          </a:xfrm>
          <a:prstGeom prst="rightBrace">
            <a:avLst>
              <a:gd name="adj1" fmla="val 3289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499100" y="3530600"/>
            <a:ext cx="307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Fluxo de caixa está descasado!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build="p"/>
      <p:bldP spid="148484" grpId="0" animBg="1"/>
      <p:bldP spid="148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7CD79-0281-4AA8-82C0-B714D1C83F98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43180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Supondo que exista um banco (TS) que negocie esses derivativos e que o preço do </a:t>
            </a:r>
            <a:r>
              <a:rPr lang="pt-BR" altLang="pt-BR" sz="2800" i="1" smtClean="0">
                <a:solidFill>
                  <a:srgbClr val="000000"/>
                </a:solidFill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</a:rPr>
              <a:t> de Libor com uma taxa pré seja de 8% a.a.</a:t>
            </a:r>
          </a:p>
          <a:p>
            <a:pPr lvl="1"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Fluxo de um</a:t>
            </a:r>
            <a:r>
              <a:rPr lang="pt-BR" altLang="pt-BR" i="1" smtClean="0">
                <a:solidFill>
                  <a:srgbClr val="000000"/>
                </a:solidFill>
              </a:rPr>
              <a:t> swap plain vanilla</a:t>
            </a:r>
            <a:r>
              <a:rPr lang="pt-BR" altLang="pt-BR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016000" y="34544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 + 100 BP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74700" y="4762500"/>
            <a:ext cx="622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BI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790700" y="44577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Libor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1816100" y="5194300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8% a.a.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104900" y="6070600"/>
            <a:ext cx="307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7,8% a.a.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295650" y="4635500"/>
            <a:ext cx="12065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3575050" y="4762500"/>
            <a:ext cx="67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 b="1">
                <a:solidFill>
                  <a:srgbClr val="000000"/>
                </a:solidFill>
              </a:rPr>
              <a:t>TS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>
            <a:off x="1638300" y="49276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1651000" y="5143500"/>
            <a:ext cx="1638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 rot="5400000">
            <a:off x="431800" y="59753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 rot="5400000">
            <a:off x="431800" y="4057650"/>
            <a:ext cx="1168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4572000" y="3683000"/>
            <a:ext cx="4572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01700" indent="-2794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BI garante </a:t>
            </a:r>
            <a:r>
              <a:rPr lang="pt-BR" altLang="pt-BR" sz="2800" i="1">
                <a:solidFill>
                  <a:srgbClr val="000000"/>
                </a:solidFill>
              </a:rPr>
              <a:t>spread</a:t>
            </a:r>
            <a:r>
              <a:rPr lang="pt-BR" altLang="pt-BR" sz="2800">
                <a:solidFill>
                  <a:srgbClr val="000000"/>
                </a:solidFill>
              </a:rPr>
              <a:t> de 1,2%: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1,0% (100 BP)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</a:rPr>
              <a:t>0,2% na operação de </a:t>
            </a:r>
            <a:r>
              <a:rPr lang="pt-BR" altLang="pt-BR" sz="2800" i="1">
                <a:solidFill>
                  <a:srgbClr val="000000"/>
                </a:solidFill>
              </a:rPr>
              <a:t>swap</a:t>
            </a:r>
            <a:r>
              <a:rPr lang="pt-BR" altLang="pt-BR" sz="2800">
                <a:solidFill>
                  <a:srgbClr val="000000"/>
                </a:solidFill>
              </a:rPr>
              <a:t> (8% – 7,8%)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/>
      <p:bldP spid="149507" grpId="0" build="p"/>
      <p:bldP spid="149509" grpId="0"/>
      <p:bldP spid="149510" grpId="0"/>
      <p:bldP spid="149511" grpId="0"/>
      <p:bldP spid="149512" grpId="0"/>
      <p:bldP spid="149513" grpId="0"/>
      <p:bldP spid="149514" grpId="0" animBg="1"/>
      <p:bldP spid="149515" grpId="0"/>
      <p:bldP spid="149516" grpId="0" animBg="1"/>
      <p:bldP spid="149517" grpId="0" animBg="1"/>
      <p:bldP spid="149518" grpId="0" animBg="1"/>
      <p:bldP spid="149519" grpId="0" animBg="1"/>
      <p:bldP spid="1495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D0CA7A-EFA5-4CFD-BAAC-A396617844DB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66813"/>
            <a:ext cx="8229600" cy="692150"/>
          </a:xfrm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 2: duas empresas.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143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A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empréstimo de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30%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+ 4% a.a.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4610100" y="2082800"/>
            <a:ext cx="43815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Empresa B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deseja aplicar R$ 100.000, por 6 meses, taxa pré.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600">
                <a:solidFill>
                  <a:srgbClr val="000000"/>
                </a:solidFill>
              </a:rPr>
              <a:t>Alternativas no mercado: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pré de 25% a.a.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600">
                <a:solidFill>
                  <a:srgbClr val="000000"/>
                </a:solidFill>
              </a:rPr>
              <a:t>Taxa pós, CDI + 1% a.a.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330200" y="5918200"/>
            <a:ext cx="83693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0000"/>
                </a:solidFill>
              </a:rPr>
              <a:t>Ambas empresas procuram o mesmo banco que propõe a seguinte operação:</a:t>
            </a:r>
          </a:p>
        </p:txBody>
      </p:sp>
      <p:sp>
        <p:nvSpPr>
          <p:cNvPr id="150535" name="Line 7"/>
          <p:cNvSpPr>
            <a:spLocks noChangeShapeType="1"/>
          </p:cNvSpPr>
          <p:nvPr/>
        </p:nvSpPr>
        <p:spPr bwMode="auto">
          <a:xfrm>
            <a:off x="4572000" y="2159000"/>
            <a:ext cx="0" cy="3581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0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0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0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/>
      <p:bldP spid="150532" grpId="0" build="p"/>
      <p:bldP spid="150533" grpId="0" build="p"/>
      <p:bldP spid="150534" grpId="0"/>
      <p:bldP spid="1505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8FBA68-1B6D-47A9-9A51-46D0627D24D7}" type="slidenum">
              <a:rPr lang="pt-BR" altLang="pt-BR">
                <a:solidFill>
                  <a:srgbClr val="969696"/>
                </a:solidFill>
              </a:rPr>
              <a:pPr/>
              <a:t>16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A toma recursos emprestados à taxa do CDI mais 4%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CDI e pagando 25,5% a.a.</a:t>
            </a:r>
          </a:p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Empresa B aplica à taxa do CDI mais 1% a.a. e realiza um </a:t>
            </a:r>
            <a:r>
              <a:rPr lang="pt-BR" altLang="pt-BR" i="1" dirty="0" smtClean="0">
                <a:solidFill>
                  <a:srgbClr val="000000"/>
                </a:solidFill>
              </a:rPr>
              <a:t>swap</a:t>
            </a:r>
            <a:r>
              <a:rPr lang="pt-BR" altLang="pt-BR" dirty="0" smtClean="0">
                <a:solidFill>
                  <a:srgbClr val="000000"/>
                </a:solidFill>
              </a:rPr>
              <a:t> com o banco, recebendo  24,5% a.a. e pagando CDI.</a:t>
            </a:r>
          </a:p>
          <a:p>
            <a:pPr lvl="1" eaLnBrk="1" hangingPunct="1">
              <a:buFontTx/>
              <a:buNone/>
            </a:pPr>
            <a:r>
              <a:rPr lang="pt-BR" altLang="pt-BR" sz="3200" dirty="0" smtClean="0">
                <a:solidFill>
                  <a:srgbClr val="000000"/>
                </a:solidFill>
              </a:rPr>
              <a:t>Fluxo: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D8C2A-0B76-45EC-B404-BED5AE73E03D}" type="slidenum">
              <a:rPr lang="pt-BR" altLang="pt-BR">
                <a:solidFill>
                  <a:srgbClr val="969696"/>
                </a:solidFill>
              </a:rPr>
              <a:pPr/>
              <a:t>17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Estrutura Geral de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905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A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3622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25,5%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54330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Banco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6889750" y="2908300"/>
            <a:ext cx="2019300" cy="528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800">
                <a:solidFill>
                  <a:srgbClr val="000000"/>
                </a:solidFill>
              </a:rPr>
              <a:t>Empresa B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55626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2209800" y="30861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22098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5562600" y="3289300"/>
            <a:ext cx="132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1206500" y="34417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>
            <a:off x="7899400" y="2108200"/>
            <a:ext cx="0" cy="77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5727700" y="267335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24,5%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7150100" y="16827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+ 1%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444500" y="42100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 + 4%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2184400" y="32956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5461000" y="328295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CDI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3500" y="4876800"/>
            <a:ext cx="337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Custo para Empresa A: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25,5 + 4% = 29,5%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346700" y="4876800"/>
            <a:ext cx="36703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Retorno para Empresa B: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24,5 + 1% = 25,5%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1803400" y="6197600"/>
            <a:ext cx="549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Lucro do Banco: 1% (25,5% – 24,5%)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/>
      <p:bldP spid="152580" grpId="0"/>
      <p:bldP spid="152581" grpId="0" animBg="1"/>
      <p:bldP spid="152582" grpId="0" animBg="1"/>
      <p:bldP spid="152583" grpId="0" animBg="1"/>
      <p:bldP spid="152584" grpId="0" animBg="1"/>
      <p:bldP spid="152585" grpId="0" animBg="1"/>
      <p:bldP spid="152586" grpId="0" animBg="1"/>
      <p:bldP spid="152587" grpId="0" animBg="1"/>
      <p:bldP spid="152588" grpId="0" animBg="1"/>
      <p:bldP spid="152589" grpId="0"/>
      <p:bldP spid="152590" grpId="0"/>
      <p:bldP spid="152591" grpId="0"/>
      <p:bldP spid="152592" grpId="0"/>
      <p:bldP spid="152593" grpId="0"/>
      <p:bldP spid="152594" grpId="0"/>
      <p:bldP spid="152595" grpId="0"/>
      <p:bldP spid="1525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BADF6F-76B8-4733-9A72-9626372FCD9A}" type="slidenum">
              <a:rPr lang="pt-BR" altLang="pt-BR">
                <a:solidFill>
                  <a:srgbClr val="969696"/>
                </a:solidFill>
              </a:rPr>
              <a:pPr/>
              <a:t>18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144713"/>
            <a:ext cx="8229600" cy="3981450"/>
          </a:xfrm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Quanto mais sofisticada for a operação (por exemplo, opções de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) mais complexa é a precificação.</a:t>
            </a:r>
            <a:endParaRPr lang="pt-BR" altLang="pt-BR" sz="4000" smtClean="0">
              <a:solidFill>
                <a:srgbClr val="000000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19FE2-D232-4EDF-AFA4-AE24C1C2FD4C}" type="slidenum">
              <a:rPr lang="pt-BR" altLang="pt-BR">
                <a:solidFill>
                  <a:srgbClr val="969696"/>
                </a:solidFill>
              </a:rPr>
              <a:pPr/>
              <a:t>19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Exemplo: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r>
              <a:rPr lang="pt-BR" altLang="pt-BR" smtClean="0">
                <a:solidFill>
                  <a:srgbClr val="000000"/>
                </a:solidFill>
              </a:rPr>
              <a:t> de moedas.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Suponha que uma empresa que exporta para os EUA (ou seja, possui ativos em US$) deseja investir US$ 1 MM na Europa.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Considere que esta empresa deseja garantir o retorno de sua aplicação em US$.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Desta forma, realizará um swap de Euros para dólar.</a:t>
            </a:r>
            <a:r>
              <a:rPr lang="pt-BR" altLang="pt-BR" sz="40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</a:t>
            </a:fld>
            <a:endParaRPr lang="pt-BR" altLang="pt-B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04189" y="365125"/>
            <a:ext cx="7344266" cy="13255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FFFF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Problema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414" y="1162050"/>
            <a:ext cx="9068586" cy="5410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Um 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t-BR" sz="2200" kern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t-BR" sz="2200" kern="0" smtClean="0">
                <a:solidFill>
                  <a:srgbClr val="000000"/>
                </a:solidFill>
              </a:rPr>
              <a:t>Para quais valores de negociação, dentre os apresentados na tabela, é vantajoso antecipar o recebimento da receita das exportações?</a:t>
            </a:r>
            <a:endParaRPr lang="pt-BR" sz="2200" kern="0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10229"/>
              </p:ext>
            </p:extLst>
          </p:nvPr>
        </p:nvGraphicFramePr>
        <p:xfrm>
          <a:off x="3282805" y="4187021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3,40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879345-62E9-4090-819E-D886B490247F}" type="slidenum">
              <a:rPr lang="pt-BR" altLang="pt-BR">
                <a:solidFill>
                  <a:srgbClr val="969696"/>
                </a:solidFill>
              </a:rPr>
              <a:pPr/>
              <a:t>21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</a:rPr>
              <a:t> a fórmula que determina o valor do </a:t>
            </a:r>
            <a:r>
              <a:rPr lang="pt-BR" altLang="pt-BR" sz="32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a mesma que determina o valor de um contrato futuro.</a:t>
            </a:r>
          </a:p>
          <a:p>
            <a:pPr lvl="2" eaLnBrk="1" hangingPunct="1"/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</a:t>
            </a:r>
            <a:r>
              <a:rPr lang="pt-BR" altLang="pt-BR" sz="2800" i="1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</a:t>
            </a:r>
            <a:r>
              <a:rPr lang="pt-BR" altLang="pt-BR" sz="280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é um contrato futuro de moeda não padronizado, negociado em balcão.</a:t>
            </a:r>
            <a:r>
              <a:rPr lang="pt-BR" altLang="pt-BR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22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0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22763-DA25-409B-8543-7F4C7150C653}" type="slidenum">
              <a:rPr lang="pt-BR" altLang="pt-BR">
                <a:solidFill>
                  <a:srgbClr val="969696"/>
                </a:solidFill>
              </a:rPr>
              <a:pPr/>
              <a:t>23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Dados: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</a:rPr>
              <a:t>Taxa de câmbio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€$ 1 = US$ 1,219 ou seja, €$ 0,82 = US$ 1.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na Europa = 10% a.a.</a:t>
            </a:r>
          </a:p>
          <a:p>
            <a:pPr lvl="1" eaLnBrk="1" hangingPunct="1"/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Taxa de juros nos EUA = 5% a.a.</a:t>
            </a:r>
          </a:p>
          <a:p>
            <a:pPr lvl="1" eaLnBrk="1" hangingPunct="1"/>
            <a:r>
              <a:rPr lang="pt-BR" altLang="pt-BR" sz="3200" i="1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Swap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é feito a uma taxa de €$ 0,859 = US$ 1.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389862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8BB852-0840-4678-94C2-316BF55CA2CD}" type="slidenum">
              <a:rPr lang="pt-BR" altLang="pt-BR">
                <a:solidFill>
                  <a:srgbClr val="969696"/>
                </a:solidFill>
              </a:rPr>
              <a:pPr/>
              <a:t>24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0,800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889500" y="1497013"/>
            <a:ext cx="21209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  0,900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7035800" y="149701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	   0,859</a:t>
            </a:r>
            <a:endParaRPr lang="pt-BR" altLang="pt-BR" sz="24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60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60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60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6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6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/>
      <p:bldP spid="160772" grpId="0" build="p"/>
      <p:bldP spid="160773" grpId="0" build="p"/>
      <p:bldP spid="160774" grpId="0" build="p"/>
      <p:bldP spid="160775" grpId="0" build="p"/>
      <p:bldP spid="160776" grpId="0" animBg="1"/>
      <p:bldP spid="160777" grpId="0" animBg="1"/>
      <p:bldP spid="16077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24E68-1D09-4644-ABEB-2B9AAA440327}" type="slidenum">
              <a:rPr lang="pt-BR" altLang="pt-BR">
                <a:solidFill>
                  <a:srgbClr val="969696"/>
                </a:solidFill>
              </a:rPr>
              <a:pPr/>
              <a:t>25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3613"/>
            <a:ext cx="8229600" cy="50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>
                <a:solidFill>
                  <a:srgbClr val="000000"/>
                </a:solidFill>
              </a:rPr>
              <a:t>Resultado: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600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60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781300" y="1497013"/>
            <a:ext cx="2171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1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0,800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1.127.500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	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          -77.500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Empresa </a:t>
            </a:r>
            <a:r>
              <a:rPr lang="pt-BR" altLang="pt-BR" sz="2400" dirty="0">
                <a:solidFill>
                  <a:srgbClr val="000000"/>
                </a:solidFill>
              </a:rPr>
              <a:t>paga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14300" y="2017713"/>
            <a:ext cx="26797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Taxa de mercado, no vencimento.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ao câmbio do 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Valor obtido pela taxa do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Diferença     </a:t>
            </a:r>
            <a:r>
              <a:rPr lang="pt-BR" altLang="pt-BR" sz="2400" i="1">
                <a:solidFill>
                  <a:srgbClr val="000000"/>
                </a:solidFill>
              </a:rPr>
              <a:t>swap</a:t>
            </a:r>
            <a:r>
              <a:rPr lang="pt-BR" altLang="pt-BR" sz="2400">
                <a:solidFill>
                  <a:srgbClr val="000000"/>
                </a:solidFill>
              </a:rPr>
              <a:t> -mercado</a:t>
            </a:r>
          </a:p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>
                <a:solidFill>
                  <a:srgbClr val="000000"/>
                </a:solidFill>
              </a:rPr>
              <a:t>Resultado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916640" y="1477963"/>
            <a:ext cx="22098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  0,900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     1.002.222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	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           </a:t>
            </a:r>
            <a:r>
              <a:rPr lang="pt-BR" altLang="pt-BR" sz="2400" dirty="0" smtClean="0">
                <a:solidFill>
                  <a:srgbClr val="000000"/>
                </a:solidFill>
              </a:rPr>
              <a:t>+47.778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 smtClean="0">
                <a:solidFill>
                  <a:srgbClr val="000000"/>
                </a:solidFill>
              </a:rPr>
              <a:t>Banco</a:t>
            </a:r>
            <a:r>
              <a:rPr lang="pt-BR" altLang="pt-BR" sz="2400" dirty="0" smtClean="0">
                <a:solidFill>
                  <a:srgbClr val="000000"/>
                </a:solidFill>
              </a:rPr>
              <a:t> </a:t>
            </a:r>
            <a:r>
              <a:rPr lang="pt-BR" altLang="pt-BR" sz="2400" dirty="0">
                <a:solidFill>
                  <a:srgbClr val="000000"/>
                </a:solidFill>
              </a:rPr>
              <a:t>paga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7124700" y="1477963"/>
            <a:ext cx="20193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Cenário 3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   0,859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	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		       	 </a:t>
            </a:r>
            <a:r>
              <a:rPr lang="pt-BR" altLang="pt-BR" sz="2400" dirty="0" smtClean="0">
                <a:solidFill>
                  <a:srgbClr val="000000"/>
                </a:solidFill>
              </a:rPr>
              <a:t>1.050.000</a:t>
            </a:r>
            <a:endParaRPr lang="pt-BR" altLang="pt-BR" sz="2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                    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</a:t>
            </a:r>
          </a:p>
          <a:p>
            <a:pPr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pt-BR" altLang="pt-BR" sz="2400" dirty="0">
                <a:solidFill>
                  <a:srgbClr val="000000"/>
                </a:solidFill>
              </a:rPr>
              <a:t>Não há fluxo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</a:p>
        </p:txBody>
      </p:sp>
      <p:sp>
        <p:nvSpPr>
          <p:cNvPr id="112649" name="Line 8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0" name="Line 9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51" name="Line 10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1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1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1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1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1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1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build="p"/>
      <p:bldP spid="161798" grpId="0" build="p"/>
      <p:bldP spid="1617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EA6975-1879-4878-9819-902E2D924D8A}" type="slidenum">
              <a:rPr lang="pt-BR" altLang="pt-BR">
                <a:solidFill>
                  <a:srgbClr val="969696"/>
                </a:solidFill>
              </a:rPr>
              <a:pPr/>
              <a:t>26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000000"/>
                </a:solidFill>
              </a:rPr>
              <a:t>Observações: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Não há troca de $ na contratação, apenas as diferenças que ocorrerem.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O resultado ficou fixo.</a:t>
            </a:r>
          </a:p>
          <a:p>
            <a:pPr lvl="1" eaLnBrk="1" hangingPunct="1">
              <a:defRPr/>
            </a:pPr>
            <a:r>
              <a:rPr lang="pt-BR" sz="3200" dirty="0" smtClean="0">
                <a:solidFill>
                  <a:srgbClr val="000000"/>
                </a:solidFill>
              </a:rPr>
              <a:t>Retorno obtido </a:t>
            </a:r>
            <a:r>
              <a:rPr lang="pt-BR" sz="3200" smtClean="0">
                <a:solidFill>
                  <a:srgbClr val="000000"/>
                </a:solidFill>
              </a:rPr>
              <a:t>foi </a:t>
            </a:r>
            <a:r>
              <a:rPr lang="pt-BR" sz="3200" smtClean="0">
                <a:solidFill>
                  <a:srgbClr val="000000"/>
                </a:solidFill>
              </a:rPr>
              <a:t>o </a:t>
            </a:r>
            <a:r>
              <a:rPr lang="pt-BR" sz="3200" dirty="0" smtClean="0">
                <a:solidFill>
                  <a:srgbClr val="000000"/>
                </a:solidFill>
              </a:rPr>
              <a:t>que seria obtido aplicando nos EUA.</a:t>
            </a:r>
          </a:p>
          <a:p>
            <a:pPr lvl="2" eaLnBrk="1" hangingPunct="1">
              <a:defRPr/>
            </a:pPr>
            <a:r>
              <a:rPr lang="pt-B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Teoria da Arbitragem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C8F973-C2D2-425A-8F27-42B93CE34E11}" type="slidenum">
              <a:rPr lang="pt-BR" altLang="pt-BR">
                <a:solidFill>
                  <a:srgbClr val="969696"/>
                </a:solidFill>
              </a:rPr>
              <a:pPr/>
              <a:t>27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Teoria da Arbitragem: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</a:rPr>
              <a:t>	Em geral, os preços dos </a:t>
            </a:r>
            <a:r>
              <a:rPr lang="pt-BR" altLang="pt-BR" i="1" smtClean="0">
                <a:solidFill>
                  <a:srgbClr val="000000"/>
                </a:solidFill>
              </a:rPr>
              <a:t>swaps</a:t>
            </a:r>
            <a:r>
              <a:rPr lang="pt-BR" altLang="pt-BR" smtClean="0">
                <a:solidFill>
                  <a:srgbClr val="000000"/>
                </a:solidFill>
              </a:rPr>
              <a:t> encontram-se de tal forma que não é possível obter vantagens devido a diferentes taxas de juros nos títulos livres de risco emitidos pelos governos dos países.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Precificando um </a:t>
            </a:r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Verifique se as cotações apresentadas no Boletim Diário da B³ do dia 23/04/2019 estão de acordo com a equação:</a:t>
            </a: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smtClean="0">
                <a:solidFill>
                  <a:srgbClr val="000000"/>
                </a:solidFill>
              </a:rPr>
              <a:t>Considere o valor do dólar no dia 23/04/19 como sendo R$ 3,90</a:t>
            </a: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pt-BR" sz="2200" dirty="0" err="1" smtClean="0">
                <a:solidFill>
                  <a:srgbClr val="000000"/>
                </a:solidFill>
              </a:rPr>
              <a:t>Obs</a:t>
            </a:r>
            <a:r>
              <a:rPr lang="pt-BR" sz="2200" dirty="0" smtClean="0">
                <a:solidFill>
                  <a:srgbClr val="000000"/>
                </a:solidFill>
              </a:rPr>
              <a:t>: Libor = 2,477% a.a. e SELIC = 6,40</a:t>
            </a:r>
            <a:r>
              <a:rPr lang="pt-BR" sz="2200" smtClean="0">
                <a:solidFill>
                  <a:srgbClr val="000000"/>
                </a:solidFill>
              </a:rPr>
              <a:t>% a.a.</a:t>
            </a:r>
            <a:endParaRPr lang="pt-BR" sz="2200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pt-BR" sz="1800" dirty="0">
                <a:solidFill>
                  <a:srgbClr val="000000"/>
                </a:solidFill>
              </a:rPr>
              <a:t> </a:t>
            </a:r>
            <a:r>
              <a:rPr lang="pt-BR" sz="1800" dirty="0" smtClean="0">
                <a:solidFill>
                  <a:srgbClr val="000000"/>
                </a:solidFill>
              </a:rPr>
              <a:t>        Considere ano com 365 dias</a:t>
            </a:r>
            <a:endParaRPr lang="pt-BR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58144"/>
              </p:ext>
            </p:extLst>
          </p:nvPr>
        </p:nvGraphicFramePr>
        <p:xfrm>
          <a:off x="2471780" y="3713973"/>
          <a:ext cx="4200440" cy="155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Cotação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Vencimento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02/07/2019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</a:rPr>
                        <a:t>70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01/08/2019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U19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03/09/2019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133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V19</a:t>
                      </a:r>
                      <a:endParaRPr lang="pt-BR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t-B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01/10/2019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161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8477"/>
              </p:ext>
            </p:extLst>
          </p:nvPr>
        </p:nvGraphicFramePr>
        <p:xfrm>
          <a:off x="2210468" y="205049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8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468" y="205049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0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5516" y="2022115"/>
            <a:ext cx="7912968" cy="20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b="1" u="sng" kern="0" dirty="0" smtClean="0">
                <a:solidFill>
                  <a:srgbClr val="000000"/>
                </a:solidFill>
              </a:rPr>
              <a:t>Arbitragem</a:t>
            </a:r>
          </a:p>
          <a:p>
            <a:pPr marL="0" indent="0" algn="just" eaLnBrk="1" hangingPunct="1">
              <a:lnSpc>
                <a:spcPct val="110000"/>
              </a:lnSpc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Operações </a:t>
            </a:r>
            <a:r>
              <a:rPr lang="pt-BR" altLang="pt-BR" kern="0" dirty="0">
                <a:solidFill>
                  <a:srgbClr val="000000"/>
                </a:solidFill>
              </a:rPr>
              <a:t>de compra e venda para gerar lucro, aproveitando diferenciais de preços em diferentes mercados. </a:t>
            </a:r>
          </a:p>
        </p:txBody>
      </p:sp>
    </p:spTree>
    <p:extLst>
      <p:ext uri="{BB962C8B-B14F-4D97-AF65-F5344CB8AC3E}">
        <p14:creationId xmlns:p14="http://schemas.microsoft.com/office/powerpoint/2010/main" val="42655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90BCB3-BF4D-44FA-B738-905B43289007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1946275"/>
            <a:ext cx="8948738" cy="3059113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 eaLnBrk="1" hangingPunct="1"/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 eaLnBrk="1" hangingPunct="1"/>
            <a:r>
              <a:rPr lang="pt-BR" altLang="pt-BR" sz="2400" i="1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sz="240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</a:p>
        </p:txBody>
      </p:sp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609850" y="125888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3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25888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Precificando Dólar Futuro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14" y="1162050"/>
            <a:ext cx="9068586" cy="541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Um </a:t>
            </a:r>
            <a:r>
              <a:rPr lang="pt-BR" sz="2200" dirty="0">
                <a:solidFill>
                  <a:srgbClr val="000000"/>
                </a:solidFill>
              </a:rPr>
              <a:t>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sz="22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smtClean="0">
                <a:solidFill>
                  <a:srgbClr val="000000"/>
                </a:solidFill>
              </a:rPr>
              <a:t>Para </a:t>
            </a:r>
            <a:r>
              <a:rPr lang="pt-BR" sz="2200" dirty="0">
                <a:solidFill>
                  <a:srgbClr val="000000"/>
                </a:solidFill>
              </a:rPr>
              <a:t>quais valores de negociação, dentre os apresentados na tabela, é vantajoso antecipar o recebimento da receita das exportações</a:t>
            </a:r>
            <a:r>
              <a:rPr lang="pt-BR" sz="2200" dirty="0" smtClean="0">
                <a:solidFill>
                  <a:srgbClr val="000000"/>
                </a:solidFill>
              </a:rPr>
              <a:t>?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sz="2200" dirty="0" err="1" smtClean="0">
                <a:solidFill>
                  <a:schemeClr val="accent4">
                    <a:lumMod val="25000"/>
                  </a:schemeClr>
                </a:solidFill>
              </a:rPr>
              <a:t>Obs</a:t>
            </a:r>
            <a:r>
              <a:rPr lang="pt-BR" sz="2200" dirty="0" smtClean="0">
                <a:solidFill>
                  <a:schemeClr val="accent4">
                    <a:lumMod val="25000"/>
                  </a:schemeClr>
                </a:solidFill>
              </a:rPr>
              <a:t>: considere ano com 360 dias</a:t>
            </a:r>
            <a:endParaRPr lang="pt-BR" sz="2200" dirty="0">
              <a:solidFill>
                <a:schemeClr val="accent4">
                  <a:lumMod val="2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6850"/>
              </p:ext>
            </p:extLst>
          </p:nvPr>
        </p:nvGraphicFramePr>
        <p:xfrm>
          <a:off x="3333274" y="3867150"/>
          <a:ext cx="287682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Prazo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Dólar Futuro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3,35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3,40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150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3,42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1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</a:rPr>
              <a:t>Exercicio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126580"/>
              </p:ext>
            </p:extLst>
          </p:nvPr>
        </p:nvGraphicFramePr>
        <p:xfrm>
          <a:off x="5788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6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19276"/>
              </p:ext>
            </p:extLst>
          </p:nvPr>
        </p:nvGraphicFramePr>
        <p:xfrm>
          <a:off x="655320" y="1318258"/>
          <a:ext cx="7901940" cy="5223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0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effectLst/>
                        </a:rPr>
                        <a:t>rf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0,10661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rf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0,029559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T-t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0,166667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0,25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0,333333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0,416667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90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150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F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3,342651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3,364183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3,385854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3,407664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6EFC7C-B1FB-4F93-AAE8-4C5542F43332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 </a:t>
            </a:r>
            <a:r>
              <a:rPr lang="pt-BR" altLang="pt-BR" smtClean="0">
                <a:solidFill>
                  <a:srgbClr val="000000"/>
                </a:solidFill>
              </a:rPr>
              <a:t>é um conjunto de derivativo por meio do qual as partes trocam o fluxo financeiro de uma operação sem trocar o principal.</a:t>
            </a:r>
            <a:endParaRPr lang="pt-BR" altLang="pt-BR" i="1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7420C-2891-4480-B684-1B913812F6AF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Origem: </a:t>
            </a:r>
          </a:p>
          <a:p>
            <a:pPr eaLnBrk="1" hangingPunct="1">
              <a:buFontTx/>
              <a:buNone/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Empresas com passivo à taxa pós fixada antes da globalização aumentavam seus preços para cobrir os riscos.</a:t>
            </a:r>
          </a:p>
          <a:p>
            <a:pPr lvl="1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Com a concorrência internacional  necessidade de reduzir o risco sem elevar margem de lucro.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02688F-2ACA-4924-B268-406EFE94E82F}" type="slidenum">
              <a:rPr lang="pt-BR" altLang="pt-BR">
                <a:solidFill>
                  <a:srgbClr val="969696"/>
                </a:solidFill>
              </a:rPr>
              <a:pPr/>
              <a:t>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88" y="1205639"/>
            <a:ext cx="8964023" cy="4641850"/>
          </a:xfrm>
        </p:spPr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</a:rPr>
              <a:t>Exemplo: </a:t>
            </a:r>
          </a:p>
          <a:p>
            <a:pPr eaLnBrk="1" hangingPunct="1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Uma empresa toma um empréstimo de R$ 1 milhão a taxa pós fixada. Ela deseja fixar a taxa em 1,6 % (taxa </a:t>
            </a:r>
            <a:r>
              <a:rPr lang="pt-BR" altLang="pt-BR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pré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  <a:p>
            <a:pPr eaLnBrk="1" hangingPunct="1">
              <a:buFontTx/>
              <a:buNone/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	 realiza um swap com o banco.</a:t>
            </a:r>
            <a:endParaRPr lang="pt-BR" altLang="pt-BR" sz="36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smtClean="0">
                <a:solidFill>
                  <a:srgbClr val="000000"/>
                </a:solidFill>
              </a:rPr>
              <a:t>Swap</a:t>
            </a:r>
            <a:endParaRPr lang="pt-BR" altLang="pt-BR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6245" y="4047584"/>
            <a:ext cx="8530046" cy="252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70C0"/>
                </a:solidFill>
              </a:rPr>
              <a:t>Ou seja, se o rendimento da taxa pós fixada for superior ao da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, a empresa recebe essa diferença. Caso contrário, se a taxa </a:t>
            </a:r>
            <a:r>
              <a:rPr lang="pt-BR" altLang="pt-BR" kern="0" dirty="0" err="1" smtClean="0">
                <a:solidFill>
                  <a:srgbClr val="0070C0"/>
                </a:solidFill>
              </a:rPr>
              <a:t>pré</a:t>
            </a:r>
            <a:r>
              <a:rPr lang="pt-BR" altLang="pt-BR" kern="0" dirty="0" smtClean="0">
                <a:solidFill>
                  <a:srgbClr val="0070C0"/>
                </a:solidFill>
              </a:rPr>
              <a:t> for superior à taxa pós, a empresa paga a diferença ao banco</a:t>
            </a:r>
            <a:endParaRPr lang="pt-BR" altLang="pt-BR" sz="3600" kern="0" dirty="0" smtClean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  <p:bldP spid="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9564</TotalTime>
  <Words>1356</Words>
  <Application>Microsoft Office PowerPoint</Application>
  <PresentationFormat>Apresentação na tela (4:3)</PresentationFormat>
  <Paragraphs>315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Calibri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Apresentação do PowerPoint</vt:lpstr>
      <vt:lpstr>Precificando Dólar Futuro</vt:lpstr>
      <vt:lpstr>Precificando Dólar Futuro</vt:lpstr>
      <vt:lpstr>Exercicio</vt:lpstr>
      <vt:lpstr>Exercicio</vt:lpstr>
      <vt:lpstr>Swap</vt:lpstr>
      <vt:lpstr>Swap</vt:lpstr>
      <vt:lpstr>Swap</vt:lpstr>
      <vt:lpstr>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Estrutura Geral de um Swap</vt:lpstr>
      <vt:lpstr>Precificando um Swap</vt:lpstr>
      <vt:lpstr>Precificando um Swap</vt:lpstr>
      <vt:lpstr>Precificando um Swap</vt:lpstr>
      <vt:lpstr>Precificando um Swap</vt:lpstr>
      <vt:lpstr>Precificando um Swap</vt:lpstr>
      <vt:lpstr>Precificando um Swap</vt:lpstr>
      <vt:lpstr>Swap</vt:lpstr>
      <vt:lpstr>Swap</vt:lpstr>
      <vt:lpstr>Precificando um Swap</vt:lpstr>
      <vt:lpstr>Precificando um Swap</vt:lpstr>
      <vt:lpstr>Exercicio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Aluno</cp:lastModifiedBy>
  <cp:revision>153</cp:revision>
  <cp:lastPrinted>2014-08-27T14:52:51Z</cp:lastPrinted>
  <dcterms:created xsi:type="dcterms:W3CDTF">2005-10-15T00:30:50Z</dcterms:created>
  <dcterms:modified xsi:type="dcterms:W3CDTF">2019-04-30T12:27:11Z</dcterms:modified>
</cp:coreProperties>
</file>