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76" r:id="rId8"/>
    <p:sldId id="273" r:id="rId9"/>
    <p:sldId id="264" r:id="rId10"/>
    <p:sldId id="265" r:id="rId11"/>
    <p:sldId id="266" r:id="rId12"/>
    <p:sldId id="267" r:id="rId13"/>
    <p:sldId id="278" r:id="rId14"/>
    <p:sldId id="281" r:id="rId15"/>
    <p:sldId id="28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2" d="100"/>
          <a:sy n="7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FA01-3FB4-4295-BEBA-A4F733D35E52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isciplinas.usp.br/acessa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0"/>
            <a:ext cx="1928812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13"/>
            <a:ext cx="15716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698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MANHÃ - 2018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Profa. Dra. Irene </a:t>
            </a:r>
            <a:r>
              <a:rPr lang="pt-BR" dirty="0" err="1"/>
              <a:t>Miura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4F1D281-FD76-4B46-AFC6-7137369DBA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015199"/>
              </p:ext>
            </p:extLst>
          </p:nvPr>
        </p:nvGraphicFramePr>
        <p:xfrm>
          <a:off x="251520" y="404664"/>
          <a:ext cx="8640960" cy="6264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434">
                  <a:extLst>
                    <a:ext uri="{9D8B030D-6E8A-4147-A177-3AD203B41FA5}">
                      <a16:colId xmlns:a16="http://schemas.microsoft.com/office/drawing/2014/main" val="907101116"/>
                    </a:ext>
                  </a:extLst>
                </a:gridCol>
                <a:gridCol w="681716">
                  <a:extLst>
                    <a:ext uri="{9D8B030D-6E8A-4147-A177-3AD203B41FA5}">
                      <a16:colId xmlns:a16="http://schemas.microsoft.com/office/drawing/2014/main" val="3181328292"/>
                    </a:ext>
                  </a:extLst>
                </a:gridCol>
                <a:gridCol w="4888310">
                  <a:extLst>
                    <a:ext uri="{9D8B030D-6E8A-4147-A177-3AD203B41FA5}">
                      <a16:colId xmlns:a16="http://schemas.microsoft.com/office/drawing/2014/main" val="3707086165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527226191"/>
                    </a:ext>
                  </a:extLst>
                </a:gridCol>
                <a:gridCol w="1478123">
                  <a:extLst>
                    <a:ext uri="{9D8B030D-6E8A-4147-A177-3AD203B41FA5}">
                      <a16:colId xmlns:a16="http://schemas.microsoft.com/office/drawing/2014/main" val="1266824353"/>
                    </a:ext>
                  </a:extLst>
                </a:gridCol>
              </a:tblGrid>
              <a:tr h="1842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07**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27/04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** - Apresentação Oral (6 alunos) –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Ref.2: </a:t>
                      </a:r>
                      <a:r>
                        <a:rPr lang="pt-BR" sz="1800" dirty="0" err="1">
                          <a:effectLst/>
                        </a:rPr>
                        <a:t>Anderson,C</a:t>
                      </a:r>
                      <a:r>
                        <a:rPr lang="pt-BR" sz="1800" dirty="0">
                          <a:effectLst/>
                        </a:rPr>
                        <a:t>. TED TALKS.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das págs.111 a 147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pt-BR" sz="1800" dirty="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Todos avaliam os colegas (formulário online)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(10 min)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Preparar Power point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84155794"/>
                  </a:ext>
                </a:extLst>
              </a:tr>
              <a:tr h="2211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08**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04/05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** - Apresentação Oral (6 alunos) – 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Ref.2: </a:t>
                      </a:r>
                      <a:r>
                        <a:rPr lang="pt-BR" sz="1800" dirty="0" err="1">
                          <a:effectLst/>
                        </a:rPr>
                        <a:t>Anderson,C</a:t>
                      </a:r>
                      <a:r>
                        <a:rPr lang="pt-BR" sz="1800" dirty="0">
                          <a:effectLst/>
                        </a:rPr>
                        <a:t>. TED TALKS.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das págs.165 a 189)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pt-BR" sz="1800" dirty="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Todos avaliam os colegas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(10 min)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Preparar Power point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21390360"/>
                  </a:ext>
                </a:extLst>
              </a:tr>
              <a:tr h="2211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09**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11/05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** - Apresentação Oral (6 alunos) –PESO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Ref.3: </a:t>
                      </a:r>
                      <a:r>
                        <a:rPr lang="pt-BR" sz="1800" dirty="0" err="1">
                          <a:effectLst/>
                        </a:rPr>
                        <a:t>Gallo</a:t>
                      </a:r>
                      <a:r>
                        <a:rPr lang="pt-BR" sz="1800" dirty="0">
                          <a:effectLst/>
                        </a:rPr>
                        <a:t>, Carmine. TED: falar, convencer, emocionar.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das págs.53 a 127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07415" algn="l"/>
                        </a:tabLst>
                      </a:pPr>
                      <a:r>
                        <a:rPr lang="pt-BR" sz="1800" dirty="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Todos avaliam os colegas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(10 min)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Preparar Power point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73139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1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2AE1430C-9B57-490F-BC6B-38666DC98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040831"/>
              </p:ext>
            </p:extLst>
          </p:nvPr>
        </p:nvGraphicFramePr>
        <p:xfrm>
          <a:off x="251520" y="260648"/>
          <a:ext cx="8568952" cy="640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89">
                  <a:extLst>
                    <a:ext uri="{9D8B030D-6E8A-4147-A177-3AD203B41FA5}">
                      <a16:colId xmlns:a16="http://schemas.microsoft.com/office/drawing/2014/main" val="2172754854"/>
                    </a:ext>
                  </a:extLst>
                </a:gridCol>
                <a:gridCol w="676036">
                  <a:extLst>
                    <a:ext uri="{9D8B030D-6E8A-4147-A177-3AD203B41FA5}">
                      <a16:colId xmlns:a16="http://schemas.microsoft.com/office/drawing/2014/main" val="3935617185"/>
                    </a:ext>
                  </a:extLst>
                </a:gridCol>
                <a:gridCol w="4847575">
                  <a:extLst>
                    <a:ext uri="{9D8B030D-6E8A-4147-A177-3AD203B41FA5}">
                      <a16:colId xmlns:a16="http://schemas.microsoft.com/office/drawing/2014/main" val="2191524216"/>
                    </a:ext>
                  </a:extLst>
                </a:gridCol>
                <a:gridCol w="1014848">
                  <a:extLst>
                    <a:ext uri="{9D8B030D-6E8A-4147-A177-3AD203B41FA5}">
                      <a16:colId xmlns:a16="http://schemas.microsoft.com/office/drawing/2014/main" val="735775418"/>
                    </a:ext>
                  </a:extLst>
                </a:gridCol>
                <a:gridCol w="1465804">
                  <a:extLst>
                    <a:ext uri="{9D8B030D-6E8A-4147-A177-3AD203B41FA5}">
                      <a16:colId xmlns:a16="http://schemas.microsoft.com/office/drawing/2014/main" val="42901358"/>
                    </a:ext>
                  </a:extLst>
                </a:gridCol>
              </a:tblGrid>
              <a:tr h="1596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10**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18/05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** </a:t>
                      </a:r>
                      <a:r>
                        <a:rPr lang="pt-BR" sz="1800" b="1" dirty="0">
                          <a:effectLst/>
                        </a:rPr>
                        <a:t>- Apresentação Oral (6 alunos) –PESO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Ref.3: </a:t>
                      </a:r>
                      <a:r>
                        <a:rPr lang="pt-BR" sz="1800" dirty="0" err="1">
                          <a:effectLst/>
                        </a:rPr>
                        <a:t>Gallo</a:t>
                      </a:r>
                      <a:r>
                        <a:rPr lang="pt-BR" sz="1800" dirty="0">
                          <a:effectLst/>
                        </a:rPr>
                        <a:t>, Carmine. TED: falar, convencer, emocionar.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das págs.159 a 210.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pt-BR" sz="1800" dirty="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Todos avaliam os colegas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(10 min)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Preparar Power point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47896427"/>
                  </a:ext>
                </a:extLst>
              </a:tr>
              <a:tr h="798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11**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25/05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** - Apresentação Oral (6 alunos) –  PESO 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01140" algn="l"/>
                        </a:tabLst>
                      </a:pPr>
                      <a:r>
                        <a:rPr lang="pt-BR" sz="1800" dirty="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-Todos avaliam os colegas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(10 min)</a:t>
                      </a: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Preparar Power point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39393045"/>
                  </a:ext>
                </a:extLst>
              </a:tr>
              <a:tr h="798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12**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08/06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- Apresentação de Seminários (G1,G2,G3) –PESO 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32485" algn="l"/>
                        </a:tabLst>
                      </a:pPr>
                      <a:r>
                        <a:rPr lang="pt-BR" sz="1800" dirty="0">
                          <a:effectLst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- 20 min cada grupo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(20 min)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59697211"/>
                  </a:ext>
                </a:extLst>
              </a:tr>
              <a:tr h="798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13**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15/06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- Apresentação de Seminários (G4,G5,G6) –PESO 2</a:t>
                      </a:r>
                    </a:p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- 20 min cada grupo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Tema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(20 min)</a:t>
                      </a: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20569690"/>
                  </a:ext>
                </a:extLst>
              </a:tr>
              <a:tr h="798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22/06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2400" b="1" dirty="0">
                          <a:effectLst/>
                        </a:rPr>
                        <a:t>Prova (teórica)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highlight>
                            <a:srgbClr val="FFFF00"/>
                          </a:highlight>
                        </a:rPr>
                        <a:t>PRAZO FINAL P/ ENTREGAR A TABULAÇÃO DA  SUA AVALIAÇÃO.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PESO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Todos os capítulos.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189148"/>
                  </a:ext>
                </a:extLst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Acerto de Programa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72752220"/>
                  </a:ext>
                </a:extLst>
              </a:tr>
              <a:tr h="1064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  <a:highlight>
                            <a:srgbClr val="FFFF00"/>
                          </a:highlight>
                        </a:rPr>
                        <a:t>10 </a:t>
                      </a:r>
                      <a:r>
                        <a:rPr lang="pt-BR" sz="1800">
                          <a:effectLst/>
                        </a:rPr>
                        <a:t>resumos de capítulos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</a:rPr>
                        <a:t>4 exercícios (dinâmicas em sala de aula)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</a:rPr>
                        <a:t>Apresentação individual/ tabulação (30 alunos)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800">
                          <a:effectLst/>
                        </a:rPr>
                        <a:t>Seminários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3816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6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24536"/>
          </a:xfrm>
        </p:spPr>
        <p:txBody>
          <a:bodyPr>
            <a:normAutofit/>
          </a:bodyPr>
          <a:lstStyle/>
          <a:p>
            <a:r>
              <a:rPr lang="pt-BR" sz="2400" b="1" dirty="0"/>
              <a:t>APRESENTAÇÃO ORAL (HABILIDADES DE COMUNICAÇÃO)</a:t>
            </a:r>
          </a:p>
          <a:p>
            <a:pPr marL="0" indent="0">
              <a:buNone/>
            </a:pPr>
            <a:endParaRPr lang="pt-BR" sz="2000" dirty="0"/>
          </a:p>
          <a:p>
            <a:pPr lvl="1"/>
            <a:r>
              <a:rPr lang="pt-BR" sz="2400" dirty="0"/>
              <a:t>Cada aluno deverá </a:t>
            </a:r>
            <a:r>
              <a:rPr lang="pt-BR" sz="2400" b="1" dirty="0"/>
              <a:t>escolher 1 tema</a:t>
            </a:r>
            <a:r>
              <a:rPr lang="pt-BR" sz="2400" dirty="0"/>
              <a:t> para a apresentação oral.</a:t>
            </a:r>
          </a:p>
          <a:p>
            <a:pPr lvl="1"/>
            <a:r>
              <a:rPr lang="pt-BR" sz="2400" dirty="0"/>
              <a:t>Apresentação oral: no máximo 10 minutos. </a:t>
            </a:r>
          </a:p>
          <a:p>
            <a:pPr lvl="1"/>
            <a:r>
              <a:rPr lang="pt-BR" sz="2400" dirty="0"/>
              <a:t>Propósito da apresentação oral é:</a:t>
            </a:r>
          </a:p>
          <a:p>
            <a:pPr lvl="2"/>
            <a:r>
              <a:rPr lang="pt-BR" sz="2200" dirty="0"/>
              <a:t>Treinar a capacidade de apresentação (comunicação) em público</a:t>
            </a:r>
          </a:p>
          <a:p>
            <a:pPr lvl="2"/>
            <a:r>
              <a:rPr lang="pt-BR" sz="2200" dirty="0"/>
              <a:t>Treinar capacidade criativa e argumentativa</a:t>
            </a:r>
          </a:p>
          <a:p>
            <a:pPr lvl="3"/>
            <a:r>
              <a:rPr lang="pt-BR" sz="2200" dirty="0"/>
              <a:t>Apresentar o seu ponto de vista e os argumentos em relação ao assunto que escolher.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396259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03648"/>
            <a:ext cx="8568952" cy="5049688"/>
          </a:xfrm>
        </p:spPr>
        <p:txBody>
          <a:bodyPr>
            <a:noAutofit/>
          </a:bodyPr>
          <a:lstStyle/>
          <a:p>
            <a:r>
              <a:rPr lang="pt-BR" sz="2000" b="1" dirty="0"/>
              <a:t>APRESENTAÇÃO ORAL (HABILIDADES DE COMUNICAÇÃO)</a:t>
            </a:r>
            <a:endParaRPr lang="pt-BR" sz="2000" dirty="0"/>
          </a:p>
          <a:p>
            <a:pPr lvl="1"/>
            <a:r>
              <a:rPr lang="pt-BR" sz="2000" dirty="0"/>
              <a:t>Será realizado um sorteio para estabelecer a ordem das apresentações. </a:t>
            </a:r>
          </a:p>
          <a:p>
            <a:pPr lvl="1"/>
            <a:r>
              <a:rPr lang="pt-BR" sz="2000" dirty="0">
                <a:solidFill>
                  <a:srgbClr val="C00000"/>
                </a:solidFill>
              </a:rPr>
              <a:t>O aluno que não estiver presente nos dias estipulados no cronograma, terá a </a:t>
            </a:r>
            <a:r>
              <a:rPr lang="pt-BR" sz="2000" b="1" dirty="0">
                <a:solidFill>
                  <a:srgbClr val="C00000"/>
                </a:solidFill>
              </a:rPr>
              <a:t>sua nota reduzida em 50%.</a:t>
            </a:r>
            <a:endParaRPr lang="pt-BR" sz="2000" dirty="0">
              <a:solidFill>
                <a:srgbClr val="C00000"/>
              </a:solidFill>
            </a:endParaRPr>
          </a:p>
          <a:p>
            <a:pPr lvl="1"/>
            <a:r>
              <a:rPr lang="pt-BR" sz="2000" dirty="0"/>
              <a:t>No dia de sua apresentação chegue mais cedo, INSTALE o seu arquivo no computador.</a:t>
            </a:r>
          </a:p>
          <a:p>
            <a:pPr lvl="2"/>
            <a:r>
              <a:rPr lang="pt-BR" sz="2000" dirty="0"/>
              <a:t>TESTE para ver se o arquivo está abrindo. </a:t>
            </a:r>
          </a:p>
          <a:p>
            <a:pPr lvl="2"/>
            <a:r>
              <a:rPr lang="pt-BR" sz="2000" dirty="0"/>
              <a:t>NAO SE ATRASE! Atrasos acarretam DESCONTOS na sua nota.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pt-BR" sz="2000" b="1" dirty="0"/>
              <a:t>POSTAR até o dia 22/06 a tabulação da sua apresentação (baseada nas avaliações dos colegas)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 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0180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DF02FA-7B53-4D55-B3A0-54AA863F5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6336704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SEMINÁRIOS (20 minutos cada grupo)</a:t>
            </a:r>
          </a:p>
          <a:p>
            <a:endParaRPr lang="pt-BR" sz="1100" dirty="0"/>
          </a:p>
          <a:p>
            <a:r>
              <a:rPr lang="pt-BR" sz="1800" b="1" dirty="0"/>
              <a:t>GRUPO 01: </a:t>
            </a:r>
          </a:p>
          <a:p>
            <a:r>
              <a:rPr lang="pt-BR" sz="1800" dirty="0"/>
              <a:t># Ref.2: </a:t>
            </a:r>
            <a:r>
              <a:rPr lang="pt-BR" sz="1800" dirty="0" err="1"/>
              <a:t>Anderson,C</a:t>
            </a:r>
            <a:r>
              <a:rPr lang="pt-BR" sz="1800" dirty="0"/>
              <a:t>. TED TALKS. RESUMO das págs.17 a 40)</a:t>
            </a:r>
          </a:p>
          <a:p>
            <a:endParaRPr lang="pt-BR" sz="1800" dirty="0"/>
          </a:p>
          <a:p>
            <a:r>
              <a:rPr lang="pt-BR" sz="1800" b="1" dirty="0"/>
              <a:t>GRUPO 02:</a:t>
            </a:r>
          </a:p>
          <a:p>
            <a:r>
              <a:rPr lang="pt-BR" sz="1800" dirty="0"/>
              <a:t># Ref.2: </a:t>
            </a:r>
            <a:r>
              <a:rPr lang="pt-BR" sz="1800" dirty="0" err="1"/>
              <a:t>Anderson,C</a:t>
            </a:r>
            <a:r>
              <a:rPr lang="pt-BR" sz="1800" dirty="0"/>
              <a:t>. TED TALKS. RESUMO das págs.55 a 97.</a:t>
            </a:r>
          </a:p>
          <a:p>
            <a:endParaRPr lang="pt-BR" sz="1800" dirty="0"/>
          </a:p>
          <a:p>
            <a:r>
              <a:rPr lang="pt-BR" sz="1800" b="1" dirty="0"/>
              <a:t>GRUPO 03:</a:t>
            </a:r>
          </a:p>
          <a:p>
            <a:r>
              <a:rPr lang="pt-BR" sz="1800" dirty="0"/>
              <a:t># Ref.2: </a:t>
            </a:r>
            <a:r>
              <a:rPr lang="pt-BR" sz="1800" dirty="0" err="1"/>
              <a:t>Anderson,C</a:t>
            </a:r>
            <a:r>
              <a:rPr lang="pt-BR" sz="1800" dirty="0"/>
              <a:t>. TED TALKS. RESUMO das págs.111 a 147</a:t>
            </a:r>
          </a:p>
          <a:p>
            <a:endParaRPr lang="pt-BR" sz="1800" dirty="0"/>
          </a:p>
          <a:p>
            <a:r>
              <a:rPr lang="pt-BR" sz="1800" b="1" dirty="0"/>
              <a:t>GRUPO 04:</a:t>
            </a:r>
          </a:p>
          <a:p>
            <a:r>
              <a:rPr lang="pt-BR" sz="1800" dirty="0"/>
              <a:t># Ref.2: </a:t>
            </a:r>
            <a:r>
              <a:rPr lang="pt-BR" sz="1800" dirty="0" err="1"/>
              <a:t>Anderson,C</a:t>
            </a:r>
            <a:r>
              <a:rPr lang="pt-BR" sz="1800" dirty="0"/>
              <a:t>. TED TALKS. RESUMO das págs.165 a 189)</a:t>
            </a:r>
          </a:p>
          <a:p>
            <a:endParaRPr lang="pt-BR" sz="1800" dirty="0"/>
          </a:p>
          <a:p>
            <a:r>
              <a:rPr lang="pt-BR" sz="1800" b="1" dirty="0"/>
              <a:t>GRUPO 05:</a:t>
            </a:r>
          </a:p>
          <a:p>
            <a:r>
              <a:rPr lang="pt-BR" sz="1800" dirty="0"/>
              <a:t># Ref.3: </a:t>
            </a:r>
            <a:r>
              <a:rPr lang="pt-BR" sz="1800" dirty="0" err="1"/>
              <a:t>Gallo</a:t>
            </a:r>
            <a:r>
              <a:rPr lang="pt-BR" sz="1800" dirty="0"/>
              <a:t>, Carmine. TED: falar, convencer, emocionar. RESUMO das págs.53 a 127</a:t>
            </a:r>
          </a:p>
          <a:p>
            <a:endParaRPr lang="pt-BR" sz="1800" b="1" dirty="0"/>
          </a:p>
          <a:p>
            <a:r>
              <a:rPr lang="pt-BR" sz="1800" b="1" dirty="0"/>
              <a:t>GRUPO 06:</a:t>
            </a:r>
          </a:p>
          <a:p>
            <a:r>
              <a:rPr lang="pt-BR" sz="1800" dirty="0"/>
              <a:t># Ref.3: </a:t>
            </a:r>
            <a:r>
              <a:rPr lang="pt-BR" sz="1800" dirty="0" err="1"/>
              <a:t>Gallo</a:t>
            </a:r>
            <a:r>
              <a:rPr lang="pt-BR" sz="1800" dirty="0"/>
              <a:t>, Carmine. TED: falar, convencer, emocionar. RESUMO das págs.159 a 210.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9850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RAD 1201 – 2 créditos (15 aulas)</a:t>
            </a:r>
          </a:p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Desenvolver as habilidades de comunicação oral </a:t>
            </a:r>
          </a:p>
          <a:p>
            <a:pPr lvl="2"/>
            <a:r>
              <a:rPr lang="pt-BR" dirty="0"/>
              <a:t>Atender as necessidades de comunicação e expressão da dinâmica organizacional.</a:t>
            </a:r>
            <a:endParaRPr lang="pt-BR" sz="1200" dirty="0"/>
          </a:p>
          <a:p>
            <a:pPr lvl="1"/>
            <a:r>
              <a:rPr lang="pt-BR" dirty="0"/>
              <a:t>Compreender os fundamentos do comportamento em grupo</a:t>
            </a:r>
          </a:p>
          <a:p>
            <a:pPr lvl="2"/>
            <a:r>
              <a:rPr lang="pt-BR" dirty="0"/>
              <a:t>Desenvolver habilidades para trabalho em grupo e tomada de decisões.</a:t>
            </a:r>
          </a:p>
          <a:p>
            <a:pPr lvl="2"/>
            <a:r>
              <a:rPr lang="pt-BR" dirty="0"/>
              <a:t>Conscientização das diferenças individuais e suas implicações na forma de atuação em grupo.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0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853136"/>
          </a:xfrm>
        </p:spPr>
        <p:txBody>
          <a:bodyPr>
            <a:normAutofit fontScale="92500"/>
          </a:bodyPr>
          <a:lstStyle/>
          <a:p>
            <a:r>
              <a:rPr lang="pt-BR" dirty="0"/>
              <a:t>Conteúdo Programático:</a:t>
            </a:r>
          </a:p>
          <a:p>
            <a:pPr lvl="1"/>
            <a:r>
              <a:rPr lang="pt-BR" dirty="0"/>
              <a:t>Módulo I – Grupos e equipes</a:t>
            </a:r>
          </a:p>
          <a:p>
            <a:pPr lvl="2"/>
            <a:r>
              <a:rPr lang="pt-BR" dirty="0"/>
              <a:t>Fundamentos de Grupo e equipes</a:t>
            </a:r>
          </a:p>
          <a:p>
            <a:pPr lvl="2"/>
            <a:r>
              <a:rPr lang="pt-BR" dirty="0"/>
              <a:t>Estágios de desenvolvimento das equipes</a:t>
            </a:r>
          </a:p>
          <a:p>
            <a:pPr lvl="2"/>
            <a:r>
              <a:rPr lang="pt-BR" dirty="0"/>
              <a:t>Obtenção consenso</a:t>
            </a:r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/>
              <a:t>Módulo I – Comunicação</a:t>
            </a:r>
          </a:p>
          <a:p>
            <a:pPr lvl="2"/>
            <a:r>
              <a:rPr lang="pt-BR" dirty="0"/>
              <a:t>Fundamentos de Comunicação </a:t>
            </a:r>
          </a:p>
          <a:p>
            <a:pPr lvl="2"/>
            <a:r>
              <a:rPr lang="pt-BR" dirty="0"/>
              <a:t>Comunicação Verbal/ Não Verbal - Desenvolver habilidades </a:t>
            </a:r>
          </a:p>
          <a:p>
            <a:pPr lvl="2"/>
            <a:r>
              <a:rPr lang="pt-BR" dirty="0"/>
              <a:t>Desenvolver habilidades de apresentação (postura/gestos)</a:t>
            </a:r>
          </a:p>
          <a:p>
            <a:pPr lvl="2"/>
            <a:r>
              <a:rPr lang="pt-BR" dirty="0"/>
              <a:t>O medo de falar em público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328681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Metodologia</a:t>
            </a:r>
          </a:p>
          <a:p>
            <a:pPr lvl="1"/>
            <a:r>
              <a:rPr lang="pt-BR" dirty="0"/>
              <a:t>Aulas expositivas (e-Aulas USP)</a:t>
            </a:r>
          </a:p>
          <a:p>
            <a:pPr lvl="1"/>
            <a:r>
              <a:rPr lang="pt-BR" dirty="0"/>
              <a:t>Exercícios práticos em sala de aula</a:t>
            </a:r>
          </a:p>
          <a:p>
            <a:pPr lvl="1"/>
            <a:r>
              <a:rPr lang="pt-BR" dirty="0"/>
              <a:t>Avaliações apresentações</a:t>
            </a:r>
          </a:p>
          <a:p>
            <a:pPr lvl="1"/>
            <a:endParaRPr lang="pt-BR" dirty="0"/>
          </a:p>
          <a:p>
            <a:r>
              <a:rPr lang="pt-BR" b="1" dirty="0"/>
              <a:t>Atividades Discentes</a:t>
            </a:r>
          </a:p>
          <a:p>
            <a:pPr lvl="1"/>
            <a:r>
              <a:rPr lang="pt-BR" dirty="0"/>
              <a:t>Leitura prévia dos textos;</a:t>
            </a:r>
          </a:p>
          <a:p>
            <a:pPr lvl="1"/>
            <a:r>
              <a:rPr lang="pt-BR" dirty="0"/>
              <a:t>Entrega impressa dos resumos </a:t>
            </a:r>
          </a:p>
          <a:p>
            <a:pPr lvl="1"/>
            <a:r>
              <a:rPr lang="pt-BR" dirty="0"/>
              <a:t>Participação em sala: exercícios práticos</a:t>
            </a:r>
          </a:p>
          <a:p>
            <a:pPr lvl="1"/>
            <a:r>
              <a:rPr lang="pt-BR" dirty="0"/>
              <a:t>Apresentação oral (individual)</a:t>
            </a:r>
          </a:p>
          <a:p>
            <a:pPr lvl="1"/>
            <a:r>
              <a:rPr lang="pt-BR" dirty="0"/>
              <a:t>Apresentação de seminário (grupo)</a:t>
            </a:r>
          </a:p>
          <a:p>
            <a:pPr lvl="1"/>
            <a:r>
              <a:rPr lang="pt-BR" dirty="0"/>
              <a:t>Materiais e exercícios (STOA): </a:t>
            </a:r>
          </a:p>
          <a:p>
            <a:pPr lvl="2"/>
            <a:r>
              <a:rPr lang="pt-BR" dirty="0">
                <a:hlinkClick r:id="rId2"/>
              </a:rPr>
              <a:t>https://edisciplinas.usp.br/acessar/</a:t>
            </a:r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0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85000" lnSpcReduction="20000"/>
          </a:bodyPr>
          <a:lstStyle/>
          <a:p>
            <a:endParaRPr lang="pt-BR" sz="2000" dirty="0"/>
          </a:p>
          <a:p>
            <a:r>
              <a:rPr lang="pt-BR" b="1" dirty="0"/>
              <a:t>Critérios de avaliação de aprendizagem: </a:t>
            </a:r>
          </a:p>
          <a:p>
            <a:endParaRPr lang="pt-BR" sz="1700" b="1" dirty="0"/>
          </a:p>
          <a:p>
            <a:r>
              <a:rPr lang="pt-BR" dirty="0"/>
              <a:t>(i) Prova - (peso 3). NÃO HÁ PROVA SUBSTITUTIVA.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Apresentação oral Individual/ entregar tabulação da sua apresentação: (peso 3)</a:t>
            </a:r>
          </a:p>
          <a:p>
            <a:pPr lvl="1"/>
            <a:r>
              <a:rPr lang="pt-BR" dirty="0"/>
              <a:t>Obs. </a:t>
            </a:r>
            <a:r>
              <a:rPr lang="pt-BR" u="sng" dirty="0"/>
              <a:t>não entregar a tabulação: MENOS 2,0 pontos na nota da apresentação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) Apresentar Seminário em grupo: (peso 2)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iv</a:t>
            </a:r>
            <a:r>
              <a:rPr lang="pt-BR" dirty="0"/>
              <a:t>) Resumo dos capítulos + Exercícios práticos realizados em sala de aula: (peso 2)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7923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853136"/>
          </a:xfrm>
        </p:spPr>
        <p:txBody>
          <a:bodyPr>
            <a:normAutofit/>
          </a:bodyPr>
          <a:lstStyle/>
          <a:p>
            <a:r>
              <a:rPr lang="pt-BR" b="1" dirty="0"/>
              <a:t>Critério de reavaliação</a:t>
            </a:r>
          </a:p>
          <a:p>
            <a:pPr lvl="1"/>
            <a:r>
              <a:rPr lang="pt-PT" dirty="0"/>
              <a:t>De acordo com regimento da USP e do Departamento de Administração. 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PT" dirty="0"/>
              <a:t>Reavaliação: </a:t>
            </a:r>
          </a:p>
          <a:p>
            <a:pPr lvl="2"/>
            <a:r>
              <a:rPr lang="pt-PT" dirty="0"/>
              <a:t>70% frequência</a:t>
            </a:r>
          </a:p>
          <a:p>
            <a:pPr lvl="2"/>
            <a:r>
              <a:rPr lang="pt-PT" dirty="0"/>
              <a:t>(média final + nota de reavaliação)/ 2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94877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98166"/>
            <a:ext cx="8507288" cy="498316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Bibliografia básica (referências)</a:t>
            </a:r>
          </a:p>
          <a:p>
            <a:endParaRPr lang="pt-BR" sz="2600" b="1" dirty="0"/>
          </a:p>
          <a:p>
            <a:pPr lvl="0"/>
            <a:r>
              <a:rPr lang="pt-BR" b="1" dirty="0"/>
              <a:t>Ref.1: ROBBINS, S. P</a:t>
            </a:r>
            <a:r>
              <a:rPr lang="pt-BR" dirty="0"/>
              <a:t>. </a:t>
            </a:r>
            <a:r>
              <a:rPr lang="pt-BR" i="1" dirty="0"/>
              <a:t>Comportamento Organizacional.</a:t>
            </a:r>
            <a:r>
              <a:rPr lang="pt-BR" dirty="0"/>
              <a:t> 14.ed. Pearson, 2011 (capa verde).</a:t>
            </a:r>
          </a:p>
          <a:p>
            <a:pPr lvl="0"/>
            <a:r>
              <a:rPr lang="pt-BR" b="1" dirty="0"/>
              <a:t>Ref.2: </a:t>
            </a:r>
            <a:r>
              <a:rPr lang="pt-BR" b="1" dirty="0" err="1"/>
              <a:t>Anderson,C</a:t>
            </a:r>
            <a:r>
              <a:rPr lang="pt-BR" b="1" dirty="0"/>
              <a:t>.</a:t>
            </a:r>
            <a:r>
              <a:rPr lang="pt-BR" dirty="0"/>
              <a:t> TED TALKS: o guia oficial do TED para falar em público. 2016. Intrínseca.</a:t>
            </a:r>
          </a:p>
          <a:p>
            <a:pPr lvl="0"/>
            <a:r>
              <a:rPr lang="pt-BR" b="1" dirty="0"/>
              <a:t>Ref.3: </a:t>
            </a:r>
            <a:r>
              <a:rPr lang="pt-BR" b="1" dirty="0" err="1"/>
              <a:t>Gallo</a:t>
            </a:r>
            <a:r>
              <a:rPr lang="pt-BR" b="1" dirty="0"/>
              <a:t>, Carmine</a:t>
            </a:r>
            <a:r>
              <a:rPr lang="pt-BR" dirty="0"/>
              <a:t>. TED: falar, convencer, emocionar. Saraiva, 2014.</a:t>
            </a:r>
          </a:p>
          <a:p>
            <a:pPr lvl="0"/>
            <a:r>
              <a:rPr lang="pt-BR" b="1" dirty="0"/>
              <a:t>Ref.4: </a:t>
            </a:r>
            <a:r>
              <a:rPr lang="pt-BR" b="1" dirty="0" err="1"/>
              <a:t>Quick</a:t>
            </a:r>
            <a:r>
              <a:rPr lang="pt-BR" b="1" dirty="0"/>
              <a:t>, T.L.</a:t>
            </a:r>
            <a:r>
              <a:rPr lang="pt-BR" dirty="0"/>
              <a:t> Como desenvolver equipes bem-sucedidas. São Paulo, Campus. (esgotado)</a:t>
            </a:r>
          </a:p>
          <a:p>
            <a:pPr lvl="0"/>
            <a:r>
              <a:rPr lang="pt-BR" b="1" dirty="0"/>
              <a:t>Ref. 5: Robbins, H.A</a:t>
            </a:r>
            <a:r>
              <a:rPr lang="pt-BR" dirty="0"/>
              <a:t>. Como ouvir e falar com eficácia. São Paulo, Campus. (esgotado)</a:t>
            </a:r>
          </a:p>
          <a:p>
            <a:r>
              <a:rPr lang="pt-BR" b="1" dirty="0"/>
              <a:t>Ref.6: </a:t>
            </a:r>
            <a:r>
              <a:rPr lang="pt-BR" b="1" dirty="0" err="1"/>
              <a:t>Polito</a:t>
            </a:r>
            <a:r>
              <a:rPr lang="pt-BR" b="1" dirty="0"/>
              <a:t>,</a:t>
            </a:r>
            <a:r>
              <a:rPr lang="pt-BR" dirty="0"/>
              <a:t> R. Como falar corretamente e sem inibições. 91</a:t>
            </a:r>
            <a:r>
              <a:rPr lang="pt-BR" baseline="30000" dirty="0"/>
              <a:t>ª</a:t>
            </a:r>
            <a:r>
              <a:rPr lang="pt-BR" dirty="0"/>
              <a:t> ed. São Paulo: Saraiva, 2000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14500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686800" cy="1143000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Comportamento Organizacional – CRONOGRAMA 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70E536A-7C67-4049-9722-325B731EF9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842426"/>
              </p:ext>
            </p:extLst>
          </p:nvPr>
        </p:nvGraphicFramePr>
        <p:xfrm>
          <a:off x="107504" y="44624"/>
          <a:ext cx="8928991" cy="682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414">
                  <a:extLst>
                    <a:ext uri="{9D8B030D-6E8A-4147-A177-3AD203B41FA5}">
                      <a16:colId xmlns:a16="http://schemas.microsoft.com/office/drawing/2014/main" val="2476064743"/>
                    </a:ext>
                  </a:extLst>
                </a:gridCol>
                <a:gridCol w="704441">
                  <a:extLst>
                    <a:ext uri="{9D8B030D-6E8A-4147-A177-3AD203B41FA5}">
                      <a16:colId xmlns:a16="http://schemas.microsoft.com/office/drawing/2014/main" val="1671995021"/>
                    </a:ext>
                  </a:extLst>
                </a:gridCol>
                <a:gridCol w="5051254">
                  <a:extLst>
                    <a:ext uri="{9D8B030D-6E8A-4147-A177-3AD203B41FA5}">
                      <a16:colId xmlns:a16="http://schemas.microsoft.com/office/drawing/2014/main" val="2813243230"/>
                    </a:ext>
                  </a:extLst>
                </a:gridCol>
                <a:gridCol w="1057490">
                  <a:extLst>
                    <a:ext uri="{9D8B030D-6E8A-4147-A177-3AD203B41FA5}">
                      <a16:colId xmlns:a16="http://schemas.microsoft.com/office/drawing/2014/main" val="842326510"/>
                    </a:ext>
                  </a:extLst>
                </a:gridCol>
                <a:gridCol w="1527392">
                  <a:extLst>
                    <a:ext uri="{9D8B030D-6E8A-4147-A177-3AD203B41FA5}">
                      <a16:colId xmlns:a16="http://schemas.microsoft.com/office/drawing/2014/main" val="2935447816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AULA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DATA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ASSUNTO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TIPO  AULA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BIBLIOGRAFIA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extLst>
                  <a:ext uri="{0D108BD9-81ED-4DB2-BD59-A6C34878D82A}">
                    <a16:rowId xmlns:a16="http://schemas.microsoft.com/office/drawing/2014/main" val="6457862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SEX  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01/03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SEMANA DO CALOURO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extLst>
                  <a:ext uri="{0D108BD9-81ED-4DB2-BD59-A6C34878D82A}">
                    <a16:rowId xmlns:a16="http://schemas.microsoft.com/office/drawing/2014/main" val="2810586613"/>
                  </a:ext>
                </a:extLst>
              </a:tr>
              <a:tr h="2140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09/03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Fundamentos do </a:t>
                      </a:r>
                      <a:r>
                        <a:rPr lang="pt-BR" sz="1600" dirty="0" err="1">
                          <a:effectLst/>
                        </a:rPr>
                        <a:t>Cpto</a:t>
                      </a:r>
                      <a:r>
                        <a:rPr lang="pt-BR" sz="1600" dirty="0">
                          <a:effectLst/>
                        </a:rPr>
                        <a:t> de Grupo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Aula: 10:00hs as 11:40 </a:t>
                      </a:r>
                      <a:r>
                        <a:rPr lang="pt-BR" sz="1600" dirty="0" err="1">
                          <a:effectLst/>
                        </a:rPr>
                        <a:t>hs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Tolerância atrasos (15 min): 10:15 </a:t>
                      </a:r>
                      <a:r>
                        <a:rPr lang="pt-BR" sz="1600" dirty="0" err="1">
                          <a:effectLst/>
                        </a:rPr>
                        <a:t>hs</a:t>
                      </a: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(não será permitida a entrada após 15 minutos)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DIVIDIR EM GRUPOS (6 grupos: </a:t>
                      </a:r>
                      <a:r>
                        <a:rPr lang="pt-BR" sz="1600" dirty="0" err="1">
                          <a:effectLst/>
                        </a:rPr>
                        <a:t>máx</a:t>
                      </a:r>
                      <a:r>
                        <a:rPr lang="pt-BR" sz="1600" dirty="0">
                          <a:effectLst/>
                        </a:rPr>
                        <a:t> 5 alunos)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FFFF00"/>
                          </a:highlight>
                        </a:rPr>
                        <a:t>- SORTEAR OS ALUNOS</a:t>
                      </a:r>
                      <a:r>
                        <a:rPr lang="pt-BR" sz="1600" dirty="0">
                          <a:effectLst/>
                        </a:rPr>
                        <a:t> (</a:t>
                      </a:r>
                      <a:r>
                        <a:rPr lang="pt-BR" sz="1600" dirty="0" err="1">
                          <a:effectLst/>
                        </a:rPr>
                        <a:t>apres</a:t>
                      </a:r>
                      <a:r>
                        <a:rPr lang="pt-BR" sz="1600" dirty="0">
                          <a:effectLst/>
                        </a:rPr>
                        <a:t>. Individual)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Expositiva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Ref1-  cap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. 9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extLst>
                  <a:ext uri="{0D108BD9-81ED-4DB2-BD59-A6C34878D82A}">
                    <a16:rowId xmlns:a16="http://schemas.microsoft.com/office/drawing/2014/main" val="1474149385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02#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16/03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Fundamentos do </a:t>
                      </a:r>
                      <a:r>
                        <a:rPr lang="pt-BR" sz="1600" dirty="0" err="1">
                          <a:effectLst/>
                        </a:rPr>
                        <a:t>Cpto</a:t>
                      </a:r>
                      <a:r>
                        <a:rPr lang="pt-BR" sz="1600" dirty="0">
                          <a:effectLst/>
                        </a:rPr>
                        <a:t> de Grupo (Ref.1 - 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9)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# </a:t>
                      </a:r>
                      <a:r>
                        <a:rPr lang="pt-BR" sz="1600" dirty="0" err="1">
                          <a:effectLst/>
                        </a:rPr>
                        <a:t>Ref</a:t>
                      </a:r>
                      <a:r>
                        <a:rPr lang="pt-BR" sz="1600" dirty="0">
                          <a:effectLst/>
                        </a:rPr>
                        <a:t> 1: </a:t>
                      </a:r>
                      <a:r>
                        <a:rPr lang="pt-BR" sz="1600" b="1" dirty="0">
                          <a:effectLst/>
                        </a:rPr>
                        <a:t>RESUMO</a:t>
                      </a:r>
                      <a:r>
                        <a:rPr lang="pt-BR" sz="1600" dirty="0">
                          <a:effectLst/>
                        </a:rPr>
                        <a:t> do capítulo 9 – </a:t>
                      </a:r>
                      <a:r>
                        <a:rPr lang="pt-BR" sz="1600" dirty="0" err="1">
                          <a:effectLst/>
                        </a:rPr>
                        <a:t>págs</a:t>
                      </a:r>
                      <a:r>
                        <a:rPr lang="pt-BR" sz="1600" dirty="0">
                          <a:effectLst/>
                        </a:rPr>
                        <a:t> 261/287 (Robbins, S.)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Expositiva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Exercício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(peso 2)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Ref.1:  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- Exercício em sala: jogo dos quadrados 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extLst>
                  <a:ext uri="{0D108BD9-81ED-4DB2-BD59-A6C34878D82A}">
                    <a16:rowId xmlns:a16="http://schemas.microsoft.com/office/drawing/2014/main" val="1735259084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03#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23/03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Fundamentos equipe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# </a:t>
                      </a:r>
                      <a:r>
                        <a:rPr lang="pt-BR" sz="1600" dirty="0" err="1">
                          <a:effectLst/>
                        </a:rPr>
                        <a:t>Ref</a:t>
                      </a:r>
                      <a:r>
                        <a:rPr lang="pt-BR" sz="1600" dirty="0">
                          <a:effectLst/>
                        </a:rPr>
                        <a:t> 4 (</a:t>
                      </a:r>
                      <a:r>
                        <a:rPr lang="pt-BR" sz="1600" dirty="0" err="1">
                          <a:effectLst/>
                        </a:rPr>
                        <a:t>Quick</a:t>
                      </a:r>
                      <a:r>
                        <a:rPr lang="pt-BR" sz="1600" dirty="0">
                          <a:effectLst/>
                        </a:rPr>
                        <a:t>, T): </a:t>
                      </a:r>
                      <a:r>
                        <a:rPr lang="pt-BR" sz="1600" b="1" dirty="0">
                          <a:effectLst/>
                        </a:rPr>
                        <a:t>RESUMO</a:t>
                      </a:r>
                      <a:r>
                        <a:rPr lang="pt-BR" sz="1600" dirty="0">
                          <a:effectLst/>
                        </a:rPr>
                        <a:t> dos capítulos (7 e 8)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Papéis que estruturam as equipes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7-p.51)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Papéis que subvertem as equipes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8-p.59)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# </a:t>
                      </a:r>
                      <a:r>
                        <a:rPr lang="pt-BR" sz="1600" dirty="0" err="1">
                          <a:effectLst/>
                        </a:rPr>
                        <a:t>Ref</a:t>
                      </a:r>
                      <a:r>
                        <a:rPr lang="pt-BR" sz="1600" dirty="0">
                          <a:effectLst/>
                        </a:rPr>
                        <a:t> 4 (</a:t>
                      </a:r>
                      <a:r>
                        <a:rPr lang="pt-BR" sz="1600" dirty="0" err="1">
                          <a:effectLst/>
                        </a:rPr>
                        <a:t>Quick</a:t>
                      </a:r>
                      <a:r>
                        <a:rPr lang="pt-BR" sz="1600" dirty="0">
                          <a:effectLst/>
                        </a:rPr>
                        <a:t>, T):</a:t>
                      </a:r>
                      <a:r>
                        <a:rPr lang="pt-BR" sz="1600" b="1" dirty="0">
                          <a:effectLst/>
                        </a:rPr>
                        <a:t>RESUMO</a:t>
                      </a:r>
                      <a:r>
                        <a:rPr lang="pt-BR" sz="1600" dirty="0">
                          <a:effectLst/>
                        </a:rPr>
                        <a:t> dos capítulos (9, 10)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Comunicação em equipe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9 – p.69)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Conflitos em equipe (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10.- p.83)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Expositiva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Exercício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(peso2)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Ref.3 – </a:t>
                      </a:r>
                      <a:r>
                        <a:rPr lang="pt-BR" sz="1600" dirty="0" err="1">
                          <a:effectLst/>
                        </a:rPr>
                        <a:t>cap</a:t>
                      </a:r>
                      <a:r>
                        <a:rPr lang="pt-BR" sz="1600" dirty="0">
                          <a:effectLst/>
                        </a:rPr>
                        <a:t> 7, 8.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- Exercício: habilidades comunicação e trabalho em grupo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effectLst/>
                        </a:rPr>
                        <a:t>- Exercício em sala: Drácula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8" marR="39288" marT="0" marB="0"/>
                </a:tc>
                <a:extLst>
                  <a:ext uri="{0D108BD9-81ED-4DB2-BD59-A6C34878D82A}">
                    <a16:rowId xmlns:a16="http://schemas.microsoft.com/office/drawing/2014/main" val="2504839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5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FC7967EB-0A01-4F7B-8E13-0A4311327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538575"/>
              </p:ext>
            </p:extLst>
          </p:nvPr>
        </p:nvGraphicFramePr>
        <p:xfrm>
          <a:off x="467544" y="788707"/>
          <a:ext cx="8352928" cy="5448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453">
                  <a:extLst>
                    <a:ext uri="{9D8B030D-6E8A-4147-A177-3AD203B41FA5}">
                      <a16:colId xmlns:a16="http://schemas.microsoft.com/office/drawing/2014/main" val="891717919"/>
                    </a:ext>
                  </a:extLst>
                </a:gridCol>
                <a:gridCol w="658992">
                  <a:extLst>
                    <a:ext uri="{9D8B030D-6E8A-4147-A177-3AD203B41FA5}">
                      <a16:colId xmlns:a16="http://schemas.microsoft.com/office/drawing/2014/main" val="1297630733"/>
                    </a:ext>
                  </a:extLst>
                </a:gridCol>
                <a:gridCol w="4725367">
                  <a:extLst>
                    <a:ext uri="{9D8B030D-6E8A-4147-A177-3AD203B41FA5}">
                      <a16:colId xmlns:a16="http://schemas.microsoft.com/office/drawing/2014/main" val="2629731227"/>
                    </a:ext>
                  </a:extLst>
                </a:gridCol>
                <a:gridCol w="989264">
                  <a:extLst>
                    <a:ext uri="{9D8B030D-6E8A-4147-A177-3AD203B41FA5}">
                      <a16:colId xmlns:a16="http://schemas.microsoft.com/office/drawing/2014/main" val="2617575197"/>
                    </a:ext>
                  </a:extLst>
                </a:gridCol>
                <a:gridCol w="1428852">
                  <a:extLst>
                    <a:ext uri="{9D8B030D-6E8A-4147-A177-3AD203B41FA5}">
                      <a16:colId xmlns:a16="http://schemas.microsoft.com/office/drawing/2014/main" val="2236916032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04#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06/04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Comunicação (Ref. 1 - </a:t>
                      </a:r>
                      <a:r>
                        <a:rPr lang="pt-BR" sz="1800" dirty="0" err="1">
                          <a:effectLst/>
                        </a:rPr>
                        <a:t>cap</a:t>
                      </a:r>
                      <a:r>
                        <a:rPr lang="pt-BR" sz="1800" dirty="0">
                          <a:effectLst/>
                        </a:rPr>
                        <a:t> 11)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</a:t>
                      </a:r>
                      <a:r>
                        <a:rPr lang="pt-BR" sz="1800" dirty="0" err="1">
                          <a:effectLst/>
                        </a:rPr>
                        <a:t>Ref</a:t>
                      </a:r>
                      <a:r>
                        <a:rPr lang="pt-BR" sz="1800" dirty="0">
                          <a:effectLst/>
                        </a:rPr>
                        <a:t> 1(Robbins, S.).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do capítulo 11. </a:t>
                      </a:r>
                      <a:r>
                        <a:rPr lang="pt-BR" sz="1800" dirty="0" err="1">
                          <a:effectLst/>
                        </a:rPr>
                        <a:t>Págs</a:t>
                      </a:r>
                      <a:r>
                        <a:rPr lang="pt-BR" sz="1800" dirty="0">
                          <a:effectLst/>
                        </a:rPr>
                        <a:t> 324/349.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Expositiva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Exercício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(peso 2)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Ref.1 – </a:t>
                      </a:r>
                      <a:r>
                        <a:rPr lang="pt-BR" sz="1800" dirty="0" err="1">
                          <a:effectLst/>
                        </a:rPr>
                        <a:t>cap</a:t>
                      </a:r>
                      <a:r>
                        <a:rPr lang="pt-BR" sz="1800" dirty="0">
                          <a:effectLst/>
                        </a:rPr>
                        <a:t> 11.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</a:rPr>
                        <a:t>- Exercício em sala: escuta ativa (STOA – trazer impresso)</a:t>
                      </a: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75770048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13/04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Habilidades Comunicação (o medo de falar em público)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Ref.2: </a:t>
                      </a:r>
                      <a:r>
                        <a:rPr lang="pt-BR" sz="1800" dirty="0" err="1">
                          <a:effectLst/>
                        </a:rPr>
                        <a:t>Anderson,C</a:t>
                      </a:r>
                      <a:r>
                        <a:rPr lang="pt-BR" sz="1800" dirty="0">
                          <a:effectLst/>
                        </a:rPr>
                        <a:t>. TED TALKS.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das págs.17 a 40)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Expositiva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Ref.2: Anderson,C. TED TALKS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69334853"/>
                  </a:ext>
                </a:extLst>
              </a:tr>
              <a:tr h="1632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06#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20/04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 </a:t>
                      </a:r>
                      <a:r>
                        <a:rPr lang="pt-BR" sz="1800" dirty="0" err="1">
                          <a:effectLst/>
                        </a:rPr>
                        <a:t>Exerc</a:t>
                      </a:r>
                      <a:r>
                        <a:rPr lang="pt-BR" sz="1800" dirty="0">
                          <a:effectLst/>
                        </a:rPr>
                        <a:t> – Habilidades comunicação/trabalho grupo.: obter consenso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# Ref.2: </a:t>
                      </a:r>
                      <a:r>
                        <a:rPr lang="pt-BR" sz="1800" dirty="0" err="1">
                          <a:effectLst/>
                        </a:rPr>
                        <a:t>Anderson,C</a:t>
                      </a:r>
                      <a:r>
                        <a:rPr lang="pt-BR" sz="1800" dirty="0">
                          <a:effectLst/>
                        </a:rPr>
                        <a:t>. TED TALKS. </a:t>
                      </a:r>
                      <a:r>
                        <a:rPr lang="pt-BR" sz="1800" b="1" dirty="0">
                          <a:effectLst/>
                        </a:rPr>
                        <a:t>RESUMO</a:t>
                      </a:r>
                      <a:r>
                        <a:rPr lang="pt-BR" sz="1800" dirty="0">
                          <a:effectLst/>
                        </a:rPr>
                        <a:t> das págs.55 a 97.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Exercícios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(peso 2)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FF0000"/>
                          </a:solidFill>
                          <a:effectLst/>
                        </a:rPr>
                        <a:t>- Exercício em sala: Perdidos no mar (obtenção de consenso)</a:t>
                      </a:r>
                      <a:endParaRPr lang="pt-B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0199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679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13D895-FF10-4664-9690-6CD5480E41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Moderno</Template>
  <TotalTime>177</TotalTime>
  <Words>1101</Words>
  <Application>Microsoft Office PowerPoint</Application>
  <PresentationFormat>Apresentação na tela (4:3)</PresentationFormat>
  <Paragraphs>353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Tema do Office</vt:lpstr>
      <vt:lpstr>Comunicação e Trabalho em Grupo MANHÃ - 2018</vt:lpstr>
      <vt:lpstr>Comunicação e Trabalho em Grupo</vt:lpstr>
      <vt:lpstr>Comunicação e Trabalho em Grupo</vt:lpstr>
      <vt:lpstr>Apresentação do PowerPoint</vt:lpstr>
      <vt:lpstr>Apresentação do PowerPoint</vt:lpstr>
      <vt:lpstr>Comunicação e Trabalho em Grupo</vt:lpstr>
      <vt:lpstr>Comunicação e Trabalho em Grupo</vt:lpstr>
      <vt:lpstr>Comportamento Organizacional – CRONOGRAMA </vt:lpstr>
      <vt:lpstr>Apresentação do PowerPoint</vt:lpstr>
      <vt:lpstr>Apresentação do PowerPoint</vt:lpstr>
      <vt:lpstr>Apresentação do PowerPoint</vt:lpstr>
      <vt:lpstr>Comunicação e Trabalho em Grupo</vt:lpstr>
      <vt:lpstr>Comunicação e Trabalho em Grupo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Comportamento Organizacional</dc:title>
  <dc:creator>Irene</dc:creator>
  <cp:keywords/>
  <cp:lastModifiedBy>Irene Kazumi Miura</cp:lastModifiedBy>
  <cp:revision>36</cp:revision>
  <dcterms:created xsi:type="dcterms:W3CDTF">2017-03-05T13:14:54Z</dcterms:created>
  <dcterms:modified xsi:type="dcterms:W3CDTF">2018-03-06T22:30:08Z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TC300077509990</vt:lpwstr>
  </property>
</Properties>
</file>