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3"/>
  </p:notesMasterIdLst>
  <p:sldIdLst>
    <p:sldId id="261" r:id="rId2"/>
    <p:sldId id="300" r:id="rId3"/>
    <p:sldId id="421" r:id="rId4"/>
    <p:sldId id="387" r:id="rId5"/>
    <p:sldId id="422" r:id="rId6"/>
    <p:sldId id="388" r:id="rId7"/>
    <p:sldId id="423" r:id="rId8"/>
    <p:sldId id="424" r:id="rId9"/>
    <p:sldId id="425" r:id="rId10"/>
    <p:sldId id="426" r:id="rId11"/>
    <p:sldId id="427" r:id="rId12"/>
    <p:sldId id="395" r:id="rId13"/>
    <p:sldId id="428" r:id="rId14"/>
    <p:sldId id="430" r:id="rId15"/>
    <p:sldId id="429" r:id="rId16"/>
    <p:sldId id="323" r:id="rId17"/>
    <p:sldId id="431" r:id="rId18"/>
    <p:sldId id="432" r:id="rId19"/>
    <p:sldId id="433" r:id="rId20"/>
    <p:sldId id="396" r:id="rId21"/>
    <p:sldId id="434" r:id="rId22"/>
    <p:sldId id="435" r:id="rId23"/>
    <p:sldId id="397" r:id="rId24"/>
    <p:sldId id="437" r:id="rId25"/>
    <p:sldId id="325" r:id="rId26"/>
    <p:sldId id="438" r:id="rId27"/>
    <p:sldId id="439" r:id="rId28"/>
    <p:sldId id="440" r:id="rId29"/>
    <p:sldId id="326" r:id="rId30"/>
    <p:sldId id="441" r:id="rId31"/>
    <p:sldId id="444" r:id="rId32"/>
    <p:sldId id="442" r:id="rId33"/>
    <p:sldId id="445" r:id="rId34"/>
    <p:sldId id="446" r:id="rId35"/>
    <p:sldId id="447" r:id="rId36"/>
    <p:sldId id="448" r:id="rId37"/>
    <p:sldId id="449" r:id="rId38"/>
    <p:sldId id="450" r:id="rId39"/>
    <p:sldId id="451" r:id="rId40"/>
    <p:sldId id="452" r:id="rId41"/>
    <p:sldId id="453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0" y="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E383-88FF-44F1-A406-07878A2EF5C9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850BF-138B-4AE8-BE5C-1C3D25DB0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9AAC68-4EB6-4F89-A914-6B0B85D36D8F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1C76-835C-4A0B-9AFD-CB80DE971937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9CC-1188-4DBB-88E3-E7E20EFB6EE2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3587-79FB-4E32-9428-95194CA7A5F9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6F87-F95E-492A-9A8C-528D21725639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0A54-693B-4F02-A143-F2EF2DB01C24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7B42-C5A9-416C-9D7D-D4D115154AE6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A36D-59BD-4B68-9212-13B3E2F7BA6E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3D43-0C94-45B4-B23B-751DED31DD8D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4B16-4514-4039-A160-D4CC2E7D1C79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D21-DADE-4D0B-80BB-13A50C70EC24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363697-7F4E-4F09-958B-BAF195DD3B40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Economies of scale and imperfect competition – part </a:t>
            </a:r>
            <a:r>
              <a:rPr lang="en-US" dirty="0" err="1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 490</a:t>
            </a:r>
          </a:p>
          <a:p>
            <a:r>
              <a:rPr lang="en-US" dirty="0"/>
              <a:t>International Economics</a:t>
            </a:r>
          </a:p>
          <a:p>
            <a:r>
              <a:rPr lang="en-US" dirty="0"/>
              <a:t>UIUC, Fall 2019</a:t>
            </a:r>
          </a:p>
          <a:p>
            <a:r>
              <a:rPr lang="en-US" dirty="0"/>
              <a:t>Mauro Rodrigues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AC60A-5E97-4C95-9E46-2F78E1EC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5BBA4-AD32-4AA0-9B04-05C54622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Gains from Trade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Compare welfare in open-economy to that in autarchy (take ratios of utilities)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Home: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pt-BR" sz="200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Foreign: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Gains from Trade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Gains from trade come from access to a larger set of varieties</a:t>
                </a:r>
              </a:p>
              <a:p>
                <a:pPr lvl="1">
                  <a:spcAft>
                    <a:spcPts val="1200"/>
                  </a:spcAft>
                </a:pPr>
                <a:endParaRPr lang="en-US" sz="11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Smaller countries tend to benefit more: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The smaller a country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), the larger the ratio of utilities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Small countries experience larger variation in the range of available varieties</a:t>
                </a:r>
              </a:p>
              <a:p>
                <a:pPr lvl="1">
                  <a:spcAft>
                    <a:spcPts val="1200"/>
                  </a:spcAft>
                </a:pPr>
                <a:endParaRPr lang="en-US" sz="11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000" dirty="0"/>
                  <a:t>Notice the importance of having parameter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pt-BR" sz="2000" dirty="0"/>
                  <a:t> between zero and 1 (that is, varieties are differetiated)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If 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</m:t>
                    </m:r>
                  </m:oMath>
                </a14:m>
                <a:r>
                  <a:rPr lang="pt-BR" sz="2000" dirty="0"/>
                  <a:t>, ratio of utilities goes to 1 (gains from trade go to zero)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Homogeneous products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758" b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/>
                <a:r>
                  <a:rPr lang="en-US" sz="2400" dirty="0"/>
                  <a:t>Incorporate both </a:t>
                </a:r>
                <a:r>
                  <a:rPr lang="en-US" sz="2400" dirty="0" err="1"/>
                  <a:t>intraindustry</a:t>
                </a:r>
                <a:r>
                  <a:rPr lang="en-US" sz="2400" dirty="0"/>
                  <a:t> and interindustry trade </a:t>
                </a:r>
                <a:endParaRPr lang="en-US" sz="2000" dirty="0"/>
              </a:p>
              <a:p>
                <a:pPr lvl="1"/>
                <a:r>
                  <a:rPr lang="en-US" sz="2400" dirty="0"/>
                  <a:t>Two countries: Home and Foreign</a:t>
                </a:r>
                <a:endParaRPr lang="en-US" sz="2000" dirty="0"/>
              </a:p>
              <a:p>
                <a:pPr lvl="1"/>
                <a:r>
                  <a:rPr lang="en-US" sz="2400" dirty="0"/>
                  <a:t>Two goods:</a:t>
                </a:r>
              </a:p>
              <a:p>
                <a:pPr lvl="2"/>
                <a:r>
                  <a:rPr lang="en-US" sz="2000" dirty="0"/>
                  <a:t>Good 1 – homogeneous, produced using labor-intensive technology</a:t>
                </a:r>
              </a:p>
              <a:p>
                <a:pPr lvl="2"/>
                <a:r>
                  <a:rPr lang="en-US" sz="2000" dirty="0"/>
                  <a:t>Good 2 – differentiated, produced using capital-intensive technology</a:t>
                </a:r>
              </a:p>
              <a:p>
                <a:pPr lvl="1"/>
                <a:r>
                  <a:rPr lang="en-US" sz="2400" dirty="0"/>
                  <a:t>Two factors: capital and labor</a:t>
                </a:r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Home country is capital abundant; Foreign is labor abundant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Heckscher-Ohlin structure between good 1 and good 2</a:t>
                </a:r>
              </a:p>
              <a:p>
                <a:pPr lvl="2"/>
                <a:r>
                  <a:rPr lang="en-US" sz="2000" dirty="0"/>
                  <a:t>This is the interindustry component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758"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Sector 2 is composed of differentiated varieties (as in the Krugman model)</a:t>
                </a:r>
              </a:p>
              <a:p>
                <a:pPr lvl="2"/>
                <a:r>
                  <a:rPr lang="en-US" sz="2000" dirty="0"/>
                  <a:t>Production subject to a fixed cost (average cost decreasing, marginal cost constant)</a:t>
                </a:r>
              </a:p>
              <a:p>
                <a:pPr lvl="2"/>
                <a:r>
                  <a:rPr lang="en-US" sz="2000" dirty="0"/>
                  <a:t>Monopolistic competition</a:t>
                </a:r>
              </a:p>
              <a:p>
                <a:pPr lvl="2"/>
                <a:r>
                  <a:rPr lang="en-US" sz="2000" dirty="0"/>
                  <a:t>Consumers value diversity of good 2 (would like to have access to varieties produced in both countries)</a:t>
                </a:r>
              </a:p>
              <a:p>
                <a:pPr lvl="2"/>
                <a:r>
                  <a:rPr lang="en-US" sz="2000" dirty="0"/>
                  <a:t>This is the </a:t>
                </a:r>
                <a:r>
                  <a:rPr lang="en-US" sz="2000" dirty="0" err="1"/>
                  <a:t>intraindustry</a:t>
                </a:r>
                <a:r>
                  <a:rPr lang="en-US" sz="2000" dirty="0"/>
                  <a:t> component</a:t>
                </a:r>
              </a:p>
              <a:p>
                <a:pPr lvl="1"/>
                <a:r>
                  <a:rPr lang="en-US" sz="2400" dirty="0"/>
                  <a:t>Preference: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   0&lt;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: set of available varieties of good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: consumption of 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of good 2 </a:t>
                </a:r>
              </a:p>
              <a:p>
                <a:pPr lvl="1"/>
                <a:r>
                  <a:rPr lang="en-US" sz="2400" dirty="0"/>
                  <a:t>Production Functions: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Good 1: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Varieties of good 2: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24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(sector 1 is labor-intensive; sector 2 is capital-intensive)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9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exhibit constant returns to scale</a:t>
                </a:r>
              </a:p>
              <a:p>
                <a:pPr lvl="2"/>
                <a:r>
                  <a:rPr lang="en-US" sz="2000" dirty="0"/>
                  <a:t>Marginal cost is constant in both sectors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2400" dirty="0"/>
                  <a:t>gives rise to a fixed cost</a:t>
                </a:r>
              </a:p>
              <a:p>
                <a:pPr lvl="2"/>
                <a:r>
                  <a:rPr lang="en-US" sz="2000" dirty="0"/>
                  <a:t>Average cost decreasing in sector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: capital and labor employed by sector 1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: capital and labor employed by 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of sector 2</a:t>
                </a:r>
              </a:p>
              <a:p>
                <a:pPr lvl="1"/>
                <a:r>
                  <a:rPr lang="en-US" sz="2400" dirty="0"/>
                  <a:t>Full mobility of capital and labor</a:t>
                </a:r>
              </a:p>
              <a:p>
                <a:pPr lvl="1"/>
                <a:r>
                  <a:rPr lang="en-US" sz="2400" dirty="0"/>
                  <a:t>Equilibrium in factor markets (Home):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8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>
            <a:extLst>
              <a:ext uri="{FF2B5EF4-FFF2-40B4-BE49-F238E27FC236}">
                <a16:creationId xmlns:a16="http://schemas.microsoft.com/office/drawing/2014/main" id="{2477270C-5014-4B7D-9730-A4C45B08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sz="1400" dirty="0"/>
              <a:t>Copyright © 2003 Pearson Education, Inc.</a:t>
            </a:r>
          </a:p>
        </p:txBody>
      </p: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0E764331-0AB4-4852-9356-B9E67EA3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1400" b="1"/>
              <a:t>Slide 6-</a:t>
            </a:r>
            <a:fld id="{BCA5ABAD-AA3E-404C-BCCC-5B2924BC85AB}" type="slidenum">
              <a:rPr lang="en-US" altLang="en-US" sz="1400" b="1"/>
              <a:pPr/>
              <a:t>16</a:t>
            </a:fld>
            <a:endParaRPr lang="en-US" altLang="en-US" sz="1400" b="1"/>
          </a:p>
        </p:txBody>
      </p:sp>
      <p:grpSp>
        <p:nvGrpSpPr>
          <p:cNvPr id="108548" name="Group 4">
            <a:extLst>
              <a:ext uri="{FF2B5EF4-FFF2-40B4-BE49-F238E27FC236}">
                <a16:creationId xmlns:a16="http://schemas.microsoft.com/office/drawing/2014/main" id="{239B4F5E-D90F-4AAD-B3D3-22BA3C9F581F}"/>
              </a:ext>
            </a:extLst>
          </p:cNvPr>
          <p:cNvGrpSpPr>
            <a:grpSpLocks/>
          </p:cNvGrpSpPr>
          <p:nvPr/>
        </p:nvGrpSpPr>
        <p:grpSpPr bwMode="auto">
          <a:xfrm>
            <a:off x="1997075" y="2741616"/>
            <a:ext cx="6445250" cy="646113"/>
            <a:chOff x="548" y="1727"/>
            <a:chExt cx="4060" cy="407"/>
          </a:xfrm>
        </p:grpSpPr>
        <p:sp>
          <p:nvSpPr>
            <p:cNvPr id="108549" name="Text Box 5">
              <a:extLst>
                <a:ext uri="{FF2B5EF4-FFF2-40B4-BE49-F238E27FC236}">
                  <a16:creationId xmlns:a16="http://schemas.microsoft.com/office/drawing/2014/main" id="{D2D6F451-F19C-48B6-8F26-ABB1DC65B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" y="1727"/>
              <a:ext cx="1409" cy="407"/>
            </a:xfrm>
            <a:prstGeom prst="rect">
              <a:avLst/>
            </a:prstGeom>
            <a:noFill/>
            <a:ln w="381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latin typeface="Arial" panose="020B0604020202020204" pitchFamily="34" charset="0"/>
                </a:rPr>
                <a:t>Home</a:t>
              </a:r>
            </a:p>
            <a:p>
              <a:pPr algn="ctr" eaLnBrk="0" hangingPunct="0"/>
              <a:r>
                <a:rPr lang="en-US" altLang="en-US" b="1">
                  <a:latin typeface="Arial" panose="020B0604020202020204" pitchFamily="34" charset="0"/>
                </a:rPr>
                <a:t> (capital abundant)</a:t>
              </a:r>
            </a:p>
          </p:txBody>
        </p:sp>
        <p:sp>
          <p:nvSpPr>
            <p:cNvPr id="108550" name="Line 6">
              <a:extLst>
                <a:ext uri="{FF2B5EF4-FFF2-40B4-BE49-F238E27FC236}">
                  <a16:creationId xmlns:a16="http://schemas.microsoft.com/office/drawing/2014/main" id="{B04764B0-80A4-4E74-80E9-8AEE3B690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920"/>
              <a:ext cx="264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1" name="Group 7">
            <a:extLst>
              <a:ext uri="{FF2B5EF4-FFF2-40B4-BE49-F238E27FC236}">
                <a16:creationId xmlns:a16="http://schemas.microsoft.com/office/drawing/2014/main" id="{D27BFAF9-E329-4010-9AC0-4781EB5DF450}"/>
              </a:ext>
            </a:extLst>
          </p:cNvPr>
          <p:cNvGrpSpPr>
            <a:grpSpLocks/>
          </p:cNvGrpSpPr>
          <p:nvPr/>
        </p:nvGrpSpPr>
        <p:grpSpPr bwMode="auto">
          <a:xfrm>
            <a:off x="1990725" y="4500567"/>
            <a:ext cx="6451600" cy="646113"/>
            <a:chOff x="544" y="2835"/>
            <a:chExt cx="4064" cy="407"/>
          </a:xfrm>
        </p:grpSpPr>
        <p:sp>
          <p:nvSpPr>
            <p:cNvPr id="108552" name="Text Box 8">
              <a:extLst>
                <a:ext uri="{FF2B5EF4-FFF2-40B4-BE49-F238E27FC236}">
                  <a16:creationId xmlns:a16="http://schemas.microsoft.com/office/drawing/2014/main" id="{0F3E9A41-AFB6-41EE-A60A-A131B2C35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2835"/>
              <a:ext cx="1425" cy="40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latin typeface="Arial" panose="020B0604020202020204" pitchFamily="34" charset="0"/>
                </a:rPr>
                <a:t>Foreign</a:t>
              </a:r>
            </a:p>
            <a:p>
              <a:pPr algn="ctr" eaLnBrk="0" hangingPunct="0"/>
              <a:r>
                <a:rPr lang="en-US" altLang="en-US" b="1">
                  <a:latin typeface="Arial" panose="020B0604020202020204" pitchFamily="34" charset="0"/>
                </a:rPr>
                <a:t>  (labor abundant)  </a:t>
              </a:r>
            </a:p>
          </p:txBody>
        </p:sp>
        <p:sp>
          <p:nvSpPr>
            <p:cNvPr id="108553" name="Line 9">
              <a:extLst>
                <a:ext uri="{FF2B5EF4-FFF2-40B4-BE49-F238E27FC236}">
                  <a16:creationId xmlns:a16="http://schemas.microsoft.com/office/drawing/2014/main" id="{8B98089A-D313-4397-865C-980EF4359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072"/>
              <a:ext cx="2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4" name="Group 10">
            <a:extLst>
              <a:ext uri="{FF2B5EF4-FFF2-40B4-BE49-F238E27FC236}">
                <a16:creationId xmlns:a16="http://schemas.microsoft.com/office/drawing/2014/main" id="{66C7C5C6-0F37-4AE5-8D51-4FA44B643D37}"/>
              </a:ext>
            </a:extLst>
          </p:cNvPr>
          <p:cNvGrpSpPr>
            <a:grpSpLocks/>
          </p:cNvGrpSpPr>
          <p:nvPr/>
        </p:nvGrpSpPr>
        <p:grpSpPr bwMode="auto">
          <a:xfrm>
            <a:off x="4751390" y="2670175"/>
            <a:ext cx="979488" cy="2130425"/>
            <a:chOff x="2283" y="1682"/>
            <a:chExt cx="617" cy="1342"/>
          </a:xfrm>
        </p:grpSpPr>
        <p:sp>
          <p:nvSpPr>
            <p:cNvPr id="108555" name="Line 11">
              <a:extLst>
                <a:ext uri="{FF2B5EF4-FFF2-40B4-BE49-F238E27FC236}">
                  <a16:creationId xmlns:a16="http://schemas.microsoft.com/office/drawing/2014/main" id="{1B0C3298-316B-42FF-BB95-34EC0AD6A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920"/>
              <a:ext cx="0" cy="110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6" name="Text Box 12">
              <a:extLst>
                <a:ext uri="{FF2B5EF4-FFF2-40B4-BE49-F238E27FC236}">
                  <a16:creationId xmlns:a16="http://schemas.microsoft.com/office/drawing/2014/main" id="{F583DA9C-F412-480E-9125-86EA2C8C9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3" y="1682"/>
              <a:ext cx="6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dirty="0">
                  <a:latin typeface="Arial" panose="020B0604020202020204" pitchFamily="34" charset="0"/>
                </a:rPr>
                <a:t>Good 2</a:t>
              </a:r>
            </a:p>
          </p:txBody>
        </p:sp>
      </p:grpSp>
      <p:sp>
        <p:nvSpPr>
          <p:cNvPr id="108557" name="Text Box 13">
            <a:extLst>
              <a:ext uri="{FF2B5EF4-FFF2-40B4-BE49-F238E27FC236}">
                <a16:creationId xmlns:a16="http://schemas.microsoft.com/office/drawing/2014/main" id="{FFA1DE89-C6D5-482B-AD41-387DE5834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4" y="2670731"/>
            <a:ext cx="9797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Arial" panose="020B0604020202020204" pitchFamily="34" charset="0"/>
              </a:rPr>
              <a:t>Good 1</a:t>
            </a:r>
          </a:p>
        </p:txBody>
      </p:sp>
      <p:sp>
        <p:nvSpPr>
          <p:cNvPr id="108558" name="Line 14">
            <a:extLst>
              <a:ext uri="{FF2B5EF4-FFF2-40B4-BE49-F238E27FC236}">
                <a16:creationId xmlns:a16="http://schemas.microsoft.com/office/drawing/2014/main" id="{BEADA619-9792-41EB-B064-FF326DE18B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8325" y="3124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9" name="Line 15">
            <a:extLst>
              <a:ext uri="{FF2B5EF4-FFF2-40B4-BE49-F238E27FC236}">
                <a16:creationId xmlns:a16="http://schemas.microsoft.com/office/drawing/2014/main" id="{3925121C-59FD-4A9F-8282-1DE8F2255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962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Line 16">
            <a:extLst>
              <a:ext uri="{FF2B5EF4-FFF2-40B4-BE49-F238E27FC236}">
                <a16:creationId xmlns:a16="http://schemas.microsoft.com/office/drawing/2014/main" id="{35D1649A-B996-4915-A187-CAA7BAF540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2925" y="4038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8561" name="Group 17">
            <a:extLst>
              <a:ext uri="{FF2B5EF4-FFF2-40B4-BE49-F238E27FC236}">
                <a16:creationId xmlns:a16="http://schemas.microsoft.com/office/drawing/2014/main" id="{9FFED93B-E9D1-4EAD-AB3E-B089FF23526E}"/>
              </a:ext>
            </a:extLst>
          </p:cNvPr>
          <p:cNvGrpSpPr>
            <a:grpSpLocks/>
          </p:cNvGrpSpPr>
          <p:nvPr/>
        </p:nvGrpSpPr>
        <p:grpSpPr bwMode="auto">
          <a:xfrm>
            <a:off x="8442325" y="3048000"/>
            <a:ext cx="1962150" cy="914400"/>
            <a:chOff x="4560" y="1920"/>
            <a:chExt cx="1236" cy="576"/>
          </a:xfrm>
        </p:grpSpPr>
        <p:sp>
          <p:nvSpPr>
            <p:cNvPr id="108562" name="AutoShape 18">
              <a:extLst>
                <a:ext uri="{FF2B5EF4-FFF2-40B4-BE49-F238E27FC236}">
                  <a16:creationId xmlns:a16="http://schemas.microsoft.com/office/drawing/2014/main" id="{CE48BB39-C14D-4D5F-AA6C-183EC523E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1920"/>
              <a:ext cx="240" cy="576"/>
            </a:xfrm>
            <a:prstGeom prst="rightBrace">
              <a:avLst>
                <a:gd name="adj1" fmla="val 20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3" name="Text Box 19">
              <a:extLst>
                <a:ext uri="{FF2B5EF4-FFF2-40B4-BE49-F238E27FC236}">
                  <a16:creationId xmlns:a16="http://schemas.microsoft.com/office/drawing/2014/main" id="{ED89FADB-856A-4A66-88AB-211446115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015"/>
              <a:ext cx="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latin typeface="Arial" panose="020B0604020202020204" pitchFamily="34" charset="0"/>
                </a:rPr>
                <a:t>Interindustry</a:t>
              </a:r>
            </a:p>
            <a:p>
              <a:pPr eaLnBrk="0" hangingPunct="0"/>
              <a:r>
                <a:rPr lang="en-US" altLang="en-US" b="1">
                  <a:latin typeface="Arial" panose="020B0604020202020204" pitchFamily="34" charset="0"/>
                </a:rPr>
                <a:t>trade</a:t>
              </a:r>
            </a:p>
          </p:txBody>
        </p:sp>
      </p:grpSp>
      <p:grpSp>
        <p:nvGrpSpPr>
          <p:cNvPr id="108564" name="Group 20">
            <a:extLst>
              <a:ext uri="{FF2B5EF4-FFF2-40B4-BE49-F238E27FC236}">
                <a16:creationId xmlns:a16="http://schemas.microsoft.com/office/drawing/2014/main" id="{D948AA40-0FA4-442A-B555-62C7ECEA8D05}"/>
              </a:ext>
            </a:extLst>
          </p:cNvPr>
          <p:cNvGrpSpPr>
            <a:grpSpLocks/>
          </p:cNvGrpSpPr>
          <p:nvPr/>
        </p:nvGrpSpPr>
        <p:grpSpPr bwMode="auto">
          <a:xfrm>
            <a:off x="8442325" y="3962400"/>
            <a:ext cx="1962150" cy="914400"/>
            <a:chOff x="4560" y="2496"/>
            <a:chExt cx="1236" cy="576"/>
          </a:xfrm>
        </p:grpSpPr>
        <p:sp>
          <p:nvSpPr>
            <p:cNvPr id="108565" name="AutoShape 21">
              <a:extLst>
                <a:ext uri="{FF2B5EF4-FFF2-40B4-BE49-F238E27FC236}">
                  <a16:creationId xmlns:a16="http://schemas.microsoft.com/office/drawing/2014/main" id="{C94E69F6-C5AB-4A17-A266-9D2DB2994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496"/>
              <a:ext cx="240" cy="576"/>
            </a:xfrm>
            <a:prstGeom prst="rightBrace">
              <a:avLst>
                <a:gd name="adj1" fmla="val 20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6" name="Text Box 22">
              <a:extLst>
                <a:ext uri="{FF2B5EF4-FFF2-40B4-BE49-F238E27FC236}">
                  <a16:creationId xmlns:a16="http://schemas.microsoft.com/office/drawing/2014/main" id="{F1DF4F0D-7B38-4BA5-A5F7-DC59D6BC9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571"/>
              <a:ext cx="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latin typeface="Arial" panose="020B0604020202020204" pitchFamily="34" charset="0"/>
                </a:rPr>
                <a:t>Intraindustry</a:t>
              </a:r>
            </a:p>
            <a:p>
              <a:pPr eaLnBrk="0" hangingPunct="0"/>
              <a:r>
                <a:rPr lang="en-US" altLang="en-US" b="1">
                  <a:latin typeface="Arial" panose="020B0604020202020204" pitchFamily="34" charset="0"/>
                </a:rPr>
                <a:t>trade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marL="128016" lvl="1" indent="0">
              <a:buNone/>
            </a:pPr>
            <a:r>
              <a:rPr lang="en-US" sz="2400" u="sng" dirty="0"/>
              <a:t>Interindustry Trade</a:t>
            </a:r>
          </a:p>
          <a:p>
            <a:pPr marL="128016" lvl="1" indent="0">
              <a:buNone/>
            </a:pPr>
            <a:endParaRPr lang="en-US" sz="1600" u="sng" dirty="0"/>
          </a:p>
          <a:p>
            <a:pPr lvl="1"/>
            <a:r>
              <a:rPr lang="en-US" sz="2400" dirty="0"/>
              <a:t>Since Home is capital abundant, it will produce most varieties in the World</a:t>
            </a:r>
          </a:p>
          <a:p>
            <a:pPr lvl="2"/>
            <a:r>
              <a:rPr lang="en-US" sz="2000" dirty="0"/>
              <a:t>It will therefore be a net exporter of good 2</a:t>
            </a:r>
          </a:p>
          <a:p>
            <a:pPr lvl="2"/>
            <a:r>
              <a:rPr lang="en-US" sz="2000" dirty="0"/>
              <a:t>Importer of good 1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Foreign produces a smaller share of world varieties</a:t>
            </a:r>
          </a:p>
          <a:p>
            <a:pPr lvl="2"/>
            <a:r>
              <a:rPr lang="en-US" sz="2000" dirty="0"/>
              <a:t>Net importer of good 2</a:t>
            </a:r>
          </a:p>
          <a:p>
            <a:pPr lvl="2"/>
            <a:r>
              <a:rPr lang="en-US" sz="2000" dirty="0"/>
              <a:t>Exporter of good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38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marL="128016" lvl="1" indent="0">
                  <a:buNone/>
                </a:pPr>
                <a:r>
                  <a:rPr lang="en-US" sz="2400" u="sng" dirty="0"/>
                  <a:t>Intraindustry Trade</a:t>
                </a:r>
              </a:p>
              <a:p>
                <a:pPr marL="128016" lvl="1" indent="0">
                  <a:buNone/>
                </a:pPr>
                <a:endParaRPr lang="en-US" sz="1600" u="sng" dirty="0"/>
              </a:p>
              <a:p>
                <a:pPr lvl="1"/>
                <a:r>
                  <a:rPr lang="en-US" sz="2400" dirty="0"/>
                  <a:t>Consumers of both goods consume all available varieties: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/>
              </a:p>
              <a:p>
                <a:pPr lvl="2"/>
                <a:r>
                  <a:rPr lang="en-US" sz="2000" dirty="0"/>
                  <a:t>Varieties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 produced in Home country</a:t>
                </a:r>
              </a:p>
              <a:p>
                <a:pPr lvl="2"/>
                <a:r>
                  <a:rPr lang="en-US" sz="2000" dirty="0"/>
                  <a:t>Varieties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 produced in Foreign country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Home exports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; imports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lvl="1"/>
                <a:r>
                  <a:rPr lang="en-US" sz="2400" dirty="0"/>
                  <a:t>Foreign exports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; imports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l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extensions</a:t>
            </a:r>
            <a:br>
              <a:rPr lang="pt-BR" dirty="0"/>
            </a:br>
            <a:r>
              <a:rPr lang="pt-BR" sz="3000" cap="none" dirty="0"/>
              <a:t>Hybrid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Larger difference between countries (i.e., difference between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):	</a:t>
                </a:r>
              </a:p>
              <a:p>
                <a:pPr lvl="2"/>
                <a:r>
                  <a:rPr lang="en-US" sz="2000" dirty="0"/>
                  <a:t>Larger fraction of world varieties produced in Home country</a:t>
                </a:r>
              </a:p>
              <a:p>
                <a:pPr lvl="2"/>
                <a:r>
                  <a:rPr lang="en-US" sz="2000" dirty="0"/>
                  <a:t>Interindustry component becomes more important</a:t>
                </a:r>
              </a:p>
              <a:p>
                <a:pPr lvl="1"/>
                <a:endParaRPr lang="en-US" sz="1000" dirty="0"/>
              </a:p>
              <a:p>
                <a:pPr lvl="1"/>
                <a:r>
                  <a:rPr lang="en-US" sz="2400" dirty="0"/>
                  <a:t>In this case, we will have larger effects in income distribution</a:t>
                </a:r>
              </a:p>
              <a:p>
                <a:pPr lvl="2"/>
                <a:r>
                  <a:rPr lang="en-US" sz="2000" dirty="0"/>
                  <a:t>Larger impact on relative prices, change in industrial structure</a:t>
                </a:r>
              </a:p>
              <a:p>
                <a:pPr lvl="1"/>
                <a:endParaRPr lang="en-US" sz="1000" dirty="0"/>
              </a:p>
              <a:p>
                <a:pPr lvl="1"/>
                <a:r>
                  <a:rPr lang="en-US" sz="2400" dirty="0" err="1"/>
                  <a:t>Intraindustry</a:t>
                </a:r>
                <a:r>
                  <a:rPr lang="en-US" sz="2400" dirty="0"/>
                  <a:t> trade: welfare gains are more evenly distributed (access to more varieties)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7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Trade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fontScale="92500" lnSpcReduction="10000"/>
              </a:bodyPr>
              <a:lstStyle/>
              <a:p>
                <a:pPr lvl="1"/>
                <a:r>
                  <a:rPr lang="en-US" sz="2400" dirty="0"/>
                  <a:t>Consider now the Krugman model, as discussed previously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Now there are two countries: Home and Foreign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Foreign identified by an asterisk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Same technology (parameters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000" dirty="0"/>
                  <a:t> in the production function for varieties)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Same preferences (utility function, CES with parameter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000" dirty="0"/>
                  <a:t>)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endParaRPr lang="en-US" sz="2000" dirty="0"/>
              </a:p>
              <a:p>
                <a:pPr lvl="1"/>
                <a:r>
                  <a:rPr lang="en-US" sz="2400" dirty="0"/>
                  <a:t>Countries differ (potentially) only in their market sizes</a:t>
                </a:r>
              </a:p>
              <a:p>
                <a:pPr lvl="2">
                  <a:lnSpc>
                    <a:spcPct val="100000"/>
                  </a:lnSpc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: number of consumers/workers in the Home country</a:t>
                </a:r>
              </a:p>
              <a:p>
                <a:pPr lvl="2">
                  <a:lnSpc>
                    <a:spcPct val="100000"/>
                  </a:lnSpc>
                  <a:buSzPct val="55000"/>
                  <a:buFont typeface="Wingdings 3" panose="05040102010807070707" pitchFamily="18" charset="2"/>
                  <a:buChar char="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: number of consumers/workers in the Foreign country</a:t>
                </a:r>
              </a:p>
              <a:p>
                <a:pPr lvl="2">
                  <a:lnSpc>
                    <a:spcPct val="100000"/>
                  </a:lnSpc>
                  <a:buSzPct val="55000"/>
                  <a:buFont typeface="Wingdings 3" panose="05040102010807070707" pitchFamily="18" charset="2"/>
                  <a:buChar char=""/>
                </a:pPr>
                <a:endParaRPr lang="en-US" sz="2000" dirty="0"/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400" dirty="0"/>
                  <a:t> Even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400" dirty="0"/>
                  <a:t> (identical countries), we will have trade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576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6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Imperfect competition</a:t>
            </a:r>
            <a:br>
              <a:rPr lang="pt-BR" dirty="0"/>
            </a:br>
            <a:r>
              <a:rPr lang="pt-BR" sz="3000" cap="none" dirty="0"/>
              <a:t>International Price Differences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Prices of goods vary considerably across countries</a:t>
            </a:r>
          </a:p>
          <a:p>
            <a:pPr lvl="2"/>
            <a:r>
              <a:rPr lang="en-US" sz="2000" dirty="0"/>
              <a:t>Large differences in cost of living</a:t>
            </a:r>
          </a:p>
          <a:p>
            <a:pPr lvl="1"/>
            <a:r>
              <a:rPr lang="en-US" sz="2400" dirty="0"/>
              <a:t>Trade is costly</a:t>
            </a:r>
          </a:p>
          <a:p>
            <a:pPr lvl="2"/>
            <a:r>
              <a:rPr lang="en-US" sz="2000" dirty="0"/>
              <a:t>Trade restrictions</a:t>
            </a:r>
          </a:p>
          <a:p>
            <a:pPr lvl="2"/>
            <a:r>
              <a:rPr lang="en-US" sz="2000" dirty="0"/>
              <a:t>Transportation cost</a:t>
            </a:r>
          </a:p>
          <a:p>
            <a:pPr lvl="2"/>
            <a:r>
              <a:rPr lang="en-US" sz="2000" dirty="0"/>
              <a:t>Information frictions</a:t>
            </a:r>
          </a:p>
          <a:p>
            <a:pPr lvl="1"/>
            <a:r>
              <a:rPr lang="en-US" sz="2400" dirty="0"/>
              <a:t>Gravity model:</a:t>
            </a:r>
          </a:p>
          <a:p>
            <a:pPr lvl="2"/>
            <a:r>
              <a:rPr lang="en-US" sz="2000" dirty="0"/>
              <a:t>Trade between two countries explained by country sizes (GDPs) and distance</a:t>
            </a:r>
          </a:p>
          <a:p>
            <a:pPr lvl="2"/>
            <a:r>
              <a:rPr lang="en-US" sz="2000" dirty="0"/>
              <a:t>Larger countries trade more</a:t>
            </a:r>
          </a:p>
          <a:p>
            <a:pPr lvl="2"/>
            <a:r>
              <a:rPr lang="en-US" sz="2000" dirty="0"/>
              <a:t>More distant countries tend to trade less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4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Imperfect competition</a:t>
            </a:r>
            <a:br>
              <a:rPr lang="pt-BR" dirty="0"/>
            </a:br>
            <a:r>
              <a:rPr lang="pt-BR" sz="3000" cap="none" dirty="0"/>
              <a:t>Gravity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85000" lnSpcReduction="20000"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/>
                  <a:t>: trade between countries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4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: constant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: country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’s GDP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: country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’s GDP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/>
                  <a:t>: distance between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400" dirty="0"/>
                  <a:t> are parameters to be estimated (with trade data)</a:t>
                </a:r>
              </a:p>
              <a:p>
                <a:pPr lvl="2"/>
                <a:r>
                  <a:rPr lang="en-US" sz="2000" dirty="0"/>
                  <a:t>We consistently get positive estimates</a:t>
                </a:r>
              </a:p>
              <a:p>
                <a:pPr lvl="2"/>
                <a:r>
                  <a:rPr lang="en-US" sz="2000" dirty="0"/>
                  <a:t>Distance negatively affects trade (evidence of trade costs) </a:t>
                </a:r>
              </a:p>
              <a:p>
                <a:pPr lvl="1"/>
                <a:r>
                  <a:rPr lang="en-US" sz="2400" dirty="0"/>
                  <a:t>“Shipping good apples out”</a:t>
                </a:r>
              </a:p>
              <a:p>
                <a:pPr lvl="2"/>
                <a:r>
                  <a:rPr lang="en-US" sz="2000" dirty="0"/>
                  <a:t>Countries tend to export higher quality products</a:t>
                </a:r>
              </a:p>
              <a:p>
                <a:pPr lvl="2"/>
                <a:r>
                  <a:rPr lang="en-US" sz="2000" dirty="0"/>
                  <a:t>Consistent with fixed transportation cost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1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Imperfect competition</a:t>
            </a:r>
            <a:br>
              <a:rPr lang="pt-BR" dirty="0"/>
            </a:br>
            <a:r>
              <a:rPr lang="pt-BR" sz="3000" cap="none" dirty="0"/>
              <a:t>International Price Differences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fontScale="92500" lnSpcReduction="10000"/>
          </a:bodyPr>
          <a:lstStyle/>
          <a:p>
            <a:pPr lvl="1"/>
            <a:r>
              <a:rPr lang="en-US" sz="2400" dirty="0"/>
              <a:t>But there are other factors driving price differences:</a:t>
            </a:r>
          </a:p>
          <a:p>
            <a:pPr lvl="2"/>
            <a:r>
              <a:rPr lang="en-US" sz="2000" dirty="0"/>
              <a:t>Information frictions (Telegraph example)</a:t>
            </a:r>
          </a:p>
          <a:p>
            <a:pPr lvl="2"/>
            <a:r>
              <a:rPr lang="en-US" sz="2000" dirty="0"/>
              <a:t>Heterogeneous products</a:t>
            </a:r>
          </a:p>
          <a:p>
            <a:pPr lvl="1"/>
            <a:r>
              <a:rPr lang="en-US" sz="2400" dirty="0"/>
              <a:t>Even with identical products, we still get price differences:</a:t>
            </a:r>
          </a:p>
          <a:p>
            <a:pPr lvl="2"/>
            <a:r>
              <a:rPr lang="en-US" sz="2000" dirty="0"/>
              <a:t>Online prices in the EU</a:t>
            </a:r>
          </a:p>
          <a:p>
            <a:pPr lvl="2"/>
            <a:r>
              <a:rPr lang="en-US" sz="2000" dirty="0"/>
              <a:t>Countries within the Euro area = small price differences</a:t>
            </a:r>
          </a:p>
          <a:p>
            <a:pPr lvl="2"/>
            <a:r>
              <a:rPr lang="en-US" sz="2000" dirty="0"/>
              <a:t>Countries with different currencies = larger price differences</a:t>
            </a:r>
          </a:p>
          <a:p>
            <a:pPr lvl="1"/>
            <a:r>
              <a:rPr lang="en-US" sz="2400" dirty="0"/>
              <a:t>International price discrimination </a:t>
            </a:r>
          </a:p>
          <a:p>
            <a:pPr lvl="2"/>
            <a:r>
              <a:rPr lang="en-US" sz="2000" dirty="0"/>
              <a:t>Firms with market power</a:t>
            </a:r>
          </a:p>
          <a:p>
            <a:pPr lvl="2"/>
            <a:r>
              <a:rPr lang="en-US" sz="2000" dirty="0"/>
              <a:t>Market power is different across countries</a:t>
            </a:r>
          </a:p>
          <a:p>
            <a:pPr lvl="2"/>
            <a:r>
              <a:rPr lang="en-US" sz="2000" dirty="0"/>
              <a:t>For instance, there is less competition in the domestic market than in the international market</a:t>
            </a:r>
          </a:p>
          <a:p>
            <a:pPr lvl="2"/>
            <a:r>
              <a:rPr lang="en-US" sz="2000" dirty="0"/>
              <a:t>Firm can charge higher price within their own home market (textbook case)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International price discrimination</a:t>
            </a:r>
            <a:br>
              <a:rPr lang="pt-BR" dirty="0"/>
            </a:br>
            <a:r>
              <a:rPr lang="pt-BR" sz="3000" cap="none" dirty="0"/>
              <a:t>A Simple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Monopolist operates in two markets:</a:t>
            </a:r>
          </a:p>
          <a:p>
            <a:pPr lvl="2"/>
            <a:r>
              <a:rPr lang="en-US" sz="2000" b="1" dirty="0"/>
              <a:t>Domestic market</a:t>
            </a:r>
            <a:r>
              <a:rPr lang="en-US" sz="2000" dirty="0"/>
              <a:t>, where it has higher market power</a:t>
            </a:r>
          </a:p>
          <a:p>
            <a:pPr lvl="2"/>
            <a:r>
              <a:rPr lang="en-US" sz="2000" b="1" dirty="0"/>
              <a:t>External market</a:t>
            </a:r>
            <a:r>
              <a:rPr lang="en-US" sz="2000" dirty="0"/>
              <a:t>, where it faces more competition (lower market power)</a:t>
            </a:r>
          </a:p>
          <a:p>
            <a:pPr lvl="2"/>
            <a:r>
              <a:rPr lang="en-US" sz="2000" dirty="0"/>
              <a:t>It will charge different prices for the same good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simplicity, suppose that:</a:t>
            </a:r>
          </a:p>
          <a:p>
            <a:pPr lvl="2"/>
            <a:r>
              <a:rPr lang="en-US" sz="2000" dirty="0"/>
              <a:t>In the domestic market, firm faces a downward sloping demand curve</a:t>
            </a:r>
          </a:p>
          <a:p>
            <a:pPr lvl="2"/>
            <a:r>
              <a:rPr lang="en-US" sz="2000" dirty="0"/>
              <a:t>But it is price taker in the external market (external demand curve is infinitely elastic)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Key assumption: product cannot be exported back to the domestic market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3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International price discrimination</a:t>
            </a:r>
            <a:br>
              <a:rPr lang="pt-BR" dirty="0"/>
            </a:br>
            <a:r>
              <a:rPr lang="pt-BR" sz="3000" cap="none" dirty="0"/>
              <a:t>A Simple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en-US" sz="2400" dirty="0"/>
              <a:t>Linear domestic demand (</a:t>
            </a:r>
            <a:r>
              <a:rPr lang="en-US" sz="2400" i="1" dirty="0"/>
              <a:t>D</a:t>
            </a:r>
            <a:r>
              <a:rPr lang="en-US" sz="2400" i="1" baseline="-25000" dirty="0"/>
              <a:t>DOM</a:t>
            </a:r>
            <a:r>
              <a:rPr lang="en-US" sz="2400" dirty="0"/>
              <a:t>)</a:t>
            </a:r>
          </a:p>
          <a:p>
            <a:pPr lvl="2"/>
            <a:r>
              <a:rPr lang="en-US" sz="2000" dirty="0"/>
              <a:t>Domestic marginal revenue (</a:t>
            </a:r>
            <a:r>
              <a:rPr lang="en-US" sz="2000" i="1" dirty="0"/>
              <a:t>MR</a:t>
            </a:r>
            <a:r>
              <a:rPr lang="en-US" sz="2000" i="1" baseline="-25000" dirty="0"/>
              <a:t>DOM</a:t>
            </a:r>
            <a:r>
              <a:rPr lang="en-US" sz="2000" dirty="0"/>
              <a:t>) is downward sloping and steeper than demand </a:t>
            </a:r>
            <a:endParaRPr lang="en-US" sz="2400" dirty="0"/>
          </a:p>
          <a:p>
            <a:pPr lvl="1"/>
            <a:r>
              <a:rPr lang="en-US" sz="2400" dirty="0"/>
              <a:t>In the external market, firm is a price taker</a:t>
            </a:r>
          </a:p>
          <a:p>
            <a:pPr lvl="2"/>
            <a:r>
              <a:rPr lang="en-US" sz="2000" dirty="0"/>
              <a:t>External Demand (</a:t>
            </a:r>
            <a:r>
              <a:rPr lang="en-US" sz="2000" i="1" dirty="0"/>
              <a:t>D</a:t>
            </a:r>
            <a:r>
              <a:rPr lang="en-US" sz="2000" i="1" baseline="-25000" dirty="0"/>
              <a:t>EXT</a:t>
            </a:r>
            <a:r>
              <a:rPr lang="en-US" sz="2000" dirty="0"/>
              <a:t>) = External Marginal Revenue (</a:t>
            </a:r>
            <a:r>
              <a:rPr lang="en-US" sz="2000" i="1" dirty="0"/>
              <a:t>MR</a:t>
            </a:r>
            <a:r>
              <a:rPr lang="en-US" sz="2000" i="1" baseline="-25000" dirty="0"/>
              <a:t>EXT</a:t>
            </a:r>
            <a:r>
              <a:rPr lang="en-US" sz="2000" dirty="0"/>
              <a:t>) = Price (</a:t>
            </a:r>
            <a:r>
              <a:rPr lang="en-US" sz="2000" i="1" dirty="0"/>
              <a:t>P</a:t>
            </a:r>
            <a:r>
              <a:rPr lang="en-US" sz="2000" i="1" baseline="-25000" dirty="0"/>
              <a:t>EXT</a:t>
            </a:r>
            <a:r>
              <a:rPr lang="en-US" sz="2000" dirty="0"/>
              <a:t>)</a:t>
            </a:r>
          </a:p>
          <a:p>
            <a:pPr lvl="1"/>
            <a:r>
              <a:rPr lang="en-US" sz="2400" dirty="0"/>
              <a:t>Marginal cost is increasing (same for selling domestically or exporting)</a:t>
            </a:r>
          </a:p>
          <a:p>
            <a:pPr lvl="1"/>
            <a:r>
              <a:rPr lang="en-US" sz="2400" dirty="0"/>
              <a:t>For a given unit of the good:</a:t>
            </a:r>
          </a:p>
          <a:p>
            <a:pPr lvl="2"/>
            <a:r>
              <a:rPr lang="en-US" sz="2000" dirty="0"/>
              <a:t>Firm prefers to sell domestically if </a:t>
            </a:r>
            <a:r>
              <a:rPr lang="en-US" sz="2000" i="1" dirty="0"/>
              <a:t>MR</a:t>
            </a:r>
            <a:r>
              <a:rPr lang="en-US" sz="2000" i="1" baseline="-25000" dirty="0"/>
              <a:t>DOM</a:t>
            </a:r>
            <a:r>
              <a:rPr lang="en-US" sz="2000" i="1" dirty="0"/>
              <a:t> &gt; MR</a:t>
            </a:r>
            <a:r>
              <a:rPr lang="en-US" sz="2000" i="1" baseline="-25000" dirty="0"/>
              <a:t>EXT</a:t>
            </a:r>
          </a:p>
          <a:p>
            <a:pPr lvl="2"/>
            <a:r>
              <a:rPr lang="en-US" sz="2000" dirty="0"/>
              <a:t>Firm prefers to sell abroad if </a:t>
            </a:r>
            <a:r>
              <a:rPr lang="en-US" sz="2000" i="1" dirty="0"/>
              <a:t>MR</a:t>
            </a:r>
            <a:r>
              <a:rPr lang="en-US" sz="2000" i="1" baseline="-25000" dirty="0"/>
              <a:t>DOM</a:t>
            </a:r>
            <a:r>
              <a:rPr lang="en-US" sz="2000" i="1" dirty="0"/>
              <a:t> &lt; MR</a:t>
            </a:r>
            <a:r>
              <a:rPr lang="en-US" sz="2000" i="1" baseline="-25000" dirty="0"/>
              <a:t>EXT</a:t>
            </a:r>
            <a:r>
              <a:rPr lang="en-US" sz="2000" dirty="0"/>
              <a:t> </a:t>
            </a:r>
          </a:p>
          <a:p>
            <a:pPr lvl="1"/>
            <a:r>
              <a:rPr lang="en-US" sz="2400" dirty="0"/>
              <a:t>Then total marginal revenue is the max of the two marginal revenue curves</a:t>
            </a:r>
          </a:p>
          <a:p>
            <a:pPr lvl="2"/>
            <a:r>
              <a:rPr lang="en-US" sz="2000" dirty="0"/>
              <a:t>Firm will sell domestically units below </a:t>
            </a:r>
            <a:r>
              <a:rPr lang="en-US" sz="2000" i="1" dirty="0"/>
              <a:t>Q</a:t>
            </a:r>
            <a:r>
              <a:rPr lang="en-US" sz="2000" i="1" baseline="-25000" dirty="0"/>
              <a:t>DOM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It exports the rest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4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>
            <a:extLst>
              <a:ext uri="{FF2B5EF4-FFF2-40B4-BE49-F238E27FC236}">
                <a16:creationId xmlns:a16="http://schemas.microsoft.com/office/drawing/2014/main" id="{02EE2B1E-D006-43D6-865C-3FE19AFA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1400"/>
              <a:t>Copyright © 2003 Pearson Education, Inc.</a:t>
            </a:r>
          </a:p>
        </p:txBody>
      </p:sp>
      <p:sp>
        <p:nvSpPr>
          <p:cNvPr id="48" name="Slide Number Placeholder 4">
            <a:extLst>
              <a:ext uri="{FF2B5EF4-FFF2-40B4-BE49-F238E27FC236}">
                <a16:creationId xmlns:a16="http://schemas.microsoft.com/office/drawing/2014/main" id="{075B9AA0-5378-4736-9B60-72213382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1400" b="1"/>
              <a:t>Slide 6-</a:t>
            </a:r>
            <a:fld id="{465F29BE-9B22-442E-B57B-7CB50CD0039C}" type="slidenum">
              <a:rPr lang="en-US" altLang="en-US" sz="1400" b="1"/>
              <a:pPr/>
              <a:t>25</a:t>
            </a:fld>
            <a:endParaRPr lang="en-US" altLang="en-US" sz="1400" b="1"/>
          </a:p>
        </p:txBody>
      </p:sp>
      <p:sp>
        <p:nvSpPr>
          <p:cNvPr id="110597" name="AutoShape 1029">
            <a:extLst>
              <a:ext uri="{FF2B5EF4-FFF2-40B4-BE49-F238E27FC236}">
                <a16:creationId xmlns:a16="http://schemas.microsoft.com/office/drawing/2014/main" id="{886A485C-45E1-470E-9B0C-ECE535CBA1E9}"/>
              </a:ext>
            </a:extLst>
          </p:cNvPr>
          <p:cNvSpPr>
            <a:spLocks/>
          </p:cNvSpPr>
          <p:nvPr/>
        </p:nvSpPr>
        <p:spPr bwMode="auto">
          <a:xfrm rot="5400000">
            <a:off x="5143500" y="4686300"/>
            <a:ext cx="304800" cy="1600200"/>
          </a:xfrm>
          <a:prstGeom prst="rightBrace">
            <a:avLst>
              <a:gd name="adj1" fmla="val 43750"/>
              <a:gd name="adj2" fmla="val 50116"/>
            </a:avLst>
          </a:prstGeom>
          <a:noFill/>
          <a:ln w="25400">
            <a:solidFill>
              <a:srgbClr val="FF131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Text Box 1030">
            <a:extLst>
              <a:ext uri="{FF2B5EF4-FFF2-40B4-BE49-F238E27FC236}">
                <a16:creationId xmlns:a16="http://schemas.microsoft.com/office/drawing/2014/main" id="{B6108AA4-9823-407A-8F25-F3FE81BDA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50" y="5638801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FF0101"/>
                </a:solidFill>
                <a:latin typeface="Arial" panose="020B0604020202020204" pitchFamily="34" charset="0"/>
              </a:rPr>
              <a:t>Exports</a:t>
            </a:r>
            <a:endParaRPr lang="en-US" altLang="en-US" b="1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10600" name="AutoShape 1032">
            <a:extLst>
              <a:ext uri="{FF2B5EF4-FFF2-40B4-BE49-F238E27FC236}">
                <a16:creationId xmlns:a16="http://schemas.microsoft.com/office/drawing/2014/main" id="{E9D2FFF8-9044-4D72-898A-D2D148A3EE54}"/>
              </a:ext>
            </a:extLst>
          </p:cNvPr>
          <p:cNvSpPr>
            <a:spLocks/>
          </p:cNvSpPr>
          <p:nvPr/>
        </p:nvSpPr>
        <p:spPr bwMode="auto">
          <a:xfrm rot="5400000">
            <a:off x="3581400" y="4800600"/>
            <a:ext cx="304800" cy="1371600"/>
          </a:xfrm>
          <a:prstGeom prst="rightBrace">
            <a:avLst>
              <a:gd name="adj1" fmla="val 37500"/>
              <a:gd name="adj2" fmla="val 50116"/>
            </a:avLst>
          </a:prstGeom>
          <a:noFill/>
          <a:ln w="254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1033">
            <a:extLst>
              <a:ext uri="{FF2B5EF4-FFF2-40B4-BE49-F238E27FC236}">
                <a16:creationId xmlns:a16="http://schemas.microsoft.com/office/drawing/2014/main" id="{53333A30-0FFF-45FA-9147-FF3330932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38801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333399"/>
                </a:solidFill>
                <a:latin typeface="Arial" panose="020B0604020202020204" pitchFamily="34" charset="0"/>
              </a:rPr>
              <a:t>Domestic sales</a:t>
            </a:r>
          </a:p>
        </p:txBody>
      </p:sp>
      <p:sp>
        <p:nvSpPr>
          <p:cNvPr id="110605" name="Text Box 1037">
            <a:extLst>
              <a:ext uri="{FF2B5EF4-FFF2-40B4-BE49-F238E27FC236}">
                <a16:creationId xmlns:a16="http://schemas.microsoft.com/office/drawing/2014/main" id="{73700CE6-E1D2-42AD-A745-AC4BC650F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306" y="1500982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Arial" panose="020B0604020202020204" pitchFamily="34" charset="0"/>
              </a:rPr>
              <a:t>Cost, </a:t>
            </a:r>
            <a:r>
              <a:rPr lang="en-US" altLang="en-US" b="1" i="1" dirty="0">
                <a:latin typeface="Arial" panose="020B0604020202020204" pitchFamily="34" charset="0"/>
              </a:rPr>
              <a:t>C</a:t>
            </a:r>
            <a:r>
              <a:rPr lang="en-US" altLang="en-US" b="1" dirty="0">
                <a:latin typeface="Arial" panose="020B0604020202020204" pitchFamily="34" charset="0"/>
              </a:rPr>
              <a:t> and</a:t>
            </a:r>
          </a:p>
          <a:p>
            <a:pPr eaLnBrk="0" hangingPunct="0"/>
            <a:r>
              <a:rPr lang="en-US" altLang="en-US" b="1" dirty="0">
                <a:latin typeface="Arial" panose="020B0604020202020204" pitchFamily="34" charset="0"/>
              </a:rPr>
              <a:t>Price, </a:t>
            </a:r>
            <a:r>
              <a:rPr lang="en-US" altLang="en-US" b="1" i="1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10603" name="Line 1035">
            <a:extLst>
              <a:ext uri="{FF2B5EF4-FFF2-40B4-BE49-F238E27FC236}">
                <a16:creationId xmlns:a16="http://schemas.microsoft.com/office/drawing/2014/main" id="{56A41031-9016-4A85-BF29-836529CEC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036">
            <a:extLst>
              <a:ext uri="{FF2B5EF4-FFF2-40B4-BE49-F238E27FC236}">
                <a16:creationId xmlns:a16="http://schemas.microsoft.com/office/drawing/2014/main" id="{BA666DCB-27D9-4509-A285-8EC0E82AE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2125" y="49149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Text Box 1038">
            <a:extLst>
              <a:ext uri="{FF2B5EF4-FFF2-40B4-BE49-F238E27FC236}">
                <a16:creationId xmlns:a16="http://schemas.microsoft.com/office/drawing/2014/main" id="{A8AA395C-62C5-444D-AF6F-772954F08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99745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Quantities produced</a:t>
            </a:r>
          </a:p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and demanded, </a:t>
            </a:r>
            <a:r>
              <a:rPr lang="en-US" altLang="en-US" b="1" i="1">
                <a:latin typeface="Arial" panose="020B0604020202020204" pitchFamily="34" charset="0"/>
              </a:rPr>
              <a:t>Q</a:t>
            </a:r>
          </a:p>
        </p:txBody>
      </p:sp>
      <p:grpSp>
        <p:nvGrpSpPr>
          <p:cNvPr id="110607" name="Group 1039">
            <a:extLst>
              <a:ext uri="{FF2B5EF4-FFF2-40B4-BE49-F238E27FC236}">
                <a16:creationId xmlns:a16="http://schemas.microsoft.com/office/drawing/2014/main" id="{65F64468-5EFE-488A-80E8-49BC751EC8D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667000"/>
            <a:ext cx="3962400" cy="1790700"/>
            <a:chOff x="1584" y="1680"/>
            <a:chExt cx="2496" cy="1128"/>
          </a:xfrm>
        </p:grpSpPr>
        <p:sp>
          <p:nvSpPr>
            <p:cNvPr id="110608" name="Line 1040">
              <a:extLst>
                <a:ext uri="{FF2B5EF4-FFF2-40B4-BE49-F238E27FC236}">
                  <a16:creationId xmlns:a16="http://schemas.microsoft.com/office/drawing/2014/main" id="{406F6541-E0E3-4252-8687-45CD11BFC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1848"/>
              <a:ext cx="2064" cy="96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Text Box 1041">
              <a:extLst>
                <a:ext uri="{FF2B5EF4-FFF2-40B4-BE49-F238E27FC236}">
                  <a16:creationId xmlns:a16="http://schemas.microsoft.com/office/drawing/2014/main" id="{9E03DCDE-0850-4728-BB4F-ACC48F9DE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6" y="1680"/>
              <a:ext cx="3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b="1" i="1">
                  <a:solidFill>
                    <a:srgbClr val="333399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sp>
        <p:nvSpPr>
          <p:cNvPr id="110611" name="Line 1043">
            <a:extLst>
              <a:ext uri="{FF2B5EF4-FFF2-40B4-BE49-F238E27FC236}">
                <a16:creationId xmlns:a16="http://schemas.microsoft.com/office/drawing/2014/main" id="{801F0C01-0772-4723-9526-AD8B539DA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94088"/>
            <a:ext cx="4876800" cy="0"/>
          </a:xfrm>
          <a:prstGeom prst="line">
            <a:avLst/>
          </a:prstGeom>
          <a:noFill/>
          <a:ln w="5715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2" name="Text Box 1044">
            <a:extLst>
              <a:ext uri="{FF2B5EF4-FFF2-40B4-BE49-F238E27FC236}">
                <a16:creationId xmlns:a16="http://schemas.microsoft.com/office/drawing/2014/main" id="{78EA7D21-202A-42B9-A4C8-346E2D5E5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6" y="3227388"/>
            <a:ext cx="207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 dirty="0">
                <a:solidFill>
                  <a:srgbClr val="FF0101"/>
                </a:solidFill>
                <a:latin typeface="Arial" panose="020B0604020202020204" pitchFamily="34" charset="0"/>
              </a:rPr>
              <a:t>D</a:t>
            </a:r>
            <a:r>
              <a:rPr lang="en-US" altLang="en-US" b="1" i="1" baseline="-25000" dirty="0">
                <a:solidFill>
                  <a:srgbClr val="FF0101"/>
                </a:solidFill>
                <a:latin typeface="Arial" panose="020B0604020202020204" pitchFamily="34" charset="0"/>
              </a:rPr>
              <a:t>EXT</a:t>
            </a:r>
            <a:r>
              <a:rPr lang="en-US" altLang="en-US" b="1" i="1" dirty="0">
                <a:solidFill>
                  <a:srgbClr val="FF0101"/>
                </a:solidFill>
                <a:latin typeface="Arial" panose="020B0604020202020204" pitchFamily="34" charset="0"/>
              </a:rPr>
              <a:t> = MR</a:t>
            </a:r>
            <a:r>
              <a:rPr lang="en-US" altLang="en-US" b="1" i="1" baseline="-25000" dirty="0">
                <a:solidFill>
                  <a:srgbClr val="FF0101"/>
                </a:solidFill>
                <a:latin typeface="Arial" panose="020B0604020202020204" pitchFamily="34" charset="0"/>
              </a:rPr>
              <a:t>EXT</a:t>
            </a:r>
            <a:endParaRPr lang="en-US" altLang="en-US" b="1" i="1" baseline="-2500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10614" name="Line 1046">
            <a:extLst>
              <a:ext uri="{FF2B5EF4-FFF2-40B4-BE49-F238E27FC236}">
                <a16:creationId xmlns:a16="http://schemas.microsoft.com/office/drawing/2014/main" id="{6FFB9733-B82D-47D1-A32B-EDEECAC52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320925"/>
            <a:ext cx="1600200" cy="22860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5" name="Text Box 1047">
            <a:extLst>
              <a:ext uri="{FF2B5EF4-FFF2-40B4-BE49-F238E27FC236}">
                <a16:creationId xmlns:a16="http://schemas.microsoft.com/office/drawing/2014/main" id="{A89CEDC0-D581-4373-97D1-B483A2EFF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45013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 dirty="0">
                <a:solidFill>
                  <a:srgbClr val="333399"/>
                </a:solidFill>
                <a:latin typeface="Arial" panose="020B0604020202020204" pitchFamily="34" charset="0"/>
              </a:rPr>
              <a:t>MR</a:t>
            </a:r>
            <a:r>
              <a:rPr lang="en-US" altLang="en-US" b="1" i="1" baseline="-25000" dirty="0">
                <a:solidFill>
                  <a:srgbClr val="333399"/>
                </a:solidFill>
                <a:latin typeface="Arial" panose="020B0604020202020204" pitchFamily="34" charset="0"/>
              </a:rPr>
              <a:t>DOM</a:t>
            </a:r>
          </a:p>
        </p:txBody>
      </p:sp>
      <p:grpSp>
        <p:nvGrpSpPr>
          <p:cNvPr id="110616" name="Group 1048">
            <a:extLst>
              <a:ext uri="{FF2B5EF4-FFF2-40B4-BE49-F238E27FC236}">
                <a16:creationId xmlns:a16="http://schemas.microsoft.com/office/drawing/2014/main" id="{B3582F23-96C0-438D-B30B-4BD42C22CB06}"/>
              </a:ext>
            </a:extLst>
          </p:cNvPr>
          <p:cNvGrpSpPr>
            <a:grpSpLocks/>
          </p:cNvGrpSpPr>
          <p:nvPr/>
        </p:nvGrpSpPr>
        <p:grpSpPr bwMode="auto">
          <a:xfrm>
            <a:off x="4038601" y="2247900"/>
            <a:ext cx="3133725" cy="2312988"/>
            <a:chOff x="1584" y="1416"/>
            <a:chExt cx="1974" cy="1457"/>
          </a:xfrm>
        </p:grpSpPr>
        <p:sp>
          <p:nvSpPr>
            <p:cNvPr id="110617" name="Line 1049">
              <a:extLst>
                <a:ext uri="{FF2B5EF4-FFF2-40B4-BE49-F238E27FC236}">
                  <a16:creationId xmlns:a16="http://schemas.microsoft.com/office/drawing/2014/main" id="{642052D0-AF19-4B0B-B616-A26F39505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416"/>
              <a:ext cx="1536" cy="129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Text Box 1050">
              <a:extLst>
                <a:ext uri="{FF2B5EF4-FFF2-40B4-BE49-F238E27FC236}">
                  <a16:creationId xmlns:a16="http://schemas.microsoft.com/office/drawing/2014/main" id="{DAEF1D4F-5993-4638-9BAC-FAE709035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" y="2640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i="1" dirty="0">
                  <a:solidFill>
                    <a:srgbClr val="333399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b="1" i="1" baseline="-25000" dirty="0">
                  <a:solidFill>
                    <a:srgbClr val="333399"/>
                  </a:solidFill>
                  <a:latin typeface="Arial" panose="020B0604020202020204" pitchFamily="34" charset="0"/>
                </a:rPr>
                <a:t>DOM</a:t>
              </a:r>
            </a:p>
          </p:txBody>
        </p:sp>
      </p:grpSp>
      <p:sp>
        <p:nvSpPr>
          <p:cNvPr id="110620" name="Oval 1052">
            <a:extLst>
              <a:ext uri="{FF2B5EF4-FFF2-40B4-BE49-F238E27FC236}">
                <a16:creationId xmlns:a16="http://schemas.microsoft.com/office/drawing/2014/main" id="{B0869752-122E-4C46-87B8-A4A65081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515" y="3466584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10621" name="Text Box 1053">
            <a:extLst>
              <a:ext uri="{FF2B5EF4-FFF2-40B4-BE49-F238E27FC236}">
                <a16:creationId xmlns:a16="http://schemas.microsoft.com/office/drawing/2014/main" id="{B6CEADE8-D79F-4CB8-A8AA-925220F74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177" y="3158609"/>
            <a:ext cx="35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10622" name="Text Box 1054">
            <a:extLst>
              <a:ext uri="{FF2B5EF4-FFF2-40B4-BE49-F238E27FC236}">
                <a16:creationId xmlns:a16="http://schemas.microsoft.com/office/drawing/2014/main" id="{D4D8E52F-7443-4D8F-9F1A-FA97070AA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65" y="3309422"/>
            <a:ext cx="6383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i="1" dirty="0">
                <a:latin typeface="Arial" panose="020B0604020202020204" pitchFamily="34" charset="0"/>
              </a:rPr>
              <a:t>P</a:t>
            </a:r>
            <a:r>
              <a:rPr lang="en-US" altLang="en-US" b="1" i="1" baseline="-25000" dirty="0">
                <a:latin typeface="Arial" panose="020B0604020202020204" pitchFamily="34" charset="0"/>
              </a:rPr>
              <a:t>EXT</a:t>
            </a:r>
          </a:p>
        </p:txBody>
      </p:sp>
      <p:sp>
        <p:nvSpPr>
          <p:cNvPr id="110625" name="Line 1057">
            <a:extLst>
              <a:ext uri="{FF2B5EF4-FFF2-40B4-BE49-F238E27FC236}">
                <a16:creationId xmlns:a16="http://schemas.microsoft.com/office/drawing/2014/main" id="{9F77C284-EA37-4860-B5BC-B56A72972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1222" y="2552701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6" name="Line 1058">
            <a:extLst>
              <a:ext uri="{FF2B5EF4-FFF2-40B4-BE49-F238E27FC236}">
                <a16:creationId xmlns:a16="http://schemas.microsoft.com/office/drawing/2014/main" id="{B0B60402-1EBE-44E3-8B04-435C8115F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2552701"/>
            <a:ext cx="0" cy="23860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7" name="Text Box 1059">
            <a:extLst>
              <a:ext uri="{FF2B5EF4-FFF2-40B4-BE49-F238E27FC236}">
                <a16:creationId xmlns:a16="http://schemas.microsoft.com/office/drawing/2014/main" id="{C61DAA67-59D8-40F1-8537-AC62A12A9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858" y="2334696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i="1" dirty="0">
                <a:latin typeface="Arial" panose="020B0604020202020204" pitchFamily="34" charset="0"/>
              </a:rPr>
              <a:t>P</a:t>
            </a:r>
            <a:r>
              <a:rPr lang="en-US" altLang="en-US" b="1" i="1" baseline="-25000" dirty="0">
                <a:latin typeface="Arial" panose="020B0604020202020204" pitchFamily="34" charset="0"/>
              </a:rPr>
              <a:t>DOM</a:t>
            </a:r>
            <a:r>
              <a:rPr lang="en-US" altLang="en-US" b="1" i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0628" name="Text Box 1060">
            <a:extLst>
              <a:ext uri="{FF2B5EF4-FFF2-40B4-BE49-F238E27FC236}">
                <a16:creationId xmlns:a16="http://schemas.microsoft.com/office/drawing/2014/main" id="{FB3CBE52-7A2F-4BE1-906C-3802F4B7A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022" y="49149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 dirty="0">
                <a:latin typeface="Arial" panose="020B0604020202020204" pitchFamily="34" charset="0"/>
              </a:rPr>
              <a:t>Q</a:t>
            </a:r>
            <a:r>
              <a:rPr lang="en-US" altLang="en-US" b="1" i="1" baseline="-25000" dirty="0">
                <a:latin typeface="Arial" panose="020B0604020202020204" pitchFamily="34" charset="0"/>
              </a:rPr>
              <a:t>DOM</a:t>
            </a:r>
          </a:p>
        </p:txBody>
      </p:sp>
      <p:sp>
        <p:nvSpPr>
          <p:cNvPr id="110630" name="Line 1062">
            <a:extLst>
              <a:ext uri="{FF2B5EF4-FFF2-40B4-BE49-F238E27FC236}">
                <a16:creationId xmlns:a16="http://schemas.microsoft.com/office/drawing/2014/main" id="{A2714EEB-C5C3-4033-988F-6300CC547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3543301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Text Box 1063">
            <a:extLst>
              <a:ext uri="{FF2B5EF4-FFF2-40B4-BE49-F238E27FC236}">
                <a16:creationId xmlns:a16="http://schemas.microsoft.com/office/drawing/2014/main" id="{4A7FB10D-86F2-42A0-86EB-B468E6D5A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520" y="4912019"/>
            <a:ext cx="1438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 dirty="0">
                <a:latin typeface="Arial" panose="020B0604020202020204" pitchFamily="34" charset="0"/>
              </a:rPr>
              <a:t>Q</a:t>
            </a:r>
            <a:r>
              <a:rPr lang="en-US" altLang="en-US" b="1" i="1" baseline="-25000" dirty="0">
                <a:latin typeface="Arial" panose="020B0604020202020204" pitchFamily="34" charset="0"/>
              </a:rPr>
              <a:t>TOT</a:t>
            </a:r>
          </a:p>
        </p:txBody>
      </p:sp>
      <p:grpSp>
        <p:nvGrpSpPr>
          <p:cNvPr id="110632" name="Group 1064">
            <a:extLst>
              <a:ext uri="{FF2B5EF4-FFF2-40B4-BE49-F238E27FC236}">
                <a16:creationId xmlns:a16="http://schemas.microsoft.com/office/drawing/2014/main" id="{C5C766F1-39BC-4E66-A681-BB1BDD30EE1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921376"/>
            <a:ext cx="3124200" cy="631825"/>
            <a:chOff x="912" y="3730"/>
            <a:chExt cx="1968" cy="398"/>
          </a:xfrm>
        </p:grpSpPr>
        <p:sp>
          <p:nvSpPr>
            <p:cNvPr id="110633" name="AutoShape 1065">
              <a:extLst>
                <a:ext uri="{FF2B5EF4-FFF2-40B4-BE49-F238E27FC236}">
                  <a16:creationId xmlns:a16="http://schemas.microsoft.com/office/drawing/2014/main" id="{1BC5807E-E005-425F-ABF6-C788BC1224E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793" y="2849"/>
              <a:ext cx="206" cy="1968"/>
            </a:xfrm>
            <a:prstGeom prst="rightBrace">
              <a:avLst>
                <a:gd name="adj1" fmla="val 79612"/>
                <a:gd name="adj2" fmla="val 50116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4" name="Text Box 1066">
              <a:extLst>
                <a:ext uri="{FF2B5EF4-FFF2-40B4-BE49-F238E27FC236}">
                  <a16:creationId xmlns:a16="http://schemas.microsoft.com/office/drawing/2014/main" id="{AA1F1FC1-B1F9-4A43-87BA-8D23F8E59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897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latin typeface="Arial" panose="020B0604020202020204" pitchFamily="34" charset="0"/>
                </a:rPr>
                <a:t>Total output</a:t>
              </a:r>
            </a:p>
          </p:txBody>
        </p:sp>
      </p:grpSp>
      <p:grpSp>
        <p:nvGrpSpPr>
          <p:cNvPr id="110635" name="Group 1067">
            <a:extLst>
              <a:ext uri="{FF2B5EF4-FFF2-40B4-BE49-F238E27FC236}">
                <a16:creationId xmlns:a16="http://schemas.microsoft.com/office/drawing/2014/main" id="{D3BFE700-A784-49FB-BF6E-F84D60BFB27A}"/>
              </a:ext>
            </a:extLst>
          </p:cNvPr>
          <p:cNvGrpSpPr>
            <a:grpSpLocks/>
          </p:cNvGrpSpPr>
          <p:nvPr/>
        </p:nvGrpSpPr>
        <p:grpSpPr bwMode="auto">
          <a:xfrm>
            <a:off x="5927731" y="3046414"/>
            <a:ext cx="350838" cy="492125"/>
            <a:chOff x="2774" y="1919"/>
            <a:chExt cx="221" cy="310"/>
          </a:xfrm>
        </p:grpSpPr>
        <p:sp>
          <p:nvSpPr>
            <p:cNvPr id="110636" name="Oval 1068">
              <a:extLst>
                <a:ext uri="{FF2B5EF4-FFF2-40B4-BE49-F238E27FC236}">
                  <a16:creationId xmlns:a16="http://schemas.microsoft.com/office/drawing/2014/main" id="{E1EFA3E7-DD21-4259-A5AD-9CF218103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" y="2177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7" name="Text Box 1069">
              <a:extLst>
                <a:ext uri="{FF2B5EF4-FFF2-40B4-BE49-F238E27FC236}">
                  <a16:creationId xmlns:a16="http://schemas.microsoft.com/office/drawing/2014/main" id="{3F64BF18-167F-4DA6-9BC5-EDA94C0F9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4" y="1919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dirty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0639" name="Oval 1071">
            <a:extLst>
              <a:ext uri="{FF2B5EF4-FFF2-40B4-BE49-F238E27FC236}">
                <a16:creationId xmlns:a16="http://schemas.microsoft.com/office/drawing/2014/main" id="{5312D33E-8629-4946-BF09-6213D04B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706" y="2520845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10640" name="Text Box 1072">
            <a:extLst>
              <a:ext uri="{FF2B5EF4-FFF2-40B4-BE49-F238E27FC236}">
                <a16:creationId xmlns:a16="http://schemas.microsoft.com/office/drawing/2014/main" id="{CC897412-02F8-4066-9816-A78A4DEC4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865" y="2232713"/>
            <a:ext cx="35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9" name="Line 1046">
            <a:extLst>
              <a:ext uri="{FF2B5EF4-FFF2-40B4-BE49-F238E27FC236}">
                <a16:creationId xmlns:a16="http://schemas.microsoft.com/office/drawing/2014/main" id="{F372F3CA-9F62-46D2-BF1C-3BFF059A1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9065" y="2278452"/>
            <a:ext cx="824817" cy="1178310"/>
          </a:xfrm>
          <a:prstGeom prst="line">
            <a:avLst/>
          </a:prstGeom>
          <a:noFill/>
          <a:ln w="47625">
            <a:solidFill>
              <a:srgbClr val="FFC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043">
            <a:extLst>
              <a:ext uri="{FF2B5EF4-FFF2-40B4-BE49-F238E27FC236}">
                <a16:creationId xmlns:a16="http://schemas.microsoft.com/office/drawing/2014/main" id="{2D8A8ECF-1675-43DD-95EC-0C4AE3F1D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177" y="3429000"/>
            <a:ext cx="3505623" cy="0"/>
          </a:xfrm>
          <a:prstGeom prst="line">
            <a:avLst/>
          </a:prstGeom>
          <a:noFill/>
          <a:ln w="47625">
            <a:solidFill>
              <a:srgbClr val="FFC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1044">
            <a:extLst>
              <a:ext uri="{FF2B5EF4-FFF2-40B4-BE49-F238E27FC236}">
                <a16:creationId xmlns:a16="http://schemas.microsoft.com/office/drawing/2014/main" id="{9BBE61C7-259A-4B01-A2BB-6E66F7C4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712" y="2316165"/>
            <a:ext cx="207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 dirty="0">
                <a:solidFill>
                  <a:srgbClr val="FFC000"/>
                </a:solidFill>
                <a:latin typeface="Arial" panose="020B0604020202020204" pitchFamily="34" charset="0"/>
              </a:rPr>
              <a:t>MR</a:t>
            </a:r>
            <a:r>
              <a:rPr lang="en-US" altLang="en-US" b="1" i="1" baseline="-25000" dirty="0">
                <a:solidFill>
                  <a:srgbClr val="FFC000"/>
                </a:solidFill>
                <a:latin typeface="Arial" panose="020B0604020202020204" pitchFamily="34" charset="0"/>
              </a:rPr>
              <a:t>TOT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D4280AC-2216-43DF-8B88-82EAEE61B950}"/>
              </a:ext>
            </a:extLst>
          </p:cNvPr>
          <p:cNvCxnSpPr/>
          <p:nvPr/>
        </p:nvCxnSpPr>
        <p:spPr>
          <a:xfrm flipH="1">
            <a:off x="4208106" y="2682877"/>
            <a:ext cx="804316" cy="35083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6F51245-A4BC-4F6C-8261-31A059D02ABA}"/>
              </a:ext>
            </a:extLst>
          </p:cNvPr>
          <p:cNvCxnSpPr/>
          <p:nvPr/>
        </p:nvCxnSpPr>
        <p:spPr>
          <a:xfrm flipH="1">
            <a:off x="4972273" y="2735929"/>
            <a:ext cx="173559" cy="59848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International price discrimination</a:t>
            </a:r>
            <a:br>
              <a:rPr lang="pt-BR" dirty="0"/>
            </a:br>
            <a:r>
              <a:rPr lang="pt-BR" sz="3000" cap="none" dirty="0"/>
              <a:t>A Simple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Monopolist chooses quantity such that total marginal revenue = marginal cost </a:t>
            </a:r>
            <a:br>
              <a:rPr lang="en-US" sz="2400" dirty="0"/>
            </a:br>
            <a:r>
              <a:rPr lang="en-US" sz="2400" dirty="0"/>
              <a:t>(point A) </a:t>
            </a:r>
          </a:p>
          <a:p>
            <a:pPr lvl="2"/>
            <a:r>
              <a:rPr lang="en-US" sz="2000" dirty="0"/>
              <a:t>Find total quantity produced </a:t>
            </a:r>
            <a:r>
              <a:rPr lang="en-US" sz="2000" i="1" dirty="0"/>
              <a:t>Q</a:t>
            </a:r>
            <a:r>
              <a:rPr lang="en-US" sz="2000" i="1" baseline="-25000" dirty="0"/>
              <a:t>TOT</a:t>
            </a:r>
            <a:endParaRPr lang="en-US" sz="2000" dirty="0"/>
          </a:p>
          <a:p>
            <a:pPr lvl="1"/>
            <a:r>
              <a:rPr lang="en-US" sz="2400" dirty="0"/>
              <a:t>Then sells </a:t>
            </a:r>
            <a:r>
              <a:rPr lang="en-US" sz="2400" i="1" dirty="0"/>
              <a:t>Q</a:t>
            </a:r>
            <a:r>
              <a:rPr lang="en-US" sz="2400" i="1" baseline="-25000" dirty="0"/>
              <a:t>DOM</a:t>
            </a:r>
            <a:r>
              <a:rPr lang="en-US" sz="2400" i="1" dirty="0"/>
              <a:t> </a:t>
            </a:r>
            <a:r>
              <a:rPr lang="en-US" sz="2400" dirty="0"/>
              <a:t>domestically, since for these units </a:t>
            </a:r>
            <a:r>
              <a:rPr lang="en-US" sz="2400" i="1" dirty="0"/>
              <a:t>MR</a:t>
            </a:r>
            <a:r>
              <a:rPr lang="en-US" sz="2400" i="1" baseline="-25000" dirty="0"/>
              <a:t>DOM</a:t>
            </a:r>
            <a:r>
              <a:rPr lang="en-US" sz="2400" i="1" dirty="0"/>
              <a:t> &gt; MR</a:t>
            </a:r>
            <a:r>
              <a:rPr lang="en-US" sz="2400" i="1" baseline="-25000" dirty="0"/>
              <a:t>EXT</a:t>
            </a:r>
            <a:endParaRPr lang="en-US" sz="2400" dirty="0"/>
          </a:p>
          <a:p>
            <a:pPr lvl="1"/>
            <a:r>
              <a:rPr lang="en-US" sz="2400" dirty="0"/>
              <a:t>The rest (</a:t>
            </a:r>
            <a:r>
              <a:rPr lang="en-US" sz="2400" i="1" dirty="0"/>
              <a:t>Q</a:t>
            </a:r>
            <a:r>
              <a:rPr lang="en-US" sz="2400" i="1" baseline="-25000" dirty="0"/>
              <a:t>TOT</a:t>
            </a:r>
            <a:r>
              <a:rPr lang="en-US" sz="2400" i="1" dirty="0"/>
              <a:t> –</a:t>
            </a:r>
            <a:r>
              <a:rPr lang="en-US" sz="2400" i="1" baseline="-25000" dirty="0"/>
              <a:t>  </a:t>
            </a:r>
            <a:r>
              <a:rPr lang="en-US" sz="2400" i="1" dirty="0"/>
              <a:t>Q</a:t>
            </a:r>
            <a:r>
              <a:rPr lang="en-US" sz="2400" i="1" baseline="-25000" dirty="0"/>
              <a:t>DOM</a:t>
            </a:r>
            <a:r>
              <a:rPr lang="en-US" sz="2400" dirty="0"/>
              <a:t>) is exported</a:t>
            </a:r>
            <a:endParaRPr lang="en-US" sz="2000" i="1" baseline="-25000" dirty="0"/>
          </a:p>
          <a:p>
            <a:pPr lvl="2"/>
            <a:r>
              <a:rPr lang="en-US" sz="2000" dirty="0"/>
              <a:t>For these units, </a:t>
            </a:r>
            <a:r>
              <a:rPr lang="en-US" sz="2000" i="1" dirty="0"/>
              <a:t>MR</a:t>
            </a:r>
            <a:r>
              <a:rPr lang="en-US" sz="2000" i="1" baseline="-25000" dirty="0"/>
              <a:t>DOM</a:t>
            </a:r>
            <a:r>
              <a:rPr lang="en-US" sz="2000" i="1" dirty="0"/>
              <a:t> &lt; MR</a:t>
            </a:r>
            <a:r>
              <a:rPr lang="en-US" sz="2000" i="1" baseline="-25000" dirty="0"/>
              <a:t>EXT</a:t>
            </a:r>
            <a:r>
              <a:rPr lang="en-US" sz="2000" dirty="0"/>
              <a:t> </a:t>
            </a:r>
          </a:p>
          <a:p>
            <a:pPr lvl="1"/>
            <a:r>
              <a:rPr lang="en-US" sz="2400" dirty="0"/>
              <a:t>To find the domestic price </a:t>
            </a:r>
            <a:r>
              <a:rPr lang="en-US" sz="2400" i="1" dirty="0"/>
              <a:t>P</a:t>
            </a:r>
            <a:r>
              <a:rPr lang="en-US" sz="2400" i="1" baseline="-25000" dirty="0"/>
              <a:t>DOM</a:t>
            </a:r>
            <a:r>
              <a:rPr lang="en-US" sz="2400" dirty="0"/>
              <a:t>, use domestic demand curve</a:t>
            </a:r>
          </a:p>
          <a:p>
            <a:pPr lvl="1"/>
            <a:r>
              <a:rPr lang="en-US" sz="2400" dirty="0"/>
              <a:t>Notice that </a:t>
            </a:r>
            <a:r>
              <a:rPr lang="en-US" sz="2400" i="1" dirty="0"/>
              <a:t>P</a:t>
            </a:r>
            <a:r>
              <a:rPr lang="en-US" sz="2400" i="1" baseline="-25000" dirty="0"/>
              <a:t>DOM </a:t>
            </a:r>
            <a:r>
              <a:rPr lang="en-US" sz="2400" i="1" dirty="0"/>
              <a:t>&gt; P</a:t>
            </a:r>
            <a:r>
              <a:rPr lang="en-US" sz="2400" i="1" baseline="-25000" dirty="0"/>
              <a:t>EXT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31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Reference: Krugman, Obstfeld and Melitz, chapter 7</a:t>
            </a:r>
          </a:p>
          <a:p>
            <a:pPr lvl="1"/>
            <a:r>
              <a:rPr lang="en-US" sz="2400" dirty="0"/>
              <a:t>Economies of scale at the industry level</a:t>
            </a:r>
          </a:p>
          <a:p>
            <a:pPr lvl="2"/>
            <a:r>
              <a:rPr lang="en-US" sz="2000" dirty="0"/>
              <a:t>The more the industry produces, the lower the cost per unit of its firms</a:t>
            </a:r>
          </a:p>
          <a:p>
            <a:pPr lvl="2"/>
            <a:r>
              <a:rPr lang="en-US" sz="2000" dirty="0"/>
              <a:t>Examples: firm discovers new techniques as it produces, which benefit other firms within the industry</a:t>
            </a:r>
          </a:p>
          <a:p>
            <a:pPr lvl="2"/>
            <a:r>
              <a:rPr lang="en-US" sz="2000" dirty="0"/>
              <a:t>Larger industry production </a:t>
            </a:r>
            <a:r>
              <a:rPr lang="en-US" sz="2000" dirty="0">
                <a:sym typeface="Wingdings 3" panose="05040102010807070707" pitchFamily="18" charset="2"/>
              </a:rPr>
              <a:t> more innovation  higher productivity of the whole industry</a:t>
            </a:r>
            <a:r>
              <a:rPr lang="en-US" sz="2000" dirty="0"/>
              <a:t>  </a:t>
            </a:r>
          </a:p>
          <a:p>
            <a:pPr lvl="1"/>
            <a:r>
              <a:rPr lang="en-US" sz="2400" dirty="0"/>
              <a:t>Spatial concentration of firms</a:t>
            </a:r>
          </a:p>
          <a:p>
            <a:pPr lvl="1"/>
            <a:r>
              <a:rPr lang="en-US" sz="2400" dirty="0"/>
              <a:t>Externality</a:t>
            </a:r>
            <a:endParaRPr lang="en-US" sz="2000" dirty="0"/>
          </a:p>
          <a:p>
            <a:pPr lvl="2"/>
            <a:r>
              <a:rPr lang="en-US" sz="2000" dirty="0"/>
              <a:t>Each firm does not take into account its effect on aggregate productivity</a:t>
            </a:r>
          </a:p>
          <a:p>
            <a:pPr lvl="2"/>
            <a:r>
              <a:rPr lang="en-US" sz="2000" dirty="0"/>
              <a:t>Role for government intervention</a:t>
            </a:r>
          </a:p>
          <a:p>
            <a:pPr lvl="2"/>
            <a:r>
              <a:rPr lang="en-US" sz="2000" dirty="0"/>
              <a:t>Trade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3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Possible Channels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Spatial concentration of economic activity </a:t>
            </a:r>
          </a:p>
          <a:p>
            <a:pPr lvl="2"/>
            <a:r>
              <a:rPr lang="en-US" sz="2000" dirty="0"/>
              <a:t>Specialization of suppliers</a:t>
            </a:r>
          </a:p>
          <a:p>
            <a:pPr lvl="2"/>
            <a:r>
              <a:rPr lang="en-US" sz="2000" dirty="0"/>
              <a:t>Labor market pooling</a:t>
            </a:r>
          </a:p>
          <a:p>
            <a:pPr lvl="2"/>
            <a:r>
              <a:rPr lang="en-US" sz="2000" dirty="0"/>
              <a:t>Knowledge spillovers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Average cost curve is declining at the industry level</a:t>
            </a:r>
          </a:p>
          <a:p>
            <a:pPr lvl="2"/>
            <a:r>
              <a:rPr lang="en-US" sz="2000" dirty="0"/>
              <a:t>Higher industry production is associated with lower costs per unit 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81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29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>
                <a:solidFill>
                  <a:srgbClr val="336699"/>
                </a:solidFill>
              </a:rPr>
              <a:t>Figure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External Economies and Specialization</a:t>
            </a: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(average cost curve of industry)</a:t>
            </a:r>
          </a:p>
        </p:txBody>
      </p: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7192F6E4-59A6-40A0-900C-77485060DD7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82788"/>
            <a:ext cx="5256213" cy="4222750"/>
            <a:chOff x="1152" y="1104"/>
            <a:chExt cx="3311" cy="2660"/>
          </a:xfrm>
        </p:grpSpPr>
        <p:sp>
          <p:nvSpPr>
            <p:cNvPr id="71704" name="Line 13">
              <a:extLst>
                <a:ext uri="{FF2B5EF4-FFF2-40B4-BE49-F238E27FC236}">
                  <a16:creationId xmlns:a16="http://schemas.microsoft.com/office/drawing/2014/main" id="{DFCD1FEB-4BA6-414D-8800-34B4F4C1C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3547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14">
              <a:extLst>
                <a:ext uri="{FF2B5EF4-FFF2-40B4-BE49-F238E27FC236}">
                  <a16:creationId xmlns:a16="http://schemas.microsoft.com/office/drawing/2014/main" id="{3063AF86-3A22-483D-A14A-EF26E8515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1536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15">
              <a:extLst>
                <a:ext uri="{FF2B5EF4-FFF2-40B4-BE49-F238E27FC236}">
                  <a16:creationId xmlns:a16="http://schemas.microsoft.com/office/drawing/2014/main" id="{79027323-A734-45AC-A04C-F87EA3630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104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Price, cost </a:t>
              </a:r>
            </a:p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(per unit)</a:t>
              </a:r>
            </a:p>
          </p:txBody>
        </p:sp>
        <p:sp>
          <p:nvSpPr>
            <p:cNvPr id="71707" name="Text Box 16">
              <a:extLst>
                <a:ext uri="{FF2B5EF4-FFF2-40B4-BE49-F238E27FC236}">
                  <a16:creationId xmlns:a16="http://schemas.microsoft.com/office/drawing/2014/main" id="{5C05FD05-1502-4C11-A519-4D7E9E663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31"/>
              <a:ext cx="14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Quantity (industry)</a:t>
              </a:r>
            </a:p>
          </p:txBody>
        </p:sp>
      </p:grp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4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Autarchy Equilibrium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lnSpcReduction="10000"/>
              </a:bodyPr>
              <a:lstStyle/>
              <a:p>
                <a:pPr lvl="1"/>
                <a:r>
                  <a:rPr lang="en-US" sz="2400" dirty="0"/>
                  <a:t>Suppose both countries are initially in autarchy</a:t>
                </a:r>
              </a:p>
              <a:p>
                <a:pPr lvl="2"/>
                <a:r>
                  <a:rPr lang="en-US" sz="2000" dirty="0"/>
                  <a:t>In the last lecture, we showed how to obtain range of varieties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) in autarchy</a:t>
                </a:r>
              </a:p>
              <a:p>
                <a:pPr lvl="1"/>
                <a:r>
                  <a:rPr lang="en-US" sz="2400" dirty="0"/>
                  <a:t>In the Home country: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the Foreign country: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/>
                  <a:t> is the production of each variety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dirty="0"/>
                  <a:t> Same in both countries, since they have identical 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sz="2000" dirty="0"/>
                  <a:t>, 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sz="2000" dirty="0"/>
                  <a:t> and </a:t>
                </a:r>
                <a14:m>
                  <m:oMath xmlns:m="http://schemas.openxmlformats.org/officeDocument/2006/math"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Efficiency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fontScale="92500" lnSpcReduction="10000"/>
          </a:bodyPr>
          <a:lstStyle/>
          <a:p>
            <a:pPr lvl="1"/>
            <a:r>
              <a:rPr lang="en-US" sz="2400" dirty="0"/>
              <a:t>In the presence of external economies of scale, not necessarily the most efficient country will be the producer of a good</a:t>
            </a:r>
          </a:p>
          <a:p>
            <a:pPr lvl="2"/>
            <a:r>
              <a:rPr lang="en-US" sz="2000" dirty="0"/>
              <a:t>For historical reasons, another country started producing the good before</a:t>
            </a:r>
          </a:p>
          <a:p>
            <a:pPr lvl="2"/>
            <a:r>
              <a:rPr lang="en-US" sz="2000" dirty="0"/>
              <a:t>It has high production, low average costs</a:t>
            </a:r>
          </a:p>
          <a:p>
            <a:pPr lvl="2"/>
            <a:r>
              <a:rPr lang="en-US" sz="2000" dirty="0"/>
              <a:t>Country with lower AC curve will not be able to enter market</a:t>
            </a:r>
            <a:endParaRPr lang="en-US" sz="2400" dirty="0"/>
          </a:p>
          <a:p>
            <a:pPr lvl="1"/>
            <a:r>
              <a:rPr lang="en-US" sz="2400" dirty="0"/>
              <a:t>This may lead to an inefficient outcome under free trade</a:t>
            </a:r>
          </a:p>
          <a:p>
            <a:pPr lvl="2"/>
            <a:r>
              <a:rPr lang="en-US" sz="2000" dirty="0"/>
              <a:t>Can trade policy help to improve efficiency?</a:t>
            </a:r>
            <a:r>
              <a:rPr lang="en-US" sz="1600" dirty="0"/>
              <a:t> </a:t>
            </a:r>
          </a:p>
          <a:p>
            <a:pPr lvl="1"/>
            <a:r>
              <a:rPr lang="en-US" sz="2400" dirty="0"/>
              <a:t>Focus on a given sector, whose production is subject to external economies of scale</a:t>
            </a:r>
          </a:p>
          <a:p>
            <a:pPr lvl="2"/>
            <a:r>
              <a:rPr lang="en-US" sz="2000" dirty="0"/>
              <a:t>Two countries potentially serving the world demand for the good – Home and Foreign</a:t>
            </a:r>
          </a:p>
          <a:p>
            <a:pPr lvl="2"/>
            <a:r>
              <a:rPr lang="en-US" sz="2000" dirty="0"/>
              <a:t>Home is more efficient – lower AC curve</a:t>
            </a:r>
          </a:p>
          <a:p>
            <a:pPr lvl="2"/>
            <a:r>
              <a:rPr lang="en-US" sz="2000" dirty="0"/>
              <a:t>But, for historical reasons, Foreign is the only country producing</a:t>
            </a:r>
          </a:p>
          <a:p>
            <a:pPr lvl="2"/>
            <a:r>
              <a:rPr lang="en-US" sz="2000" dirty="0"/>
              <a:t>Can Home enter this market?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90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Simple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Within the industry, each firm is a price taker</a:t>
            </a:r>
          </a:p>
          <a:p>
            <a:pPr lvl="2"/>
            <a:r>
              <a:rPr lang="en-US" sz="2000" dirty="0"/>
              <a:t>Sets production so that price = average cost</a:t>
            </a:r>
          </a:p>
          <a:p>
            <a:pPr lvl="2"/>
            <a:r>
              <a:rPr lang="en-US" sz="2000" dirty="0"/>
              <a:t>Therefore, the supply curve for each country coincides with the AC curve</a:t>
            </a:r>
          </a:p>
          <a:p>
            <a:pPr lvl="1"/>
            <a:r>
              <a:rPr lang="en-US" sz="2400" dirty="0"/>
              <a:t>Suppose the world demand curve is downward sloping</a:t>
            </a:r>
          </a:p>
          <a:p>
            <a:pPr lvl="2"/>
            <a:r>
              <a:rPr lang="en-US" sz="2000" dirty="0"/>
              <a:t>The Home country demand curve is also downward sloping, but to the right of the that of the world (Home market &lt; World market)</a:t>
            </a:r>
          </a:p>
          <a:p>
            <a:pPr lvl="1"/>
            <a:r>
              <a:rPr lang="en-US" sz="2400" dirty="0"/>
              <a:t>Point A (next slide) represents an equilibrium in which only the Foreign country produces:</a:t>
            </a:r>
          </a:p>
          <a:p>
            <a:pPr lvl="2"/>
            <a:r>
              <a:rPr lang="en-US" sz="2000" dirty="0"/>
              <a:t>At this point, cost per unit =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 &lt; C</a:t>
            </a:r>
            <a:r>
              <a:rPr lang="en-US" sz="2000" baseline="-25000" dirty="0"/>
              <a:t>0</a:t>
            </a:r>
          </a:p>
          <a:p>
            <a:pPr lvl="2"/>
            <a:r>
              <a:rPr lang="en-US" sz="2000" dirty="0"/>
              <a:t>Home does not produce: cost is too high relative to world prices</a:t>
            </a:r>
          </a:p>
          <a:p>
            <a:pPr lvl="2"/>
            <a:r>
              <a:rPr lang="en-US" sz="2000" dirty="0"/>
              <a:t>Only Foreign produces, even though it has a higher AC curve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1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32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>
                <a:solidFill>
                  <a:srgbClr val="336699"/>
                </a:solidFill>
              </a:rPr>
              <a:t>Figure 6-9</a:t>
            </a:r>
            <a:r>
              <a:rPr lang="en-US" altLang="en-US" sz="2400" baseline="0">
                <a:solidFill>
                  <a:srgbClr val="336699"/>
                </a:solidFill>
              </a:rPr>
              <a:t>: External Economies and Specialization</a:t>
            </a:r>
          </a:p>
        </p:txBody>
      </p:sp>
      <p:sp>
        <p:nvSpPr>
          <p:cNvPr id="71686" name="Arc 5">
            <a:extLst>
              <a:ext uri="{FF2B5EF4-FFF2-40B4-BE49-F238E27FC236}">
                <a16:creationId xmlns:a16="http://schemas.microsoft.com/office/drawing/2014/main" id="{BAB88E8B-994B-4EEB-B390-56AFD8776AF2}"/>
              </a:ext>
            </a:extLst>
          </p:cNvPr>
          <p:cNvSpPr>
            <a:spLocks/>
          </p:cNvSpPr>
          <p:nvPr/>
        </p:nvSpPr>
        <p:spPr bwMode="auto">
          <a:xfrm rot="10918440">
            <a:off x="4029075" y="3306764"/>
            <a:ext cx="3733800" cy="1036637"/>
          </a:xfrm>
          <a:custGeom>
            <a:avLst/>
            <a:gdLst>
              <a:gd name="T0" fmla="*/ 0 w 21600"/>
              <a:gd name="T1" fmla="*/ 0 h 21600"/>
              <a:gd name="T2" fmla="*/ 3733800 w 21600"/>
              <a:gd name="T3" fmla="*/ 1036637 h 21600"/>
              <a:gd name="T4" fmla="*/ 0 w 21600"/>
              <a:gd name="T5" fmla="*/ 10366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6">
            <a:extLst>
              <a:ext uri="{FF2B5EF4-FFF2-40B4-BE49-F238E27FC236}">
                <a16:creationId xmlns:a16="http://schemas.microsoft.com/office/drawing/2014/main" id="{16038B67-1D41-4257-AAEC-382E8BB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4116388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FF0101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FF0101"/>
                </a:solidFill>
                <a:latin typeface="Arial" panose="020B0604020202020204" pitchFamily="34" charset="0"/>
              </a:rPr>
              <a:t>Foreign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11623" name="Group 7">
            <a:extLst>
              <a:ext uri="{FF2B5EF4-FFF2-40B4-BE49-F238E27FC236}">
                <a16:creationId xmlns:a16="http://schemas.microsoft.com/office/drawing/2014/main" id="{92843118-5A2B-467F-B201-652562D0AE74}"/>
              </a:ext>
            </a:extLst>
          </p:cNvPr>
          <p:cNvGrpSpPr>
            <a:grpSpLocks/>
          </p:cNvGrpSpPr>
          <p:nvPr/>
        </p:nvGrpSpPr>
        <p:grpSpPr bwMode="auto">
          <a:xfrm>
            <a:off x="3562350" y="4005264"/>
            <a:ext cx="2751138" cy="2230437"/>
            <a:chOff x="1284" y="2378"/>
            <a:chExt cx="1733" cy="1405"/>
          </a:xfrm>
        </p:grpSpPr>
        <p:sp>
          <p:nvSpPr>
            <p:cNvPr id="71708" name="Text Box 8">
              <a:extLst>
                <a:ext uri="{FF2B5EF4-FFF2-40B4-BE49-F238E27FC236}">
                  <a16:creationId xmlns:a16="http://schemas.microsoft.com/office/drawing/2014/main" id="{9C0B98C6-D25B-40CC-9D3B-696A2BAC9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552"/>
              <a:ext cx="2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latin typeface="Arial" panose="020B0604020202020204" pitchFamily="34" charset="0"/>
                </a:rPr>
                <a:t>Q</a:t>
              </a:r>
              <a:r>
                <a:rPr lang="en-US" altLang="en-US" sz="1800" b="1">
                  <a:latin typeface="Arial" panose="020B0604020202020204" pitchFamily="34" charset="0"/>
                </a:rPr>
                <a:t>1</a:t>
              </a:r>
              <a:endParaRPr lang="en-US" altLang="en-US" sz="1800" b="1" baseline="0">
                <a:latin typeface="Arial" panose="020B0604020202020204" pitchFamily="34" charset="0"/>
              </a:endParaRPr>
            </a:p>
          </p:txBody>
        </p:sp>
        <p:sp>
          <p:nvSpPr>
            <p:cNvPr id="71709" name="Line 9">
              <a:extLst>
                <a:ext uri="{FF2B5EF4-FFF2-40B4-BE49-F238E27FC236}">
                  <a16:creationId xmlns:a16="http://schemas.microsoft.com/office/drawing/2014/main" id="{58E712F4-EB4E-44C9-8A00-85E163920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77" y="2514"/>
              <a:ext cx="1290" cy="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Line 10">
              <a:extLst>
                <a:ext uri="{FF2B5EF4-FFF2-40B4-BE49-F238E27FC236}">
                  <a16:creationId xmlns:a16="http://schemas.microsoft.com/office/drawing/2014/main" id="{0723BB4D-5D4C-46D6-AE5C-C528F2116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2523"/>
              <a:ext cx="12" cy="10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1" name="Text Box 11">
              <a:extLst>
                <a:ext uri="{FF2B5EF4-FFF2-40B4-BE49-F238E27FC236}">
                  <a16:creationId xmlns:a16="http://schemas.microsoft.com/office/drawing/2014/main" id="{B22CDDAB-18B9-4E1E-86FA-C33FD6A99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4" y="2378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latin typeface="Arial" panose="020B0604020202020204" pitchFamily="34" charset="0"/>
                </a:rPr>
                <a:t>P</a:t>
              </a:r>
              <a:r>
                <a:rPr lang="en-US" altLang="en-US" sz="1800" b="1">
                  <a:latin typeface="Arial" panose="020B0604020202020204" pitchFamily="34" charset="0"/>
                </a:rPr>
                <a:t>1</a:t>
              </a:r>
              <a:endParaRPr lang="en-US" altLang="en-US" sz="1800" b="1" baseline="0">
                <a:latin typeface="Arial" panose="020B0604020202020204" pitchFamily="34" charset="0"/>
              </a:endParaRPr>
            </a:p>
          </p:txBody>
        </p:sp>
      </p:grp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7192F6E4-59A6-40A0-900C-77485060DD7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82788"/>
            <a:ext cx="5256213" cy="4222750"/>
            <a:chOff x="1152" y="1104"/>
            <a:chExt cx="3311" cy="2660"/>
          </a:xfrm>
        </p:grpSpPr>
        <p:sp>
          <p:nvSpPr>
            <p:cNvPr id="71704" name="Line 13">
              <a:extLst>
                <a:ext uri="{FF2B5EF4-FFF2-40B4-BE49-F238E27FC236}">
                  <a16:creationId xmlns:a16="http://schemas.microsoft.com/office/drawing/2014/main" id="{DFCD1FEB-4BA6-414D-8800-34B4F4C1C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3547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14">
              <a:extLst>
                <a:ext uri="{FF2B5EF4-FFF2-40B4-BE49-F238E27FC236}">
                  <a16:creationId xmlns:a16="http://schemas.microsoft.com/office/drawing/2014/main" id="{3063AF86-3A22-483D-A14A-EF26E8515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1536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15">
              <a:extLst>
                <a:ext uri="{FF2B5EF4-FFF2-40B4-BE49-F238E27FC236}">
                  <a16:creationId xmlns:a16="http://schemas.microsoft.com/office/drawing/2014/main" id="{79027323-A734-45AC-A04C-F87EA3630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104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Price, cost </a:t>
              </a:r>
            </a:p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(per unit)</a:t>
              </a:r>
            </a:p>
          </p:txBody>
        </p:sp>
        <p:sp>
          <p:nvSpPr>
            <p:cNvPr id="71707" name="Text Box 16">
              <a:extLst>
                <a:ext uri="{FF2B5EF4-FFF2-40B4-BE49-F238E27FC236}">
                  <a16:creationId xmlns:a16="http://schemas.microsoft.com/office/drawing/2014/main" id="{5C05FD05-1502-4C11-A519-4D7E9E663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31"/>
              <a:ext cx="14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Quantity (industry)</a:t>
              </a:r>
            </a:p>
          </p:txBody>
        </p:sp>
      </p:grp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  <a:r>
                <a:rPr lang="en-US" altLang="en-US" sz="1800" b="1" i="1" dirty="0" err="1">
                  <a:solidFill>
                    <a:srgbClr val="333399"/>
                  </a:solidFill>
                  <a:latin typeface="Arial" panose="020B0604020202020204" pitchFamily="34" charset="0"/>
                </a:rPr>
                <a:t>Home</a:t>
              </a:r>
              <a:endParaRPr lang="en-US" altLang="en-US" sz="1800" b="1" i="1" baseline="0" dirty="0">
                <a:solidFill>
                  <a:srgbClr val="333399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1640" name="Group 24">
            <a:extLst>
              <a:ext uri="{FF2B5EF4-FFF2-40B4-BE49-F238E27FC236}">
                <a16:creationId xmlns:a16="http://schemas.microsoft.com/office/drawing/2014/main" id="{7788F2C1-4905-45E6-AE13-3A224DC23709}"/>
              </a:ext>
            </a:extLst>
          </p:cNvPr>
          <p:cNvGrpSpPr>
            <a:grpSpLocks/>
          </p:cNvGrpSpPr>
          <p:nvPr/>
        </p:nvGrpSpPr>
        <p:grpSpPr bwMode="auto">
          <a:xfrm>
            <a:off x="6019807" y="3805238"/>
            <a:ext cx="350838" cy="463550"/>
            <a:chOff x="3168" y="1680"/>
            <a:chExt cx="221" cy="292"/>
          </a:xfrm>
        </p:grpSpPr>
        <p:sp>
          <p:nvSpPr>
            <p:cNvPr id="71697" name="Oval 25">
              <a:extLst>
                <a:ext uri="{FF2B5EF4-FFF2-40B4-BE49-F238E27FC236}">
                  <a16:creationId xmlns:a16="http://schemas.microsoft.com/office/drawing/2014/main" id="{D52C4904-FBB9-4A96-9169-049CC76F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98" name="Text Box 26">
              <a:extLst>
                <a:ext uri="{FF2B5EF4-FFF2-40B4-BE49-F238E27FC236}">
                  <a16:creationId xmlns:a16="http://schemas.microsoft.com/office/drawing/2014/main" id="{3E016FF3-8D83-4D84-BC6C-19B4649E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grpSp>
        <p:nvGrpSpPr>
          <p:cNvPr id="111644" name="Group 28">
            <a:extLst>
              <a:ext uri="{FF2B5EF4-FFF2-40B4-BE49-F238E27FC236}">
                <a16:creationId xmlns:a16="http://schemas.microsoft.com/office/drawing/2014/main" id="{B99CCFD1-135C-454C-812F-7E9D5582D3BD}"/>
              </a:ext>
            </a:extLst>
          </p:cNvPr>
          <p:cNvGrpSpPr>
            <a:grpSpLocks/>
          </p:cNvGrpSpPr>
          <p:nvPr/>
        </p:nvGrpSpPr>
        <p:grpSpPr bwMode="auto">
          <a:xfrm>
            <a:off x="5486403" y="2973388"/>
            <a:ext cx="2462214" cy="2655887"/>
            <a:chOff x="2496" y="1728"/>
            <a:chExt cx="1551" cy="1673"/>
          </a:xfrm>
        </p:grpSpPr>
        <p:sp>
          <p:nvSpPr>
            <p:cNvPr id="71695" name="Text Box 29">
              <a:extLst>
                <a:ext uri="{FF2B5EF4-FFF2-40B4-BE49-F238E27FC236}">
                  <a16:creationId xmlns:a16="http://schemas.microsoft.com/office/drawing/2014/main" id="{ECD945D2-7423-491E-AC59-661BB08E7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168"/>
              <a:ext cx="495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800" b="1" i="1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World</a:t>
              </a:r>
              <a:endParaRPr lang="en-US" altLang="en-US" sz="1800" b="1" i="1" baseline="0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6" name="Freeform 30">
              <a:extLst>
                <a:ext uri="{FF2B5EF4-FFF2-40B4-BE49-F238E27FC236}">
                  <a16:creationId xmlns:a16="http://schemas.microsoft.com/office/drawing/2014/main" id="{6D075FC7-8708-45A8-94F7-49EBC1A31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728"/>
              <a:ext cx="1008" cy="1488"/>
            </a:xfrm>
            <a:custGeom>
              <a:avLst/>
              <a:gdLst>
                <a:gd name="T0" fmla="*/ 0 w 1008"/>
                <a:gd name="T1" fmla="*/ 0 h 1488"/>
                <a:gd name="T2" fmla="*/ 384 w 1008"/>
                <a:gd name="T3" fmla="*/ 816 h 1488"/>
                <a:gd name="T4" fmla="*/ 1008 w 1008"/>
                <a:gd name="T5" fmla="*/ 1488 h 1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1488">
                  <a:moveTo>
                    <a:pt x="0" y="0"/>
                  </a:moveTo>
                  <a:cubicBezTo>
                    <a:pt x="108" y="284"/>
                    <a:pt x="216" y="568"/>
                    <a:pt x="384" y="816"/>
                  </a:cubicBezTo>
                  <a:cubicBezTo>
                    <a:pt x="552" y="1064"/>
                    <a:pt x="780" y="1276"/>
                    <a:pt x="1008" y="1488"/>
                  </a:cubicBezTo>
                </a:path>
              </a:pathLst>
            </a:custGeom>
            <a:noFill/>
            <a:ln w="38100" cmpd="sng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/>
            </a:br>
            <a:r>
              <a:rPr lang="pt-BR" sz="3000" cap="none"/>
              <a:t>Dynamic efficiency gains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Trade policy:</a:t>
            </a:r>
          </a:p>
          <a:p>
            <a:pPr lvl="2"/>
            <a:r>
              <a:rPr lang="en-US" sz="2000" dirty="0"/>
              <a:t>Government protects industry from competition</a:t>
            </a:r>
          </a:p>
          <a:p>
            <a:pPr lvl="2"/>
            <a:r>
              <a:rPr lang="en-US" sz="2000" dirty="0"/>
              <a:t>Home demand served only by local producers now</a:t>
            </a:r>
          </a:p>
          <a:p>
            <a:pPr lvl="1"/>
            <a:r>
              <a:rPr lang="en-US" sz="2400" dirty="0"/>
              <a:t>Equilibrium in closed economy: Home Demand = Home AC (point B)</a:t>
            </a:r>
          </a:p>
          <a:p>
            <a:pPr lvl="2"/>
            <a:r>
              <a:rPr lang="en-US" sz="2000" dirty="0"/>
              <a:t>Home industry can now expand and reduce its costs</a:t>
            </a:r>
          </a:p>
          <a:p>
            <a:pPr lvl="2"/>
            <a:r>
              <a:rPr lang="en-US" sz="2000" dirty="0"/>
              <a:t>Becomes competitive: </a:t>
            </a:r>
            <a:r>
              <a:rPr lang="en-US" sz="2000" i="1" dirty="0"/>
              <a:t>P</a:t>
            </a:r>
            <a:r>
              <a:rPr lang="en-US" sz="2000" i="1" baseline="-25000" dirty="0"/>
              <a:t>B</a:t>
            </a:r>
            <a:r>
              <a:rPr lang="en-US" sz="2000" dirty="0"/>
              <a:t> &lt;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</a:p>
          <a:p>
            <a:pPr lvl="2"/>
            <a:r>
              <a:rPr lang="en-US" sz="2000" dirty="0"/>
              <a:t>Protection can later be removed</a:t>
            </a:r>
          </a:p>
          <a:p>
            <a:pPr lvl="1"/>
            <a:r>
              <a:rPr lang="en-US" sz="2400" dirty="0"/>
              <a:t>Size of domestic market is crucial for this strategy</a:t>
            </a:r>
          </a:p>
          <a:p>
            <a:pPr lvl="2"/>
            <a:r>
              <a:rPr lang="en-US" sz="2000" dirty="0"/>
              <a:t>If domestic market is small, Home production will not be able to expand substantially</a:t>
            </a:r>
          </a:p>
          <a:p>
            <a:pPr lvl="2"/>
            <a:r>
              <a:rPr lang="en-US" sz="2000" dirty="0"/>
              <a:t>Costs per unit will not fall by a sufficient amount to make Home industry competitive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8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34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>
                <a:solidFill>
                  <a:srgbClr val="336699"/>
                </a:solidFill>
              </a:rPr>
              <a:t>Figure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External Economies and Specialization</a:t>
            </a: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(domestic market sufficiently large)</a:t>
            </a:r>
          </a:p>
        </p:txBody>
      </p:sp>
      <p:sp>
        <p:nvSpPr>
          <p:cNvPr id="71686" name="Arc 5">
            <a:extLst>
              <a:ext uri="{FF2B5EF4-FFF2-40B4-BE49-F238E27FC236}">
                <a16:creationId xmlns:a16="http://schemas.microsoft.com/office/drawing/2014/main" id="{BAB88E8B-994B-4EEB-B390-56AFD8776AF2}"/>
              </a:ext>
            </a:extLst>
          </p:cNvPr>
          <p:cNvSpPr>
            <a:spLocks/>
          </p:cNvSpPr>
          <p:nvPr/>
        </p:nvSpPr>
        <p:spPr bwMode="auto">
          <a:xfrm rot="10918440">
            <a:off x="4029075" y="3306764"/>
            <a:ext cx="3733800" cy="1036637"/>
          </a:xfrm>
          <a:custGeom>
            <a:avLst/>
            <a:gdLst>
              <a:gd name="T0" fmla="*/ 0 w 21600"/>
              <a:gd name="T1" fmla="*/ 0 h 21600"/>
              <a:gd name="T2" fmla="*/ 3733800 w 21600"/>
              <a:gd name="T3" fmla="*/ 1036637 h 21600"/>
              <a:gd name="T4" fmla="*/ 0 w 21600"/>
              <a:gd name="T5" fmla="*/ 10366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6">
            <a:extLst>
              <a:ext uri="{FF2B5EF4-FFF2-40B4-BE49-F238E27FC236}">
                <a16:creationId xmlns:a16="http://schemas.microsoft.com/office/drawing/2014/main" id="{16038B67-1D41-4257-AAEC-382E8BB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4116388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FF0101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FF0101"/>
                </a:solidFill>
                <a:latin typeface="Arial" panose="020B0604020202020204" pitchFamily="34" charset="0"/>
              </a:rPr>
              <a:t>Foreign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71708" name="Text Box 8">
            <a:extLst>
              <a:ext uri="{FF2B5EF4-FFF2-40B4-BE49-F238E27FC236}">
                <a16:creationId xmlns:a16="http://schemas.microsoft.com/office/drawing/2014/main" id="{9C0B98C6-D25B-40CC-9D3B-696A2BAC9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8989"/>
            <a:ext cx="474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Q</a:t>
            </a:r>
            <a:r>
              <a:rPr lang="en-US" altLang="en-US" sz="1800" b="1" i="1" dirty="0">
                <a:latin typeface="Arial" panose="020B0604020202020204" pitchFamily="34" charset="0"/>
              </a:rPr>
              <a:t>A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71709" name="Line 9">
            <a:extLst>
              <a:ext uri="{FF2B5EF4-FFF2-40B4-BE49-F238E27FC236}">
                <a16:creationId xmlns:a16="http://schemas.microsoft.com/office/drawing/2014/main" id="{58E712F4-EB4E-44C9-8A00-85E1639205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7488" y="4221164"/>
            <a:ext cx="2047875" cy="14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10">
            <a:extLst>
              <a:ext uri="{FF2B5EF4-FFF2-40B4-BE49-F238E27FC236}">
                <a16:creationId xmlns:a16="http://schemas.microsoft.com/office/drawing/2014/main" id="{0723BB4D-5D4C-46D6-AE5C-C528F2116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6950" y="4235451"/>
            <a:ext cx="19050" cy="16335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Text Box 11">
            <a:extLst>
              <a:ext uri="{FF2B5EF4-FFF2-40B4-BE49-F238E27FC236}">
                <a16:creationId xmlns:a16="http://schemas.microsoft.com/office/drawing/2014/main" id="{B22CDDAB-18B9-4E1E-86FA-C33FD6A99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4005264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P</a:t>
            </a:r>
            <a:r>
              <a:rPr lang="en-US" altLang="en-US" sz="1800" b="1" i="1" dirty="0">
                <a:latin typeface="Arial" panose="020B0604020202020204" pitchFamily="34" charset="0"/>
              </a:rPr>
              <a:t>A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7192F6E4-59A6-40A0-900C-77485060DD7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82788"/>
            <a:ext cx="5256213" cy="4222750"/>
            <a:chOff x="1152" y="1104"/>
            <a:chExt cx="3311" cy="2660"/>
          </a:xfrm>
        </p:grpSpPr>
        <p:sp>
          <p:nvSpPr>
            <p:cNvPr id="71704" name="Line 13">
              <a:extLst>
                <a:ext uri="{FF2B5EF4-FFF2-40B4-BE49-F238E27FC236}">
                  <a16:creationId xmlns:a16="http://schemas.microsoft.com/office/drawing/2014/main" id="{DFCD1FEB-4BA6-414D-8800-34B4F4C1C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3547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14">
              <a:extLst>
                <a:ext uri="{FF2B5EF4-FFF2-40B4-BE49-F238E27FC236}">
                  <a16:creationId xmlns:a16="http://schemas.microsoft.com/office/drawing/2014/main" id="{3063AF86-3A22-483D-A14A-EF26E8515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1536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15">
              <a:extLst>
                <a:ext uri="{FF2B5EF4-FFF2-40B4-BE49-F238E27FC236}">
                  <a16:creationId xmlns:a16="http://schemas.microsoft.com/office/drawing/2014/main" id="{79027323-A734-45AC-A04C-F87EA3630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104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Price, cost </a:t>
              </a:r>
            </a:p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(per unit)</a:t>
              </a:r>
            </a:p>
          </p:txBody>
        </p:sp>
        <p:sp>
          <p:nvSpPr>
            <p:cNvPr id="71707" name="Text Box 16">
              <a:extLst>
                <a:ext uri="{FF2B5EF4-FFF2-40B4-BE49-F238E27FC236}">
                  <a16:creationId xmlns:a16="http://schemas.microsoft.com/office/drawing/2014/main" id="{5C05FD05-1502-4C11-A519-4D7E9E663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31"/>
              <a:ext cx="14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Quantity (industry)</a:t>
              </a:r>
            </a:p>
          </p:txBody>
        </p:sp>
      </p:grpSp>
      <p:sp>
        <p:nvSpPr>
          <p:cNvPr id="71701" name="Arc 18">
            <a:extLst>
              <a:ext uri="{FF2B5EF4-FFF2-40B4-BE49-F238E27FC236}">
                <a16:creationId xmlns:a16="http://schemas.microsoft.com/office/drawing/2014/main" id="{07EC515E-050F-41B8-A930-AD87C09FDADA}"/>
              </a:ext>
            </a:extLst>
          </p:cNvPr>
          <p:cNvSpPr>
            <a:spLocks/>
          </p:cNvSpPr>
          <p:nvPr/>
        </p:nvSpPr>
        <p:spPr bwMode="auto">
          <a:xfrm rot="10918440">
            <a:off x="4030663" y="3810000"/>
            <a:ext cx="3806825" cy="990600"/>
          </a:xfrm>
          <a:custGeom>
            <a:avLst/>
            <a:gdLst>
              <a:gd name="T0" fmla="*/ 0 w 22027"/>
              <a:gd name="T1" fmla="*/ 0 h 21600"/>
              <a:gd name="T2" fmla="*/ 2398 w 22027"/>
              <a:gd name="T3" fmla="*/ 624 h 21600"/>
              <a:gd name="T4" fmla="*/ 46 w 22027"/>
              <a:gd name="T5" fmla="*/ 6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7" h="21600" fill="none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</a:path>
              <a:path w="22027" h="21600" stroke="0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  <a:lnTo>
                  <a:pt x="427" y="21600"/>
                </a:lnTo>
                <a:lnTo>
                  <a:pt x="0" y="4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Oval 19">
            <a:extLst>
              <a:ext uri="{FF2B5EF4-FFF2-40B4-BE49-F238E27FC236}">
                <a16:creationId xmlns:a16="http://schemas.microsoft.com/office/drawing/2014/main" id="{1A1AC00E-DD37-4B6D-94AB-EE108260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3735388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03" name="Text Box 20">
            <a:extLst>
              <a:ext uri="{FF2B5EF4-FFF2-40B4-BE49-F238E27FC236}">
                <a16:creationId xmlns:a16="http://schemas.microsoft.com/office/drawing/2014/main" id="{2F005A58-8DFB-4EE5-AC0C-8157BE5B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49788"/>
            <a:ext cx="1311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333399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333399"/>
                </a:solidFill>
                <a:latin typeface="Arial" panose="020B0604020202020204" pitchFamily="34" charset="0"/>
              </a:rPr>
              <a:t>Home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11640" name="Group 24">
            <a:extLst>
              <a:ext uri="{FF2B5EF4-FFF2-40B4-BE49-F238E27FC236}">
                <a16:creationId xmlns:a16="http://schemas.microsoft.com/office/drawing/2014/main" id="{7788F2C1-4905-45E6-AE13-3A224DC23709}"/>
              </a:ext>
            </a:extLst>
          </p:cNvPr>
          <p:cNvGrpSpPr>
            <a:grpSpLocks/>
          </p:cNvGrpSpPr>
          <p:nvPr/>
        </p:nvGrpSpPr>
        <p:grpSpPr bwMode="auto">
          <a:xfrm>
            <a:off x="6019807" y="3805238"/>
            <a:ext cx="350838" cy="463550"/>
            <a:chOff x="3168" y="1680"/>
            <a:chExt cx="221" cy="292"/>
          </a:xfrm>
        </p:grpSpPr>
        <p:sp>
          <p:nvSpPr>
            <p:cNvPr id="71697" name="Oval 25">
              <a:extLst>
                <a:ext uri="{FF2B5EF4-FFF2-40B4-BE49-F238E27FC236}">
                  <a16:creationId xmlns:a16="http://schemas.microsoft.com/office/drawing/2014/main" id="{D52C4904-FBB9-4A96-9169-049CC76F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98" name="Text Box 26">
              <a:extLst>
                <a:ext uri="{FF2B5EF4-FFF2-40B4-BE49-F238E27FC236}">
                  <a16:creationId xmlns:a16="http://schemas.microsoft.com/office/drawing/2014/main" id="{3E016FF3-8D83-4D84-BC6C-19B4649E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grpSp>
        <p:nvGrpSpPr>
          <p:cNvPr id="111644" name="Group 28">
            <a:extLst>
              <a:ext uri="{FF2B5EF4-FFF2-40B4-BE49-F238E27FC236}">
                <a16:creationId xmlns:a16="http://schemas.microsoft.com/office/drawing/2014/main" id="{B99CCFD1-135C-454C-812F-7E9D5582D3BD}"/>
              </a:ext>
            </a:extLst>
          </p:cNvPr>
          <p:cNvGrpSpPr>
            <a:grpSpLocks/>
          </p:cNvGrpSpPr>
          <p:nvPr/>
        </p:nvGrpSpPr>
        <p:grpSpPr bwMode="auto">
          <a:xfrm>
            <a:off x="5486403" y="2973388"/>
            <a:ext cx="2462214" cy="2655887"/>
            <a:chOff x="2496" y="1728"/>
            <a:chExt cx="1551" cy="1673"/>
          </a:xfrm>
        </p:grpSpPr>
        <p:sp>
          <p:nvSpPr>
            <p:cNvPr id="71695" name="Text Box 29">
              <a:extLst>
                <a:ext uri="{FF2B5EF4-FFF2-40B4-BE49-F238E27FC236}">
                  <a16:creationId xmlns:a16="http://schemas.microsoft.com/office/drawing/2014/main" id="{ECD945D2-7423-491E-AC59-661BB08E7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168"/>
              <a:ext cx="495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800" b="1" i="1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World</a:t>
              </a:r>
              <a:endParaRPr lang="en-US" altLang="en-US" sz="1800" b="1" i="1" baseline="0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6" name="Freeform 30">
              <a:extLst>
                <a:ext uri="{FF2B5EF4-FFF2-40B4-BE49-F238E27FC236}">
                  <a16:creationId xmlns:a16="http://schemas.microsoft.com/office/drawing/2014/main" id="{6D075FC7-8708-45A8-94F7-49EBC1A31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728"/>
              <a:ext cx="1008" cy="1488"/>
            </a:xfrm>
            <a:custGeom>
              <a:avLst/>
              <a:gdLst>
                <a:gd name="T0" fmla="*/ 0 w 1008"/>
                <a:gd name="T1" fmla="*/ 0 h 1488"/>
                <a:gd name="T2" fmla="*/ 384 w 1008"/>
                <a:gd name="T3" fmla="*/ 816 h 1488"/>
                <a:gd name="T4" fmla="*/ 1008 w 1008"/>
                <a:gd name="T5" fmla="*/ 1488 h 1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1488">
                  <a:moveTo>
                    <a:pt x="0" y="0"/>
                  </a:moveTo>
                  <a:cubicBezTo>
                    <a:pt x="108" y="284"/>
                    <a:pt x="216" y="568"/>
                    <a:pt x="384" y="816"/>
                  </a:cubicBezTo>
                  <a:cubicBezTo>
                    <a:pt x="552" y="1064"/>
                    <a:pt x="780" y="1276"/>
                    <a:pt x="1008" y="1488"/>
                  </a:cubicBezTo>
                </a:path>
              </a:pathLst>
            </a:custGeom>
            <a:noFill/>
            <a:ln w="38100" cmpd="sng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29">
            <a:extLst>
              <a:ext uri="{FF2B5EF4-FFF2-40B4-BE49-F238E27FC236}">
                <a16:creationId xmlns:a16="http://schemas.microsoft.com/office/drawing/2014/main" id="{6AF6A6F3-2400-471B-B62E-B9F12D668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112" y="5327652"/>
            <a:ext cx="9921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b="1" i="1" baseline="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defRPr sz="2800" baseline="-25000"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/>
              <a:t>D</a:t>
            </a:r>
            <a:r>
              <a:rPr lang="en-US" altLang="en-US" baseline="-25000" dirty="0" err="1"/>
              <a:t>Home</a:t>
            </a:r>
            <a:endParaRPr lang="en-US" altLang="en-US" baseline="-25000" dirty="0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0B6DE20D-B97B-449A-A56C-898AD1205C76}"/>
              </a:ext>
            </a:extLst>
          </p:cNvPr>
          <p:cNvSpPr>
            <a:spLocks/>
          </p:cNvSpPr>
          <p:nvPr/>
        </p:nvSpPr>
        <p:spPr bwMode="auto">
          <a:xfrm>
            <a:off x="4351174" y="3125789"/>
            <a:ext cx="1600201" cy="2362200"/>
          </a:xfrm>
          <a:custGeom>
            <a:avLst/>
            <a:gdLst>
              <a:gd name="T0" fmla="*/ 0 w 1008"/>
              <a:gd name="T1" fmla="*/ 0 h 1488"/>
              <a:gd name="T2" fmla="*/ 384 w 1008"/>
              <a:gd name="T3" fmla="*/ 816 h 1488"/>
              <a:gd name="T4" fmla="*/ 1008 w 1008"/>
              <a:gd name="T5" fmla="*/ 1488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488">
                <a:moveTo>
                  <a:pt x="0" y="0"/>
                </a:moveTo>
                <a:cubicBezTo>
                  <a:pt x="108" y="284"/>
                  <a:pt x="216" y="568"/>
                  <a:pt x="384" y="816"/>
                </a:cubicBezTo>
                <a:cubicBezTo>
                  <a:pt x="552" y="1064"/>
                  <a:pt x="780" y="1276"/>
                  <a:pt x="1008" y="1488"/>
                </a:cubicBezTo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5">
            <a:extLst>
              <a:ext uri="{FF2B5EF4-FFF2-40B4-BE49-F238E27FC236}">
                <a16:creationId xmlns:a16="http://schemas.microsoft.com/office/drawing/2014/main" id="{25BDF8C7-3239-4AC9-BD0E-D2F3DC6A6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4600" y="4394622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71C47A90-9D84-44F4-8142-CBA516E5F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520" y="4451692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C0DE96D-2E92-4759-85D3-9777ED71D9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9922" y="4448211"/>
            <a:ext cx="89467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F273076D-492A-4ED1-BD14-2148BB089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752" y="4308710"/>
            <a:ext cx="562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P</a:t>
            </a:r>
            <a:r>
              <a:rPr lang="en-US" altLang="en-US" sz="1800" b="1" i="1" dirty="0">
                <a:latin typeface="Arial" panose="020B0604020202020204" pitchFamily="34" charset="0"/>
              </a:rPr>
              <a:t>B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18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35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>
                <a:solidFill>
                  <a:srgbClr val="336699"/>
                </a:solidFill>
              </a:rPr>
              <a:t>Figure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External Economies and Specialization</a:t>
            </a: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(small domestic market)</a:t>
            </a:r>
          </a:p>
        </p:txBody>
      </p:sp>
      <p:sp>
        <p:nvSpPr>
          <p:cNvPr id="71686" name="Arc 5">
            <a:extLst>
              <a:ext uri="{FF2B5EF4-FFF2-40B4-BE49-F238E27FC236}">
                <a16:creationId xmlns:a16="http://schemas.microsoft.com/office/drawing/2014/main" id="{BAB88E8B-994B-4EEB-B390-56AFD8776AF2}"/>
              </a:ext>
            </a:extLst>
          </p:cNvPr>
          <p:cNvSpPr>
            <a:spLocks/>
          </p:cNvSpPr>
          <p:nvPr/>
        </p:nvSpPr>
        <p:spPr bwMode="auto">
          <a:xfrm rot="10918440">
            <a:off x="4029075" y="3306764"/>
            <a:ext cx="3733800" cy="1036637"/>
          </a:xfrm>
          <a:custGeom>
            <a:avLst/>
            <a:gdLst>
              <a:gd name="T0" fmla="*/ 0 w 21600"/>
              <a:gd name="T1" fmla="*/ 0 h 21600"/>
              <a:gd name="T2" fmla="*/ 3733800 w 21600"/>
              <a:gd name="T3" fmla="*/ 1036637 h 21600"/>
              <a:gd name="T4" fmla="*/ 0 w 21600"/>
              <a:gd name="T5" fmla="*/ 10366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6">
            <a:extLst>
              <a:ext uri="{FF2B5EF4-FFF2-40B4-BE49-F238E27FC236}">
                <a16:creationId xmlns:a16="http://schemas.microsoft.com/office/drawing/2014/main" id="{16038B67-1D41-4257-AAEC-382E8BB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4116388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FF0101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FF0101"/>
                </a:solidFill>
                <a:latin typeface="Arial" panose="020B0604020202020204" pitchFamily="34" charset="0"/>
              </a:rPr>
              <a:t>Foreign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71708" name="Text Box 8">
            <a:extLst>
              <a:ext uri="{FF2B5EF4-FFF2-40B4-BE49-F238E27FC236}">
                <a16:creationId xmlns:a16="http://schemas.microsoft.com/office/drawing/2014/main" id="{9C0B98C6-D25B-40CC-9D3B-696A2BAC9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8989"/>
            <a:ext cx="474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Q</a:t>
            </a:r>
            <a:r>
              <a:rPr lang="en-US" altLang="en-US" sz="1800" b="1" i="1" dirty="0">
                <a:latin typeface="Arial" panose="020B0604020202020204" pitchFamily="34" charset="0"/>
              </a:rPr>
              <a:t>A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71709" name="Line 9">
            <a:extLst>
              <a:ext uri="{FF2B5EF4-FFF2-40B4-BE49-F238E27FC236}">
                <a16:creationId xmlns:a16="http://schemas.microsoft.com/office/drawing/2014/main" id="{58E712F4-EB4E-44C9-8A00-85E1639205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7488" y="4221164"/>
            <a:ext cx="2047875" cy="14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10">
            <a:extLst>
              <a:ext uri="{FF2B5EF4-FFF2-40B4-BE49-F238E27FC236}">
                <a16:creationId xmlns:a16="http://schemas.microsoft.com/office/drawing/2014/main" id="{0723BB4D-5D4C-46D6-AE5C-C528F2116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6950" y="4235451"/>
            <a:ext cx="19050" cy="16335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Text Box 11">
            <a:extLst>
              <a:ext uri="{FF2B5EF4-FFF2-40B4-BE49-F238E27FC236}">
                <a16:creationId xmlns:a16="http://schemas.microsoft.com/office/drawing/2014/main" id="{B22CDDAB-18B9-4E1E-86FA-C33FD6A99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0" y="4130584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P</a:t>
            </a:r>
            <a:r>
              <a:rPr lang="en-US" altLang="en-US" sz="1800" b="1" i="1" dirty="0">
                <a:latin typeface="Arial" panose="020B0604020202020204" pitchFamily="34" charset="0"/>
              </a:rPr>
              <a:t>A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7192F6E4-59A6-40A0-900C-77485060DD7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82788"/>
            <a:ext cx="5256213" cy="4222750"/>
            <a:chOff x="1152" y="1104"/>
            <a:chExt cx="3311" cy="2660"/>
          </a:xfrm>
        </p:grpSpPr>
        <p:sp>
          <p:nvSpPr>
            <p:cNvPr id="71704" name="Line 13">
              <a:extLst>
                <a:ext uri="{FF2B5EF4-FFF2-40B4-BE49-F238E27FC236}">
                  <a16:creationId xmlns:a16="http://schemas.microsoft.com/office/drawing/2014/main" id="{DFCD1FEB-4BA6-414D-8800-34B4F4C1C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3547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14">
              <a:extLst>
                <a:ext uri="{FF2B5EF4-FFF2-40B4-BE49-F238E27FC236}">
                  <a16:creationId xmlns:a16="http://schemas.microsoft.com/office/drawing/2014/main" id="{3063AF86-3A22-483D-A14A-EF26E8515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1536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15">
              <a:extLst>
                <a:ext uri="{FF2B5EF4-FFF2-40B4-BE49-F238E27FC236}">
                  <a16:creationId xmlns:a16="http://schemas.microsoft.com/office/drawing/2014/main" id="{79027323-A734-45AC-A04C-F87EA3630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104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Price, cost </a:t>
              </a:r>
            </a:p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(per unit)</a:t>
              </a:r>
            </a:p>
          </p:txBody>
        </p:sp>
        <p:sp>
          <p:nvSpPr>
            <p:cNvPr id="71707" name="Text Box 16">
              <a:extLst>
                <a:ext uri="{FF2B5EF4-FFF2-40B4-BE49-F238E27FC236}">
                  <a16:creationId xmlns:a16="http://schemas.microsoft.com/office/drawing/2014/main" id="{5C05FD05-1502-4C11-A519-4D7E9E663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31"/>
              <a:ext cx="14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Quantity (industry)</a:t>
              </a:r>
            </a:p>
          </p:txBody>
        </p:sp>
      </p:grpSp>
      <p:sp>
        <p:nvSpPr>
          <p:cNvPr id="71701" name="Arc 18">
            <a:extLst>
              <a:ext uri="{FF2B5EF4-FFF2-40B4-BE49-F238E27FC236}">
                <a16:creationId xmlns:a16="http://schemas.microsoft.com/office/drawing/2014/main" id="{07EC515E-050F-41B8-A930-AD87C09FDADA}"/>
              </a:ext>
            </a:extLst>
          </p:cNvPr>
          <p:cNvSpPr>
            <a:spLocks/>
          </p:cNvSpPr>
          <p:nvPr/>
        </p:nvSpPr>
        <p:spPr bwMode="auto">
          <a:xfrm rot="10918440">
            <a:off x="4030663" y="3810000"/>
            <a:ext cx="3806825" cy="990600"/>
          </a:xfrm>
          <a:custGeom>
            <a:avLst/>
            <a:gdLst>
              <a:gd name="T0" fmla="*/ 0 w 22027"/>
              <a:gd name="T1" fmla="*/ 0 h 21600"/>
              <a:gd name="T2" fmla="*/ 2398 w 22027"/>
              <a:gd name="T3" fmla="*/ 624 h 21600"/>
              <a:gd name="T4" fmla="*/ 46 w 22027"/>
              <a:gd name="T5" fmla="*/ 6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7" h="21600" fill="none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</a:path>
              <a:path w="22027" h="21600" stroke="0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  <a:lnTo>
                  <a:pt x="427" y="21600"/>
                </a:lnTo>
                <a:lnTo>
                  <a:pt x="0" y="4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Oval 19">
            <a:extLst>
              <a:ext uri="{FF2B5EF4-FFF2-40B4-BE49-F238E27FC236}">
                <a16:creationId xmlns:a16="http://schemas.microsoft.com/office/drawing/2014/main" id="{1A1AC00E-DD37-4B6D-94AB-EE108260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3735388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03" name="Text Box 20">
            <a:extLst>
              <a:ext uri="{FF2B5EF4-FFF2-40B4-BE49-F238E27FC236}">
                <a16:creationId xmlns:a16="http://schemas.microsoft.com/office/drawing/2014/main" id="{2F005A58-8DFB-4EE5-AC0C-8157BE5B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49788"/>
            <a:ext cx="1311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333399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333399"/>
                </a:solidFill>
                <a:latin typeface="Arial" panose="020B0604020202020204" pitchFamily="34" charset="0"/>
              </a:rPr>
              <a:t>Home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11640" name="Group 24">
            <a:extLst>
              <a:ext uri="{FF2B5EF4-FFF2-40B4-BE49-F238E27FC236}">
                <a16:creationId xmlns:a16="http://schemas.microsoft.com/office/drawing/2014/main" id="{7788F2C1-4905-45E6-AE13-3A224DC23709}"/>
              </a:ext>
            </a:extLst>
          </p:cNvPr>
          <p:cNvGrpSpPr>
            <a:grpSpLocks/>
          </p:cNvGrpSpPr>
          <p:nvPr/>
        </p:nvGrpSpPr>
        <p:grpSpPr bwMode="auto">
          <a:xfrm>
            <a:off x="6019807" y="3805238"/>
            <a:ext cx="350838" cy="463550"/>
            <a:chOff x="3168" y="1680"/>
            <a:chExt cx="221" cy="292"/>
          </a:xfrm>
        </p:grpSpPr>
        <p:sp>
          <p:nvSpPr>
            <p:cNvPr id="71697" name="Oval 25">
              <a:extLst>
                <a:ext uri="{FF2B5EF4-FFF2-40B4-BE49-F238E27FC236}">
                  <a16:creationId xmlns:a16="http://schemas.microsoft.com/office/drawing/2014/main" id="{D52C4904-FBB9-4A96-9169-049CC76F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98" name="Text Box 26">
              <a:extLst>
                <a:ext uri="{FF2B5EF4-FFF2-40B4-BE49-F238E27FC236}">
                  <a16:creationId xmlns:a16="http://schemas.microsoft.com/office/drawing/2014/main" id="{3E016FF3-8D83-4D84-BC6C-19B4649E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248" y="3452232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C</a:t>
            </a:r>
            <a:r>
              <a:rPr lang="en-US" altLang="en-US" sz="1800" b="1" dirty="0">
                <a:latin typeface="Arial" panose="020B0604020202020204" pitchFamily="34" charset="0"/>
              </a:rPr>
              <a:t>0</a:t>
            </a:r>
            <a:endParaRPr lang="en-US" altLang="en-US" sz="1800" b="1" baseline="0" dirty="0">
              <a:latin typeface="Arial" panose="020B0604020202020204" pitchFamily="34" charset="0"/>
            </a:endParaRPr>
          </a:p>
        </p:txBody>
      </p:sp>
      <p:grpSp>
        <p:nvGrpSpPr>
          <p:cNvPr id="111644" name="Group 28">
            <a:extLst>
              <a:ext uri="{FF2B5EF4-FFF2-40B4-BE49-F238E27FC236}">
                <a16:creationId xmlns:a16="http://schemas.microsoft.com/office/drawing/2014/main" id="{B99CCFD1-135C-454C-812F-7E9D5582D3BD}"/>
              </a:ext>
            </a:extLst>
          </p:cNvPr>
          <p:cNvGrpSpPr>
            <a:grpSpLocks/>
          </p:cNvGrpSpPr>
          <p:nvPr/>
        </p:nvGrpSpPr>
        <p:grpSpPr bwMode="auto">
          <a:xfrm>
            <a:off x="5486403" y="2973388"/>
            <a:ext cx="2462214" cy="2655887"/>
            <a:chOff x="2496" y="1728"/>
            <a:chExt cx="1551" cy="1673"/>
          </a:xfrm>
        </p:grpSpPr>
        <p:sp>
          <p:nvSpPr>
            <p:cNvPr id="71695" name="Text Box 29">
              <a:extLst>
                <a:ext uri="{FF2B5EF4-FFF2-40B4-BE49-F238E27FC236}">
                  <a16:creationId xmlns:a16="http://schemas.microsoft.com/office/drawing/2014/main" id="{ECD945D2-7423-491E-AC59-661BB08E7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168"/>
              <a:ext cx="495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800" b="1" i="1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World</a:t>
              </a:r>
              <a:endParaRPr lang="en-US" altLang="en-US" sz="1800" b="1" i="1" baseline="0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6" name="Freeform 30">
              <a:extLst>
                <a:ext uri="{FF2B5EF4-FFF2-40B4-BE49-F238E27FC236}">
                  <a16:creationId xmlns:a16="http://schemas.microsoft.com/office/drawing/2014/main" id="{6D075FC7-8708-45A8-94F7-49EBC1A31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728"/>
              <a:ext cx="1008" cy="1488"/>
            </a:xfrm>
            <a:custGeom>
              <a:avLst/>
              <a:gdLst>
                <a:gd name="T0" fmla="*/ 0 w 1008"/>
                <a:gd name="T1" fmla="*/ 0 h 1488"/>
                <a:gd name="T2" fmla="*/ 384 w 1008"/>
                <a:gd name="T3" fmla="*/ 816 h 1488"/>
                <a:gd name="T4" fmla="*/ 1008 w 1008"/>
                <a:gd name="T5" fmla="*/ 1488 h 1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1488">
                  <a:moveTo>
                    <a:pt x="0" y="0"/>
                  </a:moveTo>
                  <a:cubicBezTo>
                    <a:pt x="108" y="284"/>
                    <a:pt x="216" y="568"/>
                    <a:pt x="384" y="816"/>
                  </a:cubicBezTo>
                  <a:cubicBezTo>
                    <a:pt x="552" y="1064"/>
                    <a:pt x="780" y="1276"/>
                    <a:pt x="1008" y="1488"/>
                  </a:cubicBezTo>
                </a:path>
              </a:pathLst>
            </a:custGeom>
            <a:noFill/>
            <a:ln w="38100" cmpd="sng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29">
            <a:extLst>
              <a:ext uri="{FF2B5EF4-FFF2-40B4-BE49-F238E27FC236}">
                <a16:creationId xmlns:a16="http://schemas.microsoft.com/office/drawing/2014/main" id="{6AF6A6F3-2400-471B-B62E-B9F12D668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855" y="5169180"/>
            <a:ext cx="9921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b="1" i="1" baseline="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defRPr sz="2800" baseline="-25000"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/>
              <a:t>D</a:t>
            </a:r>
            <a:r>
              <a:rPr lang="en-US" altLang="en-US" baseline="-25000" dirty="0" err="1"/>
              <a:t>Home</a:t>
            </a:r>
            <a:endParaRPr lang="en-US" altLang="en-US" baseline="-25000" dirty="0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0B6DE20D-B97B-449A-A56C-898AD1205C76}"/>
              </a:ext>
            </a:extLst>
          </p:cNvPr>
          <p:cNvSpPr>
            <a:spLocks/>
          </p:cNvSpPr>
          <p:nvPr/>
        </p:nvSpPr>
        <p:spPr bwMode="auto">
          <a:xfrm>
            <a:off x="4101110" y="3660749"/>
            <a:ext cx="1456695" cy="2012394"/>
          </a:xfrm>
          <a:custGeom>
            <a:avLst/>
            <a:gdLst>
              <a:gd name="T0" fmla="*/ 0 w 1008"/>
              <a:gd name="T1" fmla="*/ 0 h 1488"/>
              <a:gd name="T2" fmla="*/ 384 w 1008"/>
              <a:gd name="T3" fmla="*/ 816 h 1488"/>
              <a:gd name="T4" fmla="*/ 1008 w 1008"/>
              <a:gd name="T5" fmla="*/ 1488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488">
                <a:moveTo>
                  <a:pt x="0" y="0"/>
                </a:moveTo>
                <a:cubicBezTo>
                  <a:pt x="108" y="284"/>
                  <a:pt x="216" y="568"/>
                  <a:pt x="384" y="816"/>
                </a:cubicBezTo>
                <a:cubicBezTo>
                  <a:pt x="552" y="1064"/>
                  <a:pt x="780" y="1276"/>
                  <a:pt x="1008" y="1488"/>
                </a:cubicBezTo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5">
            <a:extLst>
              <a:ext uri="{FF2B5EF4-FFF2-40B4-BE49-F238E27FC236}">
                <a16:creationId xmlns:a16="http://schemas.microsoft.com/office/drawing/2014/main" id="{25BDF8C7-3239-4AC9-BD0E-D2F3DC6A6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790" y="4077383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71C47A90-9D84-44F4-8142-CBA516E5F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199" y="3761400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C0DE96D-2E92-4759-85D3-9777ED71D9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9922" y="4112303"/>
            <a:ext cx="30541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F273076D-492A-4ED1-BD14-2148BB089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54" y="3841963"/>
            <a:ext cx="562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P</a:t>
            </a:r>
            <a:r>
              <a:rPr lang="en-US" altLang="en-US" sz="1800" b="1" i="1" dirty="0">
                <a:latin typeface="Arial" panose="020B0604020202020204" pitchFamily="34" charset="0"/>
              </a:rPr>
              <a:t>B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28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Infant Industry Argument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Dynamic economies of scale</a:t>
            </a:r>
          </a:p>
          <a:p>
            <a:pPr lvl="2"/>
            <a:r>
              <a:rPr lang="en-US" sz="2000" dirty="0"/>
              <a:t>Average cost falls over time – learning, experience</a:t>
            </a:r>
          </a:p>
          <a:p>
            <a:pPr lvl="2"/>
            <a:r>
              <a:rPr lang="en-US" sz="2000" dirty="0"/>
              <a:t>Experience measured by cumulative output to date</a:t>
            </a:r>
          </a:p>
          <a:p>
            <a:pPr lvl="1"/>
            <a:r>
              <a:rPr lang="en-US" sz="2400" dirty="0"/>
              <a:t>Learning curve (next slide):</a:t>
            </a:r>
          </a:p>
          <a:p>
            <a:pPr lvl="2"/>
            <a:r>
              <a:rPr lang="en-US" sz="2000" dirty="0"/>
              <a:t>Higher cumulative output </a:t>
            </a:r>
            <a:r>
              <a:rPr lang="en-US" sz="2000" dirty="0">
                <a:sym typeface="Wingdings 3" panose="05040102010807070707" pitchFamily="18" charset="2"/>
              </a:rPr>
              <a:t> lower average cost (at industry level)</a:t>
            </a:r>
            <a:endParaRPr lang="en-US" sz="2000" dirty="0"/>
          </a:p>
          <a:p>
            <a:pPr lvl="1"/>
            <a:r>
              <a:rPr lang="en-US" sz="2400" dirty="0"/>
              <a:t>With protection, cumulative output grows over time</a:t>
            </a:r>
          </a:p>
          <a:p>
            <a:pPr lvl="2"/>
            <a:r>
              <a:rPr lang="en-US" sz="2000" dirty="0"/>
              <a:t>Higher experience = dynamic productivity gains</a:t>
            </a:r>
          </a:p>
          <a:p>
            <a:pPr lvl="2"/>
            <a:r>
              <a:rPr lang="en-US" sz="2000" dirty="0"/>
              <a:t>But prices are temporarily higher = static cost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57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37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>
                <a:solidFill>
                  <a:srgbClr val="336699"/>
                </a:solidFill>
              </a:rPr>
              <a:t>Figure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Learning curve</a:t>
            </a: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(average cost curve of industry)</a:t>
            </a:r>
          </a:p>
        </p:txBody>
      </p: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7192F6E4-59A6-40A0-900C-77485060DD7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82788"/>
            <a:ext cx="6311904" cy="4222750"/>
            <a:chOff x="1152" y="1104"/>
            <a:chExt cx="3976" cy="2660"/>
          </a:xfrm>
        </p:grpSpPr>
        <p:sp>
          <p:nvSpPr>
            <p:cNvPr id="71704" name="Line 13">
              <a:extLst>
                <a:ext uri="{FF2B5EF4-FFF2-40B4-BE49-F238E27FC236}">
                  <a16:creationId xmlns:a16="http://schemas.microsoft.com/office/drawing/2014/main" id="{DFCD1FEB-4BA6-414D-8800-34B4F4C1C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3547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14">
              <a:extLst>
                <a:ext uri="{FF2B5EF4-FFF2-40B4-BE49-F238E27FC236}">
                  <a16:creationId xmlns:a16="http://schemas.microsoft.com/office/drawing/2014/main" id="{3063AF86-3A22-483D-A14A-EF26E8515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1536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15">
              <a:extLst>
                <a:ext uri="{FF2B5EF4-FFF2-40B4-BE49-F238E27FC236}">
                  <a16:creationId xmlns:a16="http://schemas.microsoft.com/office/drawing/2014/main" id="{79027323-A734-45AC-A04C-F87EA3630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104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Price, cost </a:t>
              </a:r>
            </a:p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(per unit)</a:t>
              </a:r>
            </a:p>
          </p:txBody>
        </p:sp>
        <p:sp>
          <p:nvSpPr>
            <p:cNvPr id="71707" name="Text Box 16">
              <a:extLst>
                <a:ext uri="{FF2B5EF4-FFF2-40B4-BE49-F238E27FC236}">
                  <a16:creationId xmlns:a16="http://schemas.microsoft.com/office/drawing/2014/main" id="{5C05FD05-1502-4C11-A519-4D7E9E663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31"/>
              <a:ext cx="210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Cumulative output (industry)</a:t>
              </a:r>
            </a:p>
          </p:txBody>
        </p:sp>
      </p:grp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8D1A0FAE-9C98-4F3E-8AE9-BF412ED7F5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3519" y="4688081"/>
            <a:ext cx="2005800" cy="1399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0">
            <a:extLst>
              <a:ext uri="{FF2B5EF4-FFF2-40B4-BE49-F238E27FC236}">
                <a16:creationId xmlns:a16="http://schemas.microsoft.com/office/drawing/2014/main" id="{3DD476C6-7DBD-4A28-88D5-8E2A24C43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0907" y="4711701"/>
            <a:ext cx="13496" cy="11572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" name="Group 24">
            <a:extLst>
              <a:ext uri="{FF2B5EF4-FFF2-40B4-BE49-F238E27FC236}">
                <a16:creationId xmlns:a16="http://schemas.microsoft.com/office/drawing/2014/main" id="{81573846-504A-4526-949C-0B088B24F920}"/>
              </a:ext>
            </a:extLst>
          </p:cNvPr>
          <p:cNvGrpSpPr>
            <a:grpSpLocks/>
          </p:cNvGrpSpPr>
          <p:nvPr/>
        </p:nvGrpSpPr>
        <p:grpSpPr bwMode="auto">
          <a:xfrm>
            <a:off x="5973764" y="4281487"/>
            <a:ext cx="350838" cy="463550"/>
            <a:chOff x="3168" y="1680"/>
            <a:chExt cx="221" cy="292"/>
          </a:xfrm>
        </p:grpSpPr>
        <p:sp>
          <p:nvSpPr>
            <p:cNvPr id="18" name="Oval 25">
              <a:extLst>
                <a:ext uri="{FF2B5EF4-FFF2-40B4-BE49-F238E27FC236}">
                  <a16:creationId xmlns:a16="http://schemas.microsoft.com/office/drawing/2014/main" id="{1B1C2A06-D823-4D3A-A9BF-C3F238A01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Text Box 26">
              <a:extLst>
                <a:ext uri="{FF2B5EF4-FFF2-40B4-BE49-F238E27FC236}">
                  <a16:creationId xmlns:a16="http://schemas.microsoft.com/office/drawing/2014/main" id="{BE44A60F-4EBD-4E1B-92E7-3FA80B156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20" name="Text Box 11">
            <a:extLst>
              <a:ext uri="{FF2B5EF4-FFF2-40B4-BE49-F238E27FC236}">
                <a16:creationId xmlns:a16="http://schemas.microsoft.com/office/drawing/2014/main" id="{761AB7B0-3F63-405A-A731-2B09E19C0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934" y="4463257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>
                <a:latin typeface="Arial" panose="020B0604020202020204" pitchFamily="34" charset="0"/>
              </a:rPr>
              <a:t>P</a:t>
            </a:r>
            <a:r>
              <a:rPr lang="en-US" altLang="en-US" sz="1800" b="1" i="1" dirty="0">
                <a:latin typeface="Arial" panose="020B0604020202020204" pitchFamily="34" charset="0"/>
              </a:rPr>
              <a:t>A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Infant Industry Argument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Suppose the rest of the world has been producing a good for a long time (for historical reasons)</a:t>
            </a:r>
          </a:p>
          <a:p>
            <a:pPr lvl="2"/>
            <a:r>
              <a:rPr lang="en-US" sz="2000" dirty="0"/>
              <a:t>High cumulative output </a:t>
            </a:r>
            <a:r>
              <a:rPr lang="en-US" sz="2000" dirty="0">
                <a:sym typeface="Wingdings 3" panose="05040102010807070707" pitchFamily="18" charset="2"/>
              </a:rPr>
              <a:t> low average cost/price</a:t>
            </a:r>
            <a:r>
              <a:rPr lang="en-US" sz="2000" dirty="0"/>
              <a:t>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If a country has no experience, it may not enter the market (even if it has a lower learning curve)</a:t>
            </a:r>
          </a:p>
          <a:p>
            <a:pPr lvl="2"/>
            <a:r>
              <a:rPr lang="en-US" sz="2000" dirty="0"/>
              <a:t>Foreign cumulative experience is such that price =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i="1" dirty="0"/>
              <a:t> &lt; </a:t>
            </a:r>
            <a:r>
              <a:rPr lang="en-US" sz="2000" dirty="0"/>
              <a:t>C</a:t>
            </a:r>
            <a:r>
              <a:rPr lang="en-US" sz="2000" baseline="-25000" dirty="0"/>
              <a:t>0</a:t>
            </a:r>
          </a:p>
          <a:p>
            <a:pPr lvl="2"/>
            <a:r>
              <a:rPr lang="en-US" sz="2000" dirty="0"/>
              <a:t>Therefore, production is zero, industry does not accumulate experience, and country remains out of the market (infant industry)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091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Infant Industry Argument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Protection: local market served by local firms</a:t>
            </a:r>
          </a:p>
          <a:p>
            <a:pPr lvl="2"/>
            <a:r>
              <a:rPr lang="en-US" sz="2000" dirty="0"/>
              <a:t>Production is now positive; experience accumulates through time</a:t>
            </a:r>
          </a:p>
          <a:p>
            <a:pPr lvl="2"/>
            <a:r>
              <a:rPr lang="en-US" sz="2000" dirty="0"/>
              <a:t>Dynamic productivity gains</a:t>
            </a:r>
          </a:p>
          <a:p>
            <a:pPr lvl="2"/>
            <a:r>
              <a:rPr lang="en-US" sz="2000" dirty="0"/>
              <a:t>But prices are temporarily high; fall over time as costs decline</a:t>
            </a:r>
          </a:p>
          <a:p>
            <a:pPr lvl="1"/>
            <a:r>
              <a:rPr lang="en-US" sz="2400" dirty="0"/>
              <a:t>Does protection enhance welfare?</a:t>
            </a:r>
          </a:p>
          <a:p>
            <a:pPr lvl="2"/>
            <a:r>
              <a:rPr lang="en-US" sz="2000" dirty="0"/>
              <a:t>Compare dynamic productivity gains with static cost from higher prices</a:t>
            </a:r>
          </a:p>
          <a:p>
            <a:pPr lvl="1"/>
            <a:r>
              <a:rPr lang="en-US" sz="2400" dirty="0"/>
              <a:t>Tradeoff is more favorable when:</a:t>
            </a:r>
          </a:p>
          <a:p>
            <a:pPr lvl="2"/>
            <a:r>
              <a:rPr lang="en-US" sz="2000" dirty="0"/>
              <a:t>Domestic markets are larger = cumulative output grows faster</a:t>
            </a:r>
          </a:p>
          <a:p>
            <a:pPr lvl="2"/>
            <a:r>
              <a:rPr lang="en-US" sz="2000" dirty="0"/>
              <a:t>Learning curve is steeper</a:t>
            </a:r>
          </a:p>
          <a:p>
            <a:pPr lvl="2"/>
            <a:r>
              <a:rPr lang="en-US" sz="2000" dirty="0"/>
              <a:t>In these cases, prices and costs fall faster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Open-economy equilibrium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20000"/>
              </a:bodyPr>
              <a:lstStyle/>
              <a:p>
                <a:pPr lvl="1"/>
                <a:r>
                  <a:rPr lang="en-US" sz="2400" dirty="0"/>
                  <a:t>Suppose now countries open up to trade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No barriers to trade 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Consumers in each countries have access to a larger set of varieties</a:t>
                </a:r>
              </a:p>
              <a:p>
                <a:pPr marL="310896" lvl="2" indent="0">
                  <a:buSzPct val="55000"/>
                  <a:buNone/>
                </a:pPr>
                <a:endParaRPr lang="en-US" sz="1200" dirty="0"/>
              </a:p>
              <a:p>
                <a:pPr lvl="1"/>
                <a:r>
                  <a:rPr lang="en-US" sz="2400" dirty="0"/>
                  <a:t>Let:</a:t>
                </a:r>
              </a:p>
              <a:p>
                <a:pPr lvl="2"/>
                <a:r>
                  <a:rPr lang="en-US" sz="2000" dirty="0"/>
                  <a:t>Set of varieties produced in the Home country: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Set of varieties produced in the Foreign country: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We assume these sets are disjoint (no intersection)</a:t>
                </a:r>
              </a:p>
              <a:p>
                <a:pPr lvl="3"/>
                <a:r>
                  <a:rPr lang="en-US" sz="2000" dirty="0"/>
                  <a:t>Varieties produced in the Home country are different from those produced in the Foreign country</a:t>
                </a:r>
              </a:p>
              <a:p>
                <a:pPr lvl="3"/>
                <a:r>
                  <a:rPr lang="en-US" sz="2000" dirty="0"/>
                  <a:t>If they were identical, producers would have incentive to differentiate</a:t>
                </a:r>
              </a:p>
              <a:p>
                <a:pPr lvl="1"/>
                <a:endParaRPr lang="en-US" sz="1200" dirty="0"/>
              </a:p>
              <a:p>
                <a:pPr lvl="1"/>
                <a:r>
                  <a:rPr lang="en-US" sz="2400" dirty="0"/>
                  <a:t>In an open economy, consumers in both countries have access to the whole set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[0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16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40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>
                <a:solidFill>
                  <a:srgbClr val="336699"/>
                </a:solidFill>
              </a:rPr>
              <a:t>Figure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Learning curve</a:t>
            </a: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(average cost curve of industry)</a:t>
            </a:r>
          </a:p>
        </p:txBody>
      </p: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7192F6E4-59A6-40A0-900C-77485060DD7D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82788"/>
            <a:ext cx="6311904" cy="4222750"/>
            <a:chOff x="1152" y="1104"/>
            <a:chExt cx="3976" cy="2660"/>
          </a:xfrm>
        </p:grpSpPr>
        <p:sp>
          <p:nvSpPr>
            <p:cNvPr id="71704" name="Line 13">
              <a:extLst>
                <a:ext uri="{FF2B5EF4-FFF2-40B4-BE49-F238E27FC236}">
                  <a16:creationId xmlns:a16="http://schemas.microsoft.com/office/drawing/2014/main" id="{DFCD1FEB-4BA6-414D-8800-34B4F4C1C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3" y="3547"/>
              <a:ext cx="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5" name="Line 14">
              <a:extLst>
                <a:ext uri="{FF2B5EF4-FFF2-40B4-BE49-F238E27FC236}">
                  <a16:creationId xmlns:a16="http://schemas.microsoft.com/office/drawing/2014/main" id="{3063AF86-3A22-483D-A14A-EF26E8515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1536"/>
              <a:ext cx="0" cy="2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Text Box 15">
              <a:extLst>
                <a:ext uri="{FF2B5EF4-FFF2-40B4-BE49-F238E27FC236}">
                  <a16:creationId xmlns:a16="http://schemas.microsoft.com/office/drawing/2014/main" id="{79027323-A734-45AC-A04C-F87EA3630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104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Price, cost </a:t>
              </a:r>
            </a:p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(per unit)</a:t>
              </a:r>
            </a:p>
          </p:txBody>
        </p:sp>
        <p:sp>
          <p:nvSpPr>
            <p:cNvPr id="71707" name="Text Box 16">
              <a:extLst>
                <a:ext uri="{FF2B5EF4-FFF2-40B4-BE49-F238E27FC236}">
                  <a16:creationId xmlns:a16="http://schemas.microsoft.com/office/drawing/2014/main" id="{5C05FD05-1502-4C11-A519-4D7E9E663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31"/>
              <a:ext cx="210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 dirty="0">
                  <a:latin typeface="Arial" panose="020B0604020202020204" pitchFamily="34" charset="0"/>
                </a:rPr>
                <a:t>Cumulative output (industry)</a:t>
              </a:r>
            </a:p>
          </p:txBody>
        </p:sp>
      </p:grp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A3B522-9CD9-42C4-B584-018111EF65D9}"/>
              </a:ext>
            </a:extLst>
          </p:cNvPr>
          <p:cNvCxnSpPr>
            <a:cxnSpLocks/>
          </p:cNvCxnSpPr>
          <p:nvPr/>
        </p:nvCxnSpPr>
        <p:spPr>
          <a:xfrm>
            <a:off x="6552779" y="4771027"/>
            <a:ext cx="100434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E7B347A-39CA-496C-A2EB-5E1AACAA251C}"/>
              </a:ext>
            </a:extLst>
          </p:cNvPr>
          <p:cNvCxnSpPr>
            <a:cxnSpLocks/>
          </p:cNvCxnSpPr>
          <p:nvPr/>
        </p:nvCxnSpPr>
        <p:spPr>
          <a:xfrm>
            <a:off x="4605650" y="4289299"/>
            <a:ext cx="104463" cy="63625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85FE42-D339-4D10-9CB7-7BC1864D5D8B}"/>
              </a:ext>
            </a:extLst>
          </p:cNvPr>
          <p:cNvCxnSpPr>
            <a:cxnSpLocks/>
          </p:cNvCxnSpPr>
          <p:nvPr/>
        </p:nvCxnSpPr>
        <p:spPr>
          <a:xfrm>
            <a:off x="5142569" y="4480108"/>
            <a:ext cx="96181" cy="44268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B39AB4-AF33-44A7-9844-FD620C036888}"/>
              </a:ext>
            </a:extLst>
          </p:cNvPr>
          <p:cNvCxnSpPr>
            <a:cxnSpLocks/>
          </p:cNvCxnSpPr>
          <p:nvPr/>
        </p:nvCxnSpPr>
        <p:spPr>
          <a:xfrm>
            <a:off x="5628062" y="4606925"/>
            <a:ext cx="115509" cy="38099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A1FFF7-F3E4-4A3B-AC46-EC8CD80B7F82}"/>
              </a:ext>
            </a:extLst>
          </p:cNvPr>
          <p:cNvCxnSpPr>
            <a:cxnSpLocks/>
          </p:cNvCxnSpPr>
          <p:nvPr/>
        </p:nvCxnSpPr>
        <p:spPr>
          <a:xfrm>
            <a:off x="6062783" y="4689697"/>
            <a:ext cx="136403" cy="39462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5793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External economies of scale</a:t>
            </a:r>
            <a:br>
              <a:rPr lang="pt-BR" dirty="0"/>
            </a:br>
            <a:r>
              <a:rPr lang="pt-BR" sz="3000" cap="none" dirty="0"/>
              <a:t>Infant Industry Argument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Protection has to be temporary:</a:t>
            </a:r>
          </a:p>
          <a:p>
            <a:pPr lvl="2"/>
            <a:r>
              <a:rPr lang="en-US" sz="2000" dirty="0"/>
              <a:t>Either prices declined and protection is no longer needed…</a:t>
            </a:r>
          </a:p>
          <a:p>
            <a:pPr lvl="2"/>
            <a:r>
              <a:rPr lang="en-US" sz="2000" dirty="0"/>
              <a:t>Or the policy failed to reduce prices substantially</a:t>
            </a:r>
          </a:p>
          <a:p>
            <a:pPr lvl="3"/>
            <a:r>
              <a:rPr lang="en-US" sz="2000" dirty="0"/>
              <a:t>Remember that there are static costs as a result of keeping it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Implementation issues:</a:t>
            </a:r>
          </a:p>
          <a:p>
            <a:pPr lvl="2"/>
            <a:r>
              <a:rPr lang="en-US" sz="2000" dirty="0"/>
              <a:t>“Picking winners”</a:t>
            </a:r>
          </a:p>
          <a:p>
            <a:pPr lvl="2"/>
            <a:r>
              <a:rPr lang="en-US" sz="2000" dirty="0"/>
              <a:t>Learning curve is not known beforehand</a:t>
            </a:r>
          </a:p>
          <a:p>
            <a:pPr lvl="2"/>
            <a:r>
              <a:rPr lang="en-US" sz="2000" dirty="0"/>
              <a:t>Political economy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9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Open-economy equilibrium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fontScale="925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 can now solve the model as if this is a closed economy of size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1200" dirty="0"/>
              </a:p>
              <a:p>
                <a:pPr lvl="1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sz="2400" dirty="0"/>
                  <a:t>Range of varieties in the world economy (Home + Foreign):</a:t>
                </a:r>
              </a:p>
              <a:p>
                <a:pPr marL="128016" lvl="1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The range of varieties produced in each country is then proportional to country size: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970" r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Trade Flows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pt-BR" sz="2400" dirty="0"/>
                  <a:t>Home:</a:t>
                </a:r>
              </a:p>
              <a:p>
                <a:pPr lvl="2"/>
                <a:r>
                  <a:rPr lang="pt-BR" sz="2000" dirty="0"/>
                  <a:t>Produces varieties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pt-BR" sz="2000" dirty="0"/>
                  <a:t>Consumes varieties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[0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lvl="2"/>
                <a:r>
                  <a:rPr lang="pt-BR" sz="2000" dirty="0"/>
                  <a:t>Therefore, imports varieties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dirty="0"/>
                  <a:t>, exports varieties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000" dirty="0"/>
              </a:p>
              <a:p>
                <a:pPr lvl="1"/>
                <a:r>
                  <a:rPr lang="pt-BR" sz="2400" dirty="0"/>
                  <a:t>Foreign:</a:t>
                </a:r>
              </a:p>
              <a:p>
                <a:pPr lvl="2"/>
                <a:r>
                  <a:rPr lang="pt-BR" sz="2000" dirty="0"/>
                  <a:t>Produces varieties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pt-BR" sz="2000" dirty="0"/>
                  <a:t>Consumes varieties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[0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lvl="2"/>
                <a:r>
                  <a:rPr lang="pt-BR" sz="2000" dirty="0"/>
                  <a:t>Therefore, imports varieties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dirty="0"/>
                  <a:t>, exports varieties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dirty="0"/>
                  <a:t> </a:t>
                </a:r>
              </a:p>
              <a:p>
                <a:pPr lvl="1"/>
                <a:r>
                  <a:rPr lang="pt-BR" sz="2400" dirty="0"/>
                  <a:t>Intraindustry trade:</a:t>
                </a:r>
              </a:p>
              <a:p>
                <a:pPr lvl="2"/>
                <a:r>
                  <a:rPr lang="pt-BR" sz="2000" dirty="0"/>
                  <a:t>Each country exports and imports varieties of the same product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Gains from Trade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Gains from trade are related to access to a larger set of differentiated varieties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Let’s compare autarchy to open economy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In autarchy, Home consumers have access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400" dirty="0"/>
                  <a:t> varieties; each consumer gets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pt-BR" sz="2400" dirty="0"/>
                  <a:t> of 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In autarchy, Foreign consumers have access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400" dirty="0"/>
                  <a:t> varieties; each consumer gets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400" dirty="0"/>
                  <a:t>of variety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  <a:p>
                <a:pPr marL="128016" lvl="1" indent="0">
                  <a:buNone/>
                </a:pPr>
                <a:endParaRPr lang="pt-BR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6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Gains from Trade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Welfare under autarchy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Home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100" dirty="0"/>
                  <a:t>Foreign: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2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Gains from Trade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dirty="0"/>
                  <a:t>Open economy: 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Consumers have access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varieties; each consumer gets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sz="2000" dirty="0"/>
                  <a:t> of variety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0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Welfare is the same in both countries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 smtClean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</m:acc>
                                        </m:e>
                                        <m:sup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7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14054</TotalTime>
  <Words>3291</Words>
  <Application>Microsoft Office PowerPoint</Application>
  <PresentationFormat>Widescreen</PresentationFormat>
  <Paragraphs>511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Cambria Math</vt:lpstr>
      <vt:lpstr>Times New Roman</vt:lpstr>
      <vt:lpstr>Tw Cen MT</vt:lpstr>
      <vt:lpstr>Tw Cen MT Condensed</vt:lpstr>
      <vt:lpstr>Wingdings 3</vt:lpstr>
      <vt:lpstr>Integral</vt:lpstr>
      <vt:lpstr>Economies of scale and imperfect competition – part iI</vt:lpstr>
      <vt:lpstr>Krugman model Trade</vt:lpstr>
      <vt:lpstr>Krugman model Autarchy Equilibrium</vt:lpstr>
      <vt:lpstr>Krugman model Open-economy equilibrium</vt:lpstr>
      <vt:lpstr>Krugman model Open-economy equilibrium</vt:lpstr>
      <vt:lpstr>Krugman model Trade Flows</vt:lpstr>
      <vt:lpstr>Krugman model Gains from Trade</vt:lpstr>
      <vt:lpstr>Krugman model Gains from Trade</vt:lpstr>
      <vt:lpstr>Krugman model Gains from Trade</vt:lpstr>
      <vt:lpstr>Krugman model Gains from Trade</vt:lpstr>
      <vt:lpstr>Krugman model Gains from Trade</vt:lpstr>
      <vt:lpstr>extensions Hybrid Model</vt:lpstr>
      <vt:lpstr>extensions Hybrid Model</vt:lpstr>
      <vt:lpstr>extensions Hybrid Model</vt:lpstr>
      <vt:lpstr>extensions Hybrid Model</vt:lpstr>
      <vt:lpstr>PowerPoint Presentation</vt:lpstr>
      <vt:lpstr>extensions Hybrid Model</vt:lpstr>
      <vt:lpstr>extensions Hybrid Model</vt:lpstr>
      <vt:lpstr>extensions Hybrid Model</vt:lpstr>
      <vt:lpstr>Imperfect competition International Price Differences</vt:lpstr>
      <vt:lpstr>Imperfect competition Gravity Model</vt:lpstr>
      <vt:lpstr>Imperfect competition International Price Differences</vt:lpstr>
      <vt:lpstr>International price discrimination A Simple Example</vt:lpstr>
      <vt:lpstr>International price discrimination A Simple Example</vt:lpstr>
      <vt:lpstr>PowerPoint Presentation</vt:lpstr>
      <vt:lpstr>International price discrimination A Simple Example</vt:lpstr>
      <vt:lpstr>External economies of scale Definitions</vt:lpstr>
      <vt:lpstr>External economies of scale Possible Channels</vt:lpstr>
      <vt:lpstr>PowerPoint Presentation</vt:lpstr>
      <vt:lpstr>External economies of scale Efficiency</vt:lpstr>
      <vt:lpstr>External economies of scale Simple Model</vt:lpstr>
      <vt:lpstr>PowerPoint Presentation</vt:lpstr>
      <vt:lpstr>External economies of scale Dynamic efficiency gains</vt:lpstr>
      <vt:lpstr>PowerPoint Presentation</vt:lpstr>
      <vt:lpstr>PowerPoint Presentation</vt:lpstr>
      <vt:lpstr>External economies of scale Infant Industry Argument</vt:lpstr>
      <vt:lpstr>PowerPoint Presentation</vt:lpstr>
      <vt:lpstr>External economies of scale Infant Industry Argument</vt:lpstr>
      <vt:lpstr>External economies of scale Infant Industry Argument</vt:lpstr>
      <vt:lpstr>PowerPoint Presentation</vt:lpstr>
      <vt:lpstr>External economies of scale Infant Industry Argument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Rodrigues Junior, Mauro</dc:creator>
  <cp:lastModifiedBy>Mauro Rodrigues</cp:lastModifiedBy>
  <cp:revision>261</cp:revision>
  <dcterms:created xsi:type="dcterms:W3CDTF">2019-10-01T20:20:17Z</dcterms:created>
  <dcterms:modified xsi:type="dcterms:W3CDTF">2021-06-22T17:32:28Z</dcterms:modified>
</cp:coreProperties>
</file>