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5" r:id="rId5"/>
    <p:sldId id="276" r:id="rId6"/>
    <p:sldId id="277" r:id="rId7"/>
    <p:sldId id="278" r:id="rId8"/>
    <p:sldId id="262" r:id="rId9"/>
    <p:sldId id="281" r:id="rId10"/>
    <p:sldId id="280" r:id="rId11"/>
    <p:sldId id="282" r:id="rId12"/>
    <p:sldId id="265" r:id="rId13"/>
    <p:sldId id="266" r:id="rId14"/>
    <p:sldId id="264" r:id="rId15"/>
    <p:sldId id="269" r:id="rId16"/>
    <p:sldId id="270" r:id="rId17"/>
    <p:sldId id="268" r:id="rId18"/>
    <p:sldId id="272" r:id="rId19"/>
    <p:sldId id="273" r:id="rId20"/>
    <p:sldId id="274" r:id="rId21"/>
    <p:sldId id="267" r:id="rId22"/>
    <p:sldId id="283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1DE"/>
    <a:srgbClr val="003300"/>
    <a:srgbClr val="FFCC00"/>
    <a:srgbClr val="F2F2F2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97961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157863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04572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47133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06500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1173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81585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77817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88901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52410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56122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53861-7EC5-44FB-9DDA-6CB1C56E9A5E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07F93-995A-4063-8141-6D80A9A12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92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95825" y="1268760"/>
            <a:ext cx="7772400" cy="1470025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solidFill>
                  <a:schemeClr val="accent2">
                    <a:lumMod val="50000"/>
                  </a:schemeClr>
                </a:solidFill>
              </a:rPr>
              <a:t>Conceitos e análises de</a:t>
            </a:r>
            <a:br>
              <a:rPr lang="pt-BR" sz="5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5400" b="1" dirty="0" smtClean="0">
                <a:solidFill>
                  <a:schemeClr val="accent2">
                    <a:lumMod val="50000"/>
                  </a:schemeClr>
                </a:solidFill>
              </a:rPr>
              <a:t> políticas públicas</a:t>
            </a:r>
            <a:endParaRPr lang="pt-BR" sz="5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8686" y="5229200"/>
            <a:ext cx="6400800" cy="1152128"/>
          </a:xfrm>
        </p:spPr>
        <p:txBody>
          <a:bodyPr>
            <a:normAutofit/>
          </a:bodyPr>
          <a:lstStyle/>
          <a:p>
            <a:r>
              <a:rPr lang="pt-BR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Mônica </a:t>
            </a:r>
            <a:r>
              <a:rPr lang="pt-BR" sz="2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Yoshizato</a:t>
            </a:r>
            <a:r>
              <a:rPr lang="pt-BR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pt-BR" sz="2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Bierwagen</a:t>
            </a:r>
            <a:r>
              <a:rPr lang="pt-BR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pt-BR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Disciplina: ECO 5024</a:t>
            </a:r>
          </a:p>
          <a:p>
            <a:r>
              <a:rPr lang="pt-BR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Prof. Paulo Eduardo </a:t>
            </a:r>
            <a:r>
              <a:rPr lang="pt-BR" sz="2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Moruzzi</a:t>
            </a:r>
            <a:r>
              <a:rPr lang="pt-BR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Marques</a:t>
            </a:r>
            <a:endParaRPr lang="pt-BR" sz="2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Image result for agricultura familiar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263" y="3140968"/>
            <a:ext cx="2034185" cy="1415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307" y="3140968"/>
            <a:ext cx="2127917" cy="1415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agricultura familiar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140968"/>
            <a:ext cx="2048547" cy="140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40968"/>
            <a:ext cx="2088232" cy="138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8393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23728" y="0"/>
            <a:ext cx="7020272" cy="6858000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121074" y="33265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 SE DEFINEM POLÍTICAS PÚBLICAS?</a:t>
            </a: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417701" y="1066954"/>
            <a:ext cx="6432326" cy="51703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REFERENCIAL</a:t>
            </a:r>
            <a:endParaRPr lang="pt-BR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Política pública se inicia com uma representação;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Representação: imagem da realidade;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Conjunto de representações: REFERENCIAL DE POLÍTICA PÚBLICA;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Referencial: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Global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: concepção da sociedade sobre si mesma, na sua relação com o mundo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Setorial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: papel de um setor em dada sociedade e em determinado tempo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9531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23728" y="0"/>
            <a:ext cx="7020272" cy="6858000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121074" y="33265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 SE DEFINEM POLÍTICAS PÚBLICAS?</a:t>
            </a: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417701" y="1066954"/>
            <a:ext cx="6432326" cy="51703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COMO SE CONSTROEM OS REFERENCIAIS?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Componentes do referencial: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Valores (mal/bem; equidade/igualdade)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Normas (o ser e o </a:t>
            </a:r>
            <a:r>
              <a:rPr lang="pt-BR" dirty="0" err="1" smtClean="0">
                <a:solidFill>
                  <a:schemeClr val="tx2">
                    <a:lumMod val="50000"/>
                  </a:schemeClr>
                </a:solidFill>
              </a:rPr>
              <a:t>dever-ser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Relações causais (se... então)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Imagens (símbolos): linguagem não-verbal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Operadores de transação: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Sujeitos mediadores; quem forja as representações;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Posição social/atividades profissionais (“quem fala”);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Difunde sentidos nas instituições (imprensa, órgãos da Administração Pública,  eventos profissionais </a:t>
            </a:r>
            <a:r>
              <a:rPr lang="pt-BR" dirty="0" err="1" smtClean="0">
                <a:solidFill>
                  <a:schemeClr val="tx2">
                    <a:lumMod val="50000"/>
                  </a:schemeClr>
                </a:solidFill>
              </a:rPr>
              <a:t>etc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4360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53503" y="677469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</a:rPr>
              <a:t>REFERENCIAIS DA POLÍTICA PÚBLICA AGROALIMENTAR BRASILEIRA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33523" y="1268760"/>
            <a:ext cx="3878437" cy="16561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Anos 1960-1970</a:t>
            </a:r>
          </a:p>
          <a:p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Referencial: </a:t>
            </a:r>
          </a:p>
          <a:p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Modernização da Agricultura</a:t>
            </a:r>
            <a:endParaRPr lang="pt-BR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355976" y="1268760"/>
            <a:ext cx="4438486" cy="165618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/>
              <a:t>Caráter conservador;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/>
              <a:t>Estrutura concentrada de distribuição de terras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/>
              <a:t>Integração da agricultura a circuitos industriais e financeiros</a:t>
            </a:r>
            <a:endParaRPr lang="pt-BR" sz="1600" dirty="0"/>
          </a:p>
        </p:txBody>
      </p:sp>
      <p:sp>
        <p:nvSpPr>
          <p:cNvPr id="10" name="Retângulo 9"/>
          <p:cNvSpPr/>
          <p:nvPr/>
        </p:nvSpPr>
        <p:spPr>
          <a:xfrm>
            <a:off x="333523" y="3082659"/>
            <a:ext cx="3878437" cy="16561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Anos 1980-1990</a:t>
            </a:r>
          </a:p>
          <a:p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Referencial: </a:t>
            </a:r>
          </a:p>
          <a:p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Mercado/Modernizador</a:t>
            </a:r>
            <a:endParaRPr lang="pt-BR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355975" y="3102722"/>
            <a:ext cx="4438487" cy="165618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/>
              <a:t>Concepção liberal de comércio agrícola;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/>
              <a:t>Novos atores sociais e políticos, aportando diferentes perspectivas para a agricultura;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/>
              <a:t>PRONAF – Programa Nacional de Fortalecimento da Agricultura Familiar (1995);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67394" y="5338722"/>
            <a:ext cx="4306589" cy="125862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</a:rPr>
              <a:t>Referencial: </a:t>
            </a:r>
          </a:p>
          <a:p>
            <a:r>
              <a:rPr lang="pt-BR" sz="2000" dirty="0" smtClean="0">
                <a:solidFill>
                  <a:schemeClr val="bg1"/>
                </a:solidFill>
              </a:rPr>
              <a:t>GLOBAL: Desenvolvimento Sustentável</a:t>
            </a:r>
          </a:p>
          <a:p>
            <a:r>
              <a:rPr lang="pt-BR" sz="2000" dirty="0" smtClean="0">
                <a:solidFill>
                  <a:schemeClr val="bg1"/>
                </a:solidFill>
              </a:rPr>
              <a:t>SETORIAL: Agricultura sustentável</a:t>
            </a:r>
          </a:p>
          <a:p>
            <a:endParaRPr lang="pt-BR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Seta para baixo 14"/>
          <p:cNvSpPr/>
          <p:nvPr/>
        </p:nvSpPr>
        <p:spPr>
          <a:xfrm>
            <a:off x="1547664" y="4831645"/>
            <a:ext cx="1080120" cy="397555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148064" y="5157192"/>
            <a:ext cx="2952328" cy="151440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Referencial de Circuitos Curtos de Proximidade (CCP)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Chave dupla 18"/>
          <p:cNvSpPr/>
          <p:nvPr/>
        </p:nvSpPr>
        <p:spPr>
          <a:xfrm>
            <a:off x="4739014" y="5264473"/>
            <a:ext cx="3672408" cy="1332878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29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5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chemeClr val="bg1">
              <a:alpha val="4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53503" y="677469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2">
                    <a:lumMod val="50000"/>
                  </a:schemeClr>
                </a:solidFill>
              </a:rPr>
              <a:t>CIRCUITOS CURTOS DE PROXIMIDADE - CCP</a:t>
            </a:r>
            <a:endParaRPr lang="pt-BR" sz="2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1465360"/>
            <a:ext cx="854294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Fundamenta-se sobre 4 pilares: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SOCIEDADE</a:t>
            </a:r>
            <a:r>
              <a:rPr lang="pt-BR" dirty="0" smtClean="0"/>
              <a:t>: garantia de acesso mais equilibrado aos alimentos, aumento de solidariedade entre os sujeitos, estímulo à tomada de decisão </a:t>
            </a:r>
          </a:p>
          <a:p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MEIO AMBIENTE</a:t>
            </a:r>
            <a:r>
              <a:rPr lang="pt-BR" dirty="0" smtClean="0"/>
              <a:t>: Intuito de preservar a biodiversidade e a qualidade ambiental;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ECONOMIA</a:t>
            </a:r>
            <a:r>
              <a:rPr lang="pt-BR" dirty="0" smtClean="0"/>
              <a:t>: relações mais éticas e autonomia em relação ao modelo industrial </a:t>
            </a:r>
            <a:r>
              <a:rPr lang="pt-BR" dirty="0" smtClean="0">
                <a:latin typeface="Calibri"/>
              </a:rPr>
              <a:t>→ modo de vida saudável + aumento do valor agregado em favor dos produtores + negociação justa de preços (melhoria nas relações de concorrência)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latin typeface="Calibri"/>
              </a:rPr>
              <a:t>PRODUTOS</a:t>
            </a:r>
            <a:r>
              <a:rPr lang="pt-BR" dirty="0" smtClean="0">
                <a:latin typeface="Calibri"/>
              </a:rPr>
              <a:t>: possibilidade de aumento de oferta de produtos frescos e saudáveis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latin typeface="Calibri"/>
            </a:endParaRPr>
          </a:p>
          <a:p>
            <a:r>
              <a:rPr lang="pt-BR" dirty="0" smtClean="0">
                <a:latin typeface="Calibri"/>
              </a:rPr>
              <a:t>Escala: LOCAL</a:t>
            </a:r>
          </a:p>
          <a:p>
            <a:endParaRPr lang="pt-BR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endParaRPr lang="pt-BR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endParaRPr lang="pt-BR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95536" y="5589240"/>
            <a:ext cx="8280920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OBJETIVO DO ESTUDO: Identificar o referencial de CCP no PAA.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52216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accent2">
                    <a:lumMod val="50000"/>
                  </a:schemeClr>
                </a:solidFill>
              </a:rPr>
              <a:t>O QUE É </a:t>
            </a:r>
          </a:p>
          <a:p>
            <a:r>
              <a:rPr lang="pt-BR" sz="3200" b="1" dirty="0" smtClean="0">
                <a:solidFill>
                  <a:schemeClr val="accent2">
                    <a:lumMod val="50000"/>
                  </a:schemeClr>
                </a:solidFill>
              </a:rPr>
              <a:t>O PAA?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1835696" y="404664"/>
            <a:ext cx="0" cy="576064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123728" y="1196752"/>
            <a:ext cx="655272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2400" b="1" dirty="0" smtClean="0"/>
              <a:t>PROGRAMA DE AQUISIÇÃO DE ALIMENTOS</a:t>
            </a:r>
          </a:p>
          <a:p>
            <a:pPr>
              <a:spcBef>
                <a:spcPts val="600"/>
              </a:spcBef>
            </a:pPr>
            <a:r>
              <a:rPr lang="pt-BR" sz="2400" dirty="0" smtClean="0"/>
              <a:t>(Lei n. 10.696/2003)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000" dirty="0" smtClean="0"/>
              <a:t>Criado em 2003 – “Fome Zero” (segurança alimentar);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000" u="sng" dirty="0" smtClean="0"/>
              <a:t>Duplo objetivo</a:t>
            </a:r>
            <a:r>
              <a:rPr lang="pt-BR" sz="2000" dirty="0" smtClean="0"/>
              <a:t>: apoio à comercialização de produtos da agricultura familiar e combate à fome;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000" u="sng" dirty="0" smtClean="0"/>
              <a:t>Metodologia do PAA</a:t>
            </a:r>
            <a:r>
              <a:rPr lang="pt-BR" sz="2000" dirty="0" smtClean="0"/>
              <a:t>: Agricultores familiares fornecem, através de organização representativa, alimentos a instituições de assistência social;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000" u="sng" dirty="0" smtClean="0"/>
              <a:t>Ação do poder público</a:t>
            </a:r>
            <a:r>
              <a:rPr lang="pt-BR" sz="2000" dirty="0" smtClean="0"/>
              <a:t> para incentivar e favorecer a comercialização dos produtos derivados da agricultura familiar, </a:t>
            </a:r>
            <a:r>
              <a:rPr lang="pt-BR" sz="2000" b="1" dirty="0" smtClean="0"/>
              <a:t>facilitando (“desburocratizando”</a:t>
            </a:r>
            <a:r>
              <a:rPr lang="pt-BR" sz="2000" dirty="0" smtClean="0"/>
              <a:t>) compras públicas dos agricultores familiares;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000" u="sng" dirty="0" smtClean="0"/>
              <a:t>Diferente do PRONAF</a:t>
            </a:r>
            <a:r>
              <a:rPr lang="pt-BR" sz="2000" dirty="0" smtClean="0"/>
              <a:t>, cuja orientação é em sentido modernizador (financiamentos).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6339200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51520" y="76470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2400" b="1" dirty="0" smtClean="0"/>
              <a:t>O CASO EM ESTUDO: ASSENTAMENTO MILTON SANTOS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78286" y="1664772"/>
            <a:ext cx="8470177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Criado em 2005;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Área </a:t>
            </a:r>
            <a:r>
              <a:rPr lang="pt-BR" dirty="0" err="1" smtClean="0"/>
              <a:t>periurbana</a:t>
            </a:r>
            <a:r>
              <a:rPr lang="pt-BR" dirty="0" smtClean="0"/>
              <a:t> de Campinas (área de 104 ha);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68 famílias (1ha/cada);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“Comuna da Terra”: modificação de estratégia do MST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/>
              <a:t> Reunião de famílias originárias de grandes cidades;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/>
              <a:t>Baseados em cooperação e agroecologia;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/>
              <a:t>Acesso coletivo à terra;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Famílias do Assentamento Milton Santos: originárias das periferias de Americana, Limeira e Campinas (originárias, por sua vez, de outros Estados);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78287" y="4509120"/>
            <a:ext cx="8470177" cy="22322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 smtClean="0"/>
              <a:t>Milton Santos</a:t>
            </a:r>
          </a:p>
          <a:p>
            <a:r>
              <a:rPr lang="pt-BR" dirty="0" smtClean="0"/>
              <a:t>Geógrafo crítico da globalização, da democracia de mercado e do neoliberalismo;</a:t>
            </a:r>
          </a:p>
          <a:p>
            <a:r>
              <a:rPr lang="pt-BR" dirty="0" smtClean="0"/>
              <a:t>Apontava a coesão horizontal, baseada em formas de vida fundadas na contiguidade e na vizinhança solidária (território compartilhado) como forma de superar a atual situação de desigualdade, individualismo, de produção e consumo estritamente </a:t>
            </a:r>
            <a:r>
              <a:rPr lang="pt-BR" b="1" u="sng" dirty="0" smtClean="0">
                <a:solidFill>
                  <a:srgbClr val="FFC000"/>
                </a:solidFill>
              </a:rPr>
              <a:t>econômicos</a:t>
            </a:r>
            <a:r>
              <a:rPr lang="pt-BR" dirty="0" smtClean="0"/>
              <a:t> para produção e consumo </a:t>
            </a:r>
            <a:r>
              <a:rPr lang="pt-BR" b="1" u="sng" dirty="0" smtClean="0">
                <a:solidFill>
                  <a:srgbClr val="FFC000"/>
                </a:solidFill>
              </a:rPr>
              <a:t>políticos</a:t>
            </a:r>
            <a:r>
              <a:rPr lang="pt-BR" dirty="0" smtClean="0"/>
              <a:t>, localmente definidos.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7814698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397089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51520" y="764704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2400" b="1" dirty="0" smtClean="0"/>
              <a:t>O CASO EM ESTUDO: ASSENTAMENTOS ANTÔNIO CONSELHEIRO E MARGARIDA ALVES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78286" y="1664772"/>
            <a:ext cx="847017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Localizados na região do Pontal do Paranapanema 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Pontal: 108 assentamentos (6.500 famílias);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Produção canavieira em substituição a pastagens;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Atração de agricultores para as grandes propriedades;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Atividades da agricultura familiar prejudicadas: comprometimento</a:t>
            </a:r>
          </a:p>
          <a:p>
            <a:pPr marL="265113"/>
            <a:r>
              <a:rPr lang="pt-BR" dirty="0" smtClean="0"/>
              <a:t>dos projetos de assentamento, fundados na produção alimentar;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 smtClean="0"/>
              <a:t>Coocamp</a:t>
            </a:r>
            <a:r>
              <a:rPr lang="pt-BR" dirty="0" smtClean="0"/>
              <a:t>: cooperativa fundada para apoiar a produção intensiva e especializada em assentamentos (pecuária leiteira)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438" y="1402085"/>
            <a:ext cx="2743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ipse 4"/>
          <p:cNvSpPr/>
          <p:nvPr/>
        </p:nvSpPr>
        <p:spPr>
          <a:xfrm>
            <a:off x="5938438" y="1844824"/>
            <a:ext cx="937818" cy="68117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713" y="868871"/>
            <a:ext cx="18097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278286" y="4581128"/>
            <a:ext cx="8470177" cy="14401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pt-BR" dirty="0" smtClean="0"/>
              <a:t>Assentamento Antônio Conselheiro: criado em 2000;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Assentamento Margarida Alves: criado em 2006;</a:t>
            </a:r>
          </a:p>
          <a:p>
            <a:pPr>
              <a:spcBef>
                <a:spcPts val="600"/>
              </a:spcBef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97424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115616" y="1484784"/>
            <a:ext cx="3672408" cy="639762"/>
          </a:xfrm>
          <a:solidFill>
            <a:schemeClr val="tx2">
              <a:lumMod val="75000"/>
            </a:schemeClr>
          </a:solidFill>
        </p:spPr>
        <p:txBody>
          <a:bodyPr anchor="ctr">
            <a:normAutofit fontScale="92500"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Assentamento Milton Santos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1107093" y="2142008"/>
            <a:ext cx="3608923" cy="4455344"/>
          </a:xfrm>
        </p:spPr>
        <p:txBody>
          <a:bodyPr>
            <a:noAutofit/>
          </a:bodyPr>
          <a:lstStyle/>
          <a:p>
            <a:r>
              <a:rPr lang="pt-BR" sz="1600" dirty="0" smtClean="0"/>
              <a:t>Alimentos encaminhados a entidades em municípios próximos;</a:t>
            </a:r>
          </a:p>
          <a:p>
            <a:r>
              <a:rPr lang="pt-BR" sz="1600" dirty="0" smtClean="0"/>
              <a:t>Desconhecimento dos beneficiários a respeito da origem e do Programa;</a:t>
            </a:r>
          </a:p>
          <a:p>
            <a:r>
              <a:rPr lang="pt-BR" sz="1600" dirty="0" smtClean="0"/>
              <a:t>Processo inicial de reconhecimento das atividade  agrícola local;</a:t>
            </a:r>
          </a:p>
          <a:p>
            <a:r>
              <a:rPr lang="pt-BR" sz="1600" dirty="0" smtClean="0"/>
              <a:t>Assentados: mudança de visão sobre </a:t>
            </a:r>
            <a:r>
              <a:rPr lang="pt-BR" sz="1600" dirty="0" err="1" smtClean="0"/>
              <a:t>sem-terras</a:t>
            </a:r>
            <a:r>
              <a:rPr lang="pt-BR" sz="1600" dirty="0" smtClean="0"/>
              <a:t>;</a:t>
            </a:r>
          </a:p>
          <a:p>
            <a:r>
              <a:rPr lang="pt-BR" sz="1600" dirty="0" smtClean="0"/>
              <a:t>DS-PAA: melhoria nas relações com a vizinhança;</a:t>
            </a:r>
          </a:p>
          <a:p>
            <a:r>
              <a:rPr lang="pt-BR" sz="1600" dirty="0" smtClean="0"/>
              <a:t>Programa: estímulo à permanência das famílias no movimento</a:t>
            </a:r>
          </a:p>
          <a:p>
            <a:r>
              <a:rPr lang="pt-BR" sz="1600" dirty="0" smtClean="0"/>
              <a:t>ACOTERRA (associação para comercialização)</a:t>
            </a:r>
            <a:endParaRPr lang="pt-BR" sz="160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>
          <a:xfrm>
            <a:off x="4932040" y="1484784"/>
            <a:ext cx="3960440" cy="639762"/>
          </a:xfrm>
          <a:solidFill>
            <a:schemeClr val="accent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Ass. Margarida Alves e </a:t>
            </a:r>
            <a:r>
              <a:rPr lang="pt-BR" dirty="0" err="1" smtClean="0">
                <a:solidFill>
                  <a:srgbClr val="FFC000"/>
                </a:solidFill>
              </a:rPr>
              <a:t>Antonio</a:t>
            </a:r>
            <a:r>
              <a:rPr lang="pt-BR" dirty="0" smtClean="0">
                <a:solidFill>
                  <a:srgbClr val="FFC000"/>
                </a:solidFill>
              </a:rPr>
              <a:t> Conselheiro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>
          <a:xfrm>
            <a:off x="4932040" y="2132856"/>
            <a:ext cx="3888432" cy="3951288"/>
          </a:xfrm>
        </p:spPr>
        <p:txBody>
          <a:bodyPr>
            <a:normAutofit fontScale="92500"/>
          </a:bodyPr>
          <a:lstStyle/>
          <a:p>
            <a:r>
              <a:rPr lang="pt-BR" sz="1800" dirty="0" smtClean="0"/>
              <a:t>Resgate dos relacionamentos entre assentados e estes com a comunidade urbana;</a:t>
            </a:r>
          </a:p>
          <a:p>
            <a:r>
              <a:rPr lang="pt-BR" sz="1800" dirty="0" smtClean="0"/>
              <a:t>Substituição da finalidade associativa: de acesso a recursos governamentais para melhoria na comercialização da produção (ingresso no DS-PAA);</a:t>
            </a:r>
          </a:p>
          <a:p>
            <a:r>
              <a:rPr lang="pt-BR" sz="1800" dirty="0" smtClean="0"/>
              <a:t>Novo engajamento associativo ou </a:t>
            </a:r>
            <a:r>
              <a:rPr lang="pt-BR" sz="1800" dirty="0" err="1" smtClean="0"/>
              <a:t>cooperativo:do</a:t>
            </a:r>
            <a:r>
              <a:rPr lang="pt-BR" sz="1800" dirty="0" smtClean="0"/>
              <a:t> modelo verticalizado  para horizontalizado (participativo);</a:t>
            </a:r>
          </a:p>
          <a:p>
            <a:r>
              <a:rPr lang="pt-BR" sz="1800" dirty="0" smtClean="0"/>
              <a:t>Mudanças  positivas na percepção da população das cidades em relação aos assentados.</a:t>
            </a:r>
          </a:p>
          <a:p>
            <a:endParaRPr lang="pt-BR" sz="1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79512" y="7647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</a:rPr>
              <a:t>QUADRO ANALÍTICO: CIRCUITOS CURTOS DE PROXIMIDADE</a:t>
            </a:r>
            <a:endParaRPr lang="pt-B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 rot="16200000">
            <a:off x="-1197163" y="3858766"/>
            <a:ext cx="396044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Dimensão  Social</a:t>
            </a:r>
            <a:endParaRPr lang="pt-BR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80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115616" y="1484784"/>
            <a:ext cx="3672408" cy="639762"/>
          </a:xfrm>
          <a:solidFill>
            <a:schemeClr val="tx2">
              <a:lumMod val="75000"/>
            </a:schemeClr>
          </a:solidFill>
        </p:spPr>
        <p:txBody>
          <a:bodyPr anchor="ctr">
            <a:normAutofit fontScale="92500"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Assentamento Milton Santos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1107093" y="2142008"/>
            <a:ext cx="3608923" cy="4455344"/>
          </a:xfrm>
        </p:spPr>
        <p:txBody>
          <a:bodyPr>
            <a:noAutofit/>
          </a:bodyPr>
          <a:lstStyle/>
          <a:p>
            <a:r>
              <a:rPr lang="pt-BR" sz="1800" dirty="0" smtClean="0"/>
              <a:t>Valorização de alimentos orgânicos, com fundamentos na agroecologia;</a:t>
            </a:r>
          </a:p>
          <a:p>
            <a:r>
              <a:rPr lang="pt-BR" sz="1800" dirty="0" smtClean="0"/>
              <a:t>Valorização de produção diversificada;</a:t>
            </a:r>
          </a:p>
          <a:p>
            <a:endParaRPr lang="pt-BR" sz="1600" dirty="0" smtClean="0"/>
          </a:p>
          <a:p>
            <a:endParaRPr lang="pt-BR" sz="160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>
          <a:xfrm>
            <a:off x="4932040" y="1484784"/>
            <a:ext cx="3960440" cy="639762"/>
          </a:xfrm>
          <a:solidFill>
            <a:schemeClr val="accent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Ass. Margarida Alves e </a:t>
            </a:r>
            <a:r>
              <a:rPr lang="pt-BR" dirty="0" err="1" smtClean="0">
                <a:solidFill>
                  <a:srgbClr val="FFC000"/>
                </a:solidFill>
              </a:rPr>
              <a:t>Antonio</a:t>
            </a:r>
            <a:r>
              <a:rPr lang="pt-BR" dirty="0" smtClean="0">
                <a:solidFill>
                  <a:srgbClr val="FFC000"/>
                </a:solidFill>
              </a:rPr>
              <a:t> Conselheiro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>
          <a:xfrm>
            <a:off x="4932040" y="2132856"/>
            <a:ext cx="3888432" cy="395128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Estímulo à produção diversificada;</a:t>
            </a:r>
          </a:p>
          <a:p>
            <a:r>
              <a:rPr lang="pt-BR" sz="1800" dirty="0" smtClean="0"/>
              <a:t>Inicialmente a produção era voltada ao autoconsumo; atualmente visa também à comercialização;</a:t>
            </a:r>
          </a:p>
          <a:p>
            <a:r>
              <a:rPr lang="pt-BR" sz="1800" dirty="0" smtClean="0"/>
              <a:t>Projetos de agroecologia</a:t>
            </a:r>
          </a:p>
          <a:p>
            <a:endParaRPr lang="pt-BR" sz="1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79512" y="7647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</a:rPr>
              <a:t>QUADRO ANALÍTICO: CIRCUITOS CURTOS DE PROXIMIDADE</a:t>
            </a:r>
            <a:endParaRPr lang="pt-B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 rot="16200000">
            <a:off x="-1197163" y="3858766"/>
            <a:ext cx="3960440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Dimensão  Ambiental</a:t>
            </a:r>
            <a:endParaRPr lang="pt-BR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3544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115616" y="1484784"/>
            <a:ext cx="3672408" cy="639762"/>
          </a:xfrm>
          <a:solidFill>
            <a:schemeClr val="tx2">
              <a:lumMod val="75000"/>
            </a:schemeClr>
          </a:solidFill>
        </p:spPr>
        <p:txBody>
          <a:bodyPr anchor="ctr">
            <a:normAutofit fontScale="92500"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Assentamento Milton Santos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1107093" y="2142008"/>
            <a:ext cx="3608923" cy="4455344"/>
          </a:xfrm>
        </p:spPr>
        <p:txBody>
          <a:bodyPr>
            <a:noAutofit/>
          </a:bodyPr>
          <a:lstStyle/>
          <a:p>
            <a:r>
              <a:rPr lang="pt-BR" sz="1800" dirty="0" smtClean="0"/>
              <a:t>PAA é um grande consumidor da produção do assentamento;</a:t>
            </a:r>
          </a:p>
          <a:p>
            <a:r>
              <a:rPr lang="pt-BR" sz="1800" dirty="0" smtClean="0"/>
              <a:t>Diversidade na produção: autonomia alimentar à famílias;</a:t>
            </a:r>
          </a:p>
          <a:p>
            <a:r>
              <a:rPr lang="pt-BR" sz="1800" dirty="0" smtClean="0"/>
              <a:t>Distinção e legitimação da agricultura praticada , contrária ao modelo  de monocultura de cana-de-açúcar;</a:t>
            </a:r>
          </a:p>
          <a:p>
            <a:r>
              <a:rPr lang="pt-BR" sz="1800" dirty="0" smtClean="0"/>
              <a:t>Novas formas de coesão social por meio da consciência da possibilidade de ser agricultor.</a:t>
            </a:r>
          </a:p>
          <a:p>
            <a:r>
              <a:rPr lang="pt-BR" sz="1800" dirty="0" smtClean="0"/>
              <a:t>Fonte de renda e estabilidade econômica.</a:t>
            </a:r>
          </a:p>
          <a:p>
            <a:endParaRPr lang="pt-BR" sz="1600" dirty="0" smtClean="0"/>
          </a:p>
          <a:p>
            <a:endParaRPr lang="pt-BR" sz="160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>
          <a:xfrm>
            <a:off x="4932040" y="1484784"/>
            <a:ext cx="3960440" cy="639762"/>
          </a:xfrm>
          <a:solidFill>
            <a:schemeClr val="accent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Ass. Margarida Alves e </a:t>
            </a:r>
            <a:r>
              <a:rPr lang="pt-BR" dirty="0" err="1" smtClean="0">
                <a:solidFill>
                  <a:srgbClr val="FFC000"/>
                </a:solidFill>
              </a:rPr>
              <a:t>Antonio</a:t>
            </a:r>
            <a:r>
              <a:rPr lang="pt-BR" dirty="0" smtClean="0">
                <a:solidFill>
                  <a:srgbClr val="FFC000"/>
                </a:solidFill>
              </a:rPr>
              <a:t> Conselheiro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>
          <a:xfrm>
            <a:off x="4932040" y="2132856"/>
            <a:ext cx="3888432" cy="439248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Fonte de renda e estabilidade econômica;</a:t>
            </a:r>
          </a:p>
          <a:p>
            <a:r>
              <a:rPr lang="pt-BR" sz="1800" dirty="0" smtClean="0"/>
              <a:t>Atividades agrícolas e não-agrícolas determinada por questões de oportunidade;</a:t>
            </a:r>
          </a:p>
          <a:p>
            <a:r>
              <a:rPr lang="pt-BR" sz="1800" dirty="0" smtClean="0"/>
              <a:t>PAA como instrumento para evitar a formação do proletariado rural;</a:t>
            </a:r>
          </a:p>
          <a:p>
            <a:r>
              <a:rPr lang="pt-BR" sz="1800" dirty="0" smtClean="0"/>
              <a:t>Agricultores que aderiram ao PAA tem renda superior aos demais;</a:t>
            </a:r>
          </a:p>
          <a:p>
            <a:r>
              <a:rPr lang="pt-BR" sz="1800" dirty="0" smtClean="0"/>
              <a:t>Produção  originária dos quintais (trabalho feminino): destinação dos produtos para a comercialização </a:t>
            </a:r>
          </a:p>
          <a:p>
            <a:r>
              <a:rPr lang="pt-BR" sz="1800" dirty="0" smtClean="0"/>
              <a:t>Menos dependência do Bolsa-Família</a:t>
            </a:r>
          </a:p>
          <a:p>
            <a:endParaRPr lang="pt-BR" sz="1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79512" y="7647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</a:rPr>
              <a:t>QUADRO ANALÍTICO: CIRCUITOS CURTOS DE PROXIMIDADE</a:t>
            </a:r>
            <a:endParaRPr lang="pt-B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 rot="16200000">
            <a:off x="-1306316" y="3967919"/>
            <a:ext cx="4178746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Dimensão econômica</a:t>
            </a:r>
            <a:endParaRPr lang="pt-BR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6882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600" b="1" dirty="0" smtClean="0">
                <a:solidFill>
                  <a:schemeClr val="accent3">
                    <a:lumMod val="50000"/>
                  </a:schemeClr>
                </a:solidFill>
              </a:rPr>
              <a:t>Programa de Aquisição de Alimentos (PAA) no Estado de São Paulo: agricultura de proximidade em questão</a:t>
            </a:r>
          </a:p>
          <a:p>
            <a:endParaRPr lang="pt-BR" sz="3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MORUZZI MARQUES, Paulo Eduardo; LE MOAL, Marcos Freitas; ANDRADE, Ana Gianfrancesco Freire de. </a:t>
            </a:r>
            <a:r>
              <a:rPr lang="pt-B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Ruris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v. 8, n. 1, mar/2014, p. 63-89</a:t>
            </a:r>
          </a:p>
          <a:p>
            <a:endParaRPr lang="pt-BR" sz="4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4974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115616" y="1484784"/>
            <a:ext cx="3672408" cy="639762"/>
          </a:xfrm>
          <a:solidFill>
            <a:schemeClr val="tx2">
              <a:lumMod val="75000"/>
            </a:schemeClr>
          </a:solidFill>
        </p:spPr>
        <p:txBody>
          <a:bodyPr anchor="ctr">
            <a:normAutofit fontScale="92500"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Assentamento Milton Santos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1107093" y="2142008"/>
            <a:ext cx="3608923" cy="4455344"/>
          </a:xfrm>
        </p:spPr>
        <p:txBody>
          <a:bodyPr>
            <a:noAutofit/>
          </a:bodyPr>
          <a:lstStyle/>
          <a:p>
            <a:r>
              <a:rPr lang="pt-BR" sz="1800" dirty="0" smtClean="0"/>
              <a:t>Diversificação garante melhoria na qualidade da alimentação das famílias;</a:t>
            </a:r>
          </a:p>
          <a:p>
            <a:r>
              <a:rPr lang="pt-BR" sz="1800" dirty="0" smtClean="0"/>
              <a:t>Produção agrícola determinada para o autoconsumo e ao PAA;</a:t>
            </a:r>
          </a:p>
          <a:p>
            <a:r>
              <a:rPr lang="pt-BR" sz="1800" dirty="0" smtClean="0"/>
              <a:t>Reeducação alimentar;</a:t>
            </a:r>
          </a:p>
          <a:p>
            <a:r>
              <a:rPr lang="pt-BR" sz="1800" dirty="0" smtClean="0"/>
              <a:t>Consumo de alimentos regionais e sazonais;</a:t>
            </a:r>
          </a:p>
          <a:p>
            <a:endParaRPr lang="pt-BR" sz="1800" dirty="0" smtClean="0"/>
          </a:p>
          <a:p>
            <a:endParaRPr lang="pt-BR" sz="1600" dirty="0" smtClean="0"/>
          </a:p>
          <a:p>
            <a:endParaRPr lang="pt-BR" sz="160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>
          <a:xfrm>
            <a:off x="4932040" y="1484784"/>
            <a:ext cx="3960440" cy="639762"/>
          </a:xfrm>
          <a:solidFill>
            <a:schemeClr val="accent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Ass. Margarida Alves e </a:t>
            </a:r>
            <a:r>
              <a:rPr lang="pt-BR" dirty="0" err="1" smtClean="0">
                <a:solidFill>
                  <a:srgbClr val="FFC000"/>
                </a:solidFill>
              </a:rPr>
              <a:t>Antonio</a:t>
            </a:r>
            <a:r>
              <a:rPr lang="pt-BR" dirty="0" smtClean="0">
                <a:solidFill>
                  <a:srgbClr val="FFC000"/>
                </a:solidFill>
              </a:rPr>
              <a:t> Conselheiro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>
          <a:xfrm>
            <a:off x="4932040" y="2132856"/>
            <a:ext cx="3888432" cy="439248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Melhora no acolhimento dos assistidos pelas instituições beneficiárias do PAA;</a:t>
            </a:r>
          </a:p>
          <a:p>
            <a:r>
              <a:rPr lang="pt-BR" sz="1800" dirty="0" smtClean="0"/>
              <a:t>Diversificação  na alimentação  e melhoria da qualidade nutricional dos alimentos consumidos;</a:t>
            </a:r>
          </a:p>
          <a:p>
            <a:endParaRPr lang="pt-BR" sz="1800" dirty="0" smtClean="0"/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79512" y="7647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</a:rPr>
              <a:t>QUADRO ANALÍTICO: CIRCUITOS CURTOS DE PROXIMIDADE</a:t>
            </a:r>
            <a:endParaRPr lang="pt-B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 rot="16200000">
            <a:off x="-1306316" y="3967919"/>
            <a:ext cx="4178746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Dimensão dos Produtos</a:t>
            </a:r>
            <a:endParaRPr lang="pt-BR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1428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</a:rPr>
              <a:t>Considerações Finais</a:t>
            </a:r>
          </a:p>
          <a:p>
            <a:pPr algn="ctr"/>
            <a:endParaRPr lang="pt-BR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accent2">
                    <a:lumMod val="50000"/>
                  </a:schemeClr>
                </a:solidFill>
              </a:rPr>
              <a:t>PAA é uma política impactante no aspecto social e econômico das famílias da agricultura familiar e os beneficiados pelos programas sociais de alimentação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accent2">
                    <a:lumMod val="50000"/>
                  </a:schemeClr>
                </a:solidFill>
              </a:rPr>
              <a:t>A adoção da estratégia dos CCP na PAA foi fundamental para o sucesso da política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accent2">
                    <a:lumMod val="50000"/>
                  </a:schemeClr>
                </a:solidFill>
              </a:rPr>
              <a:t>Os casos em estudo evidenciam resultados positivos da política pública (macrossocial) em relação a transformações de nível </a:t>
            </a:r>
            <a:r>
              <a:rPr lang="pt-BR" sz="2400" dirty="0" err="1" smtClean="0">
                <a:solidFill>
                  <a:schemeClr val="accent2">
                    <a:lumMod val="50000"/>
                  </a:schemeClr>
                </a:solidFill>
              </a:rPr>
              <a:t>microssocial</a:t>
            </a:r>
            <a:r>
              <a:rPr lang="pt-BR" sz="2400" dirty="0" smtClean="0">
                <a:solidFill>
                  <a:schemeClr val="accent2">
                    <a:lumMod val="50000"/>
                  </a:schemeClr>
                </a:solidFill>
              </a:rPr>
              <a:t>  (estabelecimento de laços comunitários, de solidariedade e </a:t>
            </a:r>
            <a:r>
              <a:rPr lang="pt-BR" sz="2400" smtClean="0">
                <a:solidFill>
                  <a:schemeClr val="accent2">
                    <a:lumMod val="50000"/>
                  </a:schemeClr>
                </a:solidFill>
              </a:rPr>
              <a:t>colaboração) </a:t>
            </a:r>
            <a:endParaRPr lang="pt-BR" sz="2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296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800" b="1" dirty="0" smtClean="0">
                <a:solidFill>
                  <a:schemeClr val="tx2">
                    <a:lumMod val="50000"/>
                  </a:schemeClr>
                </a:solidFill>
              </a:rPr>
              <a:t>Obrigada!</a:t>
            </a:r>
          </a:p>
          <a:p>
            <a:pPr algn="ctr"/>
            <a:r>
              <a:rPr lang="pt-BR" sz="3200" b="1" dirty="0" smtClean="0">
                <a:solidFill>
                  <a:schemeClr val="tx2">
                    <a:lumMod val="50000"/>
                  </a:schemeClr>
                </a:solidFill>
              </a:rPr>
              <a:t>moyobi@usp.br</a:t>
            </a:r>
          </a:p>
        </p:txBody>
      </p:sp>
    </p:spTree>
    <p:extLst>
      <p:ext uri="{BB962C8B-B14F-4D97-AF65-F5344CB8AC3E}">
        <p14:creationId xmlns:p14="http://schemas.microsoft.com/office/powerpoint/2010/main" val="7926321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04664"/>
            <a:ext cx="9144000" cy="5976664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accent2">
                    <a:lumMod val="50000"/>
                  </a:schemeClr>
                </a:solidFill>
              </a:rPr>
              <a:t>SOBRE O </a:t>
            </a:r>
          </a:p>
          <a:p>
            <a:r>
              <a:rPr lang="pt-BR" sz="3200" b="1" dirty="0" smtClean="0">
                <a:solidFill>
                  <a:schemeClr val="accent2">
                    <a:lumMod val="50000"/>
                  </a:schemeClr>
                </a:solidFill>
              </a:rPr>
              <a:t>ARTIGO</a:t>
            </a:r>
          </a:p>
          <a:p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1835696" y="404664"/>
            <a:ext cx="0" cy="576064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267744" y="476672"/>
            <a:ext cx="662473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chemeClr val="accent2">
                    <a:lumMod val="50000"/>
                  </a:schemeClr>
                </a:solidFill>
              </a:rPr>
              <a:t>Divulgação de resultados de duas pesquisas sobre instalação de assentamentos em São Paulo</a:t>
            </a:r>
            <a:r>
              <a:rPr lang="pt-BR" sz="1600" dirty="0" smtClean="0"/>
              <a:t>: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600" dirty="0" smtClean="0"/>
              <a:t>Resultados parciais da pesquisa “Múltiplos impactos da instalação de assentamentos: estudo de casos situados próximos das grandes metrópoles paulistas”, realizada sobre o assentamento Milton Santos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600" dirty="0" smtClean="0"/>
              <a:t>Avaliação dos impactos do PAA – Programa de Aquisição de Alimentos sobre famílias assentadas do Pontal do Paranapanema  (Assentamentos </a:t>
            </a:r>
            <a:r>
              <a:rPr lang="pt-BR" sz="1600" dirty="0" err="1" smtClean="0"/>
              <a:t>Antonio</a:t>
            </a:r>
            <a:r>
              <a:rPr lang="pt-BR" sz="1600" dirty="0" smtClean="0"/>
              <a:t> Conselheiro e Margarida Alves)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chemeClr val="accent2">
                    <a:lumMod val="50000"/>
                  </a:schemeClr>
                </a:solidFill>
              </a:rPr>
              <a:t>Objetivo: </a:t>
            </a:r>
            <a:r>
              <a:rPr lang="pt-BR" sz="1600" dirty="0" smtClean="0"/>
              <a:t>Identificar mudanças provocadas pela adesão ao PAA, na modalidade “Compra Direta da Agricultura Familiar com Doação Simultânea” (DS-PAA), baseada em circuitos curtos de proximidade (CCP).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chemeClr val="accent2">
                    <a:lumMod val="50000"/>
                  </a:schemeClr>
                </a:solidFill>
              </a:rPr>
              <a:t>Hipótese</a:t>
            </a:r>
            <a:r>
              <a:rPr lang="pt-BR" sz="1600" dirty="0" smtClean="0"/>
              <a:t>: PAA contribui para (1) difundir um novo modelo de política pública agroalimentar, baseada numa produção agrícola diversificada, orgânica e local;  (2) permitir a emergência de novas formas de solidariedade entre famílias de agricultores desfavorecidos e beneficiários de assistência social pública;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chemeClr val="accent2">
                    <a:lumMod val="50000"/>
                  </a:schemeClr>
                </a:solidFill>
              </a:rPr>
              <a:t>Referencial teórico</a:t>
            </a:r>
            <a:r>
              <a:rPr lang="pt-BR" sz="1600" dirty="0" smtClean="0"/>
              <a:t>:  Multifuncionalidade da agricultura + circuitos curtos de proximidade (</a:t>
            </a:r>
            <a:r>
              <a:rPr lang="pt-BR" sz="1600" dirty="0" err="1" smtClean="0"/>
              <a:t>Darrot</a:t>
            </a:r>
            <a:r>
              <a:rPr lang="pt-BR" sz="1600" dirty="0" smtClean="0"/>
              <a:t> e Durant)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44572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23728" y="0"/>
            <a:ext cx="7020272" cy="6858000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121074" y="471726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 SE DEFINEM POLÍTICAS PÚBLICAS?</a:t>
            </a: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95536" y="2335348"/>
            <a:ext cx="3960440" cy="4135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rgbClr val="003300"/>
                </a:solidFill>
              </a:rPr>
              <a:t>ANÁLISES CLÁSSICAS</a:t>
            </a:r>
            <a:r>
              <a:rPr lang="pt-BR" sz="2000" b="1" dirty="0" smtClean="0">
                <a:solidFill>
                  <a:srgbClr val="003300"/>
                </a:solidFill>
              </a:rPr>
              <a:t> </a:t>
            </a:r>
          </a:p>
          <a:p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abordagem é funcionalista: são prescritivas e pressupõe a conformação do mundo às ideias, por meio de uma interpretação racional da realidade.</a:t>
            </a:r>
          </a:p>
          <a:p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Não negam a influência das ideias, mas estas passam implícitas (são omitidas) nestas abordagens.</a:t>
            </a:r>
          </a:p>
          <a:p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Teoria da burocracia, de Weber;</a:t>
            </a:r>
          </a:p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Economia política de bens públicos;</a:t>
            </a:r>
          </a:p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Análise Sequencial.</a:t>
            </a:r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445110" y="1124744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accent2">
                    <a:lumMod val="50000"/>
                  </a:schemeClr>
                </a:solidFill>
              </a:rPr>
              <a:t>MASSARDIER, Gilles. Cognição, políticas públicas e ações públicas: entre coerência, fragmentação e aprendizados. In  Análise comparada de políticas agrícolas: uma agenda em transformação. </a:t>
            </a:r>
            <a:r>
              <a:rPr lang="pt-BR" sz="1600" dirty="0" err="1" smtClean="0">
                <a:solidFill>
                  <a:schemeClr val="accent2">
                    <a:lumMod val="50000"/>
                  </a:schemeClr>
                </a:solidFill>
              </a:rPr>
              <a:t>Orgs</a:t>
            </a:r>
            <a:r>
              <a:rPr lang="pt-BR" sz="16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pt-BR" sz="1600" dirty="0" err="1" smtClean="0">
                <a:solidFill>
                  <a:schemeClr val="accent2">
                    <a:lumMod val="50000"/>
                  </a:schemeClr>
                </a:solidFill>
              </a:rPr>
              <a:t>Bonnal</a:t>
            </a:r>
            <a:r>
              <a:rPr lang="pt-BR" sz="1600" dirty="0" smtClean="0">
                <a:solidFill>
                  <a:schemeClr val="accent2">
                    <a:lumMod val="50000"/>
                  </a:schemeClr>
                </a:solidFill>
              </a:rPr>
              <a:t>, Philippe; Leite, Sérgio Pereira. Rio de Janeiro: </a:t>
            </a:r>
            <a:r>
              <a:rPr lang="pt-BR" sz="1600" dirty="0" err="1" smtClean="0">
                <a:solidFill>
                  <a:schemeClr val="accent2">
                    <a:lumMod val="50000"/>
                  </a:schemeClr>
                </a:solidFill>
              </a:rPr>
              <a:t>Mauad</a:t>
            </a:r>
            <a:r>
              <a:rPr lang="pt-BR" sz="1600" dirty="0" smtClean="0">
                <a:solidFill>
                  <a:schemeClr val="accent2">
                    <a:lumMod val="50000"/>
                  </a:schemeClr>
                </a:solidFill>
              </a:rPr>
              <a:t> X. 2011, p. 69-91</a:t>
            </a:r>
            <a:endParaRPr lang="pt-BR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644008" y="2335348"/>
            <a:ext cx="4104456" cy="4135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ANÁLISE COGNITIVA</a:t>
            </a:r>
            <a:endParaRPr lang="pt-BR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Desnaturaliza as abordagens tradicionais, destacando o papel das ideias e das decisões não-racionais.</a:t>
            </a:r>
          </a:p>
          <a:p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Há uma “variedade de ‘razões para agir’”, por vezes orientada pelo </a:t>
            </a:r>
            <a:r>
              <a:rPr lang="pt-BR" dirty="0" err="1" smtClean="0">
                <a:solidFill>
                  <a:schemeClr val="tx2">
                    <a:lumMod val="50000"/>
                  </a:schemeClr>
                </a:solidFill>
              </a:rPr>
              <a:t>autointeresse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 e não pelo bem-estar coletivo (fenômeno NIMBY = </a:t>
            </a:r>
            <a:r>
              <a:rPr lang="pt-BR" i="1" dirty="0" err="1" smtClean="0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pt-BR" i="1" dirty="0" smtClean="0">
                <a:solidFill>
                  <a:schemeClr val="tx2">
                    <a:lumMod val="50000"/>
                  </a:schemeClr>
                </a:solidFill>
              </a:rPr>
              <a:t> in </a:t>
            </a:r>
            <a:r>
              <a:rPr lang="pt-BR" i="1" dirty="0" err="1" smtClean="0">
                <a:solidFill>
                  <a:schemeClr val="tx2">
                    <a:lumMod val="50000"/>
                  </a:schemeClr>
                </a:solidFill>
              </a:rPr>
              <a:t>my</a:t>
            </a:r>
            <a:r>
              <a:rPr lang="pt-BR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i="1" dirty="0" err="1" smtClean="0">
                <a:solidFill>
                  <a:schemeClr val="tx2">
                    <a:lumMod val="50000"/>
                  </a:schemeClr>
                </a:solidFill>
              </a:rPr>
              <a:t>backyard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Instituições: construções sociais da realidade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5542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23728" y="0"/>
            <a:ext cx="7020272" cy="6858000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121074" y="471726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 SE DEFINEM POLÍTICAS PÚBLICAS?</a:t>
            </a: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417701" y="1309936"/>
            <a:ext cx="6432326" cy="4999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rgbClr val="003300"/>
                </a:solidFill>
              </a:rPr>
              <a:t>1. BUROCRACIA (WEBER)</a:t>
            </a:r>
            <a:endParaRPr lang="pt-BR" sz="2000" b="1" dirty="0" smtClean="0">
              <a:solidFill>
                <a:srgbClr val="003300"/>
              </a:solidFill>
            </a:endParaRP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Conhecimento do mundo: BUROCRATAS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Burocratas tem competência: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Porque são legitimados pelo sistema (leis);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Porque são técnicos (racionalidade).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Administrados se submetem: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Porque acreditam no poder do Estado;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Porque confiam no conhecimento técnico dos burocratas.</a:t>
            </a:r>
          </a:p>
          <a:p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8823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23728" y="0"/>
            <a:ext cx="7020272" cy="6858000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121074" y="471726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 SE DEFINEM POLÍTICAS PÚBLICAS?</a:t>
            </a: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417701" y="1309936"/>
            <a:ext cx="6432326" cy="4135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rgbClr val="003300"/>
                </a:solidFill>
              </a:rPr>
              <a:t>2. ECONOMIA POLÍTICA DE BENS PÚBLICOS</a:t>
            </a:r>
            <a:endParaRPr lang="pt-BR" sz="2000" b="1" dirty="0" smtClean="0">
              <a:solidFill>
                <a:srgbClr val="003300"/>
              </a:solidFill>
            </a:endParaRP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Princípio fundamental: O mercado define preço aos bens públicos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Ótimo de Pareto: eficiência econômica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Escolhas racionais: maximização do bem estar x minimização do dispêndio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Preferências: enfatiza a escolha e as possibilidades dentro de um sistema de escolhas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906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23728" y="0"/>
            <a:ext cx="7020272" cy="6858000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121074" y="471726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 SE DEFINEM POLÍTICAS PÚBLICAS?</a:t>
            </a: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417701" y="1309936"/>
            <a:ext cx="6432326" cy="4999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>
                <a:solidFill>
                  <a:srgbClr val="003300"/>
                </a:solidFill>
              </a:rPr>
              <a:t>3</a:t>
            </a:r>
            <a:r>
              <a:rPr lang="pt-BR" sz="2400" b="1" dirty="0" smtClean="0">
                <a:solidFill>
                  <a:srgbClr val="003300"/>
                </a:solidFill>
              </a:rPr>
              <a:t>. ANÁLISE SEQUENCIAL</a:t>
            </a:r>
            <a:endParaRPr lang="pt-BR" sz="2000" b="1" dirty="0" smtClean="0">
              <a:solidFill>
                <a:srgbClr val="003300"/>
              </a:solidFill>
            </a:endParaRP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Política pública é um conjunto de fenômenos organizados numa sequencia temporal: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Identificação do problema;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Formulação de uma solução ou de uma ação;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Tomada de decisão;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Aplicação da ação;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Avaliação dos resultados.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Decisão tomada por racionalidade técnica;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Nem sempre o processo é linear (sequencial), mas as etapas podem ocorrer em paralelo ou de forma invertida.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32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23728" y="0"/>
            <a:ext cx="7020272" cy="6858000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 SE DEFINEM POLÍTICAS PÚBLICAS?</a:t>
            </a: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843808" y="220486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Representação 1</a:t>
            </a:r>
            <a:endParaRPr lang="pt-BR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347864" y="256490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Representação 2</a:t>
            </a:r>
            <a:endParaRPr lang="pt-BR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843808" y="299695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Representação 3</a:t>
            </a:r>
            <a:endParaRPr lang="pt-BR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2483768" y="1576536"/>
            <a:ext cx="6408712" cy="358065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ABORDAGEM COGNITIVA DE POLÍTICAS PÚBLICAS</a:t>
            </a:r>
          </a:p>
          <a:p>
            <a:endParaRPr lang="pt-BR" sz="2800" b="1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Políticas públicas: sistema de interpretação do real;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Atores públicos e privados agem nas políticas públicas;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Ênfase no caráter simbólico da política;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Construção com base nas representações da realidade.</a:t>
            </a:r>
          </a:p>
        </p:txBody>
      </p:sp>
    </p:spTree>
    <p:extLst>
      <p:ext uri="{BB962C8B-B14F-4D97-AF65-F5344CB8AC3E}">
        <p14:creationId xmlns:p14="http://schemas.microsoft.com/office/powerpoint/2010/main" val="21537741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trans="24000" size="34"/>
                    </a14:imgEffect>
                  </a14:imgLayer>
                </a14:imgProps>
              </a:ext>
            </a:extLst>
          </a:blip>
          <a:srcRect/>
          <a:stretch>
            <a:fillRect l="-19000" t="-2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23728" y="0"/>
            <a:ext cx="7020272" cy="6858000"/>
          </a:xfrm>
          <a:prstGeom prst="rect">
            <a:avLst/>
          </a:prstGeom>
          <a:solidFill>
            <a:srgbClr val="EBF1DE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 SE DEFINEM POLÍTICAS PÚBLICAS?</a:t>
            </a: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Apud 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Miller (2010)</a:t>
            </a:r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endParaRPr lang="pt-B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2374819" y="1777266"/>
            <a:ext cx="2233185" cy="172819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>
            <a:stCxn id="8" idx="7"/>
          </p:cNvCxnSpPr>
          <p:nvPr/>
        </p:nvCxnSpPr>
        <p:spPr>
          <a:xfrm flipV="1">
            <a:off x="4280962" y="1777266"/>
            <a:ext cx="614137" cy="25308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4895099" y="1237152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</a:rPr>
              <a:t>REFERENCIAL</a:t>
            </a:r>
          </a:p>
          <a:p>
            <a:r>
              <a:rPr lang="pt-BR" sz="1600" b="1" dirty="0" smtClean="0">
                <a:solidFill>
                  <a:schemeClr val="accent2">
                    <a:lumMod val="50000"/>
                  </a:schemeClr>
                </a:solidFill>
              </a:rPr>
              <a:t>Conjunto de representações da realidade em dado tempo e espaço</a:t>
            </a:r>
            <a:endParaRPr lang="pt-BR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5" name="Conector de seta reta 14"/>
          <p:cNvCxnSpPr/>
          <p:nvPr/>
        </p:nvCxnSpPr>
        <p:spPr>
          <a:xfrm>
            <a:off x="6156176" y="2317326"/>
            <a:ext cx="0" cy="648072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5223190" y="3028404"/>
            <a:ext cx="2160240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C00000"/>
                </a:solidFill>
              </a:rPr>
              <a:t>POLÍTICA PÚBLICA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663319" y="216343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Representação 1</a:t>
            </a:r>
            <a:endParaRPr lang="pt-BR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2933115" y="246796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Representação 2</a:t>
            </a:r>
            <a:endParaRPr lang="pt-BR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663319" y="273634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Representação 3</a:t>
            </a:r>
            <a:endParaRPr lang="pt-BR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467544" y="4797152"/>
            <a:ext cx="8280920" cy="187220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ABORDAGEM COGNITIVA DE POLÍTICAS PÚBLICAS</a:t>
            </a:r>
          </a:p>
          <a:p>
            <a:r>
              <a:rPr lang="pt-BR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Entende as políticas públicas como um sistema de interpretação do real, dentro da qual os diversos atores públicos e privados poderão se conduzir. Nestas destaca-se o peso simbólico da política, em contraste com abordagens tradicionais.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2986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1875</Words>
  <Application>Microsoft Office PowerPoint</Application>
  <PresentationFormat>Apresentação na tela (4:3)</PresentationFormat>
  <Paragraphs>386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Conceitos e análises de  políticas públicas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Monica</dc:creator>
  <cp:lastModifiedBy>Monica</cp:lastModifiedBy>
  <cp:revision>47</cp:revision>
  <dcterms:created xsi:type="dcterms:W3CDTF">2017-10-03T17:58:39Z</dcterms:created>
  <dcterms:modified xsi:type="dcterms:W3CDTF">2017-10-04T11:32:09Z</dcterms:modified>
</cp:coreProperties>
</file>