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302" r:id="rId22"/>
    <p:sldId id="304" r:id="rId23"/>
    <p:sldId id="301" r:id="rId24"/>
    <p:sldId id="284" r:id="rId25"/>
    <p:sldId id="285" r:id="rId26"/>
    <p:sldId id="286" r:id="rId27"/>
    <p:sldId id="287" r:id="rId28"/>
    <p:sldId id="288" r:id="rId29"/>
    <p:sldId id="289" r:id="rId30"/>
    <p:sldId id="292" r:id="rId31"/>
    <p:sldId id="293" r:id="rId32"/>
    <p:sldId id="294" r:id="rId33"/>
    <p:sldId id="295" r:id="rId34"/>
    <p:sldId id="297" r:id="rId35"/>
    <p:sldId id="305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EAA3"/>
    <a:srgbClr val="E70BC8"/>
    <a:srgbClr val="B709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4E99-2618-4D28-8895-42716068EDE4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320-DDDA-4041-B0F4-2AE65B633D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4E99-2618-4D28-8895-42716068EDE4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320-DDDA-4041-B0F4-2AE65B633D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4E99-2618-4D28-8895-42716068EDE4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320-DDDA-4041-B0F4-2AE65B633D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4E99-2618-4D28-8895-42716068EDE4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320-DDDA-4041-B0F4-2AE65B633D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4E99-2618-4D28-8895-42716068EDE4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320-DDDA-4041-B0F4-2AE65B633D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4E99-2618-4D28-8895-42716068EDE4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320-DDDA-4041-B0F4-2AE65B633D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4E99-2618-4D28-8895-42716068EDE4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320-DDDA-4041-B0F4-2AE65B633D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4E99-2618-4D28-8895-42716068EDE4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320-DDDA-4041-B0F4-2AE65B633D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4E99-2618-4D28-8895-42716068EDE4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320-DDDA-4041-B0F4-2AE65B633D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4E99-2618-4D28-8895-42716068EDE4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320-DDDA-4041-B0F4-2AE65B633D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4E99-2618-4D28-8895-42716068EDE4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320-DDDA-4041-B0F4-2AE65B633D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4E99-2618-4D28-8895-42716068EDE4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4320-DDDA-4041-B0F4-2AE65B633D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Seminário:</a:t>
            </a:r>
            <a:br>
              <a:rPr lang="pt-BR" dirty="0" smtClean="0"/>
            </a:br>
            <a:r>
              <a:rPr lang="pt-BR" dirty="0" smtClean="0"/>
              <a:t>Corrente elétrica e Lei de Ohm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Complementos de eletromagnetismo</a:t>
            </a:r>
          </a:p>
          <a:p>
            <a:r>
              <a:rPr lang="pt-BR" dirty="0" err="1" smtClean="0"/>
              <a:t>Profª</a:t>
            </a:r>
            <a:r>
              <a:rPr lang="pt-BR" dirty="0" smtClean="0"/>
              <a:t> Suzana</a:t>
            </a:r>
          </a:p>
          <a:p>
            <a:r>
              <a:rPr lang="pt-BR" dirty="0" err="1" smtClean="0"/>
              <a:t>Profª</a:t>
            </a:r>
            <a:r>
              <a:rPr lang="pt-BR" dirty="0" smtClean="0"/>
              <a:t> Valéria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Por que o vetor densidade de corrente?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Diretamente relacionado às velocidades dos portadores de carga.</a:t>
            </a:r>
          </a:p>
          <a:p>
            <a:endParaRPr lang="pt-BR" dirty="0"/>
          </a:p>
        </p:txBody>
      </p:sp>
      <p:pic>
        <p:nvPicPr>
          <p:cNvPr id="4" name="Imagem 3" descr="confuso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140968"/>
            <a:ext cx="45720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007" y="1268760"/>
            <a:ext cx="21050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13906"/>
            <a:ext cx="21050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Analogia do Enxame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1050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491880" y="2492896"/>
            <a:ext cx="1008112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7" idx="3"/>
          </p:cNvCxnSpPr>
          <p:nvPr/>
        </p:nvCxnSpPr>
        <p:spPr>
          <a:xfrm flipV="1">
            <a:off x="4499992" y="2204864"/>
            <a:ext cx="1152128" cy="7560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436096" y="148478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N abelhas por unidade de volume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04048" y="2852936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chemeClr val="bg2"/>
                </a:solidFill>
                <a:sym typeface="Wingdings" pitchFamily="2" charset="2"/>
              </a:rPr>
              <a:t> Supor mesma velocidade v </a:t>
            </a:r>
            <a:endParaRPr lang="pt-BR" sz="2400" b="1" u="sng" dirty="0">
              <a:solidFill>
                <a:schemeClr val="bg2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8604448" y="2924944"/>
            <a:ext cx="288032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59812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283748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708920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08920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564904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Analogia do Enxame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1403648" y="4437112"/>
            <a:ext cx="3024336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411760" y="44179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rgbClr val="C00000"/>
                </a:solidFill>
              </a:rPr>
              <a:t>v.dt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44008" y="224725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solidFill>
                  <a:srgbClr val="B7099E"/>
                </a:solidFill>
              </a:rPr>
              <a:t>dS</a:t>
            </a:r>
            <a:endParaRPr lang="pt-BR" sz="2400" b="1" dirty="0">
              <a:solidFill>
                <a:srgbClr val="B7099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348880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916832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ixaDeTexto 20"/>
          <p:cNvSpPr txBox="1"/>
          <p:nvPr/>
        </p:nvSpPr>
        <p:spPr>
          <a:xfrm>
            <a:off x="5364088" y="170080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sym typeface="Wingdings" pitchFamily="2" charset="2"/>
              </a:rPr>
              <a:t> As abelhas que atravessam a superfície </a:t>
            </a:r>
            <a:r>
              <a:rPr lang="pt-BR" sz="2000" b="1" dirty="0" err="1" smtClean="0">
                <a:solidFill>
                  <a:srgbClr val="002060"/>
                </a:solidFill>
                <a:sym typeface="Wingdings" pitchFamily="2" charset="2"/>
              </a:rPr>
              <a:t>dS</a:t>
            </a:r>
            <a:r>
              <a:rPr lang="pt-BR" sz="2000" b="1" dirty="0" smtClean="0">
                <a:solidFill>
                  <a:srgbClr val="002060"/>
                </a:solidFill>
                <a:sym typeface="Wingdings" pitchFamily="2" charset="2"/>
              </a:rPr>
              <a:t> são as que estão em V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6444208" y="2348880"/>
            <a:ext cx="216024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/>
          <p:nvPr/>
        </p:nvCxnSpPr>
        <p:spPr>
          <a:xfrm flipH="1">
            <a:off x="6516216" y="2708920"/>
            <a:ext cx="72008" cy="10081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/>
          <p:cNvGraphicFramePr>
            <a:graphicFrameLocks noChangeAspect="1"/>
          </p:cNvGraphicFramePr>
          <p:nvPr/>
        </p:nvGraphicFramePr>
        <p:xfrm>
          <a:off x="5216638" y="3501008"/>
          <a:ext cx="3171786" cy="822315"/>
        </p:xfrm>
        <a:graphic>
          <a:graphicData uri="http://schemas.openxmlformats.org/presentationml/2006/ole">
            <p:oleObj spid="_x0000_s5123" name="Equação" r:id="rId4" imgW="685800" imgH="177480" progId="Equation.3">
              <p:embed/>
            </p:oleObj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5148064" y="4653136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sym typeface="Wingdings" pitchFamily="2" charset="2"/>
              </a:rPr>
              <a:t> As abelhas que não atravessam: ou estão fora ou não chegam a tempo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61764" y="5941729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O número de abelhas que atravessam a superfície durante </a:t>
            </a:r>
            <a:r>
              <a:rPr lang="pt-BR" sz="2000" b="1" dirty="0" err="1" smtClean="0">
                <a:solidFill>
                  <a:srgbClr val="002060"/>
                </a:solidFill>
              </a:rPr>
              <a:t>dt</a:t>
            </a:r>
            <a:r>
              <a:rPr lang="pt-BR" sz="2000" b="1" dirty="0" smtClean="0">
                <a:solidFill>
                  <a:srgbClr val="002060"/>
                </a:solidFill>
              </a:rPr>
              <a:t> é: </a:t>
            </a:r>
            <a:r>
              <a:rPr lang="pt-BR" sz="2800" b="1" dirty="0" smtClean="0">
                <a:solidFill>
                  <a:srgbClr val="002060"/>
                </a:solidFill>
              </a:rPr>
              <a:t>NV = </a:t>
            </a:r>
            <a:r>
              <a:rPr lang="pt-BR" sz="2800" b="1" dirty="0" err="1" smtClean="0">
                <a:solidFill>
                  <a:schemeClr val="accent6">
                    <a:lumMod val="75000"/>
                  </a:schemeClr>
                </a:solidFill>
              </a:rPr>
              <a:t>NvdS</a:t>
            </a:r>
            <a:r>
              <a:rPr lang="pt-BR" sz="2800" b="1" dirty="0" err="1" smtClean="0">
                <a:solidFill>
                  <a:srgbClr val="002060"/>
                </a:solidFill>
              </a:rPr>
              <a:t>dt</a:t>
            </a:r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132856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427764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4200" y="2636912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916832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124744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980728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980728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980728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355756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003828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723908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299972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212976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212976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212976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284984"/>
            <a:ext cx="864096" cy="9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uxograma: Armazenamento de acesso direto 3"/>
          <p:cNvSpPr/>
          <p:nvPr/>
        </p:nvSpPr>
        <p:spPr>
          <a:xfrm>
            <a:off x="1331640" y="1556792"/>
            <a:ext cx="3312368" cy="1872208"/>
          </a:xfrm>
          <a:prstGeom prst="flowChartMagneticDrum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563888" y="1556792"/>
            <a:ext cx="1080120" cy="1872208"/>
          </a:xfrm>
          <a:prstGeom prst="ellipse">
            <a:avLst/>
          </a:prstGeom>
          <a:solidFill>
            <a:srgbClr val="B7099E"/>
          </a:solidFill>
          <a:ln>
            <a:solidFill>
              <a:srgbClr val="B70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1" grpId="0"/>
      <p:bldP spid="22" grpId="0" animBg="1"/>
      <p:bldP spid="26" grpId="0"/>
      <p:bldP spid="2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aixaDeTexto 91"/>
          <p:cNvSpPr txBox="1"/>
          <p:nvPr/>
        </p:nvSpPr>
        <p:spPr>
          <a:xfrm>
            <a:off x="5148064" y="1412776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Nº de Cargas durante </a:t>
            </a:r>
            <a:r>
              <a:rPr lang="pt-BR" sz="3200" b="1" dirty="0" err="1" smtClean="0"/>
              <a:t>dt</a:t>
            </a:r>
            <a:r>
              <a:rPr lang="pt-BR" sz="3200" b="1" dirty="0" smtClean="0"/>
              <a:t>:</a:t>
            </a:r>
          </a:p>
          <a:p>
            <a:pPr algn="ctr"/>
            <a:r>
              <a:rPr lang="pt-BR" sz="3200" b="1" dirty="0" smtClean="0"/>
              <a:t>NV=</a:t>
            </a:r>
            <a:r>
              <a:rPr lang="pt-BR" sz="3200" b="1" dirty="0" err="1" smtClean="0"/>
              <a:t>NvdSdt</a:t>
            </a:r>
            <a:endParaRPr lang="pt-BR" sz="3200" b="1" dirty="0" smtClean="0"/>
          </a:p>
          <a:p>
            <a:pPr algn="ctr"/>
            <a:endParaRPr lang="pt-BR" sz="3200" b="1" dirty="0" smtClean="0"/>
          </a:p>
          <a:p>
            <a:r>
              <a:rPr lang="pt-BR" sz="3200" b="1" dirty="0" smtClean="0"/>
              <a:t>Corrente:</a:t>
            </a:r>
          </a:p>
          <a:p>
            <a:endParaRPr lang="pt-BR" sz="3200" b="1" dirty="0" smtClean="0"/>
          </a:p>
          <a:p>
            <a:pPr algn="ctr"/>
            <a:r>
              <a:rPr lang="pt-BR" sz="3200" b="1" dirty="0" smtClean="0"/>
              <a:t>dI=q </a:t>
            </a:r>
            <a:r>
              <a:rPr lang="pt-BR" sz="3200" b="1" dirty="0" err="1" smtClean="0"/>
              <a:t>NvdS</a:t>
            </a:r>
            <a:endParaRPr lang="pt-BR" sz="32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Para as cargas temos as mesmas relações...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115616" y="3933056"/>
            <a:ext cx="3024336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123728" y="39138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v.dt</a:t>
            </a:r>
            <a:endParaRPr lang="pt-BR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55976" y="224725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ln>
                  <a:solidFill>
                    <a:schemeClr val="tx1"/>
                  </a:solidFill>
                </a:ln>
                <a:solidFill>
                  <a:srgbClr val="B7099E"/>
                </a:solidFill>
              </a:rPr>
              <a:t>dS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rgbClr val="B7099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403648" y="242088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1259632" y="29969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475656" y="16288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259632" y="191683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1475656" y="198884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691680" y="213285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835696" y="270892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547664" y="270892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1259632" y="278092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1763688" y="227687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1196008" y="17091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1691680" y="191683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1259632" y="206084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1331640" y="227687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1115616" y="227687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187624" y="256490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1475656" y="256490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1403648" y="29969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lipse 26"/>
          <p:cNvSpPr/>
          <p:nvPr/>
        </p:nvSpPr>
        <p:spPr>
          <a:xfrm>
            <a:off x="1619672" y="14847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1835696" y="16288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1475656" y="17728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1835696" y="198884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1907704" y="220486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1547664" y="220486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1763688" y="249289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1691680" y="29249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1979712" y="29249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Elipse 35"/>
          <p:cNvSpPr/>
          <p:nvPr/>
        </p:nvSpPr>
        <p:spPr>
          <a:xfrm>
            <a:off x="1403648" y="278092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1331640" y="263691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1907704" y="242088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1547664" y="29249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2051720" y="270892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1547664" y="32129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1691680" y="170080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2411760" y="198884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2195736" y="17728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2051720" y="220486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2051720" y="15567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1619672" y="234888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Elipse 48"/>
          <p:cNvSpPr/>
          <p:nvPr/>
        </p:nvSpPr>
        <p:spPr>
          <a:xfrm>
            <a:off x="2195736" y="32129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1412032" y="32129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/>
          <p:cNvSpPr/>
          <p:nvPr/>
        </p:nvSpPr>
        <p:spPr>
          <a:xfrm>
            <a:off x="1484040" y="34290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/>
          <p:cNvSpPr/>
          <p:nvPr/>
        </p:nvSpPr>
        <p:spPr>
          <a:xfrm>
            <a:off x="1979712" y="184482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/>
          <p:cNvSpPr/>
          <p:nvPr/>
        </p:nvSpPr>
        <p:spPr>
          <a:xfrm>
            <a:off x="1691680" y="314096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/>
          <p:cNvSpPr/>
          <p:nvPr/>
        </p:nvSpPr>
        <p:spPr>
          <a:xfrm>
            <a:off x="1988096" y="314096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/>
          <p:cNvSpPr/>
          <p:nvPr/>
        </p:nvSpPr>
        <p:spPr>
          <a:xfrm>
            <a:off x="2060104" y="33569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/>
          <p:cNvSpPr/>
          <p:nvPr/>
        </p:nvSpPr>
        <p:spPr>
          <a:xfrm>
            <a:off x="1700064" y="33569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/>
          <p:cNvSpPr/>
          <p:nvPr/>
        </p:nvSpPr>
        <p:spPr>
          <a:xfrm>
            <a:off x="2123728" y="29969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/>
          <p:cNvSpPr/>
          <p:nvPr/>
        </p:nvSpPr>
        <p:spPr>
          <a:xfrm>
            <a:off x="2195736" y="206084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/>
          <p:cNvSpPr/>
          <p:nvPr/>
        </p:nvSpPr>
        <p:spPr>
          <a:xfrm>
            <a:off x="2267744" y="227687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Elipse 59"/>
          <p:cNvSpPr/>
          <p:nvPr/>
        </p:nvSpPr>
        <p:spPr>
          <a:xfrm>
            <a:off x="2123728" y="256490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Elipse 60"/>
          <p:cNvSpPr/>
          <p:nvPr/>
        </p:nvSpPr>
        <p:spPr>
          <a:xfrm>
            <a:off x="2339752" y="29969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Elipse 61"/>
          <p:cNvSpPr/>
          <p:nvPr/>
        </p:nvSpPr>
        <p:spPr>
          <a:xfrm>
            <a:off x="2555776" y="14847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/>
          <p:cNvSpPr/>
          <p:nvPr/>
        </p:nvSpPr>
        <p:spPr>
          <a:xfrm>
            <a:off x="2411760" y="17728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2843808" y="220486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2699792" y="249289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>
            <a:off x="2627784" y="29249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7" name="Elipse 66"/>
          <p:cNvSpPr/>
          <p:nvPr/>
        </p:nvSpPr>
        <p:spPr>
          <a:xfrm>
            <a:off x="2267744" y="15567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Elipse 67"/>
          <p:cNvSpPr/>
          <p:nvPr/>
        </p:nvSpPr>
        <p:spPr>
          <a:xfrm>
            <a:off x="2483768" y="227687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Elipse 68"/>
          <p:cNvSpPr/>
          <p:nvPr/>
        </p:nvSpPr>
        <p:spPr>
          <a:xfrm>
            <a:off x="2627784" y="170080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Elipse 69"/>
          <p:cNvSpPr/>
          <p:nvPr/>
        </p:nvSpPr>
        <p:spPr>
          <a:xfrm>
            <a:off x="2411760" y="32129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lipse 70"/>
          <p:cNvSpPr/>
          <p:nvPr/>
        </p:nvSpPr>
        <p:spPr>
          <a:xfrm>
            <a:off x="2267744" y="270892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/>
          <p:cNvSpPr/>
          <p:nvPr/>
        </p:nvSpPr>
        <p:spPr>
          <a:xfrm>
            <a:off x="2555776" y="30689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Elipse 72"/>
          <p:cNvSpPr/>
          <p:nvPr/>
        </p:nvSpPr>
        <p:spPr>
          <a:xfrm>
            <a:off x="2411760" y="285293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/>
          <p:cNvSpPr/>
          <p:nvPr/>
        </p:nvSpPr>
        <p:spPr>
          <a:xfrm>
            <a:off x="2339752" y="249289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Elipse 74"/>
          <p:cNvSpPr/>
          <p:nvPr/>
        </p:nvSpPr>
        <p:spPr>
          <a:xfrm>
            <a:off x="2843808" y="242088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/>
          <p:cNvSpPr/>
          <p:nvPr/>
        </p:nvSpPr>
        <p:spPr>
          <a:xfrm>
            <a:off x="2915816" y="263691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/>
          <p:cNvSpPr/>
          <p:nvPr/>
        </p:nvSpPr>
        <p:spPr>
          <a:xfrm>
            <a:off x="2771800" y="29249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Elipse 77"/>
          <p:cNvSpPr/>
          <p:nvPr/>
        </p:nvSpPr>
        <p:spPr>
          <a:xfrm>
            <a:off x="2699792" y="270892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9" name="Elipse 78"/>
          <p:cNvSpPr/>
          <p:nvPr/>
        </p:nvSpPr>
        <p:spPr>
          <a:xfrm>
            <a:off x="2627784" y="220486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Elipse 79"/>
          <p:cNvSpPr/>
          <p:nvPr/>
        </p:nvSpPr>
        <p:spPr>
          <a:xfrm>
            <a:off x="2843808" y="191683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Elipse 80"/>
          <p:cNvSpPr/>
          <p:nvPr/>
        </p:nvSpPr>
        <p:spPr>
          <a:xfrm>
            <a:off x="2987824" y="213285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Elipse 81"/>
          <p:cNvSpPr/>
          <p:nvPr/>
        </p:nvSpPr>
        <p:spPr>
          <a:xfrm>
            <a:off x="3059832" y="256490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Elipse 82"/>
          <p:cNvSpPr/>
          <p:nvPr/>
        </p:nvSpPr>
        <p:spPr>
          <a:xfrm>
            <a:off x="2915816" y="285293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4" name="Elipse 83"/>
          <p:cNvSpPr/>
          <p:nvPr/>
        </p:nvSpPr>
        <p:spPr>
          <a:xfrm>
            <a:off x="2627784" y="198884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Elipse 84"/>
          <p:cNvSpPr/>
          <p:nvPr/>
        </p:nvSpPr>
        <p:spPr>
          <a:xfrm>
            <a:off x="2843808" y="170080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Elipse 85"/>
          <p:cNvSpPr/>
          <p:nvPr/>
        </p:nvSpPr>
        <p:spPr>
          <a:xfrm>
            <a:off x="2483768" y="263691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Elipse 86"/>
          <p:cNvSpPr/>
          <p:nvPr/>
        </p:nvSpPr>
        <p:spPr>
          <a:xfrm>
            <a:off x="2843808" y="32129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Elipse 87"/>
          <p:cNvSpPr/>
          <p:nvPr/>
        </p:nvSpPr>
        <p:spPr>
          <a:xfrm>
            <a:off x="2627784" y="32129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Elipse 88"/>
          <p:cNvSpPr/>
          <p:nvPr/>
        </p:nvSpPr>
        <p:spPr>
          <a:xfrm>
            <a:off x="3059832" y="234888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Elipse 89"/>
          <p:cNvSpPr/>
          <p:nvPr/>
        </p:nvSpPr>
        <p:spPr>
          <a:xfrm>
            <a:off x="2915816" y="30689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Elipse 90"/>
          <p:cNvSpPr/>
          <p:nvPr/>
        </p:nvSpPr>
        <p:spPr>
          <a:xfrm>
            <a:off x="3059832" y="32849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Retângulo 96"/>
          <p:cNvSpPr/>
          <p:nvPr/>
        </p:nvSpPr>
        <p:spPr>
          <a:xfrm>
            <a:off x="6948264" y="4437112"/>
            <a:ext cx="1008112" cy="5040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Seta para a direita 98"/>
          <p:cNvSpPr/>
          <p:nvPr/>
        </p:nvSpPr>
        <p:spPr>
          <a:xfrm>
            <a:off x="179512" y="5733256"/>
            <a:ext cx="1080120" cy="576064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1" name="Objeto 100"/>
          <p:cNvGraphicFramePr>
            <a:graphicFrameLocks noChangeAspect="1"/>
          </p:cNvGraphicFramePr>
          <p:nvPr/>
        </p:nvGraphicFramePr>
        <p:xfrm>
          <a:off x="1394591" y="5464398"/>
          <a:ext cx="3033393" cy="1132954"/>
        </p:xfrm>
        <a:graphic>
          <a:graphicData uri="http://schemas.openxmlformats.org/presentationml/2006/ole">
            <p:oleObj spid="_x0000_s6146" name="Equação" r:id="rId3" imgW="1054080" imgH="393480" progId="Equation.3">
              <p:embed/>
            </p:oleObj>
          </a:graphicData>
        </a:graphic>
      </p:graphicFrame>
      <p:cxnSp>
        <p:nvCxnSpPr>
          <p:cNvPr id="103" name="Conector reto 102"/>
          <p:cNvCxnSpPr/>
          <p:nvPr/>
        </p:nvCxnSpPr>
        <p:spPr>
          <a:xfrm flipV="1">
            <a:off x="3491880" y="5589240"/>
            <a:ext cx="720080" cy="9361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Seta para a direita 103"/>
          <p:cNvSpPr/>
          <p:nvPr/>
        </p:nvSpPr>
        <p:spPr>
          <a:xfrm>
            <a:off x="4499992" y="5733256"/>
            <a:ext cx="1080120" cy="576064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5" name="Objeto 104"/>
          <p:cNvGraphicFramePr>
            <a:graphicFrameLocks noChangeAspect="1"/>
          </p:cNvGraphicFramePr>
          <p:nvPr/>
        </p:nvGraphicFramePr>
        <p:xfrm>
          <a:off x="5652120" y="5661248"/>
          <a:ext cx="1548172" cy="720080"/>
        </p:xfrm>
        <a:graphic>
          <a:graphicData uri="http://schemas.openxmlformats.org/presentationml/2006/ole">
            <p:oleObj spid="_x0000_s6147" name="Equação" r:id="rId4" imgW="545760" imgH="253800" progId="Equation.3">
              <p:embed/>
            </p:oleObj>
          </a:graphicData>
        </a:graphic>
      </p:graphicFrame>
      <p:sp>
        <p:nvSpPr>
          <p:cNvPr id="102" name="Elipse 101"/>
          <p:cNvSpPr/>
          <p:nvPr/>
        </p:nvSpPr>
        <p:spPr>
          <a:xfrm>
            <a:off x="3131840" y="213285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Elipse 105"/>
          <p:cNvSpPr/>
          <p:nvPr/>
        </p:nvSpPr>
        <p:spPr>
          <a:xfrm>
            <a:off x="3275856" y="16288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Elipse 106"/>
          <p:cNvSpPr/>
          <p:nvPr/>
        </p:nvSpPr>
        <p:spPr>
          <a:xfrm>
            <a:off x="3131840" y="191683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Elipse 107"/>
          <p:cNvSpPr/>
          <p:nvPr/>
        </p:nvSpPr>
        <p:spPr>
          <a:xfrm>
            <a:off x="3563888" y="234888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Elipse 108"/>
          <p:cNvSpPr/>
          <p:nvPr/>
        </p:nvSpPr>
        <p:spPr>
          <a:xfrm>
            <a:off x="3419872" y="263691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Elipse 109"/>
          <p:cNvSpPr/>
          <p:nvPr/>
        </p:nvSpPr>
        <p:spPr>
          <a:xfrm>
            <a:off x="3203848" y="242088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Elipse 110"/>
          <p:cNvSpPr/>
          <p:nvPr/>
        </p:nvSpPr>
        <p:spPr>
          <a:xfrm>
            <a:off x="3347864" y="184482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Elipse 111"/>
          <p:cNvSpPr/>
          <p:nvPr/>
        </p:nvSpPr>
        <p:spPr>
          <a:xfrm>
            <a:off x="3275856" y="32129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" name="Elipse 112"/>
          <p:cNvSpPr/>
          <p:nvPr/>
        </p:nvSpPr>
        <p:spPr>
          <a:xfrm>
            <a:off x="3131840" y="29969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Elipse 113"/>
          <p:cNvSpPr/>
          <p:nvPr/>
        </p:nvSpPr>
        <p:spPr>
          <a:xfrm>
            <a:off x="3059832" y="263691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Elipse 114"/>
          <p:cNvSpPr/>
          <p:nvPr/>
        </p:nvSpPr>
        <p:spPr>
          <a:xfrm>
            <a:off x="3563888" y="256490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Elipse 115"/>
          <p:cNvSpPr/>
          <p:nvPr/>
        </p:nvSpPr>
        <p:spPr>
          <a:xfrm>
            <a:off x="3491880" y="30689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Elipse 116"/>
          <p:cNvSpPr/>
          <p:nvPr/>
        </p:nvSpPr>
        <p:spPr>
          <a:xfrm>
            <a:off x="3419872" y="285293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8" name="Elipse 117"/>
          <p:cNvSpPr/>
          <p:nvPr/>
        </p:nvSpPr>
        <p:spPr>
          <a:xfrm>
            <a:off x="3347864" y="234888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Elipse 118"/>
          <p:cNvSpPr/>
          <p:nvPr/>
        </p:nvSpPr>
        <p:spPr>
          <a:xfrm>
            <a:off x="3563888" y="206084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Elipse 119"/>
          <p:cNvSpPr/>
          <p:nvPr/>
        </p:nvSpPr>
        <p:spPr>
          <a:xfrm>
            <a:off x="3707904" y="227687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Elipse 120"/>
          <p:cNvSpPr/>
          <p:nvPr/>
        </p:nvSpPr>
        <p:spPr>
          <a:xfrm>
            <a:off x="3779912" y="270892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Elipse 121"/>
          <p:cNvSpPr/>
          <p:nvPr/>
        </p:nvSpPr>
        <p:spPr>
          <a:xfrm>
            <a:off x="3635896" y="29969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3" name="Elipse 122"/>
          <p:cNvSpPr/>
          <p:nvPr/>
        </p:nvSpPr>
        <p:spPr>
          <a:xfrm>
            <a:off x="3347864" y="213285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Elipse 123"/>
          <p:cNvSpPr/>
          <p:nvPr/>
        </p:nvSpPr>
        <p:spPr>
          <a:xfrm>
            <a:off x="3563888" y="184482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Elipse 124"/>
          <p:cNvSpPr/>
          <p:nvPr/>
        </p:nvSpPr>
        <p:spPr>
          <a:xfrm>
            <a:off x="3203848" y="278092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Elipse 125"/>
          <p:cNvSpPr/>
          <p:nvPr/>
        </p:nvSpPr>
        <p:spPr>
          <a:xfrm>
            <a:off x="3563888" y="33569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Elipse 126"/>
          <p:cNvSpPr/>
          <p:nvPr/>
        </p:nvSpPr>
        <p:spPr>
          <a:xfrm>
            <a:off x="3347864" y="33569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Elipse 127"/>
          <p:cNvSpPr/>
          <p:nvPr/>
        </p:nvSpPr>
        <p:spPr>
          <a:xfrm>
            <a:off x="3779912" y="249289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Elipse 128"/>
          <p:cNvSpPr/>
          <p:nvPr/>
        </p:nvSpPr>
        <p:spPr>
          <a:xfrm>
            <a:off x="3635896" y="32129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Elipse 129"/>
          <p:cNvSpPr/>
          <p:nvPr/>
        </p:nvSpPr>
        <p:spPr>
          <a:xfrm>
            <a:off x="3779912" y="34290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Elipse 130"/>
          <p:cNvSpPr/>
          <p:nvPr/>
        </p:nvSpPr>
        <p:spPr>
          <a:xfrm>
            <a:off x="1979712" y="32849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2" name="Elipse 131"/>
          <p:cNvSpPr/>
          <p:nvPr/>
        </p:nvSpPr>
        <p:spPr>
          <a:xfrm>
            <a:off x="1547664" y="35730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Elipse 132"/>
          <p:cNvSpPr/>
          <p:nvPr/>
        </p:nvSpPr>
        <p:spPr>
          <a:xfrm>
            <a:off x="2195736" y="35730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Elipse 133"/>
          <p:cNvSpPr/>
          <p:nvPr/>
        </p:nvSpPr>
        <p:spPr>
          <a:xfrm>
            <a:off x="1412032" y="35730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Elipse 134"/>
          <p:cNvSpPr/>
          <p:nvPr/>
        </p:nvSpPr>
        <p:spPr>
          <a:xfrm>
            <a:off x="1484040" y="378904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Elipse 135"/>
          <p:cNvSpPr/>
          <p:nvPr/>
        </p:nvSpPr>
        <p:spPr>
          <a:xfrm>
            <a:off x="1691680" y="350100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Elipse 136"/>
          <p:cNvSpPr/>
          <p:nvPr/>
        </p:nvSpPr>
        <p:spPr>
          <a:xfrm>
            <a:off x="1988096" y="350100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Elipse 137"/>
          <p:cNvSpPr/>
          <p:nvPr/>
        </p:nvSpPr>
        <p:spPr>
          <a:xfrm>
            <a:off x="2060104" y="371703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Elipse 138"/>
          <p:cNvSpPr/>
          <p:nvPr/>
        </p:nvSpPr>
        <p:spPr>
          <a:xfrm>
            <a:off x="1700064" y="371703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Elipse 139"/>
          <p:cNvSpPr/>
          <p:nvPr/>
        </p:nvSpPr>
        <p:spPr>
          <a:xfrm>
            <a:off x="2123728" y="33569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1" name="Elipse 140"/>
          <p:cNvSpPr/>
          <p:nvPr/>
        </p:nvSpPr>
        <p:spPr>
          <a:xfrm>
            <a:off x="2339752" y="33569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2" name="Elipse 141"/>
          <p:cNvSpPr/>
          <p:nvPr/>
        </p:nvSpPr>
        <p:spPr>
          <a:xfrm>
            <a:off x="2411760" y="35730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Elipse 142"/>
          <p:cNvSpPr/>
          <p:nvPr/>
        </p:nvSpPr>
        <p:spPr>
          <a:xfrm>
            <a:off x="2555776" y="34290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4" name="Elipse 143"/>
          <p:cNvSpPr/>
          <p:nvPr/>
        </p:nvSpPr>
        <p:spPr>
          <a:xfrm>
            <a:off x="2843808" y="35730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5" name="Elipse 144"/>
          <p:cNvSpPr/>
          <p:nvPr/>
        </p:nvSpPr>
        <p:spPr>
          <a:xfrm>
            <a:off x="2627784" y="35730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6" name="Elipse 145"/>
          <p:cNvSpPr/>
          <p:nvPr/>
        </p:nvSpPr>
        <p:spPr>
          <a:xfrm>
            <a:off x="2915816" y="34290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7" name="Elipse 146"/>
          <p:cNvSpPr/>
          <p:nvPr/>
        </p:nvSpPr>
        <p:spPr>
          <a:xfrm>
            <a:off x="3059832" y="364502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8" name="Elipse 147"/>
          <p:cNvSpPr/>
          <p:nvPr/>
        </p:nvSpPr>
        <p:spPr>
          <a:xfrm>
            <a:off x="3275856" y="35730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9" name="Elipse 148"/>
          <p:cNvSpPr/>
          <p:nvPr/>
        </p:nvSpPr>
        <p:spPr>
          <a:xfrm>
            <a:off x="3131840" y="33569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0" name="Elipse 149"/>
          <p:cNvSpPr/>
          <p:nvPr/>
        </p:nvSpPr>
        <p:spPr>
          <a:xfrm>
            <a:off x="3491880" y="34290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1" name="Elipse 150"/>
          <p:cNvSpPr/>
          <p:nvPr/>
        </p:nvSpPr>
        <p:spPr>
          <a:xfrm>
            <a:off x="3635896" y="33569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2" name="Elipse 151"/>
          <p:cNvSpPr/>
          <p:nvPr/>
        </p:nvSpPr>
        <p:spPr>
          <a:xfrm>
            <a:off x="3563888" y="371703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Elipse 152"/>
          <p:cNvSpPr/>
          <p:nvPr/>
        </p:nvSpPr>
        <p:spPr>
          <a:xfrm>
            <a:off x="3347864" y="371703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4" name="Elipse 153"/>
          <p:cNvSpPr/>
          <p:nvPr/>
        </p:nvSpPr>
        <p:spPr>
          <a:xfrm>
            <a:off x="3635896" y="35730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5" name="Elipse 154"/>
          <p:cNvSpPr/>
          <p:nvPr/>
        </p:nvSpPr>
        <p:spPr>
          <a:xfrm>
            <a:off x="3779912" y="378904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6" name="Elipse 155"/>
          <p:cNvSpPr/>
          <p:nvPr/>
        </p:nvSpPr>
        <p:spPr>
          <a:xfrm>
            <a:off x="1691680" y="98072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7" name="Elipse 156"/>
          <p:cNvSpPr/>
          <p:nvPr/>
        </p:nvSpPr>
        <p:spPr>
          <a:xfrm>
            <a:off x="1259632" y="12687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8" name="Elipse 157"/>
          <p:cNvSpPr/>
          <p:nvPr/>
        </p:nvSpPr>
        <p:spPr>
          <a:xfrm>
            <a:off x="1907704" y="12687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9" name="Elipse 158"/>
          <p:cNvSpPr/>
          <p:nvPr/>
        </p:nvSpPr>
        <p:spPr>
          <a:xfrm>
            <a:off x="1124000" y="12687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0" name="Elipse 159"/>
          <p:cNvSpPr/>
          <p:nvPr/>
        </p:nvSpPr>
        <p:spPr>
          <a:xfrm>
            <a:off x="1196008" y="14847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1" name="Elipse 160"/>
          <p:cNvSpPr/>
          <p:nvPr/>
        </p:nvSpPr>
        <p:spPr>
          <a:xfrm>
            <a:off x="1403648" y="11967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2" name="Elipse 161"/>
          <p:cNvSpPr/>
          <p:nvPr/>
        </p:nvSpPr>
        <p:spPr>
          <a:xfrm>
            <a:off x="1700064" y="11967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3" name="Elipse 162"/>
          <p:cNvSpPr/>
          <p:nvPr/>
        </p:nvSpPr>
        <p:spPr>
          <a:xfrm>
            <a:off x="1772072" y="14127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4" name="Elipse 163"/>
          <p:cNvSpPr/>
          <p:nvPr/>
        </p:nvSpPr>
        <p:spPr>
          <a:xfrm>
            <a:off x="1412032" y="14127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5" name="Elipse 164"/>
          <p:cNvSpPr/>
          <p:nvPr/>
        </p:nvSpPr>
        <p:spPr>
          <a:xfrm>
            <a:off x="1835696" y="105273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6" name="Elipse 165"/>
          <p:cNvSpPr/>
          <p:nvPr/>
        </p:nvSpPr>
        <p:spPr>
          <a:xfrm>
            <a:off x="2051720" y="105273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7" name="Elipse 166"/>
          <p:cNvSpPr/>
          <p:nvPr/>
        </p:nvSpPr>
        <p:spPr>
          <a:xfrm>
            <a:off x="2123728" y="12687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8" name="Elipse 167"/>
          <p:cNvSpPr/>
          <p:nvPr/>
        </p:nvSpPr>
        <p:spPr>
          <a:xfrm>
            <a:off x="2267744" y="11247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Elipse 168"/>
          <p:cNvSpPr/>
          <p:nvPr/>
        </p:nvSpPr>
        <p:spPr>
          <a:xfrm>
            <a:off x="2555776" y="12687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Elipse 169"/>
          <p:cNvSpPr/>
          <p:nvPr/>
        </p:nvSpPr>
        <p:spPr>
          <a:xfrm>
            <a:off x="2339752" y="12687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1" name="Elipse 170"/>
          <p:cNvSpPr/>
          <p:nvPr/>
        </p:nvSpPr>
        <p:spPr>
          <a:xfrm>
            <a:off x="2627784" y="11247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2" name="Elipse 171"/>
          <p:cNvSpPr/>
          <p:nvPr/>
        </p:nvSpPr>
        <p:spPr>
          <a:xfrm>
            <a:off x="2771800" y="134076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3" name="Elipse 172"/>
          <p:cNvSpPr/>
          <p:nvPr/>
        </p:nvSpPr>
        <p:spPr>
          <a:xfrm>
            <a:off x="2987824" y="12687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4" name="Elipse 173"/>
          <p:cNvSpPr/>
          <p:nvPr/>
        </p:nvSpPr>
        <p:spPr>
          <a:xfrm>
            <a:off x="2843808" y="105273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Elipse 174"/>
          <p:cNvSpPr/>
          <p:nvPr/>
        </p:nvSpPr>
        <p:spPr>
          <a:xfrm>
            <a:off x="3203848" y="11247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6" name="Elipse 175"/>
          <p:cNvSpPr/>
          <p:nvPr/>
        </p:nvSpPr>
        <p:spPr>
          <a:xfrm>
            <a:off x="3347864" y="105273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7" name="Elipse 176"/>
          <p:cNvSpPr/>
          <p:nvPr/>
        </p:nvSpPr>
        <p:spPr>
          <a:xfrm>
            <a:off x="3275856" y="14127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8" name="Elipse 177"/>
          <p:cNvSpPr/>
          <p:nvPr/>
        </p:nvSpPr>
        <p:spPr>
          <a:xfrm>
            <a:off x="3059832" y="14127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9" name="Elipse 178"/>
          <p:cNvSpPr/>
          <p:nvPr/>
        </p:nvSpPr>
        <p:spPr>
          <a:xfrm>
            <a:off x="3347864" y="12687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0" name="Elipse 179"/>
          <p:cNvSpPr/>
          <p:nvPr/>
        </p:nvSpPr>
        <p:spPr>
          <a:xfrm>
            <a:off x="3491880" y="14847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1" name="Elipse 180"/>
          <p:cNvSpPr/>
          <p:nvPr/>
        </p:nvSpPr>
        <p:spPr>
          <a:xfrm>
            <a:off x="899592" y="242088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2" name="Elipse 181"/>
          <p:cNvSpPr/>
          <p:nvPr/>
        </p:nvSpPr>
        <p:spPr>
          <a:xfrm>
            <a:off x="755576" y="29969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3" name="Elipse 182"/>
          <p:cNvSpPr/>
          <p:nvPr/>
        </p:nvSpPr>
        <p:spPr>
          <a:xfrm>
            <a:off x="971600" y="16288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4" name="Elipse 183"/>
          <p:cNvSpPr/>
          <p:nvPr/>
        </p:nvSpPr>
        <p:spPr>
          <a:xfrm>
            <a:off x="755576" y="191683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5" name="Elipse 184"/>
          <p:cNvSpPr/>
          <p:nvPr/>
        </p:nvSpPr>
        <p:spPr>
          <a:xfrm>
            <a:off x="971600" y="198884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6" name="Elipse 185"/>
          <p:cNvSpPr/>
          <p:nvPr/>
        </p:nvSpPr>
        <p:spPr>
          <a:xfrm>
            <a:off x="1043608" y="270892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7" name="Elipse 186"/>
          <p:cNvSpPr/>
          <p:nvPr/>
        </p:nvSpPr>
        <p:spPr>
          <a:xfrm>
            <a:off x="755576" y="278092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8" name="Elipse 187"/>
          <p:cNvSpPr/>
          <p:nvPr/>
        </p:nvSpPr>
        <p:spPr>
          <a:xfrm>
            <a:off x="691952" y="17091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9" name="Elipse 188"/>
          <p:cNvSpPr/>
          <p:nvPr/>
        </p:nvSpPr>
        <p:spPr>
          <a:xfrm>
            <a:off x="755576" y="206084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0" name="Elipse 189"/>
          <p:cNvSpPr/>
          <p:nvPr/>
        </p:nvSpPr>
        <p:spPr>
          <a:xfrm>
            <a:off x="827584" y="227687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1" name="Elipse 190"/>
          <p:cNvSpPr/>
          <p:nvPr/>
        </p:nvSpPr>
        <p:spPr>
          <a:xfrm>
            <a:off x="611560" y="227687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Elipse 191"/>
          <p:cNvSpPr/>
          <p:nvPr/>
        </p:nvSpPr>
        <p:spPr>
          <a:xfrm>
            <a:off x="683568" y="256490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3" name="Elipse 192"/>
          <p:cNvSpPr/>
          <p:nvPr/>
        </p:nvSpPr>
        <p:spPr>
          <a:xfrm>
            <a:off x="1043608" y="29249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4" name="Elipse 193"/>
          <p:cNvSpPr/>
          <p:nvPr/>
        </p:nvSpPr>
        <p:spPr>
          <a:xfrm>
            <a:off x="907976" y="32129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5" name="Elipse 194"/>
          <p:cNvSpPr/>
          <p:nvPr/>
        </p:nvSpPr>
        <p:spPr>
          <a:xfrm>
            <a:off x="979984" y="34290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6" name="Elipse 195"/>
          <p:cNvSpPr/>
          <p:nvPr/>
        </p:nvSpPr>
        <p:spPr>
          <a:xfrm>
            <a:off x="1187624" y="314096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7" name="Elipse 196"/>
          <p:cNvSpPr/>
          <p:nvPr/>
        </p:nvSpPr>
        <p:spPr>
          <a:xfrm>
            <a:off x="1196008" y="33569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8" name="Elipse 197"/>
          <p:cNvSpPr/>
          <p:nvPr/>
        </p:nvSpPr>
        <p:spPr>
          <a:xfrm>
            <a:off x="907976" y="35730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9" name="Elipse 198"/>
          <p:cNvSpPr/>
          <p:nvPr/>
        </p:nvSpPr>
        <p:spPr>
          <a:xfrm>
            <a:off x="1187624" y="350100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0" name="Elipse 199"/>
          <p:cNvSpPr/>
          <p:nvPr/>
        </p:nvSpPr>
        <p:spPr>
          <a:xfrm>
            <a:off x="755576" y="12687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1" name="Elipse 200"/>
          <p:cNvSpPr/>
          <p:nvPr/>
        </p:nvSpPr>
        <p:spPr>
          <a:xfrm>
            <a:off x="619944" y="12687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2" name="Elipse 201"/>
          <p:cNvSpPr/>
          <p:nvPr/>
        </p:nvSpPr>
        <p:spPr>
          <a:xfrm>
            <a:off x="691952" y="14847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3" name="Elipse 202"/>
          <p:cNvSpPr/>
          <p:nvPr/>
        </p:nvSpPr>
        <p:spPr>
          <a:xfrm>
            <a:off x="907976" y="14127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" name="Elipse 203"/>
          <p:cNvSpPr/>
          <p:nvPr/>
        </p:nvSpPr>
        <p:spPr>
          <a:xfrm>
            <a:off x="459160" y="242088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5" name="Elipse 204"/>
          <p:cNvSpPr/>
          <p:nvPr/>
        </p:nvSpPr>
        <p:spPr>
          <a:xfrm>
            <a:off x="315144" y="29969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6" name="Elipse 205"/>
          <p:cNvSpPr/>
          <p:nvPr/>
        </p:nvSpPr>
        <p:spPr>
          <a:xfrm>
            <a:off x="531168" y="16288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7" name="Elipse 206"/>
          <p:cNvSpPr/>
          <p:nvPr/>
        </p:nvSpPr>
        <p:spPr>
          <a:xfrm>
            <a:off x="315144" y="191683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8" name="Elipse 207"/>
          <p:cNvSpPr/>
          <p:nvPr/>
        </p:nvSpPr>
        <p:spPr>
          <a:xfrm>
            <a:off x="531168" y="198884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" name="Elipse 208"/>
          <p:cNvSpPr/>
          <p:nvPr/>
        </p:nvSpPr>
        <p:spPr>
          <a:xfrm>
            <a:off x="603176" y="270892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" name="Elipse 209"/>
          <p:cNvSpPr/>
          <p:nvPr/>
        </p:nvSpPr>
        <p:spPr>
          <a:xfrm>
            <a:off x="315144" y="278092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1" name="Elipse 210"/>
          <p:cNvSpPr/>
          <p:nvPr/>
        </p:nvSpPr>
        <p:spPr>
          <a:xfrm>
            <a:off x="251520" y="17091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2" name="Elipse 211"/>
          <p:cNvSpPr/>
          <p:nvPr/>
        </p:nvSpPr>
        <p:spPr>
          <a:xfrm>
            <a:off x="315144" y="206084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3" name="Elipse 212"/>
          <p:cNvSpPr/>
          <p:nvPr/>
        </p:nvSpPr>
        <p:spPr>
          <a:xfrm>
            <a:off x="387152" y="227687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4" name="Elipse 213"/>
          <p:cNvSpPr/>
          <p:nvPr/>
        </p:nvSpPr>
        <p:spPr>
          <a:xfrm>
            <a:off x="171128" y="227687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5" name="Elipse 214"/>
          <p:cNvSpPr/>
          <p:nvPr/>
        </p:nvSpPr>
        <p:spPr>
          <a:xfrm>
            <a:off x="243136" y="256490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6" name="Elipse 215"/>
          <p:cNvSpPr/>
          <p:nvPr/>
        </p:nvSpPr>
        <p:spPr>
          <a:xfrm>
            <a:off x="603176" y="29249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7" name="Elipse 216"/>
          <p:cNvSpPr/>
          <p:nvPr/>
        </p:nvSpPr>
        <p:spPr>
          <a:xfrm>
            <a:off x="467544" y="32129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8" name="Elipse 217"/>
          <p:cNvSpPr/>
          <p:nvPr/>
        </p:nvSpPr>
        <p:spPr>
          <a:xfrm>
            <a:off x="539552" y="34290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9" name="Elipse 218"/>
          <p:cNvSpPr/>
          <p:nvPr/>
        </p:nvSpPr>
        <p:spPr>
          <a:xfrm>
            <a:off x="747192" y="314096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0" name="Elipse 219"/>
          <p:cNvSpPr/>
          <p:nvPr/>
        </p:nvSpPr>
        <p:spPr>
          <a:xfrm>
            <a:off x="755576" y="33569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1" name="Elipse 220"/>
          <p:cNvSpPr/>
          <p:nvPr/>
        </p:nvSpPr>
        <p:spPr>
          <a:xfrm>
            <a:off x="467544" y="35730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2" name="Elipse 221"/>
          <p:cNvSpPr/>
          <p:nvPr/>
        </p:nvSpPr>
        <p:spPr>
          <a:xfrm>
            <a:off x="747192" y="350100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3" name="Elipse 222"/>
          <p:cNvSpPr/>
          <p:nvPr/>
        </p:nvSpPr>
        <p:spPr>
          <a:xfrm>
            <a:off x="315144" y="12687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4" name="Elipse 223"/>
          <p:cNvSpPr/>
          <p:nvPr/>
        </p:nvSpPr>
        <p:spPr>
          <a:xfrm>
            <a:off x="179512" y="126876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5" name="Elipse 224"/>
          <p:cNvSpPr/>
          <p:nvPr/>
        </p:nvSpPr>
        <p:spPr>
          <a:xfrm>
            <a:off x="251520" y="14847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6" name="Elipse 225"/>
          <p:cNvSpPr/>
          <p:nvPr/>
        </p:nvSpPr>
        <p:spPr>
          <a:xfrm>
            <a:off x="467544" y="14127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luxograma: Armazenamento de acesso direto 3"/>
          <p:cNvSpPr/>
          <p:nvPr/>
        </p:nvSpPr>
        <p:spPr>
          <a:xfrm>
            <a:off x="1043608" y="1556792"/>
            <a:ext cx="3312368" cy="1872208"/>
          </a:xfrm>
          <a:prstGeom prst="flowChartMagneticDrum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7" name="Objeto 226"/>
          <p:cNvGraphicFramePr>
            <a:graphicFrameLocks noChangeAspect="1"/>
          </p:cNvGraphicFramePr>
          <p:nvPr/>
        </p:nvGraphicFramePr>
        <p:xfrm>
          <a:off x="6966321" y="3360720"/>
          <a:ext cx="990055" cy="716352"/>
        </p:xfrm>
        <a:graphic>
          <a:graphicData uri="http://schemas.openxmlformats.org/presentationml/2006/ole">
            <p:oleObj spid="_x0000_s6148" name="Equação" r:id="rId5" imgW="457200" imgH="393480" progId="Equation.3">
              <p:embed/>
            </p:oleObj>
          </a:graphicData>
        </a:graphic>
      </p:graphicFrame>
      <p:sp>
        <p:nvSpPr>
          <p:cNvPr id="229" name="Explosão 1 228"/>
          <p:cNvSpPr/>
          <p:nvPr/>
        </p:nvSpPr>
        <p:spPr>
          <a:xfrm>
            <a:off x="0" y="3356992"/>
            <a:ext cx="2987824" cy="2160240"/>
          </a:xfrm>
          <a:prstGeom prst="irregularSeal1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95536" y="3933056"/>
          <a:ext cx="2088232" cy="1078641"/>
        </p:xfrm>
        <a:graphic>
          <a:graphicData uri="http://schemas.openxmlformats.org/presentationml/2006/ole">
            <p:oleObj spid="_x0000_s6149" name="Equação" r:id="rId6" imgW="761760" imgH="393480" progId="Equation.3">
              <p:embed/>
            </p:oleObj>
          </a:graphicData>
        </a:graphic>
      </p:graphicFrame>
      <p:sp>
        <p:nvSpPr>
          <p:cNvPr id="228" name="Raio 227"/>
          <p:cNvSpPr/>
          <p:nvPr/>
        </p:nvSpPr>
        <p:spPr>
          <a:xfrm>
            <a:off x="1475656" y="5085184"/>
            <a:ext cx="864096" cy="576064"/>
          </a:xfrm>
          <a:prstGeom prst="lightningBol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275856" y="1556792"/>
            <a:ext cx="1080120" cy="1872208"/>
          </a:xfrm>
          <a:prstGeom prst="ellipse">
            <a:avLst/>
          </a:prstGeom>
          <a:solidFill>
            <a:srgbClr val="B7099E"/>
          </a:solidFill>
          <a:ln>
            <a:solidFill>
              <a:srgbClr val="B70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0" name="CaixaDeTexto 229"/>
          <p:cNvSpPr txBox="1"/>
          <p:nvPr/>
        </p:nvSpPr>
        <p:spPr>
          <a:xfrm>
            <a:off x="107504" y="58052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MÓDULO</a:t>
            </a:r>
            <a:endParaRPr lang="pt-BR" dirty="0"/>
          </a:p>
        </p:txBody>
      </p:sp>
      <p:sp>
        <p:nvSpPr>
          <p:cNvPr id="231" name="CaixaDeTexto 230"/>
          <p:cNvSpPr txBox="1"/>
          <p:nvPr/>
        </p:nvSpPr>
        <p:spPr>
          <a:xfrm>
            <a:off x="4427984" y="58679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VETORIAL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7" grpId="0" animBg="1"/>
      <p:bldP spid="99" grpId="0" animBg="1"/>
      <p:bldP spid="104" grpId="0" animBg="1"/>
      <p:bldP spid="229" grpId="0" animBg="1"/>
      <p:bldP spid="228" grpId="0" animBg="1"/>
      <p:bldP spid="8" grpId="0" animBg="1"/>
      <p:bldP spid="230" grpId="0"/>
      <p:bldP spid="2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Fio metálico com 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elétrons tem velocidades distribuídas em </a:t>
            </a:r>
            <a:r>
              <a:rPr lang="el-GR" dirty="0" smtClean="0"/>
              <a:t>Δ</a:t>
            </a:r>
            <a:r>
              <a:rPr lang="pt-BR" dirty="0" smtClean="0"/>
              <a:t>t grandes </a:t>
            </a:r>
            <a:r>
              <a:rPr lang="pt-BR" dirty="0" smtClean="0">
                <a:sym typeface="Wingdings" pitchFamily="2" charset="2"/>
              </a:rPr>
              <a:t> Efeitos de temperatura.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51520" y="2852936"/>
          <a:ext cx="3133342" cy="1336278"/>
        </p:xfrm>
        <a:graphic>
          <a:graphicData uri="http://schemas.openxmlformats.org/presentationml/2006/ole">
            <p:oleObj spid="_x0000_s27650" name="Equação" r:id="rId3" imgW="863280" imgH="368280" progId="Equation.3">
              <p:embed/>
            </p:oleObj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419872" y="2708920"/>
            <a:ext cx="298782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A densidade de corrente passa a ser a soma das contribuições de várias velocidades       ( v</a:t>
            </a:r>
            <a:r>
              <a:rPr lang="pt-BR" sz="2400" baseline="-25000" dirty="0" smtClean="0">
                <a:solidFill>
                  <a:schemeClr val="bg1"/>
                </a:solidFill>
              </a:rPr>
              <a:t>k </a:t>
            </a:r>
            <a:r>
              <a:rPr lang="pt-BR" sz="2400" dirty="0" smtClean="0">
                <a:solidFill>
                  <a:schemeClr val="bg1"/>
                </a:solidFill>
              </a:rPr>
              <a:t>)</a:t>
            </a:r>
            <a:endParaRPr lang="pt-BR" sz="2400" dirty="0">
              <a:solidFill>
                <a:schemeClr val="bg1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4716016" y="4653136"/>
            <a:ext cx="36004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2123728" y="3645024"/>
            <a:ext cx="216024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899592" y="4797152"/>
            <a:ext cx="2088232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É a densidade volumétrica das partículas com velocidade v</a:t>
            </a:r>
            <a:r>
              <a:rPr lang="pt-BR" sz="2000" baseline="-25000" dirty="0" smtClean="0"/>
              <a:t>k</a:t>
            </a:r>
            <a:endParaRPr lang="pt-BR" sz="2000" baseline="-25000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339752" y="57332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/>
          <p:cNvGraphicFramePr>
            <a:graphicFrameLocks noChangeAspect="1"/>
          </p:cNvGraphicFramePr>
          <p:nvPr/>
        </p:nvGraphicFramePr>
        <p:xfrm>
          <a:off x="3491880" y="5157192"/>
          <a:ext cx="2608263" cy="1123950"/>
        </p:xfrm>
        <a:graphic>
          <a:graphicData uri="http://schemas.openxmlformats.org/presentationml/2006/ole">
            <p:oleObj spid="_x0000_s27651" name="Equação" r:id="rId4" imgW="1091880" imgH="469800" progId="Equation.3">
              <p:embed/>
            </p:oleObj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6156176" y="5301208"/>
            <a:ext cx="2376264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 velocidade média do conjunto de N partículas por unidade de volume é assim definida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equação da continuidade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just"/>
            <a:r>
              <a:rPr lang="pt-BR" dirty="0" smtClean="0"/>
              <a:t>Conservação da carga </a:t>
            </a:r>
            <a:r>
              <a:rPr lang="pt-BR" dirty="0" smtClean="0">
                <a:sym typeface="Wingdings" pitchFamily="2" charset="2"/>
              </a:rPr>
              <a:t> Importante característica</a:t>
            </a:r>
          </a:p>
          <a:p>
            <a:pPr algn="just"/>
            <a:r>
              <a:rPr lang="pt-BR" dirty="0" smtClean="0">
                <a:sym typeface="Wingdings" pitchFamily="2" charset="2"/>
              </a:rPr>
              <a:t>A carga elétrica não pode ser criada nem destruída</a:t>
            </a:r>
          </a:p>
          <a:p>
            <a:pPr algn="just"/>
            <a:r>
              <a:rPr lang="pt-BR" dirty="0" smtClean="0">
                <a:sym typeface="Wingdings" pitchFamily="2" charset="2"/>
              </a:rPr>
              <a:t>Se HOUVER </a:t>
            </a:r>
            <a:r>
              <a:rPr lang="pt-BR" dirty="0" smtClean="0">
                <a:solidFill>
                  <a:srgbClr val="B7099E"/>
                </a:solidFill>
                <a:sym typeface="Wingdings" pitchFamily="2" charset="2"/>
              </a:rPr>
              <a:t>variação da Q</a:t>
            </a:r>
            <a:r>
              <a:rPr lang="pt-BR" baseline="-25000" dirty="0" smtClean="0">
                <a:solidFill>
                  <a:srgbClr val="B7099E"/>
                </a:solidFill>
                <a:sym typeface="Wingdings" pitchFamily="2" charset="2"/>
              </a:rPr>
              <a:t>int</a:t>
            </a:r>
            <a:r>
              <a:rPr lang="pt-BR" dirty="0" smtClean="0">
                <a:solidFill>
                  <a:srgbClr val="B7099E"/>
                </a:solidFill>
                <a:sym typeface="Wingdings" pitchFamily="2" charset="2"/>
              </a:rPr>
              <a:t> </a:t>
            </a:r>
            <a:r>
              <a:rPr lang="pt-BR" dirty="0" smtClean="0">
                <a:sym typeface="Wingdings" pitchFamily="2" charset="2"/>
              </a:rPr>
              <a:t>(no interior de uma superfície fechada S), significa que houve </a:t>
            </a:r>
            <a:r>
              <a:rPr lang="pt-BR" u="sng" dirty="0" smtClean="0">
                <a:solidFill>
                  <a:srgbClr val="FF0000"/>
                </a:solidFill>
                <a:sym typeface="Wingdings" pitchFamily="2" charset="2"/>
              </a:rPr>
              <a:t>trânsito equivalente de carga</a:t>
            </a:r>
            <a:r>
              <a:rPr lang="pt-BR" dirty="0" smtClean="0">
                <a:sym typeface="Wingdings" pitchFamily="2" charset="2"/>
              </a:rPr>
              <a:t> elétrica através dessa superfície)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222099" y="4797152"/>
          <a:ext cx="4699803" cy="1637010"/>
        </p:xfrm>
        <a:graphic>
          <a:graphicData uri="http://schemas.openxmlformats.org/presentationml/2006/ole">
            <p:oleObj spid="_x0000_s29698" name="Equação" r:id="rId3" imgW="1130040" imgH="393480" progId="Equation.3">
              <p:embed/>
            </p:oleObj>
          </a:graphicData>
        </a:graphic>
      </p:graphicFrame>
      <p:cxnSp>
        <p:nvCxnSpPr>
          <p:cNvPr id="6" name="Conector de seta reta 5"/>
          <p:cNvCxnSpPr/>
          <p:nvPr/>
        </p:nvCxnSpPr>
        <p:spPr>
          <a:xfrm flipV="1">
            <a:off x="4355976" y="4653136"/>
            <a:ext cx="792088" cy="5760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220072" y="44371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Elemento de superfície</a:t>
            </a:r>
            <a:endParaRPr lang="pt-BR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3635896" y="5877272"/>
            <a:ext cx="360040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923928" y="60932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Normal a </a:t>
            </a:r>
            <a:r>
              <a:rPr lang="pt-BR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dS</a:t>
            </a:r>
            <a:endParaRPr lang="pt-BR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r>
              <a:rPr lang="pt-BR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Orientada para fora</a:t>
            </a:r>
            <a:endParaRPr lang="pt-BR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076056" y="5373216"/>
            <a:ext cx="504056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267744" y="5013176"/>
            <a:ext cx="2304256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1547664" y="5373216"/>
            <a:ext cx="648072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51520" y="515719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Fluxo de cargas que sai da superfície</a:t>
            </a:r>
            <a:endParaRPr lang="pt-B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076056" y="4869160"/>
            <a:ext cx="1800200" cy="1512168"/>
          </a:xfrm>
          <a:prstGeom prst="roundRect">
            <a:avLst/>
          </a:prstGeom>
          <a:noFill/>
          <a:ln w="28575">
            <a:solidFill>
              <a:srgbClr val="B70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6876256" y="5373216"/>
            <a:ext cx="720080" cy="0"/>
          </a:xfrm>
          <a:prstGeom prst="straightConnector1">
            <a:avLst/>
          </a:prstGeom>
          <a:ln>
            <a:solidFill>
              <a:srgbClr val="B7099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7308304" y="5013176"/>
            <a:ext cx="147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n>
                  <a:solidFill>
                    <a:srgbClr val="B7099E"/>
                  </a:solidFill>
                </a:ln>
                <a:solidFill>
                  <a:srgbClr val="B7099E"/>
                </a:solidFill>
              </a:rPr>
              <a:t>Variação temporal da carga interna à superfície</a:t>
            </a:r>
            <a:endParaRPr lang="pt-BR" dirty="0">
              <a:ln>
                <a:solidFill>
                  <a:srgbClr val="B7099E"/>
                </a:solidFill>
              </a:ln>
              <a:solidFill>
                <a:srgbClr val="B709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2" grpId="0" animBg="1"/>
      <p:bldP spid="15" grpId="0"/>
      <p:bldP spid="16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 diferencial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ph idx="1"/>
          </p:nvPr>
        </p:nvGraphicFramePr>
        <p:xfrm>
          <a:off x="1524000" y="1831181"/>
          <a:ext cx="6096000" cy="4064000"/>
        </p:xfrm>
        <a:graphic>
          <a:graphicData uri="http://schemas.openxmlformats.org/presentationml/2006/ole">
            <p:oleObj spid="_x0000_s30722" name="Equação" r:id="rId3" imgW="0" imgH="0" progId="Equation.3">
              <p:embed/>
            </p:oleObj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2826429" y="1628800"/>
          <a:ext cx="3491143" cy="1369942"/>
        </p:xfrm>
        <a:graphic>
          <a:graphicData uri="http://schemas.openxmlformats.org/presentationml/2006/ole">
            <p:oleObj spid="_x0000_s30723" name="Equação" r:id="rId4" imgW="1002960" imgH="393480" progId="Equation.3">
              <p:embed/>
            </p:oleObj>
          </a:graphicData>
        </a:graphic>
      </p:graphicFrame>
      <p:sp>
        <p:nvSpPr>
          <p:cNvPr id="7" name="Retângulo 6"/>
          <p:cNvSpPr/>
          <p:nvPr/>
        </p:nvSpPr>
        <p:spPr>
          <a:xfrm>
            <a:off x="1763688" y="2937718"/>
            <a:ext cx="5418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Teorema de Gauss</a:t>
            </a:r>
            <a:endParaRPr lang="pt-B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1982833" y="3861048"/>
          <a:ext cx="5178335" cy="1348978"/>
        </p:xfrm>
        <a:graphic>
          <a:graphicData uri="http://schemas.openxmlformats.org/presentationml/2006/ole">
            <p:oleObj spid="_x0000_s30724" name="Equação" r:id="rId5" imgW="1511280" imgH="393480" progId="Equation.3">
              <p:embed/>
            </p:oleObj>
          </a:graphicData>
        </a:graphic>
      </p:graphicFrame>
      <p:cxnSp>
        <p:nvCxnSpPr>
          <p:cNvPr id="10" name="Conector reto 9"/>
          <p:cNvCxnSpPr/>
          <p:nvPr/>
        </p:nvCxnSpPr>
        <p:spPr>
          <a:xfrm>
            <a:off x="2051720" y="4077072"/>
            <a:ext cx="792088" cy="93610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004048" y="4149080"/>
            <a:ext cx="792088" cy="93610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83568" y="400506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Vale para qualquer superfície</a:t>
            </a:r>
            <a:endParaRPr lang="pt-BR" b="1" dirty="0">
              <a:solidFill>
                <a:srgbClr val="FFFF00"/>
              </a:solidFill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427413" y="5392738"/>
          <a:ext cx="2436812" cy="1349375"/>
        </p:xfrm>
        <a:graphic>
          <a:graphicData uri="http://schemas.openxmlformats.org/presentationml/2006/ole">
            <p:oleObj spid="_x0000_s30725" name="Equação" r:id="rId6" imgW="711000" imgH="393480" progId="Equation.3">
              <p:embed/>
            </p:oleObj>
          </a:graphicData>
        </a:graphic>
      </p:graphicFrame>
      <p:sp>
        <p:nvSpPr>
          <p:cNvPr id="14" name="Retângulo 13"/>
          <p:cNvSpPr/>
          <p:nvPr/>
        </p:nvSpPr>
        <p:spPr>
          <a:xfrm>
            <a:off x="3491880" y="5589240"/>
            <a:ext cx="792088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 flipH="1" flipV="1">
            <a:off x="2483768" y="5877272"/>
            <a:ext cx="93610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115616" y="553000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Divergente da densidade de cargas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Correntes estacionárias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2060848"/>
            <a:ext cx="84969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 Quando um fio é ligado a uma bateria, as cargas em seu interior se movem continuamente e quando o campo é mantido por um longo tempo (bateria)...</a:t>
            </a:r>
          </a:p>
          <a:p>
            <a:endParaRPr lang="pt-BR" sz="2400" b="1" dirty="0" smtClean="0"/>
          </a:p>
          <a:p>
            <a:pPr algn="ctr">
              <a:buFont typeface="Arial" pitchFamily="34" charset="0"/>
              <a:buChar char="•"/>
            </a:pPr>
            <a:r>
              <a:rPr lang="pt-BR" sz="3200" b="1" dirty="0" smtClean="0"/>
              <a:t>As correntes permanecem constantes 		</a:t>
            </a:r>
            <a:r>
              <a:rPr lang="pt-BR" sz="3200" b="1" dirty="0" smtClean="0">
                <a:solidFill>
                  <a:srgbClr val="FFFF00"/>
                </a:solidFill>
                <a:sym typeface="Wingdings" pitchFamily="2" charset="2"/>
              </a:rPr>
              <a:t> Estacionárias</a:t>
            </a:r>
          </a:p>
          <a:p>
            <a:endParaRPr lang="pt-BR" sz="24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pt-BR" sz="2400" b="1" dirty="0" smtClean="0">
                <a:sym typeface="Wingdings" pitchFamily="2" charset="2"/>
              </a:rPr>
              <a:t> O movimento se dá sem que ocorra acúmulo de carga no interior do condutor.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Correntes estacionárias</a:t>
            </a:r>
            <a:endParaRPr lang="pt-BR" dirty="0"/>
          </a:p>
        </p:txBody>
      </p:sp>
      <p:sp>
        <p:nvSpPr>
          <p:cNvPr id="5" name="Cilindro 4"/>
          <p:cNvSpPr/>
          <p:nvPr/>
        </p:nvSpPr>
        <p:spPr>
          <a:xfrm rot="5400000">
            <a:off x="1691680" y="548680"/>
            <a:ext cx="1944216" cy="4392488"/>
          </a:xfrm>
          <a:prstGeom prst="ca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ilindro 5"/>
          <p:cNvSpPr/>
          <p:nvPr/>
        </p:nvSpPr>
        <p:spPr>
          <a:xfrm rot="5400000">
            <a:off x="1511660" y="1736812"/>
            <a:ext cx="1944216" cy="2016224"/>
          </a:xfrm>
          <a:prstGeom prst="can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4283968" y="1772816"/>
            <a:ext cx="79208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148064" y="15567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Condutor metálico</a:t>
            </a:r>
            <a:endParaRPr lang="pt-BR" b="1" dirty="0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2195736" y="3501008"/>
            <a:ext cx="144016" cy="6480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547664" y="407881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Superfície Matemática 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99592" y="12495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rgbClr val="B7099E"/>
                  </a:solidFill>
                </a:ln>
                <a:solidFill>
                  <a:srgbClr val="E70BC8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endParaRPr lang="pt-BR" dirty="0">
              <a:ln>
                <a:solidFill>
                  <a:srgbClr val="B7099E"/>
                </a:solidFill>
              </a:ln>
              <a:solidFill>
                <a:srgbClr val="E70B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827584" y="1916832"/>
            <a:ext cx="648072" cy="0"/>
          </a:xfrm>
          <a:prstGeom prst="straightConnector1">
            <a:avLst/>
          </a:prstGeom>
          <a:ln>
            <a:solidFill>
              <a:srgbClr val="E70B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95536" y="4725144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E70BC8"/>
                </a:solidFill>
                <a:latin typeface="Times New Roman" pitchFamily="18" charset="0"/>
                <a:cs typeface="Times New Roman" pitchFamily="18" charset="0"/>
              </a:rPr>
              <a:t>Num intervalo de tempo </a:t>
            </a:r>
            <a:r>
              <a:rPr lang="pt-BR" sz="2400" b="1" dirty="0" err="1" smtClean="0">
                <a:solidFill>
                  <a:srgbClr val="E70BC8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pt-BR" sz="2400" b="1" dirty="0" smtClean="0">
                <a:solidFill>
                  <a:srgbClr val="E70BC8"/>
                </a:solidFill>
                <a:latin typeface="Times New Roman" pitchFamily="18" charset="0"/>
                <a:cs typeface="Times New Roman" pitchFamily="18" charset="0"/>
              </a:rPr>
              <a:t>, entra na superfície matemática</a:t>
            </a:r>
          </a:p>
          <a:p>
            <a:pPr algn="ctr"/>
            <a:endParaRPr lang="pt-BR" sz="2400" b="1" dirty="0" smtClean="0">
              <a:solidFill>
                <a:srgbClr val="E70BC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b="1" dirty="0" smtClean="0">
                <a:solidFill>
                  <a:srgbClr val="E70BC8"/>
                </a:solidFill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pt-BR" sz="2400" b="1" baseline="-25000" dirty="0" smtClean="0">
                <a:solidFill>
                  <a:srgbClr val="E70BC8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2400" b="1" dirty="0" smtClean="0">
                <a:solidFill>
                  <a:srgbClr val="E70BC8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pt-BR" sz="2400" b="1" dirty="0" err="1" smtClean="0">
                <a:solidFill>
                  <a:srgbClr val="E70BC8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400" b="1" baseline="-25000" dirty="0" err="1" smtClean="0">
                <a:solidFill>
                  <a:srgbClr val="E70BC8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2400" b="1" dirty="0" err="1" smtClean="0">
                <a:solidFill>
                  <a:srgbClr val="E70BC8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endParaRPr lang="pt-BR" sz="2400" b="1" dirty="0">
              <a:solidFill>
                <a:srgbClr val="E70B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851920" y="4730368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Num intervalo de tempo </a:t>
            </a:r>
            <a:r>
              <a:rPr lang="pt-BR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pt-B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sai da superfície matemática</a:t>
            </a:r>
          </a:p>
          <a:p>
            <a:pPr algn="ctr"/>
            <a:endParaRPr lang="pt-BR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pt-BR" sz="24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pt-BR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4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endParaRPr lang="pt-BR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707904" y="12495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endParaRPr lang="pt-BR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3635896" y="1916832"/>
            <a:ext cx="648072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5724128" y="2564905"/>
            <a:ext cx="2808312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Qint=Q</a:t>
            </a:r>
            <a:r>
              <a:rPr lang="pt-BR" sz="2400" baseline="-25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</a:t>
            </a:r>
            <a:r>
              <a:rPr lang="pt-B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-Q</a:t>
            </a:r>
            <a:r>
              <a:rPr lang="pt-BR" sz="2400" baseline="-25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</a:t>
            </a:r>
          </a:p>
          <a:p>
            <a:pPr algn="ctr"/>
            <a:endParaRPr lang="pt-BR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22" name="Objeto 21"/>
          <p:cNvGraphicFramePr>
            <a:graphicFrameLocks noChangeAspect="1"/>
          </p:cNvGraphicFramePr>
          <p:nvPr/>
        </p:nvGraphicFramePr>
        <p:xfrm>
          <a:off x="6042025" y="3573463"/>
          <a:ext cx="2325688" cy="935037"/>
        </p:xfrm>
        <a:graphic>
          <a:graphicData uri="http://schemas.openxmlformats.org/presentationml/2006/ole">
            <p:oleObj spid="_x0000_s31746" name="Equação" r:id="rId3" imgW="977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4" grpId="0"/>
      <p:bldP spid="17" grpId="0"/>
      <p:bldP spid="18" grpId="0"/>
      <p:bldP spid="19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Acúmulo de carga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as correntes I</a:t>
            </a:r>
            <a:r>
              <a:rPr lang="pt-BR" baseline="-25000" dirty="0" smtClean="0"/>
              <a:t>e</a:t>
            </a:r>
            <a:r>
              <a:rPr lang="pt-BR" dirty="0" smtClean="0"/>
              <a:t> e I</a:t>
            </a:r>
            <a:r>
              <a:rPr lang="pt-BR" baseline="-25000" dirty="0" smtClean="0"/>
              <a:t>d</a:t>
            </a:r>
            <a:r>
              <a:rPr lang="pt-BR" dirty="0" smtClean="0"/>
              <a:t> forem diferentes, haverá acúmulo de carga no interior de S.</a:t>
            </a:r>
          </a:p>
          <a:p>
            <a:endParaRPr lang="pt-BR" dirty="0" smtClean="0"/>
          </a:p>
          <a:p>
            <a:r>
              <a:rPr lang="pt-BR" dirty="0" smtClean="0"/>
              <a:t>Se há acúmulo em algum lugar, há falta em outro.</a:t>
            </a:r>
          </a:p>
          <a:p>
            <a:endParaRPr lang="pt-BR" dirty="0" smtClean="0"/>
          </a:p>
          <a:p>
            <a:r>
              <a:rPr lang="pt-BR" dirty="0" smtClean="0"/>
              <a:t>Excesso ou falta de cargas podem originar forças enormes.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Cargas em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t-BR" dirty="0" smtClean="0">
                <a:sym typeface="Wingdings" pitchFamily="2" charset="2"/>
              </a:rPr>
              <a:t> Efeitos físicos associados às cargas em movimento</a:t>
            </a:r>
          </a:p>
          <a:p>
            <a:pPr>
              <a:buNone/>
            </a:pPr>
            <a:endParaRPr lang="pt-BR" dirty="0">
              <a:sym typeface="Wingdings" pitchFamily="2" charset="2"/>
            </a:endParaRPr>
          </a:p>
          <a:p>
            <a:pPr>
              <a:buNone/>
            </a:pPr>
            <a:endParaRPr lang="pt-BR" dirty="0" smtClean="0">
              <a:sym typeface="Wingdings" pitchFamily="2" charset="2"/>
            </a:endParaRPr>
          </a:p>
          <a:p>
            <a:pPr>
              <a:buNone/>
            </a:pPr>
            <a:endParaRPr lang="pt-BR" dirty="0">
              <a:sym typeface="Wingdings" pitchFamily="2" charset="2"/>
            </a:endParaRPr>
          </a:p>
          <a:p>
            <a:pPr>
              <a:buNone/>
            </a:pPr>
            <a:endParaRPr lang="pt-BR" dirty="0" smtClean="0">
              <a:sym typeface="Wingdings" pitchFamily="2" charset="2"/>
            </a:endParaRPr>
          </a:p>
          <a:p>
            <a:pPr>
              <a:buNone/>
            </a:pPr>
            <a:endParaRPr lang="pt-BR" dirty="0" smtClean="0">
              <a:sym typeface="Wingdings" pitchFamily="2" charset="2"/>
            </a:endParaRPr>
          </a:p>
          <a:p>
            <a:r>
              <a:rPr lang="pt-BR" dirty="0" smtClean="0">
                <a:sym typeface="Wingdings" pitchFamily="2" charset="2"/>
              </a:rPr>
              <a:t>Primeiro  Movimento de cargas</a:t>
            </a:r>
          </a:p>
          <a:p>
            <a:endParaRPr lang="pt-BR" dirty="0">
              <a:sym typeface="Wingdings" pitchFamily="2" charset="2"/>
            </a:endParaRPr>
          </a:p>
          <a:p>
            <a:endParaRPr lang="pt-BR" dirty="0" smtClean="0">
              <a:sym typeface="Wingdings" pitchFamily="2" charset="2"/>
            </a:endParaRPr>
          </a:p>
          <a:p>
            <a:endParaRPr lang="pt-BR" dirty="0">
              <a:sym typeface="Wingdings" pitchFamily="2" charset="2"/>
            </a:endParaRPr>
          </a:p>
          <a:p>
            <a:endParaRPr lang="pt-BR" dirty="0"/>
          </a:p>
        </p:txBody>
      </p:sp>
      <p:pic>
        <p:nvPicPr>
          <p:cNvPr id="4" name="Imagem 3" descr="magncondutores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92896"/>
            <a:ext cx="342577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equação da continuidade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Permite concluir que a corrente que entra numa superfície matemática S no interior do condutor, é igual a corrente que sai</a:t>
            </a:r>
            <a:endParaRPr lang="pt-BR" dirty="0"/>
          </a:p>
        </p:txBody>
      </p:sp>
      <p:sp>
        <p:nvSpPr>
          <p:cNvPr id="4" name="Cilindro 3"/>
          <p:cNvSpPr/>
          <p:nvPr/>
        </p:nvSpPr>
        <p:spPr>
          <a:xfrm rot="5400000">
            <a:off x="3203848" y="2348880"/>
            <a:ext cx="1944216" cy="4392488"/>
          </a:xfrm>
          <a:prstGeom prst="ca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ilindro 4"/>
          <p:cNvSpPr/>
          <p:nvPr/>
        </p:nvSpPr>
        <p:spPr>
          <a:xfrm rot="5400000">
            <a:off x="3023828" y="3537012"/>
            <a:ext cx="1944216" cy="2016224"/>
          </a:xfrm>
          <a:prstGeom prst="can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411760" y="30497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rgbClr val="B7099E"/>
                  </a:solidFill>
                </a:ln>
                <a:solidFill>
                  <a:srgbClr val="E70BC8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endParaRPr lang="pt-BR" dirty="0">
              <a:ln>
                <a:solidFill>
                  <a:srgbClr val="B7099E"/>
                </a:solidFill>
              </a:ln>
              <a:solidFill>
                <a:srgbClr val="E70B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2339752" y="3717032"/>
            <a:ext cx="648072" cy="0"/>
          </a:xfrm>
          <a:prstGeom prst="straightConnector1">
            <a:avLst/>
          </a:prstGeom>
          <a:ln>
            <a:solidFill>
              <a:srgbClr val="E70B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220072" y="30497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endParaRPr lang="pt-BR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5148064" y="3717032"/>
            <a:ext cx="648072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563888" y="585810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rgbClr val="B7099E"/>
                  </a:solidFill>
                </a:ln>
                <a:solidFill>
                  <a:srgbClr val="E70BC8"/>
                </a:solidFill>
                <a:latin typeface="Times New Roman" pitchFamily="18" charset="0"/>
                <a:cs typeface="Times New Roman" pitchFamily="18" charset="0"/>
              </a:rPr>
              <a:t>Ie =</a:t>
            </a:r>
            <a:endParaRPr lang="pt-BR" dirty="0">
              <a:ln>
                <a:solidFill>
                  <a:srgbClr val="B7099E"/>
                </a:solidFill>
              </a:ln>
              <a:solidFill>
                <a:srgbClr val="E70B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11960" y="58389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endParaRPr lang="pt-BR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Estimar a velocidade dos elétrons em um condutor metálico quando ele é percorrido por uma corrente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pt-BR" dirty="0" smtClean="0">
                <a:sym typeface="Wingdings" pitchFamily="2" charset="2"/>
              </a:rPr>
              <a:t> Corrente elétrica doméstica – alternada</a:t>
            </a:r>
          </a:p>
          <a:p>
            <a:r>
              <a:rPr lang="pt-BR" dirty="0" smtClean="0">
                <a:sym typeface="Wingdings" pitchFamily="2" charset="2"/>
              </a:rPr>
              <a:t>Simplificação de cálculo  contínua</a:t>
            </a:r>
          </a:p>
          <a:p>
            <a:r>
              <a:rPr lang="pt-BR" dirty="0" smtClean="0">
                <a:sym typeface="Wingdings" pitchFamily="2" charset="2"/>
              </a:rPr>
              <a:t>As correntes em residências não ultrapassam 30A (disjuntor)  i=1A é comum.</a:t>
            </a:r>
          </a:p>
          <a:p>
            <a:r>
              <a:rPr lang="pt-BR" dirty="0" smtClean="0">
                <a:sym typeface="Wingdings" pitchFamily="2" charset="2"/>
              </a:rPr>
              <a:t>Note: Como P=VI  100=110.I  I=0,9A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4211960" y="4941168"/>
            <a:ext cx="432048" cy="5040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635896" y="53732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Lâmpada de 100W</a:t>
            </a:r>
            <a:endParaRPr lang="pt-BR" dirty="0">
              <a:solidFill>
                <a:srgbClr val="FFC00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5436096" y="4941168"/>
            <a:ext cx="72008" cy="6564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932040" y="55256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Tomada de 110V</a:t>
            </a:r>
            <a:endParaRPr lang="pt-BR" dirty="0">
              <a:solidFill>
                <a:srgbClr val="FFC00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7092280" y="5013176"/>
            <a:ext cx="72008" cy="6564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6588224" y="559762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Corrente que passa pelo fio que liga a lâmpada à tomada</a:t>
            </a: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223517"/>
            <a:ext cx="8229600" cy="4525963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e = 1,6X10</a:t>
            </a:r>
            <a:r>
              <a:rPr lang="pt-BR" baseline="30000" dirty="0" smtClean="0"/>
              <a:t>-19</a:t>
            </a:r>
            <a:r>
              <a:rPr lang="pt-BR" dirty="0" smtClean="0"/>
              <a:t>C</a:t>
            </a:r>
          </a:p>
          <a:p>
            <a:r>
              <a:rPr lang="pt-BR" dirty="0" err="1" smtClean="0"/>
              <a:t>N~</a:t>
            </a:r>
            <a:r>
              <a:rPr lang="pt-BR" dirty="0" smtClean="0"/>
              <a:t>2,5X10</a:t>
            </a:r>
            <a:r>
              <a:rPr lang="pt-BR" baseline="30000" dirty="0" smtClean="0"/>
              <a:t>28</a:t>
            </a:r>
            <a:r>
              <a:rPr lang="pt-BR" dirty="0" smtClean="0"/>
              <a:t> elétrons/m³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23320" y="155679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pt-BR" sz="2400" dirty="0" smtClean="0">
                <a:solidFill>
                  <a:srgbClr val="FFFF00"/>
                </a:solidFill>
              </a:rPr>
              <a:t>O módulo da densidade de corrente é dado</a:t>
            </a:r>
            <a:r>
              <a:rPr lang="pt-BR" sz="2400" dirty="0" smtClean="0"/>
              <a:t>:</a:t>
            </a:r>
          </a:p>
          <a:p>
            <a:pPr algn="ctr"/>
            <a:r>
              <a:rPr lang="pt-BR" sz="2400" dirty="0" smtClean="0"/>
              <a:t>j = I/S</a:t>
            </a:r>
          </a:p>
          <a:p>
            <a:pPr algn="ctr"/>
            <a:r>
              <a:rPr lang="pt-BR" sz="2400" dirty="0" smtClean="0"/>
              <a:t>j = 0,9X10</a:t>
            </a:r>
            <a:r>
              <a:rPr lang="pt-BR" sz="2400" baseline="30000" dirty="0" smtClean="0"/>
              <a:t>6</a:t>
            </a:r>
            <a:r>
              <a:rPr lang="pt-BR" sz="2400" dirty="0" smtClean="0"/>
              <a:t>A/m²</a:t>
            </a:r>
          </a:p>
        </p:txBody>
      </p:sp>
      <p:cxnSp>
        <p:nvCxnSpPr>
          <p:cNvPr id="6" name="Conector angulado 5"/>
          <p:cNvCxnSpPr/>
          <p:nvPr/>
        </p:nvCxnSpPr>
        <p:spPr>
          <a:xfrm>
            <a:off x="827584" y="4869160"/>
            <a:ext cx="864096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691680" y="4941168"/>
            <a:ext cx="2088232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Num condutor metálico (densidade típica)</a:t>
            </a:r>
            <a:endParaRPr lang="pt-BR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5779368" y="3212976"/>
          <a:ext cx="1672952" cy="1289567"/>
        </p:xfrm>
        <a:graphic>
          <a:graphicData uri="http://schemas.openxmlformats.org/presentationml/2006/ole">
            <p:oleObj spid="_x0000_s62466" name="Equação" r:id="rId3" imgW="609480" imgH="469800" progId="Equation.3">
              <p:embed/>
            </p:oleObj>
          </a:graphicData>
        </a:graphic>
      </p:graphicFrame>
      <p:sp>
        <p:nvSpPr>
          <p:cNvPr id="10" name="Elipse 9"/>
          <p:cNvSpPr/>
          <p:nvPr/>
        </p:nvSpPr>
        <p:spPr>
          <a:xfrm>
            <a:off x="7236296" y="3501008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380312" y="3212976"/>
            <a:ext cx="144016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524328" y="3068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Nuvem 12"/>
          <p:cNvSpPr/>
          <p:nvPr/>
        </p:nvSpPr>
        <p:spPr>
          <a:xfrm>
            <a:off x="7308304" y="2132856"/>
            <a:ext cx="1619672" cy="129614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/>
        </p:nvGraphicFramePr>
        <p:xfrm>
          <a:off x="7558360" y="2420888"/>
          <a:ext cx="1118096" cy="559048"/>
        </p:xfrm>
        <a:graphic>
          <a:graphicData uri="http://schemas.openxmlformats.org/presentationml/2006/ole">
            <p:oleObj spid="_x0000_s62467" name="Equação" r:id="rId4" imgW="507960" imgH="253800" progId="Equation.3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890715" y="4509120"/>
          <a:ext cx="3641725" cy="1038225"/>
        </p:xfrm>
        <a:graphic>
          <a:graphicData uri="http://schemas.openxmlformats.org/presentationml/2006/ole">
            <p:oleObj spid="_x0000_s62468" name="Equação" r:id="rId5" imgW="1562040" imgH="444240" progId="Equation.3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508104" y="5517232"/>
          <a:ext cx="2635250" cy="771525"/>
        </p:xfrm>
        <a:graphic>
          <a:graphicData uri="http://schemas.openxmlformats.org/presentationml/2006/ole">
            <p:oleObj spid="_x0000_s62469" name="Equação" r:id="rId6" imgW="1130040" imgH="330120" progId="Equation.3">
              <p:embed/>
            </p:oleObj>
          </a:graphicData>
        </a:graphic>
      </p:graphicFrame>
      <p:pic>
        <p:nvPicPr>
          <p:cNvPr id="15" name="Espaço Reservado para Conteúdo 3" descr="lâmp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692696"/>
            <a:ext cx="2438400" cy="224637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95536" y="8367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100W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267744" y="7647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110V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9" name="Conector em curva 18"/>
          <p:cNvCxnSpPr/>
          <p:nvPr/>
        </p:nvCxnSpPr>
        <p:spPr>
          <a:xfrm rot="5400000">
            <a:off x="1986062" y="1916832"/>
            <a:ext cx="1145778" cy="635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979712" y="14754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0,9A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1043608" y="2204864"/>
            <a:ext cx="144016" cy="144016"/>
          </a:xfrm>
          <a:prstGeom prst="ellipse">
            <a:avLst/>
          </a:prstGeom>
          <a:solidFill>
            <a:srgbClr val="16EA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1115616" y="2420888"/>
            <a:ext cx="144016" cy="864096"/>
          </a:xfrm>
          <a:prstGeom prst="straightConnector1">
            <a:avLst/>
          </a:prstGeom>
          <a:ln w="38100">
            <a:solidFill>
              <a:srgbClr val="16EA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971600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16EAA3"/>
                </a:solidFill>
              </a:rPr>
              <a:t>S=1mm²</a:t>
            </a:r>
            <a:endParaRPr lang="pt-BR" dirty="0">
              <a:solidFill>
                <a:srgbClr val="16EA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10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em seta para baixo 4"/>
          <p:cNvSpPr/>
          <p:nvPr/>
        </p:nvSpPr>
        <p:spPr>
          <a:xfrm>
            <a:off x="2843808" y="404664"/>
            <a:ext cx="3096344" cy="1368152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Nuvem 3"/>
          <p:cNvSpPr/>
          <p:nvPr/>
        </p:nvSpPr>
        <p:spPr>
          <a:xfrm>
            <a:off x="1259632" y="5157192"/>
            <a:ext cx="6624736" cy="1224136"/>
          </a:xfrm>
          <a:prstGeom prst="clou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2x10</a:t>
            </a:r>
            <a:r>
              <a:rPr lang="pt-BR" baseline="30000" dirty="0" smtClean="0"/>
              <a:t>-4</a:t>
            </a:r>
            <a:r>
              <a:rPr lang="pt-BR" dirty="0" smtClean="0"/>
              <a:t>m/s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Ou 12mm/</a:t>
            </a:r>
            <a:r>
              <a:rPr lang="pt-BR" dirty="0" err="1" smtClean="0"/>
              <a:t>min</a:t>
            </a:r>
            <a:endParaRPr lang="pt-BR" dirty="0" smtClean="0"/>
          </a:p>
          <a:p>
            <a:r>
              <a:rPr lang="pt-BR" dirty="0" smtClean="0"/>
              <a:t>Ou 72cm/h</a:t>
            </a:r>
          </a:p>
          <a:p>
            <a:endParaRPr lang="pt-BR" dirty="0" smtClean="0"/>
          </a:p>
          <a:p>
            <a:r>
              <a:rPr lang="pt-BR" dirty="0" smtClean="0"/>
              <a:t>Se a corrente fosse contínua, demoraria (considerando um fio de 2m de comprimento) 3 h para chegar até a </a:t>
            </a:r>
            <a:r>
              <a:rPr lang="pt-BR" b="1" u="sng" dirty="0" smtClean="0">
                <a:solidFill>
                  <a:srgbClr val="FFFF00"/>
                </a:solidFill>
              </a:rPr>
              <a:t>lâmpada</a:t>
            </a:r>
            <a:r>
              <a:rPr lang="pt-BR" dirty="0" smtClean="0"/>
              <a:t>!</a:t>
            </a:r>
          </a:p>
          <a:p>
            <a:pPr>
              <a:buNone/>
            </a:pPr>
            <a:endParaRPr lang="pt-BR" b="1" u="sng" dirty="0" smtClean="0"/>
          </a:p>
          <a:p>
            <a:pPr algn="ctr">
              <a:buNone/>
            </a:pPr>
            <a:r>
              <a:rPr lang="pt-BR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Fato: Acende Instantaneamente!</a:t>
            </a:r>
            <a:endParaRPr lang="pt-BR" b="1" u="sng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Lei de Ohm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pt-BR" dirty="0" smtClean="0"/>
              <a:t>Metais: Íons positivos, organizados em redes cristalinas estáveis e elétrons livres.</a:t>
            </a:r>
          </a:p>
          <a:p>
            <a:r>
              <a:rPr lang="pt-BR" dirty="0" smtClean="0">
                <a:sym typeface="Wingdings" pitchFamily="2" charset="2"/>
              </a:rPr>
              <a:t> Temperatura : </a:t>
            </a:r>
          </a:p>
          <a:p>
            <a:pPr lvl="7"/>
            <a:r>
              <a:rPr lang="pt-BR" sz="3200" dirty="0" smtClean="0">
                <a:sym typeface="Wingdings" pitchFamily="2" charset="2"/>
              </a:rPr>
              <a:t>íons oscilam em torno das posições de equilíbrio.</a:t>
            </a:r>
          </a:p>
          <a:p>
            <a:pPr lvl="7"/>
            <a:r>
              <a:rPr lang="pt-BR" sz="3200" dirty="0" smtClean="0">
                <a:sym typeface="Wingdings" pitchFamily="2" charset="2"/>
              </a:rPr>
              <a:t>Elétrons chocam-se com íons (100km/s  Velocidade térmica)</a:t>
            </a:r>
          </a:p>
        </p:txBody>
      </p:sp>
      <p:sp>
        <p:nvSpPr>
          <p:cNvPr id="4" name="Texto explicativo em seta para cima 3"/>
          <p:cNvSpPr/>
          <p:nvPr/>
        </p:nvSpPr>
        <p:spPr>
          <a:xfrm>
            <a:off x="395536" y="1268760"/>
            <a:ext cx="1368152" cy="864096"/>
          </a:xfrm>
          <a:prstGeom prst="up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1663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Não é uma substância, mas o nome dado a uma estrutura</a:t>
            </a:r>
            <a:endParaRPr lang="pt-BR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600" y="42210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todas as direções e sentidos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Lei de Ohm Microscópica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Quando um campo elétrico age sobre um metal, passa a existir uma força sobre os íons e os elétrons:</a:t>
            </a:r>
          </a:p>
          <a:p>
            <a:r>
              <a:rPr lang="pt-BR" dirty="0" smtClean="0">
                <a:sym typeface="Wingdings" pitchFamily="2" charset="2"/>
              </a:rPr>
              <a:t> Íons: Tem essa força contrabalanceada por outros elementos da rede cristalina</a:t>
            </a:r>
          </a:p>
          <a:p>
            <a:r>
              <a:rPr lang="pt-BR" dirty="0" smtClean="0">
                <a:sym typeface="Wingdings" pitchFamily="2" charset="2"/>
              </a:rPr>
              <a:t> elétrons: Essa força gera uma aceleração – aumentando sua velocidade (numa determinada direção e sentido)</a:t>
            </a:r>
          </a:p>
          <a:p>
            <a:r>
              <a:rPr lang="pt-BR" dirty="0" smtClean="0">
                <a:sym typeface="Wingdings" pitchFamily="2" charset="2"/>
              </a:rPr>
              <a:t>Se fosse um tubo vazio, a velocidade aumentaria continuamente.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Lei de Ohm Microscópica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elétron se choca com os íons.</a:t>
            </a:r>
          </a:p>
          <a:p>
            <a:r>
              <a:rPr lang="pt-BR" dirty="0" smtClean="0"/>
              <a:t>Transfere momento, alterando sua velocidade,</a:t>
            </a:r>
          </a:p>
          <a:p>
            <a:r>
              <a:rPr lang="pt-BR" dirty="0" smtClean="0"/>
              <a:t>Após cada choque, é acelerado novamente</a:t>
            </a:r>
          </a:p>
          <a:p>
            <a:r>
              <a:rPr lang="pt-BR" dirty="0" smtClean="0">
                <a:sym typeface="Wingdings" pitchFamily="2" charset="2"/>
              </a:rPr>
              <a:t> As velocidades não aumentam muito</a:t>
            </a:r>
          </a:p>
          <a:p>
            <a:r>
              <a:rPr lang="pt-BR" dirty="0" smtClean="0">
                <a:sym typeface="Wingdings" pitchFamily="2" charset="2"/>
              </a:rPr>
              <a:t> A energia transferida aumenta a energia cinética dos íons (aumenta a vibração), esquentando o metal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022167" y="5877272"/>
            <a:ext cx="5099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 smtClean="0">
                <a:solidFill>
                  <a:srgbClr val="00B0F0"/>
                </a:solidFill>
              </a:rPr>
              <a:t>Meio viscoso </a:t>
            </a:r>
            <a:r>
              <a:rPr lang="pt-BR" sz="3200" dirty="0" smtClean="0">
                <a:solidFill>
                  <a:srgbClr val="00B0F0"/>
                </a:solidFill>
                <a:sym typeface="Wingdings" pitchFamily="2" charset="2"/>
              </a:rPr>
              <a:t> Paraquedista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73016"/>
            <a:ext cx="5092168" cy="307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Lei de Ohm Microscópica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ym typeface="Wingdings" pitchFamily="2" charset="2"/>
              </a:rPr>
              <a:t>Simplificações:</a:t>
            </a:r>
          </a:p>
          <a:p>
            <a:r>
              <a:rPr lang="el-GR" dirty="0" smtClean="0">
                <a:sym typeface="Wingdings" pitchFamily="2" charset="2"/>
              </a:rPr>
              <a:t>τ</a:t>
            </a:r>
            <a:r>
              <a:rPr lang="pt-BR" dirty="0" smtClean="0">
                <a:sym typeface="Wingdings" pitchFamily="2" charset="2"/>
              </a:rPr>
              <a:t> – </a:t>
            </a:r>
            <a:r>
              <a:rPr lang="pt-BR" sz="2400" dirty="0" smtClean="0">
                <a:sym typeface="Wingdings" pitchFamily="2" charset="2"/>
              </a:rPr>
              <a:t>intervalo de tempo médio entre dois choques sucessivos</a:t>
            </a:r>
          </a:p>
          <a:p>
            <a:r>
              <a:rPr lang="pt-BR" sz="2400" dirty="0" smtClean="0">
                <a:sym typeface="Wingdings" pitchFamily="2" charset="2"/>
              </a:rPr>
              <a:t>Cada elétron perde TODA sua energia cinética em cada choque.</a:t>
            </a:r>
          </a:p>
          <a:p>
            <a:pPr algn="ctr">
              <a:buNone/>
            </a:pPr>
            <a:endParaRPr lang="pt-BR" sz="3600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buNone/>
            </a:pP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72000" y="49411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16EAA3"/>
                </a:solidFill>
                <a:latin typeface="Arial Black" pitchFamily="34" charset="0"/>
              </a:rPr>
              <a:t>Devido ao campo</a:t>
            </a:r>
            <a:endParaRPr lang="pt-BR" dirty="0">
              <a:solidFill>
                <a:srgbClr val="16EAA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lei de Ohm microscópica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ChangeAspect="1"/>
          </p:cNvGraphicFramePr>
          <p:nvPr>
            <p:ph idx="1"/>
          </p:nvPr>
        </p:nvGraphicFramePr>
        <p:xfrm>
          <a:off x="251520" y="1412776"/>
          <a:ext cx="1546176" cy="1230022"/>
        </p:xfrm>
        <a:graphic>
          <a:graphicData uri="http://schemas.openxmlformats.org/presentationml/2006/ole">
            <p:oleObj spid="_x0000_s36866" name="Equação" r:id="rId3" imgW="558720" imgH="444240" progId="Equation.3">
              <p:embed/>
            </p:oleObj>
          </a:graphicData>
        </a:graphic>
      </p:graphicFrame>
      <p:graphicFrame>
        <p:nvGraphicFramePr>
          <p:cNvPr id="36868" name="Espaço Reservado para Conteúdo 3"/>
          <p:cNvGraphicFramePr>
            <a:graphicFrameLocks noChangeAspect="1"/>
          </p:cNvGraphicFramePr>
          <p:nvPr/>
        </p:nvGraphicFramePr>
        <p:xfrm>
          <a:off x="1907704" y="1556792"/>
          <a:ext cx="1503685" cy="677555"/>
        </p:xfrm>
        <a:graphic>
          <a:graphicData uri="http://schemas.openxmlformats.org/presentationml/2006/ole">
            <p:oleObj spid="_x0000_s36868" name="Equação" r:id="rId4" imgW="507960" imgH="228600" progId="Equation.3">
              <p:embed/>
            </p:oleObj>
          </a:graphicData>
        </a:graphic>
      </p:graphicFrame>
      <p:graphicFrame>
        <p:nvGraphicFramePr>
          <p:cNvPr id="36870" name="Espaço Reservado para Conteúdo 3"/>
          <p:cNvGraphicFramePr>
            <a:graphicFrameLocks noChangeAspect="1"/>
          </p:cNvGraphicFramePr>
          <p:nvPr/>
        </p:nvGraphicFramePr>
        <p:xfrm>
          <a:off x="3707904" y="1340768"/>
          <a:ext cx="2701925" cy="1444625"/>
        </p:xfrm>
        <a:graphic>
          <a:graphicData uri="http://schemas.openxmlformats.org/presentationml/2006/ole">
            <p:oleObj spid="_x0000_s36870" name="Equação" r:id="rId5" imgW="736560" imgH="393480" progId="Equation.3">
              <p:embed/>
            </p:oleObj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251520" y="3356992"/>
          <a:ext cx="2010991" cy="901644"/>
        </p:xfrm>
        <a:graphic>
          <a:graphicData uri="http://schemas.openxmlformats.org/presentationml/2006/ole">
            <p:oleObj spid="_x0000_s36871" name="Equação" r:id="rId6" imgW="736560" imgH="330120" progId="Equation.3">
              <p:embed/>
            </p:oleObj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5076056" y="3140968"/>
          <a:ext cx="3255962" cy="1558925"/>
        </p:xfrm>
        <a:graphic>
          <a:graphicData uri="http://schemas.openxmlformats.org/presentationml/2006/ole">
            <p:oleObj spid="_x0000_s36872" name="Equação" r:id="rId7" imgW="901440" imgH="431640" progId="Equation.3">
              <p:embed/>
            </p:oleObj>
          </a:graphicData>
        </a:graphic>
      </p:graphicFrame>
      <p:graphicFrame>
        <p:nvGraphicFramePr>
          <p:cNvPr id="36873" name="Espaço Reservado para Conteúdo 3"/>
          <p:cNvGraphicFramePr>
            <a:graphicFrameLocks noChangeAspect="1"/>
          </p:cNvGraphicFramePr>
          <p:nvPr/>
        </p:nvGraphicFramePr>
        <p:xfrm>
          <a:off x="282575" y="5373688"/>
          <a:ext cx="1728788" cy="676275"/>
        </p:xfrm>
        <a:graphic>
          <a:graphicData uri="http://schemas.openxmlformats.org/presentationml/2006/ole">
            <p:oleObj spid="_x0000_s36873" name="Equação" r:id="rId8" imgW="583920" imgH="228600" progId="Equation.3">
              <p:embed/>
            </p:oleObj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2860675" y="4941888"/>
          <a:ext cx="3117850" cy="1558925"/>
        </p:xfrm>
        <a:graphic>
          <a:graphicData uri="http://schemas.openxmlformats.org/presentationml/2006/ole">
            <p:oleObj spid="_x0000_s36874" name="Equação" r:id="rId9" imgW="863280" imgH="431640" progId="Equation.3">
              <p:embed/>
            </p:oleObj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2555776" y="321297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N° de elétrons livres por unidade de volume do metal</a:t>
            </a:r>
            <a:endParaRPr lang="pt-BR" dirty="0">
              <a:solidFill>
                <a:srgbClr val="FFFF00"/>
              </a:solidFill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6156176" y="2564904"/>
            <a:ext cx="792088" cy="129614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660232" y="2132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92D050"/>
                </a:solidFill>
              </a:rPr>
              <a:t>Convenção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5004048" y="3212976"/>
            <a:ext cx="576064" cy="1368152"/>
          </a:xfrm>
          <a:prstGeom prst="ellipse">
            <a:avLst/>
          </a:prstGeom>
          <a:noFill/>
          <a:ln>
            <a:solidFill>
              <a:srgbClr val="E70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7668344" y="3212976"/>
            <a:ext cx="576064" cy="1368152"/>
          </a:xfrm>
          <a:prstGeom prst="ellipse">
            <a:avLst/>
          </a:prstGeom>
          <a:noFill/>
          <a:ln>
            <a:solidFill>
              <a:srgbClr val="E70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2771800" y="5085184"/>
            <a:ext cx="576064" cy="1368152"/>
          </a:xfrm>
          <a:prstGeom prst="ellipse">
            <a:avLst/>
          </a:prstGeom>
          <a:noFill/>
          <a:ln>
            <a:solidFill>
              <a:srgbClr val="E70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5436096" y="5013176"/>
            <a:ext cx="576064" cy="1368152"/>
          </a:xfrm>
          <a:prstGeom prst="ellipse">
            <a:avLst/>
          </a:prstGeom>
          <a:noFill/>
          <a:ln>
            <a:solidFill>
              <a:srgbClr val="E70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3923928" y="5013176"/>
            <a:ext cx="1440160" cy="1368152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de seta reta 26"/>
          <p:cNvCxnSpPr/>
          <p:nvPr/>
        </p:nvCxnSpPr>
        <p:spPr>
          <a:xfrm>
            <a:off x="5076056" y="6381328"/>
            <a:ext cx="1656184" cy="2160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6372200" y="6156012"/>
            <a:ext cx="255577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Arial Black" pitchFamily="34" charset="0"/>
              </a:rPr>
              <a:t>Condutividade </a:t>
            </a:r>
            <a:r>
              <a:rPr lang="pt-BR" dirty="0" smtClean="0">
                <a:solidFill>
                  <a:srgbClr val="FFC000"/>
                </a:solidFill>
                <a:latin typeface="Arial Black" pitchFamily="34" charset="0"/>
                <a:sym typeface="Wingdings" pitchFamily="2" charset="2"/>
              </a:rPr>
              <a:t> </a:t>
            </a:r>
            <a:r>
              <a:rPr lang="el-GR" dirty="0" smtClean="0">
                <a:solidFill>
                  <a:srgbClr val="FFC000"/>
                </a:solidFill>
                <a:latin typeface="Arial Black" pitchFamily="34" charset="0"/>
                <a:sym typeface="Wingdings" pitchFamily="2" charset="2"/>
              </a:rPr>
              <a:t>σ</a:t>
            </a:r>
            <a:endParaRPr lang="pt-BR" dirty="0">
              <a:solidFill>
                <a:srgbClr val="FFC000"/>
              </a:solidFill>
              <a:latin typeface="Arial Black" pitchFamily="34" charset="0"/>
            </a:endParaRPr>
          </a:p>
        </p:txBody>
      </p:sp>
      <p:cxnSp>
        <p:nvCxnSpPr>
          <p:cNvPr id="29" name="Conector em curva 28"/>
          <p:cNvCxnSpPr/>
          <p:nvPr/>
        </p:nvCxnSpPr>
        <p:spPr>
          <a:xfrm>
            <a:off x="1403648" y="3933056"/>
            <a:ext cx="1872208" cy="216024"/>
          </a:xfrm>
          <a:prstGeom prst="curvedConnector3">
            <a:avLst>
              <a:gd name="adj1" fmla="val 54509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Lei de Ohm microscópica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Resistividade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el-GR" dirty="0" smtClean="0">
                <a:sym typeface="Wingdings" pitchFamily="2" charset="2"/>
              </a:rPr>
              <a:t>ρ</a:t>
            </a:r>
            <a:r>
              <a:rPr lang="pt-BR" dirty="0" smtClean="0">
                <a:sym typeface="Wingdings" pitchFamily="2" charset="2"/>
              </a:rPr>
              <a:t> = 1/</a:t>
            </a:r>
            <a:r>
              <a:rPr lang="el-GR" dirty="0" smtClean="0">
                <a:sym typeface="Wingdings" pitchFamily="2" charset="2"/>
              </a:rPr>
              <a:t>σ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275856" y="2852936"/>
          <a:ext cx="2213468" cy="1135112"/>
        </p:xfrm>
        <a:graphic>
          <a:graphicData uri="http://schemas.openxmlformats.org/presentationml/2006/ole">
            <p:oleObj spid="_x0000_s37890" name="Equação" r:id="rId3" imgW="495000" imgH="253800" progId="Equation.3">
              <p:embed/>
            </p:oleObj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5536" y="479715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 Black" pitchFamily="34" charset="0"/>
              </a:rPr>
              <a:t>Do ponto de vista microscópico, um condutor </a:t>
            </a:r>
            <a:r>
              <a:rPr lang="pt-BR" sz="2400" b="1" dirty="0" err="1" smtClean="0">
                <a:latin typeface="Arial Black" pitchFamily="34" charset="0"/>
              </a:rPr>
              <a:t>ohmico</a:t>
            </a:r>
            <a:r>
              <a:rPr lang="pt-BR" sz="2400" b="1" dirty="0" smtClean="0">
                <a:latin typeface="Arial Black" pitchFamily="34" charset="0"/>
              </a:rPr>
              <a:t> é aquele para o qual a densidade de corrente em um ponto é proporcional ao campo elétrico externo naquele mesmo ponto.</a:t>
            </a:r>
            <a:endParaRPr lang="pt-BR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em curva para a direita 3"/>
          <p:cNvSpPr/>
          <p:nvPr/>
        </p:nvSpPr>
        <p:spPr>
          <a:xfrm rot="18018374">
            <a:off x="3562145" y="2266053"/>
            <a:ext cx="800336" cy="2892089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Cargas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pt-BR" dirty="0" smtClean="0"/>
              <a:t>Não existe autonomamente</a:t>
            </a:r>
          </a:p>
          <a:p>
            <a:r>
              <a:rPr lang="pt-BR" dirty="0" smtClean="0"/>
              <a:t>Tipos de “cargas”</a:t>
            </a:r>
          </a:p>
          <a:p>
            <a:endParaRPr lang="pt-BR" dirty="0"/>
          </a:p>
          <a:p>
            <a:pPr algn="r">
              <a:buNone/>
            </a:pPr>
            <a:r>
              <a:rPr lang="pt-BR" dirty="0" smtClean="0"/>
              <a:t>Portadores de cargas</a:t>
            </a:r>
          </a:p>
          <a:p>
            <a:pPr algn="r"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Partículas</a:t>
            </a:r>
            <a:r>
              <a:rPr lang="pt-BR" dirty="0"/>
              <a:t> </a:t>
            </a:r>
            <a:r>
              <a:rPr lang="pt-BR" dirty="0" smtClean="0"/>
              <a:t>– carga, velocidade, massa, tamanho...</a:t>
            </a:r>
            <a:endParaRPr lang="pt-BR" dirty="0"/>
          </a:p>
        </p:txBody>
      </p:sp>
      <p:sp>
        <p:nvSpPr>
          <p:cNvPr id="5" name="Explosão 1 4"/>
          <p:cNvSpPr/>
          <p:nvPr/>
        </p:nvSpPr>
        <p:spPr>
          <a:xfrm>
            <a:off x="5148064" y="4509120"/>
            <a:ext cx="1512168" cy="720080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xplosão 1 5"/>
          <p:cNvSpPr/>
          <p:nvPr/>
        </p:nvSpPr>
        <p:spPr>
          <a:xfrm>
            <a:off x="6516216" y="4509120"/>
            <a:ext cx="1512168" cy="720080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195736" y="4509120"/>
            <a:ext cx="3024336" cy="648072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331640" y="5301208"/>
            <a:ext cx="5455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Eletromagnetismo</a:t>
            </a:r>
            <a:endParaRPr lang="pt-B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Ohm macroscópica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/>
            <a:r>
              <a:rPr lang="pt-BR" dirty="0" smtClean="0"/>
              <a:t>É possível converter a lei microscópica na macroscópica: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>
              <a:buFont typeface="Wingdings"/>
              <a:buChar char="à"/>
            </a:pPr>
            <a:r>
              <a:rPr lang="pt-BR" sz="2800" dirty="0" smtClean="0">
                <a:sym typeface="Wingdings" pitchFamily="2" charset="2"/>
              </a:rPr>
              <a:t>Cargas não se acumulam- I que entra é I que sai (no fio)</a:t>
            </a:r>
          </a:p>
          <a:p>
            <a:pPr>
              <a:buNone/>
            </a:pPr>
            <a:endParaRPr lang="pt-BR" sz="2800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23528" y="4725144"/>
          <a:ext cx="1039738" cy="826458"/>
        </p:xfrm>
        <a:graphic>
          <a:graphicData uri="http://schemas.openxmlformats.org/presentationml/2006/ole">
            <p:oleObj spid="_x0000_s54274" name="Equação" r:id="rId3" imgW="495000" imgH="393480" progId="Equation.3">
              <p:embed/>
            </p:oleObj>
          </a:graphicData>
        </a:graphic>
      </p:graphicFrame>
      <p:cxnSp>
        <p:nvCxnSpPr>
          <p:cNvPr id="6" name="Conector de seta reta 5"/>
          <p:cNvCxnSpPr/>
          <p:nvPr/>
        </p:nvCxnSpPr>
        <p:spPr>
          <a:xfrm>
            <a:off x="683568" y="5301208"/>
            <a:ext cx="0" cy="36004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9512" y="566124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É a mesma em qualquer ponto no interior.</a:t>
            </a:r>
            <a:endParaRPr lang="pt-BR" b="1" dirty="0">
              <a:solidFill>
                <a:srgbClr val="FFC000"/>
              </a:solidFill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141538" y="4724400"/>
          <a:ext cx="2159000" cy="827088"/>
        </p:xfrm>
        <a:graphic>
          <a:graphicData uri="http://schemas.openxmlformats.org/presentationml/2006/ole">
            <p:oleObj spid="_x0000_s54275" name="Equação" r:id="rId4" imgW="1028520" imgH="393480" progId="Equation.3">
              <p:embed/>
            </p:oleObj>
          </a:graphicData>
        </a:graphic>
      </p:graphicFrame>
      <p:cxnSp>
        <p:nvCxnSpPr>
          <p:cNvPr id="9" name="Conector de seta reta 8"/>
          <p:cNvCxnSpPr/>
          <p:nvPr/>
        </p:nvCxnSpPr>
        <p:spPr>
          <a:xfrm>
            <a:off x="2699792" y="5301208"/>
            <a:ext cx="0" cy="360040"/>
          </a:xfrm>
          <a:prstGeom prst="straightConnector1">
            <a:avLst/>
          </a:prstGeom>
          <a:ln>
            <a:solidFill>
              <a:srgbClr val="16EA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195736" y="566124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16EAA3"/>
                </a:solidFill>
              </a:rPr>
              <a:t>A Lei de Ohm microscópica nos permite concluir que o campo elétrico é o mesmo em qualquer ponto no interior.</a:t>
            </a:r>
            <a:endParaRPr lang="pt-BR" b="1" dirty="0">
              <a:solidFill>
                <a:srgbClr val="16EAA3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96136" y="4941168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O condutor percorrido por uma corrente estacionária tem um ambiente bastante uniforme.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12" name="Cilindro 11"/>
          <p:cNvSpPr/>
          <p:nvPr/>
        </p:nvSpPr>
        <p:spPr>
          <a:xfrm rot="5400000">
            <a:off x="3959932" y="1808820"/>
            <a:ext cx="792088" cy="2736304"/>
          </a:xfrm>
          <a:prstGeom prst="ca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987824" y="3717032"/>
            <a:ext cx="2592288" cy="0"/>
          </a:xfrm>
          <a:prstGeom prst="straightConnector1">
            <a:avLst/>
          </a:prstGeom>
          <a:ln>
            <a:solidFill>
              <a:srgbClr val="E70BC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5580112" y="35730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E70BC8"/>
                </a:solidFill>
                <a:latin typeface="Arial Black" pitchFamily="34" charset="0"/>
              </a:rPr>
              <a:t>L</a:t>
            </a:r>
            <a:endParaRPr lang="pt-BR" dirty="0">
              <a:solidFill>
                <a:srgbClr val="E70BC8"/>
              </a:solidFill>
              <a:latin typeface="Arial Black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508104" y="2780928"/>
            <a:ext cx="216024" cy="79208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796136" y="29249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  <a:latin typeface="Arial Black" pitchFamily="34" charset="0"/>
              </a:rPr>
              <a:t>S</a:t>
            </a:r>
            <a:endParaRPr lang="pt-BR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203848" y="29969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7030A0"/>
                </a:solidFill>
                <a:latin typeface="Arial Black" pitchFamily="34" charset="0"/>
              </a:rPr>
              <a:t>Condutividade </a:t>
            </a:r>
            <a:r>
              <a:rPr lang="el-GR" dirty="0" smtClean="0">
                <a:solidFill>
                  <a:srgbClr val="7030A0"/>
                </a:solidFill>
                <a:latin typeface="Arial Black" pitchFamily="34" charset="0"/>
              </a:rPr>
              <a:t>σ</a:t>
            </a:r>
            <a:endParaRPr lang="pt-BR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2555776" y="2996952"/>
            <a:ext cx="1656184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907704" y="27089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rial Black" pitchFamily="34" charset="0"/>
              </a:rPr>
              <a:t>I</a:t>
            </a:r>
            <a:endParaRPr lang="pt-BR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Ohm macroscópica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pt-BR" dirty="0" smtClean="0"/>
              <a:t>E é uma grandeza local: </a:t>
            </a:r>
            <a:r>
              <a:rPr lang="el-GR" dirty="0" smtClean="0"/>
              <a:t>Δ</a:t>
            </a:r>
            <a:r>
              <a:rPr lang="pt-BR" dirty="0" smtClean="0"/>
              <a:t>V entre as extremidades do fio: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4555542" y="2132856"/>
          <a:ext cx="4120914" cy="1177404"/>
        </p:xfrm>
        <a:graphic>
          <a:graphicData uri="http://schemas.openxmlformats.org/presentationml/2006/ole">
            <p:oleObj spid="_x0000_s55298" name="Equação" r:id="rId3" imgW="1688760" imgH="482400" progId="Equation.3">
              <p:embed/>
            </p:oleObj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55576" y="335699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itchFamily="34" charset="0"/>
                <a:sym typeface="Wingdings" pitchFamily="2" charset="2"/>
              </a:rPr>
              <a:t> O campo é uniforme no interior do cilindro...</a:t>
            </a:r>
            <a:endParaRPr lang="pt-BR" dirty="0">
              <a:latin typeface="Arial Black" pitchFamily="34" charset="0"/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755576" y="3789040"/>
          <a:ext cx="1673225" cy="433388"/>
        </p:xfrm>
        <a:graphic>
          <a:graphicData uri="http://schemas.openxmlformats.org/presentationml/2006/ole">
            <p:oleObj spid="_x0000_s55299" name="Equação" r:id="rId4" imgW="685800" imgH="177480" progId="Equation.3">
              <p:embed/>
            </p:oleObj>
          </a:graphicData>
        </a:graphic>
      </p:graphicFrame>
      <p:cxnSp>
        <p:nvCxnSpPr>
          <p:cNvPr id="7" name="Conector de seta reta 6"/>
          <p:cNvCxnSpPr/>
          <p:nvPr/>
        </p:nvCxnSpPr>
        <p:spPr>
          <a:xfrm>
            <a:off x="1907704" y="4221088"/>
            <a:ext cx="1296144" cy="144016"/>
          </a:xfrm>
          <a:prstGeom prst="straightConnector1">
            <a:avLst/>
          </a:prstGeom>
          <a:ln>
            <a:solidFill>
              <a:srgbClr val="16EA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203848" y="40770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16EAA3"/>
                </a:solidFill>
              </a:rPr>
              <a:t>V diminui ao longo do fio</a:t>
            </a:r>
            <a:endParaRPr lang="pt-BR" b="1" dirty="0">
              <a:solidFill>
                <a:srgbClr val="16EAA3"/>
              </a:solidFill>
            </a:endParaRPr>
          </a:p>
        </p:txBody>
      </p:sp>
      <p:sp>
        <p:nvSpPr>
          <p:cNvPr id="11" name="Nuvem 10"/>
          <p:cNvSpPr/>
          <p:nvPr/>
        </p:nvSpPr>
        <p:spPr>
          <a:xfrm>
            <a:off x="7452320" y="3356992"/>
            <a:ext cx="1656184" cy="122413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7668344" y="3501008"/>
          <a:ext cx="1045510" cy="753740"/>
        </p:xfrm>
        <a:graphic>
          <a:graphicData uri="http://schemas.openxmlformats.org/presentationml/2006/ole">
            <p:oleObj spid="_x0000_s55300" name="Equação" r:id="rId5" imgW="545760" imgH="393480" progId="Equation.3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755576" y="4725144"/>
          <a:ext cx="1982787" cy="1052513"/>
        </p:xfrm>
        <a:graphic>
          <a:graphicData uri="http://schemas.openxmlformats.org/presentationml/2006/ole">
            <p:oleObj spid="_x0000_s55301" name="Equação" r:id="rId6" imgW="812520" imgH="431640" progId="Equation.3">
              <p:embed/>
            </p:oleObj>
          </a:graphicData>
        </a:graphic>
      </p:graphicFrame>
      <p:sp>
        <p:nvSpPr>
          <p:cNvPr id="14" name="Retângulo 13"/>
          <p:cNvSpPr/>
          <p:nvPr/>
        </p:nvSpPr>
        <p:spPr>
          <a:xfrm>
            <a:off x="1691680" y="4797152"/>
            <a:ext cx="720080" cy="936104"/>
          </a:xfrm>
          <a:prstGeom prst="rect">
            <a:avLst/>
          </a:prstGeom>
          <a:noFill/>
          <a:ln>
            <a:solidFill>
              <a:srgbClr val="16E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763688" y="5589240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6EAA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6EAA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491880" y="472514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B0F0"/>
                </a:solidFill>
                <a:latin typeface="Arial Black" pitchFamily="34" charset="0"/>
              </a:rPr>
              <a:t>A corrente elétrica é proporcional à queda de tensão entre os extremos do fio</a:t>
            </a:r>
            <a:endParaRPr lang="pt-BR" dirty="0">
              <a:solidFill>
                <a:srgbClr val="00B0F0"/>
              </a:solidFill>
              <a:latin typeface="Arial Black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2060104" y="6453336"/>
            <a:ext cx="129614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356248" y="6309320"/>
            <a:ext cx="488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Constante de proporcionalidade - Resistência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animBg="1"/>
      <p:bldP spid="14" grpId="0" animBg="1"/>
      <p:bldP spid="15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Potência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Dada por </a:t>
            </a:r>
          </a:p>
          <a:p>
            <a:r>
              <a:rPr lang="pt-BR" dirty="0" smtClean="0"/>
              <a:t>No interior do fio existem NLS elétrons livres</a:t>
            </a:r>
          </a:p>
          <a:p>
            <a:endParaRPr lang="pt-BR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2483768" y="1412776"/>
          <a:ext cx="1554163" cy="844550"/>
        </p:xfrm>
        <a:graphic>
          <a:graphicData uri="http://schemas.openxmlformats.org/presentationml/2006/ole">
            <p:oleObj spid="_x0000_s56322" name="Equação" r:id="rId3" imgW="723600" imgH="393480" progId="Equation.3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690812" y="2936999"/>
          <a:ext cx="3762376" cy="708025"/>
        </p:xfrm>
        <a:graphic>
          <a:graphicData uri="http://schemas.openxmlformats.org/presentationml/2006/ole">
            <p:oleObj spid="_x0000_s56323" name="Equação" r:id="rId4" imgW="1752480" imgH="330120" progId="Equation.3">
              <p:embed/>
            </p:oleObj>
          </a:graphicData>
        </a:graphic>
      </p:graphicFrame>
      <p:cxnSp>
        <p:nvCxnSpPr>
          <p:cNvPr id="7" name="Conector reto 6"/>
          <p:cNvCxnSpPr/>
          <p:nvPr/>
        </p:nvCxnSpPr>
        <p:spPr>
          <a:xfrm>
            <a:off x="5076056" y="3429000"/>
            <a:ext cx="14401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580112" y="3429000"/>
            <a:ext cx="14401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6156176" y="3501008"/>
            <a:ext cx="14401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539552" y="3861048"/>
          <a:ext cx="1446213" cy="544512"/>
        </p:xfrm>
        <a:graphic>
          <a:graphicData uri="http://schemas.openxmlformats.org/presentationml/2006/ole">
            <p:oleObj spid="_x0000_s56324" name="Equação" r:id="rId5" imgW="672840" imgH="253800" progId="Equation.3">
              <p:embed/>
            </p:oleObj>
          </a:graphicData>
        </a:graphic>
      </p:graphicFrame>
      <p:cxnSp>
        <p:nvCxnSpPr>
          <p:cNvPr id="11" name="Conector reto 10"/>
          <p:cNvCxnSpPr/>
          <p:nvPr/>
        </p:nvCxnSpPr>
        <p:spPr>
          <a:xfrm>
            <a:off x="1547664" y="4293096"/>
            <a:ext cx="14401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195736" y="3861048"/>
          <a:ext cx="1419225" cy="842963"/>
        </p:xfrm>
        <a:graphic>
          <a:graphicData uri="http://schemas.openxmlformats.org/presentationml/2006/ole">
            <p:oleObj spid="_x0000_s56325" name="Equação" r:id="rId6" imgW="660240" imgH="393480" progId="Equation.3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4079875" y="3860800"/>
          <a:ext cx="1392238" cy="842963"/>
        </p:xfrm>
        <a:graphic>
          <a:graphicData uri="http://schemas.openxmlformats.org/presentationml/2006/ole">
            <p:oleObj spid="_x0000_s56326" name="Equação" r:id="rId7" imgW="647640" imgH="393480" progId="Equation.3">
              <p:embed/>
            </p:oleObj>
          </a:graphicData>
        </a:graphic>
      </p:graphicFrame>
      <p:cxnSp>
        <p:nvCxnSpPr>
          <p:cNvPr id="14" name="Conector reto 13"/>
          <p:cNvCxnSpPr/>
          <p:nvPr/>
        </p:nvCxnSpPr>
        <p:spPr>
          <a:xfrm>
            <a:off x="3347864" y="4445496"/>
            <a:ext cx="14401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915816" y="4653136"/>
            <a:ext cx="14401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4644008" y="3933056"/>
            <a:ext cx="504056" cy="936104"/>
          </a:xfrm>
          <a:prstGeom prst="rect">
            <a:avLst/>
          </a:prstGeom>
          <a:noFill/>
          <a:ln>
            <a:solidFill>
              <a:srgbClr val="16E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716016" y="4725144"/>
            <a:ext cx="392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6EAA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6EAA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5508104" y="5157192"/>
          <a:ext cx="2731786" cy="864096"/>
        </p:xfrm>
        <a:graphic>
          <a:graphicData uri="http://schemas.openxmlformats.org/presentationml/2006/ole">
            <p:oleObj spid="_x0000_s56327" name="Equação" r:id="rId8" imgW="52056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lindro 4"/>
          <p:cNvSpPr/>
          <p:nvPr/>
        </p:nvSpPr>
        <p:spPr>
          <a:xfrm rot="16200000">
            <a:off x="3059832" y="2708920"/>
            <a:ext cx="1368152" cy="2232248"/>
          </a:xfrm>
          <a:prstGeom prst="can">
            <a:avLst/>
          </a:prstGeom>
          <a:solidFill>
            <a:srgbClr val="16EA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2627784" y="3140968"/>
            <a:ext cx="360040" cy="136815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Dois cilindros A e B de mesmo material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pt-BR" dirty="0" smtClean="0"/>
              <a:t>Densidade </a:t>
            </a:r>
            <a:r>
              <a:rPr lang="el-GR" dirty="0" smtClean="0"/>
              <a:t>ρ</a:t>
            </a:r>
            <a:r>
              <a:rPr lang="pt-BR" dirty="0" smtClean="0"/>
              <a:t>, comprimentos L</a:t>
            </a:r>
            <a:r>
              <a:rPr lang="pt-BR" baseline="-25000" dirty="0" smtClean="0"/>
              <a:t>A </a:t>
            </a:r>
            <a:r>
              <a:rPr lang="pt-BR" dirty="0" smtClean="0"/>
              <a:t>e L</a:t>
            </a:r>
            <a:r>
              <a:rPr lang="pt-BR" baseline="-25000" dirty="0" smtClean="0"/>
              <a:t>B</a:t>
            </a:r>
            <a:r>
              <a:rPr lang="pt-BR" dirty="0" smtClean="0"/>
              <a:t> e áreas S</a:t>
            </a:r>
            <a:r>
              <a:rPr lang="pt-BR" baseline="-25000" dirty="0" smtClean="0"/>
              <a:t>A</a:t>
            </a:r>
            <a:r>
              <a:rPr lang="pt-BR" dirty="0" smtClean="0"/>
              <a:t> e S</a:t>
            </a:r>
            <a:r>
              <a:rPr lang="pt-BR" baseline="-25000" dirty="0" smtClean="0"/>
              <a:t>B</a:t>
            </a:r>
            <a:r>
              <a:rPr lang="pt-BR" dirty="0" smtClean="0"/>
              <a:t>. Ligados em série, atravessados por uma corrente I:</a:t>
            </a:r>
            <a:endParaRPr lang="pt-BR" dirty="0"/>
          </a:p>
        </p:txBody>
      </p:sp>
      <p:sp>
        <p:nvSpPr>
          <p:cNvPr id="4" name="Cilindro 3"/>
          <p:cNvSpPr/>
          <p:nvPr/>
        </p:nvSpPr>
        <p:spPr>
          <a:xfrm rot="16200000">
            <a:off x="1619672" y="2924944"/>
            <a:ext cx="648072" cy="1800200"/>
          </a:xfrm>
          <a:prstGeom prst="can">
            <a:avLst/>
          </a:prstGeom>
          <a:solidFill>
            <a:srgbClr val="E70B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1115616" y="4437112"/>
            <a:ext cx="15841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2771800" y="4581128"/>
            <a:ext cx="1944216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1691680" y="4581128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E70BC8"/>
                </a:solidFill>
                <a:latin typeface="Arial Black" pitchFamily="34" charset="0"/>
              </a:rPr>
              <a:t>L</a:t>
            </a:r>
            <a:r>
              <a:rPr lang="pt-BR" baseline="-25000" dirty="0" smtClean="0">
                <a:solidFill>
                  <a:srgbClr val="E70BC8"/>
                </a:solidFill>
                <a:latin typeface="Arial Black" pitchFamily="34" charset="0"/>
              </a:rPr>
              <a:t>A</a:t>
            </a:r>
            <a:endParaRPr lang="pt-BR" dirty="0">
              <a:solidFill>
                <a:srgbClr val="E70BC8"/>
              </a:solidFill>
              <a:latin typeface="Arial Black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63888" y="4653136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16EAA3"/>
                </a:solidFill>
                <a:latin typeface="Arial Black" pitchFamily="34" charset="0"/>
              </a:rPr>
              <a:t>L</a:t>
            </a:r>
            <a:r>
              <a:rPr lang="pt-BR" baseline="-25000" dirty="0" smtClean="0">
                <a:solidFill>
                  <a:srgbClr val="16EAA3"/>
                </a:solidFill>
                <a:latin typeface="Arial Black" pitchFamily="34" charset="0"/>
              </a:rPr>
              <a:t>B</a:t>
            </a:r>
            <a:endParaRPr lang="pt-BR" dirty="0">
              <a:solidFill>
                <a:srgbClr val="16EAA3"/>
              </a:solidFill>
              <a:latin typeface="Arial Black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043608" y="3501008"/>
            <a:ext cx="144016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7544" y="3429000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  <a:latin typeface="Arial Black" pitchFamily="34" charset="0"/>
              </a:rPr>
              <a:t>S</a:t>
            </a:r>
            <a:r>
              <a:rPr lang="pt-BR" baseline="-25000" dirty="0" smtClean="0">
                <a:solidFill>
                  <a:srgbClr val="FFFF00"/>
                </a:solidFill>
                <a:latin typeface="Arial Black" pitchFamily="34" charset="0"/>
              </a:rPr>
              <a:t>A</a:t>
            </a:r>
            <a:endParaRPr lang="pt-BR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771800" y="2708920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Arial Black" pitchFamily="34" charset="0"/>
              </a:rPr>
              <a:t>S</a:t>
            </a:r>
            <a:r>
              <a:rPr lang="pt-BR" baseline="-25000" dirty="0" smtClean="0">
                <a:solidFill>
                  <a:srgbClr val="FFC000"/>
                </a:solidFill>
                <a:latin typeface="Arial Black" pitchFamily="34" charset="0"/>
              </a:rPr>
              <a:t>B</a:t>
            </a:r>
            <a:endParaRPr lang="pt-BR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63688" y="357301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Arial Black" pitchFamily="34" charset="0"/>
              </a:rPr>
              <a:t>ρ</a:t>
            </a:r>
            <a:endParaRPr lang="pt-BR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707904" y="357301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Arial Black" pitchFamily="34" charset="0"/>
              </a:rPr>
              <a:t>ρ</a:t>
            </a:r>
            <a:endParaRPr lang="pt-BR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220072" y="285293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Calcular Densidades de corrente, campos elétricos e resistência do conjunto</a:t>
            </a:r>
            <a:endParaRPr lang="pt-BR" sz="2000" b="1" dirty="0"/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/>
        </p:nvGraphicFramePr>
        <p:xfrm>
          <a:off x="323528" y="5229200"/>
          <a:ext cx="1694124" cy="1152004"/>
        </p:xfrm>
        <a:graphic>
          <a:graphicData uri="http://schemas.openxmlformats.org/presentationml/2006/ole">
            <p:oleObj spid="_x0000_s57346" name="Equação" r:id="rId3" imgW="634680" imgH="431640" progId="Equation.3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411760" y="5229200"/>
          <a:ext cx="1693863" cy="1152525"/>
        </p:xfrm>
        <a:graphic>
          <a:graphicData uri="http://schemas.openxmlformats.org/presentationml/2006/ole">
            <p:oleObj spid="_x0000_s57347" name="Equação" r:id="rId4" imgW="634680" imgH="431640" progId="Equation.3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5868144" y="4581128"/>
          <a:ext cx="1320800" cy="677863"/>
        </p:xfrm>
        <a:graphic>
          <a:graphicData uri="http://schemas.openxmlformats.org/presentationml/2006/ole">
            <p:oleObj spid="_x0000_s57348" name="Equação" r:id="rId5" imgW="495000" imgH="253800" progId="Equation.3">
              <p:embed/>
            </p:oleObj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5883275" y="5516563"/>
          <a:ext cx="1287463" cy="677862"/>
        </p:xfrm>
        <a:graphic>
          <a:graphicData uri="http://schemas.openxmlformats.org/presentationml/2006/ole">
            <p:oleObj spid="_x0000_s57349" name="Equação" r:id="rId6" imgW="4824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55576" y="332656"/>
          <a:ext cx="2202408" cy="1440036"/>
        </p:xfrm>
        <a:graphic>
          <a:graphicData uri="http://schemas.openxmlformats.org/presentationml/2006/ole">
            <p:oleObj spid="_x0000_s58370" name="Equação" r:id="rId3" imgW="660240" imgH="431640" progId="Equation.3">
              <p:embed/>
            </p:oleObj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3491880" y="332656"/>
          <a:ext cx="2201863" cy="1439863"/>
        </p:xfrm>
        <a:graphic>
          <a:graphicData uri="http://schemas.openxmlformats.org/presentationml/2006/ole">
            <p:oleObj spid="_x0000_s58371" name="Equação" r:id="rId4" imgW="660240" imgH="431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55576" y="254574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ym typeface="Wingdings" pitchFamily="2" charset="2"/>
              </a:rPr>
              <a:t> </a:t>
            </a:r>
            <a:r>
              <a:rPr lang="pt-BR" sz="2800" dirty="0" smtClean="0"/>
              <a:t>Os campos são uniformes, então:</a:t>
            </a:r>
            <a:endParaRPr lang="pt-BR" sz="2800" dirty="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704850" y="3573463"/>
          <a:ext cx="2752725" cy="1439862"/>
        </p:xfrm>
        <a:graphic>
          <a:graphicData uri="http://schemas.openxmlformats.org/presentationml/2006/ole">
            <p:oleObj spid="_x0000_s58372" name="Equação" r:id="rId5" imgW="825480" imgH="431640" progId="Equation.3">
              <p:embed/>
            </p:oleObj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4160838" y="3573463"/>
          <a:ext cx="2752725" cy="1439862"/>
        </p:xfrm>
        <a:graphic>
          <a:graphicData uri="http://schemas.openxmlformats.org/presentationml/2006/ole">
            <p:oleObj spid="_x0000_s58373" name="Equação" r:id="rId6" imgW="825480" imgH="431640" progId="Equation.3">
              <p:embed/>
            </p:oleObj>
          </a:graphicData>
        </a:graphic>
      </p:graphicFrame>
      <p:sp>
        <p:nvSpPr>
          <p:cNvPr id="9" name="Retângulo 8"/>
          <p:cNvSpPr/>
          <p:nvPr/>
        </p:nvSpPr>
        <p:spPr>
          <a:xfrm>
            <a:off x="2123728" y="3573016"/>
            <a:ext cx="936104" cy="13681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95736" y="508518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pt-BR" sz="5400" b="0" cap="none" spc="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pt-BR" sz="5400" b="0" cap="none" spc="0" baseline="-2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580112" y="3573016"/>
            <a:ext cx="936104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652120" y="508518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pt-BR" sz="54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endParaRPr lang="pt-BR" sz="5400" b="0" cap="none" spc="0" baseline="-2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3347863" y="6021288"/>
          <a:ext cx="2032729" cy="575940"/>
        </p:xfrm>
        <a:graphic>
          <a:graphicData uri="http://schemas.openxmlformats.org/presentationml/2006/ole">
            <p:oleObj spid="_x0000_s58374" name="Equação" r:id="rId7" imgW="7617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t-BR" dirty="0" smtClean="0"/>
              <a:t>Obrigada!!</a:t>
            </a:r>
            <a:endParaRPr lang="pt-BR" dirty="0"/>
          </a:p>
        </p:txBody>
      </p:sp>
      <p:pic>
        <p:nvPicPr>
          <p:cNvPr id="4" name="Espaço Reservado para Conteúdo 3" descr="20190324_210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pt-BR" dirty="0" smtClean="0"/>
              <a:t>Possível estudar efeitos, não a corrente em si.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Garrafa de </a:t>
            </a:r>
            <a:r>
              <a:rPr lang="pt-BR" dirty="0" err="1" smtClean="0"/>
              <a:t>Leyden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</a:t>
            </a:r>
          </a:p>
          <a:p>
            <a:endParaRPr lang="pt-BR" dirty="0" smtClean="0">
              <a:sym typeface="Wingdings" pitchFamily="2" charset="2"/>
            </a:endParaRPr>
          </a:p>
          <a:p>
            <a:endParaRPr lang="pt-BR" dirty="0">
              <a:sym typeface="Wingdings" pitchFamily="2" charset="2"/>
            </a:endParaRPr>
          </a:p>
          <a:p>
            <a:r>
              <a:rPr lang="pt-BR" dirty="0" smtClean="0">
                <a:sym typeface="Wingdings" pitchFamily="2" charset="2"/>
              </a:rPr>
              <a:t>Como fazer durar a corrente, para poder estudá-la 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2699792" y="5661248"/>
            <a:ext cx="144016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026941" y="5589240"/>
            <a:ext cx="3773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 controle!</a:t>
            </a:r>
            <a:endParaRPr lang="pt-BR" sz="5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Imagem 6" descr="choque ch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6096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Alessandro Volta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1800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Estudo mais completo...</a:t>
            </a:r>
          </a:p>
          <a:p>
            <a:endParaRPr lang="pt-BR" dirty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Pilha</a:t>
            </a:r>
            <a:endParaRPr lang="pt-BR" dirty="0"/>
          </a:p>
        </p:txBody>
      </p:sp>
      <p:pic>
        <p:nvPicPr>
          <p:cNvPr id="4" name="Imagem 3" descr="Pilha de Vol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268760"/>
            <a:ext cx="387578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Deslocamento de portadores de carga</a:t>
            </a:r>
            <a:endParaRPr lang="pt-BR" dirty="0"/>
          </a:p>
        </p:txBody>
      </p:sp>
      <p:pic>
        <p:nvPicPr>
          <p:cNvPr id="4" name="Espaço Reservado para Conteúdo 3" descr="fiobate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29025"/>
            <a:ext cx="2524125" cy="3228975"/>
          </a:xfrm>
        </p:spPr>
      </p:pic>
      <p:pic>
        <p:nvPicPr>
          <p:cNvPr id="5" name="Imagem 4" descr="fluorescent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268760"/>
            <a:ext cx="2895600" cy="2895600"/>
          </a:xfrm>
          <a:prstGeom prst="rect">
            <a:avLst/>
          </a:prstGeom>
        </p:spPr>
      </p:pic>
      <p:pic>
        <p:nvPicPr>
          <p:cNvPr id="6" name="Imagem 5" descr="f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933056"/>
            <a:ext cx="2528116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Corrente elétrica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pt-BR" dirty="0" smtClean="0"/>
              <a:t>Quantidade de carga que passa por uma superfície S, na unidade de tempo.</a:t>
            </a:r>
            <a:endParaRPr lang="pt-BR" dirty="0"/>
          </a:p>
        </p:txBody>
      </p:sp>
      <p:sp>
        <p:nvSpPr>
          <p:cNvPr id="4" name="Forma livre 3"/>
          <p:cNvSpPr/>
          <p:nvPr/>
        </p:nvSpPr>
        <p:spPr>
          <a:xfrm>
            <a:off x="3347864" y="3068960"/>
            <a:ext cx="1336431" cy="2166424"/>
          </a:xfrm>
          <a:custGeom>
            <a:avLst/>
            <a:gdLst>
              <a:gd name="connsiteX0" fmla="*/ 295422 w 1336431"/>
              <a:gd name="connsiteY0" fmla="*/ 1167618 h 2166424"/>
              <a:gd name="connsiteX1" fmla="*/ 295422 w 1336431"/>
              <a:gd name="connsiteY1" fmla="*/ 1167618 h 2166424"/>
              <a:gd name="connsiteX2" fmla="*/ 211016 w 1336431"/>
              <a:gd name="connsiteY2" fmla="*/ 1041009 h 2166424"/>
              <a:gd name="connsiteX3" fmla="*/ 154745 w 1336431"/>
              <a:gd name="connsiteY3" fmla="*/ 956603 h 2166424"/>
              <a:gd name="connsiteX4" fmla="*/ 112542 w 1336431"/>
              <a:gd name="connsiteY4" fmla="*/ 872196 h 2166424"/>
              <a:gd name="connsiteX5" fmla="*/ 56271 w 1336431"/>
              <a:gd name="connsiteY5" fmla="*/ 787790 h 2166424"/>
              <a:gd name="connsiteX6" fmla="*/ 0 w 1336431"/>
              <a:gd name="connsiteY6" fmla="*/ 661181 h 2166424"/>
              <a:gd name="connsiteX7" fmla="*/ 14068 w 1336431"/>
              <a:gd name="connsiteY7" fmla="*/ 450166 h 2166424"/>
              <a:gd name="connsiteX8" fmla="*/ 42203 w 1336431"/>
              <a:gd name="connsiteY8" fmla="*/ 379827 h 2166424"/>
              <a:gd name="connsiteX9" fmla="*/ 154745 w 1336431"/>
              <a:gd name="connsiteY9" fmla="*/ 239150 h 2166424"/>
              <a:gd name="connsiteX10" fmla="*/ 239151 w 1336431"/>
              <a:gd name="connsiteY10" fmla="*/ 182880 h 2166424"/>
              <a:gd name="connsiteX11" fmla="*/ 267286 w 1336431"/>
              <a:gd name="connsiteY11" fmla="*/ 154744 h 2166424"/>
              <a:gd name="connsiteX12" fmla="*/ 407963 w 1336431"/>
              <a:gd name="connsiteY12" fmla="*/ 112541 h 2166424"/>
              <a:gd name="connsiteX13" fmla="*/ 450166 w 1336431"/>
              <a:gd name="connsiteY13" fmla="*/ 84406 h 2166424"/>
              <a:gd name="connsiteX14" fmla="*/ 647114 w 1336431"/>
              <a:gd name="connsiteY14" fmla="*/ 56270 h 2166424"/>
              <a:gd name="connsiteX15" fmla="*/ 1111348 w 1336431"/>
              <a:gd name="connsiteY15" fmla="*/ 0 h 2166424"/>
              <a:gd name="connsiteX16" fmla="*/ 1336431 w 1336431"/>
              <a:gd name="connsiteY16" fmla="*/ 422030 h 2166424"/>
              <a:gd name="connsiteX17" fmla="*/ 1083213 w 1336431"/>
              <a:gd name="connsiteY17" fmla="*/ 1125415 h 2166424"/>
              <a:gd name="connsiteX18" fmla="*/ 1167619 w 1336431"/>
              <a:gd name="connsiteY18" fmla="*/ 1955409 h 2166424"/>
              <a:gd name="connsiteX19" fmla="*/ 464234 w 1336431"/>
              <a:gd name="connsiteY19" fmla="*/ 2166424 h 2166424"/>
              <a:gd name="connsiteX20" fmla="*/ 14068 w 1336431"/>
              <a:gd name="connsiteY20" fmla="*/ 1547446 h 2166424"/>
              <a:gd name="connsiteX21" fmla="*/ 295422 w 1336431"/>
              <a:gd name="connsiteY21" fmla="*/ 1167618 h 21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36431" h="2166424">
                <a:moveTo>
                  <a:pt x="295422" y="1167618"/>
                </a:moveTo>
                <a:lnTo>
                  <a:pt x="295422" y="1167618"/>
                </a:lnTo>
                <a:cubicBezTo>
                  <a:pt x="267287" y="1125415"/>
                  <a:pt x="236573" y="1084821"/>
                  <a:pt x="211016" y="1041009"/>
                </a:cubicBezTo>
                <a:cubicBezTo>
                  <a:pt x="154011" y="943287"/>
                  <a:pt x="256598" y="1058456"/>
                  <a:pt x="154745" y="956603"/>
                </a:cubicBezTo>
                <a:cubicBezTo>
                  <a:pt x="140677" y="928467"/>
                  <a:pt x="129214" y="898871"/>
                  <a:pt x="112542" y="872196"/>
                </a:cubicBezTo>
                <a:cubicBezTo>
                  <a:pt x="52903" y="776774"/>
                  <a:pt x="116702" y="938868"/>
                  <a:pt x="56271" y="787790"/>
                </a:cubicBezTo>
                <a:cubicBezTo>
                  <a:pt x="6050" y="662235"/>
                  <a:pt x="54130" y="742374"/>
                  <a:pt x="0" y="661181"/>
                </a:cubicBezTo>
                <a:cubicBezTo>
                  <a:pt x="4689" y="590843"/>
                  <a:pt x="3611" y="519881"/>
                  <a:pt x="14068" y="450166"/>
                </a:cubicBezTo>
                <a:cubicBezTo>
                  <a:pt x="17814" y="425193"/>
                  <a:pt x="31947" y="402903"/>
                  <a:pt x="42203" y="379827"/>
                </a:cubicBezTo>
                <a:cubicBezTo>
                  <a:pt x="69869" y="317578"/>
                  <a:pt x="90164" y="282203"/>
                  <a:pt x="154745" y="239150"/>
                </a:cubicBezTo>
                <a:cubicBezTo>
                  <a:pt x="182880" y="220393"/>
                  <a:pt x="215241" y="206791"/>
                  <a:pt x="239151" y="182880"/>
                </a:cubicBezTo>
                <a:cubicBezTo>
                  <a:pt x="248529" y="173501"/>
                  <a:pt x="255423" y="160675"/>
                  <a:pt x="267286" y="154744"/>
                </a:cubicBezTo>
                <a:cubicBezTo>
                  <a:pt x="301530" y="137622"/>
                  <a:pt x="367580" y="122637"/>
                  <a:pt x="407963" y="112541"/>
                </a:cubicBezTo>
                <a:cubicBezTo>
                  <a:pt x="422031" y="103163"/>
                  <a:pt x="434716" y="91273"/>
                  <a:pt x="450166" y="84406"/>
                </a:cubicBezTo>
                <a:cubicBezTo>
                  <a:pt x="540164" y="44407"/>
                  <a:pt x="542859" y="56270"/>
                  <a:pt x="647114" y="56270"/>
                </a:cubicBezTo>
                <a:lnTo>
                  <a:pt x="1111348" y="0"/>
                </a:lnTo>
                <a:lnTo>
                  <a:pt x="1336431" y="422030"/>
                </a:lnTo>
                <a:lnTo>
                  <a:pt x="1083213" y="1125415"/>
                </a:lnTo>
                <a:lnTo>
                  <a:pt x="1167619" y="1955409"/>
                </a:lnTo>
                <a:lnTo>
                  <a:pt x="464234" y="2166424"/>
                </a:lnTo>
                <a:lnTo>
                  <a:pt x="14068" y="1547446"/>
                </a:lnTo>
                <a:lnTo>
                  <a:pt x="295422" y="1167618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4800000" scaled="0"/>
            <a:tileRect/>
          </a:gradFill>
          <a:ln cmpd="dbl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772289" y="3356992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140968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92487">
            <a:off x="1331640" y="2996952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501008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4402">
            <a:off x="2411760" y="3573016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596365">
            <a:off x="1043608" y="3501008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068960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596365">
            <a:off x="2035392" y="3378012"/>
            <a:ext cx="465750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03527">
            <a:off x="1031612" y="3962474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67615">
            <a:off x="1175628" y="4538537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4886">
            <a:off x="1463660" y="4034480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2795">
            <a:off x="1895708" y="3890464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4886">
            <a:off x="2615788" y="3170384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4886">
            <a:off x="2975828" y="3386411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81571">
            <a:off x="2759804" y="3674441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4886">
            <a:off x="3119845" y="3890464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91337">
            <a:off x="2183740" y="3962471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4886">
            <a:off x="2903820" y="4250504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9016">
            <a:off x="3191852" y="4754562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4886">
            <a:off x="1895708" y="4466528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47543">
            <a:off x="2399764" y="4466530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31111">
            <a:off x="1679684" y="4754560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299002">
            <a:off x="2831811" y="4682553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3197" y="3151704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92487">
            <a:off x="5063157" y="3007688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9181" y="3511744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4402">
            <a:off x="6143277" y="3583752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596365">
            <a:off x="4775125" y="3511744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7093" y="3079696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596365">
            <a:off x="5766909" y="3388748"/>
            <a:ext cx="465750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03527">
            <a:off x="4763129" y="3973210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67615">
            <a:off x="4907145" y="4549273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4886">
            <a:off x="5195177" y="4045216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2795">
            <a:off x="5627225" y="3901200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4886">
            <a:off x="6347305" y="3181120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4886">
            <a:off x="6707345" y="3397147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81571">
            <a:off x="6491321" y="3685177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4886">
            <a:off x="6851362" y="3901200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91337">
            <a:off x="5915257" y="3973207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4886">
            <a:off x="6635337" y="4261240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9016">
            <a:off x="6923369" y="4765298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47543">
            <a:off x="6131281" y="4477266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31111">
            <a:off x="5411201" y="4765296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299002">
            <a:off x="6563328" y="4693289"/>
            <a:ext cx="432048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Objeto 50"/>
          <p:cNvGraphicFramePr>
            <a:graphicFrameLocks noChangeAspect="1"/>
          </p:cNvGraphicFramePr>
          <p:nvPr/>
        </p:nvGraphicFramePr>
        <p:xfrm>
          <a:off x="3724164" y="5373216"/>
          <a:ext cx="1695672" cy="1347842"/>
        </p:xfrm>
        <a:graphic>
          <a:graphicData uri="http://schemas.openxmlformats.org/presentationml/2006/ole">
            <p:oleObj spid="_x0000_s1028" name="Equação" r:id="rId4" imgW="495000" imgH="393480" progId="Equation.3">
              <p:embed/>
            </p:oleObj>
          </a:graphicData>
        </a:graphic>
      </p:graphicFrame>
      <p:cxnSp>
        <p:nvCxnSpPr>
          <p:cNvPr id="53" name="Conector de seta reta 52"/>
          <p:cNvCxnSpPr/>
          <p:nvPr/>
        </p:nvCxnSpPr>
        <p:spPr>
          <a:xfrm flipV="1">
            <a:off x="5364088" y="5445224"/>
            <a:ext cx="864096" cy="14401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6444208" y="5301208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Quantidade líquida de carga que atravessa a superfície S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756" y="1600200"/>
            <a:ext cx="8964488" cy="4525963"/>
          </a:xfrm>
        </p:spPr>
        <p:txBody>
          <a:bodyPr/>
          <a:lstStyle/>
          <a:p>
            <a:r>
              <a:rPr lang="pt-BR" dirty="0" smtClean="0"/>
              <a:t>Suficiente para fio de secção transversal constante.</a:t>
            </a:r>
          </a:p>
          <a:p>
            <a:r>
              <a:rPr lang="pt-BR" dirty="0" smtClean="0"/>
              <a:t>Limitada - Não fornece informações suficientes:</a:t>
            </a:r>
          </a:p>
          <a:p>
            <a:pPr>
              <a:buNone/>
            </a:pPr>
            <a:r>
              <a:rPr lang="pt-BR" dirty="0" smtClean="0">
                <a:sym typeface="Wingdings" pitchFamily="2" charset="2"/>
              </a:rPr>
              <a:t> Direção</a:t>
            </a:r>
          </a:p>
          <a:p>
            <a:pPr>
              <a:buNone/>
            </a:pPr>
            <a:r>
              <a:rPr lang="pt-BR" dirty="0" smtClean="0">
                <a:sym typeface="Wingdings" pitchFamily="2" charset="2"/>
              </a:rPr>
              <a:t> Sentido</a:t>
            </a:r>
          </a:p>
          <a:p>
            <a:endParaRPr lang="pt-BR" dirty="0">
              <a:sym typeface="Wingdings" pitchFamily="2" charset="2"/>
            </a:endParaRPr>
          </a:p>
          <a:p>
            <a:r>
              <a:rPr lang="pt-BR" dirty="0" smtClean="0">
                <a:sym typeface="Wingdings" pitchFamily="2" charset="2"/>
              </a:rPr>
              <a:t>Fluxo dos portadores de carga</a:t>
            </a:r>
          </a:p>
          <a:p>
            <a:pPr>
              <a:buNone/>
            </a:pPr>
            <a:r>
              <a:rPr lang="pt-BR" dirty="0" smtClean="0">
                <a:sym typeface="Wingdings" pitchFamily="2" charset="2"/>
              </a:rPr>
              <a:t> Vetor Densidade de corrente 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5652120" y="4509120"/>
          <a:ext cx="648072" cy="720080"/>
        </p:xfrm>
        <a:graphic>
          <a:graphicData uri="http://schemas.openxmlformats.org/presentationml/2006/ole">
            <p:oleObj spid="_x0000_s2050" name="Equação" r:id="rId3" imgW="126720" imgH="253800" progId="Equation.3">
              <p:embed/>
            </p:oleObj>
          </a:graphicData>
        </a:graphic>
      </p:graphicFrame>
      <p:sp>
        <p:nvSpPr>
          <p:cNvPr id="5" name="Chave esquerda 4"/>
          <p:cNvSpPr/>
          <p:nvPr/>
        </p:nvSpPr>
        <p:spPr>
          <a:xfrm rot="10800000">
            <a:off x="1979712" y="2924944"/>
            <a:ext cx="576064" cy="864096"/>
          </a:xfrm>
          <a:prstGeom prst="lef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531635" y="2852936"/>
            <a:ext cx="218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Escalar</a:t>
            </a:r>
            <a:endParaRPr lang="pt-BR" sz="5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A corrente elétrica através da superfície S é o fluxo da densidade de corrente sobre esta superfície: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987824" y="3861048"/>
          <a:ext cx="3168406" cy="1637010"/>
        </p:xfrm>
        <a:graphic>
          <a:graphicData uri="http://schemas.openxmlformats.org/presentationml/2006/ole">
            <p:oleObj spid="_x0000_s3074" name="Equação" r:id="rId3" imgW="761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6102</TotalTime>
  <Words>1164</Words>
  <Application>Microsoft Office PowerPoint</Application>
  <PresentationFormat>Apresentação na tela (4:3)</PresentationFormat>
  <Paragraphs>219</Paragraphs>
  <Slides>35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Tema do Office</vt:lpstr>
      <vt:lpstr>Equação</vt:lpstr>
      <vt:lpstr>Seminário: Corrente elétrica e Lei de Ohm</vt:lpstr>
      <vt:lpstr>Cargas em movimento</vt:lpstr>
      <vt:lpstr>Cargas</vt:lpstr>
      <vt:lpstr>Dificuldades</vt:lpstr>
      <vt:lpstr>Alessandro Volta</vt:lpstr>
      <vt:lpstr>Deslocamento de portadores de carga</vt:lpstr>
      <vt:lpstr>Corrente elétrica</vt:lpstr>
      <vt:lpstr>Problemas...</vt:lpstr>
      <vt:lpstr>Solução</vt:lpstr>
      <vt:lpstr>Por que o vetor densidade de corrente?</vt:lpstr>
      <vt:lpstr>Analogia do Enxame</vt:lpstr>
      <vt:lpstr>Analogia do Enxame</vt:lpstr>
      <vt:lpstr>Para as cargas temos as mesmas relações...</vt:lpstr>
      <vt:lpstr>Fio metálico com corrente</vt:lpstr>
      <vt:lpstr>A equação da continuidade</vt:lpstr>
      <vt:lpstr>Forma diferencial</vt:lpstr>
      <vt:lpstr>Correntes estacionárias</vt:lpstr>
      <vt:lpstr>Correntes estacionárias</vt:lpstr>
      <vt:lpstr>Acúmulo de carga</vt:lpstr>
      <vt:lpstr>A equação da continuidade</vt:lpstr>
      <vt:lpstr>Estimar a velocidade dos elétrons em um condutor metálico quando ele é percorrido por uma corrente</vt:lpstr>
      <vt:lpstr>Dados</vt:lpstr>
      <vt:lpstr>2x10-4m/s</vt:lpstr>
      <vt:lpstr>A Lei de Ohm</vt:lpstr>
      <vt:lpstr>A Lei de Ohm Microscópica</vt:lpstr>
      <vt:lpstr>A Lei de Ohm Microscópica</vt:lpstr>
      <vt:lpstr>A Lei de Ohm Microscópica</vt:lpstr>
      <vt:lpstr>A lei de Ohm microscópica</vt:lpstr>
      <vt:lpstr>A Lei de Ohm microscópica</vt:lpstr>
      <vt:lpstr>Lei de Ohm macroscópica</vt:lpstr>
      <vt:lpstr>Lei de Ohm macroscópica</vt:lpstr>
      <vt:lpstr>Potência</vt:lpstr>
      <vt:lpstr>Dois cilindros A e B de mesmo material</vt:lpstr>
      <vt:lpstr>Slide 34</vt:lpstr>
      <vt:lpstr>Obrigada!!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Seminário: Corrente elétrica e Lei de Ohm</dc:title>
  <dc:creator>Arianne</dc:creator>
  <cp:lastModifiedBy>Arianne</cp:lastModifiedBy>
  <cp:revision>13</cp:revision>
  <dcterms:created xsi:type="dcterms:W3CDTF">2019-03-30T21:36:00Z</dcterms:created>
  <dcterms:modified xsi:type="dcterms:W3CDTF">2019-04-04T01:51:01Z</dcterms:modified>
</cp:coreProperties>
</file>