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ana" initials="M" lastIdx="1" clrIdx="0">
    <p:extLst>
      <p:ext uri="{19B8F6BF-5375-455C-9EA6-DF929625EA0E}">
        <p15:presenceInfo xmlns:p15="http://schemas.microsoft.com/office/powerpoint/2012/main" userId="Maria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3B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2DE63D5-997A-4646-A377-4702673A728D}" styleName="Estilo Claro 2 - Ênfas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Estilo Claro 2 - Ênfas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6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75E9CD-5BEF-4B7B-A832-907CE99918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8585785-5B09-481F-B54E-1FC526FF06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FC8D92B-B2AE-4DFD-AC9C-38EA48F43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279B-21D0-407B-AAD2-D8D447B63EF8}" type="datetimeFigureOut">
              <a:rPr lang="pt-BR" smtClean="0"/>
              <a:t>27/02/2018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B164E79-E632-446F-9361-6FB9E4688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05218C9-6EB2-4626-A2B2-ED191606A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0FA8D-581A-43A0-A314-72498ADC8C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4985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BA9319A4-834D-46A8-91C2-F14069B2B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279B-21D0-407B-AAD2-D8D447B63EF8}" type="datetimeFigureOut">
              <a:rPr lang="pt-BR" smtClean="0"/>
              <a:t>27/02/2018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A19F0958-9F2E-4453-A77F-D3A9E040B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4BED3BA-BA96-44AD-8594-9B1553053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0FA8D-581A-43A0-A314-72498ADC8C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7141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pt.wikipedia.org/wiki/Faculdade_de_Direito_da_Universidade_de_S%C3%A3o_Paulo" TargetMode="Externa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alphaModFix amt="7000"/>
            <a:lum/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F928702-F6F8-45F2-8996-7109E7989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E58DB64-8BC9-4552-8C03-4794C45544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78D37B3-F19E-4362-8ED8-5E8EBFCC23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D279B-21D0-407B-AAD2-D8D447B63EF8}" type="datetimeFigureOut">
              <a:rPr lang="pt-BR" smtClean="0"/>
              <a:t>27/02/2018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2F140C4-7419-41AF-BD09-DDF1D8EDC5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FF3BB07-B8B4-46A1-8336-F6E98FF8D4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0FA8D-581A-43A0-A314-72498ADC8C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265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54">
            <a:extLst>
              <a:ext uri="{FF2B5EF4-FFF2-40B4-BE49-F238E27FC236}">
                <a16:creationId xmlns:a16="http://schemas.microsoft.com/office/drawing/2014/main" id="{CBCFB7D4-D8BF-47E7-9226-2D288CB8BA66}"/>
              </a:ext>
            </a:extLst>
          </p:cNvPr>
          <p:cNvSpPr txBox="1">
            <a:spLocks/>
          </p:cNvSpPr>
          <p:nvPr/>
        </p:nvSpPr>
        <p:spPr>
          <a:xfrm>
            <a:off x="2210180" y="1467053"/>
            <a:ext cx="8380095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t-BR" sz="5400" spc="5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Direito </a:t>
            </a:r>
            <a:r>
              <a:rPr lang="pt-BR" sz="5400" spc="-15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Administrativo</a:t>
            </a:r>
            <a:r>
              <a:rPr lang="pt-BR" sz="5400" spc="-55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pt-BR" sz="5400" spc="5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I:</a:t>
            </a:r>
            <a:endParaRPr lang="pt-BR" sz="54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3" name="object 55">
            <a:extLst>
              <a:ext uri="{FF2B5EF4-FFF2-40B4-BE49-F238E27FC236}">
                <a16:creationId xmlns:a16="http://schemas.microsoft.com/office/drawing/2014/main" id="{6A064B24-A06A-4E3F-B3EE-F47A4664BE71}"/>
              </a:ext>
            </a:extLst>
          </p:cNvPr>
          <p:cNvSpPr txBox="1"/>
          <p:nvPr/>
        </p:nvSpPr>
        <p:spPr>
          <a:xfrm>
            <a:off x="699248" y="2726258"/>
            <a:ext cx="11255188" cy="81240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pt-BR" sz="5200" spc="-3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Tema: Contratos Administrativos</a:t>
            </a:r>
            <a:endParaRPr lang="pt-BR" sz="52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4" name="object 56">
            <a:extLst>
              <a:ext uri="{FF2B5EF4-FFF2-40B4-BE49-F238E27FC236}">
                <a16:creationId xmlns:a16="http://schemas.microsoft.com/office/drawing/2014/main" id="{624CC5CD-2659-4381-9BDE-5FD41128A98C}"/>
              </a:ext>
            </a:extLst>
          </p:cNvPr>
          <p:cNvSpPr txBox="1"/>
          <p:nvPr/>
        </p:nvSpPr>
        <p:spPr>
          <a:xfrm>
            <a:off x="2204745" y="4526712"/>
            <a:ext cx="9348470" cy="14997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00555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latin typeface="Segoe UI" panose="020B0502040204020203" pitchFamily="34" charset="0"/>
                <a:cs typeface="Segoe UI" panose="020B0502040204020203" pitchFamily="34" charset="0"/>
              </a:rPr>
              <a:t>P</a:t>
            </a:r>
            <a:r>
              <a:rPr sz="2250" b="1" spc="-10" dirty="0">
                <a:latin typeface="Segoe UI" panose="020B0502040204020203" pitchFamily="34" charset="0"/>
                <a:cs typeface="Segoe UI" panose="020B0502040204020203" pitchFamily="34" charset="0"/>
              </a:rPr>
              <a:t>ROF</a:t>
            </a:r>
            <a:r>
              <a:rPr sz="2800" b="1" spc="-10" dirty="0">
                <a:latin typeface="Segoe UI" panose="020B0502040204020203" pitchFamily="34" charset="0"/>
                <a:cs typeface="Segoe UI" panose="020B0502040204020203" pitchFamily="34" charset="0"/>
              </a:rPr>
              <a:t>. D</a:t>
            </a:r>
            <a:r>
              <a:rPr sz="2250" b="1" spc="-10" dirty="0">
                <a:latin typeface="Segoe UI" panose="020B0502040204020203" pitchFamily="34" charset="0"/>
                <a:cs typeface="Segoe UI" panose="020B0502040204020203" pitchFamily="34" charset="0"/>
              </a:rPr>
              <a:t>R</a:t>
            </a:r>
            <a:r>
              <a:rPr sz="2800" b="1" spc="-10" dirty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r>
              <a:rPr sz="2800" b="1" spc="-5" dirty="0">
                <a:latin typeface="Segoe UI" panose="020B0502040204020203" pitchFamily="34" charset="0"/>
                <a:cs typeface="Segoe UI" panose="020B0502040204020203" pitchFamily="34" charset="0"/>
              </a:rPr>
              <a:t>G</a:t>
            </a:r>
            <a:r>
              <a:rPr sz="2250" b="1" spc="-5" dirty="0">
                <a:latin typeface="Segoe UI" panose="020B0502040204020203" pitchFamily="34" charset="0"/>
                <a:cs typeface="Segoe UI" panose="020B0502040204020203" pitchFamily="34" charset="0"/>
              </a:rPr>
              <a:t>USTAVO </a:t>
            </a:r>
            <a:r>
              <a:rPr sz="2800" b="1" spc="-10" dirty="0">
                <a:latin typeface="Segoe UI" panose="020B0502040204020203" pitchFamily="34" charset="0"/>
                <a:cs typeface="Segoe UI" panose="020B0502040204020203" pitchFamily="34" charset="0"/>
              </a:rPr>
              <a:t>J</a:t>
            </a:r>
            <a:r>
              <a:rPr sz="2250" b="1" spc="-10" dirty="0">
                <a:latin typeface="Segoe UI" panose="020B0502040204020203" pitchFamily="34" charset="0"/>
                <a:cs typeface="Segoe UI" panose="020B0502040204020203" pitchFamily="34" charset="0"/>
              </a:rPr>
              <a:t>USTINO DE</a:t>
            </a:r>
            <a:r>
              <a:rPr sz="2250" b="1" spc="56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sz="2800" b="1" spc="-10" dirty="0">
                <a:latin typeface="Segoe UI" panose="020B0502040204020203" pitchFamily="34" charset="0"/>
                <a:cs typeface="Segoe UI" panose="020B0502040204020203" pitchFamily="34" charset="0"/>
              </a:rPr>
              <a:t>O</a:t>
            </a:r>
            <a:r>
              <a:rPr sz="2250" b="1" spc="-10" dirty="0">
                <a:latin typeface="Segoe UI" panose="020B0502040204020203" pitchFamily="34" charset="0"/>
                <a:cs typeface="Segoe UI" panose="020B0502040204020203" pitchFamily="34" charset="0"/>
              </a:rPr>
              <a:t>LIVEIRA</a:t>
            </a:r>
            <a:endParaRPr sz="225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495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12700">
              <a:lnSpc>
                <a:spcPts val="2295"/>
              </a:lnSpc>
            </a:pPr>
            <a:r>
              <a:rPr sz="2000" dirty="0">
                <a:latin typeface="Segoe UI" panose="020B0502040204020203" pitchFamily="34" charset="0"/>
                <a:cs typeface="Segoe UI" panose="020B0502040204020203" pitchFamily="34" charset="0"/>
              </a:rPr>
              <a:t>Faculdade de Direito da Universidade de </a:t>
            </a:r>
            <a:r>
              <a:rPr sz="2000" spc="-5" dirty="0">
                <a:latin typeface="Segoe UI" panose="020B0502040204020203" pitchFamily="34" charset="0"/>
                <a:cs typeface="Segoe UI" panose="020B0502040204020203" pitchFamily="34" charset="0"/>
              </a:rPr>
              <a:t>São </a:t>
            </a:r>
            <a:r>
              <a:rPr sz="2000" dirty="0">
                <a:latin typeface="Segoe UI" panose="020B0502040204020203" pitchFamily="34" charset="0"/>
                <a:cs typeface="Segoe UI" panose="020B0502040204020203" pitchFamily="34" charset="0"/>
              </a:rPr>
              <a:t>Paulo</a:t>
            </a:r>
            <a:r>
              <a:rPr sz="2000" spc="-11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sz="2000" dirty="0">
                <a:latin typeface="Segoe UI" panose="020B0502040204020203" pitchFamily="34" charset="0"/>
                <a:cs typeface="Segoe UI" panose="020B0502040204020203" pitchFamily="34" charset="0"/>
              </a:rPr>
              <a:t>(USP)</a:t>
            </a:r>
            <a:endParaRPr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33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0F833573-78D5-44BF-B968-C523D5C3E751}"/>
              </a:ext>
            </a:extLst>
          </p:cNvPr>
          <p:cNvSpPr txBox="1"/>
          <p:nvPr/>
        </p:nvSpPr>
        <p:spPr>
          <a:xfrm>
            <a:off x="722142" y="196947"/>
            <a:ext cx="1074771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0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Caso Prático</a:t>
            </a:r>
            <a:endParaRPr lang="pt-BR" sz="15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736394E9-6D19-45D2-86BA-4D4ECC3EDB90}"/>
              </a:ext>
            </a:extLst>
          </p:cNvPr>
          <p:cNvSpPr/>
          <p:nvPr/>
        </p:nvSpPr>
        <p:spPr>
          <a:xfrm>
            <a:off x="201636" y="942933"/>
            <a:ext cx="11788727" cy="59554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900" dirty="0">
                <a:latin typeface="Segoe UI" panose="020B0502040204020203" pitchFamily="34" charset="0"/>
                <a:cs typeface="Segoe UI" panose="020B0502040204020203" pitchFamily="34" charset="0"/>
              </a:rPr>
              <a:t>O artigo 22 da Lei nº 13.448/2017 – que estabelece </a:t>
            </a:r>
            <a:r>
              <a:rPr lang="pt-BR" sz="1900" u="sng" dirty="0">
                <a:latin typeface="Segoe UI" panose="020B0502040204020203" pitchFamily="34" charset="0"/>
                <a:cs typeface="Segoe UI" panose="020B0502040204020203" pitchFamily="34" charset="0"/>
              </a:rPr>
              <a:t>diretrizes gerais para a prorrogação e </a:t>
            </a:r>
            <a:r>
              <a:rPr lang="pt-BR" sz="1900" u="sng" dirty="0" err="1">
                <a:latin typeface="Segoe UI" panose="020B0502040204020203" pitchFamily="34" charset="0"/>
                <a:cs typeface="Segoe UI" panose="020B0502040204020203" pitchFamily="34" charset="0"/>
              </a:rPr>
              <a:t>relicitação</a:t>
            </a:r>
            <a:r>
              <a:rPr lang="pt-BR" sz="1900" u="sng" dirty="0">
                <a:latin typeface="Segoe UI" panose="020B0502040204020203" pitchFamily="34" charset="0"/>
                <a:cs typeface="Segoe UI" panose="020B0502040204020203" pitchFamily="34" charset="0"/>
              </a:rPr>
              <a:t> dos contratos de parceria</a:t>
            </a:r>
            <a:r>
              <a:rPr lang="pt-BR" sz="1900" b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BR" sz="1900" dirty="0">
                <a:latin typeface="Segoe UI" panose="020B0502040204020203" pitchFamily="34" charset="0"/>
                <a:cs typeface="Segoe UI" panose="020B0502040204020203" pitchFamily="34" charset="0"/>
              </a:rPr>
              <a:t>– prevê que as alterações dos contratos decorrentes de modernização, adequação, aprimoramento ou ampliação dos serviços </a:t>
            </a:r>
            <a:r>
              <a:rPr lang="pt-BR" sz="1900" b="1" dirty="0">
                <a:latin typeface="Segoe UI" panose="020B0502040204020203" pitchFamily="34" charset="0"/>
                <a:cs typeface="Segoe UI" panose="020B0502040204020203" pitchFamily="34" charset="0"/>
              </a:rPr>
              <a:t>não estão condicionadas</a:t>
            </a:r>
            <a:r>
              <a:rPr lang="pt-BR" sz="1900" dirty="0">
                <a:latin typeface="Segoe UI" panose="020B0502040204020203" pitchFamily="34" charset="0"/>
                <a:cs typeface="Segoe UI" panose="020B0502040204020203" pitchFamily="34" charset="0"/>
              </a:rPr>
              <a:t> aos limites impostos pela Lei nº 8.666/1993 (sendo </a:t>
            </a:r>
            <a:r>
              <a:rPr lang="pt-BR" sz="1900" b="1" dirty="0">
                <a:latin typeface="Segoe UI" panose="020B0502040204020203" pitchFamily="34" charset="0"/>
                <a:cs typeface="Segoe UI" panose="020B0502040204020203" pitchFamily="34" charset="0"/>
              </a:rPr>
              <a:t>exceção</a:t>
            </a:r>
            <a:r>
              <a:rPr lang="pt-BR" sz="1900" dirty="0">
                <a:latin typeface="Segoe UI" panose="020B0502040204020203" pitchFamily="34" charset="0"/>
                <a:cs typeface="Segoe UI" panose="020B0502040204020203" pitchFamily="34" charset="0"/>
              </a:rPr>
              <a:t> às limitações impostas para alterações unilaterais) </a:t>
            </a:r>
          </a:p>
          <a:p>
            <a:pPr algn="just"/>
            <a:endParaRPr lang="pt-BR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pt-BR" b="1" i="1" dirty="0">
                <a:latin typeface="Segoe UI" panose="020B0502040204020203" pitchFamily="34" charset="0"/>
                <a:cs typeface="Segoe UI" panose="020B0502040204020203" pitchFamily="34" charset="0"/>
              </a:rPr>
              <a:t>Art. 22.  </a:t>
            </a:r>
            <a:r>
              <a:rPr lang="pt-BR" i="1" dirty="0">
                <a:latin typeface="Segoe UI" panose="020B0502040204020203" pitchFamily="34" charset="0"/>
                <a:cs typeface="Segoe UI" panose="020B0502040204020203" pitchFamily="34" charset="0"/>
              </a:rPr>
              <a:t>As alterações dos contratos de parceria decorrentes da modernização, da adequação, do aprimoramento ou da ampliação dos serviços não estão condicionadas aos limites fixados nos §§ 1o e 2o do art. 65 da Lei no 8.666, de 21 de junho de 1993.</a:t>
            </a:r>
          </a:p>
          <a:p>
            <a:pPr algn="just"/>
            <a:endParaRPr lang="pt-BR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pt-BR" sz="1900" b="1" dirty="0">
                <a:latin typeface="Segoe UI" panose="020B0502040204020203" pitchFamily="34" charset="0"/>
                <a:cs typeface="Segoe UI" panose="020B0502040204020203" pitchFamily="34" charset="0"/>
              </a:rPr>
              <a:t>Considerando que: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t-BR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BR" sz="1900" dirty="0">
                <a:latin typeface="Segoe UI" panose="020B0502040204020203" pitchFamily="34" charset="0"/>
                <a:cs typeface="Segoe UI" panose="020B0502040204020203" pitchFamily="34" charset="0"/>
              </a:rPr>
              <a:t>Os contratos tratados pela lei são de longo prazo e por isso estão suscetíveis de enfrentar maiores mudanças;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t-BR" sz="5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BR" sz="1900" dirty="0">
                <a:latin typeface="Segoe UI" panose="020B0502040204020203" pitchFamily="34" charset="0"/>
                <a:cs typeface="Segoe UI" panose="020B0502040204020203" pitchFamily="34" charset="0"/>
              </a:rPr>
              <a:t>Os contratos serão remunerados, tradicionalmente, pelos usuários (e não pelo erário público);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t-BR" sz="5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BR" sz="1900" dirty="0">
                <a:latin typeface="Segoe UI" panose="020B0502040204020203" pitchFamily="34" charset="0"/>
                <a:cs typeface="Segoe UI" panose="020B0502040204020203" pitchFamily="34" charset="0"/>
              </a:rPr>
              <a:t>A falta de limites para alteração acarreta risco à configuração inicial do contrato (que pode fugir do escopo inicialmente pretendido pelo edital de licitação)</a:t>
            </a:r>
          </a:p>
          <a:p>
            <a:pPr algn="just"/>
            <a:endParaRPr lang="pt-BR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pt-BR" sz="1900" dirty="0">
                <a:latin typeface="Segoe UI" panose="020B0502040204020203" pitchFamily="34" charset="0"/>
                <a:cs typeface="Segoe UI" panose="020B0502040204020203" pitchFamily="34" charset="0"/>
              </a:rPr>
              <a:t>Debata: </a:t>
            </a:r>
            <a:r>
              <a:rPr lang="pt-BR" sz="1900" b="1" dirty="0">
                <a:latin typeface="Segoe UI" panose="020B0502040204020203" pitchFamily="34" charset="0"/>
                <a:cs typeface="Segoe UI" panose="020B0502040204020203" pitchFamily="34" charset="0"/>
              </a:rPr>
              <a:t>(i)</a:t>
            </a:r>
            <a:r>
              <a:rPr lang="pt-BR" sz="1900" dirty="0">
                <a:latin typeface="Segoe UI" panose="020B0502040204020203" pitchFamily="34" charset="0"/>
                <a:cs typeface="Segoe UI" panose="020B0502040204020203" pitchFamily="34" charset="0"/>
              </a:rPr>
              <a:t> se a falta de limites para a alteração unilateral do contrato condiz com o interesse público e com a moralidade administrativa e </a:t>
            </a:r>
            <a:r>
              <a:rPr lang="pt-BR" sz="1900" b="1" dirty="0">
                <a:latin typeface="Segoe UI" panose="020B0502040204020203" pitchFamily="34" charset="0"/>
                <a:cs typeface="Segoe UI" panose="020B0502040204020203" pitchFamily="34" charset="0"/>
              </a:rPr>
              <a:t>(</a:t>
            </a:r>
            <a:r>
              <a:rPr lang="pt-BR" sz="1900" b="1" dirty="0" err="1">
                <a:latin typeface="Segoe UI" panose="020B0502040204020203" pitchFamily="34" charset="0"/>
                <a:cs typeface="Segoe UI" panose="020B0502040204020203" pitchFamily="34" charset="0"/>
              </a:rPr>
              <a:t>ii</a:t>
            </a:r>
            <a:r>
              <a:rPr lang="pt-BR" sz="1900" b="1" dirty="0">
                <a:latin typeface="Segoe UI" panose="020B0502040204020203" pitchFamily="34" charset="0"/>
                <a:cs typeface="Segoe UI" panose="020B0502040204020203" pitchFamily="34" charset="0"/>
              </a:rPr>
              <a:t>)</a:t>
            </a:r>
            <a:r>
              <a:rPr lang="pt-BR" sz="1900" dirty="0">
                <a:latin typeface="Segoe UI" panose="020B0502040204020203" pitchFamily="34" charset="0"/>
                <a:cs typeface="Segoe UI" panose="020B0502040204020203" pitchFamily="34" charset="0"/>
              </a:rPr>
              <a:t> se existem meios de mitigar os riscos que a ausência de limitação traz.</a:t>
            </a:r>
          </a:p>
          <a:p>
            <a:pPr algn="just"/>
            <a:endParaRPr lang="pt-BR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65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0F833573-78D5-44BF-B968-C523D5C3E751}"/>
              </a:ext>
            </a:extLst>
          </p:cNvPr>
          <p:cNvSpPr txBox="1"/>
          <p:nvPr/>
        </p:nvSpPr>
        <p:spPr>
          <a:xfrm>
            <a:off x="722142" y="196947"/>
            <a:ext cx="1074771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0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Caso Prático</a:t>
            </a:r>
            <a:endParaRPr lang="pt-BR" sz="15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736394E9-6D19-45D2-86BA-4D4ECC3EDB90}"/>
              </a:ext>
            </a:extLst>
          </p:cNvPr>
          <p:cNvSpPr/>
          <p:nvPr/>
        </p:nvSpPr>
        <p:spPr>
          <a:xfrm>
            <a:off x="201636" y="1929905"/>
            <a:ext cx="11788727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900" b="1" dirty="0">
                <a:latin typeface="Segoe UI" panose="020B0502040204020203" pitchFamily="34" charset="0"/>
                <a:cs typeface="Segoe UI" panose="020B0502040204020203" pitchFamily="34" charset="0"/>
              </a:rPr>
              <a:t>Mitigação de Riscos:</a:t>
            </a:r>
          </a:p>
          <a:p>
            <a:pPr algn="just"/>
            <a:endParaRPr lang="pt-BR" sz="1900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514350" indent="-514350" algn="just">
              <a:buAutoNum type="romanLcParenBoth"/>
            </a:pPr>
            <a:r>
              <a:rPr lang="pt-BR" sz="1900" dirty="0">
                <a:latin typeface="Segoe UI" panose="020B0502040204020203" pitchFamily="34" charset="0"/>
                <a:cs typeface="Segoe UI" panose="020B0502040204020203" pitchFamily="34" charset="0"/>
              </a:rPr>
              <a:t>Dever de motivação das alterações, para que sejam explicitadas as razões públicas e econômicas que a justificam; </a:t>
            </a:r>
          </a:p>
          <a:p>
            <a:pPr marL="514350" indent="-514350" algn="just">
              <a:buAutoNum type="romanLcParenBoth"/>
            </a:pPr>
            <a:endParaRPr lang="pt-BR" sz="19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514350" indent="-514350" algn="just">
              <a:buAutoNum type="romanLcParenBoth"/>
            </a:pPr>
            <a:r>
              <a:rPr lang="pt-BR" sz="1900" dirty="0">
                <a:latin typeface="Segoe UI" panose="020B0502040204020203" pitchFamily="34" charset="0"/>
                <a:cs typeface="Segoe UI" panose="020B0502040204020203" pitchFamily="34" charset="0"/>
              </a:rPr>
              <a:t>Limitar as alterações a casos que não comportam nova licitação. </a:t>
            </a:r>
          </a:p>
          <a:p>
            <a:pPr marL="514350" indent="-514350" algn="just">
              <a:buAutoNum type="romanLcParenBoth"/>
            </a:pPr>
            <a:endParaRPr lang="pt-BR" sz="19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514350" indent="-514350" algn="just">
              <a:buAutoNum type="romanLcParenBoth"/>
            </a:pPr>
            <a:r>
              <a:rPr lang="pt-BR" sz="1900" dirty="0">
                <a:latin typeface="Segoe UI" panose="020B0502040204020203" pitchFamily="34" charset="0"/>
                <a:cs typeface="Segoe UI" panose="020B0502040204020203" pitchFamily="34" charset="0"/>
              </a:rPr>
              <a:t>Permitir controle externo das alterações contratuais.</a:t>
            </a:r>
          </a:p>
          <a:p>
            <a:pPr algn="just"/>
            <a:endParaRPr lang="pt-BR" sz="19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34E27BB6-93CE-4548-B575-1B1CC2200AC1}"/>
              </a:ext>
            </a:extLst>
          </p:cNvPr>
          <p:cNvSpPr txBox="1"/>
          <p:nvPr/>
        </p:nvSpPr>
        <p:spPr>
          <a:xfrm>
            <a:off x="722142" y="786427"/>
            <a:ext cx="1074771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0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Resposta</a:t>
            </a:r>
            <a:r>
              <a:rPr lang="pt-BR" sz="3000">
                <a:latin typeface="Segoe UI Semibold" panose="020B0702040204020203" pitchFamily="34" charset="0"/>
                <a:cs typeface="Segoe UI Semibold" panose="020B0702040204020203" pitchFamily="34" charset="0"/>
              </a:rPr>
              <a:t>/Sugestões</a:t>
            </a:r>
            <a:endParaRPr lang="pt-BR" sz="15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21428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781</TotalTime>
  <Words>275</Words>
  <Application>Microsoft Office PowerPoint</Application>
  <PresentationFormat>Widescreen</PresentationFormat>
  <Paragraphs>28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Segoe UI</vt:lpstr>
      <vt:lpstr>Segoe UI Semibold</vt:lpstr>
      <vt:lpstr>Wingdings</vt:lpstr>
      <vt:lpstr>Tema do Office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Mariana</dc:creator>
  <cp:lastModifiedBy>Eduardo D. Araújo</cp:lastModifiedBy>
  <cp:revision>166</cp:revision>
  <dcterms:created xsi:type="dcterms:W3CDTF">2018-02-06T23:33:08Z</dcterms:created>
  <dcterms:modified xsi:type="dcterms:W3CDTF">2018-02-27T19:22:58Z</dcterms:modified>
</cp:coreProperties>
</file>